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media1.mov" ContentType="video/unknown"/>
  <Override PartName="/ppt/notesSlides/notesSlide37.xml" ContentType="application/vnd.openxmlformats-officedocument.presentationml.notesSlide+xml"/>
  <Override PartName="/ppt/media/image2.jpeg" ContentType="image/jpeg"/>
  <Override PartName="/ppt/notesSlides/notesSlide38.xml" ContentType="application/vnd.openxmlformats-officedocument.presentationml.notesSlide+xml"/>
  <Override PartName="/ppt/media/image3.jpeg" ContentType="image/jpeg"/>
  <Override PartName="/ppt/media/image4.jpeg" ContentType="image/jpeg"/>
  <Override PartName="/ppt/notesSlides/notesSlide39.xml" ContentType="application/vnd.openxmlformats-officedocument.presentationml.notesSlide+xml"/>
  <Override PartName="/ppt/media/image5.jpeg" ContentType="image/jpeg"/>
  <Override PartName="/ppt/notesSlides/notesSlide40.xml" ContentType="application/vnd.openxmlformats-officedocument.presentationml.notesSlide+xml"/>
  <Override PartName="/ppt/media/image6.jpeg" ContentType="image/jpeg"/>
  <Override PartName="/ppt/notesSlides/notesSlide41.xml" ContentType="application/vnd.openxmlformats-officedocument.presentationml.notesSlide+xml"/>
  <Override PartName="/ppt/media/image7.jpe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8.jpeg" ContentType="image/jpeg"/>
  <Override PartName="/ppt/notesSlides/notesSlide45.xml" ContentType="application/vnd.openxmlformats-officedocument.presentationml.notesSlide+xml"/>
  <Override PartName="/ppt/media/image9.jpeg" ContentType="image/jpeg"/>
  <Override PartName="/ppt/notesSlides/notesSlide46.xml" ContentType="application/vnd.openxmlformats-officedocument.presentationml.notesSlide+xml"/>
  <Override PartName="/ppt/media/image10.jpe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11.jpeg" ContentType="image/jpeg"/>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12.jpeg" ContentType="image/jpe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media/image13.jpeg" ContentType="image/jpeg"/>
  <Override PartName="/ppt/notesSlides/notesSlide70.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p:nvPr>
            <p:ph type="sldImg"/>
          </p:nvPr>
        </p:nvSpPr>
        <p:spPr>
          <a:xfrm>
            <a:off x="1143000" y="685800"/>
            <a:ext cx="4572000" cy="3429000"/>
          </a:xfrm>
          <a:prstGeom prst="rect">
            <a:avLst/>
          </a:prstGeom>
        </p:spPr>
        <p:txBody>
          <a:bodyPr/>
          <a:lstStyle/>
          <a:p>
            <a:pPr/>
          </a:p>
        </p:txBody>
      </p:sp>
      <p:sp>
        <p:nvSpPr>
          <p:cNvPr id="177" name="Shape 17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Calibri"/>
      </a:defRPr>
    </a:lvl1pPr>
    <a:lvl2pPr indent="228600" defTabSz="457200" latinLnBrk="0">
      <a:spcBef>
        <a:spcPts val="400"/>
      </a:spcBef>
      <a:defRPr sz="1200">
        <a:latin typeface="+mj-lt"/>
        <a:ea typeface="+mj-ea"/>
        <a:cs typeface="+mj-cs"/>
        <a:sym typeface="Calibri"/>
      </a:defRPr>
    </a:lvl2pPr>
    <a:lvl3pPr indent="457200" defTabSz="457200" latinLnBrk="0">
      <a:spcBef>
        <a:spcPts val="400"/>
      </a:spcBef>
      <a:defRPr sz="1200">
        <a:latin typeface="+mj-lt"/>
        <a:ea typeface="+mj-ea"/>
        <a:cs typeface="+mj-cs"/>
        <a:sym typeface="Calibri"/>
      </a:defRPr>
    </a:lvl3pPr>
    <a:lvl4pPr indent="685800" defTabSz="457200" latinLnBrk="0">
      <a:spcBef>
        <a:spcPts val="400"/>
      </a:spcBef>
      <a:defRPr sz="1200">
        <a:latin typeface="+mj-lt"/>
        <a:ea typeface="+mj-ea"/>
        <a:cs typeface="+mj-cs"/>
        <a:sym typeface="Calibri"/>
      </a:defRPr>
    </a:lvl4pPr>
    <a:lvl5pPr indent="914400" defTabSz="457200" latinLnBrk="0">
      <a:spcBef>
        <a:spcPts val="400"/>
      </a:spcBef>
      <a:defRPr sz="1200">
        <a:latin typeface="+mj-lt"/>
        <a:ea typeface="+mj-ea"/>
        <a:cs typeface="+mj-cs"/>
        <a:sym typeface="Calibri"/>
      </a:defRPr>
    </a:lvl5pPr>
    <a:lvl6pPr indent="1143000" defTabSz="457200" latinLnBrk="0">
      <a:spcBef>
        <a:spcPts val="400"/>
      </a:spcBef>
      <a:defRPr sz="1200">
        <a:latin typeface="+mj-lt"/>
        <a:ea typeface="+mj-ea"/>
        <a:cs typeface="+mj-cs"/>
        <a:sym typeface="Calibri"/>
      </a:defRPr>
    </a:lvl6pPr>
    <a:lvl7pPr indent="1371600" defTabSz="457200" latinLnBrk="0">
      <a:spcBef>
        <a:spcPts val="400"/>
      </a:spcBef>
      <a:defRPr sz="1200">
        <a:latin typeface="+mj-lt"/>
        <a:ea typeface="+mj-ea"/>
        <a:cs typeface="+mj-cs"/>
        <a:sym typeface="Calibri"/>
      </a:defRPr>
    </a:lvl7pPr>
    <a:lvl8pPr indent="1600200" defTabSz="457200" latinLnBrk="0">
      <a:spcBef>
        <a:spcPts val="400"/>
      </a:spcBef>
      <a:defRPr sz="1200">
        <a:latin typeface="+mj-lt"/>
        <a:ea typeface="+mj-ea"/>
        <a:cs typeface="+mj-cs"/>
        <a:sym typeface="Calibri"/>
      </a:defRPr>
    </a:lvl8pPr>
    <a:lvl9pPr indent="1828800" defTabSz="457200" latinLnBrk="0">
      <a:spcBef>
        <a:spcPts val="400"/>
      </a:spcBef>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 Id="rId3" Type="http://schemas.openxmlformats.org/officeDocument/2006/relationships/hyperlink" Target="http://www.straight.com/news/342511/suresh-kurl-chief-theresa-spence-and-difference-between-fast-hunger-strike-and-kaya-kalpa" TargetMode="External"/><Relationship Id="rId4" Type="http://schemas.openxmlformats.org/officeDocument/2006/relationships/hyperlink" Target="http://www.google.com/search?sa=X&amp;imgurl=http://www.straight.com/files/styles/popup/public/Gandhi_writing_Aug1942.jpg&amp;imgrefurl=http://www.straight.com/news/342511/suresh-kurl-chief-theresa-spence-and-difference-between-fast-hunger-strike-and-kaya-kalpa&amp;h=712&amp;w=1000&amp;sz=303&amp;tbm=isch&amp;tbs=simg:CAQSEgkuaw62j1b9NyEQUOaFVAWPzw" TargetMode="External"/><Relationship Id="rId5" Type="http://schemas.openxmlformats.org/officeDocument/2006/relationships/hyperlink" Target="http://www.google.com/search?tbs=sbi:AMhZZivEkaVG8_1WACvrY_1wCtuJd8Y2LrtWfKmi9N38Zzis-gb6nLXl7gpdhs54BXGU7JpbrxRyS5gyPbrKmCzRbLtE9pXx4dsKcGawVKHOChRN1BzRoIGyNk0tQ42UeTxtneWn96hqMYUZqs_1musnWf0_1Dpy5BuwoP2amH6i4hVfG8F6oTkQQsGAHuTcIkfrgUKVR66TA4fBF19IwwuH6vYghFm53Y5NQg&amp;ei=NHZRUs2SCorL4AT54oHIBA" TargetMode="Externa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www.gilb.com/DL60" TargetMode="External"/><Relationship Id="rId4" Type="http://schemas.openxmlformats.org/officeDocument/2006/relationships/hyperlink" Target="http://www.gilb.com/DL48" TargetMode="External"/><Relationship Id="rId5" Type="http://schemas.openxmlformats.org/officeDocument/2006/relationships/hyperlink" Target="https://www.dropbox.com/home/A%20VALUE%20PLANNING%20MAIN%20WEB%20COPY%20850PAGE%20%20AND%20SUBSETS%202017/****%20VP%20Chapter%20Modules/Ch%206%20Prioritization%20Evaluation?preview=VP+Chapter+6.+Prioritization%2C+Evaluation+BestQ.pdf" TargetMode="Externa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 Id="rId3" Type="http://schemas.openxmlformats.org/officeDocument/2006/relationships/hyperlink" Target="http://trace.tennessee.edu/cgi/viewcontent.cgi?article=1004&amp;context=utk_harlan" TargetMode="External"/><Relationship Id="rId4" Type="http://schemas.openxmlformats.org/officeDocument/2006/relationships/hyperlink" Target="http://trace.tennessee.edu/utk_harlan/5/" TargetMode="Externa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 Id="rId3" Type="http://schemas.openxmlformats.org/officeDocument/2006/relationships/hyperlink" Target="mailto:tom@gilb.com" TargetMode="Externa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 Id="rId3" Type="http://schemas.openxmlformats.org/officeDocument/2006/relationships/hyperlink" Target="mailto:tom@gilb.com" TargetMode="Externa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 Id="rId3" Type="http://schemas.openxmlformats.org/officeDocument/2006/relationships/hyperlink" Target="http://www.smidig.no" TargetMode="Externa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 Id="rId3" Type="http://schemas.openxmlformats.org/officeDocument/2006/relationships/hyperlink" Target="http://www.firstscience.com/home/poems-and-quotes/quotes/george-santayana-quote_2338.html" TargetMode="External"/><Relationship Id="rId4" Type="http://schemas.openxmlformats.org/officeDocument/2006/relationships/hyperlink" Target="http://www.firstscience.com/home/poems-and-quotes/authors/z.html" TargetMode="Externa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 Id="rId3" Type="http://schemas.openxmlformats.org/officeDocument/2006/relationships/hyperlink" Target="http://www.google.com/imgres?imgurl=http://api.ning.com/files/E1UPBZMcXi87IUxm0Es36oRDjnD1Z5rYyI-S19W8bIcjj8orklGUa9KzudCcWWYdc*0cOYue9cg9lOD3kSE2lV3yhySCqEhG/lao_tzu_tao_te_ching.jpg&amp;imgrefurl=http://bodymindheartspirit.ning.com/profiles/blog/list?tag=spirituality&amp;usg=___NzQLkGVl9yHMU5wTxZ3VEG7Qtw=&amp;h=400&amp;w=355&amp;sz=21&amp;hl=en&amp;start=15&amp;sig2=o2YJ9jd7X6IaPQD8HdzQnQ&amp;zoom=1&amp;tbnid=hv73_b4fgvNM7M:&amp;tbnh=139&amp;tbnw=123&amp;ei=8hTfTPnrOYWSOrLcvJ4P&amp;prev=/images?q=tao+te+ching&amp;um=1&amp;hl=en&amp;client=safari&amp;sa=N&amp;rls=en&amp;biw=872&amp;bih=597&amp;tbs=isch:1&amp;um=1&amp;itbs=1&amp;iact=hc&amp;vpx=516&amp;vpy=89&amp;dur=3050&amp;hovh=238&amp;hovw=211&amp;tx=149&amp;ty=305&amp;oei=sxPfTJ7NDJHzsgbCxNDrCg&amp;esq=7&amp;page=2&amp;ndsp=15&amp;ved=1t:429,r:3,s:15" TargetMode="External"/><Relationship Id="rId4" Type="http://schemas.openxmlformats.org/officeDocument/2006/relationships/hyperlink" Target="http://www.google.com/images?q=tao+te+ching&amp;um=1&amp;hl=en&amp;client=safari&amp;sa=N&amp;rls=en&amp;biw=872&amp;bih=597&amp;tbs=isch:1,simg:CAESEgmG_1vf9vh-C8yF_1gbtOP1Pd_1Q&amp;iact=hc&amp;vpx=516&amp;vpy=89&amp;dur=3050&amp;hovh=238&amp;hovw=211&amp;tx=149&amp;ty=305&amp;ei=8hTfTPnrOYWSOrLcvJ4P&amp;oei=sxPfTJ7NDJHzsgbCxNDrCg&amp;esq=7&amp;page=2&amp;tbnh=139&amp;tbnw=123&amp;ved=1t:722,r:3,s:15" TargetMode="External"/><Relationship Id="rId5" Type="http://schemas.openxmlformats.org/officeDocument/2006/relationships/hyperlink" Target="http://www.google.com/images?q=tao+te+ching&amp;um=1&amp;hl=en&amp;client=safari&amp;sa=N&amp;rls=en&amp;biw=872&amp;bih=597&amp;tbs=isch:1,simg:CAISEgmG_1vf9vh-C8yF_1gbtOP1Pd_1Q,sit:o&amp;iact=hc&amp;vpx=516&amp;vpy=89&amp;dur=3050&amp;hovh=238&amp;hovw=211&amp;tx=149&amp;ty=305&amp;ei=8hTfTPnrOYWSOrLcvJ4P&amp;oei=sxPfTJ7NDJHzsgbCxNDrCg&amp;esq=7&amp;page=2&amp;tbnh=139&amp;tbnw=123&amp;ved=1t:722,r:3,s:15" TargetMode="External"/><Relationship Id="rId6" Type="http://schemas.openxmlformats.org/officeDocument/2006/relationships/hyperlink" Target="http://www.edepot.com/taocalig.html" TargetMode="External"/><Relationship Id="rId7" Type="http://schemas.openxmlformats.org/officeDocument/2006/relationships/hyperlink" Target="http://www.google.com/imgres?imgurl=http://www.edepot.com/graphics/daodejing1.jpg&amp;imgrefurl=http://www.edepot.com/taocalig.html&amp;usg=__Onbg55cu8H_H-Zn9u66UmFnBhJ8=&amp;h=467&amp;w=350&amp;sz=79&amp;hl=en&amp;start=15&amp;sig2=p9bhjAOcJloLh18jG2dMow&amp;zoom=1&amp;tbnid=COumdaa1cE15ZM:&amp;tbnh=139&amp;tbnw=104&amp;ei=fBXfTLjhJ8aCOofrtOMO&amp;prev=/images?q=tao+te+ching&amp;um=1&amp;hl=en&amp;client=safari&amp;sa=N&amp;rls=en&amp;biw=872&amp;bih=597&amp;tbs=isch:1&amp;um=1&amp;itbs=1&amp;iact=hc&amp;vpx=315&amp;vpy=230&amp;dur=5879&amp;hovh=259&amp;hovw=194&amp;tx=107&amp;ty=330&amp;oei=PhXfTJeCFNCEswa217DQCw&amp;esq=2&amp;page=2&amp;ndsp=15&amp;ved=1t:429,r:1,s:15" TargetMode="Externa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 Id="rId3" Type="http://schemas.openxmlformats.org/officeDocument/2006/relationships/hyperlink" Target="mailto:Tom@Gilb.com" TargetMode="Externa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 Id="rId3" Type="http://schemas.openxmlformats.org/officeDocument/2006/relationships/hyperlink" Target="http://www.gilb.com/" TargetMode="External"/><Relationship Id="rId4" Type="http://schemas.openxmlformats.org/officeDocument/2006/relationships/hyperlink" Target="mailto:craig@craiglarman.com" TargetMode="Externa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 Id="rId3" Type="http://schemas.openxmlformats.org/officeDocument/2006/relationships/hyperlink" Target="http://www.gilb.com/DL77" TargetMode="Externa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 Id="rId3" Type="http://schemas.openxmlformats.org/officeDocument/2006/relationships/hyperlink" Target="http://www.fao.org/docrep/008/a0032e/a0032e0a.htm" TargetMode="External"/><Relationship Id="rId4" Type="http://schemas.openxmlformats.org/officeDocument/2006/relationships/hyperlink" Target="https://www.google.com/search?q=negotiate%20stakeholders%20images&amp;client=safari&amp;sa=X&amp;rls=en&amp;tbm=isch&amp;tbs=simg:CAQSEgkPJ9HqAFhX0yEqnOIEloyHwg&amp;ei=62ZRUufoD8qi4gSAkIC4CA&amp;ved=0CAYQhxw" TargetMode="External"/><Relationship Id="rId5" Type="http://schemas.openxmlformats.org/officeDocument/2006/relationships/hyperlink" Target="https://www.google.com/search?tbs=sbi:AMhZZisX_1_18hJiReTNc_1wgj54dNDotutE75JIdq00QlmL9JAU9P_1vd6l3jDRQSwxn1B-08AuElDBZYfm-uubqI7ACIB_1Vrin_15o9edTvWfxl60jPlOdpajuou0pyewiOJLUSJE_1s8fEpYEIJbbo2uYbv3H0LZKH3R0kW1laeZuV-i0JYQ3SXulCYLrxDfwat76jta3a_1aOoNoMmQmgZG6aK2FpK1ZoroJiv_10HNEpnqjvVc7F9Ia1p_1dvp9YPHfK1cBi99TNBIT9Uc-kL6lp2n4M9OIyx3Kjkw&amp;ei=62ZRUufoD8qi4gSAkIC4CA&amp;ved=0CAcQiBw" TargetMode="Externa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14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to do list</a:t>
            </a:r>
          </a:p>
          <a:p>
            <a:pPr/>
            <a:r>
              <a:t>and finally</a:t>
            </a:r>
          </a:p>
          <a:p>
            <a:pPr/>
            <a:r>
              <a:t>update at gilb.com</a:t>
            </a:r>
          </a:p>
          <a:p>
            <a:pPr/>
            <a:r>
              <a:t>twitter</a:t>
            </a:r>
          </a:p>
          <a:p>
            <a:pPr/>
            <a:r>
              <a:t>linked in</a:t>
            </a:r>
          </a:p>
          <a:p>
            <a:pPr/>
            <a:r>
              <a:t>dropbox for conference</a:t>
            </a:r>
          </a:p>
          <a:p>
            <a:pPr/>
            <a:r>
              <a:t>hashtag for conference</a:t>
            </a:r>
          </a:p>
          <a:p>
            <a:pPr/>
            <a:r>
              <a:t>link to slides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Originated July 13 2017 based on BCS Class exercise June 2017 on Terrorist Prevention  Tom Gilb</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Originated July 13 2017 based on BCS Class exercise June 2017 on Terrorist Prevention  Tom Gilb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spcBef>
                <a:spcPts val="0"/>
              </a:spcBef>
            </a:pPr>
            <a:r>
              <a:t>Remember</a:t>
            </a:r>
          </a:p>
          <a:p>
            <a:pPr>
              <a:spcBef>
                <a:spcPts val="0"/>
              </a:spcBef>
            </a:pPr>
            <a:r>
              <a:t> confirmit</a:t>
            </a:r>
          </a:p>
          <a:p>
            <a:pPr>
              <a:spcBef>
                <a:spcPts val="0"/>
              </a:spcBef>
            </a:pPr>
            <a:r>
              <a:t>Mills quinnan</a:t>
            </a:r>
          </a:p>
          <a:p>
            <a:pPr>
              <a:spcBef>
                <a:spcPts val="0"/>
              </a:spcBef>
            </a:pPr>
            <a:r>
              <a:t>Evo standards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5" name="Shape 1585"/>
          <p:cNvSpPr/>
          <p:nvPr>
            <p:ph type="sldImg"/>
          </p:nvPr>
        </p:nvSpPr>
        <p:spPr>
          <a:prstGeom prst="rect">
            <a:avLst/>
          </a:prstGeom>
        </p:spPr>
        <p:txBody>
          <a:bodyPr/>
          <a:lstStyle/>
          <a:p>
            <a:pPr/>
          </a:p>
        </p:txBody>
      </p:sp>
      <p:sp>
        <p:nvSpPr>
          <p:cNvPr id="1586" name="Shape 1586"/>
          <p:cNvSpPr/>
          <p:nvPr>
            <p:ph type="body" sz="quarter" idx="1"/>
          </p:nvPr>
        </p:nvSpPr>
        <p:spPr>
          <a:prstGeom prst="rect">
            <a:avLst/>
          </a:prstGeom>
        </p:spPr>
        <p:txBody>
          <a:bodyPr/>
          <a:lstStyle/>
          <a:p>
            <a:pPr>
              <a:defRPr u="sng">
                <a:solidFill>
                  <a:srgbClr val="0000FF"/>
                </a:solidFill>
                <a:uFill>
                  <a:solidFill>
                    <a:srgbClr val="0000FF"/>
                  </a:solidFill>
                </a:uFill>
              </a:defRPr>
            </a:pPr>
            <a:r>
              <a:rPr>
                <a:hlinkClick r:id="rId3" invalidUrl="" action="" tgtFrame="" tooltip="" history="1" highlightClick="0" endSnd="0"/>
              </a:rPr>
              <a:t>Suresh Kurl: Chief Theresa Spence and the difference between a ...</a:t>
            </a:r>
          </a:p>
          <a:p>
            <a:pPr>
              <a:defRPr u="sng">
                <a:solidFill>
                  <a:srgbClr val="0000FF"/>
                </a:solidFill>
                <a:uFill>
                  <a:solidFill>
                    <a:srgbClr val="0000FF"/>
                  </a:solidFill>
                </a:uFill>
              </a:defRPr>
            </a:pPr>
            <a:r>
              <a:rPr>
                <a:hlinkClick r:id="rId3" invalidUrl="" action="" tgtFrame="" tooltip="" history="1" highlightClick="0" endSnd="0"/>
              </a:rPr>
              <a:t>www.straight.com - </a:t>
            </a:r>
            <a:r>
              <a:rPr>
                <a:hlinkClick r:id="rId4" invalidUrl="" action="" tgtFrame="" tooltip="" history="1" highlightClick="0" endSnd="0"/>
              </a:rPr>
              <a:t>1000 × 712 - </a:t>
            </a:r>
            <a:r>
              <a:rPr>
                <a:hlinkClick r:id="rId5" invalidUrl="" action="" tgtFrame="" tooltip="" history="1" highlightClick="0" endSnd="0"/>
              </a:rPr>
              <a:t>Search by image</a:t>
            </a:r>
          </a:p>
          <a:p>
            <a:pPr/>
            <a:r>
              <a:t>by </a:t>
            </a:r>
            <a:r>
              <a:rPr>
                <a:latin typeface="ＭＳ Ｐゴシック"/>
                <a:ea typeface="ＭＳ Ｐゴシック"/>
                <a:cs typeface="ＭＳ Ｐゴシック"/>
                <a:sym typeface="ＭＳ Ｐゴシック"/>
              </a:rPr>
              <a:t>‪</a:t>
            </a:r>
            <a:r>
              <a:t>Suresh Kurl</a:t>
            </a:r>
            <a:r>
              <a:rPr>
                <a:latin typeface="ＭＳ Ｐゴシック"/>
                <a:ea typeface="ＭＳ Ｐゴシック"/>
                <a:cs typeface="ＭＳ Ｐゴシック"/>
                <a:sym typeface="ＭＳ Ｐゴシック"/>
              </a:rPr>
              <a:t>‬</a:t>
            </a:r>
            <a:endParaRPr>
              <a:latin typeface="ＭＳ Ｐゴシック"/>
              <a:ea typeface="ＭＳ Ｐゴシック"/>
              <a:cs typeface="ＭＳ Ｐゴシック"/>
              <a:sym typeface="ＭＳ Ｐゴシック"/>
            </a:endParaRPr>
          </a:p>
          <a:p>
            <a:pPr/>
            <a:r>
              <a:t>IMAGE ADDED ** 2017</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2" name="Shape 1592"/>
          <p:cNvSpPr/>
          <p:nvPr>
            <p:ph type="sldImg"/>
          </p:nvPr>
        </p:nvSpPr>
        <p:spPr>
          <a:prstGeom prst="rect">
            <a:avLst/>
          </a:prstGeom>
        </p:spPr>
        <p:txBody>
          <a:bodyPr/>
          <a:lstStyle/>
          <a:p>
            <a:pPr/>
          </a:p>
        </p:txBody>
      </p:sp>
      <p:sp>
        <p:nvSpPr>
          <p:cNvPr id="1593" name="Shape 1593"/>
          <p:cNvSpPr/>
          <p:nvPr>
            <p:ph type="body" sz="quarter" idx="1"/>
          </p:nvPr>
        </p:nvSpPr>
        <p:spPr>
          <a:prstGeom prst="rect">
            <a:avLst/>
          </a:prstGeom>
        </p:spPr>
        <p:txBody>
          <a:bodyPr/>
          <a:lstStyle/>
          <a:p>
            <a:pPr/>
            <a:r>
              <a:t>Edit ** 2017 tsg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7" name="Shape 1617"/>
          <p:cNvSpPr/>
          <p:nvPr>
            <p:ph type="sldImg"/>
          </p:nvPr>
        </p:nvSpPr>
        <p:spPr>
          <a:prstGeom prst="rect">
            <a:avLst/>
          </a:prstGeom>
        </p:spPr>
        <p:txBody>
          <a:bodyPr/>
          <a:lstStyle/>
          <a:p>
            <a:pPr/>
          </a:p>
        </p:txBody>
      </p:sp>
      <p:sp>
        <p:nvSpPr>
          <p:cNvPr id="1618" name="Shape 1618"/>
          <p:cNvSpPr/>
          <p:nvPr>
            <p:ph type="body" sz="quarter" idx="1"/>
          </p:nvPr>
        </p:nvSpPr>
        <p:spPr>
          <a:prstGeom prst="rect">
            <a:avLst/>
          </a:prstGeom>
        </p:spPr>
        <p:txBody>
          <a:bodyPr/>
          <a:lstStyle/>
          <a:p>
            <a:pPr/>
            <a:r>
              <a:t>created July 15 2017 tsg onboard Norwegian to London for BCS Arch con 17July</a:t>
            </a:r>
          </a:p>
          <a:p>
            <a:pPr/>
          </a:p>
          <a:p>
            <a:pPr/>
            <a:r>
              <a:t>A. Managing Priority (paper)</a:t>
            </a:r>
          </a:p>
          <a:p>
            <a:pPr/>
            <a:r>
              <a:rPr u="sng">
                <a:solidFill>
                  <a:srgbClr val="0000FF"/>
                </a:solidFill>
                <a:uFill>
                  <a:solidFill>
                    <a:srgbClr val="0000FF"/>
                  </a:solidFill>
                </a:uFill>
                <a:hlinkClick r:id="rId3" invalidUrl="" action="" tgtFrame="" tooltip="" history="1" highlightClick="0" endSnd="0"/>
              </a:rPr>
              <a:t>http://www.gilb.com/DL60</a:t>
            </a:r>
          </a:p>
          <a:p>
            <a:pPr/>
          </a:p>
          <a:p>
            <a:pPr/>
          </a:p>
          <a:p>
            <a:pPr/>
            <a:r>
              <a:t>B. Choice and Priority Using Planguage:</a:t>
            </a:r>
          </a:p>
          <a:p>
            <a:pPr/>
            <a:r>
              <a:t>A wide variety of specification devices and analytical tools. (paper)</a:t>
            </a:r>
          </a:p>
          <a:p>
            <a:pPr/>
            <a:r>
              <a:rPr u="sng">
                <a:solidFill>
                  <a:srgbClr val="0000FF"/>
                </a:solidFill>
                <a:uFill>
                  <a:solidFill>
                    <a:srgbClr val="0000FF"/>
                  </a:solidFill>
                </a:uFill>
                <a:hlinkClick r:id="rId4" invalidUrl="" action="" tgtFrame="" tooltip="" history="1" highlightClick="0" endSnd="0"/>
              </a:rPr>
              <a:t>http://www.gilb.com/DL48</a:t>
            </a:r>
          </a:p>
          <a:p>
            <a:pPr/>
          </a:p>
          <a:p>
            <a:pPr/>
          </a:p>
          <a:p>
            <a:pPr/>
            <a:r>
              <a:t>C. Value Planning book, Chapter 6 Prioritization</a:t>
            </a:r>
          </a:p>
          <a:p>
            <a:pPr/>
            <a:r>
              <a:t> </a:t>
            </a:r>
            <a:r>
              <a:rPr u="sng">
                <a:solidFill>
                  <a:srgbClr val="0000FF"/>
                </a:solidFill>
                <a:uFill>
                  <a:solidFill>
                    <a:srgbClr val="0000FF"/>
                  </a:solidFill>
                </a:uFill>
                <a:hlinkClick r:id="rId5" invalidUrl="" action="" tgtFrame="" tooltip="" history="1" highlightClick="0" endSnd="0"/>
              </a:rPr>
              <a:t>https://www.dropbox.com/home/A%20VALUE%20PLANNING%20MAIN%20WEB%20COPY%20850PAGE%20%20AND%20SUBSETS%202017/****%20VP%20Chapter%20Modules/Ch%206%20Prioritization%20Evaluation?preview=VP+Chapter+6.+Prioritization%2C+Evaluation+BestQ.pdf</a:t>
            </a:r>
          </a:p>
          <a:p>
            <a:pP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1" name="Shape 1791"/>
          <p:cNvSpPr/>
          <p:nvPr>
            <p:ph type="sldImg"/>
          </p:nvPr>
        </p:nvSpPr>
        <p:spPr>
          <a:prstGeom prst="rect">
            <a:avLst/>
          </a:prstGeom>
        </p:spPr>
        <p:txBody>
          <a:bodyPr/>
          <a:lstStyle/>
          <a:p>
            <a:pPr/>
          </a:p>
        </p:txBody>
      </p:sp>
      <p:sp>
        <p:nvSpPr>
          <p:cNvPr id="1792" name="Shape 1792"/>
          <p:cNvSpPr/>
          <p:nvPr>
            <p:ph type="body" sz="quarter" idx="1"/>
          </p:nvPr>
        </p:nvSpPr>
        <p:spPr>
          <a:prstGeom prst="rect">
            <a:avLst/>
          </a:prstGeom>
        </p:spPr>
        <p:txBody>
          <a:bodyPr/>
          <a:lstStyle/>
          <a:p>
            <a:pPr/>
            <a:r>
              <a:t>edited a lot July 16 2017 tsg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8" name="Shape 1798"/>
          <p:cNvSpPr/>
          <p:nvPr>
            <p:ph type="sldImg"/>
          </p:nvPr>
        </p:nvSpPr>
        <p:spPr>
          <a:prstGeom prst="rect">
            <a:avLst/>
          </a:prstGeom>
        </p:spPr>
        <p:txBody>
          <a:bodyPr/>
          <a:lstStyle/>
          <a:p>
            <a:pPr/>
          </a:p>
        </p:txBody>
      </p:sp>
      <p:sp>
        <p:nvSpPr>
          <p:cNvPr id="1799" name="Shape 1799"/>
          <p:cNvSpPr/>
          <p:nvPr>
            <p:ph type="body" sz="quarter" idx="1"/>
          </p:nvPr>
        </p:nvSpPr>
        <p:spPr>
          <a:prstGeom prst="rect">
            <a:avLst/>
          </a:prstGeom>
        </p:spPr>
        <p:txBody>
          <a:bodyPr/>
          <a:lstStyle/>
          <a:p>
            <a:pPr>
              <a:spcBef>
                <a:spcPts val="0"/>
              </a:spcBef>
            </a:pPr>
            <a:r>
              <a:t>Originated 5 October 2017 by Tom@Gilb.com</a:t>
            </a:r>
          </a:p>
          <a:p>
            <a:pPr>
              <a:spcBef>
                <a:spcPts val="0"/>
              </a:spcBef>
            </a:pPr>
            <a:r>
              <a:t>Copyright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1" name="Shape 1811"/>
          <p:cNvSpPr/>
          <p:nvPr>
            <p:ph type="sldImg"/>
          </p:nvPr>
        </p:nvSpPr>
        <p:spPr>
          <a:prstGeom prst="rect">
            <a:avLst/>
          </a:prstGeom>
        </p:spPr>
        <p:txBody>
          <a:bodyPr/>
          <a:lstStyle/>
          <a:p>
            <a:pPr/>
          </a:p>
        </p:txBody>
      </p:sp>
      <p:sp>
        <p:nvSpPr>
          <p:cNvPr id="1812" name="Shape 1812"/>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Mills, H. 1980. The management of software engineering: part 1: principles of software engineering. IBM Systems Journal 19, issue 4 (Dec.):414-420.</a:t>
            </a:r>
            <a:endParaRPr sz="1100"/>
          </a:p>
          <a:p>
            <a:pPr defTabSz="650240">
              <a:spcBef>
                <a:spcPts val="0"/>
              </a:spcBef>
              <a:defRPr sz="1600">
                <a:latin typeface="Trebuchet MS"/>
                <a:ea typeface="Trebuchet MS"/>
                <a:cs typeface="Trebuchet MS"/>
                <a:sym typeface="Trebuchet MS"/>
              </a:defRPr>
            </a:pPr>
            <a:r>
              <a:t>http://trace.tennessee.edu/utk_harlan/18/</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Mills, Harlan D.; Dyer, M.; and Linger, R. C., "Cleanroom Software Engineering" (1987). The Harlan D. Mills Collection. http://trace.tennessee.edu/utk_harlan/18</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Photo</a:t>
            </a:r>
            <a:endParaRPr sz="1100"/>
          </a:p>
          <a:p>
            <a:pPr defTabSz="650240">
              <a:spcBef>
                <a:spcPts val="0"/>
              </a:spcBef>
              <a:defRPr sz="1600">
                <a:latin typeface="Trebuchet MS"/>
                <a:ea typeface="Trebuchet MS"/>
                <a:cs typeface="Trebuchet MS"/>
                <a:sym typeface="Trebuchet MS"/>
              </a:defRPr>
            </a:pPr>
            <a:r>
              <a:t>race.tennessee.edu/utk_harlan/?utm_source=trace.tennessee.edu%2Futk_harlan%2F18&amp;utm_medium=PDF&amp;utm_campaign=PDFCoverPages</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http://trace.tennessee.edu/cgi/viewcontent.cgi?article=1017&amp;context=utk_harlan</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http://trace.tennesssee.edu/cgi/view?article=1004&amp;content=utk_harlan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9" name="Shape 1819"/>
          <p:cNvSpPr/>
          <p:nvPr>
            <p:ph type="sldImg"/>
          </p:nvPr>
        </p:nvSpPr>
        <p:spPr>
          <a:prstGeom prst="rect">
            <a:avLst/>
          </a:prstGeom>
        </p:spPr>
        <p:txBody>
          <a:bodyPr/>
          <a:lstStyle/>
          <a:p>
            <a:pPr/>
          </a:p>
        </p:txBody>
      </p:sp>
      <p:sp>
        <p:nvSpPr>
          <p:cNvPr id="1820" name="Shape 1820"/>
          <p:cNvSpPr/>
          <p:nvPr>
            <p:ph type="body" sz="quarter" idx="1"/>
          </p:nvPr>
        </p:nvSpPr>
        <p:spPr>
          <a:prstGeom prst="rect">
            <a:avLst/>
          </a:prstGeom>
        </p:spPr>
        <p:txBody>
          <a:bodyPr/>
          <a:lstStyle/>
          <a:p>
            <a:pPr/>
            <a:r>
              <a:rPr u="sng">
                <a:solidFill>
                  <a:srgbClr val="0000FF"/>
                </a:solidFill>
                <a:uFill>
                  <a:solidFill>
                    <a:srgbClr val="0000FF"/>
                  </a:solidFill>
                </a:uFill>
                <a:hlinkClick r:id="rId3" invalidUrl="" action="" tgtFrame="" tooltip="" history="1" highlightClick="0" endSnd="0"/>
              </a:rPr>
              <a:t>http://trace.tennessee.edu/cgi/viewcontent.cgi?article=1004&amp;context=utk_harlan</a:t>
            </a:r>
          </a:p>
          <a:p>
            <a:pPr/>
          </a:p>
          <a:p>
            <a:pPr/>
            <a:r>
              <a:t>link tested July 16 2017 tsg</a:t>
            </a:r>
          </a:p>
          <a:p>
            <a:pPr/>
          </a:p>
          <a:p>
            <a:pPr defTabSz="650240">
              <a:spcBef>
                <a:spcPts val="0"/>
              </a:spcBef>
              <a:defRPr sz="1600">
                <a:latin typeface="Trebuchet MS"/>
                <a:ea typeface="Trebuchet MS"/>
                <a:cs typeface="Trebuchet MS"/>
                <a:sym typeface="Trebuchet MS"/>
              </a:defRPr>
            </a:pPr>
            <a:r>
              <a:t>Mills, H. 1980. The management of software engineering: part 1: principles of software engineering. IBM Systems Journal 19, issue 4 (Dec.):414-420.</a:t>
            </a:r>
            <a:endParaRPr sz="1100"/>
          </a:p>
          <a:p>
            <a:pPr defTabSz="650240">
              <a:spcBef>
                <a:spcPts val="0"/>
              </a:spcBef>
              <a:defRPr sz="1600">
                <a:latin typeface="Trebuchet MS"/>
                <a:ea typeface="Trebuchet MS"/>
                <a:cs typeface="Trebuchet MS"/>
                <a:sym typeface="Trebuchet MS"/>
              </a:defRPr>
            </a:pPr>
            <a:r>
              <a:t>Direct Copy</a:t>
            </a:r>
            <a:endParaRPr sz="1100"/>
          </a:p>
          <a:p>
            <a:pPr defTabSz="650240">
              <a:spcBef>
                <a:spcPts val="0"/>
              </a:spcBef>
              <a:defRPr sz="1600">
                <a:latin typeface="Trebuchet MS"/>
                <a:ea typeface="Trebuchet MS"/>
                <a:cs typeface="Trebuchet MS"/>
                <a:sym typeface="Trebuchet MS"/>
              </a:defRPr>
            </a:pPr>
            <a:r>
              <a:rPr u="sng">
                <a:solidFill>
                  <a:srgbClr val="0000FF"/>
                </a:solidFill>
                <a:uFill>
                  <a:solidFill>
                    <a:srgbClr val="0000FF"/>
                  </a:solidFill>
                </a:uFill>
                <a:hlinkClick r:id="rId3" invalidUrl="" action="" tgtFrame="" tooltip="" history="1" highlightClick="0" endSnd="0"/>
              </a:rPr>
              <a:t>http://trace.tennessee.edu/cgi/viewcontent.cgi?article=1004&amp;context=utk_harlan</a:t>
            </a:r>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Library header , Citation Page</a:t>
            </a:r>
            <a:endParaRPr sz="1100"/>
          </a:p>
          <a:p>
            <a:pPr defTabSz="650240">
              <a:spcBef>
                <a:spcPts val="0"/>
              </a:spcBef>
              <a:defRPr sz="1600">
                <a:latin typeface="Trebuchet MS"/>
                <a:ea typeface="Trebuchet MS"/>
                <a:cs typeface="Trebuchet MS"/>
                <a:sym typeface="Trebuchet MS"/>
              </a:defRPr>
            </a:pPr>
            <a:r>
              <a:rPr u="sng">
                <a:solidFill>
                  <a:srgbClr val="0000FF"/>
                </a:solidFill>
                <a:uFill>
                  <a:solidFill>
                    <a:srgbClr val="0000FF"/>
                  </a:solidFill>
                </a:uFill>
                <a:hlinkClick r:id="rId4" invalidUrl="" action="" tgtFrame="" tooltip="" history="1" highlightClick="0" endSnd="0"/>
              </a:rPr>
              <a:t>http://trace.tennessee.edu/utk_harlan/5/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Originated July 13 2017 based on BCS Class exercise June 2017 on Terrorist Prevention  Tom Gilb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7" name="Shape 1827"/>
          <p:cNvSpPr/>
          <p:nvPr>
            <p:ph type="sldImg"/>
          </p:nvPr>
        </p:nvSpPr>
        <p:spPr>
          <a:prstGeom prst="rect">
            <a:avLst/>
          </a:prstGeom>
        </p:spPr>
        <p:txBody>
          <a:bodyPr/>
          <a:lstStyle/>
          <a:p>
            <a:pPr/>
          </a:p>
        </p:txBody>
      </p:sp>
      <p:sp>
        <p:nvSpPr>
          <p:cNvPr id="1828" name="Shape 1828"/>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 inIBM sj 4 80 p.419</a:t>
            </a:r>
            <a:endParaRPr sz="1100"/>
          </a:p>
          <a:p>
            <a:pPr defTabSz="650240">
              <a:spcBef>
                <a:spcPts val="0"/>
              </a:spcBef>
              <a:defRPr sz="1600">
                <a:latin typeface="Trebuchet MS"/>
                <a:ea typeface="Trebuchet MS"/>
                <a:cs typeface="Trebuchet MS"/>
                <a:sym typeface="Trebuchet MS"/>
              </a:defRPr>
            </a:pPr>
            <a:r>
              <a:t>In</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Mills, H. 1980. The management of software engineering: part 1: principles of software engineering. IBM Systems Journal 19, issue 4 (Dec.):414-420.</a:t>
            </a:r>
            <a:endParaRPr sz="1100"/>
          </a:p>
          <a:p>
            <a:pPr defTabSz="650240">
              <a:spcBef>
                <a:spcPts val="0"/>
              </a:spcBef>
              <a:defRPr sz="1600">
                <a:latin typeface="Trebuchet MS"/>
                <a:ea typeface="Trebuchet MS"/>
                <a:cs typeface="Trebuchet MS"/>
                <a:sym typeface="Trebuchet MS"/>
              </a:defRPr>
            </a:pPr>
            <a:r>
              <a:t>Direct Copy</a:t>
            </a:r>
            <a:endParaRPr sz="1100"/>
          </a:p>
          <a:p>
            <a:pPr defTabSz="650240">
              <a:spcBef>
                <a:spcPts val="0"/>
              </a:spcBef>
              <a:defRPr sz="1600">
                <a:latin typeface="Trebuchet MS"/>
                <a:ea typeface="Trebuchet MS"/>
                <a:cs typeface="Trebuchet MS"/>
                <a:sym typeface="Trebuchet MS"/>
              </a:defRPr>
            </a:pPr>
            <a:r>
              <a:t>http://trace.tennessee.edu/cgi/viewcontent.cgi?article=1004&amp;context=utk_harlan</a:t>
            </a:r>
            <a:endParaRPr sz="1100"/>
          </a:p>
          <a:p>
            <a:pPr defTabSz="650240">
              <a:spcBef>
                <a:spcPts val="0"/>
              </a:spcBef>
              <a:defRPr sz="1600">
                <a:latin typeface="Trebuchet MS"/>
                <a:ea typeface="Trebuchet MS"/>
                <a:cs typeface="Trebuchet MS"/>
                <a:sym typeface="Trebuchet MS"/>
              </a:defRPr>
            </a:pPr>
            <a:r>
              <a:t>Library header </a:t>
            </a:r>
            <a:endParaRPr sz="1100"/>
          </a:p>
          <a:p>
            <a:pPr defTabSz="650240">
              <a:spcBef>
                <a:spcPts val="0"/>
              </a:spcBef>
              <a:defRPr sz="1600">
                <a:latin typeface="Trebuchet MS"/>
                <a:ea typeface="Trebuchet MS"/>
                <a:cs typeface="Trebuchet MS"/>
                <a:sym typeface="Trebuchet MS"/>
              </a:defRPr>
            </a:pPr>
            <a:r>
              <a:t>http://trace.tennessee.edu/utk_harlan/5/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7" name="Shape 1837"/>
          <p:cNvSpPr/>
          <p:nvPr>
            <p:ph type="sldImg"/>
          </p:nvPr>
        </p:nvSpPr>
        <p:spPr>
          <a:prstGeom prst="rect">
            <a:avLst/>
          </a:prstGeom>
        </p:spPr>
        <p:txBody>
          <a:bodyPr/>
          <a:lstStyle/>
          <a:p>
            <a:pPr/>
          </a:p>
        </p:txBody>
      </p:sp>
      <p:sp>
        <p:nvSpPr>
          <p:cNvPr id="1838" name="Shape 1838"/>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A time or cost estimate, once it becomes a deadline or a budget respectively, is a ‘limited resource’. One of the smartest ways to deal with limited resources is intelligent prioritization (Gilb and Maier 2005). Instead of implementing all your designs in a ‘big bang’ manner, and hoping to meet all the requirements and resource (time and cost) estimates, we suggest you deliver the project </a:t>
            </a:r>
            <a:r>
              <a:rPr u="sng"/>
              <a:t>value</a:t>
            </a:r>
            <a:r>
              <a:t> </a:t>
            </a:r>
            <a:r>
              <a:rPr i="1"/>
              <a:t>a little bit at a time</a:t>
            </a:r>
            <a:r>
              <a:t>, and see how each of the designs actually works, and what they each actually cost. ‘</a:t>
            </a:r>
            <a:r>
              <a:rPr i="1"/>
              <a:t>A little bit</a:t>
            </a:r>
            <a:r>
              <a:t> at a time’ should be interpreted as delivering evolutionary steps of approximately 2% of the overall project timescales (say weekly, fortnightly or monthly cycles), and hopefully about 2% of the project financial budget.</a:t>
            </a:r>
            <a:endParaRPr sz="1100"/>
          </a:p>
          <a:p>
            <a:pPr defTabSz="650240">
              <a:spcBef>
                <a:spcPts val="0"/>
              </a:spcBef>
              <a:defRPr sz="1600">
                <a:latin typeface="Trebuchet MS"/>
                <a:ea typeface="Trebuchet MS"/>
                <a:cs typeface="Trebuchet MS"/>
                <a:sym typeface="Trebuchet MS"/>
              </a:defRPr>
            </a:pPr>
            <a:r>
              <a:t>Planguage’s impact estimation (IE) method (Gilb 1988; Gilb 2005) is helpful in identifying the designs that give the estimated best stakeholder value for their costs. We implement designs incrementally so that we can get acceptable feedback on costs, and value delivery (in terms of meeting requirements). With a bit of luck, stakeholders then receive interesting value very early, and what works and what doesn’t is learned in practice. If a deadline is hit, or if the budget runs out (possibly because of a deadline being moved up earlier or a budget cut!), then at least there is still a complete live real system with delivered high-value. In such situations, the whole concept of the project-level estimates, the deadlines and the budgets is not so important any more.</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Nobody does it better! Harlan Mills told me that they had to solve the persistent problem of cost overruns, in relation to the contracted estimates, because the government was getting smarter, and using fixed-price contracts (as opposed to cost </a:t>
            </a:r>
            <a:r>
              <a:rPr i="1"/>
              <a:t>plus</a:t>
            </a:r>
            <a:r>
              <a:t>). If the project ran over, IBM lost its own profit. If IBM did not find a better way, they could just as well leave the business (Personal Communication).</a:t>
            </a:r>
            <a:endParaRPr sz="1100"/>
          </a:p>
          <a:p>
            <a:pPr defTabSz="650240">
              <a:spcBef>
                <a:spcPts val="0"/>
              </a:spcBef>
              <a:defRPr sz="1600">
                <a:latin typeface="Trebuchet MS"/>
                <a:ea typeface="Trebuchet MS"/>
                <a:cs typeface="Trebuchet MS"/>
                <a:sym typeface="Trebuchet MS"/>
              </a:defRPr>
            </a:pPr>
            <a:r>
              <a:t>Notice the “45 deliveries” Mills cites. That means 2% delivery cycles. IBM was using intelligent feedback and learning. They actually had very sophisticated estimation technology based on a thorough collection of experiences (Walston and Felix 1977). But this did not give them the accuracy they needed to avoid losing money. Lets us say they had a 40% profit margin, and they could be wrong by 40% to 200% (The NASA range, see earlier Figure 3). They would still lose money on most contracts. So, they had to compensate for their estimation inaccuracy by incremental feedback, and necessary change, to come in ‘on time and under budget every time’. Mills’ colleague, Quinnan describes their process of intelligent dynamic prioritization in detail in (Mills 1980 in IBM SJ 4-1980).</a:t>
            </a:r>
            <a:endParaRPr sz="1100"/>
          </a:p>
          <a:p>
            <a:pPr defTabSz="650240">
              <a:spcBef>
                <a:spcPts val="0"/>
              </a:spcBef>
              <a:defRPr sz="1600">
                <a:latin typeface="Trebuchet MS"/>
                <a:ea typeface="Trebuchet MS"/>
                <a:cs typeface="Trebuchet MS"/>
                <a:sym typeface="Trebuchet MS"/>
              </a:defRPr>
            </a:pPr>
            <a:r>
              <a:t>A thorough explanation of systems development processes helping achieve intelligent prioritization is found in (Gilb 2005). See also Figure 9. Nothing less will suffice for large and complex systems (that is, for project involving hundreds of staff, years of effort, and sometimes $100 million or more in cost). For </a:t>
            </a:r>
            <a:r>
              <a:rPr i="1"/>
              <a:t>smaller</a:t>
            </a:r>
            <a:r>
              <a:t> systems (small teams over a few months), several organizations have made good simple practical adaptations (Upadhyayula 2001 (Study of Evo at HP in 1990s); Johansen and Gilb 2005) of the essential ‘Evo’ development process ideas (Evo itself predating later ‘Agile’ methods)[Denning 2010, p.129] &amp; [Gilb 2010c].</a:t>
            </a:r>
            <a:endParaRPr sz="1100"/>
          </a:p>
          <a:p>
            <a:pPr defTabSz="650240">
              <a:spcBef>
                <a:spcPts val="0"/>
              </a:spcBef>
              <a:defRPr sz="1600">
                <a:latin typeface="Trebuchet MS"/>
                <a:ea typeface="Trebuchet MS"/>
                <a:cs typeface="Trebuchet MS"/>
                <a:sym typeface="Trebuchet MS"/>
              </a:defRPr>
            </a:pPr>
            <a:r>
              <a:t>The agile community has adopted small iterative cycles (Gilb 2010c), but they have failed to adopt the notion of </a:t>
            </a:r>
            <a:r>
              <a:rPr i="1"/>
              <a:t>measurement of value and quality</a:t>
            </a:r>
            <a:r>
              <a:t> – which is essential for larger projects, and some smaller ones. Without explicit absolute quality requirement and design impact metrics, the value prioritization is ambiguous and too subjective (Gilb 2010c; Gilb and Brodie 2010).</a:t>
            </a:r>
            <a:endParaRPr sz="1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1" name="Shape 1851"/>
          <p:cNvSpPr/>
          <p:nvPr>
            <p:ph type="sldImg"/>
          </p:nvPr>
        </p:nvSpPr>
        <p:spPr>
          <a:prstGeom prst="rect">
            <a:avLst/>
          </a:prstGeom>
        </p:spPr>
        <p:txBody>
          <a:bodyPr/>
          <a:lstStyle/>
          <a:p>
            <a:pPr/>
          </a:p>
        </p:txBody>
      </p:sp>
      <p:sp>
        <p:nvSpPr>
          <p:cNvPr id="1852" name="Shape 1852"/>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A time or cost estimate, once it becomes a deadline or a budget respectively, is a ‘limited resource’. One of the smartest ways to deal with limited resources is intelligent prioritization (Gilb and Maier 2005). Instead of implementing all your designs in a ‘big bang’ manner, and hoping to meet all the requirements and resource (time and cost) estimates, we suggest you deliver the project </a:t>
            </a:r>
            <a:r>
              <a:rPr u="sng"/>
              <a:t>value</a:t>
            </a:r>
            <a:r>
              <a:t> </a:t>
            </a:r>
            <a:r>
              <a:rPr i="1"/>
              <a:t>a little bit at a time</a:t>
            </a:r>
            <a:r>
              <a:t>, and see how each of the designs actually works, and what they each actually cost. ‘</a:t>
            </a:r>
            <a:r>
              <a:rPr i="1"/>
              <a:t>A little bit</a:t>
            </a:r>
            <a:r>
              <a:t> at a time’ should be interpreted as delivering evolutionary steps of approximately 2% of the overall project timescales (say weekly, fortnightly or monthly cycles), and hopefully about 2% of the project financial budget.</a:t>
            </a:r>
            <a:endParaRPr sz="1100"/>
          </a:p>
          <a:p>
            <a:pPr defTabSz="650240">
              <a:spcBef>
                <a:spcPts val="0"/>
              </a:spcBef>
              <a:defRPr sz="1600">
                <a:latin typeface="Trebuchet MS"/>
                <a:ea typeface="Trebuchet MS"/>
                <a:cs typeface="Trebuchet MS"/>
                <a:sym typeface="Trebuchet MS"/>
              </a:defRPr>
            </a:pPr>
            <a:r>
              <a:t>Planguage’s impact estimation (IE) method (Gilb 1988; Gilb 2005) is helpful in identifying the designs that give the estimated best stakeholder value for their costs. We implement designs incrementally so that we can get acceptable feedback on costs, and value delivery (in terms of meeting requirements). With a bit of luck, stakeholders then receive interesting value very early, and what works and what doesn’t is learned in practice. If a deadline is hit, or if the budget runs out (possibly because of a deadline being moved up earlier or a budget cut!), then at least there is still a complete live real system with delivered high-value. In such situations, the whole concept of the project-level estimates, the deadlines and the budgets is not so important any more.</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Nobody does it better! Harlan Mills told me that they had to solve the persistent problem of cost overruns, in relation to the contracted estimates, because the government was getting smarter, and using fixed-price contracts (as opposed to cost </a:t>
            </a:r>
            <a:r>
              <a:rPr i="1"/>
              <a:t>plus</a:t>
            </a:r>
            <a:r>
              <a:t>). If the project ran over, IBM lost its own profit. If IBM did not find a better way, they could just as well leave the business (Personal Communication).</a:t>
            </a:r>
            <a:endParaRPr sz="1100"/>
          </a:p>
          <a:p>
            <a:pPr defTabSz="650240">
              <a:spcBef>
                <a:spcPts val="0"/>
              </a:spcBef>
              <a:defRPr sz="1600">
                <a:latin typeface="Trebuchet MS"/>
                <a:ea typeface="Trebuchet MS"/>
                <a:cs typeface="Trebuchet MS"/>
                <a:sym typeface="Trebuchet MS"/>
              </a:defRPr>
            </a:pPr>
            <a:r>
              <a:t>Notice the “45 deliveries” Mills cites. That means 2% delivery cycles. IBM was using intelligent feedback and learning. They actually had very sophisticated estimation technology based on a thorough collection of experiences (Walston and Felix 1977). But this did not give them the accuracy they needed to avoid losing money. Lets us say they had a 40% profit margin, and they could be wrong by 40% to 200% (The NASA range, see earlier Figure 3). They would still lose money on most contracts. So, they had to compensate for their estimation inaccuracy by incremental feedback, and necessary change, to come in ‘on time and under budget every time’. Mills’ colleague, Quinnan describes their process of intelligent dynamic prioritization in detail in (Mills 1980 in IBM SJ 4-1980).</a:t>
            </a:r>
            <a:endParaRPr sz="1100"/>
          </a:p>
          <a:p>
            <a:pPr defTabSz="650240">
              <a:spcBef>
                <a:spcPts val="0"/>
              </a:spcBef>
              <a:defRPr sz="1600">
                <a:latin typeface="Trebuchet MS"/>
                <a:ea typeface="Trebuchet MS"/>
                <a:cs typeface="Trebuchet MS"/>
                <a:sym typeface="Trebuchet MS"/>
              </a:defRPr>
            </a:pPr>
            <a:r>
              <a:t>A thorough explanation of systems development processes helping achieve intelligent prioritization is found in (Gilb 2005). See also Figure 9. Nothing less will suffice for large and complex systems (that is, for project involving hundreds of staff, years of effort, and sometimes $100 million or more in cost). For </a:t>
            </a:r>
            <a:r>
              <a:rPr i="1"/>
              <a:t>smaller</a:t>
            </a:r>
            <a:r>
              <a:t> systems (small teams over a few months), several organizations have made good simple practical adaptations (Upadhyayula 2001 (Study of Evo at HP in 1990s); Johansen and Gilb 2005) of the essential ‘Evo’ development process ideas (Evo itself predating later ‘Agile’ methods)[Denning 2010, p.129] &amp; [Gilb 2010c].</a:t>
            </a:r>
            <a:endParaRPr sz="1100"/>
          </a:p>
          <a:p>
            <a:pPr defTabSz="650240">
              <a:spcBef>
                <a:spcPts val="0"/>
              </a:spcBef>
              <a:defRPr sz="1600">
                <a:latin typeface="Trebuchet MS"/>
                <a:ea typeface="Trebuchet MS"/>
                <a:cs typeface="Trebuchet MS"/>
                <a:sym typeface="Trebuchet MS"/>
              </a:defRPr>
            </a:pPr>
            <a:r>
              <a:t>The agile community has adopted small iterative cycles (Gilb 2010c), but they have failed to adopt the notion of </a:t>
            </a:r>
            <a:r>
              <a:rPr i="1"/>
              <a:t>measurement of value and quality</a:t>
            </a:r>
            <a:r>
              <a:t> – which is essential for larger projects, and some smaller ones. Without explicit absolute quality requirement and design impact metrics, the value prioritization is ambiguous and too subjective (Gilb 2010c; Gilb and Brodie 2010).</a:t>
            </a:r>
            <a:endParaRPr sz="11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9" name="Shape 1859"/>
          <p:cNvSpPr/>
          <p:nvPr>
            <p:ph type="sldImg"/>
          </p:nvPr>
        </p:nvSpPr>
        <p:spPr>
          <a:prstGeom prst="rect">
            <a:avLst/>
          </a:prstGeom>
        </p:spPr>
        <p:txBody>
          <a:bodyPr/>
          <a:lstStyle/>
          <a:p>
            <a:pPr/>
          </a:p>
        </p:txBody>
      </p:sp>
      <p:sp>
        <p:nvSpPr>
          <p:cNvPr id="1860" name="Shape 1860"/>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 in   IBM sj 4 80 p.420</a:t>
            </a:r>
            <a:endParaRPr sz="1100"/>
          </a:p>
          <a:p>
            <a:pPr defTabSz="650240">
              <a:spcBef>
                <a:spcPts val="0"/>
              </a:spcBef>
              <a:defRPr sz="1600">
                <a:latin typeface="Trebuchet MS"/>
                <a:ea typeface="Trebuchet MS"/>
                <a:cs typeface="Trebuchet MS"/>
                <a:sym typeface="Trebuchet MS"/>
              </a:defRPr>
            </a:pPr>
            <a:r>
              <a:t>In</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Mills, H. 1980. The management of software engineering: part 1: principles of software engineering. IBM Systems Journal 19, issue 4 (Dec.):414-420.</a:t>
            </a:r>
            <a:endParaRPr sz="1100"/>
          </a:p>
          <a:p>
            <a:pPr defTabSz="650240">
              <a:spcBef>
                <a:spcPts val="0"/>
              </a:spcBef>
              <a:defRPr sz="1600">
                <a:latin typeface="Trebuchet MS"/>
                <a:ea typeface="Trebuchet MS"/>
                <a:cs typeface="Trebuchet MS"/>
                <a:sym typeface="Trebuchet MS"/>
              </a:defRPr>
            </a:pPr>
            <a:r>
              <a:t>Direct Copy</a:t>
            </a:r>
            <a:endParaRPr sz="1100"/>
          </a:p>
          <a:p>
            <a:pPr defTabSz="650240">
              <a:spcBef>
                <a:spcPts val="0"/>
              </a:spcBef>
              <a:defRPr sz="1600">
                <a:latin typeface="Trebuchet MS"/>
                <a:ea typeface="Trebuchet MS"/>
                <a:cs typeface="Trebuchet MS"/>
                <a:sym typeface="Trebuchet MS"/>
              </a:defRPr>
            </a:pPr>
            <a:r>
              <a:t>http://trace.tennessee.edu/cgi/viewcontent.cgi?article=1004&amp;context=utk_harlan</a:t>
            </a:r>
            <a:endParaRPr sz="1100"/>
          </a:p>
          <a:p>
            <a:pPr defTabSz="650240">
              <a:spcBef>
                <a:spcPts val="0"/>
              </a:spcBef>
              <a:defRPr sz="1600">
                <a:latin typeface="Trebuchet MS"/>
                <a:ea typeface="Trebuchet MS"/>
                <a:cs typeface="Trebuchet MS"/>
                <a:sym typeface="Trebuchet MS"/>
              </a:defRPr>
            </a:pPr>
            <a:r>
              <a:t>Library header </a:t>
            </a:r>
            <a:endParaRPr sz="1100"/>
          </a:p>
          <a:p>
            <a:pPr defTabSz="650240">
              <a:spcBef>
                <a:spcPts val="0"/>
              </a:spcBef>
              <a:defRPr sz="1600">
                <a:latin typeface="Trebuchet MS"/>
                <a:ea typeface="Trebuchet MS"/>
                <a:cs typeface="Trebuchet MS"/>
                <a:sym typeface="Trebuchet MS"/>
              </a:defRPr>
            </a:pPr>
            <a:r>
              <a:t>http://trace.tennessee.edu/utk_harlan/5/</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9" name="Shape 1869"/>
          <p:cNvSpPr/>
          <p:nvPr>
            <p:ph type="sldImg"/>
          </p:nvPr>
        </p:nvSpPr>
        <p:spPr>
          <a:prstGeom prst="rect">
            <a:avLst/>
          </a:prstGeom>
        </p:spPr>
        <p:txBody>
          <a:bodyPr/>
          <a:lstStyle/>
          <a:p>
            <a:pPr/>
          </a:p>
        </p:txBody>
      </p:sp>
      <p:sp>
        <p:nvSpPr>
          <p:cNvPr id="1870" name="Shape 1870"/>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Slide developed ** 2017 tsg for London Software Architecture Conference Talk 9 Oct 2017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15.1.18 Quinnan</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Source: Robert E. Quinnan, 'Software Engineering Management Practices', IBM Systems Journal, Vol. 19, No. 4, 1980, pp. 466~77</a:t>
            </a:r>
            <a:endParaRPr sz="1100"/>
          </a:p>
          <a:p>
            <a:pPr defTabSz="650240">
              <a:spcBef>
                <a:spcPts val="0"/>
              </a:spcBef>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Quinnan describes the process control loop used by IBM FSD to ensure that cost targets are met.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'Design is an iterative process in which each design level is a refinement of the previous level.'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'When the development and test of an increment are complete, an estimate to complete the remaining increments is computed.'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This article is far richer than our few selected quotations can show, with regard to concepts of cost estimation and control.</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9" name="Shape 1879"/>
          <p:cNvSpPr/>
          <p:nvPr>
            <p:ph type="sldImg"/>
          </p:nvPr>
        </p:nvSpPr>
        <p:spPr>
          <a:prstGeom prst="rect">
            <a:avLst/>
          </a:prstGeom>
        </p:spPr>
        <p:txBody>
          <a:bodyPr/>
          <a:lstStyle/>
          <a:p>
            <a:pPr/>
          </a:p>
        </p:txBody>
      </p:sp>
      <p:sp>
        <p:nvSpPr>
          <p:cNvPr id="1880" name="Shape 1880"/>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Slide developed ** 2017 tsg for London Software Architecture Conference Talk 9 Oct 2017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15.1.18 Quinnan</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Source: Robert E. Quinnan, 'Software Engineering Management Practices', IBM Systems Journal, Vol. 19, No. 4, 1980, pp. 466~77</a:t>
            </a:r>
            <a:endParaRPr sz="1100"/>
          </a:p>
          <a:p>
            <a:pPr defTabSz="650240">
              <a:spcBef>
                <a:spcPts val="0"/>
              </a:spcBef>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Quinnan describes the process control loop used by IBM FSD to ensure that cost targets are met.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'Design is an iterative process in which each design level is a refinement of the previous level.'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'When the development and test of an increment are complete, an estimate to complete the remaining increments is computed.'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This article is far richer than our few selected quotations can show, with regard to concepts of cost estimation and control.</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9" name="Shape 1889"/>
          <p:cNvSpPr/>
          <p:nvPr>
            <p:ph type="sldImg"/>
          </p:nvPr>
        </p:nvSpPr>
        <p:spPr>
          <a:prstGeom prst="rect">
            <a:avLst/>
          </a:prstGeom>
        </p:spPr>
        <p:txBody>
          <a:bodyPr/>
          <a:lstStyle/>
          <a:p>
            <a:pPr/>
          </a:p>
        </p:txBody>
      </p:sp>
      <p:sp>
        <p:nvSpPr>
          <p:cNvPr id="1890" name="Shape 1890"/>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Slide developed ** 2017 tsg for London Software Architecture Conference Talk 9 Oct 2017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15.1.18 Quinnan</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Source: Robert E. Quinnan, 'Software Engineering Management Practices', IBM Systems Journal, Vol. 19, No. 4, 1980, pp. 466~77</a:t>
            </a:r>
            <a:endParaRPr sz="1100"/>
          </a:p>
          <a:p>
            <a:pPr defTabSz="650240">
              <a:spcBef>
                <a:spcPts val="0"/>
              </a:spcBef>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Quinnan describes the process control loop used by IBM FSD to ensure that cost targets are met.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'Design is an iterative process in which each design level is a refinement of the previous level.'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'When the development and test of an increment are complete, an estimate to complete the remaining increments is computed.'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This article is far richer than our few selected quotations can show, with regard to concepts of cost estimation and control.</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9" name="Shape 1899"/>
          <p:cNvSpPr/>
          <p:nvPr>
            <p:ph type="sldImg"/>
          </p:nvPr>
        </p:nvSpPr>
        <p:spPr>
          <a:prstGeom prst="rect">
            <a:avLst/>
          </a:prstGeom>
        </p:spPr>
        <p:txBody>
          <a:bodyPr/>
          <a:lstStyle/>
          <a:p>
            <a:pPr/>
          </a:p>
        </p:txBody>
      </p:sp>
      <p:sp>
        <p:nvSpPr>
          <p:cNvPr id="1900" name="Shape 1900"/>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Slide developed ** 2017 tsg for London Software Architecture Conference Talk 9 Oct 2017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15.1.18 Quinnan</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Source: Robert E. Quinnan, 'Software Engineering Management Practices', IBM Systems Journal, Vol. 19, No. 4, 1980, pp. 466~77</a:t>
            </a:r>
            <a:endParaRPr sz="1100"/>
          </a:p>
          <a:p>
            <a:pPr defTabSz="650240">
              <a:spcBef>
                <a:spcPts val="0"/>
              </a:spcBef>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Quinnan describes the process control loop used by IBM FSD to ensure that cost targets are met.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'Design is an iterative process in which each design level is a refinement of the previous level.'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'When the development and test of an increment are complete, an estimate to complete the remaining increments is computed.'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This article is far richer than our few selected quotations can show, with regard to concepts of cost estimation and control.</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9" name="Shape 1909"/>
          <p:cNvSpPr/>
          <p:nvPr>
            <p:ph type="sldImg"/>
          </p:nvPr>
        </p:nvSpPr>
        <p:spPr>
          <a:prstGeom prst="rect">
            <a:avLst/>
          </a:prstGeom>
        </p:spPr>
        <p:txBody>
          <a:bodyPr/>
          <a:lstStyle/>
          <a:p>
            <a:pPr/>
          </a:p>
        </p:txBody>
      </p:sp>
      <p:sp>
        <p:nvSpPr>
          <p:cNvPr id="1910" name="Shape 1910"/>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Slide developed ** 2017 tsg for London Software Architecture Conference Talk 9 Oct 2017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15.1.18 Quinnan</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Source: Robert E. Quinnan, 'Software Engineering Management Practices', IBM Systems Journal, Vol. 19, No. 4, 1980, pp. 466~77</a:t>
            </a:r>
            <a:endParaRPr sz="1100"/>
          </a:p>
          <a:p>
            <a:pPr defTabSz="650240">
              <a:spcBef>
                <a:spcPts val="0"/>
              </a:spcBef>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Quinnan describes the process control loop used by IBM FSD to ensure that cost targets are met.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'Design is an iterative process in which each design level is a refinement of the previous level.'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'When the development and test of an increment are complete, an estimate to complete the remaining increments is computed.'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This article is far richer than our few selected quotations can show, with regard to concepts of cost estimation and control.</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9" name="Shape 1919"/>
          <p:cNvSpPr/>
          <p:nvPr>
            <p:ph type="sldImg"/>
          </p:nvPr>
        </p:nvSpPr>
        <p:spPr>
          <a:prstGeom prst="rect">
            <a:avLst/>
          </a:prstGeom>
        </p:spPr>
        <p:txBody>
          <a:bodyPr/>
          <a:lstStyle/>
          <a:p>
            <a:pPr/>
          </a:p>
        </p:txBody>
      </p:sp>
      <p:sp>
        <p:nvSpPr>
          <p:cNvPr id="1920" name="Shape 1920"/>
          <p:cNvSpPr/>
          <p:nvPr>
            <p:ph type="body" sz="quarter" idx="1"/>
          </p:nvPr>
        </p:nvSpPr>
        <p:spPr>
          <a:prstGeom prst="rect">
            <a:avLst/>
          </a:prstGeom>
        </p:spPr>
        <p:txBody>
          <a:bodyPr/>
          <a:lstStyle/>
          <a:p>
            <a:pPr defTabSz="650240">
              <a:spcBef>
                <a:spcPts val="0"/>
              </a:spcBef>
              <a:defRPr sz="1600">
                <a:latin typeface="Trebuchet MS"/>
                <a:ea typeface="Trebuchet MS"/>
                <a:cs typeface="Trebuchet MS"/>
                <a:sym typeface="Trebuchet MS"/>
              </a:defRPr>
            </a:pPr>
            <a:r>
              <a:t>Slide developed ** 2017 tsg for London Software Architecture Conference Talk 9 Oct 2017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15.1.18 Quinnan</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Source: Robert E. Quinnan, 'Software Engineering Management Practices', IBM Systems Journal, Vol. 19, No. 4, 1980, pp. 466~77</a:t>
            </a:r>
            <a:endParaRPr sz="1100"/>
          </a:p>
          <a:p>
            <a:pPr defTabSz="650240">
              <a:spcBef>
                <a:spcPts val="0"/>
              </a:spcBef>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endParaRPr sz="1100"/>
          </a:p>
          <a:p>
            <a:pPr defTabSz="650240">
              <a:spcBef>
                <a:spcPts val="0"/>
              </a:spcBef>
              <a:defRPr sz="1600">
                <a:latin typeface="Trebuchet MS"/>
                <a:ea typeface="Trebuchet MS"/>
                <a:cs typeface="Trebuchet MS"/>
                <a:sym typeface="Trebuchet MS"/>
              </a:defRPr>
            </a:pP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Quinnan describes the process control loop used by IBM FSD to ensure that cost targets are met.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'Design is an iterative process in which each design level is a refinement of the previous level.'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'When the development and test of an increment are complete, an estimate to complete the remaining increments is computed.' (p. 474)</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This article is far richer than our few selected quotations can show, with regard to concepts of cost estimation and control.</a:t>
            </a:r>
            <a:endParaRPr sz="1100"/>
          </a:p>
          <a:p>
            <a:pPr defTabSz="650240">
              <a:spcBef>
                <a:spcPts val="0"/>
              </a:spcBef>
              <a:defRPr sz="1600">
                <a:latin typeface="Trebuchet MS"/>
                <a:ea typeface="Trebuchet MS"/>
                <a:cs typeface="Trebuchet MS"/>
                <a:sym typeface="Trebuchet MS"/>
              </a:defRPr>
            </a:pPr>
            <a:r>
              <a:t> </a:t>
            </a:r>
            <a:endParaRPr sz="1100"/>
          </a:p>
          <a:p>
            <a:pPr defTabSz="650240">
              <a:spcBef>
                <a:spcPts val="0"/>
              </a:spcBef>
              <a:defRPr sz="1600">
                <a:latin typeface="Trebuchet MS"/>
                <a:ea typeface="Trebuchet MS"/>
                <a:cs typeface="Trebuchet MS"/>
                <a:sym typeface="Trebuchet MS"/>
              </a:defRPr>
            </a:pP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Originated July 13 2017 based on BCS Class exercise June 2017 on Terrorist Prevention  Tom Gilb</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6" name="Shape 2036"/>
          <p:cNvSpPr/>
          <p:nvPr>
            <p:ph type="sldImg"/>
          </p:nvPr>
        </p:nvSpPr>
        <p:spPr>
          <a:prstGeom prst="rect">
            <a:avLst/>
          </a:prstGeom>
        </p:spPr>
        <p:txBody>
          <a:bodyPr/>
          <a:lstStyle/>
          <a:p>
            <a:pPr/>
          </a:p>
        </p:txBody>
      </p:sp>
      <p:sp>
        <p:nvSpPr>
          <p:cNvPr id="2037" name="Shape 2037"/>
          <p:cNvSpPr/>
          <p:nvPr>
            <p:ph type="body" sz="quarter" idx="1"/>
          </p:nvPr>
        </p:nvSpPr>
        <p:spPr>
          <a:prstGeom prst="rect">
            <a:avLst/>
          </a:prstGeom>
        </p:spPr>
        <p:txBody>
          <a:bodyPr/>
          <a:lstStyle/>
          <a:p>
            <a:pPr>
              <a:lnSpc>
                <a:spcPct val="80000"/>
              </a:lnSpc>
              <a:spcBef>
                <a:spcPts val="600"/>
              </a:spcBef>
              <a:defRPr sz="1800"/>
            </a:pPr>
            <a:r>
              <a:t>Project leaders feel:</a:t>
            </a:r>
          </a:p>
          <a:p>
            <a:pPr lvl="2" indent="1085850">
              <a:lnSpc>
                <a:spcPct val="80000"/>
              </a:lnSpc>
              <a:spcBef>
                <a:spcPts val="500"/>
              </a:spcBef>
              <a:defRPr sz="1400"/>
            </a:pPr>
            <a:r>
              <a:t>Defining good requirements can be hard.</a:t>
            </a:r>
          </a:p>
          <a:p>
            <a:pPr lvl="2" indent="1085850">
              <a:lnSpc>
                <a:spcPct val="80000"/>
              </a:lnSpc>
              <a:spcBef>
                <a:spcPts val="500"/>
              </a:spcBef>
              <a:defRPr sz="1400"/>
            </a:pPr>
            <a:r>
              <a:t>It was hard to find meters which were practical to use, and at the same time measure real product qualities. </a:t>
            </a:r>
          </a:p>
          <a:p>
            <a:pPr lvl="2" indent="1085850">
              <a:lnSpc>
                <a:spcPct val="80000"/>
              </a:lnSpc>
              <a:spcBef>
                <a:spcPts val="500"/>
              </a:spcBef>
              <a:defRPr sz="1400"/>
            </a:pPr>
            <a:r>
              <a:t>Sometimes we would like to spend more than a day on designs, but this was not right according to our understanding of Evo. (Concept of backroom activity was new to us)</a:t>
            </a:r>
          </a:p>
          <a:p>
            <a:pPr lvl="2" indent="1085850">
              <a:lnSpc>
                <a:spcPct val="80000"/>
              </a:lnSpc>
              <a:spcBef>
                <a:spcPts val="500"/>
              </a:spcBef>
              <a:defRPr sz="1400"/>
            </a:pPr>
            <a:r>
              <a:t>Sometimes it takes more than a week to deliver something of value to the client. (Concept of backroom activity was new to us)</a:t>
            </a:r>
          </a:p>
          <a:p>
            <a:pPr>
              <a:lnSpc>
                <a:spcPct val="80000"/>
              </a:lnSpc>
              <a:spcBef>
                <a:spcPts val="600"/>
              </a:spcBef>
              <a:defRPr sz="1800"/>
            </a:pPr>
            <a:r>
              <a:t>We launched our first major release based on Evo </a:t>
            </a:r>
            <a:r>
              <a:rPr sz="1600"/>
              <a:t>in May 2004 (Rel. 8.5) </a:t>
            </a:r>
            <a:endParaRPr sz="1600"/>
          </a:p>
          <a:p>
            <a:pPr lvl="1" indent="457200">
              <a:lnSpc>
                <a:spcPct val="80000"/>
              </a:lnSpc>
              <a:spcBef>
                <a:spcPts val="500"/>
              </a:spcBef>
              <a:defRPr sz="1600"/>
            </a:pPr>
            <a:r>
              <a:t>and we have already gotten feedback from users on some of the leaps in product qualities. </a:t>
            </a:r>
          </a:p>
          <a:p>
            <a:pPr lvl="1" indent="457200">
              <a:lnSpc>
                <a:spcPct val="80000"/>
              </a:lnSpc>
              <a:spcBef>
                <a:spcPts val="500"/>
              </a:spcBef>
              <a:defRPr sz="1600"/>
            </a:pPr>
            <a:r>
              <a:t>E.g. the time for the system to generate a complex survey has gone </a:t>
            </a:r>
            <a:r>
              <a:rPr b="1"/>
              <a:t>from 2 hours (=wait for the system to do work) to 15 seconds!</a:t>
            </a:r>
            <a: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5" name="Shape 2065"/>
          <p:cNvSpPr/>
          <p:nvPr>
            <p:ph type="sldImg"/>
          </p:nvPr>
        </p:nvSpPr>
        <p:spPr>
          <a:prstGeom prst="rect">
            <a:avLst/>
          </a:prstGeom>
        </p:spPr>
        <p:txBody>
          <a:bodyPr/>
          <a:lstStyle/>
          <a:p>
            <a:pPr/>
          </a:p>
        </p:txBody>
      </p:sp>
      <p:sp>
        <p:nvSpPr>
          <p:cNvPr id="2066" name="Shape 2066"/>
          <p:cNvSpPr/>
          <p:nvPr>
            <p:ph type="body" sz="quarter" idx="1"/>
          </p:nvPr>
        </p:nvSpPr>
        <p:spPr>
          <a:prstGeom prst="rect">
            <a:avLst/>
          </a:prstGeom>
        </p:spPr>
        <p:txBody>
          <a:bodyPr/>
          <a:lstStyle/>
          <a:p>
            <a:pPr>
              <a:defRPr>
                <a:latin typeface="+mn-lt"/>
                <a:ea typeface="+mn-ea"/>
                <a:cs typeface="+mn-cs"/>
                <a:sym typeface="Helvetica"/>
              </a:defRPr>
            </a:pPr>
            <a:r>
              <a:t>You may assume so :-) </a:t>
            </a:r>
          </a:p>
          <a:p>
            <a:pPr>
              <a:defRPr>
                <a:latin typeface="+mn-lt"/>
                <a:ea typeface="+mn-ea"/>
                <a:cs typeface="+mn-cs"/>
                <a:sym typeface="Helvetica"/>
              </a:defRPr>
            </a:pPr>
          </a:p>
          <a:p>
            <a:pPr>
              <a:defRPr>
                <a:latin typeface="+mn-lt"/>
                <a:ea typeface="+mn-ea"/>
                <a:cs typeface="+mn-cs"/>
                <a:sym typeface="Helvetica"/>
              </a:defRPr>
            </a:pPr>
            <a:r>
              <a:t>-----Original Message-----From: Tom Gilb [</a:t>
            </a:r>
            <a:r>
              <a:rPr u="sng">
                <a:solidFill>
                  <a:srgbClr val="0000FF"/>
                </a:solidFill>
                <a:uFill>
                  <a:solidFill>
                    <a:srgbClr val="0000FF"/>
                  </a:solidFill>
                </a:uFill>
                <a:hlinkClick r:id="rId3" invalidUrl="" action="" tgtFrame="" tooltip="" history="1" highlightClick="0" endSnd="0"/>
              </a:rPr>
              <a:t>mailto:tom@gilb.com</a:t>
            </a:r>
            <a:r>
              <a:t>] Sent: 25. november 2004 17:54To: Kjell </a:t>
            </a:r>
            <a:r>
              <a:rPr>
                <a:latin typeface="ＭＳ Ｐゴシック"/>
                <a:ea typeface="ＭＳ Ｐゴシック"/>
                <a:cs typeface="ＭＳ Ｐゴシック"/>
                <a:sym typeface="ＭＳ Ｐゴシック"/>
              </a:rPr>
              <a:t>ｯ</a:t>
            </a:r>
            <a:r>
              <a:t>ystein </a:t>
            </a:r>
            <a:r>
              <a:rPr>
                <a:latin typeface="ＭＳ Ｐゴシック"/>
                <a:ea typeface="ＭＳ Ｐゴシック"/>
                <a:cs typeface="ＭＳ Ｐゴシック"/>
                <a:sym typeface="ＭＳ Ｐゴシック"/>
              </a:rPr>
              <a:t>ｯ</a:t>
            </a:r>
            <a:r>
              <a:t>ksendalCc: Trond JohansenSubject: Re: Initial customer feedback on Confirmit 9.0may I assume I can show this to conferences like this Friday? :)Best Wishes    Tom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3" name="Shape 2073"/>
          <p:cNvSpPr/>
          <p:nvPr>
            <p:ph type="sldImg"/>
          </p:nvPr>
        </p:nvSpPr>
        <p:spPr>
          <a:prstGeom prst="rect">
            <a:avLst/>
          </a:prstGeom>
        </p:spPr>
        <p:txBody>
          <a:bodyPr/>
          <a:lstStyle/>
          <a:p>
            <a:pPr/>
          </a:p>
        </p:txBody>
      </p:sp>
      <p:sp>
        <p:nvSpPr>
          <p:cNvPr id="2074" name="Shape 2074"/>
          <p:cNvSpPr/>
          <p:nvPr>
            <p:ph type="body" sz="quarter" idx="1"/>
          </p:nvPr>
        </p:nvSpPr>
        <p:spPr>
          <a:prstGeom prst="rect">
            <a:avLst/>
          </a:prstGeom>
        </p:spPr>
        <p:txBody>
          <a:bodyPr/>
          <a:lstStyle/>
          <a:p>
            <a:pPr>
              <a:defRPr>
                <a:latin typeface="+mn-lt"/>
                <a:ea typeface="+mn-ea"/>
                <a:cs typeface="+mn-cs"/>
                <a:sym typeface="Helvetica"/>
              </a:defRPr>
            </a:pPr>
            <a:r>
              <a:t>You may assume so :-) -----Original Message-----From: Tom Gilb [</a:t>
            </a:r>
            <a:r>
              <a:rPr u="sng">
                <a:solidFill>
                  <a:srgbClr val="0000FF"/>
                </a:solidFill>
                <a:uFill>
                  <a:solidFill>
                    <a:srgbClr val="0000FF"/>
                  </a:solidFill>
                </a:uFill>
                <a:hlinkClick r:id="rId3" invalidUrl="" action="" tgtFrame="" tooltip="" history="1" highlightClick="0" endSnd="0"/>
              </a:rPr>
              <a:t>mailto:tom@gilb.com</a:t>
            </a:r>
            <a:r>
              <a:t>] Sent: 25. november 2004 17:54To: Kjell </a:t>
            </a:r>
            <a:r>
              <a:rPr>
                <a:latin typeface="ＭＳ Ｐゴシック"/>
                <a:ea typeface="ＭＳ Ｐゴシック"/>
                <a:cs typeface="ＭＳ Ｐゴシック"/>
                <a:sym typeface="ＭＳ Ｐゴシック"/>
              </a:rPr>
              <a:t>ｯ</a:t>
            </a:r>
            <a:r>
              <a:t>ystein </a:t>
            </a:r>
            <a:r>
              <a:rPr>
                <a:latin typeface="ＭＳ Ｐゴシック"/>
                <a:ea typeface="ＭＳ Ｐゴシック"/>
                <a:cs typeface="ＭＳ Ｐゴシック"/>
                <a:sym typeface="ＭＳ Ｐゴシック"/>
              </a:rPr>
              <a:t>ｯ</a:t>
            </a:r>
            <a:r>
              <a:t>ksendalCc: Trond JohansenSubject: Re: Initial customer feedback on Confirmit 9.0may I assume I can show this to conferences like this Friday? :)Best Wishes    Tom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8" name="Shape 2198"/>
          <p:cNvSpPr/>
          <p:nvPr>
            <p:ph type="sldImg"/>
          </p:nvPr>
        </p:nvSpPr>
        <p:spPr>
          <a:prstGeom prst="rect">
            <a:avLst/>
          </a:prstGeom>
        </p:spPr>
        <p:txBody>
          <a:bodyPr/>
          <a:lstStyle/>
          <a:p>
            <a:pPr/>
          </a:p>
        </p:txBody>
      </p:sp>
      <p:sp>
        <p:nvSpPr>
          <p:cNvPr id="2199" name="Shape 2199"/>
          <p:cNvSpPr/>
          <p:nvPr>
            <p:ph type="body" sz="quarter" idx="1"/>
          </p:nvPr>
        </p:nvSpPr>
        <p:spPr>
          <a:prstGeom prst="rect">
            <a:avLst/>
          </a:prstGeom>
        </p:spPr>
        <p:txBody>
          <a:bodyPr/>
          <a:lstStyle/>
          <a:p>
            <a:pPr/>
            <a:r>
              <a:t>I think he said these were every 4th or 5th week, TG May 7 2005</a:t>
            </a:r>
          </a:p>
          <a:p>
            <a:pPr/>
          </a:p>
          <a:p>
            <a:pPr/>
            <a:r>
              <a:t>Edited March 27 2017</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0" name="Shape 2300"/>
          <p:cNvSpPr/>
          <p:nvPr>
            <p:ph type="sldImg"/>
          </p:nvPr>
        </p:nvSpPr>
        <p:spPr>
          <a:prstGeom prst="rect">
            <a:avLst/>
          </a:prstGeom>
        </p:spPr>
        <p:txBody>
          <a:bodyPr/>
          <a:lstStyle/>
          <a:p>
            <a:pPr/>
          </a:p>
        </p:txBody>
      </p:sp>
      <p:sp>
        <p:nvSpPr>
          <p:cNvPr id="2301" name="Shape 2301"/>
          <p:cNvSpPr/>
          <p:nvPr>
            <p:ph type="body" sz="quarter" idx="1"/>
          </p:nvPr>
        </p:nvSpPr>
        <p:spPr>
          <a:prstGeom prst="rect">
            <a:avLst/>
          </a:prstGeom>
        </p:spPr>
        <p:txBody>
          <a:bodyPr/>
          <a:lstStyle/>
          <a:p>
            <a:pPr/>
            <a:r>
              <a:t>First made 31 3 2017 for Agile Record Mythodology May 2017  tsg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1" name="Shape 2341"/>
          <p:cNvSpPr/>
          <p:nvPr>
            <p:ph type="sldImg"/>
          </p:nvPr>
        </p:nvSpPr>
        <p:spPr>
          <a:prstGeom prst="rect">
            <a:avLst/>
          </a:prstGeom>
        </p:spPr>
        <p:txBody>
          <a:bodyPr/>
          <a:lstStyle/>
          <a:p>
            <a:pPr/>
          </a:p>
        </p:txBody>
      </p:sp>
      <p:sp>
        <p:nvSpPr>
          <p:cNvPr id="2342" name="Shape 2342"/>
          <p:cNvSpPr/>
          <p:nvPr>
            <p:ph type="body" sz="quarter" idx="1"/>
          </p:nvPr>
        </p:nvSpPr>
        <p:spPr>
          <a:prstGeom prst="rect">
            <a:avLst/>
          </a:prstGeom>
        </p:spPr>
        <p:txBody>
          <a:bodyPr/>
          <a:lstStyle/>
          <a:p>
            <a:pPr/>
            <a:r>
              <a:t>http://www.mindmapinspiration.com/unity/</a:t>
            </a:r>
          </a:p>
          <a:p>
            <a:pPr/>
            <a:r>
              <a:t>©©©</a:t>
            </a:r>
          </a:p>
          <a:p>
            <a:pPr/>
            <a:r>
              <a:t>Originally made as </a:t>
            </a:r>
          </a:p>
          <a:p>
            <a:pPr/>
            <a:r>
              <a:t>10 minute lightening talk, 10:05 to 11 session</a:t>
            </a:r>
          </a:p>
          <a:p>
            <a:pPr/>
            <a:r>
              <a:t>Oslo, Radisson BLU Hotel, Holbergs Plass</a:t>
            </a:r>
          </a:p>
          <a:p>
            <a:pPr/>
          </a:p>
          <a:p>
            <a:pPr/>
            <a:r>
              <a:t>111111 Unity Method of Decomposition into weekly increments of value delivery. (10 min slides)</a:t>
            </a:r>
          </a:p>
          <a:p>
            <a:pPr/>
            <a:r>
              <a:t>http://www.gilb.com/DL451</a:t>
            </a:r>
          </a:p>
          <a:p>
            <a:pPr/>
          </a:p>
          <a:p>
            <a:pPr>
              <a:defRPr u="sng">
                <a:solidFill>
                  <a:srgbClr val="0000FF"/>
                </a:solidFill>
                <a:uFill>
                  <a:solidFill>
                    <a:srgbClr val="0000FF"/>
                  </a:solidFill>
                </a:uFill>
              </a:defRPr>
            </a:pPr>
            <a:r>
              <a:rPr>
                <a:hlinkClick r:id="rId3" invalidUrl="" action="" tgtFrame="" tooltip="" history="1" highlightClick="0" endSnd="0"/>
              </a:rPr>
              <a:t>www.smidig.no</a:t>
            </a:r>
          </a:p>
          <a:p>
            <a:pPr>
              <a:defRPr>
                <a:latin typeface="Apple Chancery"/>
                <a:ea typeface="Apple Chancery"/>
                <a:cs typeface="Apple Chancery"/>
                <a:sym typeface="Apple Chancery"/>
              </a:defRPr>
            </a:pPr>
            <a:r>
              <a:t>Smidig 2010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5" name="Shape 2355"/>
          <p:cNvSpPr/>
          <p:nvPr>
            <p:ph type="sldImg"/>
          </p:nvPr>
        </p:nvSpPr>
        <p:spPr>
          <a:prstGeom prst="rect">
            <a:avLst/>
          </a:prstGeom>
        </p:spPr>
        <p:txBody>
          <a:bodyPr/>
          <a:lstStyle/>
          <a:p>
            <a:pPr/>
          </a:p>
        </p:txBody>
      </p:sp>
      <p:sp>
        <p:nvSpPr>
          <p:cNvPr id="2356" name="Shape 2356"/>
          <p:cNvSpPr/>
          <p:nvPr>
            <p:ph type="body" sz="quarter" idx="1"/>
          </p:nvPr>
        </p:nvSpPr>
        <p:spPr>
          <a:prstGeom prst="rect">
            <a:avLst/>
          </a:prstGeom>
        </p:spPr>
        <p:txBody>
          <a:bodyPr/>
          <a:lstStyle/>
          <a:p>
            <a:pPr/>
            <a:r>
              <a:t>48 seconds</a:t>
            </a:r>
          </a:p>
          <a:p>
            <a:pPr/>
            <a:r>
              <a:t>Recorded from Utube off my Apple TV November 2010</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9" name="Shape 2369"/>
          <p:cNvSpPr/>
          <p:nvPr>
            <p:ph type="sldImg"/>
          </p:nvPr>
        </p:nvSpPr>
        <p:spPr>
          <a:prstGeom prst="rect">
            <a:avLst/>
          </a:prstGeom>
        </p:spPr>
        <p:txBody>
          <a:bodyPr/>
          <a:lstStyle/>
          <a:p>
            <a:pPr/>
          </a:p>
        </p:txBody>
      </p:sp>
      <p:sp>
        <p:nvSpPr>
          <p:cNvPr id="2370" name="Shape 2370"/>
          <p:cNvSpPr/>
          <p:nvPr>
            <p:ph type="body" sz="quarter" idx="1"/>
          </p:nvPr>
        </p:nvSpPr>
        <p:spPr>
          <a:prstGeom prst="rect">
            <a:avLst/>
          </a:prstGeom>
        </p:spPr>
        <p:txBody>
          <a:bodyPr/>
          <a:lstStyle/>
          <a:p>
            <a:pPr/>
            <a:r>
              <a:t>http://bbsnews.net/bbsn_photos/topics/US_Iraq_War/030322iraq_war_map.sized.jpg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6" name="Shape 2386"/>
          <p:cNvSpPr/>
          <p:nvPr>
            <p:ph type="sldImg"/>
          </p:nvPr>
        </p:nvSpPr>
        <p:spPr>
          <a:prstGeom prst="rect">
            <a:avLst/>
          </a:prstGeom>
        </p:spPr>
        <p:txBody>
          <a:bodyPr/>
          <a:lstStyle/>
          <a:p>
            <a:pPr/>
          </a:p>
        </p:txBody>
      </p:sp>
      <p:sp>
        <p:nvSpPr>
          <p:cNvPr id="2387" name="Shape 2387"/>
          <p:cNvSpPr/>
          <p:nvPr>
            <p:ph type="body" sz="quarter" idx="1"/>
          </p:nvPr>
        </p:nvSpPr>
        <p:spPr>
          <a:prstGeom prst="rect">
            <a:avLst/>
          </a:prstGeom>
        </p:spPr>
        <p:txBody>
          <a:bodyPr/>
          <a:lstStyle/>
          <a:p>
            <a:pPr>
              <a:defRPr b="1" u="sng"/>
            </a:pPr>
            <a:r>
              <a:t>news.bbc.co.uk/1/ hi/england/2309205.stm</a:t>
            </a:r>
          </a:p>
          <a:p>
            <a:pPr>
              <a:defRPr b="1" u="sng"/>
            </a:pPr>
          </a:p>
          <a:p>
            <a:pPr/>
            <a:r>
              <a:t>http://www.lclark.edu/~krauss/culturecapsulessp2001/AlUsaimiweb/images/map-pop-kuwait.gif</a:t>
            </a:r>
          </a:p>
          <a:p>
            <a:pPr/>
          </a:p>
          <a:p>
            <a:pPr>
              <a:defRPr b="1"/>
            </a:pPr>
            <a:r>
              <a:t>George Santayana (1863 - 1952)Quotes:</a:t>
            </a:r>
            <a:r>
              <a:rPr u="sng">
                <a:solidFill>
                  <a:srgbClr val="0000FF"/>
                </a:solidFill>
                <a:uFill>
                  <a:solidFill>
                    <a:srgbClr val="0000FF"/>
                  </a:solidFill>
                </a:uFill>
                <a:hlinkClick r:id="rId3" invalidUrl="" action="" tgtFrame="" tooltip="" history="1" highlightClick="0" endSnd="0"/>
              </a:rPr>
              <a:t>&gt;</a:t>
            </a:r>
            <a:r>
              <a:rPr u="sng"/>
              <a:t> </a:t>
            </a:r>
            <a:r>
              <a:rPr u="sng">
                <a:solidFill>
                  <a:srgbClr val="0000FF"/>
                </a:solidFill>
                <a:uFill>
                  <a:solidFill>
                    <a:srgbClr val="0000FF"/>
                  </a:solidFill>
                </a:uFill>
                <a:hlinkClick r:id="rId4" invalidUrl="" action="" tgtFrame="" tooltip="" history="1" highlightClick="0" endSnd="0"/>
              </a:rPr>
              <a:t> George Santayana (1863 - 1952), was Spanish writer and philosopher. He was, however, raised and educated in the United States and both studied and taught at Harvard. As a philosopher, he wrote 'The Sense of Beauty' , 'The Life of Reason' and 'The Realms of Being'.</a:t>
            </a:r>
          </a:p>
          <a:p>
            <a:pPr/>
            <a:endParaRPr b="1"/>
          </a:p>
          <a:p>
            <a:pPr/>
            <a:r>
              <a:t>A Man Who understood that a bird in the hand is worth ten in the BUsh</a:t>
            </a:r>
          </a:p>
          <a:p>
            <a:pPr/>
          </a:p>
          <a:p>
            <a:pPr/>
            <a:r>
              <a:t>http://www.psywarrior.com/BushGulfWar.jpg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0" name="Shape 2400"/>
          <p:cNvSpPr/>
          <p:nvPr>
            <p:ph type="sldImg"/>
          </p:nvPr>
        </p:nvSpPr>
        <p:spPr>
          <a:prstGeom prst="rect">
            <a:avLst/>
          </a:prstGeom>
        </p:spPr>
        <p:txBody>
          <a:bodyPr/>
          <a:lstStyle/>
          <a:p>
            <a:pPr/>
          </a:p>
        </p:txBody>
      </p:sp>
      <p:sp>
        <p:nvSpPr>
          <p:cNvPr id="2401" name="Shape 2401"/>
          <p:cNvSpPr/>
          <p:nvPr>
            <p:ph type="body" sz="quarter" idx="1"/>
          </p:nvPr>
        </p:nvSpPr>
        <p:spPr>
          <a:prstGeom prst="rect">
            <a:avLst/>
          </a:prstGeom>
        </p:spPr>
        <p:txBody>
          <a:bodyPr/>
          <a:lstStyle/>
          <a:p>
            <a:pPr/>
            <a:r>
              <a:t>Added to Evo slides by TG April 8 2008 Krakow</a:t>
            </a:r>
          </a:p>
          <a:p>
            <a:pPr/>
          </a:p>
          <a:p>
            <a:pPr/>
            <a:r>
              <a:t>http://a52.g.akamaitech.net/f/52/827/1d/www.space.com/template_images/top10/spc_top10_mainimg_440.jpg</a:t>
            </a:r>
          </a:p>
          <a:p>
            <a:pPr/>
            <a:r>
              <a:t>http://farm2.static.flickr.com/1236/1373197020_6eab10997a_o.jpg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Originated July 13 2017 based on BCS Class exercise June 2017 on Terrorist Prevention  Tom Gilb</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5" name="Shape 2455"/>
          <p:cNvSpPr/>
          <p:nvPr>
            <p:ph type="sldImg"/>
          </p:nvPr>
        </p:nvSpPr>
        <p:spPr>
          <a:prstGeom prst="rect">
            <a:avLst/>
          </a:prstGeom>
        </p:spPr>
        <p:txBody>
          <a:bodyPr/>
          <a:lstStyle/>
          <a:p>
            <a:pPr/>
          </a:p>
        </p:txBody>
      </p:sp>
      <p:sp>
        <p:nvSpPr>
          <p:cNvPr id="2456" name="Shape 2456"/>
          <p:cNvSpPr/>
          <p:nvPr>
            <p:ph type="body" sz="quarter" idx="1"/>
          </p:nvPr>
        </p:nvSpPr>
        <p:spPr>
          <a:prstGeom prst="rect">
            <a:avLst/>
          </a:prstGeom>
        </p:spPr>
        <p:txBody>
          <a:bodyPr/>
          <a:lstStyle/>
          <a:p>
            <a:pPr/>
            <a:r>
              <a:t>http://vintagesewing.info/1950s/50-hmg/hmg-02.html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8" name="Shape 2468"/>
          <p:cNvSpPr/>
          <p:nvPr>
            <p:ph type="sldImg"/>
          </p:nvPr>
        </p:nvSpPr>
        <p:spPr>
          <a:prstGeom prst="rect">
            <a:avLst/>
          </a:prstGeom>
        </p:spPr>
        <p:txBody>
          <a:bodyPr/>
          <a:lstStyle/>
          <a:p>
            <a:pPr/>
          </a:p>
        </p:txBody>
      </p:sp>
      <p:sp>
        <p:nvSpPr>
          <p:cNvPr id="2469" name="Shape 2469"/>
          <p:cNvSpPr/>
          <p:nvPr>
            <p:ph type="body" sz="quarter" idx="1"/>
          </p:nvPr>
        </p:nvSpPr>
        <p:spPr>
          <a:prstGeom prst="rect">
            <a:avLst/>
          </a:prstGeom>
        </p:spPr>
        <p:txBody>
          <a:bodyPr/>
          <a:lstStyle>
            <a:lvl1pPr>
              <a:spcBef>
                <a:spcPts val="0"/>
              </a:spcBef>
              <a:defRPr>
                <a:latin typeface="Times"/>
                <a:ea typeface="Times"/>
                <a:cs typeface="Times"/>
                <a:sym typeface="Times"/>
              </a:defRPr>
            </a:lvl1pPr>
          </a:lstStyle>
          <a:p>
            <a:pPr/>
            <a:r>
              <a:t>Source CE book page 284. Persinscom US Army Personnel System.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2" name="Shape 2492"/>
          <p:cNvSpPr/>
          <p:nvPr>
            <p:ph type="sldImg"/>
          </p:nvPr>
        </p:nvSpPr>
        <p:spPr>
          <a:prstGeom prst="rect">
            <a:avLst/>
          </a:prstGeom>
        </p:spPr>
        <p:txBody>
          <a:bodyPr/>
          <a:lstStyle/>
          <a:p>
            <a:pPr/>
          </a:p>
        </p:txBody>
      </p:sp>
      <p:sp>
        <p:nvSpPr>
          <p:cNvPr id="2493" name="Shape 2493"/>
          <p:cNvSpPr/>
          <p:nvPr>
            <p:ph type="body" sz="quarter" idx="1"/>
          </p:nvPr>
        </p:nvSpPr>
        <p:spPr>
          <a:prstGeom prst="rect">
            <a:avLst/>
          </a:prstGeom>
        </p:spPr>
        <p:txBody>
          <a:bodyPr/>
          <a:lstStyle/>
          <a:p>
            <a:pPr/>
            <a:r>
              <a:t>29.5 to 1 fixed and 2 rectangles moved to right 12 3 2017 stockholm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3" name="Shape 2503"/>
          <p:cNvSpPr/>
          <p:nvPr>
            <p:ph type="sldImg"/>
          </p:nvPr>
        </p:nvSpPr>
        <p:spPr>
          <a:prstGeom prst="rect">
            <a:avLst/>
          </a:prstGeom>
        </p:spPr>
        <p:txBody>
          <a:bodyPr/>
          <a:lstStyle/>
          <a:p>
            <a:pPr/>
          </a:p>
        </p:txBody>
      </p:sp>
      <p:sp>
        <p:nvSpPr>
          <p:cNvPr id="2504" name="Shape 2504"/>
          <p:cNvSpPr/>
          <p:nvPr>
            <p:ph type="body" sz="quarter" idx="1"/>
          </p:nvPr>
        </p:nvSpPr>
        <p:spPr>
          <a:prstGeom prst="rect">
            <a:avLst/>
          </a:prstGeom>
        </p:spPr>
        <p:txBody>
          <a:bodyPr/>
          <a:lstStyle/>
          <a:p>
            <a:pPr/>
            <a:r>
              <a:t>http://vintagesewing.info/1950s/50-hmg/hmg-02.html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2" name="Shape 2512"/>
          <p:cNvSpPr/>
          <p:nvPr>
            <p:ph type="sldImg"/>
          </p:nvPr>
        </p:nvSpPr>
        <p:spPr>
          <a:prstGeom prst="rect">
            <a:avLst/>
          </a:prstGeom>
        </p:spPr>
        <p:txBody>
          <a:bodyPr/>
          <a:lstStyle/>
          <a:p>
            <a:pPr/>
          </a:p>
        </p:txBody>
      </p:sp>
      <p:sp>
        <p:nvSpPr>
          <p:cNvPr id="2513" name="Shape 2513"/>
          <p:cNvSpPr/>
          <p:nvPr>
            <p:ph type="body" sz="quarter" idx="1"/>
          </p:nvPr>
        </p:nvSpPr>
        <p:spPr>
          <a:prstGeom prst="rect">
            <a:avLst/>
          </a:prstGeom>
        </p:spPr>
        <p:txBody>
          <a:bodyPr/>
          <a:lstStyle/>
          <a:p>
            <a:pPr>
              <a:spcBef>
                <a:spcPts val="0"/>
              </a:spcBef>
            </a:pPr>
            <a:r>
              <a:t>Added April 8 2008 Krakow TG</a:t>
            </a:r>
          </a:p>
          <a:p>
            <a:pPr>
              <a:spcBef>
                <a:spcPts val="0"/>
              </a:spcBef>
            </a:pPr>
            <a:r>
              <a:t>http://www.picturehistory.com/images/products/1/3/0/prod_13087.jpg</a:t>
            </a:r>
          </a:p>
          <a:p>
            <a:pPr>
              <a:spcBef>
                <a:spcPts val="0"/>
              </a:spcBef>
            </a:pPr>
          </a:p>
          <a:p>
            <a:pPr>
              <a:spcBef>
                <a:spcPts val="0"/>
              </a:spcBef>
            </a:pPr>
            <a:r>
              <a:t>Added text </a:t>
            </a:r>
          </a:p>
          <a:p>
            <a:pPr>
              <a:lnSpc>
                <a:spcPct val="80000"/>
              </a:lnSpc>
              <a:spcBef>
                <a:spcPts val="900"/>
              </a:spcBef>
              <a:defRPr sz="2500">
                <a:latin typeface="Arial Black"/>
                <a:ea typeface="Arial Black"/>
                <a:cs typeface="Arial Black"/>
                <a:sym typeface="Arial Black"/>
              </a:defRPr>
            </a:pPr>
            <a:r>
              <a:t>Can you deliver it next week?</a:t>
            </a:r>
          </a:p>
          <a:p>
            <a:pPr lvl="1" indent="457200">
              <a:lnSpc>
                <a:spcPct val="80000"/>
              </a:lnSpc>
              <a:spcBef>
                <a:spcPts val="700"/>
              </a:spcBef>
              <a:defRPr sz="2100">
                <a:latin typeface="Arial Black"/>
                <a:ea typeface="Arial Black"/>
                <a:cs typeface="Arial Black"/>
                <a:sym typeface="Arial Black"/>
              </a:defRPr>
            </a:pPr>
            <a:r>
              <a:t>Its already done: If General, move to head of queue</a:t>
            </a:r>
          </a:p>
          <a:p>
            <a:pPr lvl="1" indent="457200">
              <a:lnSpc>
                <a:spcPct val="80000"/>
              </a:lnSpc>
              <a:spcBef>
                <a:spcPts val="700"/>
              </a:spcBef>
              <a:defRPr sz="2100">
                <a:latin typeface="Arial Black"/>
                <a:ea typeface="Arial Black"/>
                <a:cs typeface="Arial Black"/>
                <a:sym typeface="Arial Black"/>
              </a:defRPr>
            </a:pPr>
            <a:r>
              <a:t>March 12 2017 Stockholm</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9" name="Shape 2539"/>
          <p:cNvSpPr/>
          <p:nvPr>
            <p:ph type="sldImg"/>
          </p:nvPr>
        </p:nvSpPr>
        <p:spPr>
          <a:prstGeom prst="rect">
            <a:avLst/>
          </a:prstGeom>
        </p:spPr>
        <p:txBody>
          <a:bodyPr/>
          <a:lstStyle/>
          <a:p>
            <a:pPr/>
          </a:p>
        </p:txBody>
      </p:sp>
      <p:sp>
        <p:nvSpPr>
          <p:cNvPr id="2540" name="Shape 2540"/>
          <p:cNvSpPr/>
          <p:nvPr>
            <p:ph type="body" sz="quarter" idx="1"/>
          </p:nvPr>
        </p:nvSpPr>
        <p:spPr>
          <a:prstGeom prst="rect">
            <a:avLst/>
          </a:prstGeom>
        </p:spPr>
        <p:txBody>
          <a:bodyPr/>
          <a:lstStyle/>
          <a:p>
            <a:pPr/>
            <a:r>
              <a:t>Decomposition of Projects: How to Design Small Incremental Steps INCOSE 2008</a:t>
            </a:r>
          </a:p>
          <a:p>
            <a:pPr/>
            <a:r>
              <a:t>http://www.gilb.com/tiki-download_file.php?fileId=41</a:t>
            </a:r>
          </a:p>
          <a:p>
            <a:pPr/>
          </a:p>
          <a:p>
            <a:pPr/>
            <a:r>
              <a:t>http://www.gilb.com/tiki-download_file.php?fileId=350</a:t>
            </a:r>
          </a:p>
          <a:p>
            <a:pPr/>
            <a:r>
              <a:t>Decomposition Slides Aug 2010</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0" name="Shape 2550"/>
          <p:cNvSpPr/>
          <p:nvPr>
            <p:ph type="sldImg"/>
          </p:nvPr>
        </p:nvSpPr>
        <p:spPr>
          <a:prstGeom prst="rect">
            <a:avLst/>
          </a:prstGeom>
        </p:spPr>
        <p:txBody>
          <a:bodyPr/>
          <a:lstStyle/>
          <a:p>
            <a:pPr/>
          </a:p>
        </p:txBody>
      </p:sp>
      <p:sp>
        <p:nvSpPr>
          <p:cNvPr id="2551" name="Shape 255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t>Added January 5 2003 TG from quotations from Ben Shneiderman</a:t>
            </a:r>
          </a:p>
          <a:p>
            <a:pPr>
              <a:defRPr>
                <a:latin typeface="Times New Roman"/>
                <a:ea typeface="Times New Roman"/>
                <a:cs typeface="Times New Roman"/>
                <a:sym typeface="Times New Roman"/>
              </a:defRPr>
            </a:pPr>
          </a:p>
          <a:p>
            <a:pPr>
              <a:defRPr>
                <a:latin typeface="Times New Roman"/>
                <a:ea typeface="Times New Roman"/>
                <a:cs typeface="Times New Roman"/>
                <a:sym typeface="Times New Roman"/>
              </a:defRPr>
            </a:pPr>
            <a:r>
              <a:t>url www.cals.ncsu.edu for Descartes</a:t>
            </a:r>
          </a:p>
          <a:p>
            <a:pPr>
              <a:defRPr>
                <a:latin typeface="Times New Roman"/>
                <a:ea typeface="Times New Roman"/>
                <a:cs typeface="Times New Roman"/>
                <a:sym typeface="Times New Roman"/>
              </a:defRPr>
            </a:pPr>
          </a:p>
          <a:p>
            <a:pPr>
              <a:spcBef>
                <a:spcPts val="500"/>
              </a:spcBef>
              <a:defRPr sz="1400">
                <a:latin typeface="Times New Roman"/>
                <a:ea typeface="Times New Roman"/>
                <a:cs typeface="Times New Roman"/>
                <a:sym typeface="Times New Roman"/>
              </a:defRPr>
            </a:pPr>
            <a:r>
              <a:t>Rene Descartes was a mediocre scientist, a great mathematician and an even greater philosopher. He is considered to be the father of modern philosophy. His thought affected educational theory in the following manner: </a:t>
            </a:r>
          </a:p>
          <a:p>
            <a:pPr>
              <a:spcBef>
                <a:spcPts val="500"/>
              </a:spcBef>
              <a:defRPr sz="1400">
                <a:latin typeface="Times New Roman"/>
                <a:ea typeface="Times New Roman"/>
                <a:cs typeface="Times New Roman"/>
                <a:sym typeface="Times New Roman"/>
              </a:defRPr>
            </a:pPr>
            <a:r>
              <a:t>  </a:t>
            </a:r>
          </a:p>
          <a:p>
            <a:pPr>
              <a:defRPr sz="1400">
                <a:latin typeface="Times New Roman"/>
                <a:ea typeface="Times New Roman"/>
                <a:cs typeface="Times New Roman"/>
                <a:sym typeface="Times New Roman"/>
              </a:defRPr>
            </a:pPr>
          </a:p>
          <a:p>
            <a:pPr>
              <a:spcBef>
                <a:spcPts val="500"/>
              </a:spcBef>
              <a:defRPr b="1" sz="1400">
                <a:latin typeface="Times New Roman"/>
                <a:ea typeface="Times New Roman"/>
                <a:cs typeface="Times New Roman"/>
                <a:sym typeface="Times New Roman"/>
              </a:defRPr>
            </a:pPr>
            <a:r>
              <a:t>1. EDUCATION A NATURAL RIGHT OF MAN.</a:t>
            </a:r>
            <a:r>
              <a:rPr b="0"/>
              <a:t> Since knowledge is attained through the reasoning processes, every man has the right to develop the innate faculties of his soul. Although men learn at different paces, education is possible for all. </a:t>
            </a:r>
          </a:p>
          <a:p>
            <a:pPr>
              <a:defRPr sz="1400">
                <a:latin typeface="Times New Roman"/>
                <a:ea typeface="Times New Roman"/>
                <a:cs typeface="Times New Roman"/>
                <a:sym typeface="Times New Roman"/>
              </a:defRPr>
            </a:pPr>
          </a:p>
          <a:p>
            <a:pPr>
              <a:spcBef>
                <a:spcPts val="500"/>
              </a:spcBef>
              <a:defRPr b="1" sz="1400">
                <a:latin typeface="Times New Roman"/>
                <a:ea typeface="Times New Roman"/>
                <a:cs typeface="Times New Roman"/>
                <a:sym typeface="Times New Roman"/>
              </a:defRPr>
            </a:pPr>
            <a:r>
              <a:t>2. IMPORTANCE OF DOUBTING AUTHORITATIVE PROPOSITIONS. </a:t>
            </a:r>
            <a:r>
              <a:rPr b="0"/>
              <a:t>It is necessary for man to doubt everything prior to asserting any definite truths. This act of doubt leads the mind to the rational assertion of a self-evident principle that cannot be doubted. Therefore, it is possible to infer the right of each man to think for himself. </a:t>
            </a:r>
          </a:p>
          <a:p>
            <a:pPr>
              <a:defRPr sz="1400">
                <a:latin typeface="Times New Roman"/>
                <a:ea typeface="Times New Roman"/>
                <a:cs typeface="Times New Roman"/>
                <a:sym typeface="Times New Roman"/>
              </a:defRPr>
            </a:pPr>
          </a:p>
          <a:p>
            <a:pPr>
              <a:spcBef>
                <a:spcPts val="500"/>
              </a:spcBef>
              <a:defRPr b="1" sz="1400">
                <a:latin typeface="Times New Roman"/>
                <a:ea typeface="Times New Roman"/>
                <a:cs typeface="Times New Roman"/>
                <a:sym typeface="Times New Roman"/>
              </a:defRPr>
            </a:pPr>
            <a:r>
              <a:t>3. CLEAR AND CERTAIN TRUTHS. </a:t>
            </a:r>
            <a:r>
              <a:rPr b="0"/>
              <a:t>Man ought to accept no statement as true, unless it appears clear and certain to his intellect. </a:t>
            </a:r>
          </a:p>
          <a:p>
            <a:pPr>
              <a:defRPr sz="1400">
                <a:latin typeface="Times New Roman"/>
                <a:ea typeface="Times New Roman"/>
                <a:cs typeface="Times New Roman"/>
                <a:sym typeface="Times New Roman"/>
              </a:defRPr>
            </a:pPr>
          </a:p>
          <a:p>
            <a:pPr>
              <a:spcBef>
                <a:spcPts val="500"/>
              </a:spcBef>
              <a:defRPr b="1" sz="1400">
                <a:latin typeface="Times New Roman"/>
                <a:ea typeface="Times New Roman"/>
                <a:cs typeface="Times New Roman"/>
                <a:sym typeface="Times New Roman"/>
              </a:defRPr>
            </a:pPr>
            <a:r>
              <a:t>4. PSYCHOLOGICAL PRINCIPLES OF KNOWLEDGE. </a:t>
            </a:r>
            <a:r>
              <a:rPr b="0"/>
              <a:t>In the act of knowing, the mind proceeds from what is already known to the unknown, This infers the need for a teacher to base learning upon the intellectual experience of each pupil. Descartes asserted the principle that the mind moves from the concrete to the abstract, the simple to the more complex. These principles underlie the organization of</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0" name="Shape 2560"/>
          <p:cNvSpPr/>
          <p:nvPr>
            <p:ph type="sldImg"/>
          </p:nvPr>
        </p:nvSpPr>
        <p:spPr>
          <a:prstGeom prst="rect">
            <a:avLst/>
          </a:prstGeom>
        </p:spPr>
        <p:txBody>
          <a:bodyPr/>
          <a:lstStyle/>
          <a:p>
            <a:pPr/>
          </a:p>
        </p:txBody>
      </p:sp>
      <p:sp>
        <p:nvSpPr>
          <p:cNvPr id="2561" name="Shape 2561"/>
          <p:cNvSpPr/>
          <p:nvPr>
            <p:ph type="body" sz="quarter" idx="1"/>
          </p:nvPr>
        </p:nvSpPr>
        <p:spPr>
          <a:prstGeom prst="rect">
            <a:avLst/>
          </a:prstGeom>
        </p:spPr>
        <p:txBody>
          <a:bodyPr/>
          <a:lstStyle/>
          <a:p>
            <a:pPr>
              <a:defRPr u="sng">
                <a:solidFill>
                  <a:srgbClr val="0000FF"/>
                </a:solidFill>
                <a:uFill>
                  <a:solidFill>
                    <a:srgbClr val="0000FF"/>
                  </a:solidFill>
                </a:uFill>
              </a:defRPr>
            </a:pPr>
            <a:r>
              <a:rPr>
                <a:hlinkClick r:id="rId3" invalidUrl="" action="" tgtFrame="" tooltip="" history="1" highlightClick="0" endSnd="0"/>
              </a:rPr>
              <a:t>lao_tzu_tao_te_ching.jpg</a:t>
            </a:r>
          </a:p>
          <a:p>
            <a:pPr/>
            <a:r>
              <a:t>355 × 400 - </a:t>
            </a:r>
            <a:r>
              <a:rPr b="1"/>
              <a:t>Tao Te Ching</a:t>
            </a:r>
            <a:r>
              <a:t> </a:t>
            </a:r>
            <a:r>
              <a:rPr b="1"/>
              <a:t>...</a:t>
            </a:r>
            <a:endParaRPr b="1"/>
          </a:p>
          <a:p>
            <a:pPr/>
            <a:r>
              <a:t>bodymindheartspirit.ning.com</a:t>
            </a:r>
          </a:p>
          <a:p>
            <a:pPr>
              <a:defRPr u="sng">
                <a:solidFill>
                  <a:srgbClr val="0000FF"/>
                </a:solidFill>
                <a:uFill>
                  <a:solidFill>
                    <a:srgbClr val="0000FF"/>
                  </a:solidFill>
                </a:uFill>
              </a:defRPr>
            </a:pPr>
            <a:r>
              <a:rPr>
                <a:hlinkClick r:id="rId4" invalidUrl="" action="" tgtFrame="" tooltip="" history="1" highlightClick="0" endSnd="0"/>
              </a:rPr>
              <a:t>Similar ‑ </a:t>
            </a:r>
            <a:r>
              <a:rPr>
                <a:hlinkClick r:id="rId5" invalidUrl="" action="" tgtFrame="" tooltip="" history="1" highlightClick="0" endSnd="0"/>
              </a:rPr>
              <a:t>More sizes</a:t>
            </a:r>
          </a:p>
          <a:p>
            <a:pPr/>
          </a:p>
          <a:p>
            <a:pPr/>
          </a:p>
          <a:p>
            <a:pPr>
              <a:defRPr u="sng">
                <a:solidFill>
                  <a:srgbClr val="0000FF"/>
                </a:solidFill>
                <a:uFill>
                  <a:solidFill>
                    <a:srgbClr val="0000FF"/>
                  </a:solidFill>
                </a:uFill>
              </a:defRPr>
            </a:pPr>
            <a:r>
              <a:rPr>
                <a:hlinkClick r:id="rId6" invalidUrl="" action="" tgtFrame="" tooltip="" history="1" highlightClick="0" endSnd="0"/>
              </a:rPr>
              <a:t>Website for this image</a:t>
            </a:r>
          </a:p>
          <a:p>
            <a:pPr/>
            <a:r>
              <a:t>edepot.com</a:t>
            </a:r>
          </a:p>
          <a:p>
            <a:pPr/>
          </a:p>
          <a:p>
            <a:pPr>
              <a:defRPr u="sng">
                <a:solidFill>
                  <a:srgbClr val="0000FF"/>
                </a:solidFill>
                <a:uFill>
                  <a:solidFill>
                    <a:srgbClr val="0000FF"/>
                  </a:solidFill>
                </a:uFill>
              </a:defRPr>
            </a:pPr>
            <a:r>
              <a:rPr>
                <a:hlinkClick r:id="rId7" invalidUrl="" action="" tgtFrame="" tooltip="" history="1" highlightClick="0" endSnd="0"/>
              </a:rPr>
              <a:t>daodejing1.jpg</a:t>
            </a:r>
          </a:p>
          <a:p>
            <a:pPr/>
            <a:r>
              <a:t>350 × 467 - </a:t>
            </a:r>
            <a:r>
              <a:rPr b="1"/>
              <a:t>Tao</a:t>
            </a:r>
            <a:r>
              <a:t> and First Line of </a:t>
            </a:r>
            <a:r>
              <a:rPr b="1"/>
              <a:t>Tao Te Ching</a:t>
            </a:r>
            <a:endParaRPr b="1"/>
          </a:p>
          <a:p>
            <a:pPr/>
            <a:r>
              <a:t>edepot.com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1" name="Shape 2571"/>
          <p:cNvSpPr/>
          <p:nvPr>
            <p:ph type="sldImg"/>
          </p:nvPr>
        </p:nvSpPr>
        <p:spPr>
          <a:prstGeom prst="rect">
            <a:avLst/>
          </a:prstGeom>
        </p:spPr>
        <p:txBody>
          <a:bodyPr/>
          <a:lstStyle/>
          <a:p>
            <a:pPr/>
          </a:p>
        </p:txBody>
      </p:sp>
      <p:sp>
        <p:nvSpPr>
          <p:cNvPr id="2572" name="Shape 2572"/>
          <p:cNvSpPr/>
          <p:nvPr>
            <p:ph type="body" sz="quarter" idx="1"/>
          </p:nvPr>
        </p:nvSpPr>
        <p:spPr>
          <a:prstGeom prst="rect">
            <a:avLst/>
          </a:prstGeom>
        </p:spPr>
        <p:txBody>
          <a:bodyPr/>
          <a:lstStyle/>
          <a:p>
            <a:pPr/>
            <a:r>
              <a:t>Tag: Agile Project.  Version: January 28, 2003.  Owner: </a:t>
            </a:r>
            <a:r>
              <a:rPr u="sng">
                <a:solidFill>
                  <a:srgbClr val="0000FF"/>
                </a:solidFill>
                <a:uFill>
                  <a:solidFill>
                    <a:srgbClr val="0000FF"/>
                  </a:solidFill>
                </a:uFill>
                <a:hlinkClick r:id="rId3" invalidUrl="" action="" tgtFrame="" tooltip="" history="1" highlightClick="0" endSnd="0"/>
              </a:rPr>
              <a:t>Tom@Gilb.com</a:t>
            </a:r>
            <a:r>
              <a:t>.  Status: Draft.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7" name="Shape 2587"/>
          <p:cNvSpPr/>
          <p:nvPr>
            <p:ph type="sldImg"/>
          </p:nvPr>
        </p:nvSpPr>
        <p:spPr>
          <a:prstGeom prst="rect">
            <a:avLst/>
          </a:prstGeom>
        </p:spPr>
        <p:txBody>
          <a:bodyPr/>
          <a:lstStyle/>
          <a:p>
            <a:pPr/>
          </a:p>
        </p:txBody>
      </p:sp>
      <p:sp>
        <p:nvSpPr>
          <p:cNvPr id="2588" name="Shape 2588"/>
          <p:cNvSpPr/>
          <p:nvPr>
            <p:ph type="body" sz="quarter" idx="1"/>
          </p:nvPr>
        </p:nvSpPr>
        <p:spPr>
          <a:prstGeom prst="rect">
            <a:avLst/>
          </a:prstGeom>
        </p:spPr>
        <p:txBody>
          <a:bodyPr/>
          <a:lstStyle/>
          <a:p>
            <a:pPr/>
            <a:r>
              <a:t>** 2017 Tom@gilb.com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lvl1pPr>
              <a:spcBef>
                <a:spcPts val="0"/>
              </a:spcBef>
            </a:lvl1pPr>
          </a:lstStyle>
          <a:p>
            <a:pPr/>
            <a:r>
              <a:t>First made 31 3 2017 for Agile Record Mythodology May 2017  tsg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4" name="Shape 2594"/>
          <p:cNvSpPr/>
          <p:nvPr>
            <p:ph type="sldImg"/>
          </p:nvPr>
        </p:nvSpPr>
        <p:spPr>
          <a:prstGeom prst="rect">
            <a:avLst/>
          </a:prstGeom>
        </p:spPr>
        <p:txBody>
          <a:bodyPr/>
          <a:lstStyle/>
          <a:p>
            <a:pPr/>
          </a:p>
        </p:txBody>
      </p:sp>
      <p:sp>
        <p:nvSpPr>
          <p:cNvPr id="2595" name="Shape 2595"/>
          <p:cNvSpPr/>
          <p:nvPr>
            <p:ph type="body" sz="quarter" idx="1"/>
          </p:nvPr>
        </p:nvSpPr>
        <p:spPr>
          <a:prstGeom prst="rect">
            <a:avLst/>
          </a:prstGeom>
        </p:spPr>
        <p:txBody>
          <a:bodyPr/>
          <a:lstStyle/>
          <a:p>
            <a:pPr/>
            <a:r>
              <a:t>** 2017 tom@gilb.com for London Sw Arch Conf talk 9 Oct 2017</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2" name="Shape 2622"/>
          <p:cNvSpPr/>
          <p:nvPr>
            <p:ph type="sldImg"/>
          </p:nvPr>
        </p:nvSpPr>
        <p:spPr>
          <a:prstGeom prst="rect">
            <a:avLst/>
          </a:prstGeom>
        </p:spPr>
        <p:txBody>
          <a:bodyPr/>
          <a:lstStyle/>
          <a:p>
            <a:pPr/>
          </a:p>
        </p:txBody>
      </p:sp>
      <p:sp>
        <p:nvSpPr>
          <p:cNvPr id="2623" name="Shape 2623"/>
          <p:cNvSpPr/>
          <p:nvPr>
            <p:ph type="body" sz="quarter" idx="1"/>
          </p:nvPr>
        </p:nvSpPr>
        <p:spPr>
          <a:prstGeom prst="rect">
            <a:avLst/>
          </a:prstGeom>
        </p:spPr>
        <p:txBody>
          <a:bodyPr/>
          <a:lstStyle>
            <a:lvl1pPr>
              <a:spcBef>
                <a:spcPts val="0"/>
              </a:spcBef>
              <a:defRPr sz="2200">
                <a:latin typeface="Lucida Grande"/>
                <a:ea typeface="Lucida Grande"/>
                <a:cs typeface="Lucida Grande"/>
                <a:sym typeface="Lucida Grande"/>
              </a:defRPr>
            </a:lvl1pPr>
          </a:lstStyle>
          <a:p>
            <a:pPr/>
            <a:r>
              <a:t>so this is the last slide and it can rest on the projector. People can photo it or get it from the slides, later.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3" name="Shape 2633"/>
          <p:cNvSpPr/>
          <p:nvPr>
            <p:ph type="sldImg"/>
          </p:nvPr>
        </p:nvSpPr>
        <p:spPr>
          <a:prstGeom prst="rect">
            <a:avLst/>
          </a:prstGeom>
        </p:spPr>
        <p:txBody>
          <a:bodyPr/>
          <a:lstStyle/>
          <a:p>
            <a:pPr/>
          </a:p>
        </p:txBody>
      </p:sp>
      <p:sp>
        <p:nvSpPr>
          <p:cNvPr id="2634" name="Shape 2634"/>
          <p:cNvSpPr/>
          <p:nvPr>
            <p:ph type="body" sz="quarter" idx="1"/>
          </p:nvPr>
        </p:nvSpPr>
        <p:spPr>
          <a:prstGeom prst="rect">
            <a:avLst/>
          </a:prstGeom>
        </p:spPr>
        <p:txBody>
          <a:bodyPr/>
          <a:lstStyle/>
          <a:p>
            <a:pPr>
              <a:lnSpc>
                <a:spcPct val="80000"/>
              </a:lnSpc>
              <a:defRPr b="1"/>
            </a:pPr>
            <a:r>
              <a:t>[POSEM] Tom Gilb: Principles of Software Engineering Management, Addison-Wesley, 1988.</a:t>
            </a:r>
            <a:br/>
          </a:p>
          <a:p>
            <a:pPr>
              <a:lnSpc>
                <a:spcPct val="80000"/>
              </a:lnSpc>
              <a:defRPr b="1"/>
            </a:pPr>
            <a:r>
              <a:t>[CE] Tom Gilb, Competitive Engineering: </a:t>
            </a:r>
            <a:r>
              <a:rPr>
                <a:latin typeface="Times"/>
                <a:ea typeface="Times"/>
                <a:cs typeface="Times"/>
                <a:sym typeface="Times"/>
              </a:rPr>
              <a:t>A Handbook for Systems Engineering, Requirements Engineering  &amp; Software Engineering using Planguage, </a:t>
            </a:r>
            <a:r>
              <a:t>Elsevier 2005</a:t>
            </a:r>
            <a:br/>
          </a:p>
          <a:p>
            <a:pPr>
              <a:lnSpc>
                <a:spcPct val="80000"/>
              </a:lnSpc>
              <a:defRPr b="1"/>
            </a:pPr>
            <a:r>
              <a:t>[Gerstner] </a:t>
            </a:r>
            <a:r>
              <a:rPr>
                <a:latin typeface="Times"/>
                <a:ea typeface="Times"/>
                <a:cs typeface="Times"/>
                <a:sym typeface="Times"/>
              </a:rPr>
              <a:t>(</a:t>
            </a:r>
            <a:r>
              <a:rPr b="0">
                <a:latin typeface="Times"/>
                <a:ea typeface="Times"/>
                <a:cs typeface="Times"/>
                <a:sym typeface="Times"/>
              </a:rPr>
              <a:t>Louis V. Gerstner, Jr. </a:t>
            </a:r>
            <a:br>
              <a:rPr b="0">
                <a:latin typeface="Times"/>
                <a:ea typeface="Times"/>
                <a:cs typeface="Times"/>
                <a:sym typeface="Times"/>
              </a:rPr>
            </a:br>
            <a:r>
              <a:rPr b="0">
                <a:latin typeface="Times"/>
                <a:ea typeface="Times"/>
                <a:cs typeface="Times"/>
                <a:sym typeface="Times"/>
              </a:rPr>
              <a:t>Retired Chairman and CEO, IBM, </a:t>
            </a:r>
            <a:r>
              <a:rPr b="0">
                <a:latin typeface="Arial"/>
                <a:ea typeface="Arial"/>
                <a:cs typeface="Arial"/>
                <a:sym typeface="Arial"/>
              </a:rPr>
              <a:t>“</a:t>
            </a:r>
            <a:r>
              <a:rPr b="0">
                <a:solidFill>
                  <a:srgbClr val="003399"/>
                </a:solidFill>
                <a:latin typeface="Times"/>
                <a:ea typeface="Times"/>
                <a:cs typeface="Times"/>
                <a:sym typeface="Times"/>
              </a:rPr>
              <a:t>Who Says Elephants Can't Dance? Inside IBM's Historic Turnaround</a:t>
            </a:r>
            <a:r>
              <a:rPr b="0">
                <a:solidFill>
                  <a:srgbClr val="003399"/>
                </a:solidFill>
                <a:latin typeface="Arial"/>
                <a:ea typeface="Arial"/>
                <a:cs typeface="Arial"/>
                <a:sym typeface="Arial"/>
              </a:rPr>
              <a:t>”</a:t>
            </a:r>
            <a:r>
              <a:rPr>
                <a:latin typeface="Times"/>
                <a:ea typeface="Times"/>
                <a:cs typeface="Times"/>
                <a:sym typeface="Times"/>
              </a:rPr>
              <a:t>)</a:t>
            </a:r>
            <a:br>
              <a:rPr>
                <a:latin typeface="Times"/>
                <a:ea typeface="Times"/>
                <a:cs typeface="Times"/>
                <a:sym typeface="Times"/>
              </a:rPr>
            </a:br>
            <a:br>
              <a:rPr>
                <a:latin typeface="Times"/>
                <a:ea typeface="Times"/>
                <a:cs typeface="Times"/>
                <a:sym typeface="Times"/>
              </a:rPr>
            </a:br>
          </a:p>
          <a:p>
            <a:pPr>
              <a:lnSpc>
                <a:spcPct val="80000"/>
              </a:lnSpc>
              <a:defRPr b="1"/>
            </a:pPr>
            <a:r>
              <a:t>[WWW] </a:t>
            </a:r>
            <a:r>
              <a:rPr b="0" u="sng">
                <a:solidFill>
                  <a:srgbClr val="0000FF"/>
                </a:solidFill>
                <a:uFill>
                  <a:solidFill>
                    <a:srgbClr val="0000FF"/>
                  </a:solidFill>
                </a:uFill>
                <a:hlinkClick r:id="rId3" invalidUrl="" action="" tgtFrame="" tooltip="" history="1" highlightClick="0" endSnd="0"/>
              </a:rPr>
              <a:t>www.Gilb.com</a:t>
            </a:r>
            <a:br/>
          </a:p>
          <a:p>
            <a:pPr>
              <a:lnSpc>
                <a:spcPct val="80000"/>
              </a:lnSpc>
              <a:defRPr b="1"/>
            </a:pPr>
            <a:r>
              <a:t>[Times] </a:t>
            </a:r>
            <a:r>
              <a:rPr>
                <a:latin typeface="Times"/>
                <a:ea typeface="Times"/>
                <a:cs typeface="Times"/>
                <a:sym typeface="Times"/>
              </a:rPr>
              <a:t>"A survey of 1,027, mainly private sector, IT projects published in the 2001 </a:t>
            </a:r>
            <a:r>
              <a:rPr i="1">
                <a:latin typeface="Times"/>
                <a:ea typeface="Times"/>
                <a:cs typeface="Times"/>
                <a:sym typeface="Times"/>
              </a:rPr>
              <a:t>British Computer Society Review</a:t>
            </a:r>
            <a:r>
              <a:rPr>
                <a:latin typeface="Times"/>
                <a:ea typeface="Times"/>
                <a:cs typeface="Times"/>
                <a:sym typeface="Times"/>
              </a:rPr>
              <a:t> showed that only 130 </a:t>
            </a:r>
            <a:r>
              <a:rPr b="0">
                <a:latin typeface="Times"/>
                <a:ea typeface="Times"/>
                <a:cs typeface="Times"/>
                <a:sym typeface="Times"/>
              </a:rPr>
              <a:t>(12.7 per cent) succeeded</a:t>
            </a:r>
            <a:r>
              <a:rPr>
                <a:latin typeface="Times"/>
                <a:ea typeface="Times"/>
                <a:cs typeface="Times"/>
                <a:sym typeface="Times"/>
              </a:rPr>
              <a:t>." is an article online at Web address: http://www.BCS.org.UK/review/2001/html/p061.htm under the title "</a:t>
            </a:r>
            <a:r>
              <a:rPr b="0">
                <a:latin typeface="Times"/>
                <a:ea typeface="Times"/>
                <a:cs typeface="Times"/>
                <a:sym typeface="Times"/>
              </a:rPr>
              <a:t>IT projects sink or swim"</a:t>
            </a:r>
            <a:br>
              <a:rPr b="0">
                <a:latin typeface="Times"/>
                <a:ea typeface="Times"/>
                <a:cs typeface="Times"/>
                <a:sym typeface="Times"/>
              </a:rPr>
            </a:br>
            <a:r>
              <a:rPr>
                <a:latin typeface="Times"/>
                <a:ea typeface="Times"/>
                <a:cs typeface="Times"/>
                <a:sym typeface="Times"/>
              </a:rPr>
              <a:t>  To see the online report in all its HTML glory, go to http://www.BCS.org.uk/review/2001/html/p061.htm</a:t>
            </a:r>
            <a:br>
              <a:rPr>
                <a:latin typeface="Times"/>
                <a:ea typeface="Times"/>
                <a:cs typeface="Times"/>
                <a:sym typeface="Times"/>
              </a:rPr>
            </a:br>
          </a:p>
          <a:p>
            <a:pPr>
              <a:lnSpc>
                <a:spcPct val="80000"/>
              </a:lnSpc>
              <a:defRPr b="1"/>
            </a:pPr>
            <a:r>
              <a:t>[Standish] </a:t>
            </a:r>
            <a:r>
              <a:rPr>
                <a:latin typeface="Times"/>
                <a:ea typeface="Times"/>
                <a:cs typeface="Times"/>
                <a:sym typeface="Times"/>
              </a:rPr>
              <a:t>Turning CHAOS into SUCCESS  By Jim Johnson, SOFTWAREmag.com*, December 1999: </a:t>
            </a:r>
            <a:r>
              <a:rPr u="sng">
                <a:latin typeface="Times"/>
                <a:ea typeface="Times"/>
                <a:cs typeface="Times"/>
                <a:sym typeface="Times"/>
              </a:rPr>
              <a:t>http://www.softwaremag.com/archive/1999dec/Success.html</a:t>
            </a:r>
            <a:r>
              <a:rPr>
                <a:latin typeface="Times"/>
                <a:ea typeface="Times"/>
                <a:cs typeface="Times"/>
                <a:sym typeface="Times"/>
              </a:rPr>
              <a:t>.</a:t>
            </a:r>
            <a:br>
              <a:rPr>
                <a:latin typeface="Times"/>
                <a:ea typeface="Times"/>
                <a:cs typeface="Times"/>
                <a:sym typeface="Times"/>
              </a:rPr>
            </a:br>
            <a:br>
              <a:rPr>
                <a:latin typeface="Times"/>
                <a:ea typeface="Times"/>
                <a:cs typeface="Times"/>
                <a:sym typeface="Times"/>
              </a:rPr>
            </a:br>
          </a:p>
          <a:p>
            <a:pPr>
              <a:lnSpc>
                <a:spcPct val="80000"/>
              </a:lnSpc>
              <a:defRPr b="1"/>
            </a:pPr>
            <a:r>
              <a:t>[Larman] Agile and Iterative Development: A Manager's Guide</a:t>
            </a:r>
            <a:br/>
            <a:r>
              <a:t>Craig Larman</a:t>
            </a:r>
            <a:br/>
            <a:r>
              <a:t>Addison-Wesley, 2003</a:t>
            </a:r>
            <a:br/>
            <a:br/>
            <a:r>
              <a:rPr u="sng">
                <a:solidFill>
                  <a:srgbClr val="0000FF"/>
                </a:solidFill>
              </a:rPr>
              <a:t>http://www.amazon.com/exec/obidos/ASIN/0131111558/qid%3D1055614131/sr%3D</a:t>
            </a:r>
            <a:br>
              <a:rPr u="sng">
                <a:solidFill>
                  <a:srgbClr val="0000FF"/>
                </a:solidFill>
              </a:rPr>
            </a:br>
            <a:r>
              <a:rPr u="sng">
                <a:solidFill>
                  <a:srgbClr val="0000FF"/>
                </a:solidFill>
              </a:rPr>
              <a:t>11-1/ref%3Dsr%5F11%5F1/104-5178070-9819101</a:t>
            </a:r>
            <a:r>
              <a:t> www.craiglarman.com</a:t>
            </a:r>
            <a:br/>
            <a:br/>
          </a:p>
          <a:p>
            <a:pPr>
              <a:lnSpc>
                <a:spcPct val="80000"/>
              </a:lnSpc>
              <a:defRPr b="1"/>
            </a:pPr>
            <a:r>
              <a:t>[Basili &amp; Larman] IEEE Computer paper June 2003, </a:t>
            </a:r>
            <a:r>
              <a:rPr b="0">
                <a:latin typeface="Times"/>
                <a:ea typeface="Times"/>
                <a:cs typeface="Times"/>
                <a:sym typeface="Times"/>
              </a:rPr>
              <a:t>A History of Iterative and Incremental Development, </a:t>
            </a:r>
            <a:r>
              <a:rPr i="1">
                <a:latin typeface="Times"/>
                <a:ea typeface="Times"/>
                <a:cs typeface="Times"/>
                <a:sym typeface="Times"/>
              </a:rPr>
              <a:t>Craig Larman, Chief Scientist, Valtech, USA, </a:t>
            </a:r>
            <a:r>
              <a:rPr b="0" i="1" u="sng">
                <a:solidFill>
                  <a:srgbClr val="0000FF"/>
                </a:solidFill>
                <a:uFill>
                  <a:solidFill>
                    <a:srgbClr val="0000FF"/>
                  </a:solidFill>
                </a:uFill>
                <a:hlinkClick r:id="rId4" invalidUrl="" action="" tgtFrame="" tooltip="" history="1" highlightClick="0" endSnd="0"/>
              </a:rPr>
              <a:t>craig@craiglarman.com</a:t>
            </a:r>
            <a:r>
              <a:rPr i="1">
                <a:latin typeface="Times"/>
                <a:ea typeface="Times"/>
                <a:cs typeface="Times"/>
                <a:sym typeface="Times"/>
              </a:rPr>
              <a:t>. Dr. Victor R. Basili, Professor, Dept. of Computer Science, University of Maryland, basili@cs.umd.edu</a:t>
            </a:r>
            <a:br>
              <a:rPr i="1">
                <a:latin typeface="Times"/>
                <a:ea typeface="Times"/>
                <a:cs typeface="Times"/>
                <a:sym typeface="Times"/>
              </a:rPr>
            </a:br>
            <a:br>
              <a:rPr i="1">
                <a:latin typeface="Times"/>
                <a:ea typeface="Times"/>
                <a:cs typeface="Times"/>
                <a:sym typeface="Times"/>
              </a:rPr>
            </a: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1" name="Shape 2651"/>
          <p:cNvSpPr/>
          <p:nvPr>
            <p:ph type="sldImg"/>
          </p:nvPr>
        </p:nvSpPr>
        <p:spPr>
          <a:prstGeom prst="rect">
            <a:avLst/>
          </a:prstGeom>
        </p:spPr>
        <p:txBody>
          <a:bodyPr/>
          <a:lstStyle/>
          <a:p>
            <a:pPr/>
          </a:p>
        </p:txBody>
      </p:sp>
      <p:sp>
        <p:nvSpPr>
          <p:cNvPr id="2652" name="Shape 2652"/>
          <p:cNvSpPr/>
          <p:nvPr>
            <p:ph type="body" sz="quarter" idx="1"/>
          </p:nvPr>
        </p:nvSpPr>
        <p:spPr>
          <a:prstGeom prst="rect">
            <a:avLst/>
          </a:prstGeom>
        </p:spPr>
        <p:txBody>
          <a:bodyPr/>
          <a:lstStyle/>
          <a:p>
            <a:pPr/>
            <a:r>
              <a:t>Yes, Richard was trained in Requirements by you and Kai while he was at Citi.</a:t>
            </a:r>
          </a:p>
          <a:p>
            <a:pPr/>
            <a:r>
              <a:t> </a:t>
            </a:r>
          </a:p>
          <a:p>
            <a:pPr/>
            <a:r>
              <a:t>From: Tom Gilb [mailto:tom@gilb.com] </a:t>
            </a:r>
          </a:p>
          <a:p>
            <a:pPr/>
            <a:r>
              <a:t>Sent: 26 February 2009 15:16</a:t>
            </a:r>
          </a:p>
          <a:p>
            <a:pPr/>
            <a:r>
              <a:t>To: Dick Holland</a:t>
            </a:r>
          </a:p>
          <a:p>
            <a:pPr/>
          </a:p>
          <a:p>
            <a:pPr/>
            <a:r>
              <a:t>Hi Tom,</a:t>
            </a:r>
          </a:p>
          <a:p>
            <a:pPr/>
            <a:r>
              <a:t> </a:t>
            </a:r>
          </a:p>
          <a:p>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r>
              <a:t> </a:t>
            </a:r>
          </a:p>
          <a:p>
            <a:pPr/>
            <a:r>
              <a:t>I hope to continue to use and expand competitive engineering practises at my new home here at LZ, with Dick’s help!</a:t>
            </a:r>
          </a:p>
          <a:p>
            <a:pPr/>
            <a:r>
              <a:t> </a:t>
            </a:r>
          </a:p>
          <a:p>
            <a:pPr/>
            <a:r>
              <a:t>Many regards,</a:t>
            </a:r>
          </a:p>
          <a:p>
            <a:pPr/>
            <a:r>
              <a:t> </a:t>
            </a:r>
          </a:p>
          <a:p>
            <a:pPr/>
            <a:r>
              <a:t>Richard.</a:t>
            </a:r>
          </a:p>
          <a:p>
            <a:pPr/>
          </a:p>
          <a:p>
            <a:pPr/>
            <a:r>
              <a:t>Hi Tom,</a:t>
            </a:r>
          </a:p>
          <a:p>
            <a:pPr/>
          </a:p>
          <a:p>
            <a:pPr/>
            <a:r>
              <a:t>Thought you might like to know I have just completed a review of Competitive Engineering on my own company's blog:</a:t>
            </a:r>
          </a:p>
          <a:p>
            <a:pPr/>
          </a:p>
          <a:p>
            <a:pPr/>
            <a:r>
              <a:t>http://rsbatechnology.co.uk/blog:8</a:t>
            </a:r>
          </a:p>
          <a:p>
            <a:pPr/>
          </a:p>
          <a:p>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p>
          <a:p>
            <a:pPr/>
            <a:r>
              <a:t>Regards,</a:t>
            </a:r>
          </a:p>
          <a:p>
            <a:pPr/>
          </a:p>
          <a:p>
            <a:pPr/>
            <a:r>
              <a:t>Richard Smith.sept 10 2011</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3" name="Shape 2663"/>
          <p:cNvSpPr/>
          <p:nvPr>
            <p:ph type="sldImg"/>
          </p:nvPr>
        </p:nvSpPr>
        <p:spPr>
          <a:prstGeom prst="rect">
            <a:avLst/>
          </a:prstGeom>
        </p:spPr>
        <p:txBody>
          <a:bodyPr/>
          <a:lstStyle/>
          <a:p>
            <a:pPr/>
          </a:p>
        </p:txBody>
      </p:sp>
      <p:sp>
        <p:nvSpPr>
          <p:cNvPr id="2664" name="Shape 2664"/>
          <p:cNvSpPr/>
          <p:nvPr>
            <p:ph type="body" sz="quarter" idx="1"/>
          </p:nvPr>
        </p:nvSpPr>
        <p:spPr>
          <a:prstGeom prst="rect">
            <a:avLst/>
          </a:prstGeom>
        </p:spPr>
        <p:txBody>
          <a:bodyPr/>
          <a:lstStyle/>
          <a:p>
            <a:pPr/>
            <a:r>
              <a:t>Yes, Richard was trained in Requirements by you and Kai while he was at Citi.</a:t>
            </a:r>
          </a:p>
          <a:p>
            <a:pPr/>
            <a:r>
              <a:t> </a:t>
            </a:r>
          </a:p>
          <a:p>
            <a:pPr/>
            <a:r>
              <a:t>From: Tom Gilb [mailto:tom@gilb.com] </a:t>
            </a:r>
          </a:p>
          <a:p>
            <a:pPr/>
            <a:r>
              <a:t>Sent: 26 February 2009 15:16</a:t>
            </a:r>
          </a:p>
          <a:p>
            <a:pPr/>
            <a:r>
              <a:t>To: Dick Holland</a:t>
            </a:r>
          </a:p>
          <a:p>
            <a:pPr/>
          </a:p>
          <a:p>
            <a:pPr/>
            <a:r>
              <a:t>Hi Tom,</a:t>
            </a:r>
          </a:p>
          <a:p>
            <a:pPr/>
            <a:r>
              <a:t> </a:t>
            </a:r>
          </a:p>
          <a:p>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r>
              <a:t> </a:t>
            </a:r>
          </a:p>
          <a:p>
            <a:pPr/>
            <a:r>
              <a:t>I hope to continue to use and expand competitive engineering practises at my new home here at LZ, with Dick’s help!</a:t>
            </a:r>
          </a:p>
          <a:p>
            <a:pPr/>
            <a:r>
              <a:t> </a:t>
            </a:r>
          </a:p>
          <a:p>
            <a:pPr/>
            <a:r>
              <a:t>Many regards,</a:t>
            </a:r>
          </a:p>
          <a:p>
            <a:pPr/>
            <a:r>
              <a:t> </a:t>
            </a:r>
          </a:p>
          <a:p>
            <a:pPr/>
            <a:r>
              <a:t>Richard.</a:t>
            </a:r>
          </a:p>
          <a:p>
            <a:pPr/>
          </a:p>
          <a:p>
            <a:pPr/>
            <a:r>
              <a:t>Hi Tom,</a:t>
            </a:r>
          </a:p>
          <a:p>
            <a:pPr/>
          </a:p>
          <a:p>
            <a:pPr/>
            <a:r>
              <a:t>Thought you might like to know I have just completed a review of Competitive Engineering on my own company's blog:</a:t>
            </a:r>
          </a:p>
          <a:p>
            <a:pPr/>
          </a:p>
          <a:p>
            <a:pPr/>
            <a:r>
              <a:t>http://rsbatechnology.co.uk/blog:8</a:t>
            </a:r>
          </a:p>
          <a:p>
            <a:pPr/>
          </a:p>
          <a:p>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p>
          <a:p>
            <a:pPr/>
            <a:r>
              <a:t>Regards,</a:t>
            </a:r>
          </a:p>
          <a:p>
            <a:pPr/>
          </a:p>
          <a:p>
            <a:pPr/>
            <a:r>
              <a:t>Richard Smith.sept 10 2011</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5" name="Shape 2675"/>
          <p:cNvSpPr/>
          <p:nvPr>
            <p:ph type="sldImg"/>
          </p:nvPr>
        </p:nvSpPr>
        <p:spPr>
          <a:prstGeom prst="rect">
            <a:avLst/>
          </a:prstGeom>
        </p:spPr>
        <p:txBody>
          <a:bodyPr/>
          <a:lstStyle/>
          <a:p>
            <a:pPr/>
          </a:p>
        </p:txBody>
      </p:sp>
      <p:sp>
        <p:nvSpPr>
          <p:cNvPr id="2676" name="Shape 2676"/>
          <p:cNvSpPr/>
          <p:nvPr>
            <p:ph type="body" sz="quarter" idx="1"/>
          </p:nvPr>
        </p:nvSpPr>
        <p:spPr>
          <a:prstGeom prst="rect">
            <a:avLst/>
          </a:prstGeom>
        </p:spPr>
        <p:txBody>
          <a:bodyPr/>
          <a:lstStyle/>
          <a:p>
            <a:pPr/>
            <a:r>
              <a:t>Yes, Richard was trained in Requirements by you and Kai while he was at Citi.</a:t>
            </a:r>
          </a:p>
          <a:p>
            <a:pPr/>
            <a:r>
              <a:t> </a:t>
            </a:r>
          </a:p>
          <a:p>
            <a:pPr/>
            <a:r>
              <a:t>From: Tom Gilb [mailto:tom@gilb.com] </a:t>
            </a:r>
          </a:p>
          <a:p>
            <a:pPr/>
            <a:r>
              <a:t>Sent: 26 February 2009 15:16</a:t>
            </a:r>
          </a:p>
          <a:p>
            <a:pPr/>
            <a:r>
              <a:t>To: Dick Holland</a:t>
            </a:r>
          </a:p>
          <a:p>
            <a:pPr/>
          </a:p>
          <a:p>
            <a:pPr/>
            <a:r>
              <a:t>Hi Tom,</a:t>
            </a:r>
          </a:p>
          <a:p>
            <a:pPr/>
            <a:r>
              <a:t> </a:t>
            </a:r>
          </a:p>
          <a:p>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r>
              <a:t> </a:t>
            </a:r>
          </a:p>
          <a:p>
            <a:pPr/>
            <a:r>
              <a:t>I hope to continue to use and expand competitive engineering practises at my new home here at LZ, with Dick’s help!</a:t>
            </a:r>
          </a:p>
          <a:p>
            <a:pPr/>
            <a:r>
              <a:t> </a:t>
            </a:r>
          </a:p>
          <a:p>
            <a:pPr/>
            <a:r>
              <a:t>Many regards,</a:t>
            </a:r>
          </a:p>
          <a:p>
            <a:pPr/>
            <a:r>
              <a:t> </a:t>
            </a:r>
          </a:p>
          <a:p>
            <a:pPr/>
            <a:r>
              <a:t>Richard.</a:t>
            </a:r>
          </a:p>
          <a:p>
            <a:pPr/>
          </a:p>
          <a:p>
            <a:pPr/>
            <a:r>
              <a:t>Hi Tom,</a:t>
            </a:r>
          </a:p>
          <a:p>
            <a:pPr/>
          </a:p>
          <a:p>
            <a:pPr/>
            <a:r>
              <a:t>Thought you might like to know I have just completed a review of Competitive Engineering on my own company's blog:</a:t>
            </a:r>
          </a:p>
          <a:p>
            <a:pPr/>
          </a:p>
          <a:p>
            <a:pPr/>
            <a:r>
              <a:t>http://rsbatechnology.co.uk/blog:8</a:t>
            </a:r>
          </a:p>
          <a:p>
            <a:pPr/>
          </a:p>
          <a:p>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p>
          <a:p>
            <a:pPr/>
            <a:r>
              <a:t>Regards,</a:t>
            </a:r>
          </a:p>
          <a:p>
            <a:pPr/>
          </a:p>
          <a:p>
            <a:pPr/>
            <a:r>
              <a:t>Richard Smith.sept 10 2011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7" name="Shape 2687"/>
          <p:cNvSpPr/>
          <p:nvPr>
            <p:ph type="sldImg"/>
          </p:nvPr>
        </p:nvSpPr>
        <p:spPr>
          <a:prstGeom prst="rect">
            <a:avLst/>
          </a:prstGeom>
        </p:spPr>
        <p:txBody>
          <a:bodyPr/>
          <a:lstStyle/>
          <a:p>
            <a:pPr/>
          </a:p>
        </p:txBody>
      </p:sp>
      <p:sp>
        <p:nvSpPr>
          <p:cNvPr id="2688" name="Shape 2688"/>
          <p:cNvSpPr/>
          <p:nvPr>
            <p:ph type="body" sz="quarter" idx="1"/>
          </p:nvPr>
        </p:nvSpPr>
        <p:spPr>
          <a:prstGeom prst="rect">
            <a:avLst/>
          </a:prstGeom>
        </p:spPr>
        <p:txBody>
          <a:bodyPr/>
          <a:lstStyle/>
          <a:p>
            <a:pPr/>
            <a:r>
              <a:t>Yes, Richard was trained in Requirements by you and Kai while he was at Citi.</a:t>
            </a:r>
          </a:p>
          <a:p>
            <a:pPr/>
            <a:r>
              <a:t> </a:t>
            </a:r>
          </a:p>
          <a:p>
            <a:pPr/>
            <a:r>
              <a:t>From: Tom Gilb [mailto:tom@gilb.com] </a:t>
            </a:r>
          </a:p>
          <a:p>
            <a:pPr/>
            <a:r>
              <a:t>Sent: 26 February 2009 15:16</a:t>
            </a:r>
          </a:p>
          <a:p>
            <a:pPr/>
            <a:r>
              <a:t>To: Dick Holland</a:t>
            </a:r>
          </a:p>
          <a:p>
            <a:pPr/>
          </a:p>
          <a:p>
            <a:pPr/>
            <a:r>
              <a:t>Hi Tom,</a:t>
            </a:r>
          </a:p>
          <a:p>
            <a:pPr/>
            <a:r>
              <a:t> </a:t>
            </a:r>
          </a:p>
          <a:p>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r>
              <a:t> </a:t>
            </a:r>
          </a:p>
          <a:p>
            <a:pPr/>
            <a:r>
              <a:t>I hope to continue to use and expand competitive engineering practises at my new home here at LZ, with Dick’s help!</a:t>
            </a:r>
          </a:p>
          <a:p>
            <a:pPr/>
            <a:r>
              <a:t> </a:t>
            </a:r>
          </a:p>
          <a:p>
            <a:pPr/>
            <a:r>
              <a:t>Many regards,</a:t>
            </a:r>
          </a:p>
          <a:p>
            <a:pPr/>
            <a:r>
              <a:t> </a:t>
            </a:r>
          </a:p>
          <a:p>
            <a:pPr/>
            <a:r>
              <a:t>Richard.</a:t>
            </a:r>
          </a:p>
          <a:p>
            <a:pPr/>
          </a:p>
          <a:p>
            <a:pPr/>
            <a:r>
              <a:t>Hi Tom,</a:t>
            </a:r>
          </a:p>
          <a:p>
            <a:pPr/>
          </a:p>
          <a:p>
            <a:pPr/>
            <a:r>
              <a:t>Thought you might like to know I have just completed a review of Competitive Engineering on my own company's blog:</a:t>
            </a:r>
          </a:p>
          <a:p>
            <a:pPr/>
          </a:p>
          <a:p>
            <a:pPr/>
            <a:r>
              <a:t>http://rsbatechnology.co.uk/blog:8</a:t>
            </a:r>
          </a:p>
          <a:p>
            <a:pPr/>
          </a:p>
          <a:p>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p>
          <a:p>
            <a:pPr/>
            <a:r>
              <a:t>Regards,</a:t>
            </a:r>
          </a:p>
          <a:p>
            <a:pPr/>
          </a:p>
          <a:p>
            <a:pPr/>
            <a:r>
              <a:t>Richard Smith.sept 10 2011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0" name="Shape 2700"/>
          <p:cNvSpPr/>
          <p:nvPr>
            <p:ph type="sldImg"/>
          </p:nvPr>
        </p:nvSpPr>
        <p:spPr>
          <a:prstGeom prst="rect">
            <a:avLst/>
          </a:prstGeom>
        </p:spPr>
        <p:txBody>
          <a:bodyPr/>
          <a:lstStyle/>
          <a:p>
            <a:pPr/>
          </a:p>
        </p:txBody>
      </p:sp>
      <p:sp>
        <p:nvSpPr>
          <p:cNvPr id="2701" name="Shape 2701"/>
          <p:cNvSpPr/>
          <p:nvPr>
            <p:ph type="body" sz="quarter" idx="1"/>
          </p:nvPr>
        </p:nvSpPr>
        <p:spPr>
          <a:prstGeom prst="rect">
            <a:avLst/>
          </a:prstGeom>
        </p:spPr>
        <p:txBody>
          <a:bodyPr/>
          <a:lstStyle/>
          <a:p>
            <a:pPr/>
            <a:r>
              <a:t>Yes, Richard was trained in Requirements by you and Kai while he was at Citi.</a:t>
            </a:r>
          </a:p>
          <a:p>
            <a:pPr/>
            <a:r>
              <a:t>Thi was I believe a book rviewputon Amazon for CE book.</a:t>
            </a:r>
          </a:p>
          <a:p>
            <a:pPr/>
            <a:r>
              <a:t> </a:t>
            </a:r>
          </a:p>
          <a:p>
            <a:pPr/>
            <a:r>
              <a:t>From: Tom Gilb [mailto:tom@gilb.com] </a:t>
            </a:r>
          </a:p>
          <a:p>
            <a:pPr/>
            <a:r>
              <a:t>Sent: 26 February 2009 15:16</a:t>
            </a:r>
          </a:p>
          <a:p>
            <a:pPr/>
            <a:r>
              <a:t>To: Dick Holland</a:t>
            </a:r>
          </a:p>
          <a:p>
            <a:pPr/>
          </a:p>
          <a:p>
            <a:pPr/>
            <a:r>
              <a:t>Hi Tom,</a:t>
            </a:r>
          </a:p>
          <a:p>
            <a:pPr/>
            <a:r>
              <a:t> </a:t>
            </a:r>
          </a:p>
          <a:p>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r>
              <a:t> </a:t>
            </a:r>
          </a:p>
          <a:p>
            <a:pPr/>
            <a:r>
              <a:t>I hope to continue to use and expand competitive engineering practises at my new home here at LZ, with Dick’s help!</a:t>
            </a:r>
          </a:p>
          <a:p>
            <a:pPr/>
            <a:r>
              <a:t> </a:t>
            </a:r>
          </a:p>
          <a:p>
            <a:pPr/>
            <a:r>
              <a:t>Many regards,</a:t>
            </a:r>
          </a:p>
          <a:p>
            <a:pPr/>
            <a:r>
              <a:t> </a:t>
            </a:r>
          </a:p>
          <a:p>
            <a:pPr/>
            <a:r>
              <a:t>Richard.</a:t>
            </a:r>
          </a:p>
          <a:p>
            <a:pPr/>
          </a:p>
          <a:p>
            <a:pPr/>
            <a:r>
              <a:t>Hi Tom,</a:t>
            </a:r>
          </a:p>
          <a:p>
            <a:pPr/>
          </a:p>
          <a:p>
            <a:pPr/>
            <a:r>
              <a:t>Thought you might like to know I have just completed a review of Competitive Engineering on my own company's blog:</a:t>
            </a:r>
          </a:p>
          <a:p>
            <a:pPr/>
          </a:p>
          <a:p>
            <a:pPr/>
            <a:r>
              <a:t>http://rsbatechnology.co.uk/blog:8</a:t>
            </a:r>
          </a:p>
          <a:p>
            <a:pPr/>
          </a:p>
          <a:p>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p>
          <a:p>
            <a:pPr/>
            <a:r>
              <a:t>Regards,</a:t>
            </a:r>
          </a:p>
          <a:p>
            <a:pPr/>
          </a:p>
          <a:p>
            <a:pPr/>
            <a:r>
              <a:t>Richard Smith.sept 10 2011</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3" name="Shape 2713"/>
          <p:cNvSpPr/>
          <p:nvPr>
            <p:ph type="sldImg"/>
          </p:nvPr>
        </p:nvSpPr>
        <p:spPr>
          <a:prstGeom prst="rect">
            <a:avLst/>
          </a:prstGeom>
        </p:spPr>
        <p:txBody>
          <a:bodyPr/>
          <a:lstStyle/>
          <a:p>
            <a:pPr/>
          </a:p>
        </p:txBody>
      </p:sp>
      <p:sp>
        <p:nvSpPr>
          <p:cNvPr id="2714" name="Shape 2714"/>
          <p:cNvSpPr/>
          <p:nvPr>
            <p:ph type="body" sz="quarter" idx="1"/>
          </p:nvPr>
        </p:nvSpPr>
        <p:spPr>
          <a:prstGeom prst="rect">
            <a:avLst/>
          </a:prstGeom>
        </p:spPr>
        <p:txBody>
          <a:bodyPr/>
          <a:lstStyle/>
          <a:p>
            <a:pPr/>
            <a:r>
              <a:t>Yes, Richard was trained in Requirements by you and Kai while he was at Citi.</a:t>
            </a:r>
          </a:p>
          <a:p>
            <a:pPr/>
            <a:r>
              <a:t> </a:t>
            </a:r>
          </a:p>
          <a:p>
            <a:pPr/>
            <a:r>
              <a:t>From: Tom Gilb [mailto:tom@gilb.com] </a:t>
            </a:r>
          </a:p>
          <a:p>
            <a:pPr/>
            <a:r>
              <a:t>Sent: 26 February 2009 15:16</a:t>
            </a:r>
          </a:p>
          <a:p>
            <a:pPr/>
            <a:r>
              <a:t>To: Dick Holland</a:t>
            </a:r>
          </a:p>
          <a:p>
            <a:pPr/>
          </a:p>
          <a:p>
            <a:pPr/>
            <a:r>
              <a:t>Hi Tom,</a:t>
            </a:r>
          </a:p>
          <a:p>
            <a:pPr/>
            <a:r>
              <a:t> </a:t>
            </a:r>
          </a:p>
          <a:p>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r>
              <a:t> </a:t>
            </a:r>
          </a:p>
          <a:p>
            <a:pPr/>
            <a:r>
              <a:t>I hope to continue to use and expand competitive engineering practises at my new home here at LZ, with Dick’s help!</a:t>
            </a:r>
          </a:p>
          <a:p>
            <a:pPr/>
            <a:r>
              <a:t> </a:t>
            </a:r>
          </a:p>
          <a:p>
            <a:pPr/>
            <a:r>
              <a:t>Many regards,</a:t>
            </a:r>
          </a:p>
          <a:p>
            <a:pPr/>
            <a:r>
              <a:t> </a:t>
            </a:r>
          </a:p>
          <a:p>
            <a:pPr/>
            <a:r>
              <a:t>Richard.</a:t>
            </a:r>
          </a:p>
          <a:p>
            <a:pPr/>
          </a:p>
          <a:p>
            <a:pPr/>
            <a:r>
              <a:t>Hi Tom,</a:t>
            </a:r>
          </a:p>
          <a:p>
            <a:pPr/>
          </a:p>
          <a:p>
            <a:pPr/>
            <a:r>
              <a:t>Thought you might like to know I have just completed a review of Competitive Engineering on my own company's blog:</a:t>
            </a:r>
          </a:p>
          <a:p>
            <a:pPr/>
          </a:p>
          <a:p>
            <a:pPr/>
            <a:r>
              <a:t>http://rsbatechnology.co.uk/blog:8</a:t>
            </a:r>
          </a:p>
          <a:p>
            <a:pPr/>
          </a:p>
          <a:p>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p>
          <a:p>
            <a:pPr/>
            <a:r>
              <a:t>Regards,</a:t>
            </a:r>
          </a:p>
          <a:p>
            <a:pPr/>
          </a:p>
          <a:p>
            <a:pPr/>
            <a:r>
              <a:t>Richard Smith.sept 10 2011</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6" name="Shape 2726"/>
          <p:cNvSpPr/>
          <p:nvPr>
            <p:ph type="sldImg"/>
          </p:nvPr>
        </p:nvSpPr>
        <p:spPr>
          <a:prstGeom prst="rect">
            <a:avLst/>
          </a:prstGeom>
        </p:spPr>
        <p:txBody>
          <a:bodyPr/>
          <a:lstStyle/>
          <a:p>
            <a:pPr/>
          </a:p>
        </p:txBody>
      </p:sp>
      <p:sp>
        <p:nvSpPr>
          <p:cNvPr id="2727" name="Shape 2727"/>
          <p:cNvSpPr/>
          <p:nvPr>
            <p:ph type="body" sz="quarter" idx="1"/>
          </p:nvPr>
        </p:nvSpPr>
        <p:spPr>
          <a:prstGeom prst="rect">
            <a:avLst/>
          </a:prstGeom>
        </p:spPr>
        <p:txBody>
          <a:bodyPr/>
          <a:lstStyle/>
          <a:p>
            <a:pPr/>
            <a:r>
              <a:t>Yes, Richard was trained in Requirements by you and Kai while he was at Citi.</a:t>
            </a:r>
          </a:p>
          <a:p>
            <a:pPr/>
            <a:r>
              <a:t> </a:t>
            </a:r>
          </a:p>
          <a:p>
            <a:pPr/>
            <a:r>
              <a:t>From: Tom Gilb [mailto:tom@gilb.com] </a:t>
            </a:r>
          </a:p>
          <a:p>
            <a:pPr/>
            <a:r>
              <a:t>Sent: 26 February 2009 15:16</a:t>
            </a:r>
          </a:p>
          <a:p>
            <a:pPr/>
            <a:r>
              <a:t>To: Dick Holland</a:t>
            </a:r>
          </a:p>
          <a:p>
            <a:pPr/>
          </a:p>
          <a:p>
            <a:pPr/>
            <a:r>
              <a:t>Hi Tom,</a:t>
            </a:r>
          </a:p>
          <a:p>
            <a:pPr/>
            <a:r>
              <a:t> </a:t>
            </a:r>
          </a:p>
          <a:p>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r>
              <a:t> </a:t>
            </a:r>
          </a:p>
          <a:p>
            <a:pPr/>
            <a:r>
              <a:t>I hope to continue to use and expand competitive engineering practises at my new home here at LZ, with Dick’s help!</a:t>
            </a:r>
          </a:p>
          <a:p>
            <a:pPr/>
            <a:r>
              <a:t> </a:t>
            </a:r>
          </a:p>
          <a:p>
            <a:pPr/>
            <a:r>
              <a:t>Many regards,</a:t>
            </a:r>
          </a:p>
          <a:p>
            <a:pPr/>
            <a:r>
              <a:t> </a:t>
            </a:r>
          </a:p>
          <a:p>
            <a:pPr/>
            <a:r>
              <a:t>Richard.</a:t>
            </a:r>
          </a:p>
          <a:p>
            <a:pPr/>
          </a:p>
          <a:p>
            <a:pPr/>
            <a:r>
              <a:t>Hi Tom,</a:t>
            </a:r>
          </a:p>
          <a:p>
            <a:pPr/>
          </a:p>
          <a:p>
            <a:pPr/>
            <a:r>
              <a:t>Thought you might like to know I have just completed a review of Competitive Engineering on my own company's blog:</a:t>
            </a:r>
          </a:p>
          <a:p>
            <a:pPr/>
          </a:p>
          <a:p>
            <a:pPr/>
            <a:r>
              <a:t>http://rsbatechnology.co.uk/blog:8</a:t>
            </a:r>
          </a:p>
          <a:p>
            <a:pPr/>
          </a:p>
          <a:p>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p>
          <a:p>
            <a:pPr/>
            <a:r>
              <a:t>Regards,</a:t>
            </a:r>
          </a:p>
          <a:p>
            <a:pPr/>
          </a:p>
          <a:p>
            <a:pPr/>
            <a:r>
              <a:t>Richard Smith.sept 10 2011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lvl1pPr>
              <a:spcBef>
                <a:spcPts val="0"/>
              </a:spcBef>
            </a:lvl1pPr>
          </a:lstStyle>
          <a:p>
            <a:pPr/>
            <a:r>
              <a:t>First made 31 3 2017 for Agile Record Mythodology May 2017  tsg</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3" name="Shape 2733"/>
          <p:cNvSpPr/>
          <p:nvPr>
            <p:ph type="sldImg"/>
          </p:nvPr>
        </p:nvSpPr>
        <p:spPr>
          <a:prstGeom prst="rect">
            <a:avLst/>
          </a:prstGeom>
        </p:spPr>
        <p:txBody>
          <a:bodyPr/>
          <a:lstStyle/>
          <a:p>
            <a:pPr/>
          </a:p>
        </p:txBody>
      </p:sp>
      <p:sp>
        <p:nvSpPr>
          <p:cNvPr id="2734" name="Shape 2734"/>
          <p:cNvSpPr/>
          <p:nvPr>
            <p:ph type="body" sz="quarter" idx="1"/>
          </p:nvPr>
        </p:nvSpPr>
        <p:spPr>
          <a:prstGeom prst="rect">
            <a:avLst/>
          </a:prstGeom>
        </p:spPr>
        <p:txBody>
          <a:bodyPr/>
          <a:lstStyle/>
          <a:p>
            <a:pPr/>
            <a:r>
              <a:t>** 2017 added</a:t>
            </a:r>
          </a:p>
          <a:p>
            <a:pPr/>
          </a:p>
          <a:p>
            <a:pPr/>
            <a:r>
              <a:rPr u="sng">
                <a:solidFill>
                  <a:srgbClr val="0000FF"/>
                </a:solidFill>
                <a:uFill>
                  <a:solidFill>
                    <a:srgbClr val="0000FF"/>
                  </a:solidFill>
                </a:uFill>
                <a:hlinkClick r:id="rId3" invalidUrl="" action="" tgtFrame="" tooltip="" history="1" highlightClick="0" endSnd="0"/>
              </a:rPr>
              <a:t>http://www.gilb.com/DL77</a:t>
            </a:r>
          </a:p>
          <a:p>
            <a:pPr/>
            <a:r>
              <a:t>link tested July 15 2017</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6" name="Shape 2746"/>
          <p:cNvSpPr/>
          <p:nvPr>
            <p:ph type="sldImg"/>
          </p:nvPr>
        </p:nvSpPr>
        <p:spPr>
          <a:prstGeom prst="rect">
            <a:avLst/>
          </a:prstGeom>
        </p:spPr>
        <p:txBody>
          <a:bodyPr/>
          <a:lstStyle/>
          <a:p>
            <a:pPr/>
          </a:p>
        </p:txBody>
      </p:sp>
      <p:sp>
        <p:nvSpPr>
          <p:cNvPr id="2747" name="Shape 2747"/>
          <p:cNvSpPr/>
          <p:nvPr>
            <p:ph type="body" sz="quarter" idx="1"/>
          </p:nvPr>
        </p:nvSpPr>
        <p:spPr>
          <a:prstGeom prst="rect">
            <a:avLst/>
          </a:prstGeom>
        </p:spPr>
        <p:txBody>
          <a:bodyPr/>
          <a:lstStyle/>
          <a:p>
            <a:pPr/>
            <a:r>
              <a:t>These are real 20xx one page summary objectives. They were made from scratch ib 2 days and this set was extracted from about 10 pages of detailed objectives to give a one page summary. They were evolved in the next few months, and these no longer represent current objectives. This is a non confidential set. Some numbers are changed at random, but the example is the same.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7" name="Shape 2757"/>
          <p:cNvSpPr/>
          <p:nvPr>
            <p:ph type="sldImg"/>
          </p:nvPr>
        </p:nvSpPr>
        <p:spPr>
          <a:prstGeom prst="rect">
            <a:avLst/>
          </a:prstGeom>
        </p:spPr>
        <p:txBody>
          <a:bodyPr/>
          <a:lstStyle/>
          <a:p>
            <a:pPr/>
          </a:p>
        </p:txBody>
      </p:sp>
      <p:sp>
        <p:nvSpPr>
          <p:cNvPr id="2758" name="Shape 2758"/>
          <p:cNvSpPr/>
          <p:nvPr>
            <p:ph type="body" sz="quarter" idx="1"/>
          </p:nvPr>
        </p:nvSpPr>
        <p:spPr>
          <a:prstGeom prst="rect">
            <a:avLst/>
          </a:prstGeom>
        </p:spPr>
        <p:txBody>
          <a:bodyPr/>
          <a:lstStyle/>
          <a:p>
            <a:pPr/>
            <a:r>
              <a:t>These are real 20xx one page summary objectives. They were made from scratch ib 2 days and this set was extracted from about 10 pages of detailed objectives to give a one page summary. They were evolved in the next few months, and these no longer represent current objectives. This is a non confidential set. Some numbers are changed at random, but the example is the same.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1" name="Shape 2771"/>
          <p:cNvSpPr/>
          <p:nvPr>
            <p:ph type="sldImg"/>
          </p:nvPr>
        </p:nvSpPr>
        <p:spPr>
          <a:prstGeom prst="rect">
            <a:avLst/>
          </a:prstGeom>
        </p:spPr>
        <p:txBody>
          <a:bodyPr/>
          <a:lstStyle/>
          <a:p>
            <a:pPr/>
          </a:p>
        </p:txBody>
      </p:sp>
      <p:sp>
        <p:nvSpPr>
          <p:cNvPr id="2772" name="Shape 2772"/>
          <p:cNvSpPr/>
          <p:nvPr>
            <p:ph type="body" sz="quarter" idx="1"/>
          </p:nvPr>
        </p:nvSpPr>
        <p:spPr>
          <a:prstGeom prst="rect">
            <a:avLst/>
          </a:prstGeom>
        </p:spPr>
        <p:txBody>
          <a:bodyPr/>
          <a:lstStyle/>
          <a:p>
            <a:pPr/>
            <a:r>
              <a:t>Made 13 May 2012 tsg</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2" name="Shape 2792"/>
          <p:cNvSpPr/>
          <p:nvPr>
            <p:ph type="sldImg"/>
          </p:nvPr>
        </p:nvSpPr>
        <p:spPr>
          <a:prstGeom prst="rect">
            <a:avLst/>
          </a:prstGeom>
        </p:spPr>
        <p:txBody>
          <a:bodyPr/>
          <a:lstStyle/>
          <a:p>
            <a:pPr/>
          </a:p>
        </p:txBody>
      </p:sp>
      <p:sp>
        <p:nvSpPr>
          <p:cNvPr id="2793" name="Shape 2793"/>
          <p:cNvSpPr/>
          <p:nvPr>
            <p:ph type="body" sz="quarter" idx="1"/>
          </p:nvPr>
        </p:nvSpPr>
        <p:spPr>
          <a:prstGeom prst="rect">
            <a:avLst/>
          </a:prstGeom>
        </p:spPr>
        <p:txBody>
          <a:bodyPr/>
          <a:lstStyle/>
          <a:p>
            <a:pPr>
              <a:spcBef>
                <a:spcPts val="0"/>
              </a:spcBef>
            </a:pPr>
            <a:r>
              <a:t>These Acer sides made first in May 2012 tsg</a:t>
            </a:r>
          </a:p>
          <a:p>
            <a:pPr>
              <a:spcBef>
                <a:spcPts val="0"/>
              </a:spcBef>
            </a:pPr>
          </a:p>
          <a:p>
            <a:pPr>
              <a:spcBef>
                <a:spcPts val="0"/>
              </a:spcBef>
            </a:pPr>
            <a:r>
              <a:t>Details of objectives in slides for Finance and Testing conf 16 May 2012 London</a:t>
            </a:r>
          </a:p>
          <a:p>
            <a:pPr>
              <a:spcBef>
                <a:spcPts val="0"/>
              </a:spcBef>
            </a:pPr>
            <a:r>
              <a:t>And details of Strategies in Bank Case/Collins  </a:t>
            </a:r>
          </a:p>
          <a:p>
            <a:pPr>
              <a:spcBef>
                <a:spcPts val="0"/>
              </a:spcBef>
            </a:pPr>
          </a:p>
          <a:p>
            <a:pPr>
              <a:defRPr b="1" cap="small"/>
            </a:pPr>
            <a:r>
              <a:t>Impact Estimation Table</a:t>
            </a:r>
          </a:p>
          <a:p>
            <a:pPr/>
            <a:r>
              <a:t> </a:t>
            </a:r>
          </a:p>
          <a:p>
            <a:pPr>
              <a:defRPr i="1"/>
            </a:pPr>
            <a:r>
              <a:t>Notes: </a:t>
            </a:r>
          </a:p>
          <a:p>
            <a:pPr>
              <a:defRPr i="1"/>
            </a:pPr>
            <a:r>
              <a:t>The table below shows the estimated impacts of each of our top level strategies on our top level goals</a:t>
            </a:r>
          </a:p>
          <a:p>
            <a:pPr>
              <a:defRPr i="1"/>
            </a:pPr>
            <a:r>
              <a:t>The % estimated impact of a strategy is on a scale where 100% means the strategy brings us to the stated goal level on time and 0% means there is no impact.  The estimated impact ought to be based on a benchmark, such as a previous system state or the view of a qualified commentator</a:t>
            </a:r>
          </a:p>
          <a:p>
            <a:pPr>
              <a:defRPr i="1"/>
            </a:pPr>
            <a:r>
              <a:t>Total % impact shows which of our strategies brings us most benefit in terms of achieving all of our defined goals</a:t>
            </a:r>
          </a:p>
          <a:p>
            <a:pPr>
              <a:defRPr i="1"/>
            </a:pPr>
            <a:r>
              <a:t>Evidence is the source of the facts used to make the impact estimate - a person of authority in the matter or a document for example</a:t>
            </a:r>
          </a:p>
          <a:p>
            <a:pPr>
              <a:defRPr i="1"/>
            </a:pPr>
            <a:r>
              <a:t>Cost is the USD amount that is known or estimated for implementation of the strategy.  The degree to which the cost estimate is certain is reflected in the credibility rating</a:t>
            </a:r>
          </a:p>
          <a:p>
            <a:pPr>
              <a:defRPr i="1"/>
            </a:pPr>
            <a:r>
              <a:t>Credibility is a rating between 0 and 1 of the quality of the basis for the estimate, where credibility = 1 means that the basis of the estimate is regarded to be completely reliable and credibility = 0 means the basis of the estimate is completely unreliable.  The rating is used as a multiplier</a:t>
            </a:r>
          </a:p>
          <a:p>
            <a:pPr>
              <a:spcBef>
                <a:spcPts val="0"/>
              </a:spcBef>
            </a:pPr>
            <a:endParaRPr i="1"/>
          </a:p>
          <a:p>
            <a:pPr>
              <a:spcBef>
                <a:spcPts val="0"/>
              </a:spcBef>
            </a:pPr>
            <a:endParaRPr i="1"/>
          </a:p>
          <a:p>
            <a:pPr>
              <a:defRPr b="1" cap="small"/>
            </a:pPr>
            <a:r>
              <a:t>Very Top Level Project Strategies</a:t>
            </a:r>
          </a:p>
          <a:p>
            <a:pPr/>
            <a:r>
              <a:t> </a:t>
            </a:r>
          </a:p>
          <a:p>
            <a:pPr>
              <a:defRPr b="1" i="1"/>
            </a:pPr>
            <a:r>
              <a:t>Note: These very top level project strategies specify how we are going to achieve the top level project goals.  </a:t>
            </a:r>
          </a:p>
          <a:p>
            <a:pPr>
              <a:defRPr i="1"/>
            </a:pPr>
            <a:r>
              <a:t> </a:t>
            </a:r>
          </a:p>
          <a:p>
            <a:pPr>
              <a:defRPr b="1" u="sng"/>
            </a:pPr>
            <a:r>
              <a:t>Identify Binding Compliance Requirements Strategy:</a:t>
            </a:r>
          </a:p>
          <a:p>
            <a:pPr>
              <a:defRPr b="1"/>
            </a:pPr>
            <a:r>
              <a:t>Gist:</a:t>
            </a:r>
            <a:r>
              <a:rPr b="0"/>
              <a:t> Identify all officially binding security administration requirements with which we must become compliant both from THE CORP and Regulatory Authorities.</a:t>
            </a:r>
            <a:endParaRPr b="0"/>
          </a:p>
          <a:p>
            <a:pPr/>
            <a:r>
              <a:t> </a:t>
            </a:r>
            <a:endParaRPr b="1" u="sng"/>
          </a:p>
          <a:p>
            <a:pPr>
              <a:defRPr b="1" u="sng"/>
            </a:pPr>
            <a:r>
              <a:t>System Control Strategy:</a:t>
            </a:r>
          </a:p>
          <a:p>
            <a:pPr>
              <a:defRPr b="1"/>
            </a:pPr>
            <a:r>
              <a:t>Gist:</a:t>
            </a:r>
            <a:r>
              <a:rPr b="0"/>
              <a:t> a formal system or process we can use to decide what characteristics a [system; default = appication] has with regard to our compliance, performance, availability and cost goals</a:t>
            </a:r>
            <a:endParaRPr b="0"/>
          </a:p>
          <a:p>
            <a:pPr>
              <a:defRPr b="1" i="1"/>
            </a:pPr>
            <a:r>
              <a:t>Note: an inspection process, for instance</a:t>
            </a:r>
          </a:p>
          <a:p>
            <a:pPr/>
            <a:r>
              <a:t>Define and implement inspection for security administration-related business requirements specifications</a:t>
            </a:r>
          </a:p>
          <a:p>
            <a:pPr/>
            <a:r>
              <a:t>Define and implement inspection for [systems; default = applications] which already exist in CitiTech environments</a:t>
            </a:r>
          </a:p>
          <a:p>
            <a:pPr>
              <a:defRPr b="1" i="1"/>
            </a:pPr>
            <a:r>
              <a:t>Note: systems include applications, databases, data service and machines. Project ACER ought to be extensible.</a:t>
            </a:r>
          </a:p>
          <a:p>
            <a:pPr/>
            <a:r>
              <a:t> </a:t>
            </a:r>
          </a:p>
          <a:p>
            <a:pPr>
              <a:defRPr b="1" u="sng"/>
            </a:pPr>
            <a:r>
              <a:t>System Implementation Strategy:</a:t>
            </a:r>
          </a:p>
          <a:p>
            <a:pPr>
              <a:defRPr b="1"/>
            </a:pPr>
            <a:r>
              <a:t>Gist:</a:t>
            </a:r>
            <a:r>
              <a:rPr b="0"/>
              <a:t> a formal system or process we can use to actually change a [system; default = application] so that it meets our compliance, performance, availability and cost goals</a:t>
            </a:r>
            <a:endParaRPr b="0"/>
          </a:p>
          <a:p>
            <a:pPr/>
            <a:r>
              <a:t>All systems ought to feed EERS</a:t>
            </a:r>
          </a:p>
          <a:p>
            <a:pPr/>
            <a:r>
              <a:t>Publish best practices for developing security administration requirement specifications</a:t>
            </a:r>
          </a:p>
          <a:p>
            <a:pPr/>
            <a:r>
              <a:t>Publish a security administration requirement specification template</a:t>
            </a:r>
          </a:p>
          <a:p>
            <a:pPr/>
            <a:r>
              <a:t>Application technology managers are service providers in the formal change process, that are required to meet all project goals within defined timescales</a:t>
            </a:r>
          </a:p>
          <a:p>
            <a:pPr/>
            <a:r>
              <a:t> </a:t>
            </a:r>
          </a:p>
          <a:p>
            <a:pPr>
              <a:defRPr b="1" u="sng"/>
            </a:pPr>
            <a:r>
              <a:t>Find Services That Meet Our Goals Strategy:</a:t>
            </a:r>
          </a:p>
          <a:p>
            <a:pPr>
              <a:defRPr b="1"/>
            </a:pPr>
            <a:r>
              <a:t>Gist:</a:t>
            </a:r>
            <a:r>
              <a:rPr b="0"/>
              <a:t> a formal system or process we can use to evaluate security administration services offered by internal and external services providers so that we can meet our defined goals</a:t>
            </a:r>
            <a:endParaRPr b="0"/>
          </a:p>
          <a:p>
            <a:pPr>
              <a:defRPr i="1"/>
            </a:pPr>
            <a:r>
              <a:t>Note: this strategy avoids pre-supposition that one solution is the only option (EG all applications must migrate to RSA and that RSA is the only security administration services offering)</a:t>
            </a:r>
          </a:p>
          <a:p>
            <a:pPr>
              <a:defRPr i="1"/>
            </a:pPr>
            <a:r>
              <a:t> </a:t>
            </a:r>
          </a:p>
          <a:p>
            <a:pPr>
              <a:defRPr b="1" u="sng"/>
            </a:pPr>
            <a:r>
              <a:t>Use The Lowest Cost Provider Strategy:</a:t>
            </a:r>
          </a:p>
          <a:p>
            <a:pPr>
              <a:defRPr b="1"/>
            </a:pPr>
            <a:r>
              <a:t>Gist:</a:t>
            </a:r>
            <a:r>
              <a:rPr b="0"/>
              <a:t> use the services provider that meets all signed-off project goals for the lowest $US cost.  </a:t>
            </a:r>
            <a:endParaRPr b="0"/>
          </a:p>
          <a:p>
            <a:pPr>
              <a:defRPr i="1"/>
            </a:pPr>
            <a:r>
              <a:t>Note: if all project goals can be met by more than one services provider, the provider offering the lowest $US cost for meeting the goals and no more than the goals ought to be used</a:t>
            </a:r>
          </a:p>
          <a:p>
            <a:pPr>
              <a:spcBef>
                <a:spcPts val="0"/>
              </a:spcBef>
            </a:pPr>
            <a:endParaRPr i="1"/>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9" name="Shape 2799"/>
          <p:cNvSpPr/>
          <p:nvPr>
            <p:ph type="sldImg"/>
          </p:nvPr>
        </p:nvSpPr>
        <p:spPr>
          <a:prstGeom prst="rect">
            <a:avLst/>
          </a:prstGeom>
        </p:spPr>
        <p:txBody>
          <a:bodyPr/>
          <a:lstStyle/>
          <a:p>
            <a:pPr/>
          </a:p>
        </p:txBody>
      </p:sp>
      <p:sp>
        <p:nvSpPr>
          <p:cNvPr id="2800" name="Shape 2800"/>
          <p:cNvSpPr/>
          <p:nvPr>
            <p:ph type="body" sz="quarter" idx="1"/>
          </p:nvPr>
        </p:nvSpPr>
        <p:spPr>
          <a:prstGeom prst="rect">
            <a:avLst/>
          </a:prstGeom>
        </p:spPr>
        <p:txBody>
          <a:bodyPr/>
          <a:lstStyle/>
          <a:p>
            <a:pPr>
              <a:defRPr u="sng">
                <a:solidFill>
                  <a:srgbClr val="0000FF"/>
                </a:solidFill>
                <a:uFill>
                  <a:solidFill>
                    <a:srgbClr val="0000FF"/>
                  </a:solidFill>
                </a:uFill>
              </a:defRPr>
            </a:pPr>
            <a:r>
              <a:rPr>
                <a:hlinkClick r:id="rId3" invalidUrl="" action="" tgtFrame="" tooltip="" history="1" highlightClick="0" endSnd="0"/>
              </a:rPr>
              <a:t>Negotiation and mediation techniques for natural resource management</a:t>
            </a:r>
          </a:p>
          <a:p>
            <a:pPr>
              <a:defRPr u="sng">
                <a:solidFill>
                  <a:srgbClr val="0000FF"/>
                </a:solidFill>
                <a:uFill>
                  <a:solidFill>
                    <a:srgbClr val="0000FF"/>
                  </a:solidFill>
                </a:uFill>
              </a:defRPr>
            </a:pPr>
            <a:r>
              <a:rPr>
                <a:hlinkClick r:id="rId3" invalidUrl="" action="" tgtFrame="" tooltip="" history="1" highlightClick="0" endSnd="0"/>
              </a:rPr>
              <a:t>www.fao.org - </a:t>
            </a:r>
            <a:r>
              <a:rPr>
                <a:hlinkClick r:id="rId4" invalidUrl="" action="" tgtFrame="" tooltip="" history="1" highlightClick="0" endSnd="0"/>
              </a:rPr>
              <a:t>500 × 309 - </a:t>
            </a:r>
            <a:r>
              <a:rPr>
                <a:hlinkClick r:id="rId5" invalidUrl="" action="" tgtFrame="" tooltip="" history="1" highlightClick="0" endSnd="0"/>
              </a:rPr>
              <a:t>Search by image</a:t>
            </a:r>
          </a:p>
          <a:p>
            <a:pPr/>
          </a:p>
          <a:p>
            <a:pPr/>
            <a:r>
              <a:t>Ill added ** 2017 tsg</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1" name="Shape 2821"/>
          <p:cNvSpPr/>
          <p:nvPr>
            <p:ph type="sldImg"/>
          </p:nvPr>
        </p:nvSpPr>
        <p:spPr>
          <a:prstGeom prst="rect">
            <a:avLst/>
          </a:prstGeom>
        </p:spPr>
        <p:txBody>
          <a:bodyPr/>
          <a:lstStyle/>
          <a:p>
            <a:pPr/>
          </a:p>
        </p:txBody>
      </p:sp>
      <p:sp>
        <p:nvSpPr>
          <p:cNvPr id="2822" name="Shape 2822"/>
          <p:cNvSpPr/>
          <p:nvPr>
            <p:ph type="body" sz="quarter" idx="1"/>
          </p:nvPr>
        </p:nvSpPr>
        <p:spPr>
          <a:prstGeom prst="rect">
            <a:avLst/>
          </a:prstGeom>
        </p:spPr>
        <p:txBody>
          <a:bodyPr/>
          <a:lstStyle>
            <a:lvl1pPr defTabSz="914400">
              <a:defRPr>
                <a:latin typeface="Times"/>
                <a:ea typeface="Times"/>
                <a:cs typeface="Times"/>
                <a:sym typeface="Times"/>
              </a:defRPr>
            </a:lvl1pPr>
          </a:lstStyle>
          <a:p>
            <a:pPr/>
            <a:r>
              <a:t>Tolerable synonym = Fail</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9" name="Shape 2919"/>
          <p:cNvSpPr/>
          <p:nvPr>
            <p:ph type="sldImg"/>
          </p:nvPr>
        </p:nvSpPr>
        <p:spPr>
          <a:prstGeom prst="rect">
            <a:avLst/>
          </a:prstGeom>
        </p:spPr>
        <p:txBody>
          <a:bodyPr/>
          <a:lstStyle/>
          <a:p>
            <a:pPr/>
          </a:p>
        </p:txBody>
      </p:sp>
      <p:sp>
        <p:nvSpPr>
          <p:cNvPr id="2920" name="Shape 2920"/>
          <p:cNvSpPr/>
          <p:nvPr>
            <p:ph type="body" sz="quarter" idx="1"/>
          </p:nvPr>
        </p:nvSpPr>
        <p:spPr>
          <a:prstGeom prst="rect">
            <a:avLst/>
          </a:prstGeom>
        </p:spPr>
        <p:txBody>
          <a:bodyPr/>
          <a:lstStyle/>
          <a:p>
            <a:pPr defTabSz="914400">
              <a:defRPr>
                <a:latin typeface="Times"/>
                <a:ea typeface="Times"/>
                <a:cs typeface="Times"/>
                <a:sym typeface="Times"/>
              </a:defRPr>
            </a:pPr>
            <a:r>
              <a:t>If conservative we can hand over to only 1 of 100 traders.</a:t>
            </a:r>
          </a:p>
          <a:p>
            <a:pPr defTabSz="914400">
              <a:defRPr>
                <a:latin typeface="Times"/>
                <a:ea typeface="Times"/>
                <a:cs typeface="Times"/>
                <a:sym typeface="Times"/>
              </a:defRPr>
            </a:pPr>
            <a:r>
              <a:t>Proceed with all necessary and due caution.</a:t>
            </a:r>
          </a:p>
          <a:p>
            <a:pPr defTabSz="914400">
              <a:defRPr>
                <a:latin typeface="Times"/>
                <a:ea typeface="Times"/>
                <a:cs typeface="Times"/>
                <a:sym typeface="Times"/>
              </a:defRPr>
            </a:pPr>
            <a:r>
              <a:t>We got to be able to reverse the last step.</a:t>
            </a:r>
          </a:p>
          <a:p>
            <a:pPr defTabSz="914400">
              <a:defRPr>
                <a:latin typeface="Times"/>
                <a:ea typeface="Times"/>
                <a:cs typeface="Times"/>
                <a:sym typeface="Times"/>
              </a:defRPr>
            </a:pPr>
            <a:r>
              <a:t>We the developers are inn there with them ready to pull the plug.</a:t>
            </a:r>
          </a:p>
          <a:p>
            <a:pPr defTabSz="914400">
              <a:defRPr>
                <a:latin typeface="Times"/>
                <a:ea typeface="Times"/>
                <a:cs typeface="Times"/>
                <a:sym typeface="Times"/>
              </a:defRPr>
            </a:pPr>
            <a:r>
              <a:t>Balanced with taking some risk to get high profit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9" name="Shape 2969"/>
          <p:cNvSpPr/>
          <p:nvPr>
            <p:ph type="sldImg"/>
          </p:nvPr>
        </p:nvSpPr>
        <p:spPr>
          <a:prstGeom prst="rect">
            <a:avLst/>
          </a:prstGeom>
        </p:spPr>
        <p:txBody>
          <a:bodyPr/>
          <a:lstStyle/>
          <a:p>
            <a:pPr/>
          </a:p>
        </p:txBody>
      </p:sp>
      <p:sp>
        <p:nvSpPr>
          <p:cNvPr id="2970" name="Shape 2970"/>
          <p:cNvSpPr/>
          <p:nvPr>
            <p:ph type="body" sz="quarter" idx="1"/>
          </p:nvPr>
        </p:nvSpPr>
        <p:spPr>
          <a:prstGeom prst="rect">
            <a:avLst/>
          </a:prstGeom>
        </p:spPr>
        <p:txBody>
          <a:bodyPr/>
          <a:lstStyle/>
          <a:p>
            <a:pPr defTabSz="914400">
              <a:defRPr>
                <a:latin typeface="Times"/>
                <a:ea typeface="Times"/>
                <a:cs typeface="Times"/>
                <a:sym typeface="Times"/>
              </a:defRPr>
            </a:pPr>
            <a:r>
              <a:t>Comparing with the estimates done at the beginning of the cycle.</a:t>
            </a:r>
          </a:p>
          <a:p>
            <a:pPr defTabSz="914400">
              <a:defRPr>
                <a:latin typeface="Times"/>
                <a:ea typeface="Times"/>
                <a:cs typeface="Times"/>
                <a:sym typeface="Times"/>
              </a:defRPr>
            </a:pPr>
            <a:r>
              <a:t>Deviation from estimates are opportunities to a. step back, or, b. move ahead.</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2" name="Shape 3022"/>
          <p:cNvSpPr/>
          <p:nvPr>
            <p:ph type="sldImg"/>
          </p:nvPr>
        </p:nvSpPr>
        <p:spPr>
          <a:prstGeom prst="rect">
            <a:avLst/>
          </a:prstGeom>
        </p:spPr>
        <p:txBody>
          <a:bodyPr/>
          <a:lstStyle/>
          <a:p>
            <a:pPr/>
          </a:p>
        </p:txBody>
      </p:sp>
      <p:sp>
        <p:nvSpPr>
          <p:cNvPr id="3023" name="Shape 3023"/>
          <p:cNvSpPr/>
          <p:nvPr>
            <p:ph type="body" sz="quarter" idx="1"/>
          </p:nvPr>
        </p:nvSpPr>
        <p:spPr>
          <a:prstGeom prst="rect">
            <a:avLst/>
          </a:prstGeom>
        </p:spPr>
        <p:txBody>
          <a:bodyPr/>
          <a:lstStyle/>
          <a:p>
            <a:pPr defTabSz="914400">
              <a:defRPr>
                <a:latin typeface="Times"/>
                <a:ea typeface="Times"/>
                <a:cs typeface="Times"/>
                <a:sym typeface="Times"/>
              </a:defRPr>
            </a:pPr>
            <a:r>
              <a:t>We can make a plan with several cycles ahead, but the next step that is actually done is decided in the beginning of every cycle.</a:t>
            </a:r>
          </a:p>
          <a:p>
            <a:pPr defTabSz="914400">
              <a:defRPr>
                <a:latin typeface="Times"/>
                <a:ea typeface="Times"/>
                <a:cs typeface="Times"/>
                <a:sym typeface="Times"/>
              </a:defRPr>
            </a:pPr>
            <a:r>
              <a:t>The question is; How rapidly can you learn from what you did last week? Not next year, not next project, but, within this project right now.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Originated July 13 2017 based on BCS Class exercise June 2017 on Terrorist Prevention  Tom Gilb</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9" name="Shape 3549"/>
          <p:cNvSpPr/>
          <p:nvPr>
            <p:ph type="sldImg"/>
          </p:nvPr>
        </p:nvSpPr>
        <p:spPr>
          <a:prstGeom prst="rect">
            <a:avLst/>
          </a:prstGeom>
        </p:spPr>
        <p:txBody>
          <a:bodyPr/>
          <a:lstStyle/>
          <a:p>
            <a:pPr/>
          </a:p>
        </p:txBody>
      </p:sp>
      <p:sp>
        <p:nvSpPr>
          <p:cNvPr id="3550" name="Shape 3550"/>
          <p:cNvSpPr/>
          <p:nvPr>
            <p:ph type="body" sz="quarter" idx="1"/>
          </p:nvPr>
        </p:nvSpPr>
        <p:spPr>
          <a:prstGeom prst="rect">
            <a:avLst/>
          </a:prstGeom>
        </p:spPr>
        <p:txBody>
          <a:bodyPr/>
          <a:lstStyle>
            <a:lvl1pPr>
              <a:spcBef>
                <a:spcPts val="0"/>
              </a:spcBef>
              <a:defRPr sz="2200">
                <a:latin typeface="Lucida Grande"/>
                <a:ea typeface="Lucida Grande"/>
                <a:cs typeface="Lucida Grande"/>
                <a:sym typeface="Lucida Grande"/>
              </a:defRPr>
            </a:lvl1pPr>
          </a:lstStyle>
          <a:p>
            <a:pPr/>
            <a:r>
              <a:t>so this is the last slide and it can rest on the projector. People can photo it or get it from the slides, later.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Originated July 13 2017 based on BCS Class exercise June 2017 on Terrorist Prevention  Tom Gilb</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Originated July 13 2017 based on BCS Class exercise June 2017 on Terrorist Prevention  Tom Gilb</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1" name="Title Text"/>
          <p:cNvSpPr txBox="1"/>
          <p:nvPr>
            <p:ph type="title"/>
          </p:nvPr>
        </p:nvSpPr>
        <p:spPr>
          <a:xfrm>
            <a:off x="6629400" y="274638"/>
            <a:ext cx="2057400" cy="5851527"/>
          </a:xfrm>
          <a:prstGeom prst="rect">
            <a:avLst/>
          </a:prstGeom>
        </p:spPr>
        <p:txBody>
          <a:bodyPr/>
          <a:lstStyle/>
          <a:p>
            <a:pPr/>
            <a:r>
              <a:t>Title Text</a:t>
            </a:r>
          </a:p>
        </p:txBody>
      </p:sp>
      <p:sp>
        <p:nvSpPr>
          <p:cNvPr id="102" name="Body Level One…"/>
          <p:cNvSpPr txBox="1"/>
          <p:nvPr>
            <p:ph type="body" idx="1"/>
          </p:nvPr>
        </p:nvSpPr>
        <p:spPr>
          <a:xfrm>
            <a:off x="457200" y="274638"/>
            <a:ext cx="6019800" cy="585152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Text, and Content">
    <p:spTree>
      <p:nvGrpSpPr>
        <p:cNvPr id="1" name=""/>
        <p:cNvGrpSpPr/>
        <p:nvPr/>
      </p:nvGrpSpPr>
      <p:grpSpPr>
        <a:xfrm>
          <a:off x="0" y="0"/>
          <a:ext cx="0" cy="0"/>
          <a:chOff x="0" y="0"/>
          <a:chExt cx="0" cy="0"/>
        </a:xfrm>
      </p:grpSpPr>
      <p:sp>
        <p:nvSpPr>
          <p:cNvPr id="110" name="Title Text"/>
          <p:cNvSpPr txBox="1"/>
          <p:nvPr>
            <p:ph type="title"/>
          </p:nvPr>
        </p:nvSpPr>
        <p:spPr>
          <a:xfrm>
            <a:off x="1181100" y="187325"/>
            <a:ext cx="7823200" cy="914400"/>
          </a:xfrm>
          <a:prstGeom prst="rect">
            <a:avLst/>
          </a:prstGeom>
        </p:spPr>
        <p:txBody>
          <a:bodyPr/>
          <a:lstStyle/>
          <a:p>
            <a:pPr/>
            <a:r>
              <a:t>Title Text</a:t>
            </a:r>
          </a:p>
        </p:txBody>
      </p:sp>
      <p:sp>
        <p:nvSpPr>
          <p:cNvPr id="111" name="Body Level One…"/>
          <p:cNvSpPr txBox="1"/>
          <p:nvPr>
            <p:ph type="body" sz="half" idx="1"/>
          </p:nvPr>
        </p:nvSpPr>
        <p:spPr>
          <a:xfrm>
            <a:off x="698500" y="1009650"/>
            <a:ext cx="3873500" cy="509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xfrm>
            <a:off x="6289220" y="6221731"/>
            <a:ext cx="263980" cy="2692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nd Table">
    <p:spTree>
      <p:nvGrpSpPr>
        <p:cNvPr id="1" name=""/>
        <p:cNvGrpSpPr/>
        <p:nvPr/>
      </p:nvGrpSpPr>
      <p:grpSpPr>
        <a:xfrm>
          <a:off x="0" y="0"/>
          <a:ext cx="0" cy="0"/>
          <a:chOff x="0" y="0"/>
          <a:chExt cx="0" cy="0"/>
        </a:xfrm>
      </p:grpSpPr>
      <p:sp>
        <p:nvSpPr>
          <p:cNvPr id="119" name="Title Text"/>
          <p:cNvSpPr txBox="1"/>
          <p:nvPr>
            <p:ph type="title"/>
          </p:nvPr>
        </p:nvSpPr>
        <p:spPr>
          <a:xfrm>
            <a:off x="685800" y="609600"/>
            <a:ext cx="7772400" cy="1143000"/>
          </a:xfrm>
          <a:prstGeom prst="rect">
            <a:avLst/>
          </a:prstGeom>
        </p:spPr>
        <p:txBody>
          <a:bodyPr/>
          <a:lstStyle/>
          <a:p>
            <a:pPr/>
            <a:r>
              <a:t>Title Text</a:t>
            </a:r>
          </a:p>
        </p:txBody>
      </p:sp>
      <p:sp>
        <p:nvSpPr>
          <p:cNvPr id="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27" name="Image"/>
          <p:cNvSpPr/>
          <p:nvPr>
            <p:ph type="pic" sz="half" idx="13"/>
          </p:nvPr>
        </p:nvSpPr>
        <p:spPr>
          <a:xfrm>
            <a:off x="4723804" y="446484"/>
            <a:ext cx="3750470" cy="5777509"/>
          </a:xfrm>
          <a:prstGeom prst="rect">
            <a:avLst/>
          </a:prstGeom>
        </p:spPr>
        <p:txBody>
          <a:bodyPr lIns="91439" tIns="45719" rIns="91439" bIns="45719">
            <a:noAutofit/>
          </a:bodyPr>
          <a:lstStyle/>
          <a:p>
            <a:pPr/>
          </a:p>
        </p:txBody>
      </p:sp>
      <p:sp>
        <p:nvSpPr>
          <p:cNvPr id="128" name="Title Text"/>
          <p:cNvSpPr txBox="1"/>
          <p:nvPr>
            <p:ph type="title"/>
          </p:nvPr>
        </p:nvSpPr>
        <p:spPr>
          <a:xfrm>
            <a:off x="669726" y="446484"/>
            <a:ext cx="3750470" cy="2803923"/>
          </a:xfrm>
          <a:prstGeom prst="rect">
            <a:avLst/>
          </a:prstGeom>
        </p:spPr>
        <p:txBody>
          <a:bodyPr lIns="35718" tIns="35718" rIns="35718" bIns="35718" anchor="b"/>
          <a:lstStyle>
            <a:lvl1pPr defTabSz="410765">
              <a:defRPr sz="4200">
                <a:latin typeface="Helvetica Neue Medium"/>
                <a:ea typeface="Helvetica Neue Medium"/>
                <a:cs typeface="Helvetica Neue Medium"/>
                <a:sym typeface="Helvetica Neue Medium"/>
              </a:defRPr>
            </a:lvl1pPr>
          </a:lstStyle>
          <a:p>
            <a:pPr/>
            <a:r>
              <a:t>Title Text</a:t>
            </a:r>
          </a:p>
        </p:txBody>
      </p:sp>
      <p:sp>
        <p:nvSpPr>
          <p:cNvPr id="129" name="Body Level One…"/>
          <p:cNvSpPr txBox="1"/>
          <p:nvPr>
            <p:ph type="body" sz="quarter" idx="1"/>
          </p:nvPr>
        </p:nvSpPr>
        <p:spPr>
          <a:xfrm>
            <a:off x="669726" y="3321843"/>
            <a:ext cx="3750470" cy="2893220"/>
          </a:xfrm>
          <a:prstGeom prst="rect">
            <a:avLst/>
          </a:prstGeom>
        </p:spPr>
        <p:txBody>
          <a:bodyPr lIns="35718" tIns="35718" rIns="35718" bIns="35718"/>
          <a:lstStyle>
            <a:lvl1pPr marL="0" indent="0" algn="ctr" defTabSz="410765">
              <a:spcBef>
                <a:spcPts val="0"/>
              </a:spcBef>
              <a:buSzTx/>
              <a:buFontTx/>
              <a:buNone/>
              <a:defRPr sz="2600">
                <a:latin typeface="Helvetica Neue"/>
                <a:ea typeface="Helvetica Neue"/>
                <a:cs typeface="Helvetica Neue"/>
                <a:sym typeface="Helvetica Neue"/>
              </a:defRPr>
            </a:lvl1pPr>
            <a:lvl2pPr marL="0" indent="228600" algn="ctr" defTabSz="410765">
              <a:spcBef>
                <a:spcPts val="0"/>
              </a:spcBef>
              <a:buSzTx/>
              <a:buFontTx/>
              <a:buNone/>
              <a:defRPr sz="2600">
                <a:latin typeface="Helvetica Neue"/>
                <a:ea typeface="Helvetica Neue"/>
                <a:cs typeface="Helvetica Neue"/>
                <a:sym typeface="Helvetica Neue"/>
              </a:defRPr>
            </a:lvl2pPr>
            <a:lvl3pPr marL="0" indent="457200" algn="ctr" defTabSz="410765">
              <a:spcBef>
                <a:spcPts val="0"/>
              </a:spcBef>
              <a:buSzTx/>
              <a:buFontTx/>
              <a:buNone/>
              <a:defRPr sz="2600">
                <a:latin typeface="Helvetica Neue"/>
                <a:ea typeface="Helvetica Neue"/>
                <a:cs typeface="Helvetica Neue"/>
                <a:sym typeface="Helvetica Neue"/>
              </a:defRPr>
            </a:lvl3pPr>
            <a:lvl4pPr marL="0" indent="685800" algn="ctr" defTabSz="410765">
              <a:spcBef>
                <a:spcPts val="0"/>
              </a:spcBef>
              <a:buSzTx/>
              <a:buFontTx/>
              <a:buNone/>
              <a:defRPr sz="2600">
                <a:latin typeface="Helvetica Neue"/>
                <a:ea typeface="Helvetica Neue"/>
                <a:cs typeface="Helvetica Neue"/>
                <a:sym typeface="Helvetica Neue"/>
              </a:defRPr>
            </a:lvl4pPr>
            <a:lvl5pPr marL="0" indent="914400" algn="ctr" defTabSz="410765">
              <a:spcBef>
                <a:spcPts val="0"/>
              </a:spcBef>
              <a:buSzTx/>
              <a:buFont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0" name="Slide Number"/>
          <p:cNvSpPr txBox="1"/>
          <p:nvPr>
            <p:ph type="sldNum" sz="quarter" idx="2"/>
          </p:nvPr>
        </p:nvSpPr>
        <p:spPr>
          <a:xfrm>
            <a:off x="4449876" y="6536531"/>
            <a:ext cx="239485"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37" name="Title Text"/>
          <p:cNvSpPr txBox="1"/>
          <p:nvPr>
            <p:ph type="title"/>
          </p:nvPr>
        </p:nvSpPr>
        <p:spPr>
          <a:xfrm>
            <a:off x="457200" y="274638"/>
            <a:ext cx="8229600" cy="1143001"/>
          </a:xfrm>
          <a:prstGeom prst="rect">
            <a:avLst/>
          </a:prstGeom>
        </p:spPr>
        <p:txBody>
          <a:bodyPr lIns="45719" tIns="45719" rIns="45719" bIns="45719"/>
          <a:lstStyle/>
          <a:p>
            <a:pPr/>
            <a:r>
              <a:t>Title Text</a:t>
            </a:r>
          </a:p>
        </p:txBody>
      </p:sp>
      <p:sp>
        <p:nvSpPr>
          <p:cNvPr id="138" name="Body Level One…"/>
          <p:cNvSpPr txBox="1"/>
          <p:nvPr>
            <p:ph type="body" idx="1"/>
          </p:nvPr>
        </p:nvSpPr>
        <p:spPr>
          <a:prstGeom prst="rect">
            <a:avLst/>
          </a:prstGeom>
        </p:spPr>
        <p:txBody>
          <a:bodyPr lIns="45719" tIns="45719" rIns="45719" bIns="45719"/>
          <a:lstStyle>
            <a:lvl2pPr marL="783771" indent="-326571"/>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xfrm>
            <a:off x="8422818" y="6404292"/>
            <a:ext cx="263983" cy="269241"/>
          </a:xfrm>
          <a:prstGeom prst="rect">
            <a:avLst/>
          </a:prstGeom>
        </p:spPr>
        <p:txBody>
          <a:bodyPr lIns="45719" tIns="45719" rIns="45719" bIns="45719"/>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46" name="Title Text"/>
          <p:cNvSpPr txBox="1"/>
          <p:nvPr>
            <p:ph type="title"/>
          </p:nvPr>
        </p:nvSpPr>
        <p:spPr>
          <a:xfrm>
            <a:off x="1485899" y="1063228"/>
            <a:ext cx="6172202" cy="857252"/>
          </a:xfrm>
          <a:prstGeom prst="rect">
            <a:avLst/>
          </a:prstGeom>
        </p:spPr>
        <p:txBody>
          <a:bodyPr lIns="34289" tIns="34289" rIns="34289" bIns="34289"/>
          <a:lstStyle>
            <a:lvl1pPr>
              <a:defRPr sz="4200">
                <a:latin typeface="Trebuchet MS"/>
                <a:ea typeface="Trebuchet MS"/>
                <a:cs typeface="Trebuchet MS"/>
                <a:sym typeface="Trebuchet MS"/>
              </a:defRPr>
            </a:lvl1pPr>
          </a:lstStyle>
          <a:p>
            <a:pPr/>
            <a:r>
              <a:t>Title Text</a:t>
            </a:r>
          </a:p>
        </p:txBody>
      </p:sp>
      <p:sp>
        <p:nvSpPr>
          <p:cNvPr id="147" name="Body Level One…"/>
          <p:cNvSpPr txBox="1"/>
          <p:nvPr>
            <p:ph type="body" sz="half" idx="1"/>
          </p:nvPr>
        </p:nvSpPr>
        <p:spPr>
          <a:xfrm>
            <a:off x="1485899" y="2057399"/>
            <a:ext cx="6172202" cy="3394474"/>
          </a:xfrm>
          <a:prstGeom prst="rect">
            <a:avLst/>
          </a:prstGeom>
        </p:spPr>
        <p:txBody>
          <a:bodyPr lIns="34289" tIns="34289" rIns="34289" bIns="34289"/>
          <a:lstStyle>
            <a:lvl1pPr marL="321468" indent="-321468">
              <a:defRPr sz="3000">
                <a:latin typeface="Trebuchet MS"/>
                <a:ea typeface="Trebuchet MS"/>
                <a:cs typeface="Trebuchet MS"/>
                <a:sym typeface="Trebuchet MS"/>
              </a:defRPr>
            </a:lvl1pPr>
            <a:lvl2pPr marL="763360" indent="-306160">
              <a:defRPr sz="3000">
                <a:latin typeface="Trebuchet MS"/>
                <a:ea typeface="Trebuchet MS"/>
                <a:cs typeface="Trebuchet MS"/>
                <a:sym typeface="Trebuchet MS"/>
              </a:defRPr>
            </a:lvl2pPr>
            <a:lvl3pPr marL="1200150" indent="-285750">
              <a:defRPr sz="3000">
                <a:latin typeface="Trebuchet MS"/>
                <a:ea typeface="Trebuchet MS"/>
                <a:cs typeface="Trebuchet MS"/>
                <a:sym typeface="Trebuchet MS"/>
              </a:defRPr>
            </a:lvl3pPr>
            <a:lvl4pPr marL="1714500" indent="-342899">
              <a:defRPr sz="3000">
                <a:latin typeface="Trebuchet MS"/>
                <a:ea typeface="Trebuchet MS"/>
                <a:cs typeface="Trebuchet MS"/>
                <a:sym typeface="Trebuchet MS"/>
              </a:defRPr>
            </a:lvl4pPr>
            <a:lvl5pPr marL="2171700" indent="-342900">
              <a:defRPr sz="30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48" name="Slide Number"/>
          <p:cNvSpPr txBox="1"/>
          <p:nvPr>
            <p:ph type="sldNum" sz="quarter" idx="2"/>
          </p:nvPr>
        </p:nvSpPr>
        <p:spPr>
          <a:xfrm>
            <a:off x="7430300" y="5650945"/>
            <a:ext cx="227801" cy="220979"/>
          </a:xfrm>
          <a:prstGeom prst="rect">
            <a:avLst/>
          </a:prstGeom>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grpSp>
        <p:nvGrpSpPr>
          <p:cNvPr id="157" name="Group"/>
          <p:cNvGrpSpPr/>
          <p:nvPr/>
        </p:nvGrpSpPr>
        <p:grpSpPr>
          <a:xfrm>
            <a:off x="0" y="6477000"/>
            <a:ext cx="9144000" cy="381000"/>
            <a:chOff x="0" y="0"/>
            <a:chExt cx="9144000" cy="381000"/>
          </a:xfrm>
        </p:grpSpPr>
        <p:sp>
          <p:nvSpPr>
            <p:cNvPr id="155" name="Rectangle"/>
            <p:cNvSpPr/>
            <p:nvPr/>
          </p:nvSpPr>
          <p:spPr>
            <a:xfrm>
              <a:off x="0" y="0"/>
              <a:ext cx="9144000" cy="381000"/>
            </a:xfrm>
            <a:prstGeom prst="rect">
              <a:avLst/>
            </a:prstGeom>
            <a:solidFill>
              <a:srgbClr val="424A6B"/>
            </a:solidFill>
            <a:ln w="12700" cap="flat">
              <a:noFill/>
              <a:miter lim="400000"/>
            </a:ln>
            <a:effectLst/>
          </p:spPr>
          <p:txBody>
            <a:bodyPr wrap="square" lIns="45719" tIns="45719" rIns="45719" bIns="45719" numCol="1" anchor="ctr">
              <a:noAutofit/>
            </a:bodyPr>
            <a:lstStyle/>
            <a:p>
              <a:pPr algn="ctr" defTabSz="914400">
                <a:defRPr b="1">
                  <a:solidFill>
                    <a:srgbClr val="CEB8E3"/>
                  </a:solidFill>
                  <a:latin typeface="Arial"/>
                  <a:ea typeface="Arial"/>
                  <a:cs typeface="Arial"/>
                  <a:sym typeface="Arial"/>
                </a:defRPr>
              </a:pPr>
            </a:p>
          </p:txBody>
        </p:sp>
        <p:sp>
          <p:nvSpPr>
            <p:cNvPr id="156" name="www.Gilb.com"/>
            <p:cNvSpPr/>
            <p:nvPr/>
          </p:nvSpPr>
          <p:spPr>
            <a:xfrm>
              <a:off x="3948380" y="33803"/>
              <a:ext cx="1247240"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defTabSz="914400">
                <a:defRPr b="1" sz="1200">
                  <a:solidFill>
                    <a:srgbClr val="CEB8E3"/>
                  </a:solidFill>
                  <a:latin typeface="Arial"/>
                  <a:ea typeface="Arial"/>
                  <a:cs typeface="Arial"/>
                  <a:sym typeface="Arial"/>
                </a:defRPr>
              </a:pPr>
              <a:r>
                <a:t>www.</a:t>
              </a:r>
              <a:r>
                <a:rPr sz="1600"/>
                <a:t>Gilb</a:t>
              </a:r>
              <a:r>
                <a:t>.com</a:t>
              </a:r>
            </a:p>
          </p:txBody>
        </p:sp>
      </p:grpSp>
      <p:sp>
        <p:nvSpPr>
          <p:cNvPr id="158" name="Line"/>
          <p:cNvSpPr/>
          <p:nvPr/>
        </p:nvSpPr>
        <p:spPr>
          <a:xfrm>
            <a:off x="0" y="6477000"/>
            <a:ext cx="9144000" cy="0"/>
          </a:xfrm>
          <a:prstGeom prst="line">
            <a:avLst/>
          </a:prstGeom>
          <a:ln>
            <a:solidFill>
              <a:srgbClr val="000000"/>
            </a:solidFill>
          </a:ln>
        </p:spPr>
        <p:txBody>
          <a:bodyPr lIns="0" tIns="0" rIns="0" bIns="0"/>
          <a:lstStyle/>
          <a:p>
            <a:pPr>
              <a:defRPr sz="1200"/>
            </a:pPr>
          </a:p>
        </p:txBody>
      </p:sp>
      <p:sp>
        <p:nvSpPr>
          <p:cNvPr id="159" name="Rectangle"/>
          <p:cNvSpPr/>
          <p:nvPr/>
        </p:nvSpPr>
        <p:spPr>
          <a:xfrm>
            <a:off x="0" y="0"/>
            <a:ext cx="9144000" cy="76200"/>
          </a:xfrm>
          <a:prstGeom prst="rect">
            <a:avLst/>
          </a:prstGeom>
          <a:solidFill>
            <a:srgbClr val="424A6B"/>
          </a:solidFill>
          <a:ln w="12700">
            <a:miter lim="400000"/>
          </a:ln>
        </p:spPr>
        <p:txBody>
          <a:bodyPr lIns="45719" rIns="45719" anchor="ctr"/>
          <a:lstStyle/>
          <a:p>
            <a:pPr defTabSz="914400">
              <a:defRPr b="1" sz="2800">
                <a:solidFill>
                  <a:srgbClr val="3C4361"/>
                </a:solidFill>
                <a:latin typeface="Arial"/>
                <a:ea typeface="Arial"/>
                <a:cs typeface="Arial"/>
                <a:sym typeface="Arial"/>
              </a:defRPr>
            </a:pPr>
          </a:p>
        </p:txBody>
      </p:sp>
      <p:grpSp>
        <p:nvGrpSpPr>
          <p:cNvPr id="162" name="Group">
            <a:hlinkClick r:id="" invalidUrl="" action="ppaction://hlinkshowjump?jump=lastslideviewed" tgtFrame="" tooltip="" history="1" highlightClick="0" endSnd="0"/>
          </p:cNvPr>
          <p:cNvGrpSpPr/>
          <p:nvPr/>
        </p:nvGrpSpPr>
        <p:grpSpPr>
          <a:xfrm>
            <a:off x="8153400" y="6527800"/>
            <a:ext cx="381000" cy="304800"/>
            <a:chOff x="0" y="0"/>
            <a:chExt cx="381000" cy="304800"/>
          </a:xfrm>
        </p:grpSpPr>
        <p:sp>
          <p:nvSpPr>
            <p:cNvPr id="160" name="Rectangle"/>
            <p:cNvSpPr/>
            <p:nvPr/>
          </p:nvSpPr>
          <p:spPr>
            <a:xfrm>
              <a:off x="0" y="0"/>
              <a:ext cx="381000" cy="304800"/>
            </a:xfrm>
            <a:prstGeom prst="rect">
              <a:avLst/>
            </a:prstGeom>
            <a:solidFill>
              <a:srgbClr val="424A6B"/>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161" name="Shape"/>
            <p:cNvSpPr/>
            <p:nvPr/>
          </p:nvSpPr>
          <p:spPr>
            <a:xfrm>
              <a:off x="76200" y="38100"/>
              <a:ext cx="228600" cy="228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00"/>
                  </a:moveTo>
                  <a:lnTo>
                    <a:pt x="16200" y="0"/>
                  </a:lnTo>
                  <a:lnTo>
                    <a:pt x="10800" y="5400"/>
                  </a:lnTo>
                  <a:lnTo>
                    <a:pt x="13500" y="5400"/>
                  </a:lnTo>
                  <a:lnTo>
                    <a:pt x="13500" y="13500"/>
                  </a:lnTo>
                  <a:cubicBezTo>
                    <a:pt x="13500" y="14991"/>
                    <a:pt x="12291" y="16200"/>
                    <a:pt x="10800" y="16200"/>
                  </a:cubicBezTo>
                  <a:lnTo>
                    <a:pt x="8100" y="16200"/>
                  </a:lnTo>
                  <a:cubicBezTo>
                    <a:pt x="6609" y="16200"/>
                    <a:pt x="5400" y="14991"/>
                    <a:pt x="5400" y="13500"/>
                  </a:cubicBezTo>
                  <a:lnTo>
                    <a:pt x="5400" y="5400"/>
                  </a:lnTo>
                  <a:lnTo>
                    <a:pt x="0" y="5400"/>
                  </a:lnTo>
                  <a:lnTo>
                    <a:pt x="0" y="13500"/>
                  </a:lnTo>
                  <a:cubicBezTo>
                    <a:pt x="0" y="17974"/>
                    <a:pt x="3626" y="21600"/>
                    <a:pt x="8100" y="21600"/>
                  </a:cubicBezTo>
                  <a:lnTo>
                    <a:pt x="10800" y="21600"/>
                  </a:lnTo>
                  <a:cubicBezTo>
                    <a:pt x="15274" y="21600"/>
                    <a:pt x="18900" y="17974"/>
                    <a:pt x="18900" y="13500"/>
                  </a:cubicBezTo>
                  <a:lnTo>
                    <a:pt x="18900" y="54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grpSp>
      <p:grpSp>
        <p:nvGrpSpPr>
          <p:cNvPr id="165" name="Group"/>
          <p:cNvGrpSpPr/>
          <p:nvPr/>
        </p:nvGrpSpPr>
        <p:grpSpPr>
          <a:xfrm>
            <a:off x="7531268" y="6526678"/>
            <a:ext cx="634664" cy="313394"/>
            <a:chOff x="0" y="2053"/>
            <a:chExt cx="634662" cy="313392"/>
          </a:xfrm>
        </p:grpSpPr>
        <p:sp>
          <p:nvSpPr>
            <p:cNvPr id="163" name="Rectangle"/>
            <p:cNvSpPr/>
            <p:nvPr/>
          </p:nvSpPr>
          <p:spPr>
            <a:xfrm>
              <a:off x="12531" y="6350"/>
              <a:ext cx="609601" cy="304801"/>
            </a:xfrm>
            <a:prstGeom prst="rect">
              <a:avLst/>
            </a:prstGeom>
            <a:solidFill>
              <a:srgbClr val="424A6B"/>
            </a:solidFill>
            <a:ln w="12700" cap="flat">
              <a:noFill/>
              <a:miter lim="400000"/>
            </a:ln>
            <a:effectLst/>
          </p:spPr>
          <p:txBody>
            <a:bodyPr wrap="square" lIns="45719" tIns="45719" rIns="45719" bIns="45719" numCol="1" anchor="ctr">
              <a:noAutofit/>
            </a:bodyPr>
            <a:lstStyle/>
            <a:p>
              <a:pPr algn="ctr" defTabSz="914400">
                <a:defRPr b="1" sz="2800">
                  <a:solidFill>
                    <a:srgbClr val="3C4361"/>
                  </a:solidFill>
                  <a:latin typeface="Arial"/>
                  <a:ea typeface="Arial"/>
                  <a:cs typeface="Arial"/>
                  <a:sym typeface="Arial"/>
                </a:defRPr>
              </a:pPr>
            </a:p>
          </p:txBody>
        </p:sp>
        <p:sp>
          <p:nvSpPr>
            <p:cNvPr id="164" name="Menu"/>
            <p:cNvSpPr/>
            <p:nvPr/>
          </p:nvSpPr>
          <p:spPr>
            <a:xfrm>
              <a:off x="0" y="2053"/>
              <a:ext cx="634663"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600">
                  <a:solidFill>
                    <a:srgbClr val="3C4361"/>
                  </a:solidFill>
                  <a:latin typeface="Arial"/>
                  <a:ea typeface="Arial"/>
                  <a:cs typeface="Arial"/>
                  <a:sym typeface="Arial"/>
                </a:defRPr>
              </a:lvl1pPr>
            </a:lstStyle>
            <a:p>
              <a:pPr/>
              <a:r>
                <a:t>Menu</a:t>
              </a:r>
            </a:p>
          </p:txBody>
        </p:sp>
      </p:grpSp>
      <p:sp>
        <p:nvSpPr>
          <p:cNvPr id="166" name="V14. Sep. 12"/>
          <p:cNvSpPr/>
          <p:nvPr/>
        </p:nvSpPr>
        <p:spPr>
          <a:xfrm>
            <a:off x="5867400" y="6572250"/>
            <a:ext cx="1676400" cy="2921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1400">
                <a:solidFill>
                  <a:srgbClr val="3C4361"/>
                </a:solidFill>
                <a:latin typeface="Arial"/>
                <a:ea typeface="Arial"/>
                <a:cs typeface="Arial"/>
                <a:sym typeface="Arial"/>
              </a:defRPr>
            </a:lvl1pPr>
          </a:lstStyle>
          <a:p>
            <a:pPr/>
            <a:r>
              <a:t>V14. Sep. 12</a:t>
            </a:r>
          </a:p>
        </p:txBody>
      </p:sp>
      <p:sp>
        <p:nvSpPr>
          <p:cNvPr id="167" name="Copyright © Kai Gilb"/>
          <p:cNvSpPr/>
          <p:nvPr/>
        </p:nvSpPr>
        <p:spPr>
          <a:xfrm>
            <a:off x="1981200" y="6553200"/>
            <a:ext cx="1828800" cy="2921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1400">
                <a:solidFill>
                  <a:srgbClr val="1D3B54"/>
                </a:solidFill>
                <a:latin typeface="Arial"/>
                <a:ea typeface="Arial"/>
                <a:cs typeface="Arial"/>
                <a:sym typeface="Arial"/>
              </a:defRPr>
            </a:lvl1pPr>
          </a:lstStyle>
          <a:p>
            <a:pPr/>
            <a:r>
              <a:t>Copyright © Kai Gilb</a:t>
            </a:r>
          </a:p>
        </p:txBody>
      </p:sp>
      <p:sp>
        <p:nvSpPr>
          <p:cNvPr id="168" name="Title Text"/>
          <p:cNvSpPr txBox="1"/>
          <p:nvPr>
            <p:ph type="title"/>
          </p:nvPr>
        </p:nvSpPr>
        <p:spPr>
          <a:xfrm>
            <a:off x="0" y="152400"/>
            <a:ext cx="9144000" cy="762000"/>
          </a:xfrm>
          <a:prstGeom prst="rect">
            <a:avLst/>
          </a:prstGeom>
        </p:spPr>
        <p:txBody>
          <a:bodyPr lIns="45719" tIns="45719" rIns="45719" bIns="45719" anchor="t"/>
          <a:lstStyle>
            <a:lvl1pPr defTabSz="914400">
              <a:defRPr b="1" sz="3600">
                <a:solidFill>
                  <a:srgbClr val="3C4361"/>
                </a:solidFill>
                <a:latin typeface="Arial"/>
                <a:ea typeface="Arial"/>
                <a:cs typeface="Arial"/>
                <a:sym typeface="Arial"/>
              </a:defRPr>
            </a:lvl1pPr>
          </a:lstStyle>
          <a:p>
            <a:pPr/>
            <a:r>
              <a:t>Title Text</a:t>
            </a:r>
          </a:p>
        </p:txBody>
      </p:sp>
      <p:sp>
        <p:nvSpPr>
          <p:cNvPr id="169" name="Body Level One…"/>
          <p:cNvSpPr txBox="1"/>
          <p:nvPr>
            <p:ph type="body" idx="1"/>
          </p:nvPr>
        </p:nvSpPr>
        <p:spPr>
          <a:xfrm>
            <a:off x="228600" y="1371600"/>
            <a:ext cx="8763000" cy="5029200"/>
          </a:xfrm>
          <a:prstGeom prst="rect">
            <a:avLst/>
          </a:prstGeom>
        </p:spPr>
        <p:txBody>
          <a:bodyPr lIns="45719" tIns="45719" rIns="45719" bIns="45719"/>
          <a:lstStyle>
            <a:lvl1pPr marL="188912" indent="-188912" defTabSz="914400">
              <a:lnSpc>
                <a:spcPct val="90000"/>
              </a:lnSpc>
              <a:buSzTx/>
              <a:buFontTx/>
              <a:buNone/>
              <a:defRPr>
                <a:latin typeface="Arial"/>
                <a:ea typeface="Arial"/>
                <a:cs typeface="Arial"/>
                <a:sym typeface="Arial"/>
              </a:defRPr>
            </a:lvl1pPr>
            <a:lvl2pPr marL="188912" indent="190499" defTabSz="914400">
              <a:lnSpc>
                <a:spcPct val="90000"/>
              </a:lnSpc>
              <a:buSzTx/>
              <a:buFontTx/>
              <a:buNone/>
              <a:defRPr>
                <a:latin typeface="Arial"/>
                <a:ea typeface="Arial"/>
                <a:cs typeface="Arial"/>
                <a:sym typeface="Arial"/>
              </a:defRPr>
            </a:lvl2pPr>
            <a:lvl3pPr marL="188912" indent="573087" defTabSz="914400">
              <a:lnSpc>
                <a:spcPct val="90000"/>
              </a:lnSpc>
              <a:buSzTx/>
              <a:buFontTx/>
              <a:buNone/>
              <a:defRPr>
                <a:latin typeface="Arial"/>
                <a:ea typeface="Arial"/>
                <a:cs typeface="Arial"/>
                <a:sym typeface="Arial"/>
              </a:defRPr>
            </a:lvl3pPr>
            <a:lvl4pPr marL="188912" indent="952499" defTabSz="914400">
              <a:lnSpc>
                <a:spcPct val="90000"/>
              </a:lnSpc>
              <a:buSzTx/>
              <a:buFontTx/>
              <a:buNone/>
              <a:defRPr>
                <a:latin typeface="Arial"/>
                <a:ea typeface="Arial"/>
                <a:cs typeface="Arial"/>
                <a:sym typeface="Arial"/>
              </a:defRPr>
            </a:lvl4pPr>
            <a:lvl5pPr marL="188912" indent="1331912" defTabSz="914400">
              <a:lnSpc>
                <a:spcPct val="90000"/>
              </a:lnSpc>
              <a:buSzTx/>
              <a:buFontTx/>
              <a:buNone/>
              <a:defRPr>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0" name="Slide Number"/>
          <p:cNvSpPr txBox="1"/>
          <p:nvPr>
            <p:ph type="sldNum" sz="quarter" idx="2"/>
          </p:nvPr>
        </p:nvSpPr>
        <p:spPr>
          <a:xfrm>
            <a:off x="8757334" y="6465887"/>
            <a:ext cx="386666" cy="375232"/>
          </a:xfrm>
          <a:prstGeom prst="rect">
            <a:avLst/>
          </a:prstGeom>
        </p:spPr>
        <p:txBody>
          <a:bodyPr lIns="45719" tIns="45719" rIns="45719" bIns="45719" anchor="t"/>
          <a:lstStyle>
            <a:lvl1pPr defTabSz="914400">
              <a:defRPr sz="20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0">
              <a:spcBef>
                <a:spcPts val="500"/>
              </a:spcBef>
              <a:buSzTx/>
              <a:buFontTx/>
              <a:buNone/>
              <a:defRPr b="1" sz="2400"/>
            </a:lvl2pPr>
            <a:lvl3pPr marL="0" indent="0">
              <a:spcBef>
                <a:spcPts val="500"/>
              </a:spcBef>
              <a:buSzTx/>
              <a:buFontTx/>
              <a:buNone/>
              <a:defRPr b="1" sz="2400"/>
            </a:lvl3pPr>
            <a:lvl4pPr marL="0" indent="0">
              <a:spcBef>
                <a:spcPts val="500"/>
              </a:spcBef>
              <a:buSzTx/>
              <a:buFontTx/>
              <a:buNone/>
              <a:defRPr b="1" sz="2400"/>
            </a:lvl4pPr>
            <a:lvl5pPr marL="0" indent="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4645025" y="1535112"/>
            <a:ext cx="4041775" cy="63976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5" cy="1162050"/>
          </a:xfrm>
          <a:prstGeom prst="rect">
            <a:avLst/>
          </a:prstGeom>
        </p:spPr>
        <p:txBody>
          <a:bodyPr anchor="b"/>
          <a:lstStyle>
            <a:lvl1pPr algn="l">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half" idx="13"/>
          </p:nvPr>
        </p:nvSpPr>
        <p:spPr>
          <a:xfrm>
            <a:off x="457198" y="1435100"/>
            <a:ext cx="3008317" cy="4691063"/>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2" cy="566738"/>
          </a:xfrm>
          <a:prstGeom prst="rect">
            <a:avLst/>
          </a:prstGeom>
        </p:spPr>
        <p:txBody>
          <a:bodyPr anchor="b"/>
          <a:lstStyle>
            <a:lvl1pPr algn="l">
              <a:defRPr b="1" sz="2000"/>
            </a:lvl1pPr>
          </a:lstStyle>
          <a:p>
            <a:pPr/>
            <a:r>
              <a:t>Title Text</a:t>
            </a:r>
          </a:p>
        </p:txBody>
      </p:sp>
      <p:sp>
        <p:nvSpPr>
          <p:cNvPr id="83" name="Picture Placeholder 2"/>
          <p:cNvSpPr/>
          <p:nvPr>
            <p:ph type="pic" sz="half" idx="13"/>
          </p:nvPr>
        </p:nvSpPr>
        <p:spPr>
          <a:xfrm>
            <a:off x="1792288" y="612775"/>
            <a:ext cx="5486402" cy="4114800"/>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2821" y="6404293"/>
            <a:ext cx="263980" cy="269239"/>
          </a:xfrm>
          <a:prstGeom prst="rect">
            <a:avLst/>
          </a:prstGeom>
          <a:ln w="12700">
            <a:miter lim="400000"/>
          </a:ln>
        </p:spPr>
        <p:txBody>
          <a:bodyPr wrap="none" lIns="45718" tIns="45718" rIns="45718" bIns="45718" anchor="ctr">
            <a:spAutoFit/>
          </a:bodyPr>
          <a:lstStyle>
            <a:lvl1pPr algn="r">
              <a:defRPr sz="1200">
                <a:solidFill>
                  <a:srgbClr val="898989"/>
                </a:solidFill>
                <a:latin typeface="+mj-lt"/>
                <a:ea typeface="+mj-ea"/>
                <a:cs typeface="+mj-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Tom@Gilb.com" TargetMode="External"/><Relationship Id="rId4" Type="http://schemas.openxmlformats.org/officeDocument/2006/relationships/hyperlink" Target="http://www.Gilb.com" TargetMode="External"/><Relationship Id="rId5"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2.jpeg"/><Relationship Id="rId4" Type="http://schemas.openxmlformats.org/officeDocument/2006/relationships/image" Target="../media/image108.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12.jpeg"/><Relationship Id="rId4" Type="http://schemas.openxmlformats.org/officeDocument/2006/relationships/image" Target="../media/image108.pn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2.jpeg"/><Relationship Id="rId4" Type="http://schemas.openxmlformats.org/officeDocument/2006/relationships/image" Target="../media/image108.pn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2.jpeg"/><Relationship Id="rId4" Type="http://schemas.openxmlformats.org/officeDocument/2006/relationships/image" Target="../media/image108.pn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12.jpeg"/><Relationship Id="rId4" Type="http://schemas.openxmlformats.org/officeDocument/2006/relationships/image" Target="../media/image108.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1.jpe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10.pn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11.pn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6.xml"/></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8.xml"/></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9.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3.jpeg"/></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tiki-download_file.php?fileId=24" TargetMode="External"/><Relationship Id="rId3" Type="http://schemas.openxmlformats.org/officeDocument/2006/relationships/image" Target="../media/image122.png"/></Relationships>

</file>

<file path=ppt/slides/_rels/slide1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1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1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1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1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1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1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DL60" TargetMode="External"/><Relationship Id="rId3" Type="http://schemas.openxmlformats.org/officeDocument/2006/relationships/hyperlink" Target="http://www.gilb.com/DL48" TargetMode="External"/><Relationship Id="rId4" Type="http://schemas.openxmlformats.org/officeDocument/2006/relationships/hyperlink" Target="https://www.dropbox.com/sh/34llx1a7ckyagxl/AAA0pDzSxN5WmoP9lOKR0Mpca?dl=0" TargetMode="External"/></Relationships>

</file>

<file path=ppt/slides/_rels/slide14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1.jpe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hyperlink" Target="https://www.dropbox.com/home/A%20VALUE%20PLANNING%20MAIN%20WEB%20COPY%20850PAGE%20%20AND%20SUBSETS%202017/****%20VP%20Chapter%20Modules/Ch%206%20Prioritization%20Evaluation?preview=VP+Chapter+6.+Prioritization%2C+Evaluation+BestQ.pdf" TargetMode="External"/><Relationship Id="rId5" Type="http://schemas.openxmlformats.org/officeDocument/2006/relationships/image" Target="../media/image2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hyperlink" Target="http://trace.tennessee.edu/cgi/viewcontent.cgi?article=1004&amp;context=utk_harlan" TargetMode="External"/><Relationship Id="rId5" Type="http://schemas.openxmlformats.org/officeDocument/2006/relationships/image" Target="../media/image2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hyperlink" Target="http://trace.tennessee.edu/cgi/viewcontent.cgi?article=1004&amp;context=utk_harlan" TargetMode="Externa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hyperlink" Target="http://trace.tennessee.edu/cgi/viewcontent.cgi?article=1004&amp;context=utk_harlan" TargetMode="External"/><Relationship Id="rId5" Type="http://schemas.openxmlformats.org/officeDocument/2006/relationships/hyperlink" Target="http://trace.tennessee.edu/utk_harlan/5/" TargetMode="Externa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1.jpeg"/><Relationship Id="rId4" Type="http://schemas.openxmlformats.org/officeDocument/2006/relationships/image" Target="../media/image1.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jpeg"/><Relationship Id="rId4" Type="http://schemas.openxmlformats.org/officeDocument/2006/relationships/image" Target="../media/image1.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1.jpeg"/><Relationship Id="rId4" Type="http://schemas.openxmlformats.org/officeDocument/2006/relationships/image" Target="../media/image1.t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1.jpeg"/><Relationship Id="rId4" Type="http://schemas.openxmlformats.org/officeDocument/2006/relationships/image" Target="../media/image1.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1.jpeg"/><Relationship Id="rId4" Type="http://schemas.openxmlformats.org/officeDocument/2006/relationships/image" Target="../media/image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1.jpeg"/><Relationship Id="rId4" Type="http://schemas.openxmlformats.org/officeDocument/2006/relationships/image" Target="../media/image1.tif"/></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 TargetMode="External"/><Relationship Id="rId3" Type="http://schemas.openxmlformats.org/officeDocument/2006/relationships/hyperlink" Target="http://www.gilb.com/tiki-download_file.php?fileId=32" TargetMode="Externa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image" Target="../media/image45.png"/><Relationship Id="rId18" Type="http://schemas.openxmlformats.org/officeDocument/2006/relationships/image" Target="../media/image46.png"/><Relationship Id="rId19" Type="http://schemas.openxmlformats.org/officeDocument/2006/relationships/image" Target="../media/image47.png"/><Relationship Id="rId20" Type="http://schemas.openxmlformats.org/officeDocument/2006/relationships/image" Target="../media/image48.png"/><Relationship Id="rId21" Type="http://schemas.openxmlformats.org/officeDocument/2006/relationships/image" Target="../media/image4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27.png"/><Relationship Id="rId4" Type="http://schemas.openxmlformats.org/officeDocument/2006/relationships/image" Target="../media/image29.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29.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2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9.png"/><Relationship Id="rId4" Type="http://schemas.openxmlformats.org/officeDocument/2006/relationships/image" Target="../media/image27.png"/><Relationship Id="rId5" Type="http://schemas.openxmlformats.org/officeDocument/2006/relationships/image" Target="../media/image29.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27.png"/><Relationship Id="rId5" Type="http://schemas.openxmlformats.org/officeDocument/2006/relationships/image" Target="../media/image29.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9.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6.png"/><Relationship Id="rId4" Type="http://schemas.openxmlformats.org/officeDocument/2006/relationships/image" Target="../media/image67.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9.png"/><Relationship Id="rId4" Type="http://schemas.openxmlformats.org/officeDocument/2006/relationships/hyperlink" Target="mailto:Tom@Gilb.com" TargetMode="External"/><Relationship Id="rId5" Type="http://schemas.openxmlformats.org/officeDocument/2006/relationships/hyperlink" Target="http://www.gilb.com/downloads" TargetMode="External"/><Relationship Id="rId6" Type="http://schemas.openxmlformats.org/officeDocument/2006/relationships/image" Target="../media/image70.png"/><Relationship Id="rId7" Type="http://schemas.openxmlformats.org/officeDocument/2006/relationships/image" Target="../media/image71.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74.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3.jpeg"/><Relationship Id="rId6" Type="http://schemas.openxmlformats.org/officeDocument/2006/relationships/image" Target="../media/image77.png"/><Relationship Id="rId7" Type="http://schemas.openxmlformats.org/officeDocument/2006/relationships/image" Target="../media/image4.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77.png"/><Relationship Id="rId6" Type="http://schemas.openxmlformats.org/officeDocument/2006/relationships/image" Target="../media/image80.png"/><Relationship Id="rId7" Type="http://schemas.openxmlformats.org/officeDocument/2006/relationships/image" Target="../media/image5.jpeg"/><Relationship Id="rId8" Type="http://schemas.openxmlformats.org/officeDocument/2006/relationships/image" Target="../media/image81.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 Id="rId3" Type="http://schemas.openxmlformats.org/officeDocument/2006/relationships/image" Target="../media/image82.png"/><Relationship Id="rId4" Type="http://schemas.openxmlformats.org/officeDocument/2006/relationships/image" Target="../media/image1.gif"/></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1.gif"/></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 Id="rId3" Type="http://schemas.openxmlformats.org/officeDocument/2006/relationships/image" Target="../media/image82.png"/><Relationship Id="rId4" Type="http://schemas.openxmlformats.org/officeDocument/2006/relationships/image" Target="../media/image83.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84.png"/><Relationship Id="rId4" Type="http://schemas.openxmlformats.org/officeDocument/2006/relationships/image" Target="../media/image83.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2.png"/><Relationship Id="rId4" Type="http://schemas.openxmlformats.org/officeDocument/2006/relationships/image" Target="../media/image6.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7.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 Id="rId3" Type="http://schemas.openxmlformats.org/officeDocument/2006/relationships/image" Target="../media/image85.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7.png"/><Relationship Id="rId4" Type="http://schemas.openxmlformats.org/officeDocument/2006/relationships/image" Target="../media/image82.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7.png"/><Relationship Id="rId4" Type="http://schemas.openxmlformats.org/officeDocument/2006/relationships/image" Target="../media/image8.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 Id="rId11" Type="http://schemas.openxmlformats.org/officeDocument/2006/relationships/image" Target="../media/image95.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96.png"/><Relationship Id="rId4" Type="http://schemas.openxmlformats.org/officeDocument/2006/relationships/image" Target="../media/image97.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lb.com/DL60" TargetMode="External"/><Relationship Id="rId3" Type="http://schemas.openxmlformats.org/officeDocument/2006/relationships/hyperlink" Target="http://www.gilb.com/DL48" TargetMode="External"/><Relationship Id="rId4" Type="http://schemas.openxmlformats.org/officeDocument/2006/relationships/hyperlink" Target="https://www.dropbox.com/home/A%20VALUE%20PLANNING%20MAIN%20WEB%20COPY%20850PAGE%20%20AND%20SUBSETS%202017/****%20VP%20Chapter%20Modules/Ch%206%20Prioritization%20Evaluation?preview=VP+Chapter+6.+Prioritization%2C+Evaluation+BestQ.pdf" TargetMode="External"/></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1.jpe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12.jpeg"/><Relationship Id="rId4" Type="http://schemas.openxmlformats.org/officeDocument/2006/relationships/image" Target="../media/image108.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2.jpeg"/><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alpha val="96861"/>
          </a:srgbClr>
        </a:solidFill>
      </p:bgPr>
    </p:bg>
    <p:spTree>
      <p:nvGrpSpPr>
        <p:cNvPr id="1" name=""/>
        <p:cNvGrpSpPr/>
        <p:nvPr/>
      </p:nvGrpSpPr>
      <p:grpSpPr>
        <a:xfrm>
          <a:off x="0" y="0"/>
          <a:ext cx="0" cy="0"/>
          <a:chOff x="0" y="0"/>
          <a:chExt cx="0" cy="0"/>
        </a:xfrm>
      </p:grpSpPr>
      <p:sp>
        <p:nvSpPr>
          <p:cNvPr id="179" name="Title 1"/>
          <p:cNvSpPr txBox="1"/>
          <p:nvPr>
            <p:ph type="ctrTitle"/>
          </p:nvPr>
        </p:nvSpPr>
        <p:spPr>
          <a:xfrm>
            <a:off x="685800" y="1863196"/>
            <a:ext cx="7772400" cy="3251729"/>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w="9525">
            <a:solidFill>
              <a:srgbClr val="7D60A0"/>
            </a:solidFill>
            <a:round/>
          </a:ln>
          <a:effectLst>
            <a:outerShdw sx="100000" sy="100000" kx="0" ky="0" algn="b" rotWithShape="0" blurRad="38100" dist="23000" dir="5400000">
              <a:srgbClr val="000000">
                <a:alpha val="35000"/>
              </a:srgbClr>
            </a:outerShdw>
          </a:effectLst>
        </p:spPr>
        <p:txBody>
          <a:bodyPr/>
          <a:lstStyle/>
          <a:p>
            <a:pPr defTabSz="420623">
              <a:defRPr sz="1656">
                <a:latin typeface="+mn-lt"/>
                <a:ea typeface="+mn-ea"/>
                <a:cs typeface="+mn-cs"/>
                <a:sym typeface="Helvetica"/>
              </a:defRPr>
            </a:pPr>
            <a:r>
              <a:rPr sz="4416">
                <a:latin typeface="Marker Felt"/>
                <a:ea typeface="Marker Felt"/>
                <a:cs typeface="Marker Felt"/>
                <a:sym typeface="Marker Felt"/>
              </a:rPr>
              <a:t>Dynamic Architecture Prioritization</a:t>
            </a:r>
            <a:br>
              <a:rPr sz="4416">
                <a:latin typeface="Marker Felt"/>
                <a:ea typeface="Marker Felt"/>
                <a:cs typeface="Marker Felt"/>
                <a:sym typeface="Marker Felt"/>
              </a:rPr>
            </a:br>
            <a:r>
              <a:rPr sz="2576">
                <a:latin typeface="Arial"/>
                <a:ea typeface="Arial"/>
                <a:cs typeface="Arial"/>
                <a:sym typeface="Arial"/>
              </a:rPr>
              <a:t>in the ‘Evo’ Agile ‘Planguage’ Framework </a:t>
            </a:r>
            <a:br>
              <a:rPr sz="2576">
                <a:latin typeface="Arial"/>
                <a:ea typeface="Arial"/>
                <a:cs typeface="Arial"/>
                <a:sym typeface="Arial"/>
              </a:rPr>
            </a:br>
            <a:r>
              <a:rPr sz="2576">
                <a:latin typeface="Arial"/>
                <a:ea typeface="Arial"/>
                <a:cs typeface="Arial"/>
                <a:sym typeface="Arial"/>
              </a:rPr>
              <a:t> </a:t>
            </a:r>
            <a:br>
              <a:rPr sz="2576">
                <a:latin typeface="Arial"/>
                <a:ea typeface="Arial"/>
                <a:cs typeface="Arial"/>
                <a:sym typeface="Arial"/>
              </a:rPr>
            </a:br>
            <a:r>
              <a:rPr sz="2576">
                <a:latin typeface="Arial"/>
                <a:ea typeface="Arial"/>
                <a:cs typeface="Arial"/>
                <a:sym typeface="Arial"/>
              </a:rPr>
              <a:t> July 17 2017, 11:20 TO 12:30</a:t>
            </a:r>
            <a:endParaRPr sz="2576">
              <a:latin typeface="Arial"/>
              <a:ea typeface="Arial"/>
              <a:cs typeface="Arial"/>
              <a:sym typeface="Arial"/>
            </a:endParaRPr>
          </a:p>
          <a:p>
            <a:pPr defTabSz="420623">
              <a:defRPr sz="1656">
                <a:latin typeface="+mn-lt"/>
                <a:ea typeface="+mn-ea"/>
                <a:cs typeface="+mn-cs"/>
                <a:sym typeface="Helvetica"/>
              </a:defRPr>
            </a:pPr>
            <a:r>
              <a:rPr sz="2576">
                <a:latin typeface="Arial"/>
                <a:ea typeface="Arial"/>
                <a:cs typeface="Arial"/>
                <a:sym typeface="Arial"/>
              </a:rPr>
              <a:t>‘A deep dive into advanced </a:t>
            </a:r>
            <a:endParaRPr sz="2576">
              <a:latin typeface="Arial"/>
              <a:ea typeface="Arial"/>
              <a:cs typeface="Arial"/>
              <a:sym typeface="Arial"/>
            </a:endParaRPr>
          </a:p>
          <a:p>
            <a:pPr defTabSz="420623">
              <a:defRPr sz="1656">
                <a:latin typeface="+mn-lt"/>
                <a:ea typeface="+mn-ea"/>
                <a:cs typeface="+mn-cs"/>
                <a:sym typeface="Helvetica"/>
              </a:defRPr>
            </a:pPr>
            <a:r>
              <a:rPr sz="2576">
                <a:latin typeface="Arial"/>
                <a:ea typeface="Arial"/>
                <a:cs typeface="Arial"/>
                <a:sym typeface="Arial"/>
              </a:rPr>
              <a:t>architecture theory and practice’</a:t>
            </a:r>
          </a:p>
        </p:txBody>
      </p:sp>
      <p:sp>
        <p:nvSpPr>
          <p:cNvPr id="180" name="Subtitle 2"/>
          <p:cNvSpPr txBox="1"/>
          <p:nvPr>
            <p:ph type="subTitle" sz="quarter" idx="1"/>
          </p:nvPr>
        </p:nvSpPr>
        <p:spPr>
          <a:xfrm>
            <a:off x="1371600" y="5105400"/>
            <a:ext cx="6400800" cy="1752600"/>
          </a:xfrm>
          <a:prstGeom prst="rect">
            <a:avLst/>
          </a:prstGeom>
        </p:spPr>
        <p:txBody>
          <a:bodyPr/>
          <a:lstStyle/>
          <a:p>
            <a:pPr>
              <a:lnSpc>
                <a:spcPct val="80000"/>
              </a:lnSpc>
              <a:spcBef>
                <a:spcPts val="500"/>
              </a:spcBef>
              <a:defRPr sz="2200">
                <a:latin typeface="Arial"/>
                <a:ea typeface="Arial"/>
                <a:cs typeface="Arial"/>
                <a:sym typeface="Arial"/>
              </a:defRPr>
            </a:pPr>
            <a:r>
              <a:t>Tom Gilb, Hon. FBCS</a:t>
            </a:r>
          </a:p>
          <a:p>
            <a:pPr>
              <a:lnSpc>
                <a:spcPct val="80000"/>
              </a:lnSpc>
              <a:spcBef>
                <a:spcPts val="500"/>
              </a:spcBef>
              <a:defRPr sz="2200" u="sng">
                <a:solidFill>
                  <a:srgbClr val="0000FF"/>
                </a:solidFill>
                <a:uFill>
                  <a:solidFill>
                    <a:srgbClr val="0000FF"/>
                  </a:solidFill>
                </a:uFill>
                <a:latin typeface="Arial"/>
                <a:ea typeface="Arial"/>
                <a:cs typeface="Arial"/>
                <a:sym typeface="Arial"/>
              </a:defRPr>
            </a:pPr>
            <a:r>
              <a:rPr>
                <a:hlinkClick r:id="rId3" invalidUrl="" action="" tgtFrame="" tooltip="" history="1" highlightClick="0" endSnd="0"/>
              </a:rPr>
              <a:t>Tom@Gilb.com</a:t>
            </a:r>
            <a:r>
              <a:rPr u="none">
                <a:solidFill>
                  <a:srgbClr val="888888"/>
                </a:solidFill>
                <a:uFillTx/>
              </a:rPr>
              <a:t>, </a:t>
            </a:r>
            <a:r>
              <a:rPr>
                <a:hlinkClick r:id="rId4" invalidUrl="" action="" tgtFrame="" tooltip="" history="1" highlightClick="0" endSnd="0"/>
              </a:rPr>
              <a:t>www.Gilb.com</a:t>
            </a:r>
            <a:r>
              <a:rPr u="none">
                <a:solidFill>
                  <a:srgbClr val="888888"/>
                </a:solidFill>
                <a:uFillTx/>
              </a:rPr>
              <a:t>, @ImTomGilb</a:t>
            </a:r>
          </a:p>
          <a:p>
            <a:pPr>
              <a:lnSpc>
                <a:spcPct val="80000"/>
              </a:lnSpc>
              <a:spcBef>
                <a:spcPts val="500"/>
              </a:spcBef>
              <a:defRPr sz="2200">
                <a:latin typeface="Arial"/>
                <a:ea typeface="Arial"/>
                <a:cs typeface="Arial"/>
                <a:sym typeface="Arial"/>
              </a:defRPr>
            </a:pPr>
            <a:r>
              <a:t>Author of ‘Competitive Engineering’, and ‘Value Planning’</a:t>
            </a:r>
          </a:p>
          <a:p>
            <a:pPr>
              <a:lnSpc>
                <a:spcPct val="80000"/>
              </a:lnSpc>
              <a:spcBef>
                <a:spcPts val="500"/>
              </a:spcBef>
              <a:defRPr sz="2200">
                <a:latin typeface="Arial"/>
                <a:ea typeface="Arial"/>
                <a:cs typeface="Arial"/>
                <a:sym typeface="Arial"/>
              </a:defRPr>
            </a:pPr>
            <a:r>
              <a:t>Norway and London</a:t>
            </a:r>
          </a:p>
        </p:txBody>
      </p:sp>
      <p:sp>
        <p:nvSpPr>
          <p:cNvPr id="181" name="Rectangle 4"/>
          <p:cNvSpPr/>
          <p:nvPr/>
        </p:nvSpPr>
        <p:spPr>
          <a:xfrm>
            <a:off x="0" y="0"/>
            <a:ext cx="9144000" cy="6858000"/>
          </a:xfrm>
          <a:prstGeom prst="rect">
            <a:avLst/>
          </a:prstGeom>
          <a:ln w="76200">
            <a:solidFill>
              <a:srgbClr val="000000"/>
            </a:solidFill>
            <a:miter/>
          </a:ln>
          <a:effectLst>
            <a:outerShdw sx="100000" sy="100000" kx="0" ky="0" algn="b" rotWithShape="0" blurRad="38100" dist="23000" dir="5400000">
              <a:srgbClr val="000000">
                <a:alpha val="34998"/>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pic>
        <p:nvPicPr>
          <p:cNvPr id="182" name="Picture 1" descr="Picture 1"/>
          <p:cNvPicPr>
            <a:picLocks noChangeAspect="1"/>
          </p:cNvPicPr>
          <p:nvPr/>
        </p:nvPicPr>
        <p:blipFill>
          <a:blip r:embed="rId5">
            <a:extLst/>
          </a:blip>
          <a:stretch>
            <a:fillRect/>
          </a:stretch>
        </p:blipFill>
        <p:spPr>
          <a:xfrm>
            <a:off x="298335" y="5842144"/>
            <a:ext cx="1270001" cy="800102"/>
          </a:xfrm>
          <a:prstGeom prst="rect">
            <a:avLst/>
          </a:prstGeom>
          <a:ln w="12700">
            <a:miter lim="400000"/>
          </a:ln>
        </p:spPr>
      </p:pic>
      <p:sp>
        <p:nvSpPr>
          <p:cNvPr id="183" name="Enterprise Architecture,…"/>
          <p:cNvSpPr txBox="1"/>
          <p:nvPr/>
        </p:nvSpPr>
        <p:spPr>
          <a:xfrm>
            <a:off x="1703716" y="538480"/>
            <a:ext cx="5700267" cy="1501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3600">
                <a:latin typeface="Phosphate Inline"/>
                <a:ea typeface="Phosphate Inline"/>
                <a:cs typeface="Phosphate Inline"/>
                <a:sym typeface="Phosphate Inline"/>
              </a:defRPr>
            </a:pPr>
            <a:r>
              <a:t>Enterprise Architecture, </a:t>
            </a:r>
          </a:p>
          <a:p>
            <a:pPr algn="ctr"/>
            <a:r>
              <a:t>Conference, </a:t>
            </a:r>
            <a:r>
              <a:rPr b="1"/>
              <a:t>#BCSEASG</a:t>
            </a:r>
          </a:p>
          <a:p>
            <a:pPr algn="ctr"/>
            <a:r>
              <a:t>Specialist Interest Group, BCS</a:t>
            </a:r>
          </a:p>
        </p:txBody>
      </p:sp>
      <p:sp>
        <p:nvSpPr>
          <p:cNvPr id="184" name="Slide Number"/>
          <p:cNvSpPr txBox="1"/>
          <p:nvPr>
            <p:ph type="sldNum" sz="quarter" idx="2"/>
          </p:nvPr>
        </p:nvSpPr>
        <p:spPr>
          <a:xfrm>
            <a:off x="8502742" y="6404293"/>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Impact Estimation Table…"/>
          <p:cNvSpPr txBox="1"/>
          <p:nvPr>
            <p:ph type="title"/>
          </p:nvPr>
        </p:nvSpPr>
        <p:spPr>
          <a:prstGeom prst="rect">
            <a:avLst/>
          </a:prstGeom>
        </p:spPr>
        <p:txBody>
          <a:bodyPr/>
          <a:lstStyle/>
          <a:p>
            <a:pPr defTabSz="246888">
              <a:defRPr sz="2376"/>
            </a:pPr>
            <a:r>
              <a:t>Impact Estimation Table</a:t>
            </a:r>
          </a:p>
          <a:p>
            <a:pPr defTabSz="246888">
              <a:defRPr sz="2376"/>
            </a:pPr>
            <a:r>
              <a:t>develops raw data about how effective and costly the architecture is estimated to be for all objectives and costs </a:t>
            </a:r>
          </a:p>
        </p:txBody>
      </p:sp>
      <p:sp>
        <p:nvSpPr>
          <p:cNvPr id="2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6" name="IET Top Prevent Terror Table.png" descr="IET Top Prevent Terror Table.png"/>
          <p:cNvPicPr>
            <a:picLocks noChangeAspect="1"/>
          </p:cNvPicPr>
          <p:nvPr/>
        </p:nvPicPr>
        <p:blipFill>
          <a:blip r:embed="rId3">
            <a:extLst/>
          </a:blip>
          <a:srcRect l="1696" t="0" r="1696" b="0"/>
          <a:stretch>
            <a:fillRect/>
          </a:stretch>
        </p:blipFill>
        <p:spPr>
          <a:xfrm>
            <a:off x="808339" y="1440517"/>
            <a:ext cx="7205790" cy="4661833"/>
          </a:xfrm>
          <a:prstGeom prst="rect">
            <a:avLst/>
          </a:prstGeom>
          <a:ln w="12700">
            <a:miter lim="400000"/>
          </a:ln>
        </p:spPr>
      </p:pic>
      <p:sp>
        <p:nvSpPr>
          <p:cNvPr id="277" name="Line"/>
          <p:cNvSpPr/>
          <p:nvPr/>
        </p:nvSpPr>
        <p:spPr>
          <a:xfrm flipH="1">
            <a:off x="5194300" y="997862"/>
            <a:ext cx="118362" cy="2526389"/>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78" name="Line"/>
          <p:cNvSpPr/>
          <p:nvPr/>
        </p:nvSpPr>
        <p:spPr>
          <a:xfrm>
            <a:off x="1604261" y="1328062"/>
            <a:ext cx="761760" cy="1136095"/>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79" name="Line"/>
          <p:cNvSpPr/>
          <p:nvPr/>
        </p:nvSpPr>
        <p:spPr>
          <a:xfrm flipH="1">
            <a:off x="1941512" y="1328062"/>
            <a:ext cx="4450650" cy="2363372"/>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6"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667" name="Title 1"/>
          <p:cNvSpPr txBox="1"/>
          <p:nvPr>
            <p:ph type="title"/>
          </p:nvPr>
        </p:nvSpPr>
        <p:spPr>
          <a:xfrm>
            <a:off x="1713837" y="274638"/>
            <a:ext cx="5984984" cy="1143002"/>
          </a:xfrm>
          <a:prstGeom prst="rect">
            <a:avLst/>
          </a:prstGeom>
        </p:spPr>
        <p:txBody>
          <a:bodyPr/>
          <a:lstStyle/>
          <a:p>
            <a:pPr defTabSz="452627">
              <a:defRPr sz="2700"/>
            </a:pPr>
            <a:r>
              <a:t>We only had the illusion of control.</a:t>
            </a:r>
            <a:br/>
            <a:r>
              <a:t>But little help to testers and analysts</a:t>
            </a:r>
          </a:p>
        </p:txBody>
      </p:sp>
      <p:sp>
        <p:nvSpPr>
          <p:cNvPr id="2668" name="Content Placeholder 9"/>
          <p:cNvSpPr txBox="1"/>
          <p:nvPr>
            <p:ph type="body" idx="1"/>
          </p:nvPr>
        </p:nvSpPr>
        <p:spPr>
          <a:xfrm>
            <a:off x="656457" y="1997648"/>
            <a:ext cx="8338726" cy="4168207"/>
          </a:xfrm>
          <a:prstGeom prst="rect">
            <a:avLst/>
          </a:prstGeom>
        </p:spPr>
        <p:txBody>
          <a:bodyPr/>
          <a:lstStyle/>
          <a:p>
            <a:pPr/>
            <a:r>
              <a:t>“The (old) toolset generated lots of charts and stats</a:t>
            </a:r>
          </a:p>
          <a:p>
            <a:pPr/>
            <a:r>
              <a:t> that provided </a:t>
            </a:r>
            <a:r>
              <a:rPr b="1" u="sng"/>
              <a:t>the illusion of risk control</a:t>
            </a:r>
            <a:r>
              <a:t>. </a:t>
            </a:r>
          </a:p>
          <a:p>
            <a:pPr/>
            <a:r>
              <a:t>But actually provided very little help to the analysts, developers and testers actually doing the work at the coal face.”</a:t>
            </a:r>
          </a:p>
        </p:txBody>
      </p:sp>
      <p:sp>
        <p:nvSpPr>
          <p:cNvPr id="2669" name="Slide Number Placeholder 5"/>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72" name="Picture 6"/>
          <p:cNvGrpSpPr/>
          <p:nvPr/>
        </p:nvGrpSpPr>
        <p:grpSpPr>
          <a:xfrm>
            <a:off x="7641092" y="57725"/>
            <a:ext cx="1445185" cy="1390580"/>
            <a:chOff x="0" y="0"/>
            <a:chExt cx="1445183" cy="1390579"/>
          </a:xfrm>
        </p:grpSpPr>
        <p:sp>
          <p:nvSpPr>
            <p:cNvPr id="2670" name="Rectangle"/>
            <p:cNvSpPr/>
            <p:nvPr/>
          </p:nvSpPr>
          <p:spPr>
            <a:xfrm>
              <a:off x="0" y="0"/>
              <a:ext cx="1445184" cy="1390580"/>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671" name="image99.jpeg" descr="image99.jpeg"/>
            <p:cNvPicPr>
              <a:picLocks noChangeAspect="1"/>
            </p:cNvPicPr>
            <p:nvPr/>
          </p:nvPicPr>
          <p:blipFill>
            <a:blip r:embed="rId3">
              <a:extLst/>
            </a:blip>
            <a:srcRect l="31232" t="31250" r="21696" b="34920"/>
            <a:stretch>
              <a:fillRect/>
            </a:stretch>
          </p:blipFill>
          <p:spPr>
            <a:xfrm>
              <a:off x="-1" y="0"/>
              <a:ext cx="1445185" cy="1390580"/>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2673" name="TextBox 11"/>
          <p:cNvSpPr txBox="1"/>
          <p:nvPr/>
        </p:nvSpPr>
        <p:spPr>
          <a:xfrm>
            <a:off x="7603559" y="1425480"/>
            <a:ext cx="1593164"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mj-lt"/>
                <a:ea typeface="+mj-ea"/>
                <a:cs typeface="+mj-cs"/>
                <a:sym typeface="Calibri"/>
              </a:defRPr>
            </a:lvl1pPr>
          </a:lstStyle>
          <a:p>
            <a:pPr/>
            <a:r>
              <a:t>Richard Smith</a:t>
            </a:r>
          </a:p>
        </p:txBody>
      </p:sp>
      <p:pic>
        <p:nvPicPr>
          <p:cNvPr id="2674" name="Picture 10" descr="Picture 10"/>
          <p:cNvPicPr>
            <a:picLocks noChangeAspect="1"/>
          </p:cNvPicPr>
          <p:nvPr/>
        </p:nvPicPr>
        <p:blipFill>
          <a:blip r:embed="rId4">
            <a:extLst/>
          </a:blip>
          <a:stretch>
            <a:fillRect/>
          </a:stretch>
        </p:blipFill>
        <p:spPr>
          <a:xfrm>
            <a:off x="89807" y="83308"/>
            <a:ext cx="1713840" cy="1103385"/>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8"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679" name="Title 1"/>
          <p:cNvSpPr txBox="1"/>
          <p:nvPr>
            <p:ph type="title"/>
          </p:nvPr>
        </p:nvSpPr>
        <p:spPr>
          <a:xfrm>
            <a:off x="1713837" y="274638"/>
            <a:ext cx="5984984" cy="1143002"/>
          </a:xfrm>
          <a:prstGeom prst="rect">
            <a:avLst/>
          </a:prstGeom>
        </p:spPr>
        <p:txBody>
          <a:bodyPr/>
          <a:lstStyle>
            <a:lvl1pPr>
              <a:defRPr sz="2800"/>
            </a:lvl1pPr>
          </a:lstStyle>
          <a:p>
            <a:pPr/>
            <a:r>
              <a:t>The proof is in the pudding;</a:t>
            </a:r>
          </a:p>
        </p:txBody>
      </p:sp>
      <p:sp>
        <p:nvSpPr>
          <p:cNvPr id="2680" name="Content Placeholder 9"/>
          <p:cNvSpPr txBox="1"/>
          <p:nvPr>
            <p:ph type="body" idx="1"/>
          </p:nvPr>
        </p:nvSpPr>
        <p:spPr>
          <a:xfrm>
            <a:off x="457201" y="2168874"/>
            <a:ext cx="8537982" cy="3996980"/>
          </a:xfrm>
          <a:prstGeom prst="rect">
            <a:avLst/>
          </a:prstGeom>
        </p:spPr>
        <p:txBody>
          <a:bodyPr/>
          <a:lstStyle/>
          <a:p>
            <a:pPr>
              <a:spcBef>
                <a:spcPts val="500"/>
              </a:spcBef>
              <a:defRPr sz="2400"/>
            </a:pPr>
            <a:r>
              <a:t>“The proof is in the pudding;</a:t>
            </a:r>
          </a:p>
          <a:p>
            <a:pPr lvl="1" marL="342900" indent="-342900">
              <a:buChar char="•"/>
              <a:defRPr>
                <a:latin typeface="Arial"/>
                <a:ea typeface="Arial"/>
                <a:cs typeface="Arial"/>
                <a:sym typeface="Arial"/>
              </a:defRPr>
            </a:pPr>
            <a:r>
              <a:t> I have </a:t>
            </a:r>
            <a:r>
              <a:rPr b="1" u="sng"/>
              <a:t>used Evo </a:t>
            </a:r>
            <a:endParaRPr sz="2400"/>
          </a:p>
          <a:p>
            <a:pPr lvl="2" marL="742950" indent="-342900">
              <a:spcBef>
                <a:spcPts val="500"/>
              </a:spcBef>
              <a:defRPr i="1" sz="2400">
                <a:latin typeface="Arial"/>
                <a:ea typeface="Arial"/>
                <a:cs typeface="Arial"/>
                <a:sym typeface="Arial"/>
              </a:defRPr>
            </a:pPr>
            <a:r>
              <a:t>(albeit in disguise sometimes) </a:t>
            </a:r>
            <a:endParaRPr sz="2000"/>
          </a:p>
          <a:p>
            <a:pPr lvl="2" marL="742950" indent="-342900">
              <a:spcBef>
                <a:spcPts val="500"/>
              </a:spcBef>
              <a:defRPr sz="2400">
                <a:latin typeface="Arial"/>
                <a:ea typeface="Arial"/>
                <a:cs typeface="Arial"/>
                <a:sym typeface="Arial"/>
              </a:defRPr>
            </a:pPr>
            <a:r>
              <a:t>on two large, high-risk projects in front-office investment banking businesses,</a:t>
            </a:r>
            <a:endParaRPr sz="2000"/>
          </a:p>
          <a:p>
            <a:pPr lvl="2" marL="742950" indent="-342900">
              <a:spcBef>
                <a:spcPts val="500"/>
              </a:spcBef>
              <a:defRPr sz="2400">
                <a:latin typeface="Arial"/>
                <a:ea typeface="Arial"/>
                <a:cs typeface="Arial"/>
                <a:sym typeface="Arial"/>
              </a:defRPr>
            </a:pPr>
            <a:r>
              <a:t> and several smaller tasks. “</a:t>
            </a:r>
          </a:p>
        </p:txBody>
      </p:sp>
      <p:sp>
        <p:nvSpPr>
          <p:cNvPr id="2681" name="Slide Number Placeholder 5"/>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84" name="Picture 6"/>
          <p:cNvGrpSpPr/>
          <p:nvPr/>
        </p:nvGrpSpPr>
        <p:grpSpPr>
          <a:xfrm>
            <a:off x="7618002" y="92358"/>
            <a:ext cx="1445185" cy="1390583"/>
            <a:chOff x="0" y="0"/>
            <a:chExt cx="1445183" cy="1390581"/>
          </a:xfrm>
        </p:grpSpPr>
        <p:sp>
          <p:nvSpPr>
            <p:cNvPr id="2682" name="Rectangle"/>
            <p:cNvSpPr/>
            <p:nvPr/>
          </p:nvSpPr>
          <p:spPr>
            <a:xfrm>
              <a:off x="0" y="-1"/>
              <a:ext cx="1445184" cy="1390582"/>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683" name="image99.jpeg" descr="image99.jpeg"/>
            <p:cNvPicPr>
              <a:picLocks noChangeAspect="1"/>
            </p:cNvPicPr>
            <p:nvPr/>
          </p:nvPicPr>
          <p:blipFill>
            <a:blip r:embed="rId3">
              <a:extLst/>
            </a:blip>
            <a:srcRect l="31232" t="31250" r="21696" b="34920"/>
            <a:stretch>
              <a:fillRect/>
            </a:stretch>
          </p:blipFill>
          <p:spPr>
            <a:xfrm>
              <a:off x="-1" y="-1"/>
              <a:ext cx="1445185" cy="1390583"/>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pic>
        <p:nvPicPr>
          <p:cNvPr id="2685" name="Picture 10" descr="Picture 10"/>
          <p:cNvPicPr>
            <a:picLocks noChangeAspect="1"/>
          </p:cNvPicPr>
          <p:nvPr/>
        </p:nvPicPr>
        <p:blipFill>
          <a:blip r:embed="rId4">
            <a:extLst/>
          </a:blip>
          <a:stretch>
            <a:fillRect/>
          </a:stretch>
        </p:blipFill>
        <p:spPr>
          <a:xfrm>
            <a:off x="89807" y="0"/>
            <a:ext cx="1713840" cy="1103385"/>
          </a:xfrm>
          <a:prstGeom prst="rect">
            <a:avLst/>
          </a:prstGeom>
          <a:ln w="12700">
            <a:miter lim="400000"/>
          </a:ln>
        </p:spPr>
      </p:pic>
      <p:sp>
        <p:nvSpPr>
          <p:cNvPr id="2686" name="TextBox 11"/>
          <p:cNvSpPr txBox="1"/>
          <p:nvPr/>
        </p:nvSpPr>
        <p:spPr>
          <a:xfrm>
            <a:off x="7618003" y="1627970"/>
            <a:ext cx="1593164"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mj-lt"/>
                <a:ea typeface="+mj-ea"/>
                <a:cs typeface="+mj-cs"/>
                <a:sym typeface="Calibri"/>
              </a:defRPr>
            </a:lvl1pPr>
          </a:lstStyle>
          <a:p>
            <a:pPr/>
            <a:r>
              <a:t>Richard Smith</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0"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691" name="Title 1"/>
          <p:cNvSpPr txBox="1"/>
          <p:nvPr>
            <p:ph type="title"/>
          </p:nvPr>
        </p:nvSpPr>
        <p:spPr>
          <a:xfrm>
            <a:off x="2025257" y="274638"/>
            <a:ext cx="5241095" cy="1143002"/>
          </a:xfrm>
          <a:prstGeom prst="rect">
            <a:avLst/>
          </a:prstGeom>
        </p:spPr>
        <p:txBody>
          <a:bodyPr/>
          <a:lstStyle/>
          <a:p>
            <a:pPr defTabSz="448055">
              <a:defRPr i="1" sz="2300"/>
            </a:pPr>
            <a:r>
              <a:t>Experience</a:t>
            </a:r>
            <a:r>
              <a:rPr i="0">
                <a:latin typeface="Arial"/>
                <a:ea typeface="Arial"/>
                <a:cs typeface="Arial"/>
                <a:sym typeface="Arial"/>
              </a:rPr>
              <a:t>: if top level requirements are </a:t>
            </a:r>
            <a:r>
              <a:rPr>
                <a:latin typeface="Arial"/>
                <a:ea typeface="Arial"/>
                <a:cs typeface="Arial"/>
                <a:sym typeface="Arial"/>
              </a:rPr>
              <a:t>separated</a:t>
            </a:r>
            <a:r>
              <a:rPr i="0">
                <a:latin typeface="Arial"/>
                <a:ea typeface="Arial"/>
                <a:cs typeface="Arial"/>
                <a:sym typeface="Arial"/>
              </a:rPr>
              <a:t> from design, the ‘requirements’ are </a:t>
            </a:r>
            <a:r>
              <a:rPr b="1" i="0">
                <a:latin typeface="Arial"/>
                <a:ea typeface="Arial"/>
                <a:cs typeface="Arial"/>
                <a:sym typeface="Arial"/>
              </a:rPr>
              <a:t>stable</a:t>
            </a:r>
            <a:r>
              <a:rPr i="0">
                <a:latin typeface="Arial"/>
                <a:ea typeface="Arial"/>
                <a:cs typeface="Arial"/>
                <a:sym typeface="Arial"/>
              </a:rPr>
              <a:t>!</a:t>
            </a:r>
          </a:p>
        </p:txBody>
      </p:sp>
      <p:sp>
        <p:nvSpPr>
          <p:cNvPr id="2692" name="Content Placeholder 9"/>
          <p:cNvSpPr txBox="1"/>
          <p:nvPr>
            <p:ph type="body" idx="1"/>
          </p:nvPr>
        </p:nvSpPr>
        <p:spPr>
          <a:xfrm>
            <a:off x="457200" y="2154607"/>
            <a:ext cx="8577668" cy="3865718"/>
          </a:xfrm>
          <a:prstGeom prst="rect">
            <a:avLst/>
          </a:prstGeom>
        </p:spPr>
        <p:txBody>
          <a:bodyPr/>
          <a:lstStyle/>
          <a:p>
            <a:pPr lvl="1" marL="342900" indent="-342900">
              <a:spcBef>
                <a:spcPts val="500"/>
              </a:spcBef>
              <a:buChar char="•"/>
              <a:defRPr sz="2400">
                <a:latin typeface="Arial"/>
                <a:ea typeface="Arial"/>
                <a:cs typeface="Arial"/>
                <a:sym typeface="Arial"/>
              </a:defRPr>
            </a:pPr>
            <a:r>
              <a:t>“On the largest critical project,</a:t>
            </a:r>
          </a:p>
          <a:p>
            <a:pPr lvl="1" marL="342900" indent="-342900">
              <a:spcBef>
                <a:spcPts val="500"/>
              </a:spcBef>
              <a:buChar char="•"/>
              <a:defRPr sz="2400">
                <a:latin typeface="Arial"/>
                <a:ea typeface="Arial"/>
                <a:cs typeface="Arial"/>
                <a:sym typeface="Arial"/>
              </a:defRPr>
            </a:pPr>
            <a:r>
              <a:t> the original</a:t>
            </a:r>
            <a:r>
              <a:rPr b="1"/>
              <a:t> </a:t>
            </a:r>
            <a:r>
              <a:rPr b="1" i="1"/>
              <a:t>business functions &amp; performance objective</a:t>
            </a:r>
            <a:r>
              <a:rPr b="1"/>
              <a:t> requirements document,</a:t>
            </a:r>
          </a:p>
          <a:p>
            <a:pPr lvl="1" marL="342900" indent="-342900">
              <a:spcBef>
                <a:spcPts val="500"/>
              </a:spcBef>
              <a:buChar char="•"/>
              <a:defRPr b="1" sz="2400">
                <a:latin typeface="Arial"/>
                <a:ea typeface="Arial"/>
                <a:cs typeface="Arial"/>
                <a:sym typeface="Arial"/>
              </a:defRPr>
            </a:pPr>
            <a:r>
              <a:t> </a:t>
            </a:r>
            <a:r>
              <a:rPr i="1"/>
              <a:t>which included </a:t>
            </a:r>
            <a:r>
              <a:rPr u="sng"/>
              <a:t>no</a:t>
            </a:r>
            <a:r>
              <a:t> design, </a:t>
            </a:r>
          </a:p>
          <a:p>
            <a:pPr lvl="1" marL="342900" indent="-342900">
              <a:spcBef>
                <a:spcPts val="500"/>
              </a:spcBef>
              <a:buChar char="•"/>
              <a:defRPr sz="2400">
                <a:latin typeface="Arial"/>
                <a:ea typeface="Arial"/>
                <a:cs typeface="Arial"/>
                <a:sym typeface="Arial"/>
              </a:defRPr>
            </a:pPr>
            <a:r>
              <a:t>essentially remained </a:t>
            </a:r>
            <a:r>
              <a:rPr b="1" i="1"/>
              <a:t>unchanged</a:t>
            </a:r>
          </a:p>
          <a:p>
            <a:pPr lvl="1" marL="342900" indent="-342900">
              <a:spcBef>
                <a:spcPts val="500"/>
              </a:spcBef>
              <a:buChar char="•"/>
              <a:defRPr sz="2400">
                <a:latin typeface="Arial"/>
                <a:ea typeface="Arial"/>
                <a:cs typeface="Arial"/>
                <a:sym typeface="Arial"/>
              </a:defRPr>
            </a:pPr>
            <a:r>
              <a:t> over the </a:t>
            </a:r>
            <a:r>
              <a:rPr b="1"/>
              <a:t>14 months </a:t>
            </a:r>
            <a:r>
              <a:t>the project took to deliver,….”</a:t>
            </a:r>
          </a:p>
        </p:txBody>
      </p:sp>
      <p:sp>
        <p:nvSpPr>
          <p:cNvPr id="2693" name="Slide Number Placeholder 5"/>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96" name="Picture 6"/>
          <p:cNvGrpSpPr/>
          <p:nvPr/>
        </p:nvGrpSpPr>
        <p:grpSpPr>
          <a:xfrm>
            <a:off x="7444353" y="69269"/>
            <a:ext cx="1630379" cy="1568781"/>
            <a:chOff x="0" y="0"/>
            <a:chExt cx="1630378" cy="1568779"/>
          </a:xfrm>
        </p:grpSpPr>
        <p:sp>
          <p:nvSpPr>
            <p:cNvPr id="2694" name="Rectangle"/>
            <p:cNvSpPr/>
            <p:nvPr/>
          </p:nvSpPr>
          <p:spPr>
            <a:xfrm>
              <a:off x="0" y="-1"/>
              <a:ext cx="1630379" cy="1568780"/>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695" name="image99.jpeg" descr="image99.jpeg"/>
            <p:cNvPicPr>
              <a:picLocks noChangeAspect="1"/>
            </p:cNvPicPr>
            <p:nvPr/>
          </p:nvPicPr>
          <p:blipFill>
            <a:blip r:embed="rId3">
              <a:extLst/>
            </a:blip>
            <a:srcRect l="31232" t="31250" r="21696" b="34920"/>
            <a:stretch>
              <a:fillRect/>
            </a:stretch>
          </p:blipFill>
          <p:spPr>
            <a:xfrm>
              <a:off x="0" y="-1"/>
              <a:ext cx="1630379" cy="1568781"/>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2697" name="TextBox 8"/>
          <p:cNvSpPr txBox="1"/>
          <p:nvPr/>
        </p:nvSpPr>
        <p:spPr>
          <a:xfrm>
            <a:off x="424010" y="5548904"/>
            <a:ext cx="8644046" cy="624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 “ I attended a 3-day course with you and Kai whilst at Citigroup in 2006”, Richard Smith </a:t>
            </a:r>
          </a:p>
        </p:txBody>
      </p:sp>
      <p:pic>
        <p:nvPicPr>
          <p:cNvPr id="2698" name="Picture 10" descr="Picture 10"/>
          <p:cNvPicPr>
            <a:picLocks noChangeAspect="1"/>
          </p:cNvPicPr>
          <p:nvPr/>
        </p:nvPicPr>
        <p:blipFill>
          <a:blip r:embed="rId4">
            <a:extLst/>
          </a:blip>
          <a:stretch>
            <a:fillRect/>
          </a:stretch>
        </p:blipFill>
        <p:spPr>
          <a:xfrm>
            <a:off x="112900" y="0"/>
            <a:ext cx="1713839" cy="1103385"/>
          </a:xfrm>
          <a:prstGeom prst="rect">
            <a:avLst/>
          </a:prstGeom>
          <a:ln w="12700">
            <a:miter lim="400000"/>
          </a:ln>
        </p:spPr>
      </p:pic>
      <p:sp>
        <p:nvSpPr>
          <p:cNvPr id="2699" name="TextBox 11"/>
          <p:cNvSpPr txBox="1"/>
          <p:nvPr/>
        </p:nvSpPr>
        <p:spPr>
          <a:xfrm>
            <a:off x="7513559" y="1684166"/>
            <a:ext cx="1593164"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mj-lt"/>
                <a:ea typeface="+mj-ea"/>
                <a:cs typeface="+mj-cs"/>
                <a:sym typeface="Calibri"/>
              </a:defRPr>
            </a:lvl1pPr>
          </a:lstStyle>
          <a:p>
            <a:pPr/>
            <a:r>
              <a:t>Richard Smith</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3"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704" name="Title 1"/>
          <p:cNvSpPr txBox="1"/>
          <p:nvPr>
            <p:ph type="title"/>
          </p:nvPr>
        </p:nvSpPr>
        <p:spPr>
          <a:xfrm>
            <a:off x="1468330" y="274638"/>
            <a:ext cx="6424486" cy="1143002"/>
          </a:xfrm>
          <a:prstGeom prst="rect">
            <a:avLst/>
          </a:prstGeom>
        </p:spPr>
        <p:txBody>
          <a:bodyPr/>
          <a:lstStyle/>
          <a:p>
            <a:pPr defTabSz="438911">
              <a:defRPr sz="3000"/>
            </a:pPr>
            <a:r>
              <a:t>Dynamic (Agile, Evo) design testing: </a:t>
            </a:r>
            <a:br/>
            <a:r>
              <a:t>not unlike ‘Lean Startup’ </a:t>
            </a:r>
          </a:p>
        </p:txBody>
      </p:sp>
      <p:sp>
        <p:nvSpPr>
          <p:cNvPr id="2705" name="Content Placeholder 9"/>
          <p:cNvSpPr txBox="1"/>
          <p:nvPr>
            <p:ph type="body" idx="1"/>
          </p:nvPr>
        </p:nvSpPr>
        <p:spPr>
          <a:xfrm>
            <a:off x="526332" y="2154607"/>
            <a:ext cx="8160468" cy="3971558"/>
          </a:xfrm>
          <a:prstGeom prst="rect">
            <a:avLst/>
          </a:prstGeom>
        </p:spPr>
        <p:txBody>
          <a:bodyPr/>
          <a:lstStyle/>
          <a:p>
            <a:pPr>
              <a:defRPr sz="1800">
                <a:latin typeface="Arial"/>
                <a:ea typeface="Arial"/>
                <a:cs typeface="Arial"/>
                <a:sym typeface="Arial"/>
              </a:defRPr>
            </a:pPr>
            <a:r>
              <a:t>“… but </a:t>
            </a:r>
            <a:r>
              <a:rPr sz="2800"/>
              <a:t>the detailed </a:t>
            </a:r>
            <a:r>
              <a:rPr b="1" sz="2800"/>
              <a:t>designs</a:t>
            </a:r>
            <a:r>
              <a:rPr sz="2800"/>
              <a:t> </a:t>
            </a:r>
          </a:p>
          <a:p>
            <a:pPr lvl="1" marL="742950" indent="-285750">
              <a:spcBef>
                <a:spcPts val="400"/>
              </a:spcBef>
              <a:defRPr b="1" sz="1800">
                <a:latin typeface="Arial"/>
                <a:ea typeface="Arial"/>
                <a:cs typeface="Arial"/>
                <a:sym typeface="Arial"/>
              </a:defRPr>
            </a:pPr>
            <a:r>
              <a:t>(of the GUI, business logic, performance characteristics) </a:t>
            </a:r>
            <a:endParaRPr sz="2400"/>
          </a:p>
          <a:p>
            <a:pPr>
              <a:spcBef>
                <a:spcPts val="700"/>
              </a:spcBef>
              <a:defRPr b="1" sz="3200">
                <a:latin typeface="Arial"/>
                <a:ea typeface="Arial"/>
                <a:cs typeface="Arial"/>
                <a:sym typeface="Arial"/>
              </a:defRPr>
            </a:pPr>
            <a:r>
              <a:t>changed</a:t>
            </a:r>
            <a:r>
              <a:rPr b="0"/>
              <a:t> many many times</a:t>
            </a:r>
            <a:r>
              <a:rPr b="0" sz="1800"/>
              <a:t>, </a:t>
            </a:r>
            <a:endParaRPr sz="1800"/>
          </a:p>
          <a:p>
            <a:pPr>
              <a:spcBef>
                <a:spcPts val="400"/>
              </a:spcBef>
              <a:defRPr sz="1800">
                <a:latin typeface="Arial"/>
                <a:ea typeface="Arial"/>
                <a:cs typeface="Arial"/>
                <a:sym typeface="Arial"/>
              </a:defRPr>
            </a:pPr>
            <a:r>
              <a:t>guided by lessons learnt </a:t>
            </a:r>
          </a:p>
          <a:p>
            <a:pPr>
              <a:spcBef>
                <a:spcPts val="400"/>
              </a:spcBef>
              <a:defRPr sz="1800">
                <a:latin typeface="Arial"/>
                <a:ea typeface="Arial"/>
                <a:cs typeface="Arial"/>
                <a:sym typeface="Arial"/>
              </a:defRPr>
            </a:pPr>
            <a:r>
              <a:t>and </a:t>
            </a:r>
            <a:r>
              <a:rPr b="1"/>
              <a:t>feedback</a:t>
            </a:r>
            <a:r>
              <a:t> gained by </a:t>
            </a:r>
          </a:p>
          <a:p>
            <a:pPr>
              <a:spcBef>
                <a:spcPts val="400"/>
              </a:spcBef>
              <a:defRPr sz="1800">
                <a:latin typeface="Arial"/>
                <a:ea typeface="Arial"/>
                <a:cs typeface="Arial"/>
                <a:sym typeface="Arial"/>
              </a:defRPr>
            </a:pPr>
            <a:r>
              <a:t>delivering a succession of early deliveries</a:t>
            </a:r>
          </a:p>
          <a:p>
            <a:pPr>
              <a:spcBef>
                <a:spcPts val="400"/>
              </a:spcBef>
              <a:defRPr sz="1800">
                <a:latin typeface="Arial"/>
                <a:ea typeface="Arial"/>
                <a:cs typeface="Arial"/>
                <a:sym typeface="Arial"/>
              </a:defRPr>
            </a:pPr>
            <a:r>
              <a:t> to real users”</a:t>
            </a:r>
          </a:p>
        </p:txBody>
      </p:sp>
      <p:sp>
        <p:nvSpPr>
          <p:cNvPr id="2706" name="Slide Number Placeholder 5"/>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09" name="Picture 6"/>
          <p:cNvGrpSpPr/>
          <p:nvPr/>
        </p:nvGrpSpPr>
        <p:grpSpPr>
          <a:xfrm>
            <a:off x="7846634" y="80814"/>
            <a:ext cx="1251188" cy="1203916"/>
            <a:chOff x="0" y="0"/>
            <a:chExt cx="1251187" cy="1203914"/>
          </a:xfrm>
        </p:grpSpPr>
        <p:sp>
          <p:nvSpPr>
            <p:cNvPr id="2707" name="Rectangle"/>
            <p:cNvSpPr/>
            <p:nvPr/>
          </p:nvSpPr>
          <p:spPr>
            <a:xfrm>
              <a:off x="0" y="0"/>
              <a:ext cx="1251188" cy="1203915"/>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708" name="image99.jpeg" descr="image99.jpeg"/>
            <p:cNvPicPr>
              <a:picLocks noChangeAspect="1"/>
            </p:cNvPicPr>
            <p:nvPr/>
          </p:nvPicPr>
          <p:blipFill>
            <a:blip r:embed="rId3">
              <a:extLst/>
            </a:blip>
            <a:srcRect l="31232" t="31250" r="21696" b="34920"/>
            <a:stretch>
              <a:fillRect/>
            </a:stretch>
          </p:blipFill>
          <p:spPr>
            <a:xfrm>
              <a:off x="0" y="0"/>
              <a:ext cx="1251188" cy="1203915"/>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2710" name="TextBox 8"/>
          <p:cNvSpPr txBox="1"/>
          <p:nvPr/>
        </p:nvSpPr>
        <p:spPr>
          <a:xfrm>
            <a:off x="358549" y="5587513"/>
            <a:ext cx="8644045" cy="624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 “ I attended a 3-day course with you and Kai whilst at Citigroup in 2006”, Richard Smith </a:t>
            </a:r>
          </a:p>
        </p:txBody>
      </p:sp>
      <p:sp>
        <p:nvSpPr>
          <p:cNvPr id="2711" name="TextBox 11"/>
          <p:cNvSpPr txBox="1"/>
          <p:nvPr/>
        </p:nvSpPr>
        <p:spPr>
          <a:xfrm>
            <a:off x="7661284" y="1367754"/>
            <a:ext cx="1593164"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mj-lt"/>
                <a:ea typeface="+mj-ea"/>
                <a:cs typeface="+mj-cs"/>
                <a:sym typeface="Calibri"/>
              </a:defRPr>
            </a:lvl1pPr>
          </a:lstStyle>
          <a:p>
            <a:pPr/>
            <a:r>
              <a:t>Richard Smith</a:t>
            </a:r>
          </a:p>
        </p:txBody>
      </p:sp>
      <p:pic>
        <p:nvPicPr>
          <p:cNvPr id="2712" name="Picture 10" descr="Picture 10"/>
          <p:cNvPicPr>
            <a:picLocks noChangeAspect="1"/>
          </p:cNvPicPr>
          <p:nvPr/>
        </p:nvPicPr>
        <p:blipFill>
          <a:blip r:embed="rId4">
            <a:extLst/>
          </a:blip>
          <a:stretch>
            <a:fillRect/>
          </a:stretch>
        </p:blipFill>
        <p:spPr>
          <a:xfrm>
            <a:off x="124444" y="1"/>
            <a:ext cx="1713839" cy="1103385"/>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6"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717" name="Title 1"/>
          <p:cNvSpPr txBox="1"/>
          <p:nvPr>
            <p:ph type="title"/>
          </p:nvPr>
        </p:nvSpPr>
        <p:spPr>
          <a:xfrm>
            <a:off x="1685635" y="274638"/>
            <a:ext cx="5944419" cy="1143002"/>
          </a:xfrm>
          <a:prstGeom prst="rect">
            <a:avLst/>
          </a:prstGeom>
        </p:spPr>
        <p:txBody>
          <a:bodyPr/>
          <a:lstStyle/>
          <a:p>
            <a:pPr defTabSz="338326">
              <a:defRPr sz="2300"/>
            </a:pPr>
            <a:r>
              <a:t>It looks like the stakeholders liked the top level system qualities, </a:t>
            </a:r>
            <a:br/>
            <a:r>
              <a:t>on first try</a:t>
            </a:r>
          </a:p>
        </p:txBody>
      </p:sp>
      <p:sp>
        <p:nvSpPr>
          <p:cNvPr id="2718" name="Content Placeholder 9"/>
          <p:cNvSpPr txBox="1"/>
          <p:nvPr>
            <p:ph type="body" idx="1"/>
          </p:nvPr>
        </p:nvSpPr>
        <p:spPr>
          <a:xfrm>
            <a:off x="656456" y="2126069"/>
            <a:ext cx="8030344" cy="4000094"/>
          </a:xfrm>
          <a:prstGeom prst="rect">
            <a:avLst/>
          </a:prstGeom>
        </p:spPr>
        <p:txBody>
          <a:bodyPr/>
          <a:lstStyle/>
          <a:p>
            <a:pPr lvl="1" marL="742950" indent="-285750">
              <a:spcBef>
                <a:spcPts val="500"/>
              </a:spcBef>
              <a:defRPr sz="2400">
                <a:latin typeface="Arial"/>
                <a:ea typeface="Arial"/>
                <a:cs typeface="Arial"/>
                <a:sym typeface="Arial"/>
              </a:defRPr>
            </a:pPr>
            <a:r>
              <a:t>“ In the end, the new system responsible for 10s of USD billions of notional risk</a:t>
            </a:r>
            <a:r>
              <a:rPr sz="1000"/>
              <a:t>, </a:t>
            </a:r>
          </a:p>
          <a:p>
            <a:pPr lvl="1" marL="742950" indent="-285750">
              <a:defRPr b="1">
                <a:latin typeface="Arial"/>
                <a:ea typeface="Arial"/>
                <a:cs typeface="Arial"/>
                <a:sym typeface="Arial"/>
              </a:defRPr>
            </a:pPr>
            <a:r>
              <a:t>successfully went live </a:t>
            </a:r>
            <a:endParaRPr sz="2400"/>
          </a:p>
          <a:p>
            <a:pPr lvl="1" marL="742950" indent="-285750">
              <a:defRPr b="1">
                <a:latin typeface="Arial"/>
                <a:ea typeface="Arial"/>
                <a:cs typeface="Arial"/>
                <a:sym typeface="Arial"/>
              </a:defRPr>
            </a:pPr>
            <a:r>
              <a:t>over one weekend </a:t>
            </a:r>
            <a:endParaRPr sz="2400"/>
          </a:p>
          <a:p>
            <a:pPr lvl="1" marL="742950" indent="-285750">
              <a:defRPr b="1">
                <a:latin typeface="Arial"/>
                <a:ea typeface="Arial"/>
                <a:cs typeface="Arial"/>
                <a:sym typeface="Arial"/>
              </a:defRPr>
            </a:pPr>
            <a:r>
              <a:t>for 800 users worldwide</a:t>
            </a:r>
            <a:r>
              <a:rPr b="0" sz="1000"/>
              <a:t>,</a:t>
            </a:r>
            <a:endParaRPr sz="2400"/>
          </a:p>
          <a:p>
            <a:pPr lvl="1" marL="742950" indent="-285750">
              <a:defRPr sz="2200">
                <a:latin typeface="Arial"/>
                <a:ea typeface="Arial"/>
                <a:cs typeface="Arial"/>
                <a:sym typeface="Arial"/>
              </a:defRPr>
            </a:pPr>
            <a:r>
              <a:t>and  </a:t>
            </a:r>
            <a:r>
              <a:rPr b="1" sz="2800"/>
              <a:t>was seen as a big success </a:t>
            </a:r>
            <a:endParaRPr sz="2400"/>
          </a:p>
          <a:p>
            <a:pPr lvl="1" marL="742950" indent="-285750">
              <a:defRPr b="1">
                <a:latin typeface="Arial"/>
                <a:ea typeface="Arial"/>
                <a:cs typeface="Arial"/>
                <a:sym typeface="Arial"/>
              </a:defRPr>
            </a:pPr>
            <a:r>
              <a:t>by the sponsoring stakeholders.” </a:t>
            </a:r>
          </a:p>
        </p:txBody>
      </p:sp>
      <p:sp>
        <p:nvSpPr>
          <p:cNvPr id="2719" name="Slide Number Placeholder 5"/>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22" name="Picture 6"/>
          <p:cNvGrpSpPr/>
          <p:nvPr/>
        </p:nvGrpSpPr>
        <p:grpSpPr>
          <a:xfrm>
            <a:off x="7747002" y="69270"/>
            <a:ext cx="1339275" cy="1288674"/>
            <a:chOff x="0" y="0"/>
            <a:chExt cx="1339274" cy="1288673"/>
          </a:xfrm>
        </p:grpSpPr>
        <p:sp>
          <p:nvSpPr>
            <p:cNvPr id="2720" name="Rectangle"/>
            <p:cNvSpPr/>
            <p:nvPr/>
          </p:nvSpPr>
          <p:spPr>
            <a:xfrm>
              <a:off x="-1" y="-1"/>
              <a:ext cx="1339276" cy="1288673"/>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721" name="image99.jpeg" descr="image99.jpeg"/>
            <p:cNvPicPr>
              <a:picLocks noChangeAspect="1"/>
            </p:cNvPicPr>
            <p:nvPr/>
          </p:nvPicPr>
          <p:blipFill>
            <a:blip r:embed="rId3">
              <a:extLst/>
            </a:blip>
            <a:srcRect l="31231" t="31250" r="21696" b="34920"/>
            <a:stretch>
              <a:fillRect/>
            </a:stretch>
          </p:blipFill>
          <p:spPr>
            <a:xfrm>
              <a:off x="0" y="-1"/>
              <a:ext cx="1339274" cy="1288674"/>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2723" name="TextBox 8"/>
          <p:cNvSpPr txBox="1"/>
          <p:nvPr/>
        </p:nvSpPr>
        <p:spPr>
          <a:xfrm>
            <a:off x="315169" y="5690751"/>
            <a:ext cx="8712916" cy="624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 “ I attended a 3-day course with you and Kai whilst at Citigroup in 2006” , Richard Smith  </a:t>
            </a:r>
          </a:p>
        </p:txBody>
      </p:sp>
      <p:sp>
        <p:nvSpPr>
          <p:cNvPr id="2724" name="TextBox 11"/>
          <p:cNvSpPr txBox="1"/>
          <p:nvPr/>
        </p:nvSpPr>
        <p:spPr>
          <a:xfrm>
            <a:off x="7661284" y="1367754"/>
            <a:ext cx="1593164"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mj-lt"/>
                <a:ea typeface="+mj-ea"/>
                <a:cs typeface="+mj-cs"/>
                <a:sym typeface="Calibri"/>
              </a:defRPr>
            </a:lvl1pPr>
          </a:lstStyle>
          <a:p>
            <a:pPr/>
            <a:r>
              <a:t>Richard Smith</a:t>
            </a:r>
          </a:p>
        </p:txBody>
      </p:sp>
      <p:pic>
        <p:nvPicPr>
          <p:cNvPr id="2725" name="Picture 10" descr="Picture 10"/>
          <p:cNvPicPr>
            <a:picLocks noChangeAspect="1"/>
          </p:cNvPicPr>
          <p:nvPr/>
        </p:nvPicPr>
        <p:blipFill>
          <a:blip r:embed="rId4">
            <a:extLst/>
          </a:blip>
          <a:stretch>
            <a:fillRect/>
          </a:stretch>
        </p:blipFill>
        <p:spPr>
          <a:xfrm>
            <a:off x="101353" y="1"/>
            <a:ext cx="1713839" cy="1103385"/>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9" name="Rectangle 2"/>
          <p:cNvSpPr txBox="1"/>
          <p:nvPr>
            <p:ph type="title"/>
          </p:nvPr>
        </p:nvSpPr>
        <p:spPr>
          <a:xfrm>
            <a:off x="457200" y="274638"/>
            <a:ext cx="8229600" cy="1143002"/>
          </a:xfrm>
          <a:prstGeom prst="rect">
            <a:avLst/>
          </a:prstGeom>
        </p:spPr>
        <p:txBody>
          <a:bodyPr/>
          <a:lstStyle/>
          <a:p>
            <a:pPr defTabSz="352042">
              <a:defRPr sz="3300">
                <a:latin typeface="Times"/>
                <a:ea typeface="Times"/>
                <a:cs typeface="Times"/>
                <a:sym typeface="Times"/>
              </a:defRPr>
            </a:pPr>
            <a:r>
              <a:t>‘Evo’ Process Description </a:t>
            </a:r>
            <a:br/>
          </a:p>
        </p:txBody>
      </p:sp>
      <p:sp>
        <p:nvSpPr>
          <p:cNvPr id="2730" name="Rectangle 3"/>
          <p:cNvSpPr txBox="1"/>
          <p:nvPr>
            <p:ph type="body" idx="1"/>
          </p:nvPr>
        </p:nvSpPr>
        <p:spPr>
          <a:xfrm>
            <a:off x="457198" y="1600200"/>
            <a:ext cx="6301809" cy="4525963"/>
          </a:xfrm>
          <a:prstGeom prst="rect">
            <a:avLst/>
          </a:prstGeom>
        </p:spPr>
        <p:txBody>
          <a:bodyPr/>
          <a:lstStyle/>
          <a:p>
            <a:pPr>
              <a:defRPr b="1" i="1">
                <a:latin typeface="Times"/>
                <a:ea typeface="Times"/>
                <a:cs typeface="Times"/>
                <a:sym typeface="Times"/>
              </a:defRPr>
            </a:pPr>
            <a:r>
              <a:t>http://www.gilb.com/dl487</a:t>
            </a:r>
          </a:p>
          <a:p>
            <a:pPr>
              <a:defRPr b="1" i="1">
                <a:latin typeface="Times"/>
                <a:ea typeface="Times"/>
                <a:cs typeface="Times"/>
                <a:sym typeface="Times"/>
              </a:defRPr>
            </a:pPr>
            <a:r>
              <a:t>The Evo ‘Standard’ Process Description</a:t>
            </a:r>
          </a:p>
          <a:p>
            <a:pPr>
              <a:defRPr b="1" i="1">
                <a:latin typeface="Times"/>
                <a:ea typeface="Times"/>
                <a:cs typeface="Times"/>
                <a:sym typeface="Times"/>
              </a:defRPr>
            </a:pPr>
          </a:p>
          <a:p>
            <a:pPr>
              <a:defRPr b="1" i="1">
                <a:latin typeface="Times"/>
                <a:ea typeface="Times"/>
                <a:cs typeface="Times"/>
                <a:sym typeface="Times"/>
              </a:defRPr>
            </a:pPr>
            <a:r>
              <a:t>Evo Chapter in CE Book</a:t>
            </a:r>
          </a:p>
          <a:p>
            <a:pPr>
              <a:defRPr b="1" i="1">
                <a:latin typeface="Times"/>
                <a:ea typeface="Times"/>
                <a:cs typeface="Times"/>
                <a:sym typeface="Times"/>
              </a:defRPr>
            </a:pPr>
            <a:r>
              <a:t>http://www.gilb.com/DL77</a:t>
            </a:r>
          </a:p>
        </p:txBody>
      </p:sp>
      <p:pic>
        <p:nvPicPr>
          <p:cNvPr id="2731" name="Picture 1" descr="Picture 1"/>
          <p:cNvPicPr>
            <a:picLocks noChangeAspect="1"/>
          </p:cNvPicPr>
          <p:nvPr/>
        </p:nvPicPr>
        <p:blipFill>
          <a:blip r:embed="rId3">
            <a:extLst/>
          </a:blip>
          <a:stretch>
            <a:fillRect/>
          </a:stretch>
        </p:blipFill>
        <p:spPr>
          <a:xfrm>
            <a:off x="6609305" y="3173851"/>
            <a:ext cx="2534697" cy="3684150"/>
          </a:xfrm>
          <a:prstGeom prst="rect">
            <a:avLst/>
          </a:prstGeom>
          <a:ln w="12700">
            <a:miter lim="400000"/>
          </a:ln>
        </p:spPr>
      </p:pic>
      <p:sp>
        <p:nvSpPr>
          <p:cNvPr id="2732"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6" name="Rectangle 2"/>
          <p:cNvSpPr txBox="1"/>
          <p:nvPr>
            <p:ph type="title"/>
          </p:nvPr>
        </p:nvSpPr>
        <p:spPr>
          <a:xfrm>
            <a:off x="457200" y="274638"/>
            <a:ext cx="8229600" cy="1143002"/>
          </a:xfrm>
          <a:prstGeom prst="rect">
            <a:avLst/>
          </a:prstGeom>
        </p:spPr>
        <p:txBody>
          <a:bodyPr/>
          <a:lstStyle/>
          <a:p>
            <a:pPr>
              <a:defRPr i="1" sz="2000">
                <a:latin typeface="Times"/>
                <a:ea typeface="Times"/>
                <a:cs typeface="Times"/>
                <a:sym typeface="Times"/>
              </a:defRPr>
            </a:pPr>
            <a:r>
              <a:t>1.	Gather from all the key stakeholders the top few (5 to 20) most critical goals that the project needs to deliver. Give each goal a reference name (a tag).</a:t>
            </a:r>
            <a:br/>
          </a:p>
        </p:txBody>
      </p:sp>
      <p:sp>
        <p:nvSpPr>
          <p:cNvPr id="2737" name="Rectangle 3"/>
          <p:cNvSpPr txBox="1"/>
          <p:nvPr>
            <p:ph type="body" idx="1"/>
          </p:nvPr>
        </p:nvSpPr>
        <p:spPr>
          <a:xfrm>
            <a:off x="457200" y="1600200"/>
            <a:ext cx="8229600" cy="4525963"/>
          </a:xfrm>
          <a:prstGeom prst="rect">
            <a:avLst/>
          </a:prstGeom>
        </p:spPr>
        <p:txBody>
          <a:bodyPr/>
          <a:lstStyle/>
          <a:p>
            <a:pPr>
              <a:lnSpc>
                <a:spcPct val="80000"/>
              </a:lnSpc>
              <a:spcBef>
                <a:spcPts val="400"/>
              </a:spcBef>
              <a:buFont typeface="Symbol"/>
              <a:buChar char="·"/>
              <a:defRPr b="1" sz="1700">
                <a:latin typeface="Times"/>
                <a:ea typeface="Times"/>
                <a:cs typeface="Times"/>
                <a:sym typeface="Times"/>
              </a:defRPr>
            </a:pPr>
            <a:r>
              <a:t>Projects need to learn to focus on </a:t>
            </a:r>
            <a:r>
              <a:rPr i="1"/>
              <a:t>all stakeholders</a:t>
            </a:r>
            <a:r>
              <a:t> that arguably can affect the success or failure.</a:t>
            </a:r>
            <a:br/>
          </a:p>
          <a:p>
            <a:pPr>
              <a:lnSpc>
                <a:spcPct val="80000"/>
              </a:lnSpc>
              <a:spcBef>
                <a:spcPts val="400"/>
              </a:spcBef>
              <a:buFont typeface="Symbol"/>
              <a:buChar char="·"/>
              <a:defRPr b="1" sz="1700">
                <a:latin typeface="Times"/>
                <a:ea typeface="Times"/>
                <a:cs typeface="Times"/>
                <a:sym typeface="Times"/>
              </a:defRPr>
            </a:pPr>
            <a:r>
              <a:t>The </a:t>
            </a:r>
            <a:r>
              <a:rPr i="1"/>
              <a:t>needs</a:t>
            </a:r>
            <a:r>
              <a:t> of these stakeholders must be </a:t>
            </a:r>
            <a:r>
              <a:rPr i="1"/>
              <a:t>determined</a:t>
            </a:r>
            <a:r>
              <a:t> – by any useful methods – and </a:t>
            </a:r>
            <a:r>
              <a:rPr i="1"/>
              <a:t>converted</a:t>
            </a:r>
            <a:r>
              <a:t> into project </a:t>
            </a:r>
            <a:r>
              <a:rPr i="1"/>
              <a:t>requirements</a:t>
            </a:r>
            <a:r>
              <a:t>.</a:t>
            </a:r>
          </a:p>
          <a:p>
            <a:pPr>
              <a:lnSpc>
                <a:spcPct val="80000"/>
              </a:lnSpc>
              <a:spcBef>
                <a:spcPts val="400"/>
              </a:spcBef>
              <a:buFont typeface="Symbol"/>
              <a:buChar char="·"/>
              <a:defRPr b="1" sz="1700">
                <a:latin typeface="Times"/>
                <a:ea typeface="Times"/>
                <a:cs typeface="Times"/>
                <a:sym typeface="Times"/>
              </a:defRPr>
            </a:pPr>
          </a:p>
          <a:p>
            <a:pPr>
              <a:lnSpc>
                <a:spcPct val="80000"/>
              </a:lnSpc>
              <a:spcBef>
                <a:spcPts val="400"/>
              </a:spcBef>
              <a:buSzTx/>
              <a:buNone/>
              <a:defRPr b="1" sz="1700">
                <a:latin typeface="Times"/>
                <a:ea typeface="Times"/>
                <a:cs typeface="Times"/>
                <a:sym typeface="Times"/>
              </a:defRPr>
            </a:pPr>
            <a:r>
              <a:t>	</a:t>
            </a:r>
          </a:p>
          <a:p>
            <a:pPr>
              <a:lnSpc>
                <a:spcPct val="80000"/>
              </a:lnSpc>
              <a:spcBef>
                <a:spcPts val="400"/>
              </a:spcBef>
              <a:buFont typeface="Symbol"/>
              <a:buChar char="·"/>
              <a:defRPr b="1" sz="1700">
                <a:latin typeface="Times"/>
                <a:ea typeface="Times"/>
                <a:cs typeface="Times"/>
                <a:sym typeface="Times"/>
              </a:defRPr>
            </a:pPr>
            <a:r>
              <a:t>By contrast the Conventional Agile Model </a:t>
            </a:r>
          </a:p>
          <a:p>
            <a:pPr lvl="1" marL="742950" indent="-285750">
              <a:lnSpc>
                <a:spcPct val="80000"/>
              </a:lnSpc>
              <a:spcBef>
                <a:spcPts val="300"/>
              </a:spcBef>
              <a:buFont typeface="Symbol"/>
              <a:buChar char="·"/>
              <a:defRPr b="1" sz="1500">
                <a:latin typeface="Times"/>
                <a:ea typeface="Times"/>
                <a:cs typeface="Times"/>
                <a:sym typeface="Times"/>
              </a:defRPr>
            </a:pPr>
            <a:r>
              <a:t>focuses on a User/Customer (</a:t>
            </a:r>
            <a:r>
              <a:rPr>
                <a:latin typeface="Arial"/>
                <a:ea typeface="Arial"/>
                <a:cs typeface="Arial"/>
                <a:sym typeface="Arial"/>
              </a:rPr>
              <a:t>‘</a:t>
            </a:r>
            <a:r>
              <a:t>in the next room</a:t>
            </a:r>
            <a:r>
              <a:rPr>
                <a:latin typeface="Arial"/>
                <a:ea typeface="Arial"/>
                <a:cs typeface="Arial"/>
                <a:sym typeface="Arial"/>
              </a:rPr>
              <a:t>’</a:t>
            </a:r>
            <a:r>
              <a:t>).</a:t>
            </a:r>
          </a:p>
          <a:p>
            <a:pPr lvl="1" marL="742950" indent="-285750">
              <a:lnSpc>
                <a:spcPct val="80000"/>
              </a:lnSpc>
              <a:spcBef>
                <a:spcPts val="300"/>
              </a:spcBef>
              <a:buFont typeface="Symbol"/>
              <a:buChar char="·"/>
              <a:defRPr b="1" sz="1500">
                <a:latin typeface="Times"/>
                <a:ea typeface="Times"/>
                <a:cs typeface="Times"/>
                <a:sym typeface="Times"/>
              </a:defRPr>
            </a:pPr>
            <a:r>
              <a:t> Good enough if they </a:t>
            </a:r>
            <a:r>
              <a:rPr i="1"/>
              <a:t>were</a:t>
            </a:r>
            <a:r>
              <a:t> the only stakeholder. </a:t>
            </a:r>
          </a:p>
          <a:p>
            <a:pPr lvl="1" marL="742950" indent="-285750">
              <a:lnSpc>
                <a:spcPct val="80000"/>
              </a:lnSpc>
              <a:spcBef>
                <a:spcPts val="300"/>
              </a:spcBef>
              <a:buFont typeface="Symbol"/>
              <a:buChar char="·"/>
              <a:defRPr b="1" sz="1500">
                <a:latin typeface="Times"/>
                <a:ea typeface="Times"/>
                <a:cs typeface="Times"/>
                <a:sym typeface="Times"/>
              </a:defRPr>
            </a:pPr>
            <a:r>
              <a:t>But disastrous for most real projects, </a:t>
            </a:r>
          </a:p>
          <a:p>
            <a:pPr lvl="2" marL="1143000" indent="-228600">
              <a:lnSpc>
                <a:spcPct val="80000"/>
              </a:lnSpc>
              <a:spcBef>
                <a:spcPts val="300"/>
              </a:spcBef>
              <a:buFont typeface="Symbol"/>
              <a:buChar char="·"/>
              <a:defRPr b="1" sz="1300">
                <a:latin typeface="Times"/>
                <a:ea typeface="Times"/>
                <a:cs typeface="Times"/>
                <a:sym typeface="Times"/>
              </a:defRPr>
            </a:pPr>
            <a:r>
              <a:t>where the critical stakeholders are more varied in type and number.</a:t>
            </a:r>
            <a:br/>
            <a:endParaRPr b="0">
              <a:latin typeface="Symbol"/>
              <a:ea typeface="Symbol"/>
              <a:cs typeface="Symbol"/>
              <a:sym typeface="Symbol"/>
            </a:endParaRPr>
          </a:p>
          <a:p>
            <a:pPr>
              <a:lnSpc>
                <a:spcPct val="80000"/>
              </a:lnSpc>
              <a:spcBef>
                <a:spcPts val="400"/>
              </a:spcBef>
              <a:buFont typeface="Symbol"/>
              <a:buChar char="·"/>
              <a:defRPr b="1" sz="1700">
                <a:latin typeface="Times"/>
                <a:ea typeface="Times"/>
                <a:cs typeface="Times"/>
                <a:sym typeface="Times"/>
              </a:defRPr>
            </a:pPr>
            <a:r>
              <a:t>Conventional Agile processes, due to this dangerously narrow requirements focus, risk outright failure, </a:t>
            </a:r>
          </a:p>
          <a:p>
            <a:pPr lvl="1" marL="742950" indent="-285750">
              <a:lnSpc>
                <a:spcPct val="80000"/>
              </a:lnSpc>
              <a:spcBef>
                <a:spcPts val="300"/>
              </a:spcBef>
              <a:buFont typeface="Symbol"/>
              <a:buChar char="·"/>
              <a:defRPr b="1" sz="1500">
                <a:latin typeface="Times"/>
                <a:ea typeface="Times"/>
                <a:cs typeface="Times"/>
                <a:sym typeface="Times"/>
              </a:defRPr>
            </a:pPr>
            <a:r>
              <a:t>even if the </a:t>
            </a:r>
            <a:r>
              <a:rPr>
                <a:latin typeface="Arial"/>
                <a:ea typeface="Arial"/>
                <a:cs typeface="Arial"/>
                <a:sym typeface="Arial"/>
              </a:rPr>
              <a:t>‘</a:t>
            </a:r>
            <a:r>
              <a:t>Customer</a:t>
            </a:r>
            <a:r>
              <a:rPr>
                <a:latin typeface="Arial"/>
                <a:ea typeface="Arial"/>
                <a:cs typeface="Arial"/>
                <a:sym typeface="Arial"/>
              </a:rPr>
              <a:t>’</a:t>
            </a:r>
            <a:r>
              <a:t> gets all </a:t>
            </a:r>
            <a:r>
              <a:rPr i="1"/>
              <a:t>their</a:t>
            </a:r>
            <a:r>
              <a:t> needs fulfilled.</a:t>
            </a:r>
            <a:br/>
            <a:br/>
          </a:p>
        </p:txBody>
      </p:sp>
      <p:sp>
        <p:nvSpPr>
          <p:cNvPr id="2738"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0"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741" name="Title 1"/>
          <p:cNvSpPr txBox="1"/>
          <p:nvPr>
            <p:ph type="title"/>
          </p:nvPr>
        </p:nvSpPr>
        <p:spPr>
          <a:xfrm>
            <a:off x="457200" y="110719"/>
            <a:ext cx="8229600" cy="656968"/>
          </a:xfrm>
          <a:prstGeom prst="rect">
            <a:avLst/>
          </a:prstGeom>
        </p:spPr>
        <p:txBody>
          <a:bodyPr/>
          <a:lstStyle/>
          <a:p>
            <a:pPr defTabSz="301752">
              <a:defRPr b="1" sz="1300"/>
            </a:pPr>
            <a:r>
              <a:t>Real Bank Project : Project Progress Testability</a:t>
            </a:r>
            <a:br/>
            <a:r>
              <a:t>Quantification of the most-critical project objectives on day 1</a:t>
            </a:r>
          </a:p>
        </p:txBody>
      </p:sp>
      <p:sp>
        <p:nvSpPr>
          <p:cNvPr id="2742" name="Content Placeholder 2"/>
          <p:cNvSpPr txBox="1"/>
          <p:nvPr>
            <p:ph type="body" idx="1"/>
          </p:nvPr>
        </p:nvSpPr>
        <p:spPr>
          <a:xfrm>
            <a:off x="1" y="656966"/>
            <a:ext cx="9144001" cy="5699384"/>
          </a:xfrm>
          <a:prstGeom prst="rect">
            <a:avLst/>
          </a:prstGeom>
        </p:spPr>
        <p:txBody>
          <a:bodyPr numCol="2"/>
          <a:lstStyle/>
          <a:p>
            <a:pPr marL="0" indent="0" defTabSz="425194">
              <a:spcBef>
                <a:spcPts val="200"/>
              </a:spcBef>
              <a:buSzTx/>
              <a:buNone/>
              <a:defRPr b="1" sz="1100" u="sng"/>
            </a:pPr>
            <a:r>
              <a:t>P&amp;L-Consistency&amp;T P&amp;L</a:t>
            </a:r>
            <a:r>
              <a:rPr b="0" u="none"/>
              <a:t>: </a:t>
            </a:r>
            <a:r>
              <a:rPr u="none"/>
              <a:t>Scale: </a:t>
            </a:r>
            <a:r>
              <a:rPr b="0" u="none"/>
              <a:t>total adjustments btw Flash/Predict and Actual (T+1) signed off P&amp;L. per day. </a:t>
            </a:r>
            <a:r>
              <a:rPr u="none"/>
              <a:t>Past</a:t>
            </a:r>
            <a:r>
              <a:rPr b="0" u="none"/>
              <a:t> </a:t>
            </a:r>
            <a:r>
              <a:rPr u="none"/>
              <a:t>60</a:t>
            </a:r>
            <a:r>
              <a:rPr b="0" u="none"/>
              <a:t> </a:t>
            </a:r>
            <a:r>
              <a:rPr u="none"/>
              <a:t>Goal</a:t>
            </a:r>
            <a:r>
              <a:rPr b="0" u="none"/>
              <a:t>: </a:t>
            </a:r>
            <a:r>
              <a:rPr u="none"/>
              <a:t>15</a:t>
            </a:r>
          </a:p>
          <a:p>
            <a:pPr marL="0" indent="0" defTabSz="425194">
              <a:buSzTx/>
              <a:buNone/>
              <a:defRPr b="1" sz="1100"/>
            </a:pPr>
          </a:p>
          <a:p>
            <a:pPr marL="0" indent="0" defTabSz="425194">
              <a:spcBef>
                <a:spcPts val="200"/>
              </a:spcBef>
              <a:buSzTx/>
              <a:buNone/>
              <a:defRPr b="1" sz="1100" u="sng"/>
            </a:pPr>
            <a:r>
              <a:t>Speed-To-Deliver</a:t>
            </a:r>
            <a:r>
              <a:rPr b="0" u="none"/>
              <a:t>: </a:t>
            </a:r>
            <a:r>
              <a:rPr u="none"/>
              <a:t>Scale</a:t>
            </a:r>
            <a:r>
              <a:rPr b="0" u="none"/>
              <a:t>: average Calendar days needed from New Idea Approved until Idea Operational, for given Tasks, on given Markets. </a:t>
            </a:r>
            <a:br>
              <a:rPr b="0" u="none"/>
            </a:br>
            <a:r>
              <a:rPr u="none"/>
              <a:t>Past</a:t>
            </a:r>
            <a:r>
              <a:rPr b="0" u="none"/>
              <a:t> [2009, Market = EURex, Task =Bond Execution] </a:t>
            </a:r>
            <a:r>
              <a:rPr u="none"/>
              <a:t>2-3  months</a:t>
            </a:r>
            <a:r>
              <a:rPr b="0" u="none"/>
              <a:t> ? </a:t>
            </a:r>
            <a:br>
              <a:rPr b="0" u="none"/>
            </a:br>
            <a:r>
              <a:rPr u="none"/>
              <a:t>Goal</a:t>
            </a:r>
            <a:r>
              <a:rPr b="0" u="none"/>
              <a:t> [Deadline =End 20xz, Market = EURex, Task =Bond Execution] </a:t>
            </a:r>
            <a:r>
              <a:rPr u="none"/>
              <a:t>5 days</a:t>
            </a:r>
            <a:r>
              <a:rPr b="0" u="none"/>
              <a:t>  </a:t>
            </a:r>
          </a:p>
          <a:p>
            <a:pPr marL="0" indent="0" defTabSz="425194">
              <a:buSzTx/>
              <a:buNone/>
              <a:defRPr b="1" sz="1100"/>
            </a:pPr>
          </a:p>
          <a:p>
            <a:pPr marL="0" indent="0" defTabSz="425194">
              <a:spcBef>
                <a:spcPts val="200"/>
              </a:spcBef>
              <a:buSzTx/>
              <a:buNone/>
              <a:defRPr b="1" sz="1100" u="sng"/>
            </a:pPr>
            <a:r>
              <a:t>Operational-Control</a:t>
            </a:r>
            <a:r>
              <a:rPr b="0" u="none"/>
              <a:t>: </a:t>
            </a:r>
            <a:r>
              <a:rPr u="none"/>
              <a:t>Scale</a:t>
            </a:r>
            <a:r>
              <a:rPr b="0" u="none"/>
              <a:t>: % of trades per day, where the calculated economic difference between OUR CO and Marketplace/Clients, is less than “1 Yen”(or equivalent). </a:t>
            </a:r>
            <a:br>
              <a:rPr b="0" u="none"/>
            </a:br>
            <a:r>
              <a:rPr u="none"/>
              <a:t>Past</a:t>
            </a:r>
            <a:r>
              <a:rPr b="0" u="none"/>
              <a:t> [April 20xx] </a:t>
            </a:r>
            <a:r>
              <a:rPr u="none"/>
              <a:t>10%</a:t>
            </a:r>
            <a:r>
              <a:rPr b="0" u="none"/>
              <a:t>  change this to 90% NH </a:t>
            </a:r>
            <a:r>
              <a:rPr u="none"/>
              <a:t>Goal</a:t>
            </a:r>
            <a:r>
              <a:rPr b="0" u="none"/>
              <a:t> [Dec. 20xy] </a:t>
            </a:r>
            <a:r>
              <a:rPr u="none"/>
              <a:t>100%</a:t>
            </a:r>
          </a:p>
          <a:p>
            <a:pPr marL="0" indent="0" defTabSz="425194">
              <a:buSzTx/>
              <a:buNone/>
              <a:defRPr b="1" sz="1100"/>
            </a:pPr>
          </a:p>
          <a:p>
            <a:pPr marL="0" indent="0" defTabSz="425194">
              <a:spcBef>
                <a:spcPts val="200"/>
              </a:spcBef>
              <a:buSzTx/>
              <a:buNone/>
              <a:defRPr b="1" sz="1100" u="sng"/>
            </a:pPr>
            <a:r>
              <a:t>Operational-Control.Consistent</a:t>
            </a:r>
            <a:r>
              <a:rPr b="0" u="none"/>
              <a:t>: </a:t>
            </a:r>
            <a:r>
              <a:rPr u="none"/>
              <a:t>Scale</a:t>
            </a:r>
            <a:r>
              <a:rPr b="0" u="none"/>
              <a:t>: % of defined [Trades] failing full STP across the transaction cycle. </a:t>
            </a:r>
            <a:r>
              <a:rPr u="none"/>
              <a:t>Past</a:t>
            </a:r>
            <a:r>
              <a:rPr b="0" u="none"/>
              <a:t> [April 20xx, Trades=Voice Trades] </a:t>
            </a:r>
            <a:r>
              <a:rPr u="none"/>
              <a:t>95%</a:t>
            </a:r>
            <a:r>
              <a:rPr b="0" u="none"/>
              <a:t> </a:t>
            </a:r>
            <a:br>
              <a:rPr b="0" u="none"/>
            </a:br>
            <a:r>
              <a:rPr u="none"/>
              <a:t>Past</a:t>
            </a:r>
            <a:r>
              <a:rPr b="0" u="none"/>
              <a:t> [April 20xx, Trades=eTrades] </a:t>
            </a:r>
            <a:r>
              <a:rPr u="none"/>
              <a:t>93%</a:t>
            </a:r>
            <a:r>
              <a:rPr b="0" u="none"/>
              <a:t> </a:t>
            </a:r>
            <a:br>
              <a:rPr b="0" u="none"/>
            </a:br>
            <a:r>
              <a:rPr u="none"/>
              <a:t>Goal</a:t>
            </a:r>
            <a:r>
              <a:rPr b="0" u="none"/>
              <a:t> [April 20xz, Trades=Voice Trades] &lt;</a:t>
            </a:r>
            <a:r>
              <a:rPr u="none"/>
              <a:t>95 ± 2%</a:t>
            </a:r>
            <a:r>
              <a:rPr b="0" u="none"/>
              <a:t>&gt;  </a:t>
            </a:r>
            <a:br>
              <a:rPr b="0" u="none"/>
            </a:br>
            <a:r>
              <a:rPr u="none"/>
              <a:t>Goal</a:t>
            </a:r>
            <a:r>
              <a:rPr b="0" u="none"/>
              <a:t> [April 20xz, Trades=eTrades] </a:t>
            </a:r>
            <a:r>
              <a:rPr u="none"/>
              <a:t>98.5 ± 0.5 %</a:t>
            </a:r>
            <a:r>
              <a:rPr b="0" u="none"/>
              <a:t>  </a:t>
            </a:r>
          </a:p>
          <a:p>
            <a:pPr marL="0" indent="0" defTabSz="425194">
              <a:buSzTx/>
              <a:buNone/>
              <a:defRPr b="1" sz="1100"/>
            </a:pPr>
          </a:p>
          <a:p>
            <a:pPr marL="0" indent="0" defTabSz="425194">
              <a:spcBef>
                <a:spcPts val="200"/>
              </a:spcBef>
              <a:buSzTx/>
              <a:buNone/>
              <a:defRPr b="1" sz="1100" u="sng"/>
            </a:pPr>
            <a:r>
              <a:t>Operational-Control.Timely.End&amp;OvernightP&amp;L</a:t>
            </a:r>
            <a:r>
              <a:rPr b="0"/>
              <a:t> </a:t>
            </a:r>
            <a:r>
              <a:rPr u="none"/>
              <a:t>Scale: </a:t>
            </a:r>
            <a:r>
              <a:rPr b="0" u="none"/>
              <a:t>number of times, per quarter, the P&amp;L information is not delivered timely to the defined [Bach-Run]. </a:t>
            </a:r>
            <a:br>
              <a:rPr b="0" u="none"/>
            </a:br>
            <a:r>
              <a:rPr u="none"/>
              <a:t>Past</a:t>
            </a:r>
            <a:r>
              <a:rPr b="0" u="none"/>
              <a:t> [April 20xx, Batch-Run=Overnight] 1 </a:t>
            </a:r>
            <a:r>
              <a:rPr u="none"/>
              <a:t>Goal</a:t>
            </a:r>
            <a:r>
              <a:rPr b="0" u="none"/>
              <a:t> [Dec. 20xy, Batch-Run=Overnight] &lt;</a:t>
            </a:r>
            <a:r>
              <a:rPr u="none"/>
              <a:t>0.5</a:t>
            </a:r>
            <a:r>
              <a:rPr b="0" u="none"/>
              <a:t>&gt; </a:t>
            </a:r>
            <a:r>
              <a:rPr u="none"/>
              <a:t>Past</a:t>
            </a:r>
            <a:r>
              <a:rPr b="0" u="none"/>
              <a:t> [April 20xx, Batch-Run= </a:t>
            </a:r>
            <a:r>
              <a:rPr u="none"/>
              <a:t>T+1</a:t>
            </a:r>
            <a:r>
              <a:rPr b="0" u="none"/>
              <a:t>] </a:t>
            </a:r>
            <a:r>
              <a:rPr u="none"/>
              <a:t>1</a:t>
            </a:r>
            <a:r>
              <a:rPr b="0" u="none"/>
              <a:t> </a:t>
            </a:r>
            <a:r>
              <a:rPr u="none"/>
              <a:t>Goal</a:t>
            </a:r>
            <a:r>
              <a:rPr b="0" u="none"/>
              <a:t> [Dec. 20xy, Batch-Run=End-Of-Day, Delay&lt;1hour] </a:t>
            </a:r>
            <a:r>
              <a:rPr u="none"/>
              <a:t>1</a:t>
            </a:r>
          </a:p>
          <a:p>
            <a:pPr marL="0" indent="0" defTabSz="425194">
              <a:spcBef>
                <a:spcPts val="200"/>
              </a:spcBef>
              <a:buSzTx/>
              <a:buNone/>
              <a:defRPr b="1" sz="1100" u="sng"/>
            </a:pPr>
            <a:r>
              <a:t>Operational-Control.Timely.IntradayP&amp;L</a:t>
            </a:r>
            <a:r>
              <a:rPr b="0"/>
              <a:t> </a:t>
            </a:r>
            <a:r>
              <a:rPr u="none"/>
              <a:t>Scale: </a:t>
            </a:r>
            <a:r>
              <a:rPr b="0" u="none"/>
              <a:t>number of times per day the intraday P&amp;L process is delayed more than 0.5 sec. </a:t>
            </a:r>
          </a:p>
          <a:p>
            <a:pPr marL="0" indent="0" defTabSz="425194">
              <a:spcBef>
                <a:spcPts val="200"/>
              </a:spcBef>
              <a:buSzTx/>
              <a:buNone/>
              <a:defRPr b="1" sz="1100"/>
            </a:pPr>
            <a:r>
              <a:t>Operational-Control.Timely.Trade-</a:t>
            </a:r>
            <a:r>
              <a:rPr u="sng"/>
              <a:t>Bookings</a:t>
            </a:r>
            <a:r>
              <a:rPr b="0" u="sng"/>
              <a:t> </a:t>
            </a:r>
            <a:r>
              <a:rPr u="sng"/>
              <a:t>Scale: </a:t>
            </a:r>
            <a:r>
              <a:rPr b="0" u="sng"/>
              <a:t>number of trades per </a:t>
            </a:r>
            <a:r>
              <a:rPr b="0"/>
              <a:t>day that are not booked on trade date. </a:t>
            </a:r>
            <a:r>
              <a:t>Past</a:t>
            </a:r>
            <a:r>
              <a:rPr b="0"/>
              <a:t> [April 20xx] </a:t>
            </a:r>
            <a:r>
              <a:t>20 ?</a:t>
            </a:r>
            <a:r>
              <a:rPr b="0"/>
              <a:t> </a:t>
            </a:r>
          </a:p>
          <a:p>
            <a:pPr marL="0" indent="0" defTabSz="425194">
              <a:buSzTx/>
              <a:buNone/>
              <a:defRPr b="1" sz="1100"/>
            </a:pPr>
          </a:p>
          <a:p>
            <a:pPr marL="0" indent="0" defTabSz="425194">
              <a:spcBef>
                <a:spcPts val="200"/>
              </a:spcBef>
              <a:buSzTx/>
              <a:buNone/>
              <a:defRPr b="1" sz="1100" u="sng"/>
            </a:pPr>
            <a:r>
              <a:t>Front-Office-Trade-Management-Efficiency</a:t>
            </a:r>
            <a:r>
              <a:rPr b="0"/>
              <a:t> </a:t>
            </a:r>
            <a:r>
              <a:rPr u="none"/>
              <a:t>Scale</a:t>
            </a:r>
            <a:r>
              <a:rPr b="0" u="none"/>
              <a:t>: Time from </a:t>
            </a:r>
            <a:r>
              <a:rPr b="0"/>
              <a:t>Ticket Launch</a:t>
            </a:r>
            <a:r>
              <a:rPr b="0" u="none"/>
              <a:t> to trade updating real-time risk view </a:t>
            </a:r>
            <a:br>
              <a:rPr b="0" u="none"/>
            </a:br>
            <a:r>
              <a:rPr u="none"/>
              <a:t>Past</a:t>
            </a:r>
            <a:r>
              <a:rPr b="0" u="none"/>
              <a:t> [20xx, Function = Risk Mgt, Region = Global] </a:t>
            </a:r>
            <a:r>
              <a:rPr u="none"/>
              <a:t>~ 80s</a:t>
            </a:r>
            <a:r>
              <a:rPr b="0" u="none"/>
              <a:t> +/- </a:t>
            </a:r>
            <a:r>
              <a:rPr u="none"/>
              <a:t>45s </a:t>
            </a:r>
            <a:r>
              <a:rPr b="0" u="none"/>
              <a:t>?? </a:t>
            </a:r>
            <a:br>
              <a:rPr b="0" u="none"/>
            </a:br>
            <a:r>
              <a:rPr u="none"/>
              <a:t>Goal</a:t>
            </a:r>
            <a:r>
              <a:rPr b="0" u="none"/>
              <a:t> [End 20xz, Function = Risk Mgt, Region = Global] </a:t>
            </a:r>
            <a:r>
              <a:rPr u="none"/>
              <a:t>~ 50%</a:t>
            </a:r>
            <a:r>
              <a:rPr b="0" u="none"/>
              <a:t> better?</a:t>
            </a:r>
          </a:p>
          <a:p>
            <a:pPr marL="0" indent="0" defTabSz="425194">
              <a:spcBef>
                <a:spcPts val="200"/>
              </a:spcBef>
              <a:buSzTx/>
              <a:buNone/>
              <a:defRPr sz="1100"/>
            </a:pPr>
            <a:r>
              <a:t>Managing Risk – Accurate – Consolidated – Real Time</a:t>
            </a:r>
          </a:p>
          <a:p>
            <a:pPr marL="0" indent="0" defTabSz="425194">
              <a:buSzTx/>
              <a:buNone/>
              <a:defRPr b="1" sz="1100"/>
            </a:pPr>
          </a:p>
          <a:p>
            <a:pPr marL="0" indent="0" defTabSz="425194">
              <a:spcBef>
                <a:spcPts val="200"/>
              </a:spcBef>
              <a:buSzTx/>
              <a:buNone/>
              <a:defRPr b="1" sz="1100" u="sng"/>
            </a:pPr>
            <a:r>
              <a:t>Risk.Cross-Product</a:t>
            </a:r>
            <a:r>
              <a:rPr b="0"/>
              <a:t> </a:t>
            </a:r>
            <a:r>
              <a:t>Scale</a:t>
            </a:r>
            <a:r>
              <a:rPr u="none"/>
              <a:t>: </a:t>
            </a:r>
            <a:r>
              <a:rPr b="0" u="none"/>
              <a:t>% of financial products that risk metrics can be displayed in a single position blotter in a way appropriate for the trader (i.e. – around a benchmark vs. across the curve). </a:t>
            </a:r>
            <a:br>
              <a:rPr b="0" u="none"/>
            </a:br>
            <a:r>
              <a:rPr u="none"/>
              <a:t>Past</a:t>
            </a:r>
            <a:r>
              <a:rPr b="0" u="none"/>
              <a:t> [April 20xx] </a:t>
            </a:r>
            <a:r>
              <a:rPr u="none"/>
              <a:t>0% </a:t>
            </a:r>
            <a:r>
              <a:rPr b="0" u="none"/>
              <a:t>95%.           </a:t>
            </a:r>
            <a:r>
              <a:rPr u="none"/>
              <a:t>Goal</a:t>
            </a:r>
            <a:r>
              <a:rPr b="0" u="none"/>
              <a:t> [Dec. 20xy] </a:t>
            </a:r>
            <a:r>
              <a:rPr u="none"/>
              <a:t>100%</a:t>
            </a:r>
          </a:p>
          <a:p>
            <a:pPr marL="0" indent="0" defTabSz="425194">
              <a:spcBef>
                <a:spcPts val="200"/>
              </a:spcBef>
              <a:buSzTx/>
              <a:buNone/>
              <a:defRPr b="1" sz="1100" u="sng"/>
            </a:pPr>
            <a:r>
              <a:t>Risk.Low-latenc</a:t>
            </a:r>
            <a:r>
              <a:rPr u="none"/>
              <a:t>y</a:t>
            </a:r>
            <a:r>
              <a:rPr b="0" u="none"/>
              <a:t> </a:t>
            </a:r>
            <a:r>
              <a:rPr u="none"/>
              <a:t>Scale: </a:t>
            </a:r>
            <a:r>
              <a:rPr b="0" u="none"/>
              <a:t>number of times per day the intraday risk metrics is delayed by more than 0.5 sec.</a:t>
            </a:r>
            <a:r>
              <a:rPr u="none"/>
              <a:t> Past</a:t>
            </a:r>
            <a:r>
              <a:rPr b="0" u="none"/>
              <a:t> [April 20xx, NA] </a:t>
            </a:r>
            <a:r>
              <a:rPr u="none"/>
              <a:t>1% Past</a:t>
            </a:r>
            <a:r>
              <a:rPr b="0" u="none"/>
              <a:t> [April 20xx, EMEA] ??</a:t>
            </a:r>
            <a:r>
              <a:rPr u="none"/>
              <a:t>% </a:t>
            </a:r>
            <a:r>
              <a:rPr b="0" u="none"/>
              <a:t> </a:t>
            </a:r>
            <a:r>
              <a:rPr u="none"/>
              <a:t>Past</a:t>
            </a:r>
            <a:r>
              <a:rPr b="0" u="none"/>
              <a:t> [April 20xx, AP] 100</a:t>
            </a:r>
            <a:r>
              <a:rPr u="none"/>
              <a:t>% Goal</a:t>
            </a:r>
            <a:r>
              <a:rPr b="0" u="none"/>
              <a:t> [Dec. 20xy] </a:t>
            </a:r>
            <a:r>
              <a:rPr u="none"/>
              <a:t>0%</a:t>
            </a:r>
          </a:p>
          <a:p>
            <a:pPr marL="0" indent="0" defTabSz="425194">
              <a:spcBef>
                <a:spcPts val="200"/>
              </a:spcBef>
              <a:buSzTx/>
              <a:buNone/>
              <a:defRPr sz="1100"/>
            </a:pPr>
            <a:r>
              <a:t>Risk.Accuracy</a:t>
            </a:r>
          </a:p>
          <a:p>
            <a:pPr marL="0" indent="0" defTabSz="425194">
              <a:spcBef>
                <a:spcPts val="200"/>
              </a:spcBef>
              <a:buSzTx/>
              <a:buNone/>
              <a:defRPr b="1" sz="1100" u="sng"/>
            </a:pPr>
            <a:r>
              <a:t>Risk. user-configurable</a:t>
            </a:r>
            <a:r>
              <a:rPr b="0"/>
              <a:t> </a:t>
            </a:r>
            <a:r>
              <a:rPr u="none"/>
              <a:t>Scale: </a:t>
            </a:r>
            <a:r>
              <a:rPr b="0" u="none"/>
              <a:t>??? pretty binary – feature is there or not – how do we represent?</a:t>
            </a:r>
            <a:r>
              <a:rPr u="none"/>
              <a:t> </a:t>
            </a:r>
            <a:br>
              <a:rPr u="none"/>
            </a:br>
            <a:r>
              <a:rPr u="none"/>
              <a:t>Past</a:t>
            </a:r>
            <a:r>
              <a:rPr b="0" u="none"/>
              <a:t> [April 20xx] </a:t>
            </a:r>
            <a:r>
              <a:rPr u="none"/>
              <a:t>1% Goal</a:t>
            </a:r>
            <a:r>
              <a:rPr b="0" u="none"/>
              <a:t> [Dec. 20xy] </a:t>
            </a:r>
            <a:r>
              <a:rPr u="none"/>
              <a:t>0%</a:t>
            </a:r>
          </a:p>
          <a:p>
            <a:pPr marL="0" indent="0" defTabSz="425194">
              <a:spcBef>
                <a:spcPts val="200"/>
              </a:spcBef>
              <a:buSzTx/>
              <a:buNone/>
              <a:defRPr b="1" sz="1100" u="sng"/>
            </a:pPr>
            <a:r>
              <a:t>Operational Cost Efficiency</a:t>
            </a:r>
            <a:r>
              <a:rPr b="0" u="none"/>
              <a:t> </a:t>
            </a:r>
            <a:r>
              <a:rPr u="none"/>
              <a:t>Scale</a:t>
            </a:r>
            <a:r>
              <a:rPr b="0" u="none"/>
              <a:t>: &lt;Increased efficiency (Straight through processing STP Rates )&gt;</a:t>
            </a:r>
          </a:p>
          <a:p>
            <a:pPr marL="0" indent="0" defTabSz="425194">
              <a:spcBef>
                <a:spcPts val="200"/>
              </a:spcBef>
              <a:buSzTx/>
              <a:buNone/>
              <a:defRPr b="1" sz="1100" u="sng"/>
            </a:pPr>
            <a:r>
              <a:t>Cost-Per-Trade</a:t>
            </a:r>
            <a:r>
              <a:rPr b="0" u="none"/>
              <a:t> </a:t>
            </a:r>
            <a:r>
              <a:rPr u="none"/>
              <a:t>Scale</a:t>
            </a:r>
            <a:r>
              <a:rPr b="0" u="none"/>
              <a:t>: % reduction in Cost-Per-Trade </a:t>
            </a:r>
            <a:br>
              <a:rPr b="0" u="none"/>
            </a:br>
            <a:r>
              <a:rPr u="none"/>
              <a:t>Goal</a:t>
            </a:r>
            <a:r>
              <a:rPr b="0" u="none"/>
              <a:t> (EOY 20xy, cost type = I 1 – REGION = ALL) </a:t>
            </a:r>
            <a:r>
              <a:rPr u="none"/>
              <a:t>Reduce cost by 60%</a:t>
            </a:r>
            <a:r>
              <a:rPr b="0" u="none"/>
              <a:t> (BW) </a:t>
            </a:r>
            <a:br>
              <a:rPr b="0" u="none"/>
            </a:br>
            <a:r>
              <a:rPr u="none"/>
              <a:t>Goal</a:t>
            </a:r>
            <a:r>
              <a:rPr b="0" u="none"/>
              <a:t> (EOY 20xy, cost type = I 2 – REGION = ALL) </a:t>
            </a:r>
            <a:r>
              <a:rPr u="none"/>
              <a:t>Reduce cost by  x %</a:t>
            </a:r>
            <a:r>
              <a:rPr b="0" u="none"/>
              <a:t> </a:t>
            </a:r>
            <a:br>
              <a:rPr b="0" u="none"/>
            </a:br>
            <a:r>
              <a:rPr u="none"/>
              <a:t>Goal</a:t>
            </a:r>
            <a:r>
              <a:rPr b="0" u="none"/>
              <a:t> (EOY 20xy, cost type = E1 – REGION = ALL) </a:t>
            </a:r>
            <a:r>
              <a:rPr u="none"/>
              <a:t>Reduce cost by x %</a:t>
            </a:r>
            <a:r>
              <a:rPr b="0" u="none"/>
              <a:t> </a:t>
            </a:r>
            <a:br>
              <a:rPr b="0" u="none"/>
            </a:br>
            <a:r>
              <a:rPr u="none"/>
              <a:t>Goal </a:t>
            </a:r>
            <a:r>
              <a:rPr b="0" u="none"/>
              <a:t>(EOY 20xy, cost type = E 2 – REGION = ALL) </a:t>
            </a:r>
            <a:r>
              <a:rPr u="none"/>
              <a:t>Reduce cost by 100%</a:t>
            </a:r>
            <a:r>
              <a:rPr b="0" u="none"/>
              <a:t> </a:t>
            </a:r>
            <a:br>
              <a:rPr b="0" u="none"/>
            </a:br>
            <a:r>
              <a:rPr u="none"/>
              <a:t>Goal </a:t>
            </a:r>
            <a:r>
              <a:rPr b="0" u="none"/>
              <a:t>(EOY 20xy, cost type = E 3 – REGION = ALL) </a:t>
            </a:r>
            <a:r>
              <a:rPr u="none"/>
              <a:t>Reduce cost by  x %</a:t>
            </a:r>
          </a:p>
        </p:txBody>
      </p:sp>
      <p:sp>
        <p:nvSpPr>
          <p:cNvPr id="2743" name="Date Placeholder 3"/>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744" name="Slide Number Placeholder 5"/>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45" name="TextBox 7"/>
          <p:cNvSpPr/>
          <p:nvPr/>
        </p:nvSpPr>
        <p:spPr>
          <a:xfrm>
            <a:off x="896110" y="656966"/>
            <a:ext cx="7763851" cy="535939"/>
          </a:xfrm>
          <a:prstGeom prst="rect">
            <a:avLst/>
          </a:prstGeom>
          <a:solidFill>
            <a:schemeClr val="accent2"/>
          </a:solidFill>
          <a:ln w="38100">
            <a:solidFill>
              <a:srgbClr val="FFFFFF"/>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sz="2800">
                <a:solidFill>
                  <a:srgbClr val="FFFFFF"/>
                </a:solidFill>
                <a:latin typeface="+mj-lt"/>
                <a:ea typeface="+mj-ea"/>
                <a:cs typeface="+mj-cs"/>
                <a:sym typeface="Calibri"/>
              </a:defRPr>
            </a:lvl1pPr>
          </a:lstStyle>
          <a:p>
            <a:pPr/>
            <a:r>
              <a:t>ONE PAGE PROJECT REQUIREMENTS QUANTIFIED</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9"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750" name="Title 1"/>
          <p:cNvSpPr txBox="1"/>
          <p:nvPr>
            <p:ph type="title"/>
          </p:nvPr>
        </p:nvSpPr>
        <p:spPr>
          <a:xfrm>
            <a:off x="457200" y="110719"/>
            <a:ext cx="8229600" cy="656968"/>
          </a:xfrm>
          <a:prstGeom prst="rect">
            <a:avLst/>
          </a:prstGeom>
        </p:spPr>
        <p:txBody>
          <a:bodyPr/>
          <a:lstStyle/>
          <a:p>
            <a:pPr defTabSz="301752">
              <a:defRPr b="1" sz="1300"/>
            </a:pPr>
            <a:r>
              <a:t>Real Bank Project : Project Progress Testability</a:t>
            </a:r>
            <a:br/>
            <a:r>
              <a:t>Quantification of the most-critical project objectives on day 1</a:t>
            </a:r>
          </a:p>
        </p:txBody>
      </p:sp>
      <p:sp>
        <p:nvSpPr>
          <p:cNvPr id="2751" name="Content Placeholder 2"/>
          <p:cNvSpPr txBox="1"/>
          <p:nvPr>
            <p:ph type="body" idx="1"/>
          </p:nvPr>
        </p:nvSpPr>
        <p:spPr>
          <a:xfrm>
            <a:off x="1" y="656966"/>
            <a:ext cx="9144001" cy="5699384"/>
          </a:xfrm>
          <a:prstGeom prst="rect">
            <a:avLst/>
          </a:prstGeom>
        </p:spPr>
        <p:txBody>
          <a:bodyPr numCol="2"/>
          <a:lstStyle/>
          <a:p>
            <a:pPr marL="0" indent="0" defTabSz="425194">
              <a:spcBef>
                <a:spcPts val="200"/>
              </a:spcBef>
              <a:buSzTx/>
              <a:buNone/>
              <a:defRPr b="1" sz="1100" u="sng"/>
            </a:pPr>
            <a:r>
              <a:t>P&amp;L-Consistency&amp;T P&amp;L</a:t>
            </a:r>
            <a:r>
              <a:rPr b="0" u="none"/>
              <a:t>: </a:t>
            </a:r>
            <a:r>
              <a:rPr u="none"/>
              <a:t>Scale: </a:t>
            </a:r>
            <a:r>
              <a:rPr b="0" u="none"/>
              <a:t>total adjustments btw Flash/Predict and Actual (T+1) signed off P&amp;L. per day. </a:t>
            </a:r>
            <a:r>
              <a:rPr u="none"/>
              <a:t>Past</a:t>
            </a:r>
            <a:r>
              <a:rPr b="0" u="none"/>
              <a:t> </a:t>
            </a:r>
            <a:r>
              <a:rPr u="none"/>
              <a:t>60</a:t>
            </a:r>
            <a:r>
              <a:rPr b="0" u="none"/>
              <a:t> </a:t>
            </a:r>
            <a:r>
              <a:rPr u="none"/>
              <a:t>Goal</a:t>
            </a:r>
            <a:r>
              <a:rPr b="0" u="none"/>
              <a:t>: </a:t>
            </a:r>
            <a:r>
              <a:rPr u="none"/>
              <a:t>15</a:t>
            </a:r>
          </a:p>
          <a:p>
            <a:pPr marL="0" indent="0" defTabSz="425194">
              <a:buSzTx/>
              <a:buNone/>
              <a:defRPr b="1" sz="1100"/>
            </a:pPr>
          </a:p>
          <a:p>
            <a:pPr marL="0" indent="0" defTabSz="425194">
              <a:spcBef>
                <a:spcPts val="200"/>
              </a:spcBef>
              <a:buSzTx/>
              <a:buNone/>
              <a:defRPr b="1" sz="1100" u="sng"/>
            </a:pPr>
            <a:r>
              <a:t>Speed-To-Deliver</a:t>
            </a:r>
            <a:r>
              <a:rPr b="0" u="none"/>
              <a:t>: </a:t>
            </a:r>
            <a:r>
              <a:rPr u="none"/>
              <a:t>Scale</a:t>
            </a:r>
            <a:r>
              <a:rPr b="0" u="none"/>
              <a:t>: average Calendar days needed from New Idea Approved until Idea Operational, for given Tasks, on given Markets. </a:t>
            </a:r>
            <a:br>
              <a:rPr b="0" u="none"/>
            </a:br>
            <a:r>
              <a:rPr u="none"/>
              <a:t>Past</a:t>
            </a:r>
            <a:r>
              <a:rPr b="0" u="none"/>
              <a:t> [2009, Market = EURex, Task =Bond Execution] </a:t>
            </a:r>
            <a:r>
              <a:rPr u="none"/>
              <a:t>2-3  months</a:t>
            </a:r>
            <a:r>
              <a:rPr b="0" u="none"/>
              <a:t> ? </a:t>
            </a:r>
            <a:br>
              <a:rPr b="0" u="none"/>
            </a:br>
            <a:r>
              <a:rPr u="none"/>
              <a:t>Goal</a:t>
            </a:r>
            <a:r>
              <a:rPr b="0" u="none"/>
              <a:t> [Deadline =End 20xz, Market = EURex, Task =Bond Execution] </a:t>
            </a:r>
            <a:r>
              <a:rPr u="none"/>
              <a:t>5 days</a:t>
            </a:r>
            <a:r>
              <a:rPr b="0" u="none"/>
              <a:t>  </a:t>
            </a:r>
          </a:p>
          <a:p>
            <a:pPr marL="0" indent="0" defTabSz="425194">
              <a:buSzTx/>
              <a:buNone/>
              <a:defRPr b="1" sz="1100"/>
            </a:pPr>
          </a:p>
          <a:p>
            <a:pPr marL="0" indent="0" defTabSz="425194">
              <a:spcBef>
                <a:spcPts val="200"/>
              </a:spcBef>
              <a:buSzTx/>
              <a:buNone/>
              <a:defRPr b="1" sz="1100" u="sng"/>
            </a:pPr>
            <a:r>
              <a:t>Operational-Control</a:t>
            </a:r>
            <a:r>
              <a:rPr b="0" u="none"/>
              <a:t>: </a:t>
            </a:r>
            <a:r>
              <a:rPr u="none"/>
              <a:t>Scale</a:t>
            </a:r>
            <a:r>
              <a:rPr b="0" u="none"/>
              <a:t>: % of trades per day, where the calculated economic difference between OUR CO and Marketplace/Clients, is less than “1 Yen”(or equivalent). </a:t>
            </a:r>
            <a:br>
              <a:rPr b="0" u="none"/>
            </a:br>
            <a:r>
              <a:rPr u="none"/>
              <a:t>Past</a:t>
            </a:r>
            <a:r>
              <a:rPr b="0" u="none"/>
              <a:t> [April 20xx] </a:t>
            </a:r>
            <a:r>
              <a:rPr u="none"/>
              <a:t>10%</a:t>
            </a:r>
            <a:r>
              <a:rPr b="0" u="none"/>
              <a:t>  change this to 90% NH </a:t>
            </a:r>
            <a:r>
              <a:rPr u="none"/>
              <a:t>Goal</a:t>
            </a:r>
            <a:r>
              <a:rPr b="0" u="none"/>
              <a:t> [Dec. 20xy] </a:t>
            </a:r>
            <a:r>
              <a:rPr u="none"/>
              <a:t>100%</a:t>
            </a:r>
          </a:p>
          <a:p>
            <a:pPr marL="0" indent="0" defTabSz="425194">
              <a:buSzTx/>
              <a:buNone/>
              <a:defRPr b="1" sz="1100"/>
            </a:pPr>
          </a:p>
          <a:p>
            <a:pPr marL="0" indent="0" defTabSz="425194">
              <a:spcBef>
                <a:spcPts val="200"/>
              </a:spcBef>
              <a:buSzTx/>
              <a:buNone/>
              <a:defRPr b="1" sz="1100" u="sng"/>
            </a:pPr>
            <a:r>
              <a:t>Operational-Control.Consistent</a:t>
            </a:r>
            <a:r>
              <a:rPr b="0" u="none"/>
              <a:t>: </a:t>
            </a:r>
            <a:r>
              <a:rPr u="none"/>
              <a:t>Scale</a:t>
            </a:r>
            <a:r>
              <a:rPr b="0" u="none"/>
              <a:t>: % of defined [Trades] failing full STP across the transaction cycle. </a:t>
            </a:r>
            <a:r>
              <a:rPr u="none"/>
              <a:t>Past</a:t>
            </a:r>
            <a:r>
              <a:rPr b="0" u="none"/>
              <a:t> [April 20xx, Trades=Voice Trades] </a:t>
            </a:r>
            <a:r>
              <a:rPr u="none"/>
              <a:t>95%</a:t>
            </a:r>
            <a:r>
              <a:rPr b="0" u="none"/>
              <a:t> </a:t>
            </a:r>
            <a:br>
              <a:rPr b="0" u="none"/>
            </a:br>
            <a:r>
              <a:rPr u="none"/>
              <a:t>Past</a:t>
            </a:r>
            <a:r>
              <a:rPr b="0" u="none"/>
              <a:t> [April 20xx, Trades=eTrades] </a:t>
            </a:r>
            <a:r>
              <a:rPr u="none"/>
              <a:t>93%</a:t>
            </a:r>
            <a:r>
              <a:rPr b="0" u="none"/>
              <a:t> </a:t>
            </a:r>
            <a:br>
              <a:rPr b="0" u="none"/>
            </a:br>
            <a:r>
              <a:rPr u="none"/>
              <a:t>Goal</a:t>
            </a:r>
            <a:r>
              <a:rPr b="0" u="none"/>
              <a:t> [April 20xz, Trades=Voice Trades] &lt;</a:t>
            </a:r>
            <a:r>
              <a:rPr u="none"/>
              <a:t>95 ± 2%</a:t>
            </a:r>
            <a:r>
              <a:rPr b="0" u="none"/>
              <a:t>&gt;  </a:t>
            </a:r>
            <a:br>
              <a:rPr b="0" u="none"/>
            </a:br>
            <a:r>
              <a:rPr u="none"/>
              <a:t>Goal</a:t>
            </a:r>
            <a:r>
              <a:rPr b="0" u="none"/>
              <a:t> [April 20xz, Trades=eTrades] </a:t>
            </a:r>
            <a:r>
              <a:rPr u="none"/>
              <a:t>98.5 ± 0.5 %</a:t>
            </a:r>
            <a:r>
              <a:rPr b="0" u="none"/>
              <a:t>  </a:t>
            </a:r>
          </a:p>
          <a:p>
            <a:pPr marL="0" indent="0" defTabSz="425194">
              <a:buSzTx/>
              <a:buNone/>
              <a:defRPr b="1" sz="1100"/>
            </a:pPr>
          </a:p>
          <a:p>
            <a:pPr marL="0" indent="0" defTabSz="425194">
              <a:spcBef>
                <a:spcPts val="200"/>
              </a:spcBef>
              <a:buSzTx/>
              <a:buNone/>
              <a:defRPr b="1" sz="1100" u="sng"/>
            </a:pPr>
            <a:r>
              <a:t>Operational-Control.Timely.End&amp;OvernightP&amp;L</a:t>
            </a:r>
            <a:r>
              <a:rPr b="0"/>
              <a:t> </a:t>
            </a:r>
            <a:r>
              <a:rPr u="none"/>
              <a:t>Scale: </a:t>
            </a:r>
            <a:r>
              <a:rPr b="0" u="none"/>
              <a:t>number of times, per quarter, the P&amp;L information is not delivered timely to the defined [Bach-Run]. </a:t>
            </a:r>
            <a:br>
              <a:rPr b="0" u="none"/>
            </a:br>
            <a:r>
              <a:rPr u="none"/>
              <a:t>Past</a:t>
            </a:r>
            <a:r>
              <a:rPr b="0" u="none"/>
              <a:t> [April 20xx, Batch-Run=Overnight] 1 </a:t>
            </a:r>
            <a:r>
              <a:rPr u="none"/>
              <a:t>Goal</a:t>
            </a:r>
            <a:r>
              <a:rPr b="0" u="none"/>
              <a:t> [Dec. 20xy, Batch-Run=Overnight] &lt;</a:t>
            </a:r>
            <a:r>
              <a:rPr u="none"/>
              <a:t>0.5</a:t>
            </a:r>
            <a:r>
              <a:rPr b="0" u="none"/>
              <a:t>&gt; </a:t>
            </a:r>
            <a:r>
              <a:rPr u="none"/>
              <a:t>Past</a:t>
            </a:r>
            <a:r>
              <a:rPr b="0" u="none"/>
              <a:t> [April 20xx, Batch-Run= </a:t>
            </a:r>
            <a:r>
              <a:rPr u="none"/>
              <a:t>T+1</a:t>
            </a:r>
            <a:r>
              <a:rPr b="0" u="none"/>
              <a:t>] </a:t>
            </a:r>
            <a:r>
              <a:rPr u="none"/>
              <a:t>1</a:t>
            </a:r>
            <a:r>
              <a:rPr b="0" u="none"/>
              <a:t> </a:t>
            </a:r>
            <a:r>
              <a:rPr u="none"/>
              <a:t>Goal</a:t>
            </a:r>
            <a:r>
              <a:rPr b="0" u="none"/>
              <a:t> [Dec. 20xy, Batch-Run=End-Of-Day, Delay&lt;1hour] </a:t>
            </a:r>
            <a:r>
              <a:rPr u="none"/>
              <a:t>1</a:t>
            </a:r>
          </a:p>
          <a:p>
            <a:pPr marL="0" indent="0" defTabSz="425194">
              <a:spcBef>
                <a:spcPts val="200"/>
              </a:spcBef>
              <a:buSzTx/>
              <a:buNone/>
              <a:defRPr b="1" sz="1100" u="sng"/>
            </a:pPr>
            <a:r>
              <a:t>Operational-Control.Timely.IntradayP&amp;L</a:t>
            </a:r>
            <a:r>
              <a:rPr b="0"/>
              <a:t> </a:t>
            </a:r>
            <a:r>
              <a:rPr u="none"/>
              <a:t>Scale: </a:t>
            </a:r>
            <a:r>
              <a:rPr b="0" u="none"/>
              <a:t>number of times per day the intraday P&amp;L process is delayed more than 0.5 sec. </a:t>
            </a:r>
          </a:p>
          <a:p>
            <a:pPr marL="0" indent="0" defTabSz="425194">
              <a:spcBef>
                <a:spcPts val="200"/>
              </a:spcBef>
              <a:buSzTx/>
              <a:buNone/>
              <a:defRPr b="1" sz="1100"/>
            </a:pPr>
            <a:r>
              <a:t>Operational-Control.Timely.Trade-</a:t>
            </a:r>
            <a:r>
              <a:rPr u="sng"/>
              <a:t>Bookings</a:t>
            </a:r>
            <a:r>
              <a:rPr b="0" u="sng"/>
              <a:t> </a:t>
            </a:r>
            <a:r>
              <a:rPr u="sng"/>
              <a:t>Scale: </a:t>
            </a:r>
            <a:r>
              <a:rPr b="0" u="sng"/>
              <a:t>number of trades per </a:t>
            </a:r>
            <a:r>
              <a:rPr b="0"/>
              <a:t>day that are not booked on trade date. </a:t>
            </a:r>
            <a:r>
              <a:t>Past</a:t>
            </a:r>
            <a:r>
              <a:rPr b="0"/>
              <a:t> [April 20xx] </a:t>
            </a:r>
            <a:r>
              <a:t>20 ?</a:t>
            </a:r>
            <a:r>
              <a:rPr b="0"/>
              <a:t> </a:t>
            </a:r>
          </a:p>
          <a:p>
            <a:pPr marL="0" indent="0" defTabSz="425194">
              <a:buSzTx/>
              <a:buNone/>
              <a:defRPr b="1" sz="1100"/>
            </a:pPr>
          </a:p>
          <a:p>
            <a:pPr marL="0" indent="0" defTabSz="425194">
              <a:spcBef>
                <a:spcPts val="200"/>
              </a:spcBef>
              <a:buSzTx/>
              <a:buNone/>
              <a:defRPr b="1" sz="1100" u="sng"/>
            </a:pPr>
            <a:r>
              <a:t>Front-Office-Trade-Management-Efficiency</a:t>
            </a:r>
            <a:r>
              <a:rPr b="0"/>
              <a:t> </a:t>
            </a:r>
            <a:r>
              <a:rPr u="none"/>
              <a:t>Scale</a:t>
            </a:r>
            <a:r>
              <a:rPr b="0" u="none"/>
              <a:t>: Time from </a:t>
            </a:r>
            <a:r>
              <a:rPr b="0"/>
              <a:t>Ticket Launch</a:t>
            </a:r>
            <a:r>
              <a:rPr b="0" u="none"/>
              <a:t> to trade updating real-time risk view </a:t>
            </a:r>
            <a:br>
              <a:rPr b="0" u="none"/>
            </a:br>
            <a:r>
              <a:rPr u="none"/>
              <a:t>Past</a:t>
            </a:r>
            <a:r>
              <a:rPr b="0" u="none"/>
              <a:t> [20xx, Function = Risk Mgt, Region = Global] </a:t>
            </a:r>
            <a:r>
              <a:rPr u="none"/>
              <a:t>~ 80s</a:t>
            </a:r>
            <a:r>
              <a:rPr b="0" u="none"/>
              <a:t> +/- </a:t>
            </a:r>
            <a:r>
              <a:rPr u="none"/>
              <a:t>45s </a:t>
            </a:r>
            <a:r>
              <a:rPr b="0" u="none"/>
              <a:t>?? </a:t>
            </a:r>
            <a:br>
              <a:rPr b="0" u="none"/>
            </a:br>
            <a:r>
              <a:rPr u="none"/>
              <a:t>Goal</a:t>
            </a:r>
            <a:r>
              <a:rPr b="0" u="none"/>
              <a:t> [End 20xz, Function = Risk Mgt, Region = Global] </a:t>
            </a:r>
            <a:r>
              <a:rPr u="none"/>
              <a:t>~ 50%</a:t>
            </a:r>
            <a:r>
              <a:rPr b="0" u="none"/>
              <a:t> better?</a:t>
            </a:r>
          </a:p>
          <a:p>
            <a:pPr marL="0" indent="0" defTabSz="425194">
              <a:spcBef>
                <a:spcPts val="200"/>
              </a:spcBef>
              <a:buSzTx/>
              <a:buNone/>
              <a:defRPr sz="1100"/>
            </a:pPr>
            <a:r>
              <a:t>Managing Risk – Accurate – Consolidated – Real Time</a:t>
            </a:r>
          </a:p>
          <a:p>
            <a:pPr marL="0" indent="0" defTabSz="425194">
              <a:buSzTx/>
              <a:buNone/>
              <a:defRPr b="1" sz="1100"/>
            </a:pPr>
          </a:p>
          <a:p>
            <a:pPr marL="0" indent="0" defTabSz="425194">
              <a:spcBef>
                <a:spcPts val="200"/>
              </a:spcBef>
              <a:buSzTx/>
              <a:buNone/>
              <a:defRPr b="1" sz="1100" u="sng"/>
            </a:pPr>
            <a:r>
              <a:t>Risk.Cross-Product</a:t>
            </a:r>
            <a:r>
              <a:rPr b="0"/>
              <a:t> </a:t>
            </a:r>
            <a:r>
              <a:t>Scale</a:t>
            </a:r>
            <a:r>
              <a:rPr u="none"/>
              <a:t>: </a:t>
            </a:r>
            <a:r>
              <a:rPr b="0" u="none"/>
              <a:t>% of financial products that risk metrics can be displayed in a single position blotter in a way appropriate for the trader (i.e. – around a benchmark vs. across the curve). </a:t>
            </a:r>
            <a:br>
              <a:rPr b="0" u="none"/>
            </a:br>
            <a:r>
              <a:rPr u="none"/>
              <a:t>Past</a:t>
            </a:r>
            <a:r>
              <a:rPr b="0" u="none"/>
              <a:t> [April 20xx] </a:t>
            </a:r>
            <a:r>
              <a:rPr u="none"/>
              <a:t>0% </a:t>
            </a:r>
            <a:r>
              <a:rPr b="0" u="none"/>
              <a:t>95%.           </a:t>
            </a:r>
            <a:r>
              <a:rPr u="none"/>
              <a:t>Goal</a:t>
            </a:r>
            <a:r>
              <a:rPr b="0" u="none"/>
              <a:t> [Dec. 20xy] </a:t>
            </a:r>
            <a:r>
              <a:rPr u="none"/>
              <a:t>100%</a:t>
            </a:r>
          </a:p>
          <a:p>
            <a:pPr marL="0" indent="0" defTabSz="425194">
              <a:spcBef>
                <a:spcPts val="200"/>
              </a:spcBef>
              <a:buSzTx/>
              <a:buNone/>
              <a:defRPr b="1" sz="1100" u="sng"/>
            </a:pPr>
            <a:r>
              <a:t>Risk.Low-latenc</a:t>
            </a:r>
            <a:r>
              <a:rPr u="none"/>
              <a:t>y</a:t>
            </a:r>
            <a:r>
              <a:rPr b="0" u="none"/>
              <a:t> </a:t>
            </a:r>
            <a:r>
              <a:rPr u="none"/>
              <a:t>Scale: </a:t>
            </a:r>
            <a:r>
              <a:rPr b="0" u="none"/>
              <a:t>number of times per day the intraday risk metrics is delayed by more than 0.5 sec.</a:t>
            </a:r>
            <a:r>
              <a:rPr u="none"/>
              <a:t> Past</a:t>
            </a:r>
            <a:r>
              <a:rPr b="0" u="none"/>
              <a:t> [April 20xx, NA] </a:t>
            </a:r>
            <a:r>
              <a:rPr u="none"/>
              <a:t>1% Past</a:t>
            </a:r>
            <a:r>
              <a:rPr b="0" u="none"/>
              <a:t> [April 20xx, EMEA] ??</a:t>
            </a:r>
            <a:r>
              <a:rPr u="none"/>
              <a:t>% </a:t>
            </a:r>
            <a:r>
              <a:rPr b="0" u="none"/>
              <a:t> </a:t>
            </a:r>
            <a:r>
              <a:rPr u="none"/>
              <a:t>Past</a:t>
            </a:r>
            <a:r>
              <a:rPr b="0" u="none"/>
              <a:t> [April 20xx, AP] 100</a:t>
            </a:r>
            <a:r>
              <a:rPr u="none"/>
              <a:t>% Goal</a:t>
            </a:r>
            <a:r>
              <a:rPr b="0" u="none"/>
              <a:t> [Dec. 20xy] </a:t>
            </a:r>
            <a:r>
              <a:rPr u="none"/>
              <a:t>0%</a:t>
            </a:r>
          </a:p>
          <a:p>
            <a:pPr marL="0" indent="0" defTabSz="425194">
              <a:spcBef>
                <a:spcPts val="200"/>
              </a:spcBef>
              <a:buSzTx/>
              <a:buNone/>
              <a:defRPr sz="1100"/>
            </a:pPr>
            <a:r>
              <a:t>Risk.Accuracy</a:t>
            </a:r>
          </a:p>
          <a:p>
            <a:pPr marL="0" indent="0" defTabSz="425194">
              <a:spcBef>
                <a:spcPts val="200"/>
              </a:spcBef>
              <a:buSzTx/>
              <a:buNone/>
              <a:defRPr b="1" sz="1100" u="sng"/>
            </a:pPr>
            <a:r>
              <a:t>Risk. user-configurable</a:t>
            </a:r>
            <a:r>
              <a:rPr b="0"/>
              <a:t> </a:t>
            </a:r>
            <a:r>
              <a:rPr u="none"/>
              <a:t>Scale: </a:t>
            </a:r>
            <a:r>
              <a:rPr b="0" u="none"/>
              <a:t>??? pretty binary – feature is there or not – how do we represent?</a:t>
            </a:r>
            <a:r>
              <a:rPr u="none"/>
              <a:t> </a:t>
            </a:r>
            <a:br>
              <a:rPr u="none"/>
            </a:br>
            <a:r>
              <a:rPr u="none"/>
              <a:t>Past</a:t>
            </a:r>
            <a:r>
              <a:rPr b="0" u="none"/>
              <a:t> [April 20xx] </a:t>
            </a:r>
            <a:r>
              <a:rPr u="none"/>
              <a:t>1% Goal</a:t>
            </a:r>
            <a:r>
              <a:rPr b="0" u="none"/>
              <a:t> [Dec. 20xy] </a:t>
            </a:r>
            <a:r>
              <a:rPr u="none"/>
              <a:t>0%</a:t>
            </a:r>
          </a:p>
          <a:p>
            <a:pPr marL="0" indent="0" defTabSz="425194">
              <a:spcBef>
                <a:spcPts val="200"/>
              </a:spcBef>
              <a:buSzTx/>
              <a:buNone/>
              <a:defRPr b="1" sz="1100" u="sng"/>
            </a:pPr>
            <a:r>
              <a:t>Operational Cost Efficiency</a:t>
            </a:r>
            <a:r>
              <a:rPr b="0" u="none"/>
              <a:t> </a:t>
            </a:r>
            <a:r>
              <a:rPr u="none"/>
              <a:t>Scale</a:t>
            </a:r>
            <a:r>
              <a:rPr b="0" u="none"/>
              <a:t>: &lt;Increased efficiency (Straight through processing STP Rates )&gt;</a:t>
            </a:r>
          </a:p>
          <a:p>
            <a:pPr marL="0" indent="0" defTabSz="425194">
              <a:spcBef>
                <a:spcPts val="200"/>
              </a:spcBef>
              <a:buSzTx/>
              <a:buNone/>
              <a:defRPr b="1" sz="1100" u="sng"/>
            </a:pPr>
            <a:r>
              <a:t>Cost-Per-Trade</a:t>
            </a:r>
            <a:r>
              <a:rPr b="0" u="none"/>
              <a:t> </a:t>
            </a:r>
            <a:r>
              <a:rPr u="none"/>
              <a:t>Scale</a:t>
            </a:r>
            <a:r>
              <a:rPr b="0" u="none"/>
              <a:t>: % reduction in Cost-Per-Trade </a:t>
            </a:r>
            <a:br>
              <a:rPr b="0" u="none"/>
            </a:br>
            <a:r>
              <a:rPr u="none"/>
              <a:t>Goal</a:t>
            </a:r>
            <a:r>
              <a:rPr b="0" u="none"/>
              <a:t> (EOY 20xy, cost type = I 1 – REGION = ALL) </a:t>
            </a:r>
            <a:r>
              <a:rPr u="none"/>
              <a:t>Reduce cost by 60%</a:t>
            </a:r>
            <a:r>
              <a:rPr b="0" u="none"/>
              <a:t> (BW) </a:t>
            </a:r>
            <a:br>
              <a:rPr b="0" u="none"/>
            </a:br>
            <a:r>
              <a:rPr u="none"/>
              <a:t>Goal</a:t>
            </a:r>
            <a:r>
              <a:rPr b="0" u="none"/>
              <a:t> (EOY 20xy, cost type = I 2 – REGION = ALL) </a:t>
            </a:r>
            <a:r>
              <a:rPr u="none"/>
              <a:t>Reduce cost by  x %</a:t>
            </a:r>
            <a:r>
              <a:rPr b="0" u="none"/>
              <a:t> </a:t>
            </a:r>
            <a:br>
              <a:rPr b="0" u="none"/>
            </a:br>
            <a:r>
              <a:rPr u="none"/>
              <a:t>Goal</a:t>
            </a:r>
            <a:r>
              <a:rPr b="0" u="none"/>
              <a:t> (EOY 20xy, cost type = E1 – REGION = ALL) </a:t>
            </a:r>
            <a:r>
              <a:rPr u="none"/>
              <a:t>Reduce cost by x %</a:t>
            </a:r>
            <a:r>
              <a:rPr b="0" u="none"/>
              <a:t> </a:t>
            </a:r>
            <a:br>
              <a:rPr b="0" u="none"/>
            </a:br>
            <a:r>
              <a:rPr u="none"/>
              <a:t>Goal </a:t>
            </a:r>
            <a:r>
              <a:rPr b="0" u="none"/>
              <a:t>(EOY 20xy, cost type = E 2 – REGION = ALL) </a:t>
            </a:r>
            <a:r>
              <a:rPr u="none"/>
              <a:t>Reduce cost by 100%</a:t>
            </a:r>
            <a:r>
              <a:rPr b="0" u="none"/>
              <a:t> </a:t>
            </a:r>
            <a:br>
              <a:rPr b="0" u="none"/>
            </a:br>
            <a:r>
              <a:rPr u="none"/>
              <a:t>Goal </a:t>
            </a:r>
            <a:r>
              <a:rPr b="0" u="none"/>
              <a:t>(EOY 20xy, cost type = E 3 – REGION = ALL) </a:t>
            </a:r>
            <a:r>
              <a:rPr u="none"/>
              <a:t>Reduce cost by  x %</a:t>
            </a:r>
          </a:p>
        </p:txBody>
      </p:sp>
      <p:sp>
        <p:nvSpPr>
          <p:cNvPr id="2752" name="Date Placeholder 3"/>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753" name="Slide Number Placeholder 5"/>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54" name="TextBox 7"/>
          <p:cNvSpPr/>
          <p:nvPr/>
        </p:nvSpPr>
        <p:spPr>
          <a:xfrm>
            <a:off x="842394" y="1986845"/>
            <a:ext cx="7763851" cy="535939"/>
          </a:xfrm>
          <a:prstGeom prst="rect">
            <a:avLst/>
          </a:prstGeom>
          <a:solidFill>
            <a:schemeClr val="accent2"/>
          </a:solidFill>
          <a:ln w="38100">
            <a:solidFill>
              <a:srgbClr val="FFFFFF"/>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sz="2800">
                <a:solidFill>
                  <a:srgbClr val="FFFFFF"/>
                </a:solidFill>
                <a:latin typeface="+mj-lt"/>
                <a:ea typeface="+mj-ea"/>
                <a:cs typeface="+mj-cs"/>
                <a:sym typeface="Calibri"/>
              </a:defRPr>
            </a:lvl1pPr>
          </a:lstStyle>
          <a:p>
            <a:pPr/>
            <a:r>
              <a:t>ONE PAGE PROJECT REQUIREMENTS QUANTIFIED</a:t>
            </a:r>
          </a:p>
        </p:txBody>
      </p:sp>
      <p:sp>
        <p:nvSpPr>
          <p:cNvPr id="2755" name="TextBox 6"/>
          <p:cNvSpPr/>
          <p:nvPr/>
        </p:nvSpPr>
        <p:spPr>
          <a:xfrm>
            <a:off x="746371" y="1299330"/>
            <a:ext cx="7739199" cy="4330064"/>
          </a:xfrm>
          <a:prstGeom prst="rect">
            <a:avLst/>
          </a:prstGeom>
          <a:solidFill>
            <a:srgbClr val="FFFFFF"/>
          </a:solidFill>
          <a:ln>
            <a:solidFill>
              <a:srgbClr val="A6A6A6"/>
            </a:solidFill>
          </a:ln>
          <a:extLst>
            <a:ext uri="{C572A759-6A51-4108-AA02-DFA0A04FC94B}">
              <ma14:wrappingTextBoxFlag xmlns:ma14="http://schemas.microsoft.com/office/mac/drawingml/2011/main" val="1"/>
            </a:ext>
          </a:extLst>
        </p:spPr>
        <p:txBody>
          <a:bodyPr lIns="45718" tIns="45718" rIns="45718" bIns="45718">
            <a:spAutoFit/>
          </a:bodyPr>
          <a:lstStyle/>
          <a:p>
            <a:pPr>
              <a:defRPr b="1" sz="3200" u="sng">
                <a:latin typeface="+mj-lt"/>
                <a:ea typeface="+mj-ea"/>
                <a:cs typeface="+mj-cs"/>
                <a:sym typeface="Calibri"/>
              </a:defRPr>
            </a:pPr>
            <a:r>
              <a:t>Operational-Control</a:t>
            </a:r>
            <a:r>
              <a:rPr b="0" u="none"/>
              <a:t>: </a:t>
            </a:r>
          </a:p>
          <a:p>
            <a:pPr>
              <a:defRPr b="1" sz="3200">
                <a:latin typeface="+mj-lt"/>
                <a:ea typeface="+mj-ea"/>
                <a:cs typeface="+mj-cs"/>
                <a:sym typeface="Calibri"/>
              </a:defRPr>
            </a:pPr>
            <a:r>
              <a:t>Scale: % of trades per day, where the calculated economic difference between OUR CO and Marketplace/Clients, is less than “1 Yen”(or equivalent). </a:t>
            </a:r>
          </a:p>
          <a:p>
            <a:pPr>
              <a:defRPr b="1" sz="3200">
                <a:latin typeface="+mj-lt"/>
                <a:ea typeface="+mj-ea"/>
                <a:cs typeface="+mj-cs"/>
                <a:sym typeface="Calibri"/>
              </a:defRPr>
            </a:pPr>
            <a:br/>
            <a:r>
              <a:t>	Past</a:t>
            </a:r>
            <a:r>
              <a:rPr b="0"/>
              <a:t> [April 20xx] </a:t>
            </a:r>
            <a:r>
              <a:t>10%</a:t>
            </a:r>
            <a:r>
              <a:rPr b="0"/>
              <a:t>  </a:t>
            </a:r>
          </a:p>
          <a:p>
            <a:pPr>
              <a:defRPr b="1" sz="3200">
                <a:latin typeface="+mj-lt"/>
                <a:ea typeface="+mj-ea"/>
                <a:cs typeface="+mj-cs"/>
                <a:sym typeface="Calibri"/>
              </a:defRPr>
            </a:pPr>
            <a:r>
              <a:t>	Goal</a:t>
            </a:r>
            <a:r>
              <a:rPr b="0"/>
              <a:t> [Dec. 20xy] </a:t>
            </a:r>
            <a:r>
              <a:t>100%</a:t>
            </a:r>
          </a:p>
        </p:txBody>
      </p:sp>
      <p:sp>
        <p:nvSpPr>
          <p:cNvPr id="2756" name="TextBox 8"/>
          <p:cNvSpPr/>
          <p:nvPr/>
        </p:nvSpPr>
        <p:spPr>
          <a:xfrm>
            <a:off x="942289" y="656966"/>
            <a:ext cx="7763852" cy="535939"/>
          </a:xfrm>
          <a:prstGeom prst="rect">
            <a:avLst/>
          </a:prstGeom>
          <a:solidFill>
            <a:schemeClr val="accent2"/>
          </a:solidFill>
          <a:ln w="38100">
            <a:solidFill>
              <a:srgbClr val="FFFFFF"/>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sz="2800">
                <a:solidFill>
                  <a:srgbClr val="FFFFFF"/>
                </a:solidFill>
                <a:latin typeface="+mj-lt"/>
                <a:ea typeface="+mj-ea"/>
                <a:cs typeface="+mj-cs"/>
                <a:sym typeface="Calibri"/>
              </a:defRPr>
            </a:lvl1pPr>
          </a:lstStyle>
          <a:p>
            <a:pPr/>
            <a:r>
              <a:t>ONE PAGE PROJECT REQUIREMENTS QUANTIFIED</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0" name="Rectangle 2"/>
          <p:cNvSpPr txBox="1"/>
          <p:nvPr>
            <p:ph type="title"/>
          </p:nvPr>
        </p:nvSpPr>
        <p:spPr>
          <a:xfrm>
            <a:off x="457200" y="274638"/>
            <a:ext cx="8229600" cy="1143002"/>
          </a:xfrm>
          <a:prstGeom prst="rect">
            <a:avLst/>
          </a:prstGeom>
        </p:spPr>
        <p:txBody>
          <a:bodyPr/>
          <a:lstStyle/>
          <a:p>
            <a:pPr>
              <a:defRPr sz="1800">
                <a:latin typeface="Times"/>
                <a:ea typeface="Times"/>
                <a:cs typeface="Times"/>
                <a:sym typeface="Times"/>
              </a:defRPr>
            </a:pPr>
            <a:r>
              <a:t>2. </a:t>
            </a:r>
            <a:r>
              <a:rPr i="1"/>
              <a:t>For each goal, define a scale of measure and a </a:t>
            </a:r>
            <a:r>
              <a:rPr i="1">
                <a:latin typeface="Arial"/>
                <a:ea typeface="Arial"/>
                <a:cs typeface="Arial"/>
                <a:sym typeface="Arial"/>
              </a:rPr>
              <a:t>‘</a:t>
            </a:r>
            <a:r>
              <a:rPr i="1"/>
              <a:t>final</a:t>
            </a:r>
            <a:r>
              <a:rPr i="1">
                <a:latin typeface="Arial"/>
                <a:ea typeface="Arial"/>
                <a:cs typeface="Arial"/>
                <a:sym typeface="Arial"/>
              </a:rPr>
              <a:t>’</a:t>
            </a:r>
            <a:r>
              <a:rPr i="1"/>
              <a:t> goal level. For example: Reliable: Scale: Mean Time Before Failure, Goal: &gt;1 month.</a:t>
            </a:r>
            <a:br>
              <a:rPr i="1"/>
            </a:br>
          </a:p>
        </p:txBody>
      </p:sp>
      <p:sp>
        <p:nvSpPr>
          <p:cNvPr id="2761" name="Rectangle 3"/>
          <p:cNvSpPr txBox="1"/>
          <p:nvPr>
            <p:ph type="body" idx="1"/>
          </p:nvPr>
        </p:nvSpPr>
        <p:spPr>
          <a:xfrm>
            <a:off x="228600" y="1219200"/>
            <a:ext cx="8763000" cy="5181600"/>
          </a:xfrm>
          <a:prstGeom prst="rect">
            <a:avLst/>
          </a:prstGeom>
        </p:spPr>
        <p:txBody>
          <a:bodyPr/>
          <a:lstStyle/>
          <a:p>
            <a:pPr lvl="1" marL="713230" indent="-274319" defTabSz="438911">
              <a:spcBef>
                <a:spcPts val="400"/>
              </a:spcBef>
              <a:buFont typeface="Symbol"/>
              <a:buChar char="·"/>
              <a:defRPr b="1" sz="1900">
                <a:latin typeface="Times"/>
                <a:ea typeface="Times"/>
                <a:cs typeface="Times"/>
                <a:sym typeface="Times"/>
              </a:defRPr>
            </a:pPr>
            <a:r>
              <a:t>In the Gilb Agile Process, the project is initially defined in terms of clearly stated, quantified, critical objectives.</a:t>
            </a:r>
            <a:endParaRPr sz="2600"/>
          </a:p>
          <a:p>
            <a:pPr lvl="1" marL="713230" indent="-274319" defTabSz="438911">
              <a:spcBef>
                <a:spcPts val="600"/>
              </a:spcBef>
              <a:buFont typeface="Symbol"/>
              <a:buChar char="·"/>
              <a:defRPr b="1" sz="1900">
                <a:latin typeface="Times"/>
                <a:ea typeface="Times"/>
                <a:cs typeface="Times"/>
                <a:sym typeface="Times"/>
              </a:defRPr>
            </a:pPr>
          </a:p>
          <a:p>
            <a:pPr lvl="1" marL="713230" indent="-274319" defTabSz="438911">
              <a:spcBef>
                <a:spcPts val="400"/>
              </a:spcBef>
              <a:buFont typeface="Symbol"/>
              <a:buChar char="·"/>
              <a:defRPr b="1" sz="1900">
                <a:latin typeface="Times"/>
                <a:ea typeface="Times"/>
                <a:cs typeface="Times"/>
                <a:sym typeface="Times"/>
              </a:defRPr>
            </a:pPr>
            <a:r>
              <a:t>During the project, these long-term (Project completion term) </a:t>
            </a:r>
            <a:endParaRPr sz="2600"/>
          </a:p>
          <a:p>
            <a:pPr lvl="2" marL="1097280" indent="-219455" defTabSz="438911">
              <a:spcBef>
                <a:spcPts val="400"/>
              </a:spcBef>
              <a:buFont typeface="Symbol"/>
              <a:buChar char="·"/>
              <a:defRPr b="1" sz="1700">
                <a:latin typeface="Times"/>
                <a:ea typeface="Times"/>
                <a:cs typeface="Times"/>
                <a:sym typeface="Times"/>
              </a:defRPr>
            </a:pPr>
            <a:r>
              <a:t>objectives can be changed, and tuned,</a:t>
            </a:r>
            <a:endParaRPr sz="2300"/>
          </a:p>
          <a:p>
            <a:pPr lvl="2" marL="1097280" indent="-219455" defTabSz="438911">
              <a:spcBef>
                <a:spcPts val="400"/>
              </a:spcBef>
              <a:buFont typeface="Symbol"/>
              <a:buChar char="·"/>
              <a:defRPr b="1" sz="1700">
                <a:latin typeface="Times"/>
                <a:ea typeface="Times"/>
                <a:cs typeface="Times"/>
                <a:sym typeface="Times"/>
              </a:defRPr>
            </a:pPr>
            <a:r>
              <a:t> based on practical experience and feedback,</a:t>
            </a:r>
            <a:endParaRPr sz="2300"/>
          </a:p>
          <a:p>
            <a:pPr lvl="2" marL="1097280" indent="-219455" defTabSz="438911">
              <a:spcBef>
                <a:spcPts val="400"/>
              </a:spcBef>
              <a:buFont typeface="Symbol"/>
              <a:buChar char="·"/>
              <a:defRPr b="1" sz="1700">
                <a:latin typeface="Times"/>
                <a:ea typeface="Times"/>
                <a:cs typeface="Times"/>
                <a:sym typeface="Times"/>
              </a:defRPr>
            </a:pPr>
            <a:r>
              <a:t> from each Evo step. </a:t>
            </a:r>
            <a:endParaRPr sz="2300"/>
          </a:p>
          <a:p>
            <a:pPr lvl="2" marL="1097280" indent="-219455" defTabSz="438911">
              <a:spcBef>
                <a:spcPts val="400"/>
              </a:spcBef>
              <a:buFont typeface="Symbol"/>
              <a:buChar char="·"/>
              <a:defRPr b="1" sz="1700">
                <a:latin typeface="Times"/>
                <a:ea typeface="Times"/>
                <a:cs typeface="Times"/>
                <a:sym typeface="Times"/>
              </a:defRPr>
            </a:pPr>
            <a:r>
              <a:t>They are not cast in concrete, even though they are extremely clear.</a:t>
            </a:r>
            <a:br/>
          </a:p>
          <a:p>
            <a:pPr lvl="1" marL="713230" indent="-274319" defTabSz="438911">
              <a:spcBef>
                <a:spcPts val="400"/>
              </a:spcBef>
              <a:buFont typeface="Symbol"/>
              <a:buChar char="·"/>
              <a:defRPr b="1" sz="1900">
                <a:latin typeface="Times"/>
                <a:ea typeface="Times"/>
                <a:cs typeface="Times"/>
                <a:sym typeface="Times"/>
              </a:defRPr>
            </a:pPr>
            <a:r>
              <a:t>Conventional Agile methods do not have any such quantification concept.</a:t>
            </a:r>
            <a:endParaRPr sz="2600"/>
          </a:p>
          <a:p>
            <a:pPr lvl="1" marL="0" indent="438911" defTabSz="438911">
              <a:spcBef>
                <a:spcPts val="400"/>
              </a:spcBef>
              <a:buSzTx/>
              <a:buNone/>
              <a:defRPr b="1" sz="1900">
                <a:latin typeface="Times"/>
                <a:ea typeface="Times"/>
                <a:cs typeface="Times"/>
                <a:sym typeface="Times"/>
              </a:defRPr>
            </a:pPr>
            <a:r>
              <a:t> </a:t>
            </a:r>
            <a:endParaRPr sz="2600"/>
          </a:p>
          <a:p>
            <a:pPr lvl="1" marL="713230" indent="-274319" defTabSz="438911">
              <a:spcBef>
                <a:spcPts val="400"/>
              </a:spcBef>
              <a:buFont typeface="Symbol"/>
              <a:buChar char="·"/>
              <a:defRPr b="1" sz="1900">
                <a:latin typeface="Times"/>
                <a:ea typeface="Times"/>
                <a:cs typeface="Times"/>
                <a:sym typeface="Times"/>
              </a:defRPr>
            </a:pPr>
            <a:r>
              <a:t>Conventional vague ideas, un-measurable, un-testable, un-quantified, and  un-deadlined requirements, do not  count as true long term goals, in our view.</a:t>
            </a:r>
            <a:br/>
            <a:br/>
          </a:p>
        </p:txBody>
      </p:sp>
      <p:sp>
        <p:nvSpPr>
          <p:cNvPr id="2762"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Architecture Impact Uncertainty and Evidence determine priority"/>
          <p:cNvSpPr txBox="1"/>
          <p:nvPr>
            <p:ph type="title"/>
          </p:nvPr>
        </p:nvSpPr>
        <p:spPr>
          <a:prstGeom prst="rect">
            <a:avLst/>
          </a:prstGeom>
        </p:spPr>
        <p:txBody>
          <a:bodyPr/>
          <a:lstStyle>
            <a:lvl1pPr defTabSz="370331">
              <a:defRPr sz="3564"/>
            </a:lvl1pPr>
          </a:lstStyle>
          <a:p>
            <a:pPr/>
            <a:r>
              <a:t>Architecture Impact Uncertainty and Evidence determine priority</a:t>
            </a:r>
          </a:p>
        </p:txBody>
      </p:sp>
      <p:sp>
        <p:nvSpPr>
          <p:cNvPr id="2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5" name="Evidence and +- uncertainty.png" descr="Evidence and +- uncertainty.png"/>
          <p:cNvPicPr>
            <a:picLocks noChangeAspect="1"/>
          </p:cNvPicPr>
          <p:nvPr/>
        </p:nvPicPr>
        <p:blipFill>
          <a:blip r:embed="rId3">
            <a:extLst/>
          </a:blip>
          <a:stretch>
            <a:fillRect/>
          </a:stretch>
        </p:blipFill>
        <p:spPr>
          <a:xfrm>
            <a:off x="596465" y="1735173"/>
            <a:ext cx="7706877" cy="4816799"/>
          </a:xfrm>
          <a:prstGeom prst="rect">
            <a:avLst/>
          </a:prstGeom>
          <a:ln w="12700">
            <a:miter lim="400000"/>
          </a:ln>
        </p:spPr>
      </p:pic>
      <p:sp>
        <p:nvSpPr>
          <p:cNvPr id="286" name="Line"/>
          <p:cNvSpPr/>
          <p:nvPr/>
        </p:nvSpPr>
        <p:spPr>
          <a:xfrm>
            <a:off x="5236771" y="756538"/>
            <a:ext cx="2114412" cy="2528228"/>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87" name="Line"/>
          <p:cNvSpPr/>
          <p:nvPr/>
        </p:nvSpPr>
        <p:spPr>
          <a:xfrm>
            <a:off x="3264058" y="1253374"/>
            <a:ext cx="2625883" cy="3353275"/>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4"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765" name="Title 1"/>
          <p:cNvSpPr txBox="1"/>
          <p:nvPr>
            <p:ph type="title"/>
          </p:nvPr>
        </p:nvSpPr>
        <p:spPr>
          <a:xfrm>
            <a:off x="457200" y="57380"/>
            <a:ext cx="8229600" cy="360405"/>
          </a:xfrm>
          <a:prstGeom prst="rect">
            <a:avLst/>
          </a:prstGeom>
        </p:spPr>
        <p:txBody>
          <a:bodyPr/>
          <a:lstStyle/>
          <a:p>
            <a:pPr defTabSz="214884">
              <a:defRPr sz="1800"/>
            </a:pPr>
            <a:r>
              <a:t>Acer: </a:t>
            </a:r>
            <a:r>
              <a:rPr b="1" cap="small"/>
              <a:t>Very Top Level Project Strategies</a:t>
            </a:r>
          </a:p>
        </p:txBody>
      </p:sp>
      <p:sp>
        <p:nvSpPr>
          <p:cNvPr id="2766" name="Content Placeholder 2"/>
          <p:cNvSpPr txBox="1"/>
          <p:nvPr>
            <p:ph type="body" idx="1"/>
          </p:nvPr>
        </p:nvSpPr>
        <p:spPr>
          <a:xfrm>
            <a:off x="133671" y="635038"/>
            <a:ext cx="8855772" cy="5865755"/>
          </a:xfrm>
          <a:prstGeom prst="rect">
            <a:avLst/>
          </a:prstGeom>
        </p:spPr>
        <p:txBody>
          <a:bodyPr/>
          <a:lstStyle/>
          <a:p>
            <a:pPr marL="0" indent="0">
              <a:spcBef>
                <a:spcPts val="200"/>
              </a:spcBef>
              <a:buSzTx/>
              <a:buNone/>
              <a:defRPr b="1" i="1" sz="1000">
                <a:latin typeface="Arial"/>
                <a:ea typeface="Arial"/>
                <a:cs typeface="Arial"/>
                <a:sym typeface="Arial"/>
              </a:defRPr>
            </a:pPr>
            <a:r>
              <a:t>Note: These very top level project strategies specify how we are going to achieve the top level project goals.  </a:t>
            </a:r>
          </a:p>
          <a:p>
            <a:pPr marL="0" indent="0">
              <a:spcBef>
                <a:spcPts val="200"/>
              </a:spcBef>
              <a:buSzTx/>
              <a:buNone/>
              <a:defRPr i="1" sz="1000">
                <a:latin typeface="Arial"/>
                <a:ea typeface="Arial"/>
                <a:cs typeface="Arial"/>
                <a:sym typeface="Arial"/>
              </a:defRPr>
            </a:pPr>
            <a:r>
              <a:t> </a:t>
            </a:r>
          </a:p>
          <a:p>
            <a:pPr marL="0" indent="0">
              <a:spcBef>
                <a:spcPts val="200"/>
              </a:spcBef>
              <a:buSzTx/>
              <a:buNone/>
              <a:defRPr b="1" sz="1000" u="sng">
                <a:latin typeface="Arial"/>
                <a:ea typeface="Arial"/>
                <a:cs typeface="Arial"/>
                <a:sym typeface="Arial"/>
              </a:defRPr>
            </a:pPr>
            <a:r>
              <a:t>Identify Binding Compliance Requirements Strategy:</a:t>
            </a:r>
          </a:p>
          <a:p>
            <a:pPr marL="0" indent="0">
              <a:spcBef>
                <a:spcPts val="200"/>
              </a:spcBef>
              <a:buSzTx/>
              <a:buNone/>
              <a:defRPr b="1" sz="1000">
                <a:latin typeface="Arial"/>
                <a:ea typeface="Arial"/>
                <a:cs typeface="Arial"/>
                <a:sym typeface="Arial"/>
              </a:defRPr>
            </a:pPr>
            <a:r>
              <a:t>Gist:</a:t>
            </a:r>
            <a:r>
              <a:rPr b="0"/>
              <a:t> Identify all officially binding security administration requirements with which we must become compliant both from THE CORP and Regulatory Authorities.</a:t>
            </a:r>
          </a:p>
          <a:p>
            <a:pPr marL="0" indent="0">
              <a:spcBef>
                <a:spcPts val="200"/>
              </a:spcBef>
              <a:buSzTx/>
              <a:buNone/>
              <a:defRPr sz="1000">
                <a:latin typeface="Arial"/>
                <a:ea typeface="Arial"/>
                <a:cs typeface="Arial"/>
                <a:sym typeface="Arial"/>
              </a:defRPr>
            </a:pPr>
            <a:r>
              <a:t> </a:t>
            </a:r>
            <a:endParaRPr b="1" u="sng"/>
          </a:p>
          <a:p>
            <a:pPr marL="0" indent="0">
              <a:spcBef>
                <a:spcPts val="200"/>
              </a:spcBef>
              <a:buSzTx/>
              <a:buNone/>
              <a:defRPr b="1" sz="1000" u="sng">
                <a:latin typeface="Arial"/>
                <a:ea typeface="Arial"/>
                <a:cs typeface="Arial"/>
                <a:sym typeface="Arial"/>
              </a:defRPr>
            </a:pPr>
            <a:r>
              <a:t>System Control Strategy:</a:t>
            </a:r>
          </a:p>
          <a:p>
            <a:pPr marL="0" indent="0">
              <a:spcBef>
                <a:spcPts val="200"/>
              </a:spcBef>
              <a:buSzTx/>
              <a:buNone/>
              <a:defRPr b="1" sz="1000">
                <a:latin typeface="Arial"/>
                <a:ea typeface="Arial"/>
                <a:cs typeface="Arial"/>
                <a:sym typeface="Arial"/>
              </a:defRPr>
            </a:pPr>
            <a:r>
              <a:t>Gist:</a:t>
            </a:r>
            <a:r>
              <a:rPr b="0"/>
              <a:t> a formal system or process we can use to decide what characteristics a [system; default = appication] has with regard to our compliance, performance, availability and cost goals</a:t>
            </a:r>
          </a:p>
          <a:p>
            <a:pPr marL="0" indent="0">
              <a:spcBef>
                <a:spcPts val="200"/>
              </a:spcBef>
              <a:buSzTx/>
              <a:buNone/>
              <a:defRPr b="1" i="1" sz="1000">
                <a:latin typeface="Arial"/>
                <a:ea typeface="Arial"/>
                <a:cs typeface="Arial"/>
                <a:sym typeface="Arial"/>
              </a:defRPr>
            </a:pPr>
            <a:r>
              <a:t>Note: an inspection process, for instance</a:t>
            </a:r>
          </a:p>
          <a:p>
            <a:pPr marL="0" indent="0">
              <a:spcBef>
                <a:spcPts val="200"/>
              </a:spcBef>
              <a:buSzTx/>
              <a:buNone/>
              <a:defRPr sz="1000">
                <a:latin typeface="Arial"/>
                <a:ea typeface="Arial"/>
                <a:cs typeface="Arial"/>
                <a:sym typeface="Arial"/>
              </a:defRPr>
            </a:pPr>
            <a:r>
              <a:t>Define and implement inspection for security administration-related business requirements specifications</a:t>
            </a:r>
          </a:p>
          <a:p>
            <a:pPr marL="0" indent="0">
              <a:spcBef>
                <a:spcPts val="200"/>
              </a:spcBef>
              <a:buSzTx/>
              <a:buNone/>
              <a:defRPr sz="1000">
                <a:latin typeface="Arial"/>
                <a:ea typeface="Arial"/>
                <a:cs typeface="Arial"/>
                <a:sym typeface="Arial"/>
              </a:defRPr>
            </a:pPr>
            <a:r>
              <a:t>Define and implement inspection for [systems; default = applications] which already exist in CitiTech environments</a:t>
            </a:r>
          </a:p>
          <a:p>
            <a:pPr marL="0" indent="0">
              <a:spcBef>
                <a:spcPts val="200"/>
              </a:spcBef>
              <a:buSzTx/>
              <a:buNone/>
              <a:defRPr b="1" i="1" sz="1000">
                <a:latin typeface="Arial"/>
                <a:ea typeface="Arial"/>
                <a:cs typeface="Arial"/>
                <a:sym typeface="Arial"/>
              </a:defRPr>
            </a:pPr>
            <a:r>
              <a:t>Note: systems include applications, databases, data service and machines. Project ACER ought to be extensible.</a:t>
            </a:r>
          </a:p>
          <a:p>
            <a:pPr marL="0" indent="0">
              <a:spcBef>
                <a:spcPts val="200"/>
              </a:spcBef>
              <a:buSzTx/>
              <a:buNone/>
              <a:defRPr sz="1000">
                <a:latin typeface="Arial"/>
                <a:ea typeface="Arial"/>
                <a:cs typeface="Arial"/>
                <a:sym typeface="Arial"/>
              </a:defRPr>
            </a:pPr>
            <a:r>
              <a:t> </a:t>
            </a:r>
          </a:p>
          <a:p>
            <a:pPr marL="0" indent="0">
              <a:spcBef>
                <a:spcPts val="200"/>
              </a:spcBef>
              <a:buSzTx/>
              <a:buNone/>
              <a:defRPr b="1" sz="1000" u="sng">
                <a:latin typeface="Arial"/>
                <a:ea typeface="Arial"/>
                <a:cs typeface="Arial"/>
                <a:sym typeface="Arial"/>
              </a:defRPr>
            </a:pPr>
            <a:r>
              <a:t>System Implementation Strategy:</a:t>
            </a:r>
          </a:p>
          <a:p>
            <a:pPr marL="0" indent="0">
              <a:spcBef>
                <a:spcPts val="200"/>
              </a:spcBef>
              <a:buSzTx/>
              <a:buNone/>
              <a:defRPr b="1" sz="1000">
                <a:latin typeface="Arial"/>
                <a:ea typeface="Arial"/>
                <a:cs typeface="Arial"/>
                <a:sym typeface="Arial"/>
              </a:defRPr>
            </a:pPr>
            <a:r>
              <a:t>Gist:</a:t>
            </a:r>
            <a:r>
              <a:rPr b="0"/>
              <a:t> a formal system or process we can use to actually change a [system; default = application] so that it meets our compliance, performance, availability and cost goals</a:t>
            </a:r>
          </a:p>
          <a:p>
            <a:pPr marL="0" indent="0">
              <a:spcBef>
                <a:spcPts val="200"/>
              </a:spcBef>
              <a:buSzTx/>
              <a:buNone/>
              <a:defRPr sz="1000">
                <a:latin typeface="Arial"/>
                <a:ea typeface="Arial"/>
                <a:cs typeface="Arial"/>
                <a:sym typeface="Arial"/>
              </a:defRPr>
            </a:pPr>
            <a:r>
              <a:t>All systems ought to feed EERS</a:t>
            </a:r>
          </a:p>
          <a:p>
            <a:pPr marL="0" indent="0">
              <a:spcBef>
                <a:spcPts val="200"/>
              </a:spcBef>
              <a:buSzTx/>
              <a:buNone/>
              <a:defRPr sz="1000">
                <a:latin typeface="Arial"/>
                <a:ea typeface="Arial"/>
                <a:cs typeface="Arial"/>
                <a:sym typeface="Arial"/>
              </a:defRPr>
            </a:pPr>
            <a:r>
              <a:t>Publish best practices for developing security administration requirement specifications</a:t>
            </a:r>
          </a:p>
          <a:p>
            <a:pPr marL="0" indent="0">
              <a:spcBef>
                <a:spcPts val="200"/>
              </a:spcBef>
              <a:buSzTx/>
              <a:buNone/>
              <a:defRPr sz="1000">
                <a:latin typeface="Arial"/>
                <a:ea typeface="Arial"/>
                <a:cs typeface="Arial"/>
                <a:sym typeface="Arial"/>
              </a:defRPr>
            </a:pPr>
            <a:r>
              <a:t>Publish a security administration requirement specification template</a:t>
            </a:r>
          </a:p>
          <a:p>
            <a:pPr marL="0" indent="0">
              <a:spcBef>
                <a:spcPts val="200"/>
              </a:spcBef>
              <a:buSzTx/>
              <a:buNone/>
              <a:defRPr sz="1000">
                <a:latin typeface="Arial"/>
                <a:ea typeface="Arial"/>
                <a:cs typeface="Arial"/>
                <a:sym typeface="Arial"/>
              </a:defRPr>
            </a:pPr>
            <a:r>
              <a:t>Application technology managers are service providers in the formal change process, that are required to meet all project goals within defined timescales</a:t>
            </a:r>
          </a:p>
          <a:p>
            <a:pPr marL="0" indent="0">
              <a:spcBef>
                <a:spcPts val="200"/>
              </a:spcBef>
              <a:buSzTx/>
              <a:buNone/>
              <a:defRPr sz="1000">
                <a:latin typeface="Arial"/>
                <a:ea typeface="Arial"/>
                <a:cs typeface="Arial"/>
                <a:sym typeface="Arial"/>
              </a:defRPr>
            </a:pPr>
            <a:r>
              <a:t> </a:t>
            </a:r>
          </a:p>
          <a:p>
            <a:pPr marL="0" indent="0">
              <a:spcBef>
                <a:spcPts val="200"/>
              </a:spcBef>
              <a:buSzTx/>
              <a:buNone/>
              <a:defRPr b="1" sz="1000" u="sng">
                <a:latin typeface="Arial"/>
                <a:ea typeface="Arial"/>
                <a:cs typeface="Arial"/>
                <a:sym typeface="Arial"/>
              </a:defRPr>
            </a:pPr>
            <a:r>
              <a:t>Find Services That Meet Our Goals Strategy:</a:t>
            </a:r>
          </a:p>
          <a:p>
            <a:pPr marL="0" indent="0">
              <a:spcBef>
                <a:spcPts val="200"/>
              </a:spcBef>
              <a:buSzTx/>
              <a:buNone/>
              <a:defRPr b="1" sz="1000">
                <a:latin typeface="Arial"/>
                <a:ea typeface="Arial"/>
                <a:cs typeface="Arial"/>
                <a:sym typeface="Arial"/>
              </a:defRPr>
            </a:pPr>
            <a:r>
              <a:t>Gist:</a:t>
            </a:r>
            <a:r>
              <a:rPr b="0"/>
              <a:t> a formal system or process we can use to evaluate security administration services offered by internal and external services providers so that we can meet our defined goals</a:t>
            </a:r>
          </a:p>
          <a:p>
            <a:pPr marL="0" indent="0">
              <a:spcBef>
                <a:spcPts val="200"/>
              </a:spcBef>
              <a:buSzTx/>
              <a:buNone/>
              <a:defRPr i="1" sz="1000">
                <a:latin typeface="Arial"/>
                <a:ea typeface="Arial"/>
                <a:cs typeface="Arial"/>
                <a:sym typeface="Arial"/>
              </a:defRPr>
            </a:pPr>
            <a:r>
              <a:t>Note: this strategy avoids pre-supposition that one solution is the only option (EG all applications must migrate to RSA and that RSA is the only security administration services offering)</a:t>
            </a:r>
          </a:p>
          <a:p>
            <a:pPr marL="0" indent="0">
              <a:spcBef>
                <a:spcPts val="200"/>
              </a:spcBef>
              <a:buSzTx/>
              <a:buNone/>
              <a:defRPr i="1" sz="1000">
                <a:latin typeface="Arial"/>
                <a:ea typeface="Arial"/>
                <a:cs typeface="Arial"/>
                <a:sym typeface="Arial"/>
              </a:defRPr>
            </a:pPr>
            <a:r>
              <a:t> </a:t>
            </a:r>
          </a:p>
          <a:p>
            <a:pPr marL="0" indent="0">
              <a:spcBef>
                <a:spcPts val="200"/>
              </a:spcBef>
              <a:buSzTx/>
              <a:buNone/>
              <a:defRPr b="1" sz="1000" u="sng">
                <a:latin typeface="Arial"/>
                <a:ea typeface="Arial"/>
                <a:cs typeface="Arial"/>
                <a:sym typeface="Arial"/>
              </a:defRPr>
            </a:pPr>
            <a:r>
              <a:t>Use The Lowest Cost Provider Strategy:</a:t>
            </a:r>
          </a:p>
          <a:p>
            <a:pPr marL="0" indent="0">
              <a:spcBef>
                <a:spcPts val="200"/>
              </a:spcBef>
              <a:buSzTx/>
              <a:buNone/>
              <a:defRPr b="1" sz="1000">
                <a:latin typeface="Arial"/>
                <a:ea typeface="Arial"/>
                <a:cs typeface="Arial"/>
                <a:sym typeface="Arial"/>
              </a:defRPr>
            </a:pPr>
            <a:r>
              <a:t>Gist:</a:t>
            </a:r>
            <a:r>
              <a:rPr b="0"/>
              <a:t> use the services provider that meets all signed-off project goals for the lowest $US cost.  </a:t>
            </a:r>
          </a:p>
          <a:p>
            <a:pPr marL="0" indent="0">
              <a:spcBef>
                <a:spcPts val="200"/>
              </a:spcBef>
              <a:buSzTx/>
              <a:buNone/>
              <a:defRPr i="1" sz="1000">
                <a:latin typeface="Arial"/>
                <a:ea typeface="Arial"/>
                <a:cs typeface="Arial"/>
                <a:sym typeface="Arial"/>
              </a:defRPr>
            </a:pPr>
            <a:r>
              <a:t>Note: if all project goals can be met by more than one services provider, the provider offering the lowest $US cost for meeting the goals and no more than the goals ought to be used</a:t>
            </a:r>
          </a:p>
        </p:txBody>
      </p:sp>
      <p:sp>
        <p:nvSpPr>
          <p:cNvPr id="2767" name="Date Placeholder 3"/>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768" name="Slide Number Placeholder 5"/>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69" name="TextBox 6"/>
          <p:cNvSpPr/>
          <p:nvPr/>
        </p:nvSpPr>
        <p:spPr>
          <a:xfrm>
            <a:off x="3124199" y="1507897"/>
            <a:ext cx="3796713" cy="396239"/>
          </a:xfrm>
          <a:prstGeom prst="rect">
            <a:avLst/>
          </a:prstGeom>
          <a:solidFill>
            <a:schemeClr val="accent2"/>
          </a:solidFill>
          <a:ln w="38100">
            <a:solidFill>
              <a:srgbClr val="FFFFFF"/>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FFFF"/>
                </a:solidFill>
                <a:latin typeface="+mj-lt"/>
                <a:ea typeface="+mj-ea"/>
                <a:cs typeface="+mj-cs"/>
                <a:sym typeface="Calibri"/>
              </a:defRPr>
            </a:lvl1pPr>
          </a:lstStyle>
          <a:p>
            <a:pPr/>
            <a:r>
              <a:t>How much do these strategies cost?</a:t>
            </a:r>
          </a:p>
        </p:txBody>
      </p:sp>
      <p:sp>
        <p:nvSpPr>
          <p:cNvPr id="2770" name="TextBox 7"/>
          <p:cNvSpPr/>
          <p:nvPr/>
        </p:nvSpPr>
        <p:spPr>
          <a:xfrm>
            <a:off x="5261759" y="3601985"/>
            <a:ext cx="3586866" cy="662939"/>
          </a:xfrm>
          <a:prstGeom prst="rect">
            <a:avLst/>
          </a:prstGeom>
          <a:solidFill>
            <a:schemeClr val="accent2"/>
          </a:solidFill>
          <a:ln w="38100">
            <a:solidFill>
              <a:srgbClr val="FFFFFF"/>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p>
            <a:pPr>
              <a:defRPr>
                <a:solidFill>
                  <a:srgbClr val="FFFFFF"/>
                </a:solidFill>
                <a:latin typeface="+mj-lt"/>
                <a:ea typeface="+mj-ea"/>
                <a:cs typeface="+mj-cs"/>
                <a:sym typeface="Calibri"/>
              </a:defRPr>
            </a:pPr>
            <a:r>
              <a:t>How much impact on our 4 Goals</a:t>
            </a:r>
          </a:p>
          <a:p>
            <a:pPr>
              <a:defRPr>
                <a:solidFill>
                  <a:srgbClr val="FFFFFF"/>
                </a:solidFill>
                <a:latin typeface="+mj-lt"/>
                <a:ea typeface="+mj-ea"/>
                <a:cs typeface="+mj-cs"/>
                <a:sym typeface="Calibri"/>
              </a:defRPr>
            </a:pPr>
            <a:r>
              <a:t> do these strategies have?</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4" name="Rectangle 2"/>
          <p:cNvSpPr txBox="1"/>
          <p:nvPr>
            <p:ph type="title"/>
          </p:nvPr>
        </p:nvSpPr>
        <p:spPr>
          <a:xfrm>
            <a:off x="457200" y="274638"/>
            <a:ext cx="8229600" cy="1143002"/>
          </a:xfrm>
          <a:prstGeom prst="rect">
            <a:avLst/>
          </a:prstGeom>
        </p:spPr>
        <p:txBody>
          <a:bodyPr/>
          <a:lstStyle/>
          <a:p>
            <a:pPr>
              <a:defRPr i="1" sz="2100">
                <a:latin typeface="Times"/>
                <a:ea typeface="Times"/>
                <a:cs typeface="Times"/>
                <a:sym typeface="Times"/>
              </a:defRPr>
            </a:pPr>
            <a:r>
              <a:t>3. Define approximately 4 budgets for your most limited resources </a:t>
            </a:r>
            <a:br/>
            <a:r>
              <a:t>(for example, time, people, money, and equipment).</a:t>
            </a:r>
            <a:br/>
          </a:p>
        </p:txBody>
      </p:sp>
      <p:sp>
        <p:nvSpPr>
          <p:cNvPr id="2775" name="Rectangle 3"/>
          <p:cNvSpPr txBox="1"/>
          <p:nvPr>
            <p:ph type="body" sz="half" idx="1"/>
          </p:nvPr>
        </p:nvSpPr>
        <p:spPr>
          <a:xfrm>
            <a:off x="457200" y="1600200"/>
            <a:ext cx="4038600" cy="4525963"/>
          </a:xfrm>
          <a:prstGeom prst="rect">
            <a:avLst/>
          </a:prstGeom>
        </p:spPr>
        <p:txBody>
          <a:bodyPr/>
          <a:lstStyle/>
          <a:p>
            <a:pPr>
              <a:lnSpc>
                <a:spcPct val="64000"/>
              </a:lnSpc>
              <a:spcBef>
                <a:spcPts val="300"/>
              </a:spcBef>
              <a:defRPr b="1" sz="1500">
                <a:latin typeface="Times"/>
                <a:ea typeface="Times"/>
                <a:cs typeface="Times"/>
                <a:sym typeface="Times"/>
              </a:defRPr>
            </a:pPr>
            <a:r>
              <a:t>  Conventional methods</a:t>
            </a:r>
          </a:p>
          <a:p>
            <a:pPr lvl="1" marL="742950" indent="-285750">
              <a:lnSpc>
                <a:spcPct val="64000"/>
              </a:lnSpc>
              <a:spcBef>
                <a:spcPts val="300"/>
              </a:spcBef>
              <a:defRPr b="1" sz="1300">
                <a:latin typeface="Times"/>
                <a:ea typeface="Times"/>
                <a:cs typeface="Times"/>
                <a:sym typeface="Times"/>
              </a:defRPr>
            </a:pPr>
            <a:r>
              <a:t> do not seem to directly, and in detail, manage the array of limited resources we have. </a:t>
            </a:r>
          </a:p>
          <a:p>
            <a:pPr lvl="1" marL="742950" indent="-285750">
              <a:lnSpc>
                <a:spcPct val="64000"/>
              </a:lnSpc>
              <a:spcBef>
                <a:spcPts val="300"/>
              </a:spcBef>
              <a:defRPr b="1" sz="1300">
                <a:latin typeface="Times"/>
                <a:ea typeface="Times"/>
                <a:cs typeface="Times"/>
                <a:sym typeface="Times"/>
              </a:defRPr>
            </a:pPr>
            <a:r>
              <a:t>But admittedly there are some such devices in place in the Conventional Agile methods, </a:t>
            </a:r>
          </a:p>
          <a:p>
            <a:pPr lvl="2" marL="1143000" indent="-228600">
              <a:lnSpc>
                <a:spcPct val="64000"/>
              </a:lnSpc>
              <a:spcBef>
                <a:spcPts val="200"/>
              </a:spcBef>
              <a:defRPr b="1" sz="1100">
                <a:latin typeface="Times"/>
                <a:ea typeface="Times"/>
                <a:cs typeface="Times"/>
                <a:sym typeface="Times"/>
              </a:defRPr>
            </a:pPr>
            <a:r>
              <a:t>such as the incremental weekly (or so) development cycle. </a:t>
            </a:r>
            <a:br/>
          </a:p>
          <a:p>
            <a:pPr>
              <a:lnSpc>
                <a:spcPct val="64000"/>
              </a:lnSpc>
              <a:spcBef>
                <a:spcPts val="300"/>
              </a:spcBef>
              <a:defRPr b="1" sz="1500">
                <a:latin typeface="Times"/>
                <a:ea typeface="Times"/>
                <a:cs typeface="Times"/>
                <a:sym typeface="Times"/>
              </a:defRPr>
            </a:pPr>
            <a:r>
              <a:t> the Evo method sets an explicit numeric budget for any useful set of limited resources – but it does not stop there! </a:t>
            </a:r>
          </a:p>
          <a:p>
            <a:pPr>
              <a:lnSpc>
                <a:spcPct val="64000"/>
              </a:lnSpc>
              <a:spcBef>
                <a:spcPts val="300"/>
              </a:spcBef>
              <a:defRPr b="1" sz="1500">
                <a:latin typeface="Times"/>
                <a:ea typeface="Times"/>
                <a:cs typeface="Times"/>
                <a:sym typeface="Times"/>
              </a:defRPr>
            </a:pPr>
          </a:p>
          <a:p>
            <a:pPr>
              <a:lnSpc>
                <a:spcPct val="64000"/>
              </a:lnSpc>
              <a:spcBef>
                <a:spcPts val="300"/>
              </a:spcBef>
              <a:defRPr b="1" sz="1500">
                <a:latin typeface="Times"/>
                <a:ea typeface="Times"/>
                <a:cs typeface="Times"/>
                <a:sym typeface="Times"/>
              </a:defRPr>
            </a:pPr>
            <a:r>
              <a:t>Our Evo cycles will both </a:t>
            </a:r>
          </a:p>
          <a:p>
            <a:pPr lvl="1" marL="742950" indent="-285750">
              <a:lnSpc>
                <a:spcPct val="64000"/>
              </a:lnSpc>
              <a:spcBef>
                <a:spcPts val="300"/>
              </a:spcBef>
              <a:defRPr b="1" sz="1300">
                <a:latin typeface="Times"/>
                <a:ea typeface="Times"/>
                <a:cs typeface="Times"/>
                <a:sym typeface="Times"/>
              </a:defRPr>
            </a:pPr>
            <a:r>
              <a:t>estimate,</a:t>
            </a:r>
          </a:p>
          <a:p>
            <a:pPr lvl="1" marL="742950" indent="-285750">
              <a:lnSpc>
                <a:spcPct val="64000"/>
              </a:lnSpc>
              <a:spcBef>
                <a:spcPts val="300"/>
              </a:spcBef>
              <a:defRPr b="1" sz="1300">
                <a:latin typeface="Times"/>
                <a:ea typeface="Times"/>
                <a:cs typeface="Times"/>
                <a:sym typeface="Times"/>
              </a:defRPr>
            </a:pPr>
            <a:r>
              <a:t> record actual resource use, </a:t>
            </a:r>
          </a:p>
          <a:p>
            <a:pPr lvl="1" marL="742950" indent="-285750">
              <a:lnSpc>
                <a:spcPct val="64000"/>
              </a:lnSpc>
              <a:spcBef>
                <a:spcPts val="300"/>
              </a:spcBef>
              <a:defRPr b="1" sz="1300">
                <a:latin typeface="Times"/>
                <a:ea typeface="Times"/>
                <a:cs typeface="Times"/>
                <a:sym typeface="Times"/>
              </a:defRPr>
            </a:pPr>
            <a:r>
              <a:t>and analyze the deviation, on </a:t>
            </a:r>
            <a:r>
              <a:rPr i="1"/>
              <a:t>every</a:t>
            </a:r>
            <a:r>
              <a:t> Evo cycle,</a:t>
            </a:r>
          </a:p>
          <a:p>
            <a:pPr lvl="1" marL="742950" indent="-285750">
              <a:lnSpc>
                <a:spcPct val="64000"/>
              </a:lnSpc>
              <a:spcBef>
                <a:spcPts val="300"/>
              </a:spcBef>
              <a:defRPr b="1" sz="1300">
                <a:latin typeface="Times"/>
                <a:ea typeface="Times"/>
                <a:cs typeface="Times"/>
                <a:sym typeface="Times"/>
              </a:defRPr>
            </a:pPr>
            <a:r>
              <a:t> in order to understand and control the economics of the project –</a:t>
            </a:r>
          </a:p>
          <a:p>
            <a:pPr lvl="1" marL="742950" indent="-285750">
              <a:lnSpc>
                <a:spcPct val="64000"/>
              </a:lnSpc>
              <a:spcBef>
                <a:spcPts val="300"/>
              </a:spcBef>
              <a:defRPr b="1" sz="1300">
                <a:latin typeface="Times"/>
                <a:ea typeface="Times"/>
                <a:cs typeface="Times"/>
                <a:sym typeface="Times"/>
              </a:defRPr>
            </a:pPr>
            <a:r>
              <a:t> concurrently with the performance characteristics. </a:t>
            </a:r>
          </a:p>
          <a:p>
            <a:pPr lvl="1" marL="742950" indent="-285750">
              <a:lnSpc>
                <a:spcPct val="64000"/>
              </a:lnSpc>
              <a:spcBef>
                <a:spcPts val="300"/>
              </a:spcBef>
              <a:defRPr b="1" sz="1300">
                <a:latin typeface="Times"/>
                <a:ea typeface="Times"/>
                <a:cs typeface="Times"/>
                <a:sym typeface="Times"/>
              </a:defRPr>
            </a:pPr>
          </a:p>
          <a:p>
            <a:pPr>
              <a:lnSpc>
                <a:spcPct val="64000"/>
              </a:lnSpc>
              <a:spcBef>
                <a:spcPts val="300"/>
              </a:spcBef>
              <a:defRPr b="1" sz="1500">
                <a:latin typeface="Times"/>
                <a:ea typeface="Times"/>
                <a:cs typeface="Times"/>
                <a:sym typeface="Times"/>
              </a:defRPr>
            </a:pPr>
            <a:r>
              <a:t>This is the essential distinction between incremental and evolutionary development methods.</a:t>
            </a:r>
            <a:br/>
            <a:br/>
          </a:p>
        </p:txBody>
      </p:sp>
      <p:sp>
        <p:nvSpPr>
          <p:cNvPr id="2776" name="Content Placeholder 1"/>
          <p:cNvSpPr txBox="1"/>
          <p:nvPr/>
        </p:nvSpPr>
        <p:spPr>
          <a:xfrm>
            <a:off x="4648200" y="1600200"/>
            <a:ext cx="4038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342900" indent="-342900">
              <a:spcBef>
                <a:spcPts val="600"/>
              </a:spcBef>
              <a:buSzPct val="100000"/>
              <a:buFont typeface="Arial"/>
              <a:buChar char="•"/>
              <a:defRPr sz="2800">
                <a:latin typeface="+mj-lt"/>
                <a:ea typeface="+mj-ea"/>
                <a:cs typeface="+mj-cs"/>
                <a:sym typeface="Calibri"/>
              </a:defRPr>
            </a:pPr>
            <a:r>
              <a:t>Implementation Money</a:t>
            </a:r>
          </a:p>
          <a:p>
            <a:pPr marL="342900" indent="-342900">
              <a:spcBef>
                <a:spcPts val="600"/>
              </a:spcBef>
              <a:buSzPct val="100000"/>
              <a:buFont typeface="Arial"/>
              <a:buChar char="•"/>
              <a:defRPr sz="2800">
                <a:latin typeface="+mj-lt"/>
                <a:ea typeface="+mj-ea"/>
                <a:cs typeface="+mj-cs"/>
                <a:sym typeface="Calibri"/>
              </a:defRPr>
            </a:pPr>
            <a:r>
              <a:t>Implementation Time</a:t>
            </a:r>
          </a:p>
          <a:p>
            <a:pPr marL="342900" indent="-342900">
              <a:spcBef>
                <a:spcPts val="600"/>
              </a:spcBef>
              <a:buSzPct val="100000"/>
              <a:buFont typeface="Arial"/>
              <a:buChar char="•"/>
              <a:defRPr sz="2800">
                <a:latin typeface="+mj-lt"/>
                <a:ea typeface="+mj-ea"/>
                <a:cs typeface="+mj-cs"/>
                <a:sym typeface="Calibri"/>
              </a:defRPr>
            </a:pPr>
            <a:r>
              <a:t>Operational Cost</a:t>
            </a:r>
          </a:p>
          <a:p>
            <a:pPr marL="342900" indent="-342900">
              <a:spcBef>
                <a:spcPts val="600"/>
              </a:spcBef>
              <a:buSzPct val="100000"/>
              <a:buFont typeface="Arial"/>
              <a:buChar char="•"/>
              <a:defRPr sz="2800">
                <a:latin typeface="+mj-lt"/>
                <a:ea typeface="+mj-ea"/>
                <a:cs typeface="+mj-cs"/>
                <a:sym typeface="Calibri"/>
              </a:defRPr>
            </a:pPr>
            <a:r>
              <a:t>Operational Work Hours </a:t>
            </a:r>
          </a:p>
        </p:txBody>
      </p:sp>
      <p:sp>
        <p:nvSpPr>
          <p:cNvPr id="2777"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9" name="Rectangle 2"/>
          <p:cNvSpPr txBox="1"/>
          <p:nvPr>
            <p:ph type="title"/>
          </p:nvPr>
        </p:nvSpPr>
        <p:spPr>
          <a:xfrm>
            <a:off x="457200" y="274638"/>
            <a:ext cx="8229600" cy="1143002"/>
          </a:xfrm>
          <a:prstGeom prst="rect">
            <a:avLst/>
          </a:prstGeom>
        </p:spPr>
        <p:txBody>
          <a:bodyPr/>
          <a:lstStyle/>
          <a:p>
            <a:pPr defTabSz="416051">
              <a:defRPr i="1" sz="2100">
                <a:latin typeface="Times"/>
                <a:ea typeface="Times"/>
                <a:cs typeface="Times"/>
                <a:sym typeface="Times"/>
              </a:defRPr>
            </a:pPr>
            <a:r>
              <a:t>4. Write up these plans for the goals and budgets </a:t>
            </a:r>
            <a:br/>
            <a:r>
              <a:t>(Try to ensure this is kept to only one page).</a:t>
            </a:r>
            <a:br/>
            <a:r>
              <a:rPr i="0"/>
              <a:t> </a:t>
            </a:r>
          </a:p>
        </p:txBody>
      </p:sp>
      <p:sp>
        <p:nvSpPr>
          <p:cNvPr id="2780" name="Rectangle 3"/>
          <p:cNvSpPr txBox="1"/>
          <p:nvPr>
            <p:ph type="body" sz="half" idx="1"/>
          </p:nvPr>
        </p:nvSpPr>
        <p:spPr>
          <a:xfrm>
            <a:off x="306009" y="1147460"/>
            <a:ext cx="4411709" cy="4978705"/>
          </a:xfrm>
          <a:prstGeom prst="rect">
            <a:avLst/>
          </a:prstGeom>
        </p:spPr>
        <p:txBody>
          <a:bodyPr/>
          <a:lstStyle/>
          <a:p>
            <a:pPr marL="339470" indent="-339470" defTabSz="452627">
              <a:lnSpc>
                <a:spcPct val="80000"/>
              </a:lnSpc>
              <a:spcBef>
                <a:spcPts val="400"/>
              </a:spcBef>
              <a:defRPr b="1" sz="1900">
                <a:latin typeface="Times"/>
                <a:ea typeface="Times"/>
                <a:cs typeface="Times"/>
                <a:sym typeface="Times"/>
              </a:defRPr>
            </a:pPr>
            <a:r>
              <a:t>all these key quantified performance targets, and resource budgets, are presented simultaneously on a single overview page.</a:t>
            </a:r>
          </a:p>
          <a:p>
            <a:pPr marL="339470" indent="-339470" defTabSz="452627">
              <a:lnSpc>
                <a:spcPct val="80000"/>
              </a:lnSpc>
              <a:defRPr b="1" sz="1900">
                <a:latin typeface="Times"/>
                <a:ea typeface="Times"/>
                <a:cs typeface="Times"/>
                <a:sym typeface="Times"/>
              </a:defRPr>
            </a:pPr>
          </a:p>
          <a:p>
            <a:pPr marL="339470" indent="-339470" defTabSz="452627">
              <a:lnSpc>
                <a:spcPct val="80000"/>
              </a:lnSpc>
              <a:spcBef>
                <a:spcPts val="400"/>
              </a:spcBef>
              <a:defRPr b="1" sz="1900">
                <a:latin typeface="Times"/>
                <a:ea typeface="Times"/>
                <a:cs typeface="Times"/>
                <a:sym typeface="Times"/>
              </a:defRPr>
            </a:pPr>
            <a:r>
              <a:t>additional detail about them can, of course, be captured off of this one </a:t>
            </a:r>
            <a:r>
              <a:rPr>
                <a:latin typeface="Arial"/>
                <a:ea typeface="Arial"/>
                <a:cs typeface="Arial"/>
                <a:sym typeface="Arial"/>
              </a:rPr>
              <a:t>‘</a:t>
            </a:r>
            <a:r>
              <a:t>focus</a:t>
            </a:r>
            <a:r>
              <a:rPr>
                <a:latin typeface="Arial"/>
                <a:ea typeface="Arial"/>
                <a:cs typeface="Arial"/>
                <a:sym typeface="Arial"/>
              </a:rPr>
              <a:t>’</a:t>
            </a:r>
            <a:r>
              <a:t> page.</a:t>
            </a:r>
          </a:p>
          <a:p>
            <a:pPr marL="339470" indent="-339470" defTabSz="452627">
              <a:lnSpc>
                <a:spcPct val="80000"/>
              </a:lnSpc>
              <a:defRPr b="1" sz="1900">
                <a:latin typeface="Times"/>
                <a:ea typeface="Times"/>
                <a:cs typeface="Times"/>
                <a:sym typeface="Times"/>
              </a:defRPr>
            </a:pPr>
          </a:p>
          <a:p>
            <a:pPr marL="339470" indent="-339470" defTabSz="452627">
              <a:lnSpc>
                <a:spcPct val="80000"/>
              </a:lnSpc>
              <a:spcBef>
                <a:spcPts val="400"/>
              </a:spcBef>
              <a:defRPr b="1" sz="1900">
                <a:latin typeface="Times"/>
                <a:ea typeface="Times"/>
                <a:cs typeface="Times"/>
                <a:sym typeface="Times"/>
              </a:defRPr>
            </a:pPr>
            <a:r>
              <a:t>this set of top level objectives is not frozen. </a:t>
            </a:r>
          </a:p>
          <a:p>
            <a:pPr marL="339470" indent="-339470" defTabSz="452627">
              <a:lnSpc>
                <a:spcPct val="80000"/>
              </a:lnSpc>
              <a:defRPr b="1" sz="1900">
                <a:latin typeface="Times"/>
                <a:ea typeface="Times"/>
                <a:cs typeface="Times"/>
                <a:sym typeface="Times"/>
              </a:defRPr>
            </a:pPr>
          </a:p>
          <a:p>
            <a:pPr marL="339470" indent="-339470" defTabSz="452627">
              <a:lnSpc>
                <a:spcPct val="80000"/>
              </a:lnSpc>
              <a:spcBef>
                <a:spcPts val="400"/>
              </a:spcBef>
              <a:defRPr b="1" sz="1900">
                <a:latin typeface="Times"/>
                <a:ea typeface="Times"/>
                <a:cs typeface="Times"/>
                <a:sym typeface="Times"/>
              </a:defRPr>
            </a:pPr>
            <a:r>
              <a:t>It can be updated as the result of </a:t>
            </a:r>
          </a:p>
          <a:p>
            <a:pPr lvl="1" marL="735519" indent="-282891" defTabSz="452627">
              <a:lnSpc>
                <a:spcPct val="80000"/>
              </a:lnSpc>
              <a:spcBef>
                <a:spcPts val="400"/>
              </a:spcBef>
              <a:defRPr b="1" sz="1700">
                <a:latin typeface="Times"/>
                <a:ea typeface="Times"/>
                <a:cs typeface="Times"/>
                <a:sym typeface="Times"/>
              </a:defRPr>
            </a:pPr>
            <a:r>
              <a:t>both internal Evolutionary (Evo) step learning, </a:t>
            </a:r>
            <a:endParaRPr sz="2700"/>
          </a:p>
          <a:p>
            <a:pPr lvl="1" marL="735519" indent="-282891" defTabSz="452627">
              <a:lnSpc>
                <a:spcPct val="80000"/>
              </a:lnSpc>
              <a:spcBef>
                <a:spcPts val="400"/>
              </a:spcBef>
              <a:defRPr b="1" sz="1700">
                <a:latin typeface="Times"/>
                <a:ea typeface="Times"/>
                <a:cs typeface="Times"/>
                <a:sym typeface="Times"/>
              </a:defRPr>
            </a:pPr>
            <a:r>
              <a:t>or of external pressures and insights.</a:t>
            </a:r>
            <a:br/>
            <a:br/>
          </a:p>
        </p:txBody>
      </p:sp>
      <p:pic>
        <p:nvPicPr>
          <p:cNvPr id="2781" name="Picture 1" descr="Picture 1"/>
          <p:cNvPicPr>
            <a:picLocks noChangeAspect="1"/>
          </p:cNvPicPr>
          <p:nvPr/>
        </p:nvPicPr>
        <p:blipFill>
          <a:blip r:embed="rId2">
            <a:extLst/>
          </a:blip>
          <a:stretch>
            <a:fillRect/>
          </a:stretch>
        </p:blipFill>
        <p:spPr>
          <a:xfrm>
            <a:off x="4717715" y="1973633"/>
            <a:ext cx="4426285" cy="3524498"/>
          </a:xfrm>
          <a:prstGeom prst="rect">
            <a:avLst/>
          </a:prstGeom>
          <a:ln w="12700">
            <a:miter lim="400000"/>
          </a:ln>
        </p:spPr>
      </p:pic>
      <p:sp>
        <p:nvSpPr>
          <p:cNvPr id="2782"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4"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785" name="Title 1"/>
          <p:cNvSpPr txBox="1"/>
          <p:nvPr>
            <p:ph type="title"/>
          </p:nvPr>
        </p:nvSpPr>
        <p:spPr>
          <a:xfrm>
            <a:off x="457200" y="52949"/>
            <a:ext cx="8229600" cy="453003"/>
          </a:xfrm>
          <a:prstGeom prst="rect">
            <a:avLst/>
          </a:prstGeom>
        </p:spPr>
        <p:txBody>
          <a:bodyPr/>
          <a:lstStyle>
            <a:lvl1pPr defTabSz="292606">
              <a:defRPr sz="2400"/>
            </a:lvl1pPr>
          </a:lstStyle>
          <a:p>
            <a:pPr/>
            <a:r>
              <a:t>Acer Project: Impact Estimation Table</a:t>
            </a:r>
          </a:p>
        </p:txBody>
      </p:sp>
      <p:sp>
        <p:nvSpPr>
          <p:cNvPr id="2786" name="Date Placeholder 3"/>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787" name="Slide Number Placeholder 5"/>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8" name="Object 6" descr="Object 6"/>
          <p:cNvPicPr>
            <a:picLocks noChangeAspect="1"/>
          </p:cNvPicPr>
          <p:nvPr/>
        </p:nvPicPr>
        <p:blipFill>
          <a:blip r:embed="rId3">
            <a:extLst/>
          </a:blip>
          <a:stretch>
            <a:fillRect/>
          </a:stretch>
        </p:blipFill>
        <p:spPr>
          <a:xfrm>
            <a:off x="1199258" y="687950"/>
            <a:ext cx="6860449" cy="5942011"/>
          </a:xfrm>
          <a:prstGeom prst="rect">
            <a:avLst/>
          </a:prstGeom>
          <a:ln w="12700">
            <a:miter lim="400000"/>
          </a:ln>
        </p:spPr>
      </p:pic>
      <p:sp>
        <p:nvSpPr>
          <p:cNvPr id="2789" name="TextBox 7"/>
          <p:cNvSpPr/>
          <p:nvPr/>
        </p:nvSpPr>
        <p:spPr>
          <a:xfrm>
            <a:off x="3626785" y="993924"/>
            <a:ext cx="2540102" cy="524306"/>
          </a:xfrm>
          <a:prstGeom prst="rect">
            <a:avLst/>
          </a:prstGeom>
          <a:solidFill>
            <a:schemeClr val="accent2"/>
          </a:solidFill>
          <a:ln w="38100">
            <a:solidFill>
              <a:srgbClr val="FFFFFF"/>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lIns="45718" tIns="45718" rIns="45718" bIns="45718">
            <a:spAutoFit/>
          </a:bodyPr>
          <a:lstStyle>
            <a:lvl1pPr algn="ctr">
              <a:defRPr sz="2800">
                <a:solidFill>
                  <a:srgbClr val="FFFFFF"/>
                </a:solidFill>
                <a:latin typeface="Arial"/>
                <a:ea typeface="Arial"/>
                <a:cs typeface="Arial"/>
                <a:sym typeface="Arial"/>
              </a:defRPr>
            </a:lvl1pPr>
          </a:lstStyle>
          <a:p>
            <a:pPr/>
            <a:r>
              <a:t>Strategies</a:t>
            </a:r>
          </a:p>
        </p:txBody>
      </p:sp>
      <p:sp>
        <p:nvSpPr>
          <p:cNvPr id="2790" name="TextBox 8"/>
          <p:cNvSpPr/>
          <p:nvPr/>
        </p:nvSpPr>
        <p:spPr>
          <a:xfrm rot="5400000">
            <a:off x="-357488" y="3245724"/>
            <a:ext cx="2540103" cy="524306"/>
          </a:xfrm>
          <a:prstGeom prst="rect">
            <a:avLst/>
          </a:prstGeom>
          <a:solidFill>
            <a:schemeClr val="accent2"/>
          </a:solidFill>
          <a:ln w="38100">
            <a:solidFill>
              <a:srgbClr val="FFFFFF"/>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lIns="45718" tIns="45718" rIns="45718" bIns="45718">
            <a:spAutoFit/>
          </a:bodyPr>
          <a:lstStyle>
            <a:lvl1pPr algn="ctr">
              <a:defRPr sz="2800">
                <a:solidFill>
                  <a:srgbClr val="FFFFFF"/>
                </a:solidFill>
                <a:latin typeface="Arial"/>
                <a:ea typeface="Arial"/>
                <a:cs typeface="Arial"/>
                <a:sym typeface="Arial"/>
              </a:defRPr>
            </a:lvl1pPr>
          </a:lstStyle>
          <a:p>
            <a:pPr/>
            <a:r>
              <a:t>Objectives</a:t>
            </a:r>
          </a:p>
        </p:txBody>
      </p:sp>
      <p:sp>
        <p:nvSpPr>
          <p:cNvPr id="2791" name="TextBox 9"/>
          <p:cNvSpPr/>
          <p:nvPr/>
        </p:nvSpPr>
        <p:spPr>
          <a:xfrm>
            <a:off x="3626785" y="3302637"/>
            <a:ext cx="2540102" cy="524305"/>
          </a:xfrm>
          <a:prstGeom prst="rect">
            <a:avLst/>
          </a:prstGeom>
          <a:solidFill>
            <a:schemeClr val="accent2"/>
          </a:solidFill>
          <a:ln w="38100">
            <a:solidFill>
              <a:srgbClr val="FFFFFF"/>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lIns="45718" tIns="45718" rIns="45718" bIns="45718">
            <a:spAutoFit/>
          </a:bodyPr>
          <a:lstStyle>
            <a:lvl1pPr algn="ctr">
              <a:defRPr sz="2800">
                <a:solidFill>
                  <a:srgbClr val="FFFFFF"/>
                </a:solidFill>
                <a:latin typeface="Arial"/>
                <a:ea typeface="Arial"/>
                <a:cs typeface="Arial"/>
                <a:sym typeface="Arial"/>
              </a:defRPr>
            </a:lvl1pPr>
          </a:lstStyle>
          <a:p>
            <a:pPr/>
            <a:r>
              <a:t>Impacts</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5" name="Rectangle 2"/>
          <p:cNvSpPr txBox="1"/>
          <p:nvPr>
            <p:ph type="title"/>
          </p:nvPr>
        </p:nvSpPr>
        <p:spPr>
          <a:xfrm>
            <a:off x="457200" y="274638"/>
            <a:ext cx="8229600" cy="1143002"/>
          </a:xfrm>
          <a:prstGeom prst="rect">
            <a:avLst/>
          </a:prstGeom>
        </p:spPr>
        <p:txBody>
          <a:bodyPr/>
          <a:lstStyle/>
          <a:p>
            <a:pPr defTabSz="356615">
              <a:defRPr i="1" sz="2100">
                <a:latin typeface="Times"/>
                <a:ea typeface="Times"/>
                <a:cs typeface="Times"/>
                <a:sym typeface="Times"/>
              </a:defRPr>
            </a:pPr>
            <a:r>
              <a:t>5. Negotiate with the key stakeholders</a:t>
            </a:r>
            <a:br/>
            <a:r>
              <a:t> to formally agree the goals and budgets.</a:t>
            </a:r>
            <a:br/>
            <a:r>
              <a:rPr i="0"/>
              <a:t> </a:t>
            </a:r>
          </a:p>
        </p:txBody>
      </p:sp>
      <p:sp>
        <p:nvSpPr>
          <p:cNvPr id="2796" name="Rectangle 3"/>
          <p:cNvSpPr txBox="1"/>
          <p:nvPr>
            <p:ph type="body" sz="half" idx="1"/>
          </p:nvPr>
        </p:nvSpPr>
        <p:spPr>
          <a:xfrm>
            <a:off x="153006" y="1193361"/>
            <a:ext cx="4391262" cy="4932805"/>
          </a:xfrm>
          <a:prstGeom prst="rect">
            <a:avLst/>
          </a:prstGeom>
        </p:spPr>
        <p:txBody>
          <a:bodyPr/>
          <a:lstStyle/>
          <a:p>
            <a:pPr marL="123443" indent="-123443" defTabSz="164591">
              <a:spcBef>
                <a:spcPts val="100"/>
              </a:spcBef>
              <a:defRPr b="1" sz="1440">
                <a:latin typeface="Times"/>
                <a:ea typeface="Times"/>
                <a:cs typeface="Times"/>
                <a:sym typeface="Times"/>
              </a:defRPr>
            </a:pPr>
            <a:r>
              <a:t>once the objectives, the version derived from our </a:t>
            </a:r>
            <a:r>
              <a:rPr i="1"/>
              <a:t>developer</a:t>
            </a:r>
            <a:r>
              <a:rPr i="1">
                <a:latin typeface="Arial"/>
                <a:ea typeface="Arial"/>
                <a:cs typeface="Arial"/>
                <a:sym typeface="Arial"/>
              </a:rPr>
              <a:t>’</a:t>
            </a:r>
            <a:r>
              <a:rPr i="1"/>
              <a:t>s</a:t>
            </a:r>
            <a:r>
              <a:t> understanding of stakeholder needs,  are clearly articulated – </a:t>
            </a:r>
          </a:p>
          <a:p>
            <a:pPr lvl="1" marL="267461" indent="-102870" defTabSz="164591">
              <a:spcBef>
                <a:spcPts val="100"/>
              </a:spcBef>
              <a:defRPr b="1" sz="1440">
                <a:latin typeface="Times"/>
                <a:ea typeface="Times"/>
                <a:cs typeface="Times"/>
                <a:sym typeface="Times"/>
              </a:defRPr>
            </a:pPr>
            <a:r>
              <a:t>we need to go back to the </a:t>
            </a:r>
            <a:r>
              <a:rPr i="1"/>
              <a:t>real stakeholders</a:t>
            </a:r>
            <a:r>
              <a:t> </a:t>
            </a:r>
          </a:p>
          <a:p>
            <a:pPr lvl="1" marL="267461" indent="-102870" defTabSz="164591">
              <a:spcBef>
                <a:spcPts val="100"/>
              </a:spcBef>
              <a:defRPr b="1" sz="1440">
                <a:latin typeface="Times"/>
                <a:ea typeface="Times"/>
                <a:cs typeface="Times"/>
                <a:sym typeface="Times"/>
              </a:defRPr>
            </a:pPr>
            <a:r>
              <a:t>and check that they agree with our </a:t>
            </a:r>
            <a:r>
              <a:rPr>
                <a:latin typeface="Arial"/>
                <a:ea typeface="Arial"/>
                <a:cs typeface="Arial"/>
                <a:sym typeface="Arial"/>
              </a:rPr>
              <a:t>‘</a:t>
            </a:r>
            <a:r>
              <a:t>clear</a:t>
            </a:r>
            <a:r>
              <a:rPr>
                <a:latin typeface="Arial"/>
                <a:ea typeface="Arial"/>
                <a:cs typeface="Arial"/>
                <a:sym typeface="Arial"/>
              </a:rPr>
              <a:t>’</a:t>
            </a:r>
            <a:r>
              <a:t> (but potentially incorrect or outdated) interpretation.</a:t>
            </a:r>
            <a:br/>
          </a:p>
          <a:p>
            <a:pPr marL="123443" indent="-123443" defTabSz="164591">
              <a:spcBef>
                <a:spcPts val="100"/>
              </a:spcBef>
              <a:defRPr b="1" sz="1440">
                <a:latin typeface="Times"/>
                <a:ea typeface="Times"/>
                <a:cs typeface="Times"/>
                <a:sym typeface="Times"/>
              </a:defRPr>
            </a:pPr>
            <a:r>
              <a:t> it is certainly a wise precaution to </a:t>
            </a:r>
            <a:r>
              <a:rPr i="1"/>
              <a:t>check</a:t>
            </a:r>
            <a:r>
              <a:t> back later, </a:t>
            </a:r>
          </a:p>
          <a:p>
            <a:pPr lvl="1" marL="267461" indent="-102870" defTabSz="164591">
              <a:spcBef>
                <a:spcPts val="100"/>
              </a:spcBef>
              <a:defRPr b="1" i="1" sz="1440">
                <a:latin typeface="Times"/>
                <a:ea typeface="Times"/>
                <a:cs typeface="Times"/>
                <a:sym typeface="Times"/>
              </a:defRPr>
            </a:pPr>
            <a:r>
              <a:t>during</a:t>
            </a:r>
            <a:r>
              <a:rPr i="0"/>
              <a:t> the project evolution, </a:t>
            </a:r>
          </a:p>
          <a:p>
            <a:pPr lvl="1" marL="267461" indent="-102870" defTabSz="164591">
              <a:spcBef>
                <a:spcPts val="100"/>
              </a:spcBef>
              <a:defRPr b="1" sz="1440">
                <a:latin typeface="Times"/>
                <a:ea typeface="Times"/>
                <a:cs typeface="Times"/>
                <a:sym typeface="Times"/>
              </a:defRPr>
            </a:pPr>
            <a:r>
              <a:t>with the </a:t>
            </a:r>
            <a:r>
              <a:rPr i="1"/>
              <a:t>specific stakeholders</a:t>
            </a:r>
            <a:r>
              <a:t> </a:t>
            </a:r>
          </a:p>
          <a:p>
            <a:pPr lvl="1" marL="267461" indent="-102870" defTabSz="164591">
              <a:spcBef>
                <a:spcPts val="100"/>
              </a:spcBef>
              <a:defRPr b="1" sz="1440">
                <a:latin typeface="Times"/>
                <a:ea typeface="Times"/>
                <a:cs typeface="Times"/>
                <a:sym typeface="Times"/>
              </a:defRPr>
            </a:pPr>
            <a:r>
              <a:t>that will be </a:t>
            </a:r>
            <a:r>
              <a:rPr i="1"/>
              <a:t>impacted</a:t>
            </a:r>
            <a:r>
              <a:t> with a </a:t>
            </a:r>
            <a:r>
              <a:rPr i="1"/>
              <a:t>particular</a:t>
            </a:r>
            <a:r>
              <a:t> Evo step, </a:t>
            </a:r>
            <a:br/>
            <a:r>
              <a:rPr b="0"/>
              <a:t>- as to how they feel about a particular choice of step content (design) -</a:t>
            </a:r>
            <a:br>
              <a:rPr b="0"/>
            </a:br>
            <a:r>
              <a:rPr b="0"/>
              <a:t>(that impacts the performance and cost aspect estimates): </a:t>
            </a:r>
            <a:br>
              <a:rPr b="0"/>
            </a:br>
            <a:r>
              <a:t>- are estimates realistic in the real implementation environment?, </a:t>
            </a:r>
            <a:br/>
            <a:r>
              <a:t>- and to check for any new insights regarding the long term objectives.</a:t>
            </a:r>
            <a:br/>
          </a:p>
        </p:txBody>
      </p:sp>
      <p:pic>
        <p:nvPicPr>
          <p:cNvPr id="2797" name="Picture 1" descr="Picture 1"/>
          <p:cNvPicPr>
            <a:picLocks noChangeAspect="1"/>
          </p:cNvPicPr>
          <p:nvPr/>
        </p:nvPicPr>
        <p:blipFill>
          <a:blip r:embed="rId3">
            <a:extLst/>
          </a:blip>
          <a:stretch>
            <a:fillRect/>
          </a:stretch>
        </p:blipFill>
        <p:spPr>
          <a:xfrm>
            <a:off x="4544266" y="1927424"/>
            <a:ext cx="4603697" cy="2845083"/>
          </a:xfrm>
          <a:prstGeom prst="rect">
            <a:avLst/>
          </a:prstGeom>
          <a:ln w="12700">
            <a:miter lim="400000"/>
          </a:ln>
        </p:spPr>
      </p:pic>
      <p:sp>
        <p:nvSpPr>
          <p:cNvPr id="2798"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2" name="Slide Number"/>
          <p:cNvSpPr txBox="1"/>
          <p:nvPr>
            <p:ph type="sldNum" sz="quarter" idx="2"/>
          </p:nvPr>
        </p:nvSpPr>
        <p:spPr>
          <a:xfrm>
            <a:off x="8634923" y="6465887"/>
            <a:ext cx="509077"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805" name="Group"/>
          <p:cNvGrpSpPr/>
          <p:nvPr/>
        </p:nvGrpSpPr>
        <p:grpSpPr>
          <a:xfrm>
            <a:off x="762000" y="3505200"/>
            <a:ext cx="8077200" cy="838200"/>
            <a:chOff x="0" y="0"/>
            <a:chExt cx="8077200" cy="838200"/>
          </a:xfrm>
        </p:grpSpPr>
        <p:sp>
          <p:nvSpPr>
            <p:cNvPr id="2803" name="Arrow"/>
            <p:cNvSpPr/>
            <p:nvPr/>
          </p:nvSpPr>
          <p:spPr>
            <a:xfrm>
              <a:off x="0" y="0"/>
              <a:ext cx="8077200" cy="838200"/>
            </a:xfrm>
            <a:prstGeom prst="rightArrow">
              <a:avLst>
                <a:gd name="adj1" fmla="val 50000"/>
                <a:gd name="adj2" fmla="val 240909"/>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3600">
                  <a:solidFill>
                    <a:srgbClr val="FFFFFF"/>
                  </a:solidFill>
                  <a:latin typeface="Arial"/>
                  <a:ea typeface="Arial"/>
                  <a:cs typeface="Arial"/>
                  <a:sym typeface="Arial"/>
                </a:defRPr>
              </a:pPr>
            </a:p>
          </p:txBody>
        </p:sp>
        <p:sp>
          <p:nvSpPr>
            <p:cNvPr id="2804" name="Success"/>
            <p:cNvSpPr/>
            <p:nvPr/>
          </p:nvSpPr>
          <p:spPr>
            <a:xfrm>
              <a:off x="5932527" y="231484"/>
              <a:ext cx="113502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2000">
                  <a:solidFill>
                    <a:srgbClr val="FFFFFF"/>
                  </a:solidFill>
                  <a:latin typeface="Arial"/>
                  <a:ea typeface="Arial"/>
                  <a:cs typeface="Arial"/>
                  <a:sym typeface="Arial"/>
                </a:defRPr>
              </a:lvl1pPr>
            </a:lstStyle>
            <a:p>
              <a:pPr/>
              <a:r>
                <a:t>Success</a:t>
              </a:r>
            </a:p>
          </p:txBody>
        </p:sp>
      </p:grpSp>
      <p:grpSp>
        <p:nvGrpSpPr>
          <p:cNvPr id="2808" name="Group"/>
          <p:cNvGrpSpPr/>
          <p:nvPr/>
        </p:nvGrpSpPr>
        <p:grpSpPr>
          <a:xfrm>
            <a:off x="685800" y="3721100"/>
            <a:ext cx="3276600" cy="406400"/>
            <a:chOff x="0" y="0"/>
            <a:chExt cx="3276600" cy="406400"/>
          </a:xfrm>
        </p:grpSpPr>
        <p:sp>
          <p:nvSpPr>
            <p:cNvPr id="2806" name="Rectangle"/>
            <p:cNvSpPr/>
            <p:nvPr/>
          </p:nvSpPr>
          <p:spPr>
            <a:xfrm>
              <a:off x="0" y="0"/>
              <a:ext cx="3276600"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07" name="Intolerable"/>
            <p:cNvSpPr/>
            <p:nvPr/>
          </p:nvSpPr>
          <p:spPr>
            <a:xfrm>
              <a:off x="944036" y="15584"/>
              <a:ext cx="1388528"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Intolerable</a:t>
              </a:r>
            </a:p>
          </p:txBody>
        </p:sp>
      </p:grpSp>
      <p:sp>
        <p:nvSpPr>
          <p:cNvPr id="2809" name="Evolutionary Delivery is driven by meeting Stakeholder Value &amp; Product Quality Requirements"/>
          <p:cNvSpPr txBox="1"/>
          <p:nvPr>
            <p:ph type="title"/>
          </p:nvPr>
        </p:nvSpPr>
        <p:spPr>
          <a:prstGeom prst="rect">
            <a:avLst/>
          </a:prstGeom>
        </p:spPr>
        <p:txBody>
          <a:bodyPr/>
          <a:lstStyle>
            <a:lvl1pPr defTabSz="768095">
              <a:defRPr sz="2351"/>
            </a:lvl1pPr>
          </a:lstStyle>
          <a:p>
            <a:pPr/>
            <a:r>
              <a:t>Evolutionary Delivery is driven by meeting Stakeholder Value &amp; Product Quality Requirements</a:t>
            </a:r>
          </a:p>
        </p:txBody>
      </p:sp>
      <p:sp>
        <p:nvSpPr>
          <p:cNvPr id="2810" name="Oval"/>
          <p:cNvSpPr/>
          <p:nvPr/>
        </p:nvSpPr>
        <p:spPr>
          <a:xfrm>
            <a:off x="228600" y="2895600"/>
            <a:ext cx="609600" cy="2057400"/>
          </a:xfrm>
          <a:prstGeom prst="ellipse">
            <a:avLst/>
          </a:prstGeom>
          <a:solidFill>
            <a:srgbClr val="D1FEEE"/>
          </a:solidFill>
          <a:ln>
            <a:solidFill>
              <a:srgbClr val="000000"/>
            </a:solidFill>
          </a:ln>
        </p:spPr>
        <p:txBody>
          <a:bodyPr lIns="45719" rIns="45719" anchor="ctr"/>
          <a:lstStyle/>
          <a:p>
            <a:pPr defTabSz="914400">
              <a:defRPr b="1" sz="2800">
                <a:solidFill>
                  <a:srgbClr val="3C4361"/>
                </a:solidFill>
                <a:latin typeface="Arial"/>
                <a:ea typeface="Arial"/>
                <a:cs typeface="Arial"/>
                <a:sym typeface="Arial"/>
              </a:defRPr>
            </a:pPr>
          </a:p>
        </p:txBody>
      </p:sp>
      <p:sp>
        <p:nvSpPr>
          <p:cNvPr id="2811" name="Line"/>
          <p:cNvSpPr/>
          <p:nvPr/>
        </p:nvSpPr>
        <p:spPr>
          <a:xfrm flipH="1">
            <a:off x="1523999" y="3505200"/>
            <a:ext cx="1" cy="838200"/>
          </a:xfrm>
          <a:prstGeom prst="line">
            <a:avLst/>
          </a:prstGeom>
          <a:ln w="57150">
            <a:solidFill>
              <a:srgbClr val="000000"/>
            </a:solidFill>
          </a:ln>
        </p:spPr>
        <p:txBody>
          <a:bodyPr lIns="0" tIns="0" rIns="0" bIns="0"/>
          <a:lstStyle/>
          <a:p>
            <a:pPr>
              <a:defRPr sz="1200"/>
            </a:pPr>
          </a:p>
        </p:txBody>
      </p:sp>
      <p:grpSp>
        <p:nvGrpSpPr>
          <p:cNvPr id="2814" name="Group"/>
          <p:cNvGrpSpPr/>
          <p:nvPr/>
        </p:nvGrpSpPr>
        <p:grpSpPr>
          <a:xfrm>
            <a:off x="3962400" y="3721100"/>
            <a:ext cx="1981200" cy="406400"/>
            <a:chOff x="0" y="0"/>
            <a:chExt cx="1981200" cy="406400"/>
          </a:xfrm>
        </p:grpSpPr>
        <p:sp>
          <p:nvSpPr>
            <p:cNvPr id="2812" name="Rectangle"/>
            <p:cNvSpPr/>
            <p:nvPr/>
          </p:nvSpPr>
          <p:spPr>
            <a:xfrm>
              <a:off x="0" y="0"/>
              <a:ext cx="19812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13" name="Tolerable"/>
            <p:cNvSpPr/>
            <p:nvPr/>
          </p:nvSpPr>
          <p:spPr>
            <a:xfrm>
              <a:off x="383339" y="15584"/>
              <a:ext cx="12145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Tolerable</a:t>
              </a:r>
            </a:p>
          </p:txBody>
        </p:sp>
      </p:grpSp>
      <p:sp>
        <p:nvSpPr>
          <p:cNvPr id="2815" name="Line"/>
          <p:cNvSpPr/>
          <p:nvPr/>
        </p:nvSpPr>
        <p:spPr>
          <a:xfrm>
            <a:off x="5943600" y="3505200"/>
            <a:ext cx="0" cy="838200"/>
          </a:xfrm>
          <a:prstGeom prst="line">
            <a:avLst/>
          </a:prstGeom>
          <a:ln w="57150">
            <a:solidFill>
              <a:srgbClr val="000000"/>
            </a:solidFill>
          </a:ln>
        </p:spPr>
        <p:txBody>
          <a:bodyPr lIns="0" tIns="0" rIns="0" bIns="0"/>
          <a:lstStyle/>
          <a:p>
            <a:pPr>
              <a:defRPr sz="1200"/>
            </a:pPr>
          </a:p>
        </p:txBody>
      </p:sp>
      <p:sp>
        <p:nvSpPr>
          <p:cNvPr id="2816" name="Line"/>
          <p:cNvSpPr/>
          <p:nvPr/>
        </p:nvSpPr>
        <p:spPr>
          <a:xfrm>
            <a:off x="3962400" y="3505200"/>
            <a:ext cx="0" cy="838200"/>
          </a:xfrm>
          <a:prstGeom prst="line">
            <a:avLst/>
          </a:prstGeom>
          <a:ln w="57150">
            <a:solidFill>
              <a:srgbClr val="000000"/>
            </a:solidFill>
          </a:ln>
        </p:spPr>
        <p:txBody>
          <a:bodyPr lIns="0" tIns="0" rIns="0" bIns="0"/>
          <a:lstStyle/>
          <a:p>
            <a:pPr>
              <a:defRPr sz="1200"/>
            </a:pPr>
          </a:p>
        </p:txBody>
      </p:sp>
      <p:sp>
        <p:nvSpPr>
          <p:cNvPr id="2817" name="Past…"/>
          <p:cNvSpPr/>
          <p:nvPr/>
        </p:nvSpPr>
        <p:spPr>
          <a:xfrm>
            <a:off x="874745" y="4338421"/>
            <a:ext cx="1290574"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Past</a:t>
            </a:r>
          </a:p>
          <a:p>
            <a:pPr algn="ctr" defTabSz="914400">
              <a:defRPr b="1" sz="2800">
                <a:solidFill>
                  <a:srgbClr val="3C4361"/>
                </a:solidFill>
                <a:latin typeface="Arial"/>
                <a:ea typeface="Arial"/>
                <a:cs typeface="Arial"/>
                <a:sym typeface="Arial"/>
              </a:defRPr>
            </a:pPr>
            <a:r>
              <a:t>30 sec.</a:t>
            </a:r>
          </a:p>
        </p:txBody>
      </p:sp>
      <p:sp>
        <p:nvSpPr>
          <p:cNvPr id="2818" name="Tolerable/Fail…"/>
          <p:cNvSpPr/>
          <p:nvPr/>
        </p:nvSpPr>
        <p:spPr>
          <a:xfrm>
            <a:off x="2734327" y="4338421"/>
            <a:ext cx="2468846"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Tolerable/Fail</a:t>
            </a:r>
          </a:p>
          <a:p>
            <a:pPr algn="ctr" defTabSz="914400">
              <a:defRPr b="1" sz="2800">
                <a:solidFill>
                  <a:srgbClr val="3C4361"/>
                </a:solidFill>
                <a:latin typeface="Arial"/>
                <a:ea typeface="Arial"/>
                <a:cs typeface="Arial"/>
                <a:sym typeface="Arial"/>
              </a:defRPr>
            </a:pPr>
            <a:r>
              <a:t>20 sec.</a:t>
            </a:r>
          </a:p>
        </p:txBody>
      </p:sp>
      <p:sp>
        <p:nvSpPr>
          <p:cNvPr id="2819" name="Goal…"/>
          <p:cNvSpPr/>
          <p:nvPr/>
        </p:nvSpPr>
        <p:spPr>
          <a:xfrm>
            <a:off x="5143500" y="4338421"/>
            <a:ext cx="1600200" cy="8926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2800">
                <a:solidFill>
                  <a:srgbClr val="3C4361"/>
                </a:solidFill>
                <a:latin typeface="Arial"/>
                <a:ea typeface="Arial"/>
                <a:cs typeface="Arial"/>
                <a:sym typeface="Arial"/>
              </a:defRPr>
            </a:pPr>
            <a:r>
              <a:t>Goal</a:t>
            </a:r>
          </a:p>
          <a:p>
            <a:pPr algn="ctr" defTabSz="914400">
              <a:defRPr b="1" sz="2800">
                <a:solidFill>
                  <a:srgbClr val="3C4361"/>
                </a:solidFill>
                <a:latin typeface="Arial"/>
                <a:ea typeface="Arial"/>
                <a:cs typeface="Arial"/>
                <a:sym typeface="Arial"/>
              </a:defRPr>
            </a:pPr>
            <a:r>
              <a:t>15 sec.</a:t>
            </a:r>
          </a:p>
        </p:txBody>
      </p:sp>
      <p:sp>
        <p:nvSpPr>
          <p:cNvPr id="2820" name="Speed…"/>
          <p:cNvSpPr/>
          <p:nvPr/>
        </p:nvSpPr>
        <p:spPr>
          <a:xfrm>
            <a:off x="609600" y="5378450"/>
            <a:ext cx="4471527" cy="8926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800" u="sng">
                <a:solidFill>
                  <a:srgbClr val="3C4361"/>
                </a:solidFill>
                <a:latin typeface="Arial"/>
                <a:ea typeface="Arial"/>
                <a:cs typeface="Arial"/>
                <a:sym typeface="Arial"/>
              </a:defRPr>
            </a:pPr>
            <a:r>
              <a:t>Speed</a:t>
            </a:r>
          </a:p>
          <a:p>
            <a:pPr defTabSz="914400">
              <a:defRPr b="1" sz="2800">
                <a:solidFill>
                  <a:srgbClr val="3C4361"/>
                </a:solidFill>
                <a:latin typeface="Arial"/>
                <a:ea typeface="Arial"/>
                <a:cs typeface="Arial"/>
                <a:sym typeface="Arial"/>
              </a:defRPr>
            </a:pPr>
            <a:r>
              <a:t>Scale: seconds to do task</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4" name="Slide Number"/>
          <p:cNvSpPr txBox="1"/>
          <p:nvPr>
            <p:ph type="sldNum" sz="quarter" idx="2"/>
          </p:nvPr>
        </p:nvSpPr>
        <p:spPr>
          <a:xfrm>
            <a:off x="8634923" y="6465887"/>
            <a:ext cx="509077"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827" name="Group"/>
          <p:cNvGrpSpPr/>
          <p:nvPr/>
        </p:nvGrpSpPr>
        <p:grpSpPr>
          <a:xfrm>
            <a:off x="762000" y="3505200"/>
            <a:ext cx="8077200" cy="838200"/>
            <a:chOff x="0" y="0"/>
            <a:chExt cx="8077200" cy="838200"/>
          </a:xfrm>
        </p:grpSpPr>
        <p:sp>
          <p:nvSpPr>
            <p:cNvPr id="2825" name="Arrow"/>
            <p:cNvSpPr/>
            <p:nvPr/>
          </p:nvSpPr>
          <p:spPr>
            <a:xfrm>
              <a:off x="0" y="0"/>
              <a:ext cx="8077200" cy="838200"/>
            </a:xfrm>
            <a:prstGeom prst="rightArrow">
              <a:avLst>
                <a:gd name="adj1" fmla="val 50000"/>
                <a:gd name="adj2" fmla="val 240909"/>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3600">
                  <a:solidFill>
                    <a:srgbClr val="FFFFFF"/>
                  </a:solidFill>
                  <a:latin typeface="Arial"/>
                  <a:ea typeface="Arial"/>
                  <a:cs typeface="Arial"/>
                  <a:sym typeface="Arial"/>
                </a:defRPr>
              </a:pPr>
            </a:p>
          </p:txBody>
        </p:sp>
        <p:sp>
          <p:nvSpPr>
            <p:cNvPr id="2826" name="Success"/>
            <p:cNvSpPr/>
            <p:nvPr/>
          </p:nvSpPr>
          <p:spPr>
            <a:xfrm>
              <a:off x="5932527" y="231484"/>
              <a:ext cx="113502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2000">
                  <a:solidFill>
                    <a:srgbClr val="FFFFFF"/>
                  </a:solidFill>
                  <a:latin typeface="Arial"/>
                  <a:ea typeface="Arial"/>
                  <a:cs typeface="Arial"/>
                  <a:sym typeface="Arial"/>
                </a:defRPr>
              </a:lvl1pPr>
            </a:lstStyle>
            <a:p>
              <a:pPr/>
              <a:r>
                <a:t>Success</a:t>
              </a:r>
            </a:p>
          </p:txBody>
        </p:sp>
      </p:grpSp>
      <p:grpSp>
        <p:nvGrpSpPr>
          <p:cNvPr id="2830" name="Group"/>
          <p:cNvGrpSpPr/>
          <p:nvPr/>
        </p:nvGrpSpPr>
        <p:grpSpPr>
          <a:xfrm>
            <a:off x="685800" y="3721100"/>
            <a:ext cx="3276600" cy="406400"/>
            <a:chOff x="0" y="0"/>
            <a:chExt cx="3276600" cy="406400"/>
          </a:xfrm>
        </p:grpSpPr>
        <p:sp>
          <p:nvSpPr>
            <p:cNvPr id="2828" name="Rectangle"/>
            <p:cNvSpPr/>
            <p:nvPr/>
          </p:nvSpPr>
          <p:spPr>
            <a:xfrm>
              <a:off x="0" y="0"/>
              <a:ext cx="3276600"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29" name="Intolerable"/>
            <p:cNvSpPr/>
            <p:nvPr/>
          </p:nvSpPr>
          <p:spPr>
            <a:xfrm>
              <a:off x="944036" y="15584"/>
              <a:ext cx="1388528"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Intolerable</a:t>
              </a:r>
            </a:p>
          </p:txBody>
        </p:sp>
      </p:grpSp>
      <p:grpSp>
        <p:nvGrpSpPr>
          <p:cNvPr id="2833" name="Group"/>
          <p:cNvGrpSpPr/>
          <p:nvPr/>
        </p:nvGrpSpPr>
        <p:grpSpPr>
          <a:xfrm>
            <a:off x="1471619" y="3721100"/>
            <a:ext cx="993762" cy="406400"/>
            <a:chOff x="0" y="0"/>
            <a:chExt cx="993760" cy="406400"/>
          </a:xfrm>
        </p:grpSpPr>
        <p:sp>
          <p:nvSpPr>
            <p:cNvPr id="2831" name="Rectangle"/>
            <p:cNvSpPr/>
            <p:nvPr/>
          </p:nvSpPr>
          <p:spPr>
            <a:xfrm>
              <a:off x="39680" y="0"/>
              <a:ext cx="9144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32" name="Cycle 1"/>
            <p:cNvSpPr/>
            <p:nvPr/>
          </p:nvSpPr>
          <p:spPr>
            <a:xfrm>
              <a:off x="0" y="15584"/>
              <a:ext cx="99376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Cycle 1</a:t>
              </a:r>
            </a:p>
          </p:txBody>
        </p:sp>
      </p:grpSp>
      <p:sp>
        <p:nvSpPr>
          <p:cNvPr id="2834" name="Evolutionary Delivery is driven by meeting Stakeholder Value &amp; Product Quality Requirements"/>
          <p:cNvSpPr txBox="1"/>
          <p:nvPr>
            <p:ph type="title"/>
          </p:nvPr>
        </p:nvSpPr>
        <p:spPr>
          <a:prstGeom prst="rect">
            <a:avLst/>
          </a:prstGeom>
        </p:spPr>
        <p:txBody>
          <a:bodyPr/>
          <a:lstStyle>
            <a:lvl1pPr defTabSz="768095">
              <a:defRPr sz="2351"/>
            </a:lvl1pPr>
          </a:lstStyle>
          <a:p>
            <a:pPr/>
            <a:r>
              <a:t>Evolutionary Delivery is driven by meeting Stakeholder Value &amp; Product Quality Requirements</a:t>
            </a:r>
          </a:p>
        </p:txBody>
      </p:sp>
      <p:sp>
        <p:nvSpPr>
          <p:cNvPr id="2835" name="Oval"/>
          <p:cNvSpPr/>
          <p:nvPr/>
        </p:nvSpPr>
        <p:spPr>
          <a:xfrm>
            <a:off x="228600" y="2895600"/>
            <a:ext cx="609600" cy="2057400"/>
          </a:xfrm>
          <a:prstGeom prst="ellipse">
            <a:avLst/>
          </a:prstGeom>
          <a:solidFill>
            <a:srgbClr val="D1FEEE"/>
          </a:solidFill>
          <a:ln>
            <a:solidFill>
              <a:srgbClr val="000000"/>
            </a:solidFill>
          </a:ln>
        </p:spPr>
        <p:txBody>
          <a:bodyPr lIns="45719" rIns="45719" anchor="ctr"/>
          <a:lstStyle/>
          <a:p>
            <a:pPr defTabSz="914400">
              <a:defRPr b="1" sz="2800">
                <a:solidFill>
                  <a:srgbClr val="3C4361"/>
                </a:solidFill>
                <a:latin typeface="Arial"/>
                <a:ea typeface="Arial"/>
                <a:cs typeface="Arial"/>
                <a:sym typeface="Arial"/>
              </a:defRPr>
            </a:pPr>
          </a:p>
        </p:txBody>
      </p:sp>
      <p:sp>
        <p:nvSpPr>
          <p:cNvPr id="2836" name="Line"/>
          <p:cNvSpPr/>
          <p:nvPr/>
        </p:nvSpPr>
        <p:spPr>
          <a:xfrm flipH="1">
            <a:off x="1523999" y="3505200"/>
            <a:ext cx="1" cy="838200"/>
          </a:xfrm>
          <a:prstGeom prst="line">
            <a:avLst/>
          </a:prstGeom>
          <a:ln w="57150">
            <a:solidFill>
              <a:srgbClr val="000000"/>
            </a:solidFill>
          </a:ln>
        </p:spPr>
        <p:txBody>
          <a:bodyPr lIns="0" tIns="0" rIns="0" bIns="0"/>
          <a:lstStyle/>
          <a:p>
            <a:pPr>
              <a:defRPr sz="1200"/>
            </a:pPr>
          </a:p>
        </p:txBody>
      </p:sp>
      <p:grpSp>
        <p:nvGrpSpPr>
          <p:cNvPr id="2839" name="Group"/>
          <p:cNvGrpSpPr/>
          <p:nvPr/>
        </p:nvGrpSpPr>
        <p:grpSpPr>
          <a:xfrm>
            <a:off x="3962400" y="3721100"/>
            <a:ext cx="1981200" cy="406400"/>
            <a:chOff x="0" y="0"/>
            <a:chExt cx="1981200" cy="406400"/>
          </a:xfrm>
        </p:grpSpPr>
        <p:sp>
          <p:nvSpPr>
            <p:cNvPr id="2837" name="Rectangle"/>
            <p:cNvSpPr/>
            <p:nvPr/>
          </p:nvSpPr>
          <p:spPr>
            <a:xfrm>
              <a:off x="0" y="0"/>
              <a:ext cx="19812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38" name="Tolerable"/>
            <p:cNvSpPr/>
            <p:nvPr/>
          </p:nvSpPr>
          <p:spPr>
            <a:xfrm>
              <a:off x="383339" y="15584"/>
              <a:ext cx="12145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Tolerable</a:t>
              </a:r>
            </a:p>
          </p:txBody>
        </p:sp>
      </p:grpSp>
      <p:sp>
        <p:nvSpPr>
          <p:cNvPr id="2840" name="Line"/>
          <p:cNvSpPr/>
          <p:nvPr/>
        </p:nvSpPr>
        <p:spPr>
          <a:xfrm>
            <a:off x="5943600" y="3505200"/>
            <a:ext cx="0" cy="838200"/>
          </a:xfrm>
          <a:prstGeom prst="line">
            <a:avLst/>
          </a:prstGeom>
          <a:ln w="57150">
            <a:solidFill>
              <a:srgbClr val="000000"/>
            </a:solidFill>
          </a:ln>
        </p:spPr>
        <p:txBody>
          <a:bodyPr lIns="0" tIns="0" rIns="0" bIns="0"/>
          <a:lstStyle/>
          <a:p>
            <a:pPr>
              <a:defRPr sz="1200"/>
            </a:pPr>
          </a:p>
        </p:txBody>
      </p:sp>
      <p:sp>
        <p:nvSpPr>
          <p:cNvPr id="2841" name="Line"/>
          <p:cNvSpPr/>
          <p:nvPr/>
        </p:nvSpPr>
        <p:spPr>
          <a:xfrm>
            <a:off x="3962400" y="3505200"/>
            <a:ext cx="0" cy="838200"/>
          </a:xfrm>
          <a:prstGeom prst="line">
            <a:avLst/>
          </a:prstGeom>
          <a:ln w="57150">
            <a:solidFill>
              <a:srgbClr val="000000"/>
            </a:solidFill>
          </a:ln>
        </p:spPr>
        <p:txBody>
          <a:bodyPr lIns="0" tIns="0" rIns="0" bIns="0"/>
          <a:lstStyle/>
          <a:p>
            <a:pPr>
              <a:defRPr sz="1200"/>
            </a:pPr>
          </a:p>
        </p:txBody>
      </p:sp>
      <p:sp>
        <p:nvSpPr>
          <p:cNvPr id="2842" name="Past…"/>
          <p:cNvSpPr/>
          <p:nvPr/>
        </p:nvSpPr>
        <p:spPr>
          <a:xfrm>
            <a:off x="874745" y="4338421"/>
            <a:ext cx="1290574"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Past</a:t>
            </a:r>
          </a:p>
          <a:p>
            <a:pPr algn="ctr" defTabSz="914400">
              <a:defRPr b="1" sz="2800">
                <a:solidFill>
                  <a:srgbClr val="3C4361"/>
                </a:solidFill>
                <a:latin typeface="Arial"/>
                <a:ea typeface="Arial"/>
                <a:cs typeface="Arial"/>
                <a:sym typeface="Arial"/>
              </a:defRPr>
            </a:pPr>
            <a:r>
              <a:t>30 sec.</a:t>
            </a:r>
          </a:p>
        </p:txBody>
      </p:sp>
      <p:sp>
        <p:nvSpPr>
          <p:cNvPr id="2843" name="Tolerable/Fail…"/>
          <p:cNvSpPr/>
          <p:nvPr/>
        </p:nvSpPr>
        <p:spPr>
          <a:xfrm>
            <a:off x="2734327" y="4338421"/>
            <a:ext cx="2468846"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Tolerable/Fail</a:t>
            </a:r>
          </a:p>
          <a:p>
            <a:pPr algn="ctr" defTabSz="914400">
              <a:defRPr b="1" sz="2800">
                <a:solidFill>
                  <a:srgbClr val="3C4361"/>
                </a:solidFill>
                <a:latin typeface="Arial"/>
                <a:ea typeface="Arial"/>
                <a:cs typeface="Arial"/>
                <a:sym typeface="Arial"/>
              </a:defRPr>
            </a:pPr>
            <a:r>
              <a:t>20 sec.</a:t>
            </a:r>
          </a:p>
        </p:txBody>
      </p:sp>
      <p:sp>
        <p:nvSpPr>
          <p:cNvPr id="2844" name="Goal…"/>
          <p:cNvSpPr/>
          <p:nvPr/>
        </p:nvSpPr>
        <p:spPr>
          <a:xfrm>
            <a:off x="5143500" y="4338421"/>
            <a:ext cx="1600200" cy="8926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2800">
                <a:solidFill>
                  <a:srgbClr val="3C4361"/>
                </a:solidFill>
                <a:latin typeface="Arial"/>
                <a:ea typeface="Arial"/>
                <a:cs typeface="Arial"/>
                <a:sym typeface="Arial"/>
              </a:defRPr>
            </a:pPr>
            <a:r>
              <a:t>Goal</a:t>
            </a:r>
          </a:p>
          <a:p>
            <a:pPr algn="ctr" defTabSz="914400">
              <a:defRPr b="1" sz="2800">
                <a:solidFill>
                  <a:srgbClr val="3C4361"/>
                </a:solidFill>
                <a:latin typeface="Arial"/>
                <a:ea typeface="Arial"/>
                <a:cs typeface="Arial"/>
                <a:sym typeface="Arial"/>
              </a:defRPr>
            </a:pPr>
            <a:r>
              <a:t>15 sec.</a:t>
            </a:r>
          </a:p>
        </p:txBody>
      </p:sp>
      <p:sp>
        <p:nvSpPr>
          <p:cNvPr id="2845" name="Speed…"/>
          <p:cNvSpPr/>
          <p:nvPr/>
        </p:nvSpPr>
        <p:spPr>
          <a:xfrm>
            <a:off x="609600" y="5378450"/>
            <a:ext cx="4471527" cy="8926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800" u="sng">
                <a:solidFill>
                  <a:srgbClr val="3C4361"/>
                </a:solidFill>
                <a:latin typeface="Arial"/>
                <a:ea typeface="Arial"/>
                <a:cs typeface="Arial"/>
                <a:sym typeface="Arial"/>
              </a:defRPr>
            </a:pPr>
            <a:r>
              <a:t>Speed</a:t>
            </a:r>
          </a:p>
          <a:p>
            <a:pPr defTabSz="914400">
              <a:defRPr b="1" sz="2800">
                <a:solidFill>
                  <a:srgbClr val="3C4361"/>
                </a:solidFill>
                <a:latin typeface="Arial"/>
                <a:ea typeface="Arial"/>
                <a:cs typeface="Arial"/>
                <a:sym typeface="Arial"/>
              </a:defRPr>
            </a:pPr>
            <a:r>
              <a:t>Scale: seconds to do task</a:t>
            </a:r>
          </a:p>
        </p:txBody>
      </p:sp>
      <p:grpSp>
        <p:nvGrpSpPr>
          <p:cNvPr id="2848" name="Group"/>
          <p:cNvGrpSpPr/>
          <p:nvPr/>
        </p:nvGrpSpPr>
        <p:grpSpPr>
          <a:xfrm>
            <a:off x="2362200" y="3721100"/>
            <a:ext cx="609600" cy="406400"/>
            <a:chOff x="0" y="0"/>
            <a:chExt cx="609600" cy="406400"/>
          </a:xfrm>
        </p:grpSpPr>
        <p:sp>
          <p:nvSpPr>
            <p:cNvPr id="2846" name="Rectangle"/>
            <p:cNvSpPr/>
            <p:nvPr/>
          </p:nvSpPr>
          <p:spPr>
            <a:xfrm>
              <a:off x="0" y="0"/>
              <a:ext cx="609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47" name="C 2"/>
            <p:cNvSpPr/>
            <p:nvPr/>
          </p:nvSpPr>
          <p:spPr>
            <a:xfrm>
              <a:off x="550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2</a:t>
              </a:r>
            </a:p>
          </p:txBody>
        </p:sp>
      </p:grpSp>
      <p:grpSp>
        <p:nvGrpSpPr>
          <p:cNvPr id="2851" name="Group"/>
          <p:cNvGrpSpPr/>
          <p:nvPr/>
        </p:nvGrpSpPr>
        <p:grpSpPr>
          <a:xfrm>
            <a:off x="2874498" y="3721100"/>
            <a:ext cx="499404" cy="406400"/>
            <a:chOff x="0" y="0"/>
            <a:chExt cx="499402" cy="406400"/>
          </a:xfrm>
        </p:grpSpPr>
        <p:sp>
          <p:nvSpPr>
            <p:cNvPr id="2849" name="Rectangle"/>
            <p:cNvSpPr/>
            <p:nvPr/>
          </p:nvSpPr>
          <p:spPr>
            <a:xfrm>
              <a:off x="97301" y="0"/>
              <a:ext cx="3048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50" name="C 3"/>
            <p:cNvSpPr/>
            <p:nvPr/>
          </p:nvSpPr>
          <p:spPr>
            <a:xfrm>
              <a:off x="0" y="15584"/>
              <a:ext cx="499403"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3</a:t>
              </a:r>
            </a:p>
          </p:txBody>
        </p:sp>
      </p:grpSp>
      <p:grpSp>
        <p:nvGrpSpPr>
          <p:cNvPr id="2854" name="Group"/>
          <p:cNvGrpSpPr/>
          <p:nvPr/>
        </p:nvGrpSpPr>
        <p:grpSpPr>
          <a:xfrm>
            <a:off x="3276600" y="3721100"/>
            <a:ext cx="990600" cy="406400"/>
            <a:chOff x="0" y="0"/>
            <a:chExt cx="990600" cy="406400"/>
          </a:xfrm>
        </p:grpSpPr>
        <p:sp>
          <p:nvSpPr>
            <p:cNvPr id="2852" name="Rectangle"/>
            <p:cNvSpPr/>
            <p:nvPr/>
          </p:nvSpPr>
          <p:spPr>
            <a:xfrm>
              <a:off x="0" y="0"/>
              <a:ext cx="990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53" name="C 4"/>
            <p:cNvSpPr/>
            <p:nvPr/>
          </p:nvSpPr>
          <p:spPr>
            <a:xfrm>
              <a:off x="2455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4</a:t>
              </a:r>
            </a:p>
          </p:txBody>
        </p:sp>
      </p:grpSp>
      <p:grpSp>
        <p:nvGrpSpPr>
          <p:cNvPr id="2857" name="Group"/>
          <p:cNvGrpSpPr/>
          <p:nvPr/>
        </p:nvGrpSpPr>
        <p:grpSpPr>
          <a:xfrm>
            <a:off x="4267200" y="3721100"/>
            <a:ext cx="762000" cy="406400"/>
            <a:chOff x="0" y="0"/>
            <a:chExt cx="762000" cy="406400"/>
          </a:xfrm>
        </p:grpSpPr>
        <p:sp>
          <p:nvSpPr>
            <p:cNvPr id="2855"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56" name="C 5"/>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5</a:t>
              </a:r>
            </a:p>
          </p:txBody>
        </p:sp>
      </p:grpSp>
      <p:grpSp>
        <p:nvGrpSpPr>
          <p:cNvPr id="2860" name="Group"/>
          <p:cNvGrpSpPr/>
          <p:nvPr/>
        </p:nvGrpSpPr>
        <p:grpSpPr>
          <a:xfrm>
            <a:off x="5029200" y="3721100"/>
            <a:ext cx="533400" cy="406400"/>
            <a:chOff x="0" y="0"/>
            <a:chExt cx="533400" cy="406400"/>
          </a:xfrm>
        </p:grpSpPr>
        <p:sp>
          <p:nvSpPr>
            <p:cNvPr id="2858" name="Rectangle"/>
            <p:cNvSpPr/>
            <p:nvPr/>
          </p:nvSpPr>
          <p:spPr>
            <a:xfrm>
              <a:off x="0" y="0"/>
              <a:ext cx="5334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59" name="C 6"/>
            <p:cNvSpPr/>
            <p:nvPr/>
          </p:nvSpPr>
          <p:spPr>
            <a:xfrm>
              <a:off x="169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6</a:t>
              </a:r>
            </a:p>
          </p:txBody>
        </p:sp>
      </p:grpSp>
      <p:grpSp>
        <p:nvGrpSpPr>
          <p:cNvPr id="2863" name="Group"/>
          <p:cNvGrpSpPr/>
          <p:nvPr/>
        </p:nvGrpSpPr>
        <p:grpSpPr>
          <a:xfrm>
            <a:off x="5562600" y="3721100"/>
            <a:ext cx="762000" cy="406400"/>
            <a:chOff x="0" y="0"/>
            <a:chExt cx="762000" cy="406400"/>
          </a:xfrm>
        </p:grpSpPr>
        <p:sp>
          <p:nvSpPr>
            <p:cNvPr id="2861"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62" name="C 7"/>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7</a:t>
              </a:r>
            </a:p>
          </p:txBody>
        </p:sp>
      </p:grpSp>
      <p:grpSp>
        <p:nvGrpSpPr>
          <p:cNvPr id="2866" name="Group"/>
          <p:cNvGrpSpPr/>
          <p:nvPr/>
        </p:nvGrpSpPr>
        <p:grpSpPr>
          <a:xfrm>
            <a:off x="914400" y="1447800"/>
            <a:ext cx="7239000" cy="1752600"/>
            <a:chOff x="0" y="0"/>
            <a:chExt cx="7239000" cy="1752600"/>
          </a:xfrm>
        </p:grpSpPr>
        <p:sp>
          <p:nvSpPr>
            <p:cNvPr id="2864" name="Quote Bubble"/>
            <p:cNvSpPr/>
            <p:nvPr/>
          </p:nvSpPr>
          <p:spPr>
            <a:xfrm>
              <a:off x="0" y="0"/>
              <a:ext cx="7239000" cy="1752600"/>
            </a:xfrm>
            <a:prstGeom prst="wedgeEllipseCallout">
              <a:avLst>
                <a:gd name="adj1" fmla="val -31009"/>
                <a:gd name="adj2" fmla="val 79894"/>
              </a:avLst>
            </a:prstGeom>
            <a:noFill/>
            <a:ln w="9525" cap="flat">
              <a:solidFill>
                <a:srgbClr val="000000"/>
              </a:solidFill>
              <a:prstDash val="solid"/>
              <a:miter lim="400000"/>
            </a:ln>
            <a:effectLst/>
          </p:spPr>
          <p:txBody>
            <a:bodyPr wrap="square" lIns="45719" tIns="45719" rIns="45719" bIns="45719" numCol="1" anchor="ctr">
              <a:noAutofit/>
            </a:bodyPr>
            <a:lstStyle/>
            <a:p>
              <a:pPr algn="ctr" defTabSz="914400">
                <a:defRPr b="1" sz="2800">
                  <a:solidFill>
                    <a:srgbClr val="3C4361"/>
                  </a:solidFill>
                  <a:latin typeface="Arial"/>
                  <a:ea typeface="Arial"/>
                  <a:cs typeface="Arial"/>
                  <a:sym typeface="Arial"/>
                </a:defRPr>
              </a:pPr>
            </a:p>
          </p:txBody>
        </p:sp>
        <p:sp>
          <p:nvSpPr>
            <p:cNvPr id="2865" name="Each Evolutionary Cycle  aiming to get closer  to the Goals"/>
            <p:cNvSpPr/>
            <p:nvPr/>
          </p:nvSpPr>
          <p:spPr>
            <a:xfrm>
              <a:off x="1442945" y="226796"/>
              <a:ext cx="4353110" cy="12990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defTabSz="914400">
                <a:defRPr b="1" sz="2800">
                  <a:solidFill>
                    <a:srgbClr val="3C4361"/>
                  </a:solidFill>
                  <a:latin typeface="Arial"/>
                  <a:ea typeface="Arial"/>
                  <a:cs typeface="Arial"/>
                  <a:sym typeface="Arial"/>
                </a:defRPr>
              </a:pPr>
              <a:r>
                <a:t>Each Evolutionary Cycle </a:t>
              </a:r>
              <a:br/>
              <a:r>
                <a:t>aiming to get closer </a:t>
              </a:r>
              <a:br/>
              <a:r>
                <a:t>to the Goals</a:t>
              </a:r>
            </a:p>
          </p:txBody>
        </p:sp>
      </p:grpSp>
      <p:grpSp>
        <p:nvGrpSpPr>
          <p:cNvPr id="2870" name="Group"/>
          <p:cNvGrpSpPr/>
          <p:nvPr/>
        </p:nvGrpSpPr>
        <p:grpSpPr>
          <a:xfrm>
            <a:off x="8458200" y="6172200"/>
            <a:ext cx="609600" cy="609600"/>
            <a:chOff x="0" y="0"/>
            <a:chExt cx="609600" cy="609600"/>
          </a:xfrm>
        </p:grpSpPr>
        <p:sp>
          <p:nvSpPr>
            <p:cNvPr id="2867" name="Circle"/>
            <p:cNvSpPr/>
            <p:nvPr/>
          </p:nvSpPr>
          <p:spPr>
            <a:xfrm>
              <a:off x="0" y="0"/>
              <a:ext cx="609600" cy="609600"/>
            </a:xfrm>
            <a:prstGeom prst="ellipse">
              <a:avLst/>
            </a:prstGeom>
            <a:solidFill>
              <a:srgbClr val="7EAACF"/>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2868" name="Shape"/>
            <p:cNvSpPr/>
            <p:nvPr/>
          </p:nvSpPr>
          <p:spPr>
            <a:xfrm>
              <a:off x="175400" y="181891"/>
              <a:ext cx="258800" cy="6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2869" name="Shape"/>
            <p:cNvSpPr/>
            <p:nvPr/>
          </p:nvSpPr>
          <p:spPr>
            <a:xfrm>
              <a:off x="0" y="0"/>
              <a:ext cx="609600" cy="609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round/>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83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86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2000"/>
                                  </p:stCondLst>
                                  <p:iterate type="el" backwards="0">
                                    <p:tmAbs val="0"/>
                                  </p:iterate>
                                  <p:childTnLst>
                                    <p:set>
                                      <p:cBhvr>
                                        <p:cTn id="12" fill="hold"/>
                                        <p:tgtEl>
                                          <p:spTgt spid="2848"/>
                                        </p:tgtEl>
                                        <p:attrNameLst>
                                          <p:attrName>style.visibility</p:attrName>
                                        </p:attrNameLst>
                                      </p:cBhvr>
                                      <p:to>
                                        <p:strVal val="visible"/>
                                      </p:to>
                                    </p:set>
                                  </p:childTnLst>
                                </p:cTn>
                              </p:par>
                            </p:childTnLst>
                          </p:cTn>
                        </p:par>
                        <p:par>
                          <p:cTn id="13" fill="hold">
                            <p:stCondLst>
                              <p:cond delay="2000"/>
                            </p:stCondLst>
                            <p:childTnLst>
                              <p:par>
                                <p:cTn id="14" presetClass="entr" nodeType="afterEffect" presetSubtype="0" presetID="1" grpId="4" fill="hold">
                                  <p:stCondLst>
                                    <p:cond delay="2000"/>
                                  </p:stCondLst>
                                  <p:iterate type="el" backwards="0">
                                    <p:tmAbs val="0"/>
                                  </p:iterate>
                                  <p:childTnLst>
                                    <p:set>
                                      <p:cBhvr>
                                        <p:cTn id="15" fill="hold"/>
                                        <p:tgtEl>
                                          <p:spTgt spid="2851"/>
                                        </p:tgtEl>
                                        <p:attrNameLst>
                                          <p:attrName>style.visibility</p:attrName>
                                        </p:attrNameLst>
                                      </p:cBhvr>
                                      <p:to>
                                        <p:strVal val="visible"/>
                                      </p:to>
                                    </p:set>
                                  </p:childTnLst>
                                </p:cTn>
                              </p:par>
                            </p:childTnLst>
                          </p:cTn>
                        </p:par>
                        <p:par>
                          <p:cTn id="16" fill="hold">
                            <p:stCondLst>
                              <p:cond delay="4000"/>
                            </p:stCondLst>
                            <p:childTnLst>
                              <p:par>
                                <p:cTn id="17" presetClass="entr" nodeType="afterEffect" presetSubtype="0" presetID="1" grpId="5" fill="hold">
                                  <p:stCondLst>
                                    <p:cond delay="2000"/>
                                  </p:stCondLst>
                                  <p:iterate type="el" backwards="0">
                                    <p:tmAbs val="0"/>
                                  </p:iterate>
                                  <p:childTnLst>
                                    <p:set>
                                      <p:cBhvr>
                                        <p:cTn id="18" fill="hold"/>
                                        <p:tgtEl>
                                          <p:spTgt spid="2854"/>
                                        </p:tgtEl>
                                        <p:attrNameLst>
                                          <p:attrName>style.visibility</p:attrName>
                                        </p:attrNameLst>
                                      </p:cBhvr>
                                      <p:to>
                                        <p:strVal val="visible"/>
                                      </p:to>
                                    </p:set>
                                  </p:childTnLst>
                                </p:cTn>
                              </p:par>
                            </p:childTnLst>
                          </p:cTn>
                        </p:par>
                        <p:par>
                          <p:cTn id="19" fill="hold">
                            <p:stCondLst>
                              <p:cond delay="6000"/>
                            </p:stCondLst>
                            <p:childTnLst>
                              <p:par>
                                <p:cTn id="20" presetClass="entr" nodeType="afterEffect" presetSubtype="0" presetID="1" grpId="6" fill="hold">
                                  <p:stCondLst>
                                    <p:cond delay="2000"/>
                                  </p:stCondLst>
                                  <p:iterate type="el" backwards="0">
                                    <p:tmAbs val="0"/>
                                  </p:iterate>
                                  <p:childTnLst>
                                    <p:set>
                                      <p:cBhvr>
                                        <p:cTn id="21" fill="hold"/>
                                        <p:tgtEl>
                                          <p:spTgt spid="2857"/>
                                        </p:tgtEl>
                                        <p:attrNameLst>
                                          <p:attrName>style.visibility</p:attrName>
                                        </p:attrNameLst>
                                      </p:cBhvr>
                                      <p:to>
                                        <p:strVal val="visible"/>
                                      </p:to>
                                    </p:set>
                                  </p:childTnLst>
                                </p:cTn>
                              </p:par>
                            </p:childTnLst>
                          </p:cTn>
                        </p:par>
                        <p:par>
                          <p:cTn id="22" fill="hold">
                            <p:stCondLst>
                              <p:cond delay="8000"/>
                            </p:stCondLst>
                            <p:childTnLst>
                              <p:par>
                                <p:cTn id="23" presetClass="entr" nodeType="afterEffect" presetSubtype="0" presetID="1" grpId="7" fill="hold">
                                  <p:stCondLst>
                                    <p:cond delay="2000"/>
                                  </p:stCondLst>
                                  <p:iterate type="el" backwards="0">
                                    <p:tmAbs val="0"/>
                                  </p:iterate>
                                  <p:childTnLst>
                                    <p:set>
                                      <p:cBhvr>
                                        <p:cTn id="24" fill="hold"/>
                                        <p:tgtEl>
                                          <p:spTgt spid="2860"/>
                                        </p:tgtEl>
                                        <p:attrNameLst>
                                          <p:attrName>style.visibility</p:attrName>
                                        </p:attrNameLst>
                                      </p:cBhvr>
                                      <p:to>
                                        <p:strVal val="visible"/>
                                      </p:to>
                                    </p:set>
                                  </p:childTnLst>
                                </p:cTn>
                              </p:par>
                            </p:childTnLst>
                          </p:cTn>
                        </p:par>
                        <p:par>
                          <p:cTn id="25" fill="hold">
                            <p:stCondLst>
                              <p:cond delay="10000"/>
                            </p:stCondLst>
                            <p:childTnLst>
                              <p:par>
                                <p:cTn id="26" presetClass="entr" nodeType="afterEffect" presetSubtype="0" presetID="1" grpId="8" fill="hold">
                                  <p:stCondLst>
                                    <p:cond delay="2000"/>
                                  </p:stCondLst>
                                  <p:iterate type="el" backwards="0">
                                    <p:tmAbs val="0"/>
                                  </p:iterate>
                                  <p:childTnLst>
                                    <p:set>
                                      <p:cBhvr>
                                        <p:cTn id="27" fill="hold"/>
                                        <p:tgtEl>
                                          <p:spTgt spid="2863"/>
                                        </p:tgtEl>
                                        <p:attrNameLst>
                                          <p:attrName>style.visibility</p:attrName>
                                        </p:attrNameLst>
                                      </p:cBhvr>
                                      <p:to>
                                        <p:strVal val="visible"/>
                                      </p:to>
                                    </p:set>
                                  </p:childTnLst>
                                </p:cTn>
                              </p:par>
                            </p:childTnLst>
                          </p:cTn>
                        </p:par>
                        <p:par>
                          <p:cTn id="28" fill="hold">
                            <p:stCondLst>
                              <p:cond delay="12000"/>
                            </p:stCondLst>
                            <p:childTnLst>
                              <p:par>
                                <p:cTn id="29" presetClass="entr" nodeType="afterEffect" presetSubtype="8" presetID="2" grpId="9" fill="hold">
                                  <p:stCondLst>
                                    <p:cond delay="0"/>
                                  </p:stCondLst>
                                  <p:iterate type="el" backwards="0">
                                    <p:tmAbs val="0"/>
                                  </p:iterate>
                                  <p:childTnLst>
                                    <p:set>
                                      <p:cBhvr>
                                        <p:cTn id="30" fill="hold"/>
                                        <p:tgtEl>
                                          <p:spTgt spid="2870"/>
                                        </p:tgtEl>
                                        <p:attrNameLst>
                                          <p:attrName>style.visibility</p:attrName>
                                        </p:attrNameLst>
                                      </p:cBhvr>
                                      <p:to>
                                        <p:strVal val="visible"/>
                                      </p:to>
                                    </p:set>
                                    <p:anim calcmode="lin" valueType="num">
                                      <p:cBhvr>
                                        <p:cTn id="31" dur="500" fill="hold"/>
                                        <p:tgtEl>
                                          <p:spTgt spid="2870"/>
                                        </p:tgtEl>
                                        <p:attrNameLst>
                                          <p:attrName>ppt_x</p:attrName>
                                        </p:attrNameLst>
                                      </p:cBhvr>
                                      <p:tavLst>
                                        <p:tav tm="0">
                                          <p:val>
                                            <p:strVal val="0-#ppt_w/2"/>
                                          </p:val>
                                        </p:tav>
                                        <p:tav tm="100000">
                                          <p:val>
                                            <p:strVal val="#ppt_x"/>
                                          </p:val>
                                        </p:tav>
                                      </p:tavLst>
                                    </p:anim>
                                    <p:anim calcmode="lin" valueType="num">
                                      <p:cBhvr>
                                        <p:cTn id="32" dur="500" fill="hold"/>
                                        <p:tgtEl>
                                          <p:spTgt spid="28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3" grpId="8"/>
      <p:bldP build="whole" bldLvl="1" animBg="1" rev="0" advAuto="0" spid="2857" grpId="6"/>
      <p:bldP build="whole" bldLvl="1" animBg="1" rev="0" advAuto="0" spid="2833" grpId="1"/>
      <p:bldP build="whole" bldLvl="1" animBg="1" rev="0" advAuto="0" spid="2860" grpId="7"/>
      <p:bldP build="whole" bldLvl="1" animBg="1" rev="0" advAuto="0" spid="2870" grpId="9"/>
      <p:bldP build="whole" bldLvl="1" animBg="1" rev="0" advAuto="0" spid="2848" grpId="3"/>
      <p:bldP build="whole" bldLvl="1" animBg="1" rev="0" advAuto="0" spid="2866" grpId="2"/>
      <p:bldP build="whole" bldLvl="1" animBg="1" rev="0" advAuto="0" spid="2851" grpId="4"/>
      <p:bldP build="whole" bldLvl="1" animBg="1" rev="0" advAuto="0" spid="2854" grpId="5"/>
    </p:bldLst>
  </p:timing>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2" name="Slide Number"/>
          <p:cNvSpPr txBox="1"/>
          <p:nvPr>
            <p:ph type="sldNum" sz="quarter" idx="2"/>
          </p:nvPr>
        </p:nvSpPr>
        <p:spPr>
          <a:xfrm>
            <a:off x="8634923" y="6465887"/>
            <a:ext cx="509077"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875" name="Group"/>
          <p:cNvGrpSpPr/>
          <p:nvPr/>
        </p:nvGrpSpPr>
        <p:grpSpPr>
          <a:xfrm>
            <a:off x="762000" y="3505200"/>
            <a:ext cx="8077200" cy="838200"/>
            <a:chOff x="0" y="0"/>
            <a:chExt cx="8077200" cy="838200"/>
          </a:xfrm>
        </p:grpSpPr>
        <p:sp>
          <p:nvSpPr>
            <p:cNvPr id="2873" name="Arrow"/>
            <p:cNvSpPr/>
            <p:nvPr/>
          </p:nvSpPr>
          <p:spPr>
            <a:xfrm>
              <a:off x="0" y="0"/>
              <a:ext cx="8077200" cy="838200"/>
            </a:xfrm>
            <a:prstGeom prst="rightArrow">
              <a:avLst>
                <a:gd name="adj1" fmla="val 50000"/>
                <a:gd name="adj2" fmla="val 240909"/>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3600">
                  <a:solidFill>
                    <a:srgbClr val="FFFFFF"/>
                  </a:solidFill>
                  <a:latin typeface="Arial"/>
                  <a:ea typeface="Arial"/>
                  <a:cs typeface="Arial"/>
                  <a:sym typeface="Arial"/>
                </a:defRPr>
              </a:pPr>
            </a:p>
          </p:txBody>
        </p:sp>
        <p:sp>
          <p:nvSpPr>
            <p:cNvPr id="2874" name="Success"/>
            <p:cNvSpPr/>
            <p:nvPr/>
          </p:nvSpPr>
          <p:spPr>
            <a:xfrm>
              <a:off x="5932527" y="231484"/>
              <a:ext cx="113502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2000">
                  <a:solidFill>
                    <a:srgbClr val="FFFFFF"/>
                  </a:solidFill>
                  <a:latin typeface="Arial"/>
                  <a:ea typeface="Arial"/>
                  <a:cs typeface="Arial"/>
                  <a:sym typeface="Arial"/>
                </a:defRPr>
              </a:lvl1pPr>
            </a:lstStyle>
            <a:p>
              <a:pPr/>
              <a:r>
                <a:t>Success</a:t>
              </a:r>
            </a:p>
          </p:txBody>
        </p:sp>
      </p:grpSp>
      <p:grpSp>
        <p:nvGrpSpPr>
          <p:cNvPr id="2878" name="Group"/>
          <p:cNvGrpSpPr/>
          <p:nvPr/>
        </p:nvGrpSpPr>
        <p:grpSpPr>
          <a:xfrm>
            <a:off x="685800" y="3721100"/>
            <a:ext cx="3276600" cy="406400"/>
            <a:chOff x="0" y="0"/>
            <a:chExt cx="3276600" cy="406400"/>
          </a:xfrm>
        </p:grpSpPr>
        <p:sp>
          <p:nvSpPr>
            <p:cNvPr id="2876" name="Rectangle"/>
            <p:cNvSpPr/>
            <p:nvPr/>
          </p:nvSpPr>
          <p:spPr>
            <a:xfrm>
              <a:off x="0" y="0"/>
              <a:ext cx="3276600"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77" name="Intolerable"/>
            <p:cNvSpPr/>
            <p:nvPr/>
          </p:nvSpPr>
          <p:spPr>
            <a:xfrm>
              <a:off x="944036" y="15584"/>
              <a:ext cx="1388528"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Intolerable</a:t>
              </a:r>
            </a:p>
          </p:txBody>
        </p:sp>
      </p:grpSp>
      <p:sp>
        <p:nvSpPr>
          <p:cNvPr id="2879" name="Evolutionary Delivery is driven by meeting Stakeholder Value &amp; Product Quality Requirements"/>
          <p:cNvSpPr txBox="1"/>
          <p:nvPr>
            <p:ph type="title"/>
          </p:nvPr>
        </p:nvSpPr>
        <p:spPr>
          <a:prstGeom prst="rect">
            <a:avLst/>
          </a:prstGeom>
        </p:spPr>
        <p:txBody>
          <a:bodyPr/>
          <a:lstStyle>
            <a:lvl1pPr defTabSz="768095">
              <a:defRPr sz="2351"/>
            </a:lvl1pPr>
          </a:lstStyle>
          <a:p>
            <a:pPr/>
            <a:r>
              <a:t>Evolutionary Delivery is driven by meeting Stakeholder Value &amp; Product Quality Requirements</a:t>
            </a:r>
          </a:p>
        </p:txBody>
      </p:sp>
      <p:sp>
        <p:nvSpPr>
          <p:cNvPr id="2880" name="Oval"/>
          <p:cNvSpPr/>
          <p:nvPr/>
        </p:nvSpPr>
        <p:spPr>
          <a:xfrm>
            <a:off x="228600" y="2895600"/>
            <a:ext cx="609600" cy="2057400"/>
          </a:xfrm>
          <a:prstGeom prst="ellipse">
            <a:avLst/>
          </a:prstGeom>
          <a:solidFill>
            <a:srgbClr val="D1FEEE"/>
          </a:solidFill>
          <a:ln>
            <a:solidFill>
              <a:srgbClr val="000000"/>
            </a:solidFill>
          </a:ln>
        </p:spPr>
        <p:txBody>
          <a:bodyPr lIns="45719" rIns="45719" anchor="ctr"/>
          <a:lstStyle/>
          <a:p>
            <a:pPr defTabSz="914400">
              <a:defRPr b="1" sz="2800">
                <a:solidFill>
                  <a:srgbClr val="3C4361"/>
                </a:solidFill>
                <a:latin typeface="Arial"/>
                <a:ea typeface="Arial"/>
                <a:cs typeface="Arial"/>
                <a:sym typeface="Arial"/>
              </a:defRPr>
            </a:pPr>
          </a:p>
        </p:txBody>
      </p:sp>
      <p:sp>
        <p:nvSpPr>
          <p:cNvPr id="2881" name="Line"/>
          <p:cNvSpPr/>
          <p:nvPr/>
        </p:nvSpPr>
        <p:spPr>
          <a:xfrm flipH="1">
            <a:off x="1523999" y="3505200"/>
            <a:ext cx="1" cy="838200"/>
          </a:xfrm>
          <a:prstGeom prst="line">
            <a:avLst/>
          </a:prstGeom>
          <a:ln w="57150">
            <a:solidFill>
              <a:srgbClr val="000000"/>
            </a:solidFill>
          </a:ln>
        </p:spPr>
        <p:txBody>
          <a:bodyPr lIns="0" tIns="0" rIns="0" bIns="0"/>
          <a:lstStyle/>
          <a:p>
            <a:pPr>
              <a:defRPr sz="1200"/>
            </a:pPr>
          </a:p>
        </p:txBody>
      </p:sp>
      <p:grpSp>
        <p:nvGrpSpPr>
          <p:cNvPr id="2884" name="Group"/>
          <p:cNvGrpSpPr/>
          <p:nvPr/>
        </p:nvGrpSpPr>
        <p:grpSpPr>
          <a:xfrm>
            <a:off x="3962400" y="3721100"/>
            <a:ext cx="1981200" cy="406400"/>
            <a:chOff x="0" y="0"/>
            <a:chExt cx="1981200" cy="406400"/>
          </a:xfrm>
        </p:grpSpPr>
        <p:sp>
          <p:nvSpPr>
            <p:cNvPr id="2882" name="Rectangle"/>
            <p:cNvSpPr/>
            <p:nvPr/>
          </p:nvSpPr>
          <p:spPr>
            <a:xfrm>
              <a:off x="0" y="0"/>
              <a:ext cx="19812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83" name="Tolerable"/>
            <p:cNvSpPr/>
            <p:nvPr/>
          </p:nvSpPr>
          <p:spPr>
            <a:xfrm>
              <a:off x="383339" y="15584"/>
              <a:ext cx="12145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Tolerable</a:t>
              </a:r>
            </a:p>
          </p:txBody>
        </p:sp>
      </p:grpSp>
      <p:sp>
        <p:nvSpPr>
          <p:cNvPr id="2885" name="Line"/>
          <p:cNvSpPr/>
          <p:nvPr/>
        </p:nvSpPr>
        <p:spPr>
          <a:xfrm>
            <a:off x="5943600" y="3505200"/>
            <a:ext cx="0" cy="838200"/>
          </a:xfrm>
          <a:prstGeom prst="line">
            <a:avLst/>
          </a:prstGeom>
          <a:ln w="57150">
            <a:solidFill>
              <a:srgbClr val="000000"/>
            </a:solidFill>
          </a:ln>
        </p:spPr>
        <p:txBody>
          <a:bodyPr lIns="0" tIns="0" rIns="0" bIns="0"/>
          <a:lstStyle/>
          <a:p>
            <a:pPr>
              <a:defRPr sz="1200"/>
            </a:pPr>
          </a:p>
        </p:txBody>
      </p:sp>
      <p:sp>
        <p:nvSpPr>
          <p:cNvPr id="2886" name="Line"/>
          <p:cNvSpPr/>
          <p:nvPr/>
        </p:nvSpPr>
        <p:spPr>
          <a:xfrm>
            <a:off x="3962400" y="3505200"/>
            <a:ext cx="0" cy="838200"/>
          </a:xfrm>
          <a:prstGeom prst="line">
            <a:avLst/>
          </a:prstGeom>
          <a:ln w="57150">
            <a:solidFill>
              <a:srgbClr val="000000"/>
            </a:solidFill>
          </a:ln>
        </p:spPr>
        <p:txBody>
          <a:bodyPr lIns="0" tIns="0" rIns="0" bIns="0"/>
          <a:lstStyle/>
          <a:p>
            <a:pPr>
              <a:defRPr sz="1200"/>
            </a:pPr>
          </a:p>
        </p:txBody>
      </p:sp>
      <p:sp>
        <p:nvSpPr>
          <p:cNvPr id="2887" name="Past…"/>
          <p:cNvSpPr/>
          <p:nvPr/>
        </p:nvSpPr>
        <p:spPr>
          <a:xfrm>
            <a:off x="874745" y="4338421"/>
            <a:ext cx="1290574"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Past</a:t>
            </a:r>
          </a:p>
          <a:p>
            <a:pPr algn="ctr" defTabSz="914400">
              <a:defRPr b="1" sz="2800">
                <a:solidFill>
                  <a:srgbClr val="3C4361"/>
                </a:solidFill>
                <a:latin typeface="Arial"/>
                <a:ea typeface="Arial"/>
                <a:cs typeface="Arial"/>
                <a:sym typeface="Arial"/>
              </a:defRPr>
            </a:pPr>
            <a:r>
              <a:t>30 sec.</a:t>
            </a:r>
          </a:p>
        </p:txBody>
      </p:sp>
      <p:sp>
        <p:nvSpPr>
          <p:cNvPr id="2888" name="Tolerable/Fail…"/>
          <p:cNvSpPr/>
          <p:nvPr/>
        </p:nvSpPr>
        <p:spPr>
          <a:xfrm>
            <a:off x="2734327" y="4338421"/>
            <a:ext cx="2468846"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Tolerable/Fail</a:t>
            </a:r>
          </a:p>
          <a:p>
            <a:pPr algn="ctr" defTabSz="914400">
              <a:defRPr b="1" sz="2800">
                <a:solidFill>
                  <a:srgbClr val="3C4361"/>
                </a:solidFill>
                <a:latin typeface="Arial"/>
                <a:ea typeface="Arial"/>
                <a:cs typeface="Arial"/>
                <a:sym typeface="Arial"/>
              </a:defRPr>
            </a:pPr>
            <a:r>
              <a:t>20 sec.</a:t>
            </a:r>
          </a:p>
        </p:txBody>
      </p:sp>
      <p:sp>
        <p:nvSpPr>
          <p:cNvPr id="2889" name="Goal…"/>
          <p:cNvSpPr/>
          <p:nvPr/>
        </p:nvSpPr>
        <p:spPr>
          <a:xfrm>
            <a:off x="5143500" y="4338421"/>
            <a:ext cx="1600200" cy="8926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2800">
                <a:solidFill>
                  <a:srgbClr val="3C4361"/>
                </a:solidFill>
                <a:latin typeface="Arial"/>
                <a:ea typeface="Arial"/>
                <a:cs typeface="Arial"/>
                <a:sym typeface="Arial"/>
              </a:defRPr>
            </a:pPr>
            <a:r>
              <a:t>Goal</a:t>
            </a:r>
          </a:p>
          <a:p>
            <a:pPr algn="ctr" defTabSz="914400">
              <a:defRPr b="1" sz="2800">
                <a:solidFill>
                  <a:srgbClr val="3C4361"/>
                </a:solidFill>
                <a:latin typeface="Arial"/>
                <a:ea typeface="Arial"/>
                <a:cs typeface="Arial"/>
                <a:sym typeface="Arial"/>
              </a:defRPr>
            </a:pPr>
            <a:r>
              <a:t>15 sec.</a:t>
            </a:r>
          </a:p>
        </p:txBody>
      </p:sp>
      <p:sp>
        <p:nvSpPr>
          <p:cNvPr id="2890" name="Speed…"/>
          <p:cNvSpPr/>
          <p:nvPr/>
        </p:nvSpPr>
        <p:spPr>
          <a:xfrm>
            <a:off x="609600" y="5378450"/>
            <a:ext cx="4471527" cy="8926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800" u="sng">
                <a:solidFill>
                  <a:srgbClr val="3C4361"/>
                </a:solidFill>
                <a:latin typeface="Arial"/>
                <a:ea typeface="Arial"/>
                <a:cs typeface="Arial"/>
                <a:sym typeface="Arial"/>
              </a:defRPr>
            </a:pPr>
            <a:r>
              <a:t>Speed</a:t>
            </a:r>
          </a:p>
          <a:p>
            <a:pPr defTabSz="914400">
              <a:defRPr b="1" sz="2800">
                <a:solidFill>
                  <a:srgbClr val="3C4361"/>
                </a:solidFill>
                <a:latin typeface="Arial"/>
                <a:ea typeface="Arial"/>
                <a:cs typeface="Arial"/>
                <a:sym typeface="Arial"/>
              </a:defRPr>
            </a:pPr>
            <a:r>
              <a:t>Scale: seconds to do task</a:t>
            </a:r>
          </a:p>
        </p:txBody>
      </p:sp>
      <p:grpSp>
        <p:nvGrpSpPr>
          <p:cNvPr id="2893" name="Group"/>
          <p:cNvGrpSpPr/>
          <p:nvPr/>
        </p:nvGrpSpPr>
        <p:grpSpPr>
          <a:xfrm>
            <a:off x="1471619" y="3721100"/>
            <a:ext cx="993762" cy="406400"/>
            <a:chOff x="0" y="0"/>
            <a:chExt cx="993760" cy="406400"/>
          </a:xfrm>
        </p:grpSpPr>
        <p:sp>
          <p:nvSpPr>
            <p:cNvPr id="2891" name="Rectangle"/>
            <p:cNvSpPr/>
            <p:nvPr/>
          </p:nvSpPr>
          <p:spPr>
            <a:xfrm>
              <a:off x="39680" y="0"/>
              <a:ext cx="9144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92" name="Cycle 1"/>
            <p:cNvSpPr/>
            <p:nvPr/>
          </p:nvSpPr>
          <p:spPr>
            <a:xfrm>
              <a:off x="0" y="15584"/>
              <a:ext cx="99376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Cycle 1</a:t>
              </a:r>
            </a:p>
          </p:txBody>
        </p:sp>
      </p:grpSp>
      <p:grpSp>
        <p:nvGrpSpPr>
          <p:cNvPr id="2896" name="Group"/>
          <p:cNvGrpSpPr/>
          <p:nvPr/>
        </p:nvGrpSpPr>
        <p:grpSpPr>
          <a:xfrm>
            <a:off x="2362200" y="3721100"/>
            <a:ext cx="609600" cy="406400"/>
            <a:chOff x="0" y="0"/>
            <a:chExt cx="609600" cy="406400"/>
          </a:xfrm>
        </p:grpSpPr>
        <p:sp>
          <p:nvSpPr>
            <p:cNvPr id="2894" name="Rectangle"/>
            <p:cNvSpPr/>
            <p:nvPr/>
          </p:nvSpPr>
          <p:spPr>
            <a:xfrm>
              <a:off x="0" y="0"/>
              <a:ext cx="609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95" name="C 2"/>
            <p:cNvSpPr/>
            <p:nvPr/>
          </p:nvSpPr>
          <p:spPr>
            <a:xfrm>
              <a:off x="550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2</a:t>
              </a:r>
            </a:p>
          </p:txBody>
        </p:sp>
      </p:grpSp>
      <p:grpSp>
        <p:nvGrpSpPr>
          <p:cNvPr id="2899" name="Group"/>
          <p:cNvGrpSpPr/>
          <p:nvPr/>
        </p:nvGrpSpPr>
        <p:grpSpPr>
          <a:xfrm>
            <a:off x="2874498" y="3721100"/>
            <a:ext cx="499404" cy="406400"/>
            <a:chOff x="0" y="0"/>
            <a:chExt cx="499402" cy="406400"/>
          </a:xfrm>
        </p:grpSpPr>
        <p:sp>
          <p:nvSpPr>
            <p:cNvPr id="2897" name="Rectangle"/>
            <p:cNvSpPr/>
            <p:nvPr/>
          </p:nvSpPr>
          <p:spPr>
            <a:xfrm>
              <a:off x="97301" y="0"/>
              <a:ext cx="3048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898" name="C 3"/>
            <p:cNvSpPr/>
            <p:nvPr/>
          </p:nvSpPr>
          <p:spPr>
            <a:xfrm>
              <a:off x="0" y="15584"/>
              <a:ext cx="499403"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3</a:t>
              </a:r>
            </a:p>
          </p:txBody>
        </p:sp>
      </p:grpSp>
      <p:grpSp>
        <p:nvGrpSpPr>
          <p:cNvPr id="2902" name="Group"/>
          <p:cNvGrpSpPr/>
          <p:nvPr/>
        </p:nvGrpSpPr>
        <p:grpSpPr>
          <a:xfrm>
            <a:off x="3276600" y="3721100"/>
            <a:ext cx="990600" cy="406400"/>
            <a:chOff x="0" y="0"/>
            <a:chExt cx="990600" cy="406400"/>
          </a:xfrm>
        </p:grpSpPr>
        <p:sp>
          <p:nvSpPr>
            <p:cNvPr id="2900" name="Rectangle"/>
            <p:cNvSpPr/>
            <p:nvPr/>
          </p:nvSpPr>
          <p:spPr>
            <a:xfrm>
              <a:off x="0" y="0"/>
              <a:ext cx="990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01" name="C 4"/>
            <p:cNvSpPr/>
            <p:nvPr/>
          </p:nvSpPr>
          <p:spPr>
            <a:xfrm>
              <a:off x="2455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4</a:t>
              </a:r>
            </a:p>
          </p:txBody>
        </p:sp>
      </p:grpSp>
      <p:grpSp>
        <p:nvGrpSpPr>
          <p:cNvPr id="2905" name="Group"/>
          <p:cNvGrpSpPr/>
          <p:nvPr/>
        </p:nvGrpSpPr>
        <p:grpSpPr>
          <a:xfrm>
            <a:off x="4267200" y="3721100"/>
            <a:ext cx="762000" cy="406400"/>
            <a:chOff x="0" y="0"/>
            <a:chExt cx="762000" cy="406400"/>
          </a:xfrm>
        </p:grpSpPr>
        <p:sp>
          <p:nvSpPr>
            <p:cNvPr id="2903"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04" name="C 5"/>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5</a:t>
              </a:r>
            </a:p>
          </p:txBody>
        </p:sp>
      </p:grpSp>
      <p:grpSp>
        <p:nvGrpSpPr>
          <p:cNvPr id="2908" name="Group"/>
          <p:cNvGrpSpPr/>
          <p:nvPr/>
        </p:nvGrpSpPr>
        <p:grpSpPr>
          <a:xfrm>
            <a:off x="5029200" y="3721100"/>
            <a:ext cx="533400" cy="406400"/>
            <a:chOff x="0" y="0"/>
            <a:chExt cx="533400" cy="406400"/>
          </a:xfrm>
        </p:grpSpPr>
        <p:sp>
          <p:nvSpPr>
            <p:cNvPr id="2906" name="Rectangle"/>
            <p:cNvSpPr/>
            <p:nvPr/>
          </p:nvSpPr>
          <p:spPr>
            <a:xfrm>
              <a:off x="0" y="0"/>
              <a:ext cx="5334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07" name="C 6"/>
            <p:cNvSpPr/>
            <p:nvPr/>
          </p:nvSpPr>
          <p:spPr>
            <a:xfrm>
              <a:off x="169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6</a:t>
              </a:r>
            </a:p>
          </p:txBody>
        </p:sp>
      </p:grpSp>
      <p:grpSp>
        <p:nvGrpSpPr>
          <p:cNvPr id="2911" name="Group"/>
          <p:cNvGrpSpPr/>
          <p:nvPr/>
        </p:nvGrpSpPr>
        <p:grpSpPr>
          <a:xfrm>
            <a:off x="5562600" y="3721100"/>
            <a:ext cx="762000" cy="406400"/>
            <a:chOff x="0" y="0"/>
            <a:chExt cx="762000" cy="406400"/>
          </a:xfrm>
        </p:grpSpPr>
        <p:sp>
          <p:nvSpPr>
            <p:cNvPr id="2909"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10" name="C 7"/>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7</a:t>
              </a:r>
            </a:p>
          </p:txBody>
        </p:sp>
      </p:grpSp>
      <p:grpSp>
        <p:nvGrpSpPr>
          <p:cNvPr id="2914" name="Group"/>
          <p:cNvGrpSpPr/>
          <p:nvPr/>
        </p:nvGrpSpPr>
        <p:grpSpPr>
          <a:xfrm>
            <a:off x="914400" y="1447800"/>
            <a:ext cx="7239000" cy="1752600"/>
            <a:chOff x="0" y="0"/>
            <a:chExt cx="7239000" cy="1752600"/>
          </a:xfrm>
        </p:grpSpPr>
        <p:sp>
          <p:nvSpPr>
            <p:cNvPr id="2912" name="Quote Bubble"/>
            <p:cNvSpPr/>
            <p:nvPr/>
          </p:nvSpPr>
          <p:spPr>
            <a:xfrm>
              <a:off x="0" y="0"/>
              <a:ext cx="7239000" cy="1752600"/>
            </a:xfrm>
            <a:prstGeom prst="wedgeEllipseCallout">
              <a:avLst>
                <a:gd name="adj1" fmla="val -31009"/>
                <a:gd name="adj2" fmla="val 79894"/>
              </a:avLst>
            </a:prstGeom>
            <a:noFill/>
            <a:ln w="9525" cap="flat">
              <a:solidFill>
                <a:srgbClr val="000000"/>
              </a:solidFill>
              <a:prstDash val="solid"/>
              <a:miter lim="400000"/>
            </a:ln>
            <a:effectLst/>
          </p:spPr>
          <p:txBody>
            <a:bodyPr wrap="square" lIns="45719" tIns="45719" rIns="45719" bIns="45719" numCol="1" anchor="ctr">
              <a:noAutofit/>
            </a:bodyPr>
            <a:lstStyle/>
            <a:p>
              <a:pPr algn="ctr" defTabSz="914400">
                <a:defRPr b="1" sz="2800">
                  <a:solidFill>
                    <a:srgbClr val="3C4361"/>
                  </a:solidFill>
                  <a:latin typeface="Arial"/>
                  <a:ea typeface="Arial"/>
                  <a:cs typeface="Arial"/>
                  <a:sym typeface="Arial"/>
                </a:defRPr>
              </a:pPr>
            </a:p>
          </p:txBody>
        </p:sp>
        <p:sp>
          <p:nvSpPr>
            <p:cNvPr id="2913" name="Each Evolutionary Cycle  integrated into a ‘working’ system"/>
            <p:cNvSpPr/>
            <p:nvPr/>
          </p:nvSpPr>
          <p:spPr>
            <a:xfrm>
              <a:off x="702228" y="429996"/>
              <a:ext cx="5834544" cy="8926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defTabSz="914400">
                <a:defRPr b="1" sz="2800">
                  <a:solidFill>
                    <a:srgbClr val="3C4361"/>
                  </a:solidFill>
                  <a:latin typeface="Arial"/>
                  <a:ea typeface="Arial"/>
                  <a:cs typeface="Arial"/>
                  <a:sym typeface="Arial"/>
                </a:defRPr>
              </a:pPr>
              <a:r>
                <a:t>Each Evolutionary Cycle </a:t>
              </a:r>
              <a:br/>
              <a:r>
                <a:t>integrated into a ‘working’ system</a:t>
              </a:r>
            </a:p>
          </p:txBody>
        </p:sp>
      </p:grpSp>
      <p:grpSp>
        <p:nvGrpSpPr>
          <p:cNvPr id="2918" name="Group"/>
          <p:cNvGrpSpPr/>
          <p:nvPr/>
        </p:nvGrpSpPr>
        <p:grpSpPr>
          <a:xfrm>
            <a:off x="8458200" y="6172200"/>
            <a:ext cx="609600" cy="609600"/>
            <a:chOff x="0" y="0"/>
            <a:chExt cx="609600" cy="609600"/>
          </a:xfrm>
        </p:grpSpPr>
        <p:sp>
          <p:nvSpPr>
            <p:cNvPr id="2915" name="Circle"/>
            <p:cNvSpPr/>
            <p:nvPr/>
          </p:nvSpPr>
          <p:spPr>
            <a:xfrm>
              <a:off x="0" y="0"/>
              <a:ext cx="609600" cy="609600"/>
            </a:xfrm>
            <a:prstGeom prst="ellipse">
              <a:avLst/>
            </a:prstGeom>
            <a:solidFill>
              <a:srgbClr val="7EAACF"/>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2916" name="Shape"/>
            <p:cNvSpPr/>
            <p:nvPr/>
          </p:nvSpPr>
          <p:spPr>
            <a:xfrm>
              <a:off x="175400" y="181891"/>
              <a:ext cx="258800" cy="6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2917" name="Shape"/>
            <p:cNvSpPr/>
            <p:nvPr/>
          </p:nvSpPr>
          <p:spPr>
            <a:xfrm>
              <a:off x="0" y="0"/>
              <a:ext cx="609600" cy="609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round/>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89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91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2000"/>
                                  </p:stCondLst>
                                  <p:iterate type="el" backwards="0">
                                    <p:tmAbs val="0"/>
                                  </p:iterate>
                                  <p:childTnLst>
                                    <p:set>
                                      <p:cBhvr>
                                        <p:cTn id="12" fill="hold"/>
                                        <p:tgtEl>
                                          <p:spTgt spid="2896"/>
                                        </p:tgtEl>
                                        <p:attrNameLst>
                                          <p:attrName>style.visibility</p:attrName>
                                        </p:attrNameLst>
                                      </p:cBhvr>
                                      <p:to>
                                        <p:strVal val="visible"/>
                                      </p:to>
                                    </p:set>
                                  </p:childTnLst>
                                </p:cTn>
                              </p:par>
                            </p:childTnLst>
                          </p:cTn>
                        </p:par>
                        <p:par>
                          <p:cTn id="13" fill="hold">
                            <p:stCondLst>
                              <p:cond delay="2000"/>
                            </p:stCondLst>
                            <p:childTnLst>
                              <p:par>
                                <p:cTn id="14" presetClass="entr" nodeType="afterEffect" presetSubtype="0" presetID="1" grpId="4" fill="hold">
                                  <p:stCondLst>
                                    <p:cond delay="2000"/>
                                  </p:stCondLst>
                                  <p:iterate type="el" backwards="0">
                                    <p:tmAbs val="0"/>
                                  </p:iterate>
                                  <p:childTnLst>
                                    <p:set>
                                      <p:cBhvr>
                                        <p:cTn id="15" fill="hold"/>
                                        <p:tgtEl>
                                          <p:spTgt spid="2899"/>
                                        </p:tgtEl>
                                        <p:attrNameLst>
                                          <p:attrName>style.visibility</p:attrName>
                                        </p:attrNameLst>
                                      </p:cBhvr>
                                      <p:to>
                                        <p:strVal val="visible"/>
                                      </p:to>
                                    </p:set>
                                  </p:childTnLst>
                                </p:cTn>
                              </p:par>
                            </p:childTnLst>
                          </p:cTn>
                        </p:par>
                        <p:par>
                          <p:cTn id="16" fill="hold">
                            <p:stCondLst>
                              <p:cond delay="4000"/>
                            </p:stCondLst>
                            <p:childTnLst>
                              <p:par>
                                <p:cTn id="17" presetClass="entr" nodeType="afterEffect" presetSubtype="0" presetID="1" grpId="5" fill="hold">
                                  <p:stCondLst>
                                    <p:cond delay="2000"/>
                                  </p:stCondLst>
                                  <p:iterate type="el" backwards="0">
                                    <p:tmAbs val="0"/>
                                  </p:iterate>
                                  <p:childTnLst>
                                    <p:set>
                                      <p:cBhvr>
                                        <p:cTn id="18" fill="hold"/>
                                        <p:tgtEl>
                                          <p:spTgt spid="2902"/>
                                        </p:tgtEl>
                                        <p:attrNameLst>
                                          <p:attrName>style.visibility</p:attrName>
                                        </p:attrNameLst>
                                      </p:cBhvr>
                                      <p:to>
                                        <p:strVal val="visible"/>
                                      </p:to>
                                    </p:set>
                                  </p:childTnLst>
                                </p:cTn>
                              </p:par>
                            </p:childTnLst>
                          </p:cTn>
                        </p:par>
                        <p:par>
                          <p:cTn id="19" fill="hold">
                            <p:stCondLst>
                              <p:cond delay="6000"/>
                            </p:stCondLst>
                            <p:childTnLst>
                              <p:par>
                                <p:cTn id="20" presetClass="entr" nodeType="afterEffect" presetSubtype="0" presetID="1" grpId="6" fill="hold">
                                  <p:stCondLst>
                                    <p:cond delay="2000"/>
                                  </p:stCondLst>
                                  <p:iterate type="el" backwards="0">
                                    <p:tmAbs val="0"/>
                                  </p:iterate>
                                  <p:childTnLst>
                                    <p:set>
                                      <p:cBhvr>
                                        <p:cTn id="21" fill="hold"/>
                                        <p:tgtEl>
                                          <p:spTgt spid="2905"/>
                                        </p:tgtEl>
                                        <p:attrNameLst>
                                          <p:attrName>style.visibility</p:attrName>
                                        </p:attrNameLst>
                                      </p:cBhvr>
                                      <p:to>
                                        <p:strVal val="visible"/>
                                      </p:to>
                                    </p:set>
                                  </p:childTnLst>
                                </p:cTn>
                              </p:par>
                            </p:childTnLst>
                          </p:cTn>
                        </p:par>
                        <p:par>
                          <p:cTn id="22" fill="hold">
                            <p:stCondLst>
                              <p:cond delay="8000"/>
                            </p:stCondLst>
                            <p:childTnLst>
                              <p:par>
                                <p:cTn id="23" presetClass="entr" nodeType="afterEffect" presetSubtype="0" presetID="1" grpId="7" fill="hold">
                                  <p:stCondLst>
                                    <p:cond delay="2000"/>
                                  </p:stCondLst>
                                  <p:iterate type="el" backwards="0">
                                    <p:tmAbs val="0"/>
                                  </p:iterate>
                                  <p:childTnLst>
                                    <p:set>
                                      <p:cBhvr>
                                        <p:cTn id="24" fill="hold"/>
                                        <p:tgtEl>
                                          <p:spTgt spid="2908"/>
                                        </p:tgtEl>
                                        <p:attrNameLst>
                                          <p:attrName>style.visibility</p:attrName>
                                        </p:attrNameLst>
                                      </p:cBhvr>
                                      <p:to>
                                        <p:strVal val="visible"/>
                                      </p:to>
                                    </p:set>
                                  </p:childTnLst>
                                </p:cTn>
                              </p:par>
                            </p:childTnLst>
                          </p:cTn>
                        </p:par>
                        <p:par>
                          <p:cTn id="25" fill="hold">
                            <p:stCondLst>
                              <p:cond delay="10000"/>
                            </p:stCondLst>
                            <p:childTnLst>
                              <p:par>
                                <p:cTn id="26" presetClass="entr" nodeType="afterEffect" presetSubtype="0" presetID="1" grpId="8" fill="hold">
                                  <p:stCondLst>
                                    <p:cond delay="2000"/>
                                  </p:stCondLst>
                                  <p:iterate type="el" backwards="0">
                                    <p:tmAbs val="0"/>
                                  </p:iterate>
                                  <p:childTnLst>
                                    <p:set>
                                      <p:cBhvr>
                                        <p:cTn id="27" fill="hold"/>
                                        <p:tgtEl>
                                          <p:spTgt spid="2911"/>
                                        </p:tgtEl>
                                        <p:attrNameLst>
                                          <p:attrName>style.visibility</p:attrName>
                                        </p:attrNameLst>
                                      </p:cBhvr>
                                      <p:to>
                                        <p:strVal val="visible"/>
                                      </p:to>
                                    </p:set>
                                  </p:childTnLst>
                                </p:cTn>
                              </p:par>
                            </p:childTnLst>
                          </p:cTn>
                        </p:par>
                        <p:par>
                          <p:cTn id="28" fill="hold">
                            <p:stCondLst>
                              <p:cond delay="12000"/>
                            </p:stCondLst>
                            <p:childTnLst>
                              <p:par>
                                <p:cTn id="29" presetClass="entr" nodeType="afterEffect" presetSubtype="8" presetID="2" grpId="9" fill="hold">
                                  <p:stCondLst>
                                    <p:cond delay="0"/>
                                  </p:stCondLst>
                                  <p:iterate type="el" backwards="0">
                                    <p:tmAbs val="0"/>
                                  </p:iterate>
                                  <p:childTnLst>
                                    <p:set>
                                      <p:cBhvr>
                                        <p:cTn id="30" fill="hold"/>
                                        <p:tgtEl>
                                          <p:spTgt spid="2918"/>
                                        </p:tgtEl>
                                        <p:attrNameLst>
                                          <p:attrName>style.visibility</p:attrName>
                                        </p:attrNameLst>
                                      </p:cBhvr>
                                      <p:to>
                                        <p:strVal val="visible"/>
                                      </p:to>
                                    </p:set>
                                    <p:anim calcmode="lin" valueType="num">
                                      <p:cBhvr>
                                        <p:cTn id="31" dur="500" fill="hold"/>
                                        <p:tgtEl>
                                          <p:spTgt spid="2918"/>
                                        </p:tgtEl>
                                        <p:attrNameLst>
                                          <p:attrName>ppt_x</p:attrName>
                                        </p:attrNameLst>
                                      </p:cBhvr>
                                      <p:tavLst>
                                        <p:tav tm="0">
                                          <p:val>
                                            <p:strVal val="0-#ppt_w/2"/>
                                          </p:val>
                                        </p:tav>
                                        <p:tav tm="100000">
                                          <p:val>
                                            <p:strVal val="#ppt_x"/>
                                          </p:val>
                                        </p:tav>
                                      </p:tavLst>
                                    </p:anim>
                                    <p:anim calcmode="lin" valueType="num">
                                      <p:cBhvr>
                                        <p:cTn id="32" dur="500" fill="hold"/>
                                        <p:tgtEl>
                                          <p:spTgt spid="29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6" grpId="3"/>
      <p:bldP build="whole" bldLvl="1" animBg="1" rev="0" advAuto="0" spid="2914" grpId="2"/>
      <p:bldP build="whole" bldLvl="1" animBg="1" rev="0" advAuto="0" spid="2899" grpId="4"/>
      <p:bldP build="whole" bldLvl="1" animBg="1" rev="0" advAuto="0" spid="2911" grpId="8"/>
      <p:bldP build="whole" bldLvl="1" animBg="1" rev="0" advAuto="0" spid="2893" grpId="1"/>
      <p:bldP build="whole" bldLvl="1" animBg="1" rev="0" advAuto="0" spid="2918" grpId="9"/>
      <p:bldP build="whole" bldLvl="1" animBg="1" rev="0" advAuto="0" spid="2902" grpId="5"/>
      <p:bldP build="whole" bldLvl="1" animBg="1" rev="0" advAuto="0" spid="2908" grpId="7"/>
      <p:bldP build="whole" bldLvl="1" animBg="1" rev="0" advAuto="0" spid="2905" grpId="6"/>
    </p:bldLst>
  </p:timing>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2" name="Slide Number"/>
          <p:cNvSpPr txBox="1"/>
          <p:nvPr>
            <p:ph type="sldNum" sz="quarter" idx="2"/>
          </p:nvPr>
        </p:nvSpPr>
        <p:spPr>
          <a:xfrm>
            <a:off x="8634923" y="6465887"/>
            <a:ext cx="509077"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25" name="Group"/>
          <p:cNvGrpSpPr/>
          <p:nvPr/>
        </p:nvGrpSpPr>
        <p:grpSpPr>
          <a:xfrm>
            <a:off x="762000" y="3505200"/>
            <a:ext cx="8077200" cy="838200"/>
            <a:chOff x="0" y="0"/>
            <a:chExt cx="8077200" cy="838200"/>
          </a:xfrm>
        </p:grpSpPr>
        <p:sp>
          <p:nvSpPr>
            <p:cNvPr id="2923" name="Arrow"/>
            <p:cNvSpPr/>
            <p:nvPr/>
          </p:nvSpPr>
          <p:spPr>
            <a:xfrm>
              <a:off x="0" y="0"/>
              <a:ext cx="8077200" cy="838200"/>
            </a:xfrm>
            <a:prstGeom prst="rightArrow">
              <a:avLst>
                <a:gd name="adj1" fmla="val 50000"/>
                <a:gd name="adj2" fmla="val 240909"/>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3600">
                  <a:solidFill>
                    <a:srgbClr val="FFFFFF"/>
                  </a:solidFill>
                  <a:latin typeface="Arial"/>
                  <a:ea typeface="Arial"/>
                  <a:cs typeface="Arial"/>
                  <a:sym typeface="Arial"/>
                </a:defRPr>
              </a:pPr>
            </a:p>
          </p:txBody>
        </p:sp>
        <p:sp>
          <p:nvSpPr>
            <p:cNvPr id="2924" name="Success"/>
            <p:cNvSpPr/>
            <p:nvPr/>
          </p:nvSpPr>
          <p:spPr>
            <a:xfrm>
              <a:off x="5932527" y="231484"/>
              <a:ext cx="113502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2000">
                  <a:solidFill>
                    <a:srgbClr val="FFFFFF"/>
                  </a:solidFill>
                  <a:latin typeface="Arial"/>
                  <a:ea typeface="Arial"/>
                  <a:cs typeface="Arial"/>
                  <a:sym typeface="Arial"/>
                </a:defRPr>
              </a:lvl1pPr>
            </a:lstStyle>
            <a:p>
              <a:pPr/>
              <a:r>
                <a:t>Success</a:t>
              </a:r>
            </a:p>
          </p:txBody>
        </p:sp>
      </p:grpSp>
      <p:grpSp>
        <p:nvGrpSpPr>
          <p:cNvPr id="2928" name="Group"/>
          <p:cNvGrpSpPr/>
          <p:nvPr/>
        </p:nvGrpSpPr>
        <p:grpSpPr>
          <a:xfrm>
            <a:off x="685800" y="3721100"/>
            <a:ext cx="3276600" cy="406400"/>
            <a:chOff x="0" y="0"/>
            <a:chExt cx="3276600" cy="406400"/>
          </a:xfrm>
        </p:grpSpPr>
        <p:sp>
          <p:nvSpPr>
            <p:cNvPr id="2926" name="Rectangle"/>
            <p:cNvSpPr/>
            <p:nvPr/>
          </p:nvSpPr>
          <p:spPr>
            <a:xfrm>
              <a:off x="0" y="0"/>
              <a:ext cx="3276600"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27" name="Intolerable"/>
            <p:cNvSpPr/>
            <p:nvPr/>
          </p:nvSpPr>
          <p:spPr>
            <a:xfrm>
              <a:off x="944036" y="15584"/>
              <a:ext cx="1388528"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Intolerable</a:t>
              </a:r>
            </a:p>
          </p:txBody>
        </p:sp>
      </p:grpSp>
      <p:sp>
        <p:nvSpPr>
          <p:cNvPr id="2929" name="Evolutionary Delivery is driven by meeting Stakeholder Value &amp; Product Quality Requirements"/>
          <p:cNvSpPr txBox="1"/>
          <p:nvPr>
            <p:ph type="title"/>
          </p:nvPr>
        </p:nvSpPr>
        <p:spPr>
          <a:prstGeom prst="rect">
            <a:avLst/>
          </a:prstGeom>
        </p:spPr>
        <p:txBody>
          <a:bodyPr/>
          <a:lstStyle>
            <a:lvl1pPr defTabSz="768095">
              <a:defRPr sz="2351"/>
            </a:lvl1pPr>
          </a:lstStyle>
          <a:p>
            <a:pPr/>
            <a:r>
              <a:t>Evolutionary Delivery is driven by meeting Stakeholder Value &amp; Product Quality Requirements</a:t>
            </a:r>
          </a:p>
        </p:txBody>
      </p:sp>
      <p:sp>
        <p:nvSpPr>
          <p:cNvPr id="2930" name="Oval"/>
          <p:cNvSpPr/>
          <p:nvPr/>
        </p:nvSpPr>
        <p:spPr>
          <a:xfrm>
            <a:off x="228600" y="2895600"/>
            <a:ext cx="609600" cy="2057400"/>
          </a:xfrm>
          <a:prstGeom prst="ellipse">
            <a:avLst/>
          </a:prstGeom>
          <a:solidFill>
            <a:srgbClr val="D1FEEE"/>
          </a:solidFill>
          <a:ln>
            <a:solidFill>
              <a:srgbClr val="000000"/>
            </a:solidFill>
          </a:ln>
        </p:spPr>
        <p:txBody>
          <a:bodyPr lIns="45719" rIns="45719" anchor="ctr"/>
          <a:lstStyle/>
          <a:p>
            <a:pPr defTabSz="914400">
              <a:defRPr b="1" sz="2800">
                <a:solidFill>
                  <a:srgbClr val="3C4361"/>
                </a:solidFill>
                <a:latin typeface="Arial"/>
                <a:ea typeface="Arial"/>
                <a:cs typeface="Arial"/>
                <a:sym typeface="Arial"/>
              </a:defRPr>
            </a:pPr>
          </a:p>
        </p:txBody>
      </p:sp>
      <p:sp>
        <p:nvSpPr>
          <p:cNvPr id="2931" name="Line"/>
          <p:cNvSpPr/>
          <p:nvPr/>
        </p:nvSpPr>
        <p:spPr>
          <a:xfrm flipH="1">
            <a:off x="1523999" y="3505200"/>
            <a:ext cx="1" cy="838200"/>
          </a:xfrm>
          <a:prstGeom prst="line">
            <a:avLst/>
          </a:prstGeom>
          <a:ln w="57150">
            <a:solidFill>
              <a:srgbClr val="000000"/>
            </a:solidFill>
          </a:ln>
        </p:spPr>
        <p:txBody>
          <a:bodyPr lIns="0" tIns="0" rIns="0" bIns="0"/>
          <a:lstStyle/>
          <a:p>
            <a:pPr>
              <a:defRPr sz="1200"/>
            </a:pPr>
          </a:p>
        </p:txBody>
      </p:sp>
      <p:grpSp>
        <p:nvGrpSpPr>
          <p:cNvPr id="2934" name="Group"/>
          <p:cNvGrpSpPr/>
          <p:nvPr/>
        </p:nvGrpSpPr>
        <p:grpSpPr>
          <a:xfrm>
            <a:off x="3962400" y="3721100"/>
            <a:ext cx="1981200" cy="406400"/>
            <a:chOff x="0" y="0"/>
            <a:chExt cx="1981200" cy="406400"/>
          </a:xfrm>
        </p:grpSpPr>
        <p:sp>
          <p:nvSpPr>
            <p:cNvPr id="2932" name="Rectangle"/>
            <p:cNvSpPr/>
            <p:nvPr/>
          </p:nvSpPr>
          <p:spPr>
            <a:xfrm>
              <a:off x="0" y="0"/>
              <a:ext cx="19812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33" name="Tolerable"/>
            <p:cNvSpPr/>
            <p:nvPr/>
          </p:nvSpPr>
          <p:spPr>
            <a:xfrm>
              <a:off x="383339" y="15584"/>
              <a:ext cx="12145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Tolerable</a:t>
              </a:r>
            </a:p>
          </p:txBody>
        </p:sp>
      </p:grpSp>
      <p:sp>
        <p:nvSpPr>
          <p:cNvPr id="2935" name="Line"/>
          <p:cNvSpPr/>
          <p:nvPr/>
        </p:nvSpPr>
        <p:spPr>
          <a:xfrm>
            <a:off x="5943600" y="3505200"/>
            <a:ext cx="0" cy="838200"/>
          </a:xfrm>
          <a:prstGeom prst="line">
            <a:avLst/>
          </a:prstGeom>
          <a:ln w="57150">
            <a:solidFill>
              <a:srgbClr val="000000"/>
            </a:solidFill>
          </a:ln>
        </p:spPr>
        <p:txBody>
          <a:bodyPr lIns="0" tIns="0" rIns="0" bIns="0"/>
          <a:lstStyle/>
          <a:p>
            <a:pPr>
              <a:defRPr sz="1200"/>
            </a:pPr>
          </a:p>
        </p:txBody>
      </p:sp>
      <p:sp>
        <p:nvSpPr>
          <p:cNvPr id="2936" name="Line"/>
          <p:cNvSpPr/>
          <p:nvPr/>
        </p:nvSpPr>
        <p:spPr>
          <a:xfrm>
            <a:off x="3962400" y="3505200"/>
            <a:ext cx="0" cy="838200"/>
          </a:xfrm>
          <a:prstGeom prst="line">
            <a:avLst/>
          </a:prstGeom>
          <a:ln w="57150">
            <a:solidFill>
              <a:srgbClr val="000000"/>
            </a:solidFill>
          </a:ln>
        </p:spPr>
        <p:txBody>
          <a:bodyPr lIns="0" tIns="0" rIns="0" bIns="0"/>
          <a:lstStyle/>
          <a:p>
            <a:pPr>
              <a:defRPr sz="1200"/>
            </a:pPr>
          </a:p>
        </p:txBody>
      </p:sp>
      <p:sp>
        <p:nvSpPr>
          <p:cNvPr id="2937" name="Past…"/>
          <p:cNvSpPr/>
          <p:nvPr/>
        </p:nvSpPr>
        <p:spPr>
          <a:xfrm>
            <a:off x="874745" y="4338421"/>
            <a:ext cx="1290574"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Past</a:t>
            </a:r>
          </a:p>
          <a:p>
            <a:pPr algn="ctr" defTabSz="914400">
              <a:defRPr b="1" sz="2800">
                <a:solidFill>
                  <a:srgbClr val="3C4361"/>
                </a:solidFill>
                <a:latin typeface="Arial"/>
                <a:ea typeface="Arial"/>
                <a:cs typeface="Arial"/>
                <a:sym typeface="Arial"/>
              </a:defRPr>
            </a:pPr>
            <a:r>
              <a:t>30 sec.</a:t>
            </a:r>
          </a:p>
        </p:txBody>
      </p:sp>
      <p:sp>
        <p:nvSpPr>
          <p:cNvPr id="2938" name="Tolerable/Fail…"/>
          <p:cNvSpPr/>
          <p:nvPr/>
        </p:nvSpPr>
        <p:spPr>
          <a:xfrm>
            <a:off x="2734327" y="4338421"/>
            <a:ext cx="2468846"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Tolerable/Fail</a:t>
            </a:r>
          </a:p>
          <a:p>
            <a:pPr algn="ctr" defTabSz="914400">
              <a:defRPr b="1" sz="2800">
                <a:solidFill>
                  <a:srgbClr val="3C4361"/>
                </a:solidFill>
                <a:latin typeface="Arial"/>
                <a:ea typeface="Arial"/>
                <a:cs typeface="Arial"/>
                <a:sym typeface="Arial"/>
              </a:defRPr>
            </a:pPr>
            <a:r>
              <a:t>20 sec.</a:t>
            </a:r>
          </a:p>
        </p:txBody>
      </p:sp>
      <p:sp>
        <p:nvSpPr>
          <p:cNvPr id="2939" name="Goal…"/>
          <p:cNvSpPr/>
          <p:nvPr/>
        </p:nvSpPr>
        <p:spPr>
          <a:xfrm>
            <a:off x="5143500" y="4338421"/>
            <a:ext cx="1600200" cy="8926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2800">
                <a:solidFill>
                  <a:srgbClr val="3C4361"/>
                </a:solidFill>
                <a:latin typeface="Arial"/>
                <a:ea typeface="Arial"/>
                <a:cs typeface="Arial"/>
                <a:sym typeface="Arial"/>
              </a:defRPr>
            </a:pPr>
            <a:r>
              <a:t>Goal</a:t>
            </a:r>
          </a:p>
          <a:p>
            <a:pPr algn="ctr" defTabSz="914400">
              <a:defRPr b="1" sz="2800">
                <a:solidFill>
                  <a:srgbClr val="3C4361"/>
                </a:solidFill>
                <a:latin typeface="Arial"/>
                <a:ea typeface="Arial"/>
                <a:cs typeface="Arial"/>
                <a:sym typeface="Arial"/>
              </a:defRPr>
            </a:pPr>
            <a:r>
              <a:t>15 sec.</a:t>
            </a:r>
          </a:p>
        </p:txBody>
      </p:sp>
      <p:sp>
        <p:nvSpPr>
          <p:cNvPr id="2940" name="Speed…"/>
          <p:cNvSpPr/>
          <p:nvPr/>
        </p:nvSpPr>
        <p:spPr>
          <a:xfrm>
            <a:off x="609600" y="5378450"/>
            <a:ext cx="4471527" cy="8926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800" u="sng">
                <a:solidFill>
                  <a:srgbClr val="3C4361"/>
                </a:solidFill>
                <a:latin typeface="Arial"/>
                <a:ea typeface="Arial"/>
                <a:cs typeface="Arial"/>
                <a:sym typeface="Arial"/>
              </a:defRPr>
            </a:pPr>
            <a:r>
              <a:t>Speed</a:t>
            </a:r>
          </a:p>
          <a:p>
            <a:pPr defTabSz="914400">
              <a:defRPr b="1" sz="2800">
                <a:solidFill>
                  <a:srgbClr val="3C4361"/>
                </a:solidFill>
                <a:latin typeface="Arial"/>
                <a:ea typeface="Arial"/>
                <a:cs typeface="Arial"/>
                <a:sym typeface="Arial"/>
              </a:defRPr>
            </a:pPr>
            <a:r>
              <a:t>Scale: seconds to do task</a:t>
            </a:r>
          </a:p>
        </p:txBody>
      </p:sp>
      <p:grpSp>
        <p:nvGrpSpPr>
          <p:cNvPr id="2943" name="Group"/>
          <p:cNvGrpSpPr/>
          <p:nvPr/>
        </p:nvGrpSpPr>
        <p:grpSpPr>
          <a:xfrm>
            <a:off x="1471619" y="3721100"/>
            <a:ext cx="993762" cy="406400"/>
            <a:chOff x="0" y="0"/>
            <a:chExt cx="993760" cy="406400"/>
          </a:xfrm>
        </p:grpSpPr>
        <p:sp>
          <p:nvSpPr>
            <p:cNvPr id="2941" name="Rectangle"/>
            <p:cNvSpPr/>
            <p:nvPr/>
          </p:nvSpPr>
          <p:spPr>
            <a:xfrm>
              <a:off x="39680" y="0"/>
              <a:ext cx="9144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42" name="Cycle 1"/>
            <p:cNvSpPr/>
            <p:nvPr/>
          </p:nvSpPr>
          <p:spPr>
            <a:xfrm>
              <a:off x="0" y="15584"/>
              <a:ext cx="99376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Cycle 1</a:t>
              </a:r>
            </a:p>
          </p:txBody>
        </p:sp>
      </p:grpSp>
      <p:grpSp>
        <p:nvGrpSpPr>
          <p:cNvPr id="2946" name="Group"/>
          <p:cNvGrpSpPr/>
          <p:nvPr/>
        </p:nvGrpSpPr>
        <p:grpSpPr>
          <a:xfrm>
            <a:off x="2362200" y="3721100"/>
            <a:ext cx="609600" cy="406400"/>
            <a:chOff x="0" y="0"/>
            <a:chExt cx="609600" cy="406400"/>
          </a:xfrm>
        </p:grpSpPr>
        <p:sp>
          <p:nvSpPr>
            <p:cNvPr id="2944" name="Rectangle"/>
            <p:cNvSpPr/>
            <p:nvPr/>
          </p:nvSpPr>
          <p:spPr>
            <a:xfrm>
              <a:off x="0" y="0"/>
              <a:ext cx="609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45" name="C 2"/>
            <p:cNvSpPr/>
            <p:nvPr/>
          </p:nvSpPr>
          <p:spPr>
            <a:xfrm>
              <a:off x="550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2</a:t>
              </a:r>
            </a:p>
          </p:txBody>
        </p:sp>
      </p:grpSp>
      <p:grpSp>
        <p:nvGrpSpPr>
          <p:cNvPr id="2949" name="Group"/>
          <p:cNvGrpSpPr/>
          <p:nvPr/>
        </p:nvGrpSpPr>
        <p:grpSpPr>
          <a:xfrm>
            <a:off x="2874498" y="3721100"/>
            <a:ext cx="499404" cy="406400"/>
            <a:chOff x="0" y="0"/>
            <a:chExt cx="499402" cy="406400"/>
          </a:xfrm>
        </p:grpSpPr>
        <p:sp>
          <p:nvSpPr>
            <p:cNvPr id="2947" name="Rectangle"/>
            <p:cNvSpPr/>
            <p:nvPr/>
          </p:nvSpPr>
          <p:spPr>
            <a:xfrm>
              <a:off x="97301" y="0"/>
              <a:ext cx="3048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48" name="C 3"/>
            <p:cNvSpPr/>
            <p:nvPr/>
          </p:nvSpPr>
          <p:spPr>
            <a:xfrm>
              <a:off x="0" y="15584"/>
              <a:ext cx="499403"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3</a:t>
              </a:r>
            </a:p>
          </p:txBody>
        </p:sp>
      </p:grpSp>
      <p:grpSp>
        <p:nvGrpSpPr>
          <p:cNvPr id="2952" name="Group"/>
          <p:cNvGrpSpPr/>
          <p:nvPr/>
        </p:nvGrpSpPr>
        <p:grpSpPr>
          <a:xfrm>
            <a:off x="3276600" y="3721100"/>
            <a:ext cx="990600" cy="406400"/>
            <a:chOff x="0" y="0"/>
            <a:chExt cx="990600" cy="406400"/>
          </a:xfrm>
        </p:grpSpPr>
        <p:sp>
          <p:nvSpPr>
            <p:cNvPr id="2950" name="Rectangle"/>
            <p:cNvSpPr/>
            <p:nvPr/>
          </p:nvSpPr>
          <p:spPr>
            <a:xfrm>
              <a:off x="0" y="0"/>
              <a:ext cx="990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51" name="C 4"/>
            <p:cNvSpPr/>
            <p:nvPr/>
          </p:nvSpPr>
          <p:spPr>
            <a:xfrm>
              <a:off x="2455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4</a:t>
              </a:r>
            </a:p>
          </p:txBody>
        </p:sp>
      </p:grpSp>
      <p:grpSp>
        <p:nvGrpSpPr>
          <p:cNvPr id="2955" name="Group"/>
          <p:cNvGrpSpPr/>
          <p:nvPr/>
        </p:nvGrpSpPr>
        <p:grpSpPr>
          <a:xfrm>
            <a:off x="4267200" y="3721100"/>
            <a:ext cx="762000" cy="406400"/>
            <a:chOff x="0" y="0"/>
            <a:chExt cx="762000" cy="406400"/>
          </a:xfrm>
        </p:grpSpPr>
        <p:sp>
          <p:nvSpPr>
            <p:cNvPr id="2953"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54" name="C 5"/>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5</a:t>
              </a:r>
            </a:p>
          </p:txBody>
        </p:sp>
      </p:grpSp>
      <p:grpSp>
        <p:nvGrpSpPr>
          <p:cNvPr id="2958" name="Group"/>
          <p:cNvGrpSpPr/>
          <p:nvPr/>
        </p:nvGrpSpPr>
        <p:grpSpPr>
          <a:xfrm>
            <a:off x="5029200" y="3721100"/>
            <a:ext cx="533400" cy="406400"/>
            <a:chOff x="0" y="0"/>
            <a:chExt cx="533400" cy="406400"/>
          </a:xfrm>
        </p:grpSpPr>
        <p:sp>
          <p:nvSpPr>
            <p:cNvPr id="2956" name="Rectangle"/>
            <p:cNvSpPr/>
            <p:nvPr/>
          </p:nvSpPr>
          <p:spPr>
            <a:xfrm>
              <a:off x="0" y="0"/>
              <a:ext cx="5334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57" name="C 6"/>
            <p:cNvSpPr/>
            <p:nvPr/>
          </p:nvSpPr>
          <p:spPr>
            <a:xfrm>
              <a:off x="169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6</a:t>
              </a:r>
            </a:p>
          </p:txBody>
        </p:sp>
      </p:grpSp>
      <p:grpSp>
        <p:nvGrpSpPr>
          <p:cNvPr id="2961" name="Group"/>
          <p:cNvGrpSpPr/>
          <p:nvPr/>
        </p:nvGrpSpPr>
        <p:grpSpPr>
          <a:xfrm>
            <a:off x="5562600" y="3721100"/>
            <a:ext cx="762000" cy="406400"/>
            <a:chOff x="0" y="0"/>
            <a:chExt cx="762000" cy="406400"/>
          </a:xfrm>
        </p:grpSpPr>
        <p:sp>
          <p:nvSpPr>
            <p:cNvPr id="2959"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60" name="C 7"/>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7</a:t>
              </a:r>
            </a:p>
          </p:txBody>
        </p:sp>
      </p:grpSp>
      <p:grpSp>
        <p:nvGrpSpPr>
          <p:cNvPr id="2964" name="Group"/>
          <p:cNvGrpSpPr/>
          <p:nvPr/>
        </p:nvGrpSpPr>
        <p:grpSpPr>
          <a:xfrm>
            <a:off x="914400" y="1447800"/>
            <a:ext cx="7239000" cy="1752600"/>
            <a:chOff x="0" y="0"/>
            <a:chExt cx="7239000" cy="1752600"/>
          </a:xfrm>
        </p:grpSpPr>
        <p:sp>
          <p:nvSpPr>
            <p:cNvPr id="2962" name="Quote Bubble"/>
            <p:cNvSpPr/>
            <p:nvPr/>
          </p:nvSpPr>
          <p:spPr>
            <a:xfrm>
              <a:off x="0" y="0"/>
              <a:ext cx="7239000" cy="1752600"/>
            </a:xfrm>
            <a:prstGeom prst="wedgeEllipseCallout">
              <a:avLst>
                <a:gd name="adj1" fmla="val -31009"/>
                <a:gd name="adj2" fmla="val 79894"/>
              </a:avLst>
            </a:prstGeom>
            <a:noFill/>
            <a:ln w="9525" cap="flat">
              <a:solidFill>
                <a:srgbClr val="000000"/>
              </a:solidFill>
              <a:prstDash val="solid"/>
              <a:miter lim="400000"/>
            </a:ln>
            <a:effectLst/>
          </p:spPr>
          <p:txBody>
            <a:bodyPr wrap="square" lIns="45719" tIns="45719" rIns="45719" bIns="45719" numCol="1" anchor="ctr">
              <a:noAutofit/>
            </a:bodyPr>
            <a:lstStyle/>
            <a:p>
              <a:pPr algn="ctr" defTabSz="914400">
                <a:defRPr b="1" sz="2800">
                  <a:solidFill>
                    <a:srgbClr val="3C4361"/>
                  </a:solidFill>
                  <a:latin typeface="Arial"/>
                  <a:ea typeface="Arial"/>
                  <a:cs typeface="Arial"/>
                  <a:sym typeface="Arial"/>
                </a:defRPr>
              </a:pPr>
            </a:p>
          </p:txBody>
        </p:sp>
        <p:sp>
          <p:nvSpPr>
            <p:cNvPr id="2963" name="Learning from each Evolutionary Cycle"/>
            <p:cNvSpPr/>
            <p:nvPr/>
          </p:nvSpPr>
          <p:spPr>
            <a:xfrm>
              <a:off x="217966" y="633196"/>
              <a:ext cx="6803068" cy="4862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800">
                  <a:solidFill>
                    <a:srgbClr val="3C4361"/>
                  </a:solidFill>
                  <a:latin typeface="Arial"/>
                  <a:ea typeface="Arial"/>
                  <a:cs typeface="Arial"/>
                  <a:sym typeface="Arial"/>
                </a:defRPr>
              </a:lvl1pPr>
            </a:lstStyle>
            <a:p>
              <a:pPr/>
              <a:r>
                <a:t>Learning from each Evolutionary Cycle </a:t>
              </a:r>
            </a:p>
          </p:txBody>
        </p:sp>
      </p:grpSp>
      <p:grpSp>
        <p:nvGrpSpPr>
          <p:cNvPr id="2968" name="Group"/>
          <p:cNvGrpSpPr/>
          <p:nvPr/>
        </p:nvGrpSpPr>
        <p:grpSpPr>
          <a:xfrm>
            <a:off x="8458200" y="6172200"/>
            <a:ext cx="609600" cy="609600"/>
            <a:chOff x="0" y="0"/>
            <a:chExt cx="609600" cy="609600"/>
          </a:xfrm>
        </p:grpSpPr>
        <p:sp>
          <p:nvSpPr>
            <p:cNvPr id="2965" name="Circle"/>
            <p:cNvSpPr/>
            <p:nvPr/>
          </p:nvSpPr>
          <p:spPr>
            <a:xfrm>
              <a:off x="0" y="0"/>
              <a:ext cx="609600" cy="609600"/>
            </a:xfrm>
            <a:prstGeom prst="ellipse">
              <a:avLst/>
            </a:prstGeom>
            <a:solidFill>
              <a:srgbClr val="7EAACF"/>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2966" name="Shape"/>
            <p:cNvSpPr/>
            <p:nvPr/>
          </p:nvSpPr>
          <p:spPr>
            <a:xfrm>
              <a:off x="175400" y="181891"/>
              <a:ext cx="258800" cy="6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2967" name="Shape"/>
            <p:cNvSpPr/>
            <p:nvPr/>
          </p:nvSpPr>
          <p:spPr>
            <a:xfrm>
              <a:off x="0" y="0"/>
              <a:ext cx="609600" cy="609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round/>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94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96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2000"/>
                                  </p:stCondLst>
                                  <p:iterate type="el" backwards="0">
                                    <p:tmAbs val="0"/>
                                  </p:iterate>
                                  <p:childTnLst>
                                    <p:set>
                                      <p:cBhvr>
                                        <p:cTn id="12" fill="hold"/>
                                        <p:tgtEl>
                                          <p:spTgt spid="2946"/>
                                        </p:tgtEl>
                                        <p:attrNameLst>
                                          <p:attrName>style.visibility</p:attrName>
                                        </p:attrNameLst>
                                      </p:cBhvr>
                                      <p:to>
                                        <p:strVal val="visible"/>
                                      </p:to>
                                    </p:set>
                                  </p:childTnLst>
                                </p:cTn>
                              </p:par>
                            </p:childTnLst>
                          </p:cTn>
                        </p:par>
                        <p:par>
                          <p:cTn id="13" fill="hold">
                            <p:stCondLst>
                              <p:cond delay="2000"/>
                            </p:stCondLst>
                            <p:childTnLst>
                              <p:par>
                                <p:cTn id="14" presetClass="entr" nodeType="afterEffect" presetSubtype="0" presetID="1" grpId="4" fill="hold">
                                  <p:stCondLst>
                                    <p:cond delay="2000"/>
                                  </p:stCondLst>
                                  <p:iterate type="el" backwards="0">
                                    <p:tmAbs val="0"/>
                                  </p:iterate>
                                  <p:childTnLst>
                                    <p:set>
                                      <p:cBhvr>
                                        <p:cTn id="15" fill="hold"/>
                                        <p:tgtEl>
                                          <p:spTgt spid="2949"/>
                                        </p:tgtEl>
                                        <p:attrNameLst>
                                          <p:attrName>style.visibility</p:attrName>
                                        </p:attrNameLst>
                                      </p:cBhvr>
                                      <p:to>
                                        <p:strVal val="visible"/>
                                      </p:to>
                                    </p:set>
                                  </p:childTnLst>
                                </p:cTn>
                              </p:par>
                            </p:childTnLst>
                          </p:cTn>
                        </p:par>
                        <p:par>
                          <p:cTn id="16" fill="hold">
                            <p:stCondLst>
                              <p:cond delay="4000"/>
                            </p:stCondLst>
                            <p:childTnLst>
                              <p:par>
                                <p:cTn id="17" presetClass="entr" nodeType="afterEffect" presetSubtype="0" presetID="1" grpId="5" fill="hold">
                                  <p:stCondLst>
                                    <p:cond delay="2000"/>
                                  </p:stCondLst>
                                  <p:iterate type="el" backwards="0">
                                    <p:tmAbs val="0"/>
                                  </p:iterate>
                                  <p:childTnLst>
                                    <p:set>
                                      <p:cBhvr>
                                        <p:cTn id="18" fill="hold"/>
                                        <p:tgtEl>
                                          <p:spTgt spid="2952"/>
                                        </p:tgtEl>
                                        <p:attrNameLst>
                                          <p:attrName>style.visibility</p:attrName>
                                        </p:attrNameLst>
                                      </p:cBhvr>
                                      <p:to>
                                        <p:strVal val="visible"/>
                                      </p:to>
                                    </p:set>
                                  </p:childTnLst>
                                </p:cTn>
                              </p:par>
                            </p:childTnLst>
                          </p:cTn>
                        </p:par>
                        <p:par>
                          <p:cTn id="19" fill="hold">
                            <p:stCondLst>
                              <p:cond delay="6000"/>
                            </p:stCondLst>
                            <p:childTnLst>
                              <p:par>
                                <p:cTn id="20" presetClass="entr" nodeType="afterEffect" presetSubtype="0" presetID="1" grpId="6" fill="hold">
                                  <p:stCondLst>
                                    <p:cond delay="2000"/>
                                  </p:stCondLst>
                                  <p:iterate type="el" backwards="0">
                                    <p:tmAbs val="0"/>
                                  </p:iterate>
                                  <p:childTnLst>
                                    <p:set>
                                      <p:cBhvr>
                                        <p:cTn id="21" fill="hold"/>
                                        <p:tgtEl>
                                          <p:spTgt spid="2955"/>
                                        </p:tgtEl>
                                        <p:attrNameLst>
                                          <p:attrName>style.visibility</p:attrName>
                                        </p:attrNameLst>
                                      </p:cBhvr>
                                      <p:to>
                                        <p:strVal val="visible"/>
                                      </p:to>
                                    </p:set>
                                  </p:childTnLst>
                                </p:cTn>
                              </p:par>
                            </p:childTnLst>
                          </p:cTn>
                        </p:par>
                        <p:par>
                          <p:cTn id="22" fill="hold">
                            <p:stCondLst>
                              <p:cond delay="8000"/>
                            </p:stCondLst>
                            <p:childTnLst>
                              <p:par>
                                <p:cTn id="23" presetClass="entr" nodeType="afterEffect" presetSubtype="0" presetID="1" grpId="7" fill="hold">
                                  <p:stCondLst>
                                    <p:cond delay="2000"/>
                                  </p:stCondLst>
                                  <p:iterate type="el" backwards="0">
                                    <p:tmAbs val="0"/>
                                  </p:iterate>
                                  <p:childTnLst>
                                    <p:set>
                                      <p:cBhvr>
                                        <p:cTn id="24" fill="hold"/>
                                        <p:tgtEl>
                                          <p:spTgt spid="2958"/>
                                        </p:tgtEl>
                                        <p:attrNameLst>
                                          <p:attrName>style.visibility</p:attrName>
                                        </p:attrNameLst>
                                      </p:cBhvr>
                                      <p:to>
                                        <p:strVal val="visible"/>
                                      </p:to>
                                    </p:set>
                                  </p:childTnLst>
                                </p:cTn>
                              </p:par>
                            </p:childTnLst>
                          </p:cTn>
                        </p:par>
                        <p:par>
                          <p:cTn id="25" fill="hold">
                            <p:stCondLst>
                              <p:cond delay="10000"/>
                            </p:stCondLst>
                            <p:childTnLst>
                              <p:par>
                                <p:cTn id="26" presetClass="entr" nodeType="afterEffect" presetSubtype="0" presetID="1" grpId="8" fill="hold">
                                  <p:stCondLst>
                                    <p:cond delay="2000"/>
                                  </p:stCondLst>
                                  <p:iterate type="el" backwards="0">
                                    <p:tmAbs val="0"/>
                                  </p:iterate>
                                  <p:childTnLst>
                                    <p:set>
                                      <p:cBhvr>
                                        <p:cTn id="27" fill="hold"/>
                                        <p:tgtEl>
                                          <p:spTgt spid="2961"/>
                                        </p:tgtEl>
                                        <p:attrNameLst>
                                          <p:attrName>style.visibility</p:attrName>
                                        </p:attrNameLst>
                                      </p:cBhvr>
                                      <p:to>
                                        <p:strVal val="visible"/>
                                      </p:to>
                                    </p:set>
                                  </p:childTnLst>
                                </p:cTn>
                              </p:par>
                            </p:childTnLst>
                          </p:cTn>
                        </p:par>
                        <p:par>
                          <p:cTn id="28" fill="hold">
                            <p:stCondLst>
                              <p:cond delay="12000"/>
                            </p:stCondLst>
                            <p:childTnLst>
                              <p:par>
                                <p:cTn id="29" presetClass="entr" nodeType="afterEffect" presetSubtype="8" presetID="2" grpId="9" fill="hold">
                                  <p:stCondLst>
                                    <p:cond delay="0"/>
                                  </p:stCondLst>
                                  <p:iterate type="el" backwards="0">
                                    <p:tmAbs val="0"/>
                                  </p:iterate>
                                  <p:childTnLst>
                                    <p:set>
                                      <p:cBhvr>
                                        <p:cTn id="30" fill="hold"/>
                                        <p:tgtEl>
                                          <p:spTgt spid="2968"/>
                                        </p:tgtEl>
                                        <p:attrNameLst>
                                          <p:attrName>style.visibility</p:attrName>
                                        </p:attrNameLst>
                                      </p:cBhvr>
                                      <p:to>
                                        <p:strVal val="visible"/>
                                      </p:to>
                                    </p:set>
                                    <p:anim calcmode="lin" valueType="num">
                                      <p:cBhvr>
                                        <p:cTn id="31" dur="500" fill="hold"/>
                                        <p:tgtEl>
                                          <p:spTgt spid="2968"/>
                                        </p:tgtEl>
                                        <p:attrNameLst>
                                          <p:attrName>ppt_x</p:attrName>
                                        </p:attrNameLst>
                                      </p:cBhvr>
                                      <p:tavLst>
                                        <p:tav tm="0">
                                          <p:val>
                                            <p:strVal val="0-#ppt_w/2"/>
                                          </p:val>
                                        </p:tav>
                                        <p:tav tm="100000">
                                          <p:val>
                                            <p:strVal val="#ppt_x"/>
                                          </p:val>
                                        </p:tav>
                                      </p:tavLst>
                                    </p:anim>
                                    <p:anim calcmode="lin" valueType="num">
                                      <p:cBhvr>
                                        <p:cTn id="32" dur="500" fill="hold"/>
                                        <p:tgtEl>
                                          <p:spTgt spid="29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6" grpId="3"/>
      <p:bldP build="whole" bldLvl="1" animBg="1" rev="0" advAuto="0" spid="2952" grpId="5"/>
      <p:bldP build="whole" bldLvl="1" animBg="1" rev="0" advAuto="0" spid="2949" grpId="4"/>
      <p:bldP build="whole" bldLvl="1" animBg="1" rev="0" advAuto="0" spid="2964" grpId="2"/>
      <p:bldP build="whole" bldLvl="1" animBg="1" rev="0" advAuto="0" spid="2958" grpId="7"/>
      <p:bldP build="whole" bldLvl="1" animBg="1" rev="0" advAuto="0" spid="2943" grpId="1"/>
      <p:bldP build="whole" bldLvl="1" animBg="1" rev="0" advAuto="0" spid="2955" grpId="6"/>
      <p:bldP build="whole" bldLvl="1" animBg="1" rev="0" advAuto="0" spid="2961" grpId="8"/>
      <p:bldP build="whole" bldLvl="1" animBg="1" rev="0" advAuto="0" spid="2968" grpId="9"/>
    </p:bldLst>
  </p:timing>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2" name="Slide Number"/>
          <p:cNvSpPr txBox="1"/>
          <p:nvPr>
            <p:ph type="sldNum" sz="quarter" idx="2"/>
          </p:nvPr>
        </p:nvSpPr>
        <p:spPr>
          <a:xfrm>
            <a:off x="8634923" y="6465887"/>
            <a:ext cx="509077"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75" name="Group"/>
          <p:cNvGrpSpPr/>
          <p:nvPr/>
        </p:nvGrpSpPr>
        <p:grpSpPr>
          <a:xfrm>
            <a:off x="762000" y="3505200"/>
            <a:ext cx="8077200" cy="838200"/>
            <a:chOff x="0" y="0"/>
            <a:chExt cx="8077200" cy="838200"/>
          </a:xfrm>
        </p:grpSpPr>
        <p:sp>
          <p:nvSpPr>
            <p:cNvPr id="2973" name="Arrow"/>
            <p:cNvSpPr/>
            <p:nvPr/>
          </p:nvSpPr>
          <p:spPr>
            <a:xfrm>
              <a:off x="0" y="0"/>
              <a:ext cx="8077200" cy="838200"/>
            </a:xfrm>
            <a:prstGeom prst="rightArrow">
              <a:avLst>
                <a:gd name="adj1" fmla="val 50000"/>
                <a:gd name="adj2" fmla="val 240909"/>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3600">
                  <a:solidFill>
                    <a:srgbClr val="FFFFFF"/>
                  </a:solidFill>
                  <a:latin typeface="Arial"/>
                  <a:ea typeface="Arial"/>
                  <a:cs typeface="Arial"/>
                  <a:sym typeface="Arial"/>
                </a:defRPr>
              </a:pPr>
            </a:p>
          </p:txBody>
        </p:sp>
        <p:sp>
          <p:nvSpPr>
            <p:cNvPr id="2974" name="Success"/>
            <p:cNvSpPr/>
            <p:nvPr/>
          </p:nvSpPr>
          <p:spPr>
            <a:xfrm>
              <a:off x="5932527" y="231484"/>
              <a:ext cx="113502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2000">
                  <a:solidFill>
                    <a:srgbClr val="FFFFFF"/>
                  </a:solidFill>
                  <a:latin typeface="Arial"/>
                  <a:ea typeface="Arial"/>
                  <a:cs typeface="Arial"/>
                  <a:sym typeface="Arial"/>
                </a:defRPr>
              </a:lvl1pPr>
            </a:lstStyle>
            <a:p>
              <a:pPr/>
              <a:r>
                <a:t>Success</a:t>
              </a:r>
            </a:p>
          </p:txBody>
        </p:sp>
      </p:grpSp>
      <p:grpSp>
        <p:nvGrpSpPr>
          <p:cNvPr id="2978" name="Group"/>
          <p:cNvGrpSpPr/>
          <p:nvPr/>
        </p:nvGrpSpPr>
        <p:grpSpPr>
          <a:xfrm>
            <a:off x="838200" y="3733800"/>
            <a:ext cx="3276600" cy="406400"/>
            <a:chOff x="0" y="0"/>
            <a:chExt cx="3276600" cy="406400"/>
          </a:xfrm>
        </p:grpSpPr>
        <p:sp>
          <p:nvSpPr>
            <p:cNvPr id="2976" name="Rectangle"/>
            <p:cNvSpPr/>
            <p:nvPr/>
          </p:nvSpPr>
          <p:spPr>
            <a:xfrm>
              <a:off x="0" y="0"/>
              <a:ext cx="3276600"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77" name="Intolerable"/>
            <p:cNvSpPr/>
            <p:nvPr/>
          </p:nvSpPr>
          <p:spPr>
            <a:xfrm>
              <a:off x="944036" y="15584"/>
              <a:ext cx="1388528"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Intolerable</a:t>
              </a:r>
            </a:p>
          </p:txBody>
        </p:sp>
      </p:grpSp>
      <p:sp>
        <p:nvSpPr>
          <p:cNvPr id="2979" name="Evolutionary Delivery is driven by meeting Stakeholder Value &amp; Product Quality Requirements"/>
          <p:cNvSpPr txBox="1"/>
          <p:nvPr>
            <p:ph type="title"/>
          </p:nvPr>
        </p:nvSpPr>
        <p:spPr>
          <a:prstGeom prst="rect">
            <a:avLst/>
          </a:prstGeom>
        </p:spPr>
        <p:txBody>
          <a:bodyPr/>
          <a:lstStyle>
            <a:lvl1pPr defTabSz="768095">
              <a:defRPr sz="2351"/>
            </a:lvl1pPr>
          </a:lstStyle>
          <a:p>
            <a:pPr/>
            <a:r>
              <a:t>Evolutionary Delivery is driven by meeting Stakeholder Value &amp; Product Quality Requirements</a:t>
            </a:r>
          </a:p>
        </p:txBody>
      </p:sp>
      <p:sp>
        <p:nvSpPr>
          <p:cNvPr id="2980" name="Oval"/>
          <p:cNvSpPr/>
          <p:nvPr/>
        </p:nvSpPr>
        <p:spPr>
          <a:xfrm>
            <a:off x="228600" y="2895600"/>
            <a:ext cx="609600" cy="2057400"/>
          </a:xfrm>
          <a:prstGeom prst="ellipse">
            <a:avLst/>
          </a:prstGeom>
          <a:solidFill>
            <a:srgbClr val="D1FEEE"/>
          </a:solidFill>
          <a:ln>
            <a:solidFill>
              <a:srgbClr val="000000"/>
            </a:solidFill>
          </a:ln>
        </p:spPr>
        <p:txBody>
          <a:bodyPr lIns="45719" rIns="45719" anchor="ctr"/>
          <a:lstStyle/>
          <a:p>
            <a:pPr defTabSz="914400">
              <a:defRPr b="1" sz="2800">
                <a:solidFill>
                  <a:srgbClr val="3C4361"/>
                </a:solidFill>
                <a:latin typeface="Arial"/>
                <a:ea typeface="Arial"/>
                <a:cs typeface="Arial"/>
                <a:sym typeface="Arial"/>
              </a:defRPr>
            </a:pPr>
          </a:p>
        </p:txBody>
      </p:sp>
      <p:sp>
        <p:nvSpPr>
          <p:cNvPr id="2981" name="Line"/>
          <p:cNvSpPr/>
          <p:nvPr/>
        </p:nvSpPr>
        <p:spPr>
          <a:xfrm flipH="1">
            <a:off x="1523999" y="3505200"/>
            <a:ext cx="1" cy="838200"/>
          </a:xfrm>
          <a:prstGeom prst="line">
            <a:avLst/>
          </a:prstGeom>
          <a:ln w="57150">
            <a:solidFill>
              <a:srgbClr val="000000"/>
            </a:solidFill>
          </a:ln>
        </p:spPr>
        <p:txBody>
          <a:bodyPr lIns="0" tIns="0" rIns="0" bIns="0"/>
          <a:lstStyle/>
          <a:p>
            <a:pPr>
              <a:defRPr sz="1200"/>
            </a:pPr>
          </a:p>
        </p:txBody>
      </p:sp>
      <p:grpSp>
        <p:nvGrpSpPr>
          <p:cNvPr id="2984" name="Group"/>
          <p:cNvGrpSpPr/>
          <p:nvPr/>
        </p:nvGrpSpPr>
        <p:grpSpPr>
          <a:xfrm>
            <a:off x="3962400" y="3721100"/>
            <a:ext cx="1981200" cy="406400"/>
            <a:chOff x="0" y="0"/>
            <a:chExt cx="1981200" cy="406400"/>
          </a:xfrm>
        </p:grpSpPr>
        <p:sp>
          <p:nvSpPr>
            <p:cNvPr id="2982" name="Rectangle"/>
            <p:cNvSpPr/>
            <p:nvPr/>
          </p:nvSpPr>
          <p:spPr>
            <a:xfrm>
              <a:off x="0" y="0"/>
              <a:ext cx="19812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83" name="Tolerable"/>
            <p:cNvSpPr/>
            <p:nvPr/>
          </p:nvSpPr>
          <p:spPr>
            <a:xfrm>
              <a:off x="383339" y="15584"/>
              <a:ext cx="12145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Tolerable</a:t>
              </a:r>
            </a:p>
          </p:txBody>
        </p:sp>
      </p:grpSp>
      <p:sp>
        <p:nvSpPr>
          <p:cNvPr id="2985" name="Line"/>
          <p:cNvSpPr/>
          <p:nvPr/>
        </p:nvSpPr>
        <p:spPr>
          <a:xfrm>
            <a:off x="5943600" y="3505200"/>
            <a:ext cx="0" cy="838200"/>
          </a:xfrm>
          <a:prstGeom prst="line">
            <a:avLst/>
          </a:prstGeom>
          <a:ln w="57150">
            <a:solidFill>
              <a:srgbClr val="000000"/>
            </a:solidFill>
          </a:ln>
        </p:spPr>
        <p:txBody>
          <a:bodyPr lIns="0" tIns="0" rIns="0" bIns="0"/>
          <a:lstStyle/>
          <a:p>
            <a:pPr>
              <a:defRPr sz="1200"/>
            </a:pPr>
          </a:p>
        </p:txBody>
      </p:sp>
      <p:sp>
        <p:nvSpPr>
          <p:cNvPr id="2986" name="Line"/>
          <p:cNvSpPr/>
          <p:nvPr/>
        </p:nvSpPr>
        <p:spPr>
          <a:xfrm>
            <a:off x="3962400" y="3505200"/>
            <a:ext cx="0" cy="838200"/>
          </a:xfrm>
          <a:prstGeom prst="line">
            <a:avLst/>
          </a:prstGeom>
          <a:ln w="57150">
            <a:solidFill>
              <a:srgbClr val="000000"/>
            </a:solidFill>
          </a:ln>
        </p:spPr>
        <p:txBody>
          <a:bodyPr lIns="0" tIns="0" rIns="0" bIns="0"/>
          <a:lstStyle/>
          <a:p>
            <a:pPr>
              <a:defRPr sz="1200"/>
            </a:pPr>
          </a:p>
        </p:txBody>
      </p:sp>
      <p:sp>
        <p:nvSpPr>
          <p:cNvPr id="2987" name="Past…"/>
          <p:cNvSpPr/>
          <p:nvPr/>
        </p:nvSpPr>
        <p:spPr>
          <a:xfrm>
            <a:off x="874745" y="4338421"/>
            <a:ext cx="1290574"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Past</a:t>
            </a:r>
          </a:p>
          <a:p>
            <a:pPr algn="ctr" defTabSz="914400">
              <a:defRPr b="1" sz="2800">
                <a:solidFill>
                  <a:srgbClr val="3C4361"/>
                </a:solidFill>
                <a:latin typeface="Arial"/>
                <a:ea typeface="Arial"/>
                <a:cs typeface="Arial"/>
                <a:sym typeface="Arial"/>
              </a:defRPr>
            </a:pPr>
            <a:r>
              <a:t>30 sec.</a:t>
            </a:r>
          </a:p>
        </p:txBody>
      </p:sp>
      <p:sp>
        <p:nvSpPr>
          <p:cNvPr id="2988" name="Tolerable…"/>
          <p:cNvSpPr/>
          <p:nvPr/>
        </p:nvSpPr>
        <p:spPr>
          <a:xfrm>
            <a:off x="3088427" y="4338421"/>
            <a:ext cx="1757473"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Tolerable</a:t>
            </a:r>
          </a:p>
          <a:p>
            <a:pPr algn="ctr" defTabSz="914400">
              <a:defRPr b="1" sz="2800">
                <a:solidFill>
                  <a:srgbClr val="3C4361"/>
                </a:solidFill>
                <a:latin typeface="Arial"/>
                <a:ea typeface="Arial"/>
                <a:cs typeface="Arial"/>
                <a:sym typeface="Arial"/>
              </a:defRPr>
            </a:pPr>
            <a:r>
              <a:t>20 sec.</a:t>
            </a:r>
          </a:p>
        </p:txBody>
      </p:sp>
      <p:sp>
        <p:nvSpPr>
          <p:cNvPr id="2989" name="Goal…"/>
          <p:cNvSpPr/>
          <p:nvPr/>
        </p:nvSpPr>
        <p:spPr>
          <a:xfrm>
            <a:off x="5143500" y="4338421"/>
            <a:ext cx="1600200" cy="8926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2800">
                <a:solidFill>
                  <a:srgbClr val="3C4361"/>
                </a:solidFill>
                <a:latin typeface="Arial"/>
                <a:ea typeface="Arial"/>
                <a:cs typeface="Arial"/>
                <a:sym typeface="Arial"/>
              </a:defRPr>
            </a:pPr>
            <a:r>
              <a:t>Goal</a:t>
            </a:r>
          </a:p>
          <a:p>
            <a:pPr algn="ctr" defTabSz="914400">
              <a:defRPr b="1" sz="2800">
                <a:solidFill>
                  <a:srgbClr val="3C4361"/>
                </a:solidFill>
                <a:latin typeface="Arial"/>
                <a:ea typeface="Arial"/>
                <a:cs typeface="Arial"/>
                <a:sym typeface="Arial"/>
              </a:defRPr>
            </a:pPr>
            <a:r>
              <a:t>15 sec.</a:t>
            </a:r>
          </a:p>
        </p:txBody>
      </p:sp>
      <p:sp>
        <p:nvSpPr>
          <p:cNvPr id="2990" name="Speed…"/>
          <p:cNvSpPr/>
          <p:nvPr/>
        </p:nvSpPr>
        <p:spPr>
          <a:xfrm>
            <a:off x="609600" y="5378450"/>
            <a:ext cx="4471527" cy="8926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800" u="sng">
                <a:solidFill>
                  <a:srgbClr val="3C4361"/>
                </a:solidFill>
                <a:latin typeface="Arial"/>
                <a:ea typeface="Arial"/>
                <a:cs typeface="Arial"/>
                <a:sym typeface="Arial"/>
              </a:defRPr>
            </a:pPr>
            <a:r>
              <a:t>Speed</a:t>
            </a:r>
          </a:p>
          <a:p>
            <a:pPr defTabSz="914400">
              <a:defRPr b="1" sz="2800">
                <a:solidFill>
                  <a:srgbClr val="3C4361"/>
                </a:solidFill>
                <a:latin typeface="Arial"/>
                <a:ea typeface="Arial"/>
                <a:cs typeface="Arial"/>
                <a:sym typeface="Arial"/>
              </a:defRPr>
            </a:pPr>
            <a:r>
              <a:t>Scale: seconds to do task</a:t>
            </a:r>
          </a:p>
        </p:txBody>
      </p:sp>
      <p:grpSp>
        <p:nvGrpSpPr>
          <p:cNvPr id="2993" name="Group"/>
          <p:cNvGrpSpPr/>
          <p:nvPr/>
        </p:nvGrpSpPr>
        <p:grpSpPr>
          <a:xfrm>
            <a:off x="1471619" y="3721100"/>
            <a:ext cx="993762" cy="406400"/>
            <a:chOff x="0" y="0"/>
            <a:chExt cx="993760" cy="406400"/>
          </a:xfrm>
        </p:grpSpPr>
        <p:sp>
          <p:nvSpPr>
            <p:cNvPr id="2991" name="Rectangle"/>
            <p:cNvSpPr/>
            <p:nvPr/>
          </p:nvSpPr>
          <p:spPr>
            <a:xfrm>
              <a:off x="39680" y="0"/>
              <a:ext cx="9144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92" name="Cycle 1"/>
            <p:cNvSpPr/>
            <p:nvPr/>
          </p:nvSpPr>
          <p:spPr>
            <a:xfrm>
              <a:off x="0" y="15584"/>
              <a:ext cx="99376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Cycle 1</a:t>
              </a:r>
            </a:p>
          </p:txBody>
        </p:sp>
      </p:grpSp>
      <p:grpSp>
        <p:nvGrpSpPr>
          <p:cNvPr id="2996" name="Group"/>
          <p:cNvGrpSpPr/>
          <p:nvPr/>
        </p:nvGrpSpPr>
        <p:grpSpPr>
          <a:xfrm>
            <a:off x="2362200" y="3721100"/>
            <a:ext cx="609600" cy="406400"/>
            <a:chOff x="0" y="0"/>
            <a:chExt cx="609600" cy="406400"/>
          </a:xfrm>
        </p:grpSpPr>
        <p:sp>
          <p:nvSpPr>
            <p:cNvPr id="2994" name="Rectangle"/>
            <p:cNvSpPr/>
            <p:nvPr/>
          </p:nvSpPr>
          <p:spPr>
            <a:xfrm>
              <a:off x="0" y="0"/>
              <a:ext cx="609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95" name="C 2"/>
            <p:cNvSpPr/>
            <p:nvPr/>
          </p:nvSpPr>
          <p:spPr>
            <a:xfrm>
              <a:off x="550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2</a:t>
              </a:r>
            </a:p>
          </p:txBody>
        </p:sp>
      </p:grpSp>
      <p:grpSp>
        <p:nvGrpSpPr>
          <p:cNvPr id="2999" name="Group"/>
          <p:cNvGrpSpPr/>
          <p:nvPr/>
        </p:nvGrpSpPr>
        <p:grpSpPr>
          <a:xfrm>
            <a:off x="2874498" y="3721100"/>
            <a:ext cx="499404" cy="406400"/>
            <a:chOff x="0" y="0"/>
            <a:chExt cx="499402" cy="406400"/>
          </a:xfrm>
        </p:grpSpPr>
        <p:sp>
          <p:nvSpPr>
            <p:cNvPr id="2997" name="Rectangle"/>
            <p:cNvSpPr/>
            <p:nvPr/>
          </p:nvSpPr>
          <p:spPr>
            <a:xfrm>
              <a:off x="97301" y="0"/>
              <a:ext cx="3048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2998" name="C 3"/>
            <p:cNvSpPr/>
            <p:nvPr/>
          </p:nvSpPr>
          <p:spPr>
            <a:xfrm>
              <a:off x="0" y="15584"/>
              <a:ext cx="499403"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3</a:t>
              </a:r>
            </a:p>
          </p:txBody>
        </p:sp>
      </p:grpSp>
      <p:grpSp>
        <p:nvGrpSpPr>
          <p:cNvPr id="3002" name="Group"/>
          <p:cNvGrpSpPr/>
          <p:nvPr/>
        </p:nvGrpSpPr>
        <p:grpSpPr>
          <a:xfrm>
            <a:off x="3276600" y="3721100"/>
            <a:ext cx="990600" cy="406400"/>
            <a:chOff x="0" y="0"/>
            <a:chExt cx="990600" cy="406400"/>
          </a:xfrm>
        </p:grpSpPr>
        <p:sp>
          <p:nvSpPr>
            <p:cNvPr id="3000" name="Rectangle"/>
            <p:cNvSpPr/>
            <p:nvPr/>
          </p:nvSpPr>
          <p:spPr>
            <a:xfrm>
              <a:off x="0" y="0"/>
              <a:ext cx="990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01" name="C 4"/>
            <p:cNvSpPr/>
            <p:nvPr/>
          </p:nvSpPr>
          <p:spPr>
            <a:xfrm>
              <a:off x="2455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4</a:t>
              </a:r>
            </a:p>
          </p:txBody>
        </p:sp>
      </p:grpSp>
      <p:grpSp>
        <p:nvGrpSpPr>
          <p:cNvPr id="3005" name="Group"/>
          <p:cNvGrpSpPr/>
          <p:nvPr/>
        </p:nvGrpSpPr>
        <p:grpSpPr>
          <a:xfrm>
            <a:off x="4267200" y="3721100"/>
            <a:ext cx="762000" cy="406400"/>
            <a:chOff x="0" y="0"/>
            <a:chExt cx="762000" cy="406400"/>
          </a:xfrm>
        </p:grpSpPr>
        <p:sp>
          <p:nvSpPr>
            <p:cNvPr id="3003"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04" name="C 5"/>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5</a:t>
              </a:r>
            </a:p>
          </p:txBody>
        </p:sp>
      </p:grpSp>
      <p:grpSp>
        <p:nvGrpSpPr>
          <p:cNvPr id="3008" name="Group"/>
          <p:cNvGrpSpPr/>
          <p:nvPr/>
        </p:nvGrpSpPr>
        <p:grpSpPr>
          <a:xfrm>
            <a:off x="5029200" y="3721100"/>
            <a:ext cx="533400" cy="406400"/>
            <a:chOff x="0" y="0"/>
            <a:chExt cx="533400" cy="406400"/>
          </a:xfrm>
        </p:grpSpPr>
        <p:sp>
          <p:nvSpPr>
            <p:cNvPr id="3006" name="Rectangle"/>
            <p:cNvSpPr/>
            <p:nvPr/>
          </p:nvSpPr>
          <p:spPr>
            <a:xfrm>
              <a:off x="0" y="0"/>
              <a:ext cx="5334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07" name="C 6"/>
            <p:cNvSpPr/>
            <p:nvPr/>
          </p:nvSpPr>
          <p:spPr>
            <a:xfrm>
              <a:off x="169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6</a:t>
              </a:r>
            </a:p>
          </p:txBody>
        </p:sp>
      </p:grpSp>
      <p:grpSp>
        <p:nvGrpSpPr>
          <p:cNvPr id="3011" name="Group"/>
          <p:cNvGrpSpPr/>
          <p:nvPr/>
        </p:nvGrpSpPr>
        <p:grpSpPr>
          <a:xfrm>
            <a:off x="5562600" y="3721100"/>
            <a:ext cx="762000" cy="406400"/>
            <a:chOff x="0" y="0"/>
            <a:chExt cx="762000" cy="406400"/>
          </a:xfrm>
        </p:grpSpPr>
        <p:sp>
          <p:nvSpPr>
            <p:cNvPr id="3009"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10" name="C 7"/>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7</a:t>
              </a:r>
            </a:p>
          </p:txBody>
        </p:sp>
      </p:grpSp>
      <p:grpSp>
        <p:nvGrpSpPr>
          <p:cNvPr id="3014" name="Group"/>
          <p:cNvGrpSpPr/>
          <p:nvPr/>
        </p:nvGrpSpPr>
        <p:grpSpPr>
          <a:xfrm>
            <a:off x="2201463" y="3121835"/>
            <a:ext cx="2683674" cy="1757330"/>
            <a:chOff x="0" y="0"/>
            <a:chExt cx="2683672" cy="1757328"/>
          </a:xfrm>
        </p:grpSpPr>
        <p:sp>
          <p:nvSpPr>
            <p:cNvPr id="3012" name="Rectangle"/>
            <p:cNvSpPr/>
            <p:nvPr/>
          </p:nvSpPr>
          <p:spPr>
            <a:xfrm>
              <a:off x="160736" y="2364"/>
              <a:ext cx="2362201" cy="1752601"/>
            </a:xfrm>
            <a:prstGeom prst="rect">
              <a:avLst/>
            </a:prstGeom>
            <a:solidFill>
              <a:srgbClr val="33478A"/>
            </a:solidFill>
            <a:ln w="9525" cap="flat">
              <a:solidFill>
                <a:srgbClr val="000000"/>
              </a:solidFill>
              <a:prstDash val="solid"/>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13" name="Cycle 2 ?"/>
            <p:cNvSpPr/>
            <p:nvPr/>
          </p:nvSpPr>
          <p:spPr>
            <a:xfrm>
              <a:off x="0" y="0"/>
              <a:ext cx="2683673" cy="1757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defTabSz="914400">
                <a:defRPr b="1" sz="3600">
                  <a:solidFill>
                    <a:srgbClr val="FFFFFF"/>
                  </a:solidFill>
                  <a:latin typeface="Arial"/>
                  <a:ea typeface="Arial"/>
                  <a:cs typeface="Arial"/>
                  <a:sym typeface="Arial"/>
                </a:defRPr>
              </a:pPr>
              <a:r>
                <a:t>Cycle 2</a:t>
              </a:r>
              <a:r>
                <a:rPr sz="2000"/>
                <a:t> </a:t>
              </a:r>
              <a:r>
                <a:rPr sz="11700"/>
                <a:t>?</a:t>
              </a:r>
            </a:p>
          </p:txBody>
        </p:sp>
      </p:grpSp>
      <p:grpSp>
        <p:nvGrpSpPr>
          <p:cNvPr id="3017" name="Group"/>
          <p:cNvGrpSpPr/>
          <p:nvPr/>
        </p:nvGrpSpPr>
        <p:grpSpPr>
          <a:xfrm>
            <a:off x="914400" y="1447800"/>
            <a:ext cx="7239000" cy="1752600"/>
            <a:chOff x="0" y="0"/>
            <a:chExt cx="7239000" cy="1752600"/>
          </a:xfrm>
        </p:grpSpPr>
        <p:sp>
          <p:nvSpPr>
            <p:cNvPr id="3015" name="Quote Bubble"/>
            <p:cNvSpPr/>
            <p:nvPr/>
          </p:nvSpPr>
          <p:spPr>
            <a:xfrm>
              <a:off x="0" y="0"/>
              <a:ext cx="7239000" cy="1752600"/>
            </a:xfrm>
            <a:prstGeom prst="wedgeEllipseCallout">
              <a:avLst>
                <a:gd name="adj1" fmla="val 921"/>
                <a:gd name="adj2" fmla="val 61773"/>
              </a:avLst>
            </a:prstGeom>
            <a:solidFill>
              <a:srgbClr val="FFFFFF"/>
            </a:solidFill>
            <a:ln w="9525" cap="flat">
              <a:solidFill>
                <a:srgbClr val="000000"/>
              </a:solidFill>
              <a:prstDash val="solid"/>
              <a:miter lim="400000"/>
            </a:ln>
            <a:effectLst/>
          </p:spPr>
          <p:txBody>
            <a:bodyPr wrap="square" lIns="45719" tIns="45719" rIns="45719" bIns="45719" numCol="1" anchor="ctr">
              <a:noAutofit/>
            </a:bodyPr>
            <a:lstStyle/>
            <a:p>
              <a:pPr algn="ctr" defTabSz="914400">
                <a:defRPr b="1" sz="2800">
                  <a:solidFill>
                    <a:srgbClr val="3C4361"/>
                  </a:solidFill>
                  <a:latin typeface="Arial"/>
                  <a:ea typeface="Arial"/>
                  <a:cs typeface="Arial"/>
                  <a:sym typeface="Arial"/>
                </a:defRPr>
              </a:pPr>
            </a:p>
          </p:txBody>
        </p:sp>
        <p:sp>
          <p:nvSpPr>
            <p:cNvPr id="3016" name="Deciding on the next Cycle, based on what we learned  from the previous Cycle"/>
            <p:cNvSpPr/>
            <p:nvPr/>
          </p:nvSpPr>
          <p:spPr>
            <a:xfrm>
              <a:off x="1245698" y="226796"/>
              <a:ext cx="4747604" cy="12990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defTabSz="914400">
                <a:defRPr b="1" sz="2800">
                  <a:solidFill>
                    <a:srgbClr val="3C4361"/>
                  </a:solidFill>
                  <a:latin typeface="Arial"/>
                  <a:ea typeface="Arial"/>
                  <a:cs typeface="Arial"/>
                  <a:sym typeface="Arial"/>
                </a:defRPr>
              </a:pPr>
              <a:r>
                <a:t>Deciding on the next Cycle,</a:t>
              </a:r>
              <a:br/>
              <a:r>
                <a:t>based on what we learned </a:t>
              </a:r>
              <a:br/>
              <a:r>
                <a:t>from the previous Cycle</a:t>
              </a:r>
            </a:p>
          </p:txBody>
        </p:sp>
      </p:grpSp>
      <p:grpSp>
        <p:nvGrpSpPr>
          <p:cNvPr id="3021" name="Group"/>
          <p:cNvGrpSpPr/>
          <p:nvPr/>
        </p:nvGrpSpPr>
        <p:grpSpPr>
          <a:xfrm>
            <a:off x="8458200" y="6172200"/>
            <a:ext cx="609600" cy="609600"/>
            <a:chOff x="0" y="0"/>
            <a:chExt cx="609600" cy="609600"/>
          </a:xfrm>
        </p:grpSpPr>
        <p:sp>
          <p:nvSpPr>
            <p:cNvPr id="3018" name="Circle"/>
            <p:cNvSpPr/>
            <p:nvPr/>
          </p:nvSpPr>
          <p:spPr>
            <a:xfrm>
              <a:off x="0" y="0"/>
              <a:ext cx="609600" cy="609600"/>
            </a:xfrm>
            <a:prstGeom prst="ellipse">
              <a:avLst/>
            </a:prstGeom>
            <a:solidFill>
              <a:srgbClr val="7EAACF"/>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3019" name="Shape"/>
            <p:cNvSpPr/>
            <p:nvPr/>
          </p:nvSpPr>
          <p:spPr>
            <a:xfrm>
              <a:off x="175400" y="181891"/>
              <a:ext cx="258800" cy="6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3020" name="Shape"/>
            <p:cNvSpPr/>
            <p:nvPr/>
          </p:nvSpPr>
          <p:spPr>
            <a:xfrm>
              <a:off x="0" y="0"/>
              <a:ext cx="609600" cy="609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round/>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99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01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0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xit" nodeType="clickEffect" presetSubtype="0" presetID="1" grpId="4" fill="hold">
                                  <p:stCondLst>
                                    <p:cond delay="0"/>
                                  </p:stCondLst>
                                  <p:iterate type="el" backwards="0">
                                    <p:tmAbs val="0"/>
                                  </p:iterate>
                                  <p:childTnLst>
                                    <p:set>
                                      <p:cBhvr>
                                        <p:cTn id="16" fill="hold">
                                          <p:stCondLst>
                                            <p:cond delay="0"/>
                                          </p:stCondLst>
                                        </p:cTn>
                                        <p:tgtEl>
                                          <p:spTgt spid="3014"/>
                                        </p:tgtEl>
                                        <p:attrNameLst>
                                          <p:attrName>style.visibility</p:attrName>
                                        </p:attrNameLst>
                                      </p:cBhvr>
                                      <p:to>
                                        <p:strVal val="hidden"/>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996"/>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2000"/>
                                  </p:stCondLst>
                                  <p:iterate type="el" backwards="0">
                                    <p:tmAbs val="0"/>
                                  </p:iterate>
                                  <p:childTnLst>
                                    <p:set>
                                      <p:cBhvr>
                                        <p:cTn id="22" fill="hold"/>
                                        <p:tgtEl>
                                          <p:spTgt spid="2999"/>
                                        </p:tgtEl>
                                        <p:attrNameLst>
                                          <p:attrName>style.visibility</p:attrName>
                                        </p:attrNameLst>
                                      </p:cBhvr>
                                      <p:to>
                                        <p:strVal val="visible"/>
                                      </p:to>
                                    </p:set>
                                  </p:childTnLst>
                                </p:cTn>
                              </p:par>
                            </p:childTnLst>
                          </p:cTn>
                        </p:par>
                        <p:par>
                          <p:cTn id="23" fill="hold">
                            <p:stCondLst>
                              <p:cond delay="2000"/>
                            </p:stCondLst>
                            <p:childTnLst>
                              <p:par>
                                <p:cTn id="24" presetClass="entr" nodeType="afterEffect" presetSubtype="0" presetID="1" grpId="7" fill="hold">
                                  <p:stCondLst>
                                    <p:cond delay="2000"/>
                                  </p:stCondLst>
                                  <p:iterate type="el" backwards="0">
                                    <p:tmAbs val="0"/>
                                  </p:iterate>
                                  <p:childTnLst>
                                    <p:set>
                                      <p:cBhvr>
                                        <p:cTn id="25" fill="hold"/>
                                        <p:tgtEl>
                                          <p:spTgt spid="3002"/>
                                        </p:tgtEl>
                                        <p:attrNameLst>
                                          <p:attrName>style.visibility</p:attrName>
                                        </p:attrNameLst>
                                      </p:cBhvr>
                                      <p:to>
                                        <p:strVal val="visible"/>
                                      </p:to>
                                    </p:set>
                                  </p:childTnLst>
                                </p:cTn>
                              </p:par>
                            </p:childTnLst>
                          </p:cTn>
                        </p:par>
                        <p:par>
                          <p:cTn id="26" fill="hold">
                            <p:stCondLst>
                              <p:cond delay="4000"/>
                            </p:stCondLst>
                            <p:childTnLst>
                              <p:par>
                                <p:cTn id="27" presetClass="entr" nodeType="afterEffect" presetSubtype="0" presetID="1" grpId="8" fill="hold">
                                  <p:stCondLst>
                                    <p:cond delay="2000"/>
                                  </p:stCondLst>
                                  <p:iterate type="el" backwards="0">
                                    <p:tmAbs val="0"/>
                                  </p:iterate>
                                  <p:childTnLst>
                                    <p:set>
                                      <p:cBhvr>
                                        <p:cTn id="28" fill="hold"/>
                                        <p:tgtEl>
                                          <p:spTgt spid="3005"/>
                                        </p:tgtEl>
                                        <p:attrNameLst>
                                          <p:attrName>style.visibility</p:attrName>
                                        </p:attrNameLst>
                                      </p:cBhvr>
                                      <p:to>
                                        <p:strVal val="visible"/>
                                      </p:to>
                                    </p:set>
                                  </p:childTnLst>
                                </p:cTn>
                              </p:par>
                            </p:childTnLst>
                          </p:cTn>
                        </p:par>
                        <p:par>
                          <p:cTn id="29" fill="hold">
                            <p:stCondLst>
                              <p:cond delay="6000"/>
                            </p:stCondLst>
                            <p:childTnLst>
                              <p:par>
                                <p:cTn id="30" presetClass="entr" nodeType="afterEffect" presetSubtype="0" presetID="1" grpId="9" fill="hold">
                                  <p:stCondLst>
                                    <p:cond delay="2000"/>
                                  </p:stCondLst>
                                  <p:iterate type="el" backwards="0">
                                    <p:tmAbs val="0"/>
                                  </p:iterate>
                                  <p:childTnLst>
                                    <p:set>
                                      <p:cBhvr>
                                        <p:cTn id="31" fill="hold"/>
                                        <p:tgtEl>
                                          <p:spTgt spid="3008"/>
                                        </p:tgtEl>
                                        <p:attrNameLst>
                                          <p:attrName>style.visibility</p:attrName>
                                        </p:attrNameLst>
                                      </p:cBhvr>
                                      <p:to>
                                        <p:strVal val="visible"/>
                                      </p:to>
                                    </p:set>
                                  </p:childTnLst>
                                </p:cTn>
                              </p:par>
                            </p:childTnLst>
                          </p:cTn>
                        </p:par>
                        <p:par>
                          <p:cTn id="32" fill="hold">
                            <p:stCondLst>
                              <p:cond delay="8000"/>
                            </p:stCondLst>
                            <p:childTnLst>
                              <p:par>
                                <p:cTn id="33" presetClass="entr" nodeType="afterEffect" presetSubtype="0" presetID="1" grpId="10" fill="hold">
                                  <p:stCondLst>
                                    <p:cond delay="2000"/>
                                  </p:stCondLst>
                                  <p:iterate type="el" backwards="0">
                                    <p:tmAbs val="0"/>
                                  </p:iterate>
                                  <p:childTnLst>
                                    <p:set>
                                      <p:cBhvr>
                                        <p:cTn id="34" fill="hold"/>
                                        <p:tgtEl>
                                          <p:spTgt spid="3011"/>
                                        </p:tgtEl>
                                        <p:attrNameLst>
                                          <p:attrName>style.visibility</p:attrName>
                                        </p:attrNameLst>
                                      </p:cBhvr>
                                      <p:to>
                                        <p:strVal val="visible"/>
                                      </p:to>
                                    </p:set>
                                  </p:childTnLst>
                                </p:cTn>
                              </p:par>
                            </p:childTnLst>
                          </p:cTn>
                        </p:par>
                        <p:par>
                          <p:cTn id="35" fill="hold">
                            <p:stCondLst>
                              <p:cond delay="10000"/>
                            </p:stCondLst>
                            <p:childTnLst>
                              <p:par>
                                <p:cTn id="36" presetClass="entr" nodeType="afterEffect" presetSubtype="8" presetID="2" grpId="11" fill="hold">
                                  <p:stCondLst>
                                    <p:cond delay="0"/>
                                  </p:stCondLst>
                                  <p:iterate type="el" backwards="0">
                                    <p:tmAbs val="0"/>
                                  </p:iterate>
                                  <p:childTnLst>
                                    <p:set>
                                      <p:cBhvr>
                                        <p:cTn id="37" fill="hold"/>
                                        <p:tgtEl>
                                          <p:spTgt spid="3021"/>
                                        </p:tgtEl>
                                        <p:attrNameLst>
                                          <p:attrName>style.visibility</p:attrName>
                                        </p:attrNameLst>
                                      </p:cBhvr>
                                      <p:to>
                                        <p:strVal val="visible"/>
                                      </p:to>
                                    </p:set>
                                    <p:anim calcmode="lin" valueType="num">
                                      <p:cBhvr>
                                        <p:cTn id="38" dur="500" fill="hold"/>
                                        <p:tgtEl>
                                          <p:spTgt spid="3021"/>
                                        </p:tgtEl>
                                        <p:attrNameLst>
                                          <p:attrName>ppt_x</p:attrName>
                                        </p:attrNameLst>
                                      </p:cBhvr>
                                      <p:tavLst>
                                        <p:tav tm="0">
                                          <p:val>
                                            <p:strVal val="0-#ppt_w/2"/>
                                          </p:val>
                                        </p:tav>
                                        <p:tav tm="100000">
                                          <p:val>
                                            <p:strVal val="#ppt_x"/>
                                          </p:val>
                                        </p:tav>
                                      </p:tavLst>
                                    </p:anim>
                                    <p:anim calcmode="lin" valueType="num">
                                      <p:cBhvr>
                                        <p:cTn id="39" dur="500" fill="hold"/>
                                        <p:tgtEl>
                                          <p:spTgt spid="30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4" grpId="2"/>
      <p:bldP build="whole" bldLvl="1" animBg="1" rev="0" advAuto="0" spid="2993" grpId="1"/>
      <p:bldP build="whole" bldLvl="1" animBg="1" rev="0" advAuto="0" spid="3014" grpId="4"/>
      <p:bldP build="whole" bldLvl="1" animBg="1" rev="0" advAuto="0" spid="3011" grpId="10"/>
      <p:bldP build="whole" bldLvl="1" animBg="1" rev="0" advAuto="0" spid="3021" grpId="11"/>
      <p:bldP build="whole" bldLvl="1" animBg="1" rev="0" advAuto="0" spid="2996" grpId="5"/>
      <p:bldP build="whole" bldLvl="1" animBg="1" rev="0" advAuto="0" spid="3008" grpId="9"/>
      <p:bldP build="whole" bldLvl="1" animBg="1" rev="0" advAuto="0" spid="3002" grpId="7"/>
      <p:bldP build="whole" bldLvl="1" animBg="1" rev="0" advAuto="0" spid="3017" grpId="3"/>
      <p:bldP build="whole" bldLvl="1" animBg="1" rev="0" advAuto="0" spid="2999" grpId="6"/>
      <p:bldP build="whole" bldLvl="1" animBg="1" rev="0" advAuto="0" spid="3005" grpId="8"/>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Overall Value rating /…"/>
          <p:cNvSpPr txBox="1"/>
          <p:nvPr>
            <p:ph type="ctrTitle"/>
          </p:nvPr>
        </p:nvSpPr>
        <p:spPr>
          <a:xfrm>
            <a:off x="685800" y="85725"/>
            <a:ext cx="7772400" cy="1470025"/>
          </a:xfrm>
          <a:prstGeom prst="rect">
            <a:avLst/>
          </a:prstGeom>
        </p:spPr>
        <p:txBody>
          <a:bodyPr/>
          <a:lstStyle/>
          <a:p>
            <a:pPr defTabSz="324611">
              <a:defRPr sz="3124"/>
            </a:pPr>
            <a:r>
              <a:t>Overall Value rating / </a:t>
            </a:r>
          </a:p>
          <a:p>
            <a:pPr defTabSz="324611">
              <a:defRPr sz="3124"/>
            </a:pPr>
            <a:r>
              <a:t>Overall Resource need:  </a:t>
            </a:r>
          </a:p>
          <a:p>
            <a:pPr defTabSz="324611">
              <a:defRPr sz="3124"/>
            </a:pPr>
            <a:r>
              <a:t>determines priority</a:t>
            </a:r>
          </a:p>
        </p:txBody>
      </p:sp>
      <p:sp>
        <p:nvSpPr>
          <p:cNvPr id="292" name="Body"/>
          <p:cNvSpPr txBox="1"/>
          <p:nvPr>
            <p:ph type="subTitle" sz="quarter" idx="1"/>
          </p:nvPr>
        </p:nvSpPr>
        <p:spPr>
          <a:prstGeom prst="rect">
            <a:avLst/>
          </a:prstGeom>
        </p:spPr>
        <p:txBody>
          <a:bodyPr/>
          <a:lstStyle/>
          <a:p>
            <a:pPr/>
          </a:p>
        </p:txBody>
      </p:sp>
      <p:sp>
        <p:nvSpPr>
          <p:cNvPr id="2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4" name="IET Bottom with Sums and Ratios.png" descr="IET Bottom with Sums and Ratios.png"/>
          <p:cNvPicPr>
            <a:picLocks noChangeAspect="1"/>
          </p:cNvPicPr>
          <p:nvPr/>
        </p:nvPicPr>
        <p:blipFill>
          <a:blip r:embed="rId3">
            <a:extLst/>
          </a:blip>
          <a:stretch>
            <a:fillRect/>
          </a:stretch>
        </p:blipFill>
        <p:spPr>
          <a:xfrm>
            <a:off x="617140" y="1447750"/>
            <a:ext cx="8412560" cy="5257850"/>
          </a:xfrm>
          <a:prstGeom prst="rect">
            <a:avLst/>
          </a:prstGeom>
          <a:ln w="12700">
            <a:miter lim="400000"/>
          </a:ln>
        </p:spPr>
      </p:pic>
      <p:sp>
        <p:nvSpPr>
          <p:cNvPr id="295" name="Line"/>
          <p:cNvSpPr/>
          <p:nvPr/>
        </p:nvSpPr>
        <p:spPr>
          <a:xfrm flipH="1">
            <a:off x="2751662" y="954877"/>
            <a:ext cx="1" cy="5257850"/>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96" name="Line"/>
          <p:cNvSpPr/>
          <p:nvPr/>
        </p:nvSpPr>
        <p:spPr>
          <a:xfrm flipH="1">
            <a:off x="3637711" y="559315"/>
            <a:ext cx="676825" cy="2279786"/>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97" name="Line"/>
          <p:cNvSpPr/>
          <p:nvPr/>
        </p:nvSpPr>
        <p:spPr>
          <a:xfrm>
            <a:off x="4862810" y="990227"/>
            <a:ext cx="744035" cy="4364378"/>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5" name="Slide Number"/>
          <p:cNvSpPr txBox="1"/>
          <p:nvPr>
            <p:ph type="sldNum" sz="quarter" idx="2"/>
          </p:nvPr>
        </p:nvSpPr>
        <p:spPr>
          <a:xfrm>
            <a:off x="8616071" y="6465887"/>
            <a:ext cx="527929"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28" name="Group"/>
          <p:cNvGrpSpPr/>
          <p:nvPr/>
        </p:nvGrpSpPr>
        <p:grpSpPr>
          <a:xfrm>
            <a:off x="762000" y="2667000"/>
            <a:ext cx="8077200" cy="838200"/>
            <a:chOff x="0" y="0"/>
            <a:chExt cx="8077200" cy="838200"/>
          </a:xfrm>
        </p:grpSpPr>
        <p:sp>
          <p:nvSpPr>
            <p:cNvPr id="3026" name="Arrow"/>
            <p:cNvSpPr/>
            <p:nvPr/>
          </p:nvSpPr>
          <p:spPr>
            <a:xfrm>
              <a:off x="0" y="0"/>
              <a:ext cx="8077200" cy="838200"/>
            </a:xfrm>
            <a:prstGeom prst="rightArrow">
              <a:avLst>
                <a:gd name="adj1" fmla="val 50000"/>
                <a:gd name="adj2" fmla="val 240909"/>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3600">
                  <a:solidFill>
                    <a:srgbClr val="FFFFFF"/>
                  </a:solidFill>
                  <a:latin typeface="Arial"/>
                  <a:ea typeface="Arial"/>
                  <a:cs typeface="Arial"/>
                  <a:sym typeface="Arial"/>
                </a:defRPr>
              </a:pPr>
            </a:p>
          </p:txBody>
        </p:sp>
        <p:sp>
          <p:nvSpPr>
            <p:cNvPr id="3027" name="Success"/>
            <p:cNvSpPr/>
            <p:nvPr/>
          </p:nvSpPr>
          <p:spPr>
            <a:xfrm>
              <a:off x="5932527" y="231484"/>
              <a:ext cx="113502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2000">
                  <a:solidFill>
                    <a:srgbClr val="FFFFFF"/>
                  </a:solidFill>
                  <a:latin typeface="Arial"/>
                  <a:ea typeface="Arial"/>
                  <a:cs typeface="Arial"/>
                  <a:sym typeface="Arial"/>
                </a:defRPr>
              </a:lvl1pPr>
            </a:lstStyle>
            <a:p>
              <a:pPr/>
              <a:r>
                <a:t>Success</a:t>
              </a:r>
            </a:p>
          </p:txBody>
        </p:sp>
      </p:grpSp>
      <p:grpSp>
        <p:nvGrpSpPr>
          <p:cNvPr id="3031" name="Group"/>
          <p:cNvGrpSpPr/>
          <p:nvPr/>
        </p:nvGrpSpPr>
        <p:grpSpPr>
          <a:xfrm>
            <a:off x="685800" y="2882900"/>
            <a:ext cx="1981200" cy="406400"/>
            <a:chOff x="0" y="0"/>
            <a:chExt cx="1981200" cy="406400"/>
          </a:xfrm>
        </p:grpSpPr>
        <p:sp>
          <p:nvSpPr>
            <p:cNvPr id="3029" name="Rectangle"/>
            <p:cNvSpPr/>
            <p:nvPr/>
          </p:nvSpPr>
          <p:spPr>
            <a:xfrm>
              <a:off x="0" y="0"/>
              <a:ext cx="1981200"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30" name="Intolerable"/>
            <p:cNvSpPr/>
            <p:nvPr/>
          </p:nvSpPr>
          <p:spPr>
            <a:xfrm>
              <a:off x="296336" y="15584"/>
              <a:ext cx="1388528"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Intolerable</a:t>
              </a:r>
            </a:p>
          </p:txBody>
        </p:sp>
      </p:grpSp>
      <p:sp>
        <p:nvSpPr>
          <p:cNvPr id="3032" name="Evolutionary Delivery is driven by meeting Stakeholder Value &amp; Product Quality Requirements Simultaneously"/>
          <p:cNvSpPr txBox="1"/>
          <p:nvPr>
            <p:ph type="title"/>
          </p:nvPr>
        </p:nvSpPr>
        <p:spPr>
          <a:prstGeom prst="rect">
            <a:avLst/>
          </a:prstGeom>
        </p:spPr>
        <p:txBody>
          <a:bodyPr/>
          <a:lstStyle/>
          <a:p>
            <a:pPr defTabSz="658368">
              <a:defRPr sz="2016"/>
            </a:pPr>
            <a:r>
              <a:t>Evolutionary Delivery is driven by meeting Stakeholder Value &amp; Product Quality Requirements</a:t>
            </a:r>
            <a:r>
              <a:rPr sz="2592"/>
              <a:t> </a:t>
            </a:r>
            <a:r>
              <a:t>Simultaneously</a:t>
            </a:r>
          </a:p>
        </p:txBody>
      </p:sp>
      <p:sp>
        <p:nvSpPr>
          <p:cNvPr id="3033" name="Line"/>
          <p:cNvSpPr/>
          <p:nvPr/>
        </p:nvSpPr>
        <p:spPr>
          <a:xfrm flipH="1">
            <a:off x="1523999" y="2667000"/>
            <a:ext cx="1" cy="838200"/>
          </a:xfrm>
          <a:prstGeom prst="line">
            <a:avLst/>
          </a:prstGeom>
          <a:ln w="57150">
            <a:solidFill>
              <a:srgbClr val="000000"/>
            </a:solidFill>
          </a:ln>
        </p:spPr>
        <p:txBody>
          <a:bodyPr lIns="0" tIns="0" rIns="0" bIns="0"/>
          <a:lstStyle/>
          <a:p>
            <a:pPr>
              <a:defRPr sz="1200"/>
            </a:pPr>
          </a:p>
        </p:txBody>
      </p:sp>
      <p:grpSp>
        <p:nvGrpSpPr>
          <p:cNvPr id="3036" name="Group"/>
          <p:cNvGrpSpPr/>
          <p:nvPr/>
        </p:nvGrpSpPr>
        <p:grpSpPr>
          <a:xfrm>
            <a:off x="2667000" y="2882900"/>
            <a:ext cx="3276600" cy="406400"/>
            <a:chOff x="0" y="0"/>
            <a:chExt cx="3276600" cy="406400"/>
          </a:xfrm>
        </p:grpSpPr>
        <p:sp>
          <p:nvSpPr>
            <p:cNvPr id="3034" name="Rectangle"/>
            <p:cNvSpPr/>
            <p:nvPr/>
          </p:nvSpPr>
          <p:spPr>
            <a:xfrm>
              <a:off x="0" y="0"/>
              <a:ext cx="32766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35" name="Tolerable"/>
            <p:cNvSpPr/>
            <p:nvPr/>
          </p:nvSpPr>
          <p:spPr>
            <a:xfrm>
              <a:off x="1031039" y="15584"/>
              <a:ext cx="12145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Tolerable</a:t>
              </a:r>
            </a:p>
          </p:txBody>
        </p:sp>
      </p:grpSp>
      <p:sp>
        <p:nvSpPr>
          <p:cNvPr id="3037" name="Line"/>
          <p:cNvSpPr/>
          <p:nvPr/>
        </p:nvSpPr>
        <p:spPr>
          <a:xfrm>
            <a:off x="5943600" y="2667000"/>
            <a:ext cx="0" cy="838200"/>
          </a:xfrm>
          <a:prstGeom prst="line">
            <a:avLst/>
          </a:prstGeom>
          <a:ln w="57150">
            <a:solidFill>
              <a:srgbClr val="000000"/>
            </a:solidFill>
          </a:ln>
        </p:spPr>
        <p:txBody>
          <a:bodyPr lIns="0" tIns="0" rIns="0" bIns="0"/>
          <a:lstStyle/>
          <a:p>
            <a:pPr>
              <a:defRPr sz="1200"/>
            </a:pPr>
          </a:p>
        </p:txBody>
      </p:sp>
      <p:sp>
        <p:nvSpPr>
          <p:cNvPr id="3038" name="Line"/>
          <p:cNvSpPr/>
          <p:nvPr/>
        </p:nvSpPr>
        <p:spPr>
          <a:xfrm>
            <a:off x="2667000" y="2667000"/>
            <a:ext cx="0" cy="838200"/>
          </a:xfrm>
          <a:prstGeom prst="line">
            <a:avLst/>
          </a:prstGeom>
          <a:ln w="57150">
            <a:solidFill>
              <a:srgbClr val="000000"/>
            </a:solidFill>
          </a:ln>
        </p:spPr>
        <p:txBody>
          <a:bodyPr lIns="0" tIns="0" rIns="0" bIns="0"/>
          <a:lstStyle/>
          <a:p>
            <a:pPr>
              <a:defRPr sz="1200"/>
            </a:pPr>
          </a:p>
        </p:txBody>
      </p:sp>
      <p:sp>
        <p:nvSpPr>
          <p:cNvPr id="3039" name="Past…"/>
          <p:cNvSpPr/>
          <p:nvPr/>
        </p:nvSpPr>
        <p:spPr>
          <a:xfrm>
            <a:off x="874745" y="3500221"/>
            <a:ext cx="1290574"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Past</a:t>
            </a:r>
          </a:p>
          <a:p>
            <a:pPr algn="ctr" defTabSz="914400">
              <a:defRPr b="1" sz="2800">
                <a:solidFill>
                  <a:srgbClr val="3C4361"/>
                </a:solidFill>
                <a:latin typeface="Arial"/>
                <a:ea typeface="Arial"/>
                <a:cs typeface="Arial"/>
                <a:sym typeface="Arial"/>
              </a:defRPr>
            </a:pPr>
            <a:r>
              <a:t>30 sec.</a:t>
            </a:r>
          </a:p>
        </p:txBody>
      </p:sp>
      <p:sp>
        <p:nvSpPr>
          <p:cNvPr id="3040" name="Goal…"/>
          <p:cNvSpPr/>
          <p:nvPr/>
        </p:nvSpPr>
        <p:spPr>
          <a:xfrm>
            <a:off x="5143500" y="3500221"/>
            <a:ext cx="1600200" cy="8926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2800">
                <a:solidFill>
                  <a:srgbClr val="3C4361"/>
                </a:solidFill>
                <a:latin typeface="Arial"/>
                <a:ea typeface="Arial"/>
                <a:cs typeface="Arial"/>
                <a:sym typeface="Arial"/>
              </a:defRPr>
            </a:pPr>
            <a:r>
              <a:t>Goal</a:t>
            </a:r>
          </a:p>
          <a:p>
            <a:pPr algn="ctr" defTabSz="914400">
              <a:defRPr b="1" sz="2800">
                <a:solidFill>
                  <a:srgbClr val="3C4361"/>
                </a:solidFill>
                <a:latin typeface="Arial"/>
                <a:ea typeface="Arial"/>
                <a:cs typeface="Arial"/>
                <a:sym typeface="Arial"/>
              </a:defRPr>
            </a:pPr>
            <a:r>
              <a:t>15 sec.</a:t>
            </a:r>
          </a:p>
        </p:txBody>
      </p:sp>
      <p:sp>
        <p:nvSpPr>
          <p:cNvPr id="3041" name="Usability"/>
          <p:cNvSpPr/>
          <p:nvPr/>
        </p:nvSpPr>
        <p:spPr>
          <a:xfrm>
            <a:off x="7543800" y="2362200"/>
            <a:ext cx="1586270"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800" u="sng">
                <a:solidFill>
                  <a:srgbClr val="3C4361"/>
                </a:solidFill>
                <a:latin typeface="Arial"/>
                <a:ea typeface="Arial"/>
                <a:cs typeface="Arial"/>
                <a:sym typeface="Arial"/>
              </a:defRPr>
            </a:lvl1pPr>
          </a:lstStyle>
          <a:p>
            <a:pPr/>
            <a:r>
              <a:t>Usability</a:t>
            </a:r>
          </a:p>
        </p:txBody>
      </p:sp>
      <p:grpSp>
        <p:nvGrpSpPr>
          <p:cNvPr id="3044" name="Group"/>
          <p:cNvGrpSpPr/>
          <p:nvPr/>
        </p:nvGrpSpPr>
        <p:grpSpPr>
          <a:xfrm>
            <a:off x="1471619" y="2882900"/>
            <a:ext cx="993762" cy="406400"/>
            <a:chOff x="0" y="0"/>
            <a:chExt cx="993760" cy="406400"/>
          </a:xfrm>
        </p:grpSpPr>
        <p:sp>
          <p:nvSpPr>
            <p:cNvPr id="3042" name="Rectangle"/>
            <p:cNvSpPr/>
            <p:nvPr/>
          </p:nvSpPr>
          <p:spPr>
            <a:xfrm>
              <a:off x="39680" y="0"/>
              <a:ext cx="9144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43" name="Cycle 1"/>
            <p:cNvSpPr/>
            <p:nvPr/>
          </p:nvSpPr>
          <p:spPr>
            <a:xfrm>
              <a:off x="0" y="15584"/>
              <a:ext cx="99376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Cycle 1</a:t>
              </a:r>
            </a:p>
          </p:txBody>
        </p:sp>
      </p:grpSp>
      <p:grpSp>
        <p:nvGrpSpPr>
          <p:cNvPr id="3047" name="Group"/>
          <p:cNvGrpSpPr/>
          <p:nvPr/>
        </p:nvGrpSpPr>
        <p:grpSpPr>
          <a:xfrm>
            <a:off x="2302998" y="2882900"/>
            <a:ext cx="499404" cy="406400"/>
            <a:chOff x="0" y="0"/>
            <a:chExt cx="499402" cy="406400"/>
          </a:xfrm>
        </p:grpSpPr>
        <p:sp>
          <p:nvSpPr>
            <p:cNvPr id="3045" name="Rectangle"/>
            <p:cNvSpPr/>
            <p:nvPr/>
          </p:nvSpPr>
          <p:spPr>
            <a:xfrm>
              <a:off x="59201" y="0"/>
              <a:ext cx="3810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46" name="C 2"/>
            <p:cNvSpPr/>
            <p:nvPr/>
          </p:nvSpPr>
          <p:spPr>
            <a:xfrm>
              <a:off x="0" y="15584"/>
              <a:ext cx="499403"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2</a:t>
              </a:r>
            </a:p>
          </p:txBody>
        </p:sp>
      </p:grpSp>
      <p:grpSp>
        <p:nvGrpSpPr>
          <p:cNvPr id="3050" name="Group"/>
          <p:cNvGrpSpPr/>
          <p:nvPr/>
        </p:nvGrpSpPr>
        <p:grpSpPr>
          <a:xfrm>
            <a:off x="2743200" y="2882900"/>
            <a:ext cx="533400" cy="406400"/>
            <a:chOff x="0" y="0"/>
            <a:chExt cx="533400" cy="406400"/>
          </a:xfrm>
        </p:grpSpPr>
        <p:sp>
          <p:nvSpPr>
            <p:cNvPr id="3048" name="Rectangle"/>
            <p:cNvSpPr/>
            <p:nvPr/>
          </p:nvSpPr>
          <p:spPr>
            <a:xfrm>
              <a:off x="0" y="0"/>
              <a:ext cx="5334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49" name="C 4"/>
            <p:cNvSpPr/>
            <p:nvPr/>
          </p:nvSpPr>
          <p:spPr>
            <a:xfrm>
              <a:off x="169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4</a:t>
              </a:r>
            </a:p>
          </p:txBody>
        </p:sp>
      </p:grpSp>
      <p:grpSp>
        <p:nvGrpSpPr>
          <p:cNvPr id="3053" name="Group"/>
          <p:cNvGrpSpPr/>
          <p:nvPr/>
        </p:nvGrpSpPr>
        <p:grpSpPr>
          <a:xfrm>
            <a:off x="3276600" y="2882900"/>
            <a:ext cx="1066800" cy="406400"/>
            <a:chOff x="0" y="0"/>
            <a:chExt cx="1066800" cy="406400"/>
          </a:xfrm>
        </p:grpSpPr>
        <p:sp>
          <p:nvSpPr>
            <p:cNvPr id="3051" name="Rectangle"/>
            <p:cNvSpPr/>
            <p:nvPr/>
          </p:nvSpPr>
          <p:spPr>
            <a:xfrm>
              <a:off x="0" y="0"/>
              <a:ext cx="10668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52" name="C 5"/>
            <p:cNvSpPr/>
            <p:nvPr/>
          </p:nvSpPr>
          <p:spPr>
            <a:xfrm>
              <a:off x="2836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5</a:t>
              </a:r>
            </a:p>
          </p:txBody>
        </p:sp>
      </p:grpSp>
      <p:grpSp>
        <p:nvGrpSpPr>
          <p:cNvPr id="3056" name="Group"/>
          <p:cNvGrpSpPr/>
          <p:nvPr/>
        </p:nvGrpSpPr>
        <p:grpSpPr>
          <a:xfrm>
            <a:off x="4343400" y="2882900"/>
            <a:ext cx="533400" cy="406400"/>
            <a:chOff x="0" y="0"/>
            <a:chExt cx="533400" cy="406400"/>
          </a:xfrm>
        </p:grpSpPr>
        <p:sp>
          <p:nvSpPr>
            <p:cNvPr id="3054" name="Rectangle"/>
            <p:cNvSpPr/>
            <p:nvPr/>
          </p:nvSpPr>
          <p:spPr>
            <a:xfrm>
              <a:off x="0" y="0"/>
              <a:ext cx="5334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55" name="C 6"/>
            <p:cNvSpPr/>
            <p:nvPr/>
          </p:nvSpPr>
          <p:spPr>
            <a:xfrm>
              <a:off x="169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6</a:t>
              </a:r>
            </a:p>
          </p:txBody>
        </p:sp>
      </p:grpSp>
      <p:grpSp>
        <p:nvGrpSpPr>
          <p:cNvPr id="3059" name="Group"/>
          <p:cNvGrpSpPr/>
          <p:nvPr/>
        </p:nvGrpSpPr>
        <p:grpSpPr>
          <a:xfrm>
            <a:off x="4876800" y="2882900"/>
            <a:ext cx="762000" cy="406400"/>
            <a:chOff x="0" y="0"/>
            <a:chExt cx="762000" cy="406400"/>
          </a:xfrm>
        </p:grpSpPr>
        <p:sp>
          <p:nvSpPr>
            <p:cNvPr id="3057"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58" name="C 7"/>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7</a:t>
              </a:r>
            </a:p>
          </p:txBody>
        </p:sp>
      </p:grpSp>
      <p:grpSp>
        <p:nvGrpSpPr>
          <p:cNvPr id="3062" name="Group"/>
          <p:cNvGrpSpPr/>
          <p:nvPr/>
        </p:nvGrpSpPr>
        <p:grpSpPr>
          <a:xfrm>
            <a:off x="762000" y="3733800"/>
            <a:ext cx="8077200" cy="838200"/>
            <a:chOff x="0" y="0"/>
            <a:chExt cx="8077200" cy="838200"/>
          </a:xfrm>
        </p:grpSpPr>
        <p:sp>
          <p:nvSpPr>
            <p:cNvPr id="3060" name="Arrow"/>
            <p:cNvSpPr/>
            <p:nvPr/>
          </p:nvSpPr>
          <p:spPr>
            <a:xfrm>
              <a:off x="0" y="0"/>
              <a:ext cx="8077200" cy="838200"/>
            </a:xfrm>
            <a:prstGeom prst="rightArrow">
              <a:avLst>
                <a:gd name="adj1" fmla="val 50000"/>
                <a:gd name="adj2" fmla="val 240909"/>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3600">
                  <a:solidFill>
                    <a:srgbClr val="FFFFFF"/>
                  </a:solidFill>
                  <a:latin typeface="Arial"/>
                  <a:ea typeface="Arial"/>
                  <a:cs typeface="Arial"/>
                  <a:sym typeface="Arial"/>
                </a:defRPr>
              </a:pPr>
            </a:p>
          </p:txBody>
        </p:sp>
        <p:sp>
          <p:nvSpPr>
            <p:cNvPr id="3061" name="Success"/>
            <p:cNvSpPr/>
            <p:nvPr/>
          </p:nvSpPr>
          <p:spPr>
            <a:xfrm>
              <a:off x="5932527" y="231484"/>
              <a:ext cx="113502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2000">
                  <a:solidFill>
                    <a:srgbClr val="FFFFFF"/>
                  </a:solidFill>
                  <a:latin typeface="Arial"/>
                  <a:ea typeface="Arial"/>
                  <a:cs typeface="Arial"/>
                  <a:sym typeface="Arial"/>
                </a:defRPr>
              </a:lvl1pPr>
            </a:lstStyle>
            <a:p>
              <a:pPr/>
              <a:r>
                <a:t>Success</a:t>
              </a:r>
            </a:p>
          </p:txBody>
        </p:sp>
      </p:grpSp>
      <p:grpSp>
        <p:nvGrpSpPr>
          <p:cNvPr id="3065" name="Group"/>
          <p:cNvGrpSpPr/>
          <p:nvPr/>
        </p:nvGrpSpPr>
        <p:grpSpPr>
          <a:xfrm>
            <a:off x="685800" y="3949700"/>
            <a:ext cx="3276600" cy="406400"/>
            <a:chOff x="0" y="0"/>
            <a:chExt cx="3276600" cy="406400"/>
          </a:xfrm>
        </p:grpSpPr>
        <p:sp>
          <p:nvSpPr>
            <p:cNvPr id="3063" name="Rectangle"/>
            <p:cNvSpPr/>
            <p:nvPr/>
          </p:nvSpPr>
          <p:spPr>
            <a:xfrm>
              <a:off x="0" y="0"/>
              <a:ext cx="3276600"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64" name="Intolerable"/>
            <p:cNvSpPr/>
            <p:nvPr/>
          </p:nvSpPr>
          <p:spPr>
            <a:xfrm>
              <a:off x="944036" y="15584"/>
              <a:ext cx="1388528"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Intolerable</a:t>
              </a:r>
            </a:p>
          </p:txBody>
        </p:sp>
      </p:grpSp>
      <p:sp>
        <p:nvSpPr>
          <p:cNvPr id="3066" name="Oval"/>
          <p:cNvSpPr/>
          <p:nvPr/>
        </p:nvSpPr>
        <p:spPr>
          <a:xfrm>
            <a:off x="228600" y="2057400"/>
            <a:ext cx="609600" cy="3124200"/>
          </a:xfrm>
          <a:prstGeom prst="ellipse">
            <a:avLst/>
          </a:prstGeom>
          <a:solidFill>
            <a:srgbClr val="D1FEEE"/>
          </a:solidFill>
          <a:ln>
            <a:solidFill>
              <a:srgbClr val="000000"/>
            </a:solidFill>
          </a:ln>
        </p:spPr>
        <p:txBody>
          <a:bodyPr lIns="45719" rIns="45719" anchor="ctr"/>
          <a:lstStyle/>
          <a:p>
            <a:pPr defTabSz="914400">
              <a:defRPr b="1" sz="2800">
                <a:solidFill>
                  <a:srgbClr val="3C4361"/>
                </a:solidFill>
                <a:latin typeface="Arial"/>
                <a:ea typeface="Arial"/>
                <a:cs typeface="Arial"/>
                <a:sym typeface="Arial"/>
              </a:defRPr>
            </a:pPr>
          </a:p>
        </p:txBody>
      </p:sp>
      <p:sp>
        <p:nvSpPr>
          <p:cNvPr id="3067" name="Line"/>
          <p:cNvSpPr/>
          <p:nvPr/>
        </p:nvSpPr>
        <p:spPr>
          <a:xfrm flipH="1">
            <a:off x="1523999" y="3733800"/>
            <a:ext cx="1" cy="838200"/>
          </a:xfrm>
          <a:prstGeom prst="line">
            <a:avLst/>
          </a:prstGeom>
          <a:ln w="57150">
            <a:solidFill>
              <a:srgbClr val="000000"/>
            </a:solidFill>
          </a:ln>
        </p:spPr>
        <p:txBody>
          <a:bodyPr lIns="0" tIns="0" rIns="0" bIns="0"/>
          <a:lstStyle/>
          <a:p>
            <a:pPr>
              <a:defRPr sz="1200"/>
            </a:pPr>
          </a:p>
        </p:txBody>
      </p:sp>
      <p:grpSp>
        <p:nvGrpSpPr>
          <p:cNvPr id="3070" name="Group"/>
          <p:cNvGrpSpPr/>
          <p:nvPr/>
        </p:nvGrpSpPr>
        <p:grpSpPr>
          <a:xfrm>
            <a:off x="3962400" y="3949700"/>
            <a:ext cx="1981200" cy="406400"/>
            <a:chOff x="0" y="0"/>
            <a:chExt cx="1981200" cy="406400"/>
          </a:xfrm>
        </p:grpSpPr>
        <p:sp>
          <p:nvSpPr>
            <p:cNvPr id="3068" name="Rectangle"/>
            <p:cNvSpPr/>
            <p:nvPr/>
          </p:nvSpPr>
          <p:spPr>
            <a:xfrm>
              <a:off x="0" y="0"/>
              <a:ext cx="19812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69" name="Tolerable"/>
            <p:cNvSpPr/>
            <p:nvPr/>
          </p:nvSpPr>
          <p:spPr>
            <a:xfrm>
              <a:off x="383339" y="15584"/>
              <a:ext cx="12145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Tolerable</a:t>
              </a:r>
            </a:p>
          </p:txBody>
        </p:sp>
      </p:grpSp>
      <p:sp>
        <p:nvSpPr>
          <p:cNvPr id="3071" name="Line"/>
          <p:cNvSpPr/>
          <p:nvPr/>
        </p:nvSpPr>
        <p:spPr>
          <a:xfrm>
            <a:off x="5943600" y="3733800"/>
            <a:ext cx="0" cy="838200"/>
          </a:xfrm>
          <a:prstGeom prst="line">
            <a:avLst/>
          </a:prstGeom>
          <a:ln w="57150">
            <a:solidFill>
              <a:srgbClr val="000000"/>
            </a:solidFill>
          </a:ln>
        </p:spPr>
        <p:txBody>
          <a:bodyPr lIns="0" tIns="0" rIns="0" bIns="0"/>
          <a:lstStyle/>
          <a:p>
            <a:pPr>
              <a:defRPr sz="1200"/>
            </a:pPr>
          </a:p>
        </p:txBody>
      </p:sp>
      <p:sp>
        <p:nvSpPr>
          <p:cNvPr id="3072" name="Line"/>
          <p:cNvSpPr/>
          <p:nvPr/>
        </p:nvSpPr>
        <p:spPr>
          <a:xfrm>
            <a:off x="3962400" y="3733800"/>
            <a:ext cx="0" cy="838200"/>
          </a:xfrm>
          <a:prstGeom prst="line">
            <a:avLst/>
          </a:prstGeom>
          <a:ln w="57150">
            <a:solidFill>
              <a:srgbClr val="000000"/>
            </a:solidFill>
          </a:ln>
        </p:spPr>
        <p:txBody>
          <a:bodyPr lIns="0" tIns="0" rIns="0" bIns="0"/>
          <a:lstStyle/>
          <a:p>
            <a:pPr>
              <a:defRPr sz="1200"/>
            </a:pPr>
          </a:p>
        </p:txBody>
      </p:sp>
      <p:sp>
        <p:nvSpPr>
          <p:cNvPr id="3073" name="Past…"/>
          <p:cNvSpPr/>
          <p:nvPr/>
        </p:nvSpPr>
        <p:spPr>
          <a:xfrm>
            <a:off x="874745" y="4567021"/>
            <a:ext cx="1290574"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Past</a:t>
            </a:r>
          </a:p>
          <a:p>
            <a:pPr algn="ctr" defTabSz="914400">
              <a:defRPr b="1" sz="2800">
                <a:solidFill>
                  <a:srgbClr val="3C4361"/>
                </a:solidFill>
                <a:latin typeface="Arial"/>
                <a:ea typeface="Arial"/>
                <a:cs typeface="Arial"/>
                <a:sym typeface="Arial"/>
              </a:defRPr>
            </a:pPr>
            <a:r>
              <a:t>30 sec.</a:t>
            </a:r>
          </a:p>
        </p:txBody>
      </p:sp>
      <p:sp>
        <p:nvSpPr>
          <p:cNvPr id="3074" name="Tolerable/Fail…"/>
          <p:cNvSpPr/>
          <p:nvPr/>
        </p:nvSpPr>
        <p:spPr>
          <a:xfrm>
            <a:off x="2734327" y="4567021"/>
            <a:ext cx="2468846"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2800">
                <a:solidFill>
                  <a:srgbClr val="3C4361"/>
                </a:solidFill>
                <a:latin typeface="Arial"/>
                <a:ea typeface="Arial"/>
                <a:cs typeface="Arial"/>
                <a:sym typeface="Arial"/>
              </a:defRPr>
            </a:pPr>
            <a:r>
              <a:t>Tolerable/Fail</a:t>
            </a:r>
          </a:p>
          <a:p>
            <a:pPr algn="ctr" defTabSz="914400">
              <a:defRPr b="1" sz="2800">
                <a:solidFill>
                  <a:srgbClr val="3C4361"/>
                </a:solidFill>
                <a:latin typeface="Arial"/>
                <a:ea typeface="Arial"/>
                <a:cs typeface="Arial"/>
                <a:sym typeface="Arial"/>
              </a:defRPr>
            </a:pPr>
            <a:r>
              <a:t>20 sec.</a:t>
            </a:r>
          </a:p>
        </p:txBody>
      </p:sp>
      <p:sp>
        <p:nvSpPr>
          <p:cNvPr id="3075" name="Goal…"/>
          <p:cNvSpPr/>
          <p:nvPr/>
        </p:nvSpPr>
        <p:spPr>
          <a:xfrm>
            <a:off x="5143500" y="4567021"/>
            <a:ext cx="1600200" cy="8926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2800">
                <a:solidFill>
                  <a:srgbClr val="3C4361"/>
                </a:solidFill>
                <a:latin typeface="Arial"/>
                <a:ea typeface="Arial"/>
                <a:cs typeface="Arial"/>
                <a:sym typeface="Arial"/>
              </a:defRPr>
            </a:pPr>
            <a:r>
              <a:t>Goal</a:t>
            </a:r>
          </a:p>
          <a:p>
            <a:pPr algn="ctr" defTabSz="914400">
              <a:defRPr b="1" sz="2800">
                <a:solidFill>
                  <a:srgbClr val="3C4361"/>
                </a:solidFill>
                <a:latin typeface="Arial"/>
                <a:ea typeface="Arial"/>
                <a:cs typeface="Arial"/>
                <a:sym typeface="Arial"/>
              </a:defRPr>
            </a:pPr>
            <a:r>
              <a:t>15 sec.</a:t>
            </a:r>
          </a:p>
        </p:txBody>
      </p:sp>
      <p:sp>
        <p:nvSpPr>
          <p:cNvPr id="3076" name="Speed"/>
          <p:cNvSpPr/>
          <p:nvPr/>
        </p:nvSpPr>
        <p:spPr>
          <a:xfrm>
            <a:off x="7543800" y="3429000"/>
            <a:ext cx="1171288"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2800" u="sng">
                <a:solidFill>
                  <a:srgbClr val="3C4361"/>
                </a:solidFill>
                <a:latin typeface="Arial"/>
                <a:ea typeface="Arial"/>
                <a:cs typeface="Arial"/>
                <a:sym typeface="Arial"/>
              </a:defRPr>
            </a:lvl1pPr>
          </a:lstStyle>
          <a:p>
            <a:pPr/>
            <a:r>
              <a:t>Speed</a:t>
            </a:r>
          </a:p>
        </p:txBody>
      </p:sp>
      <p:grpSp>
        <p:nvGrpSpPr>
          <p:cNvPr id="3079" name="Group"/>
          <p:cNvGrpSpPr/>
          <p:nvPr/>
        </p:nvGrpSpPr>
        <p:grpSpPr>
          <a:xfrm>
            <a:off x="1484319" y="3949700"/>
            <a:ext cx="993762" cy="406400"/>
            <a:chOff x="0" y="0"/>
            <a:chExt cx="993760" cy="406400"/>
          </a:xfrm>
        </p:grpSpPr>
        <p:sp>
          <p:nvSpPr>
            <p:cNvPr id="3077" name="Rectangle"/>
            <p:cNvSpPr/>
            <p:nvPr/>
          </p:nvSpPr>
          <p:spPr>
            <a:xfrm>
              <a:off x="39680" y="0"/>
              <a:ext cx="9144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78" name="Cycle 1"/>
            <p:cNvSpPr/>
            <p:nvPr/>
          </p:nvSpPr>
          <p:spPr>
            <a:xfrm>
              <a:off x="0" y="15584"/>
              <a:ext cx="99376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Cycle 1</a:t>
              </a:r>
            </a:p>
          </p:txBody>
        </p:sp>
      </p:grpSp>
      <p:grpSp>
        <p:nvGrpSpPr>
          <p:cNvPr id="3082" name="Group"/>
          <p:cNvGrpSpPr/>
          <p:nvPr/>
        </p:nvGrpSpPr>
        <p:grpSpPr>
          <a:xfrm>
            <a:off x="2374900" y="3949700"/>
            <a:ext cx="609600" cy="406400"/>
            <a:chOff x="0" y="0"/>
            <a:chExt cx="609600" cy="406400"/>
          </a:xfrm>
        </p:grpSpPr>
        <p:sp>
          <p:nvSpPr>
            <p:cNvPr id="3080" name="Rectangle"/>
            <p:cNvSpPr/>
            <p:nvPr/>
          </p:nvSpPr>
          <p:spPr>
            <a:xfrm>
              <a:off x="0" y="0"/>
              <a:ext cx="609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81" name="C 2"/>
            <p:cNvSpPr/>
            <p:nvPr/>
          </p:nvSpPr>
          <p:spPr>
            <a:xfrm>
              <a:off x="550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2</a:t>
              </a:r>
            </a:p>
          </p:txBody>
        </p:sp>
      </p:grpSp>
      <p:grpSp>
        <p:nvGrpSpPr>
          <p:cNvPr id="3085" name="Group"/>
          <p:cNvGrpSpPr/>
          <p:nvPr/>
        </p:nvGrpSpPr>
        <p:grpSpPr>
          <a:xfrm>
            <a:off x="2874498" y="3949700"/>
            <a:ext cx="499404" cy="406400"/>
            <a:chOff x="0" y="0"/>
            <a:chExt cx="499402" cy="406400"/>
          </a:xfrm>
        </p:grpSpPr>
        <p:sp>
          <p:nvSpPr>
            <p:cNvPr id="3083" name="Rectangle"/>
            <p:cNvSpPr/>
            <p:nvPr/>
          </p:nvSpPr>
          <p:spPr>
            <a:xfrm>
              <a:off x="97301" y="0"/>
              <a:ext cx="3048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84" name="C 3"/>
            <p:cNvSpPr/>
            <p:nvPr/>
          </p:nvSpPr>
          <p:spPr>
            <a:xfrm>
              <a:off x="0" y="15584"/>
              <a:ext cx="499403"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3</a:t>
              </a:r>
            </a:p>
          </p:txBody>
        </p:sp>
      </p:grpSp>
      <p:grpSp>
        <p:nvGrpSpPr>
          <p:cNvPr id="3088" name="Group"/>
          <p:cNvGrpSpPr/>
          <p:nvPr/>
        </p:nvGrpSpPr>
        <p:grpSpPr>
          <a:xfrm>
            <a:off x="3276600" y="3949700"/>
            <a:ext cx="990600" cy="406400"/>
            <a:chOff x="0" y="0"/>
            <a:chExt cx="990600" cy="406400"/>
          </a:xfrm>
        </p:grpSpPr>
        <p:sp>
          <p:nvSpPr>
            <p:cNvPr id="3086" name="Rectangle"/>
            <p:cNvSpPr/>
            <p:nvPr/>
          </p:nvSpPr>
          <p:spPr>
            <a:xfrm>
              <a:off x="0" y="0"/>
              <a:ext cx="9906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87" name="C 4"/>
            <p:cNvSpPr/>
            <p:nvPr/>
          </p:nvSpPr>
          <p:spPr>
            <a:xfrm>
              <a:off x="2455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4</a:t>
              </a:r>
            </a:p>
          </p:txBody>
        </p:sp>
      </p:grpSp>
      <p:grpSp>
        <p:nvGrpSpPr>
          <p:cNvPr id="3091" name="Group"/>
          <p:cNvGrpSpPr/>
          <p:nvPr/>
        </p:nvGrpSpPr>
        <p:grpSpPr>
          <a:xfrm>
            <a:off x="4267200" y="3949700"/>
            <a:ext cx="762000" cy="406400"/>
            <a:chOff x="0" y="0"/>
            <a:chExt cx="762000" cy="406400"/>
          </a:xfrm>
        </p:grpSpPr>
        <p:sp>
          <p:nvSpPr>
            <p:cNvPr id="3089"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90" name="C 5"/>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5</a:t>
              </a:r>
            </a:p>
          </p:txBody>
        </p:sp>
      </p:grpSp>
      <p:grpSp>
        <p:nvGrpSpPr>
          <p:cNvPr id="3094" name="Group"/>
          <p:cNvGrpSpPr/>
          <p:nvPr/>
        </p:nvGrpSpPr>
        <p:grpSpPr>
          <a:xfrm>
            <a:off x="5029200" y="3949700"/>
            <a:ext cx="533400" cy="406400"/>
            <a:chOff x="0" y="0"/>
            <a:chExt cx="533400" cy="406400"/>
          </a:xfrm>
        </p:grpSpPr>
        <p:sp>
          <p:nvSpPr>
            <p:cNvPr id="3092" name="Rectangle"/>
            <p:cNvSpPr/>
            <p:nvPr/>
          </p:nvSpPr>
          <p:spPr>
            <a:xfrm>
              <a:off x="0" y="0"/>
              <a:ext cx="5334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93" name="C 6"/>
            <p:cNvSpPr/>
            <p:nvPr/>
          </p:nvSpPr>
          <p:spPr>
            <a:xfrm>
              <a:off x="169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6</a:t>
              </a:r>
            </a:p>
          </p:txBody>
        </p:sp>
      </p:grpSp>
      <p:grpSp>
        <p:nvGrpSpPr>
          <p:cNvPr id="3097" name="Group"/>
          <p:cNvGrpSpPr/>
          <p:nvPr/>
        </p:nvGrpSpPr>
        <p:grpSpPr>
          <a:xfrm>
            <a:off x="5562600" y="3949700"/>
            <a:ext cx="762000" cy="406400"/>
            <a:chOff x="0" y="0"/>
            <a:chExt cx="762000" cy="406400"/>
          </a:xfrm>
        </p:grpSpPr>
        <p:sp>
          <p:nvSpPr>
            <p:cNvPr id="3095" name="Rectangle"/>
            <p:cNvSpPr/>
            <p:nvPr/>
          </p:nvSpPr>
          <p:spPr>
            <a:xfrm>
              <a:off x="0" y="0"/>
              <a:ext cx="76200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96" name="C 7"/>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7</a:t>
              </a:r>
            </a:p>
          </p:txBody>
        </p:sp>
      </p:grpSp>
      <p:grpSp>
        <p:nvGrpSpPr>
          <p:cNvPr id="3100" name="Group"/>
          <p:cNvGrpSpPr/>
          <p:nvPr/>
        </p:nvGrpSpPr>
        <p:grpSpPr>
          <a:xfrm>
            <a:off x="5638800" y="2882900"/>
            <a:ext cx="762000" cy="406400"/>
            <a:chOff x="0" y="0"/>
            <a:chExt cx="762000" cy="406400"/>
          </a:xfrm>
        </p:grpSpPr>
        <p:sp>
          <p:nvSpPr>
            <p:cNvPr id="3098" name="Rectangle"/>
            <p:cNvSpPr/>
            <p:nvPr/>
          </p:nvSpPr>
          <p:spPr>
            <a:xfrm>
              <a:off x="0" y="0"/>
              <a:ext cx="76200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3600">
                  <a:solidFill>
                    <a:srgbClr val="FFFFFF"/>
                  </a:solidFill>
                  <a:latin typeface="Arial"/>
                  <a:ea typeface="Arial"/>
                  <a:cs typeface="Arial"/>
                  <a:sym typeface="Arial"/>
                </a:defRPr>
              </a:pPr>
            </a:p>
          </p:txBody>
        </p:sp>
        <p:sp>
          <p:nvSpPr>
            <p:cNvPr id="3099" name="C 8"/>
            <p:cNvSpPr/>
            <p:nvPr/>
          </p:nvSpPr>
          <p:spPr>
            <a:xfrm>
              <a:off x="131298" y="15584"/>
              <a:ext cx="499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2000">
                  <a:solidFill>
                    <a:srgbClr val="FFFFFF"/>
                  </a:solidFill>
                  <a:latin typeface="Arial"/>
                  <a:ea typeface="Arial"/>
                  <a:cs typeface="Arial"/>
                  <a:sym typeface="Arial"/>
                </a:defRPr>
              </a:lvl1pPr>
            </a:lstStyle>
            <a:p>
              <a:pPr/>
              <a:r>
                <a:t>C 8</a:t>
              </a:r>
            </a:p>
          </p:txBody>
        </p:sp>
      </p:grpSp>
      <p:grpSp>
        <p:nvGrpSpPr>
          <p:cNvPr id="3104" name="Group"/>
          <p:cNvGrpSpPr/>
          <p:nvPr/>
        </p:nvGrpSpPr>
        <p:grpSpPr>
          <a:xfrm>
            <a:off x="8458200" y="6172200"/>
            <a:ext cx="609600" cy="609600"/>
            <a:chOff x="0" y="0"/>
            <a:chExt cx="609600" cy="609600"/>
          </a:xfrm>
        </p:grpSpPr>
        <p:sp>
          <p:nvSpPr>
            <p:cNvPr id="3101" name="Circle"/>
            <p:cNvSpPr/>
            <p:nvPr/>
          </p:nvSpPr>
          <p:spPr>
            <a:xfrm>
              <a:off x="0" y="0"/>
              <a:ext cx="609600" cy="609600"/>
            </a:xfrm>
            <a:prstGeom prst="ellipse">
              <a:avLst/>
            </a:prstGeom>
            <a:solidFill>
              <a:srgbClr val="7EAACF"/>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3102" name="Shape"/>
            <p:cNvSpPr/>
            <p:nvPr/>
          </p:nvSpPr>
          <p:spPr>
            <a:xfrm>
              <a:off x="175400" y="181891"/>
              <a:ext cx="258800" cy="6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3103" name="Shape"/>
            <p:cNvSpPr/>
            <p:nvPr/>
          </p:nvSpPr>
          <p:spPr>
            <a:xfrm>
              <a:off x="0" y="0"/>
              <a:ext cx="609600" cy="609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round/>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04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07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047"/>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3082"/>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3085"/>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2000"/>
                                  </p:stCondLst>
                                  <p:iterate type="el" backwards="0">
                                    <p:tmAbs val="0"/>
                                  </p:iterate>
                                  <p:childTnLst>
                                    <p:set>
                                      <p:cBhvr>
                                        <p:cTn id="21" fill="hold"/>
                                        <p:tgtEl>
                                          <p:spTgt spid="3050"/>
                                        </p:tgtEl>
                                        <p:attrNameLst>
                                          <p:attrName>style.visibility</p:attrName>
                                        </p:attrNameLst>
                                      </p:cBhvr>
                                      <p:to>
                                        <p:strVal val="visible"/>
                                      </p:to>
                                    </p:set>
                                  </p:childTnLst>
                                </p:cTn>
                              </p:par>
                            </p:childTnLst>
                          </p:cTn>
                        </p:par>
                        <p:par>
                          <p:cTn id="22" fill="hold">
                            <p:stCondLst>
                              <p:cond delay="2000"/>
                            </p:stCondLst>
                            <p:childTnLst>
                              <p:par>
                                <p:cTn id="23" presetClass="entr" nodeType="afterEffect" presetSubtype="0" presetID="1" grpId="7" fill="hold">
                                  <p:stCondLst>
                                    <p:cond delay="0"/>
                                  </p:stCondLst>
                                  <p:iterate type="el" backwards="0">
                                    <p:tmAbs val="0"/>
                                  </p:iterate>
                                  <p:childTnLst>
                                    <p:set>
                                      <p:cBhvr>
                                        <p:cTn id="24" fill="hold"/>
                                        <p:tgtEl>
                                          <p:spTgt spid="3088"/>
                                        </p:tgtEl>
                                        <p:attrNameLst>
                                          <p:attrName>style.visibility</p:attrName>
                                        </p:attrNameLst>
                                      </p:cBhvr>
                                      <p:to>
                                        <p:strVal val="visible"/>
                                      </p:to>
                                    </p:set>
                                  </p:childTnLst>
                                </p:cTn>
                              </p:par>
                            </p:childTnLst>
                          </p:cTn>
                        </p:par>
                        <p:par>
                          <p:cTn id="25" fill="hold">
                            <p:stCondLst>
                              <p:cond delay="2000"/>
                            </p:stCondLst>
                            <p:childTnLst>
                              <p:par>
                                <p:cTn id="26" presetClass="entr" nodeType="afterEffect" presetSubtype="0" presetID="1" grpId="8" fill="hold">
                                  <p:stCondLst>
                                    <p:cond delay="2000"/>
                                  </p:stCondLst>
                                  <p:iterate type="el" backwards="0">
                                    <p:tmAbs val="0"/>
                                  </p:iterate>
                                  <p:childTnLst>
                                    <p:set>
                                      <p:cBhvr>
                                        <p:cTn id="27" fill="hold"/>
                                        <p:tgtEl>
                                          <p:spTgt spid="3053"/>
                                        </p:tgtEl>
                                        <p:attrNameLst>
                                          <p:attrName>style.visibility</p:attrName>
                                        </p:attrNameLst>
                                      </p:cBhvr>
                                      <p:to>
                                        <p:strVal val="visible"/>
                                      </p:to>
                                    </p:set>
                                  </p:childTnLst>
                                </p:cTn>
                              </p:par>
                            </p:childTnLst>
                          </p:cTn>
                        </p:par>
                        <p:par>
                          <p:cTn id="28" fill="hold">
                            <p:stCondLst>
                              <p:cond delay="4000"/>
                            </p:stCondLst>
                            <p:childTnLst>
                              <p:par>
                                <p:cTn id="29" presetClass="entr" nodeType="afterEffect" presetSubtype="0" presetID="1" grpId="9" fill="hold">
                                  <p:stCondLst>
                                    <p:cond delay="0"/>
                                  </p:stCondLst>
                                  <p:iterate type="el" backwards="0">
                                    <p:tmAbs val="0"/>
                                  </p:iterate>
                                  <p:childTnLst>
                                    <p:set>
                                      <p:cBhvr>
                                        <p:cTn id="30" fill="hold"/>
                                        <p:tgtEl>
                                          <p:spTgt spid="3091"/>
                                        </p:tgtEl>
                                        <p:attrNameLst>
                                          <p:attrName>style.visibility</p:attrName>
                                        </p:attrNameLst>
                                      </p:cBhvr>
                                      <p:to>
                                        <p:strVal val="visible"/>
                                      </p:to>
                                    </p:set>
                                  </p:childTnLst>
                                </p:cTn>
                              </p:par>
                            </p:childTnLst>
                          </p:cTn>
                        </p:par>
                        <p:par>
                          <p:cTn id="31" fill="hold">
                            <p:stCondLst>
                              <p:cond delay="4000"/>
                            </p:stCondLst>
                            <p:childTnLst>
                              <p:par>
                                <p:cTn id="32" presetClass="entr" nodeType="afterEffect" presetSubtype="0" presetID="1" grpId="10" fill="hold">
                                  <p:stCondLst>
                                    <p:cond delay="2000"/>
                                  </p:stCondLst>
                                  <p:iterate type="el" backwards="0">
                                    <p:tmAbs val="0"/>
                                  </p:iterate>
                                  <p:childTnLst>
                                    <p:set>
                                      <p:cBhvr>
                                        <p:cTn id="33" fill="hold"/>
                                        <p:tgtEl>
                                          <p:spTgt spid="3056"/>
                                        </p:tgtEl>
                                        <p:attrNameLst>
                                          <p:attrName>style.visibility</p:attrName>
                                        </p:attrNameLst>
                                      </p:cBhvr>
                                      <p:to>
                                        <p:strVal val="visible"/>
                                      </p:to>
                                    </p:set>
                                  </p:childTnLst>
                                </p:cTn>
                              </p:par>
                            </p:childTnLst>
                          </p:cTn>
                        </p:par>
                        <p:par>
                          <p:cTn id="34" fill="hold">
                            <p:stCondLst>
                              <p:cond delay="6000"/>
                            </p:stCondLst>
                            <p:childTnLst>
                              <p:par>
                                <p:cTn id="35" presetClass="entr" nodeType="afterEffect" presetSubtype="0" presetID="1" grpId="11" fill="hold">
                                  <p:stCondLst>
                                    <p:cond delay="0"/>
                                  </p:stCondLst>
                                  <p:iterate type="el" backwards="0">
                                    <p:tmAbs val="0"/>
                                  </p:iterate>
                                  <p:childTnLst>
                                    <p:set>
                                      <p:cBhvr>
                                        <p:cTn id="36" fill="hold"/>
                                        <p:tgtEl>
                                          <p:spTgt spid="3094"/>
                                        </p:tgtEl>
                                        <p:attrNameLst>
                                          <p:attrName>style.visibility</p:attrName>
                                        </p:attrNameLst>
                                      </p:cBhvr>
                                      <p:to>
                                        <p:strVal val="visible"/>
                                      </p:to>
                                    </p:set>
                                  </p:childTnLst>
                                </p:cTn>
                              </p:par>
                            </p:childTnLst>
                          </p:cTn>
                        </p:par>
                        <p:par>
                          <p:cTn id="37" fill="hold">
                            <p:stCondLst>
                              <p:cond delay="6000"/>
                            </p:stCondLst>
                            <p:childTnLst>
                              <p:par>
                                <p:cTn id="38" presetClass="entr" nodeType="afterEffect" presetSubtype="0" presetID="1" grpId="12" fill="hold">
                                  <p:stCondLst>
                                    <p:cond delay="2000"/>
                                  </p:stCondLst>
                                  <p:iterate type="el" backwards="0">
                                    <p:tmAbs val="0"/>
                                  </p:iterate>
                                  <p:childTnLst>
                                    <p:set>
                                      <p:cBhvr>
                                        <p:cTn id="39" fill="hold"/>
                                        <p:tgtEl>
                                          <p:spTgt spid="3059"/>
                                        </p:tgtEl>
                                        <p:attrNameLst>
                                          <p:attrName>style.visibility</p:attrName>
                                        </p:attrNameLst>
                                      </p:cBhvr>
                                      <p:to>
                                        <p:strVal val="visible"/>
                                      </p:to>
                                    </p:set>
                                  </p:childTnLst>
                                </p:cTn>
                              </p:par>
                            </p:childTnLst>
                          </p:cTn>
                        </p:par>
                        <p:par>
                          <p:cTn id="40" fill="hold">
                            <p:stCondLst>
                              <p:cond delay="8000"/>
                            </p:stCondLst>
                            <p:childTnLst>
                              <p:par>
                                <p:cTn id="41" presetClass="entr" nodeType="afterEffect" presetSubtype="0" presetID="1" grpId="13" fill="hold">
                                  <p:stCondLst>
                                    <p:cond delay="0"/>
                                  </p:stCondLst>
                                  <p:iterate type="el" backwards="0">
                                    <p:tmAbs val="0"/>
                                  </p:iterate>
                                  <p:childTnLst>
                                    <p:set>
                                      <p:cBhvr>
                                        <p:cTn id="42" fill="hold"/>
                                        <p:tgtEl>
                                          <p:spTgt spid="3097"/>
                                        </p:tgtEl>
                                        <p:attrNameLst>
                                          <p:attrName>style.visibility</p:attrName>
                                        </p:attrNameLst>
                                      </p:cBhvr>
                                      <p:to>
                                        <p:strVal val="visible"/>
                                      </p:to>
                                    </p:set>
                                  </p:childTnLst>
                                </p:cTn>
                              </p:par>
                            </p:childTnLst>
                          </p:cTn>
                        </p:par>
                        <p:par>
                          <p:cTn id="43" fill="hold">
                            <p:stCondLst>
                              <p:cond delay="8000"/>
                            </p:stCondLst>
                            <p:childTnLst>
                              <p:par>
                                <p:cTn id="44" presetClass="entr" nodeType="afterEffect" presetSubtype="0" presetID="1" grpId="14" fill="hold">
                                  <p:stCondLst>
                                    <p:cond delay="2000"/>
                                  </p:stCondLst>
                                  <p:iterate type="el" backwards="0">
                                    <p:tmAbs val="0"/>
                                  </p:iterate>
                                  <p:childTnLst>
                                    <p:set>
                                      <p:cBhvr>
                                        <p:cTn id="45" fill="hold"/>
                                        <p:tgtEl>
                                          <p:spTgt spid="3100"/>
                                        </p:tgtEl>
                                        <p:attrNameLst>
                                          <p:attrName>style.visibility</p:attrName>
                                        </p:attrNameLst>
                                      </p:cBhvr>
                                      <p:to>
                                        <p:strVal val="visible"/>
                                      </p:to>
                                    </p:set>
                                  </p:childTnLst>
                                </p:cTn>
                              </p:par>
                            </p:childTnLst>
                          </p:cTn>
                        </p:par>
                        <p:par>
                          <p:cTn id="46" fill="hold">
                            <p:stCondLst>
                              <p:cond delay="10000"/>
                            </p:stCondLst>
                            <p:childTnLst>
                              <p:par>
                                <p:cTn id="47" presetClass="entr" nodeType="afterEffect" presetSubtype="8" presetID="2" grpId="15" fill="hold">
                                  <p:stCondLst>
                                    <p:cond delay="0"/>
                                  </p:stCondLst>
                                  <p:iterate type="el" backwards="0">
                                    <p:tmAbs val="0"/>
                                  </p:iterate>
                                  <p:childTnLst>
                                    <p:set>
                                      <p:cBhvr>
                                        <p:cTn id="48" fill="hold"/>
                                        <p:tgtEl>
                                          <p:spTgt spid="3104"/>
                                        </p:tgtEl>
                                        <p:attrNameLst>
                                          <p:attrName>style.visibility</p:attrName>
                                        </p:attrNameLst>
                                      </p:cBhvr>
                                      <p:to>
                                        <p:strVal val="visible"/>
                                      </p:to>
                                    </p:set>
                                    <p:anim calcmode="lin" valueType="num">
                                      <p:cBhvr>
                                        <p:cTn id="49" dur="500" fill="hold"/>
                                        <p:tgtEl>
                                          <p:spTgt spid="3104"/>
                                        </p:tgtEl>
                                        <p:attrNameLst>
                                          <p:attrName>ppt_x</p:attrName>
                                        </p:attrNameLst>
                                      </p:cBhvr>
                                      <p:tavLst>
                                        <p:tav tm="0">
                                          <p:val>
                                            <p:strVal val="0-#ppt_w/2"/>
                                          </p:val>
                                        </p:tav>
                                        <p:tav tm="100000">
                                          <p:val>
                                            <p:strVal val="#ppt_x"/>
                                          </p:val>
                                        </p:tav>
                                      </p:tavLst>
                                    </p:anim>
                                    <p:anim calcmode="lin" valueType="num">
                                      <p:cBhvr>
                                        <p:cTn id="50" dur="500" fill="hold"/>
                                        <p:tgtEl>
                                          <p:spTgt spid="3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7" grpId="3"/>
      <p:bldP build="whole" bldLvl="1" animBg="1" rev="0" advAuto="0" spid="3082" grpId="4"/>
      <p:bldP build="whole" bldLvl="1" animBg="1" rev="0" advAuto="0" spid="3053" grpId="8"/>
      <p:bldP build="whole" bldLvl="1" animBg="1" rev="0" advAuto="0" spid="3100" grpId="14"/>
      <p:bldP build="whole" bldLvl="1" animBg="1" rev="0" advAuto="0" spid="3056" grpId="10"/>
      <p:bldP build="whole" bldLvl="1" animBg="1" rev="0" advAuto="0" spid="3085" grpId="5"/>
      <p:bldP build="whole" bldLvl="1" animBg="1" rev="0" advAuto="0" spid="3094" grpId="11"/>
      <p:bldP build="whole" bldLvl="1" animBg="1" rev="0" advAuto="0" spid="3059" grpId="12"/>
      <p:bldP build="whole" bldLvl="1" animBg="1" rev="0" advAuto="0" spid="3050" grpId="6"/>
      <p:bldP build="whole" bldLvl="1" animBg="1" rev="0" advAuto="0" spid="3097" grpId="13"/>
      <p:bldP build="whole" bldLvl="1" animBg="1" rev="0" advAuto="0" spid="3044" grpId="1"/>
      <p:bldP build="whole" bldLvl="1" animBg="1" rev="0" advAuto="0" spid="3079" grpId="2"/>
      <p:bldP build="whole" bldLvl="1" animBg="1" rev="0" advAuto="0" spid="3091" grpId="9"/>
      <p:bldP build="whole" bldLvl="1" animBg="1" rev="0" advAuto="0" spid="3088" grpId="7"/>
      <p:bldP build="whole" bldLvl="1" animBg="1" rev="0" advAuto="0" spid="3104" grpId="15"/>
    </p:bldLst>
  </p:timing>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6" name="Slide Number"/>
          <p:cNvSpPr txBox="1"/>
          <p:nvPr>
            <p:ph type="sldNum" sz="quarter" idx="2"/>
          </p:nvPr>
        </p:nvSpPr>
        <p:spPr>
          <a:xfrm>
            <a:off x="8616071" y="6465887"/>
            <a:ext cx="527929"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109" name="Group"/>
          <p:cNvGrpSpPr/>
          <p:nvPr/>
        </p:nvGrpSpPr>
        <p:grpSpPr>
          <a:xfrm>
            <a:off x="228600" y="4267200"/>
            <a:ext cx="4246563" cy="838200"/>
            <a:chOff x="0" y="0"/>
            <a:chExt cx="4246562" cy="838200"/>
          </a:xfrm>
        </p:grpSpPr>
        <p:sp>
          <p:nvSpPr>
            <p:cNvPr id="3107" name="Arrow"/>
            <p:cNvSpPr/>
            <p:nvPr/>
          </p:nvSpPr>
          <p:spPr>
            <a:xfrm>
              <a:off x="0" y="0"/>
              <a:ext cx="4246563" cy="838200"/>
            </a:xfrm>
            <a:prstGeom prst="rightArrow">
              <a:avLst>
                <a:gd name="adj1" fmla="val 50000"/>
                <a:gd name="adj2" fmla="val 126657"/>
              </a:avLst>
            </a:prstGeom>
            <a:solidFill>
              <a:srgbClr val="FF2606"/>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2000">
                  <a:solidFill>
                    <a:srgbClr val="FFFFFF"/>
                  </a:solidFill>
                  <a:latin typeface="Arial"/>
                  <a:ea typeface="Arial"/>
                  <a:cs typeface="Arial"/>
                  <a:sym typeface="Arial"/>
                </a:defRPr>
              </a:pPr>
            </a:p>
          </p:txBody>
        </p:sp>
        <p:sp>
          <p:nvSpPr>
            <p:cNvPr id="3108" name="Intolerable"/>
            <p:cNvSpPr/>
            <p:nvPr/>
          </p:nvSpPr>
          <p:spPr>
            <a:xfrm>
              <a:off x="2840972" y="286972"/>
              <a:ext cx="87477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1200">
                  <a:solidFill>
                    <a:srgbClr val="FFFFFF"/>
                  </a:solidFill>
                  <a:latin typeface="Arial"/>
                  <a:ea typeface="Arial"/>
                  <a:cs typeface="Arial"/>
                  <a:sym typeface="Arial"/>
                </a:defRPr>
              </a:lvl1pPr>
            </a:lstStyle>
            <a:p>
              <a:pPr/>
              <a:r>
                <a:t>Intolerable</a:t>
              </a:r>
            </a:p>
          </p:txBody>
        </p:sp>
      </p:grpSp>
      <p:grpSp>
        <p:nvGrpSpPr>
          <p:cNvPr id="3112" name="Group"/>
          <p:cNvGrpSpPr/>
          <p:nvPr/>
        </p:nvGrpSpPr>
        <p:grpSpPr>
          <a:xfrm>
            <a:off x="609600" y="4483100"/>
            <a:ext cx="1524000" cy="406400"/>
            <a:chOff x="0" y="0"/>
            <a:chExt cx="1524000" cy="406400"/>
          </a:xfrm>
        </p:grpSpPr>
        <p:sp>
          <p:nvSpPr>
            <p:cNvPr id="3110" name="Rectangle"/>
            <p:cNvSpPr/>
            <p:nvPr/>
          </p:nvSpPr>
          <p:spPr>
            <a:xfrm>
              <a:off x="0" y="0"/>
              <a:ext cx="1524000" cy="406400"/>
            </a:xfrm>
            <a:prstGeom prst="rect">
              <a:avLst/>
            </a:prstGeom>
            <a:solidFill>
              <a:srgbClr val="00AA08"/>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11" name="Success"/>
            <p:cNvSpPr/>
            <p:nvPr/>
          </p:nvSpPr>
          <p:spPr>
            <a:xfrm>
              <a:off x="400665" y="71072"/>
              <a:ext cx="7226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Success</a:t>
              </a:r>
            </a:p>
          </p:txBody>
        </p:sp>
      </p:grpSp>
      <p:grpSp>
        <p:nvGrpSpPr>
          <p:cNvPr id="3115" name="Group"/>
          <p:cNvGrpSpPr/>
          <p:nvPr/>
        </p:nvGrpSpPr>
        <p:grpSpPr>
          <a:xfrm>
            <a:off x="1508132" y="4483100"/>
            <a:ext cx="341299" cy="406400"/>
            <a:chOff x="0" y="0"/>
            <a:chExt cx="341297" cy="406400"/>
          </a:xfrm>
        </p:grpSpPr>
        <p:sp>
          <p:nvSpPr>
            <p:cNvPr id="3113" name="Rectangle"/>
            <p:cNvSpPr/>
            <p:nvPr/>
          </p:nvSpPr>
          <p:spPr>
            <a:xfrm>
              <a:off x="20630" y="0"/>
              <a:ext cx="300038"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14" name="C 4"/>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4</a:t>
              </a:r>
            </a:p>
          </p:txBody>
        </p:sp>
      </p:grpSp>
      <p:sp>
        <p:nvSpPr>
          <p:cNvPr id="3116" name="Each Evolutionary Cycle uses a constrained budget of Development Resources"/>
          <p:cNvSpPr txBox="1"/>
          <p:nvPr>
            <p:ph type="title"/>
          </p:nvPr>
        </p:nvSpPr>
        <p:spPr>
          <a:prstGeom prst="rect">
            <a:avLst/>
          </a:prstGeom>
        </p:spPr>
        <p:txBody>
          <a:bodyPr/>
          <a:lstStyle>
            <a:lvl1pPr defTabSz="594359">
              <a:defRPr sz="2340"/>
            </a:lvl1pPr>
          </a:lstStyle>
          <a:p>
            <a:pPr/>
            <a:r>
              <a:t>Each Evolutionary Cycle uses a constrained budget of Development Resources</a:t>
            </a:r>
          </a:p>
        </p:txBody>
      </p:sp>
      <p:grpSp>
        <p:nvGrpSpPr>
          <p:cNvPr id="3119" name="Group"/>
          <p:cNvGrpSpPr/>
          <p:nvPr/>
        </p:nvGrpSpPr>
        <p:grpSpPr>
          <a:xfrm>
            <a:off x="4395787" y="3184525"/>
            <a:ext cx="4246563" cy="838200"/>
            <a:chOff x="0" y="0"/>
            <a:chExt cx="4246562" cy="838200"/>
          </a:xfrm>
        </p:grpSpPr>
        <p:sp>
          <p:nvSpPr>
            <p:cNvPr id="3117" name="Arrow"/>
            <p:cNvSpPr/>
            <p:nvPr/>
          </p:nvSpPr>
          <p:spPr>
            <a:xfrm>
              <a:off x="0" y="0"/>
              <a:ext cx="4246563" cy="838200"/>
            </a:xfrm>
            <a:prstGeom prst="rightArrow">
              <a:avLst>
                <a:gd name="adj1" fmla="val 50000"/>
                <a:gd name="adj2" fmla="val 126657"/>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2000">
                  <a:solidFill>
                    <a:srgbClr val="FFFFFF"/>
                  </a:solidFill>
                  <a:latin typeface="Arial"/>
                  <a:ea typeface="Arial"/>
                  <a:cs typeface="Arial"/>
                  <a:sym typeface="Arial"/>
                </a:defRPr>
              </a:pPr>
            </a:p>
          </p:txBody>
        </p:sp>
        <p:sp>
          <p:nvSpPr>
            <p:cNvPr id="3118" name="Success"/>
            <p:cNvSpPr/>
            <p:nvPr/>
          </p:nvSpPr>
          <p:spPr>
            <a:xfrm>
              <a:off x="2993073" y="286972"/>
              <a:ext cx="7226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1200">
                  <a:solidFill>
                    <a:srgbClr val="FFFFFF"/>
                  </a:solidFill>
                  <a:latin typeface="Arial"/>
                  <a:ea typeface="Arial"/>
                  <a:cs typeface="Arial"/>
                  <a:sym typeface="Arial"/>
                </a:defRPr>
              </a:lvl1pPr>
            </a:lstStyle>
            <a:p>
              <a:pPr/>
              <a:r>
                <a:t>Success</a:t>
              </a:r>
            </a:p>
          </p:txBody>
        </p:sp>
      </p:grpSp>
      <p:grpSp>
        <p:nvGrpSpPr>
          <p:cNvPr id="3122" name="Group"/>
          <p:cNvGrpSpPr/>
          <p:nvPr/>
        </p:nvGrpSpPr>
        <p:grpSpPr>
          <a:xfrm>
            <a:off x="4354512" y="3400425"/>
            <a:ext cx="1055688" cy="406400"/>
            <a:chOff x="0" y="0"/>
            <a:chExt cx="1055687" cy="406400"/>
          </a:xfrm>
        </p:grpSpPr>
        <p:sp>
          <p:nvSpPr>
            <p:cNvPr id="3120" name="Rectangle"/>
            <p:cNvSpPr/>
            <p:nvPr/>
          </p:nvSpPr>
          <p:spPr>
            <a:xfrm>
              <a:off x="-1" y="0"/>
              <a:ext cx="1055689"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21" name="Intolerable"/>
            <p:cNvSpPr/>
            <p:nvPr/>
          </p:nvSpPr>
          <p:spPr>
            <a:xfrm>
              <a:off x="90457" y="71072"/>
              <a:ext cx="87477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Intolerable</a:t>
              </a:r>
            </a:p>
          </p:txBody>
        </p:sp>
      </p:grpSp>
      <p:sp>
        <p:nvSpPr>
          <p:cNvPr id="3123" name="Line"/>
          <p:cNvSpPr/>
          <p:nvPr/>
        </p:nvSpPr>
        <p:spPr>
          <a:xfrm>
            <a:off x="4795837" y="3184524"/>
            <a:ext cx="1588" cy="838202"/>
          </a:xfrm>
          <a:prstGeom prst="line">
            <a:avLst/>
          </a:prstGeom>
          <a:ln w="57150">
            <a:solidFill>
              <a:srgbClr val="000000"/>
            </a:solidFill>
          </a:ln>
        </p:spPr>
        <p:txBody>
          <a:bodyPr lIns="0" tIns="0" rIns="0" bIns="0"/>
          <a:lstStyle/>
          <a:p>
            <a:pPr>
              <a:defRPr sz="1200"/>
            </a:pPr>
          </a:p>
        </p:txBody>
      </p:sp>
      <p:grpSp>
        <p:nvGrpSpPr>
          <p:cNvPr id="3126" name="Group"/>
          <p:cNvGrpSpPr/>
          <p:nvPr/>
        </p:nvGrpSpPr>
        <p:grpSpPr>
          <a:xfrm>
            <a:off x="5410199" y="3400425"/>
            <a:ext cx="1709740" cy="406400"/>
            <a:chOff x="0" y="0"/>
            <a:chExt cx="1709738" cy="406400"/>
          </a:xfrm>
        </p:grpSpPr>
        <p:sp>
          <p:nvSpPr>
            <p:cNvPr id="3124" name="Rectangle"/>
            <p:cNvSpPr/>
            <p:nvPr/>
          </p:nvSpPr>
          <p:spPr>
            <a:xfrm>
              <a:off x="-1" y="0"/>
              <a:ext cx="170974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25" name="Tolerable"/>
            <p:cNvSpPr/>
            <p:nvPr/>
          </p:nvSpPr>
          <p:spPr>
            <a:xfrm>
              <a:off x="469684" y="71072"/>
              <a:ext cx="7703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Tolerable</a:t>
              </a:r>
            </a:p>
          </p:txBody>
        </p:sp>
      </p:grpSp>
      <p:sp>
        <p:nvSpPr>
          <p:cNvPr id="3127" name="Line"/>
          <p:cNvSpPr/>
          <p:nvPr/>
        </p:nvSpPr>
        <p:spPr>
          <a:xfrm>
            <a:off x="7119938" y="3184525"/>
            <a:ext cx="1" cy="838200"/>
          </a:xfrm>
          <a:prstGeom prst="line">
            <a:avLst/>
          </a:prstGeom>
          <a:ln w="57150">
            <a:solidFill>
              <a:srgbClr val="000000"/>
            </a:solidFill>
          </a:ln>
        </p:spPr>
        <p:txBody>
          <a:bodyPr lIns="0" tIns="0" rIns="0" bIns="0"/>
          <a:lstStyle/>
          <a:p>
            <a:pPr>
              <a:defRPr sz="1200"/>
            </a:pPr>
          </a:p>
        </p:txBody>
      </p:sp>
      <p:sp>
        <p:nvSpPr>
          <p:cNvPr id="3128" name="Line"/>
          <p:cNvSpPr/>
          <p:nvPr/>
        </p:nvSpPr>
        <p:spPr>
          <a:xfrm>
            <a:off x="5397500" y="3184525"/>
            <a:ext cx="0" cy="838200"/>
          </a:xfrm>
          <a:prstGeom prst="line">
            <a:avLst/>
          </a:prstGeom>
          <a:ln w="57150">
            <a:solidFill>
              <a:srgbClr val="000000"/>
            </a:solidFill>
          </a:ln>
        </p:spPr>
        <p:txBody>
          <a:bodyPr lIns="0" tIns="0" rIns="0" bIns="0"/>
          <a:lstStyle/>
          <a:p>
            <a:pPr>
              <a:defRPr sz="1200"/>
            </a:pPr>
          </a:p>
        </p:txBody>
      </p:sp>
      <p:sp>
        <p:nvSpPr>
          <p:cNvPr id="3129" name="Past"/>
          <p:cNvSpPr/>
          <p:nvPr/>
        </p:nvSpPr>
        <p:spPr>
          <a:xfrm>
            <a:off x="4524395" y="3971925"/>
            <a:ext cx="533361" cy="317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defTabSz="914400">
              <a:defRPr b="1" sz="1600">
                <a:solidFill>
                  <a:srgbClr val="3C4361"/>
                </a:solidFill>
                <a:latin typeface="Arial"/>
                <a:ea typeface="Arial"/>
                <a:cs typeface="Arial"/>
                <a:sym typeface="Arial"/>
              </a:defRPr>
            </a:lvl1pPr>
          </a:lstStyle>
          <a:p>
            <a:pPr/>
            <a:r>
              <a:t>Past</a:t>
            </a:r>
          </a:p>
        </p:txBody>
      </p:sp>
      <p:sp>
        <p:nvSpPr>
          <p:cNvPr id="3130" name="Tolerable/Fail"/>
          <p:cNvSpPr/>
          <p:nvPr/>
        </p:nvSpPr>
        <p:spPr>
          <a:xfrm>
            <a:off x="5076646" y="3971925"/>
            <a:ext cx="1398946" cy="317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defTabSz="914400">
              <a:defRPr b="1" sz="1600">
                <a:solidFill>
                  <a:srgbClr val="3C4361"/>
                </a:solidFill>
                <a:latin typeface="Arial"/>
                <a:ea typeface="Arial"/>
                <a:cs typeface="Arial"/>
                <a:sym typeface="Arial"/>
              </a:defRPr>
            </a:lvl1pPr>
          </a:lstStyle>
          <a:p>
            <a:pPr/>
            <a:r>
              <a:t>Tolerable/Fail</a:t>
            </a:r>
          </a:p>
        </p:txBody>
      </p:sp>
      <p:sp>
        <p:nvSpPr>
          <p:cNvPr id="3131" name="Goal"/>
          <p:cNvSpPr/>
          <p:nvPr/>
        </p:nvSpPr>
        <p:spPr>
          <a:xfrm>
            <a:off x="6629400" y="3971925"/>
            <a:ext cx="996950" cy="3175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defTabSz="914400">
              <a:defRPr b="1" sz="1600">
                <a:solidFill>
                  <a:srgbClr val="3C4361"/>
                </a:solidFill>
                <a:latin typeface="Arial"/>
                <a:ea typeface="Arial"/>
                <a:cs typeface="Arial"/>
                <a:sym typeface="Arial"/>
              </a:defRPr>
            </a:lvl1pPr>
          </a:lstStyle>
          <a:p>
            <a:pPr/>
            <a:r>
              <a:t>Goal</a:t>
            </a:r>
          </a:p>
        </p:txBody>
      </p:sp>
      <p:sp>
        <p:nvSpPr>
          <p:cNvPr id="3132" name="Usability"/>
          <p:cNvSpPr/>
          <p:nvPr/>
        </p:nvSpPr>
        <p:spPr>
          <a:xfrm>
            <a:off x="7961313" y="2879725"/>
            <a:ext cx="951072" cy="317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600" u="sng">
                <a:solidFill>
                  <a:srgbClr val="3C4361"/>
                </a:solidFill>
                <a:latin typeface="Arial"/>
                <a:ea typeface="Arial"/>
                <a:cs typeface="Arial"/>
                <a:sym typeface="Arial"/>
              </a:defRPr>
            </a:lvl1pPr>
          </a:lstStyle>
          <a:p>
            <a:pPr/>
            <a:r>
              <a:t>Usability</a:t>
            </a:r>
          </a:p>
        </p:txBody>
      </p:sp>
      <p:grpSp>
        <p:nvGrpSpPr>
          <p:cNvPr id="3135" name="Group"/>
          <p:cNvGrpSpPr/>
          <p:nvPr/>
        </p:nvGrpSpPr>
        <p:grpSpPr>
          <a:xfrm>
            <a:off x="4711038" y="3400425"/>
            <a:ext cx="637913" cy="406400"/>
            <a:chOff x="0" y="0"/>
            <a:chExt cx="637912" cy="406400"/>
          </a:xfrm>
        </p:grpSpPr>
        <p:sp>
          <p:nvSpPr>
            <p:cNvPr id="3133" name="Rectangle"/>
            <p:cNvSpPr/>
            <p:nvPr/>
          </p:nvSpPr>
          <p:spPr>
            <a:xfrm>
              <a:off x="78450" y="0"/>
              <a:ext cx="481013"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34" name="Cycle 1"/>
            <p:cNvSpPr/>
            <p:nvPr/>
          </p:nvSpPr>
          <p:spPr>
            <a:xfrm>
              <a:off x="0" y="71072"/>
              <a:ext cx="63791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Cycle 1</a:t>
              </a:r>
            </a:p>
          </p:txBody>
        </p:sp>
      </p:grpSp>
      <p:grpSp>
        <p:nvGrpSpPr>
          <p:cNvPr id="3138" name="Group"/>
          <p:cNvGrpSpPr/>
          <p:nvPr/>
        </p:nvGrpSpPr>
        <p:grpSpPr>
          <a:xfrm>
            <a:off x="5166526" y="3400425"/>
            <a:ext cx="341299" cy="406400"/>
            <a:chOff x="0" y="0"/>
            <a:chExt cx="341297" cy="406400"/>
          </a:xfrm>
        </p:grpSpPr>
        <p:sp>
          <p:nvSpPr>
            <p:cNvPr id="3136" name="Rectangle"/>
            <p:cNvSpPr/>
            <p:nvPr/>
          </p:nvSpPr>
          <p:spPr>
            <a:xfrm>
              <a:off x="70636" y="0"/>
              <a:ext cx="200026"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37" name="C 2"/>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2</a:t>
              </a:r>
            </a:p>
          </p:txBody>
        </p:sp>
      </p:grpSp>
      <p:grpSp>
        <p:nvGrpSpPr>
          <p:cNvPr id="3141" name="Group"/>
          <p:cNvGrpSpPr/>
          <p:nvPr/>
        </p:nvGrpSpPr>
        <p:grpSpPr>
          <a:xfrm>
            <a:off x="5406238" y="3400425"/>
            <a:ext cx="341299" cy="406400"/>
            <a:chOff x="0" y="0"/>
            <a:chExt cx="341297" cy="406400"/>
          </a:xfrm>
        </p:grpSpPr>
        <p:sp>
          <p:nvSpPr>
            <p:cNvPr id="3139" name="Rectangle"/>
            <p:cNvSpPr/>
            <p:nvPr/>
          </p:nvSpPr>
          <p:spPr>
            <a:xfrm>
              <a:off x="30948" y="0"/>
              <a:ext cx="279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40" name="C 4"/>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4</a:t>
              </a:r>
            </a:p>
          </p:txBody>
        </p:sp>
      </p:grpSp>
      <p:grpSp>
        <p:nvGrpSpPr>
          <p:cNvPr id="3144" name="Group"/>
          <p:cNvGrpSpPr/>
          <p:nvPr/>
        </p:nvGrpSpPr>
        <p:grpSpPr>
          <a:xfrm>
            <a:off x="5715000" y="3403600"/>
            <a:ext cx="561975" cy="406400"/>
            <a:chOff x="0" y="0"/>
            <a:chExt cx="561975" cy="406400"/>
          </a:xfrm>
        </p:grpSpPr>
        <p:sp>
          <p:nvSpPr>
            <p:cNvPr id="3142" name="Rectangle"/>
            <p:cNvSpPr/>
            <p:nvPr/>
          </p:nvSpPr>
          <p:spPr>
            <a:xfrm>
              <a:off x="0" y="0"/>
              <a:ext cx="561975"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43" name="C 5"/>
            <p:cNvSpPr/>
            <p:nvPr/>
          </p:nvSpPr>
          <p:spPr>
            <a:xfrm>
              <a:off x="110338"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5</a:t>
              </a:r>
            </a:p>
          </p:txBody>
        </p:sp>
      </p:grpSp>
      <p:grpSp>
        <p:nvGrpSpPr>
          <p:cNvPr id="3147" name="Group"/>
          <p:cNvGrpSpPr/>
          <p:nvPr/>
        </p:nvGrpSpPr>
        <p:grpSpPr>
          <a:xfrm>
            <a:off x="6247613" y="3400425"/>
            <a:ext cx="341299" cy="406400"/>
            <a:chOff x="0" y="0"/>
            <a:chExt cx="341297" cy="406400"/>
          </a:xfrm>
        </p:grpSpPr>
        <p:sp>
          <p:nvSpPr>
            <p:cNvPr id="3145" name="Rectangle"/>
            <p:cNvSpPr/>
            <p:nvPr/>
          </p:nvSpPr>
          <p:spPr>
            <a:xfrm>
              <a:off x="30948" y="0"/>
              <a:ext cx="279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46" name="C 6"/>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6</a:t>
              </a:r>
            </a:p>
          </p:txBody>
        </p:sp>
      </p:grpSp>
      <p:grpSp>
        <p:nvGrpSpPr>
          <p:cNvPr id="3150" name="Group"/>
          <p:cNvGrpSpPr/>
          <p:nvPr/>
        </p:nvGrpSpPr>
        <p:grpSpPr>
          <a:xfrm>
            <a:off x="6557963" y="3400425"/>
            <a:ext cx="401638" cy="406400"/>
            <a:chOff x="0" y="0"/>
            <a:chExt cx="401637" cy="406400"/>
          </a:xfrm>
        </p:grpSpPr>
        <p:sp>
          <p:nvSpPr>
            <p:cNvPr id="3148" name="Square"/>
            <p:cNvSpPr/>
            <p:nvPr/>
          </p:nvSpPr>
          <p:spPr>
            <a:xfrm>
              <a:off x="-1" y="0"/>
              <a:ext cx="401639"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49" name="C 7"/>
            <p:cNvSpPr/>
            <p:nvPr/>
          </p:nvSpPr>
          <p:spPr>
            <a:xfrm>
              <a:off x="30169"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7</a:t>
              </a:r>
            </a:p>
          </p:txBody>
        </p:sp>
      </p:grpSp>
      <p:grpSp>
        <p:nvGrpSpPr>
          <p:cNvPr id="3153" name="Group"/>
          <p:cNvGrpSpPr/>
          <p:nvPr/>
        </p:nvGrpSpPr>
        <p:grpSpPr>
          <a:xfrm>
            <a:off x="4395787" y="4251325"/>
            <a:ext cx="4246563" cy="838200"/>
            <a:chOff x="0" y="0"/>
            <a:chExt cx="4246562" cy="838200"/>
          </a:xfrm>
        </p:grpSpPr>
        <p:sp>
          <p:nvSpPr>
            <p:cNvPr id="3151" name="Arrow"/>
            <p:cNvSpPr/>
            <p:nvPr/>
          </p:nvSpPr>
          <p:spPr>
            <a:xfrm>
              <a:off x="0" y="0"/>
              <a:ext cx="4246563" cy="838200"/>
            </a:xfrm>
            <a:prstGeom prst="rightArrow">
              <a:avLst>
                <a:gd name="adj1" fmla="val 50000"/>
                <a:gd name="adj2" fmla="val 126657"/>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2000">
                  <a:solidFill>
                    <a:srgbClr val="FFFFFF"/>
                  </a:solidFill>
                  <a:latin typeface="Arial"/>
                  <a:ea typeface="Arial"/>
                  <a:cs typeface="Arial"/>
                  <a:sym typeface="Arial"/>
                </a:defRPr>
              </a:pPr>
            </a:p>
          </p:txBody>
        </p:sp>
        <p:sp>
          <p:nvSpPr>
            <p:cNvPr id="3152" name="Success"/>
            <p:cNvSpPr/>
            <p:nvPr/>
          </p:nvSpPr>
          <p:spPr>
            <a:xfrm>
              <a:off x="2993073" y="286972"/>
              <a:ext cx="7226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1200">
                  <a:solidFill>
                    <a:srgbClr val="FFFFFF"/>
                  </a:solidFill>
                  <a:latin typeface="Arial"/>
                  <a:ea typeface="Arial"/>
                  <a:cs typeface="Arial"/>
                  <a:sym typeface="Arial"/>
                </a:defRPr>
              </a:lvl1pPr>
            </a:lstStyle>
            <a:p>
              <a:pPr/>
              <a:r>
                <a:t>Success</a:t>
              </a:r>
            </a:p>
          </p:txBody>
        </p:sp>
      </p:grpSp>
      <p:grpSp>
        <p:nvGrpSpPr>
          <p:cNvPr id="3156" name="Group"/>
          <p:cNvGrpSpPr/>
          <p:nvPr/>
        </p:nvGrpSpPr>
        <p:grpSpPr>
          <a:xfrm>
            <a:off x="4354512" y="4467225"/>
            <a:ext cx="1724026" cy="406400"/>
            <a:chOff x="0" y="0"/>
            <a:chExt cx="1724025" cy="406400"/>
          </a:xfrm>
        </p:grpSpPr>
        <p:sp>
          <p:nvSpPr>
            <p:cNvPr id="3154" name="Rectangle"/>
            <p:cNvSpPr/>
            <p:nvPr/>
          </p:nvSpPr>
          <p:spPr>
            <a:xfrm>
              <a:off x="0" y="0"/>
              <a:ext cx="1724025"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55" name="Intolerable"/>
            <p:cNvSpPr/>
            <p:nvPr/>
          </p:nvSpPr>
          <p:spPr>
            <a:xfrm>
              <a:off x="424626" y="71072"/>
              <a:ext cx="87477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Intolerable</a:t>
              </a:r>
            </a:p>
          </p:txBody>
        </p:sp>
      </p:grpSp>
      <p:sp>
        <p:nvSpPr>
          <p:cNvPr id="3157" name="Line"/>
          <p:cNvSpPr/>
          <p:nvPr/>
        </p:nvSpPr>
        <p:spPr>
          <a:xfrm>
            <a:off x="4795837" y="4251324"/>
            <a:ext cx="1588" cy="838202"/>
          </a:xfrm>
          <a:prstGeom prst="line">
            <a:avLst/>
          </a:prstGeom>
          <a:ln w="57150">
            <a:solidFill>
              <a:srgbClr val="000000"/>
            </a:solidFill>
          </a:ln>
        </p:spPr>
        <p:txBody>
          <a:bodyPr lIns="0" tIns="0" rIns="0" bIns="0"/>
          <a:lstStyle/>
          <a:p>
            <a:pPr>
              <a:defRPr sz="1200"/>
            </a:pPr>
          </a:p>
        </p:txBody>
      </p:sp>
      <p:grpSp>
        <p:nvGrpSpPr>
          <p:cNvPr id="3160" name="Group"/>
          <p:cNvGrpSpPr/>
          <p:nvPr/>
        </p:nvGrpSpPr>
        <p:grpSpPr>
          <a:xfrm>
            <a:off x="6078537" y="4467225"/>
            <a:ext cx="1041401" cy="406400"/>
            <a:chOff x="0" y="0"/>
            <a:chExt cx="1041400" cy="406400"/>
          </a:xfrm>
        </p:grpSpPr>
        <p:sp>
          <p:nvSpPr>
            <p:cNvPr id="3158" name="Rectangle"/>
            <p:cNvSpPr/>
            <p:nvPr/>
          </p:nvSpPr>
          <p:spPr>
            <a:xfrm>
              <a:off x="0" y="0"/>
              <a:ext cx="10414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59" name="Tolerable"/>
            <p:cNvSpPr/>
            <p:nvPr/>
          </p:nvSpPr>
          <p:spPr>
            <a:xfrm>
              <a:off x="135515" y="71072"/>
              <a:ext cx="7703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Tolerable</a:t>
              </a:r>
            </a:p>
          </p:txBody>
        </p:sp>
      </p:grpSp>
      <p:sp>
        <p:nvSpPr>
          <p:cNvPr id="3161" name="Line"/>
          <p:cNvSpPr/>
          <p:nvPr/>
        </p:nvSpPr>
        <p:spPr>
          <a:xfrm>
            <a:off x="7119938" y="4251325"/>
            <a:ext cx="1" cy="838200"/>
          </a:xfrm>
          <a:prstGeom prst="line">
            <a:avLst/>
          </a:prstGeom>
          <a:ln w="57150">
            <a:solidFill>
              <a:srgbClr val="000000"/>
            </a:solidFill>
          </a:ln>
        </p:spPr>
        <p:txBody>
          <a:bodyPr lIns="0" tIns="0" rIns="0" bIns="0"/>
          <a:lstStyle/>
          <a:p>
            <a:pPr>
              <a:defRPr sz="1200"/>
            </a:pPr>
          </a:p>
        </p:txBody>
      </p:sp>
      <p:sp>
        <p:nvSpPr>
          <p:cNvPr id="3162" name="Line"/>
          <p:cNvSpPr/>
          <p:nvPr/>
        </p:nvSpPr>
        <p:spPr>
          <a:xfrm>
            <a:off x="6078537" y="4251325"/>
            <a:ext cx="1" cy="838200"/>
          </a:xfrm>
          <a:prstGeom prst="line">
            <a:avLst/>
          </a:prstGeom>
          <a:ln w="57150">
            <a:solidFill>
              <a:srgbClr val="000000"/>
            </a:solidFill>
          </a:ln>
        </p:spPr>
        <p:txBody>
          <a:bodyPr lIns="0" tIns="0" rIns="0" bIns="0"/>
          <a:lstStyle/>
          <a:p>
            <a:pPr>
              <a:defRPr sz="1200"/>
            </a:pPr>
          </a:p>
        </p:txBody>
      </p:sp>
      <p:sp>
        <p:nvSpPr>
          <p:cNvPr id="3163" name="Past…"/>
          <p:cNvSpPr/>
          <p:nvPr/>
        </p:nvSpPr>
        <p:spPr>
          <a:xfrm>
            <a:off x="4400817" y="5257800"/>
            <a:ext cx="782103" cy="546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1600">
                <a:solidFill>
                  <a:srgbClr val="3C4361"/>
                </a:solidFill>
                <a:latin typeface="Arial"/>
                <a:ea typeface="Arial"/>
                <a:cs typeface="Arial"/>
                <a:sym typeface="Arial"/>
              </a:defRPr>
            </a:pPr>
            <a:r>
              <a:t>Past</a:t>
            </a:r>
          </a:p>
          <a:p>
            <a:pPr algn="ctr" defTabSz="914400">
              <a:defRPr b="1" sz="1600">
                <a:solidFill>
                  <a:srgbClr val="3C4361"/>
                </a:solidFill>
                <a:latin typeface="Arial"/>
                <a:ea typeface="Arial"/>
                <a:cs typeface="Arial"/>
                <a:sym typeface="Arial"/>
              </a:defRPr>
            </a:pPr>
            <a:r>
              <a:t>30 sec.</a:t>
            </a:r>
          </a:p>
        </p:txBody>
      </p:sp>
      <p:sp>
        <p:nvSpPr>
          <p:cNvPr id="3164" name="Tolerable/Fail…"/>
          <p:cNvSpPr/>
          <p:nvPr/>
        </p:nvSpPr>
        <p:spPr>
          <a:xfrm>
            <a:off x="5348456" y="5257800"/>
            <a:ext cx="1455401" cy="546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1600">
                <a:solidFill>
                  <a:srgbClr val="3C4361"/>
                </a:solidFill>
                <a:latin typeface="Arial"/>
                <a:ea typeface="Arial"/>
                <a:cs typeface="Arial"/>
                <a:sym typeface="Arial"/>
              </a:defRPr>
            </a:pPr>
            <a:r>
              <a:t>Tolerable/Fail</a:t>
            </a:r>
          </a:p>
          <a:p>
            <a:pPr algn="ctr" defTabSz="914400">
              <a:defRPr b="1" sz="1600">
                <a:solidFill>
                  <a:srgbClr val="3C4361"/>
                </a:solidFill>
                <a:latin typeface="Arial"/>
                <a:ea typeface="Arial"/>
                <a:cs typeface="Arial"/>
                <a:sym typeface="Arial"/>
              </a:defRPr>
            </a:pPr>
            <a:r>
              <a:t>20 sec.</a:t>
            </a:r>
          </a:p>
        </p:txBody>
      </p:sp>
      <p:sp>
        <p:nvSpPr>
          <p:cNvPr id="3165" name="Goal…"/>
          <p:cNvSpPr/>
          <p:nvPr/>
        </p:nvSpPr>
        <p:spPr>
          <a:xfrm>
            <a:off x="6629400" y="5257800"/>
            <a:ext cx="1073150" cy="5461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1600">
                <a:solidFill>
                  <a:srgbClr val="3C4361"/>
                </a:solidFill>
                <a:latin typeface="Arial"/>
                <a:ea typeface="Arial"/>
                <a:cs typeface="Arial"/>
                <a:sym typeface="Arial"/>
              </a:defRPr>
            </a:pPr>
            <a:r>
              <a:t>Goal</a:t>
            </a:r>
          </a:p>
          <a:p>
            <a:pPr algn="ctr" defTabSz="914400">
              <a:defRPr b="1" sz="1600">
                <a:solidFill>
                  <a:srgbClr val="3C4361"/>
                </a:solidFill>
                <a:latin typeface="Arial"/>
                <a:ea typeface="Arial"/>
                <a:cs typeface="Arial"/>
                <a:sym typeface="Arial"/>
              </a:defRPr>
            </a:pPr>
            <a:r>
              <a:t>15 sec.</a:t>
            </a:r>
          </a:p>
        </p:txBody>
      </p:sp>
      <p:sp>
        <p:nvSpPr>
          <p:cNvPr id="3166" name="Speed"/>
          <p:cNvSpPr/>
          <p:nvPr/>
        </p:nvSpPr>
        <p:spPr>
          <a:xfrm>
            <a:off x="7961313" y="3946525"/>
            <a:ext cx="713939" cy="317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600" u="sng">
                <a:solidFill>
                  <a:srgbClr val="3C4361"/>
                </a:solidFill>
                <a:latin typeface="Arial"/>
                <a:ea typeface="Arial"/>
                <a:cs typeface="Arial"/>
                <a:sym typeface="Arial"/>
              </a:defRPr>
            </a:lvl1pPr>
          </a:lstStyle>
          <a:p>
            <a:pPr/>
            <a:r>
              <a:t>Speed</a:t>
            </a:r>
          </a:p>
        </p:txBody>
      </p:sp>
      <p:grpSp>
        <p:nvGrpSpPr>
          <p:cNvPr id="3169" name="Group"/>
          <p:cNvGrpSpPr/>
          <p:nvPr/>
        </p:nvGrpSpPr>
        <p:grpSpPr>
          <a:xfrm>
            <a:off x="4717388" y="4467225"/>
            <a:ext cx="637913" cy="406400"/>
            <a:chOff x="0" y="0"/>
            <a:chExt cx="637912" cy="406400"/>
          </a:xfrm>
        </p:grpSpPr>
        <p:sp>
          <p:nvSpPr>
            <p:cNvPr id="3167" name="Rectangle"/>
            <p:cNvSpPr/>
            <p:nvPr/>
          </p:nvSpPr>
          <p:spPr>
            <a:xfrm>
              <a:off x="78450" y="0"/>
              <a:ext cx="481013"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68" name="Cycle 1"/>
            <p:cNvSpPr/>
            <p:nvPr/>
          </p:nvSpPr>
          <p:spPr>
            <a:xfrm>
              <a:off x="0" y="71072"/>
              <a:ext cx="63791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Cycle 1</a:t>
              </a:r>
            </a:p>
          </p:txBody>
        </p:sp>
      </p:grpSp>
      <p:grpSp>
        <p:nvGrpSpPr>
          <p:cNvPr id="3172" name="Group"/>
          <p:cNvGrpSpPr/>
          <p:nvPr/>
        </p:nvGrpSpPr>
        <p:grpSpPr>
          <a:xfrm>
            <a:off x="5233201" y="4467225"/>
            <a:ext cx="341299" cy="406400"/>
            <a:chOff x="0" y="0"/>
            <a:chExt cx="341297" cy="406400"/>
          </a:xfrm>
        </p:grpSpPr>
        <p:sp>
          <p:nvSpPr>
            <p:cNvPr id="3170" name="Rectangle"/>
            <p:cNvSpPr/>
            <p:nvPr/>
          </p:nvSpPr>
          <p:spPr>
            <a:xfrm>
              <a:off x="10311" y="0"/>
              <a:ext cx="320676"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71" name="C 2"/>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2</a:t>
              </a:r>
            </a:p>
          </p:txBody>
        </p:sp>
      </p:grpSp>
      <p:grpSp>
        <p:nvGrpSpPr>
          <p:cNvPr id="3175" name="Group"/>
          <p:cNvGrpSpPr/>
          <p:nvPr/>
        </p:nvGrpSpPr>
        <p:grpSpPr>
          <a:xfrm>
            <a:off x="5465770" y="4467225"/>
            <a:ext cx="341298" cy="406400"/>
            <a:chOff x="0" y="0"/>
            <a:chExt cx="341297" cy="406400"/>
          </a:xfrm>
        </p:grpSpPr>
        <p:sp>
          <p:nvSpPr>
            <p:cNvPr id="3173" name="Rectangle"/>
            <p:cNvSpPr/>
            <p:nvPr/>
          </p:nvSpPr>
          <p:spPr>
            <a:xfrm>
              <a:off x="90479" y="0"/>
              <a:ext cx="160339"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74" name="C 3"/>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3</a:t>
              </a:r>
            </a:p>
          </p:txBody>
        </p:sp>
      </p:grpSp>
      <p:grpSp>
        <p:nvGrpSpPr>
          <p:cNvPr id="3178" name="Group"/>
          <p:cNvGrpSpPr/>
          <p:nvPr/>
        </p:nvGrpSpPr>
        <p:grpSpPr>
          <a:xfrm>
            <a:off x="5716587" y="4467225"/>
            <a:ext cx="522288" cy="406400"/>
            <a:chOff x="0" y="0"/>
            <a:chExt cx="522287" cy="406400"/>
          </a:xfrm>
        </p:grpSpPr>
        <p:sp>
          <p:nvSpPr>
            <p:cNvPr id="3176" name="Rectangle"/>
            <p:cNvSpPr/>
            <p:nvPr/>
          </p:nvSpPr>
          <p:spPr>
            <a:xfrm>
              <a:off x="-1" y="0"/>
              <a:ext cx="522289"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77" name="C 4"/>
            <p:cNvSpPr/>
            <p:nvPr/>
          </p:nvSpPr>
          <p:spPr>
            <a:xfrm>
              <a:off x="90494"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4</a:t>
              </a:r>
            </a:p>
          </p:txBody>
        </p:sp>
      </p:grpSp>
      <p:grpSp>
        <p:nvGrpSpPr>
          <p:cNvPr id="3181" name="Group"/>
          <p:cNvGrpSpPr/>
          <p:nvPr/>
        </p:nvGrpSpPr>
        <p:grpSpPr>
          <a:xfrm>
            <a:off x="6238875" y="4467225"/>
            <a:ext cx="400050" cy="406400"/>
            <a:chOff x="0" y="0"/>
            <a:chExt cx="400050" cy="406400"/>
          </a:xfrm>
        </p:grpSpPr>
        <p:sp>
          <p:nvSpPr>
            <p:cNvPr id="3179" name="Square"/>
            <p:cNvSpPr/>
            <p:nvPr/>
          </p:nvSpPr>
          <p:spPr>
            <a:xfrm>
              <a:off x="0" y="0"/>
              <a:ext cx="40005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80" name="C 5"/>
            <p:cNvSpPr/>
            <p:nvPr/>
          </p:nvSpPr>
          <p:spPr>
            <a:xfrm>
              <a:off x="29376"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5</a:t>
              </a:r>
            </a:p>
          </p:txBody>
        </p:sp>
      </p:grpSp>
      <p:grpSp>
        <p:nvGrpSpPr>
          <p:cNvPr id="3184" name="Group"/>
          <p:cNvGrpSpPr/>
          <p:nvPr/>
        </p:nvGrpSpPr>
        <p:grpSpPr>
          <a:xfrm>
            <a:off x="6608770" y="4467225"/>
            <a:ext cx="341298" cy="406400"/>
            <a:chOff x="0" y="0"/>
            <a:chExt cx="341297" cy="406400"/>
          </a:xfrm>
        </p:grpSpPr>
        <p:sp>
          <p:nvSpPr>
            <p:cNvPr id="3182" name="Rectangle"/>
            <p:cNvSpPr/>
            <p:nvPr/>
          </p:nvSpPr>
          <p:spPr>
            <a:xfrm>
              <a:off x="30154" y="0"/>
              <a:ext cx="280989"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83" name="C 6"/>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6</a:t>
              </a:r>
            </a:p>
          </p:txBody>
        </p:sp>
      </p:grpSp>
      <p:grpSp>
        <p:nvGrpSpPr>
          <p:cNvPr id="3187" name="Group"/>
          <p:cNvGrpSpPr/>
          <p:nvPr/>
        </p:nvGrpSpPr>
        <p:grpSpPr>
          <a:xfrm>
            <a:off x="6919913" y="4467225"/>
            <a:ext cx="400051" cy="406400"/>
            <a:chOff x="0" y="0"/>
            <a:chExt cx="400050" cy="406400"/>
          </a:xfrm>
        </p:grpSpPr>
        <p:sp>
          <p:nvSpPr>
            <p:cNvPr id="3185" name="Square"/>
            <p:cNvSpPr/>
            <p:nvPr/>
          </p:nvSpPr>
          <p:spPr>
            <a:xfrm>
              <a:off x="0" y="0"/>
              <a:ext cx="40005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86" name="C 7"/>
            <p:cNvSpPr/>
            <p:nvPr/>
          </p:nvSpPr>
          <p:spPr>
            <a:xfrm>
              <a:off x="29376"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7</a:t>
              </a:r>
            </a:p>
          </p:txBody>
        </p:sp>
      </p:grpSp>
      <p:grpSp>
        <p:nvGrpSpPr>
          <p:cNvPr id="3190" name="Group"/>
          <p:cNvGrpSpPr/>
          <p:nvPr/>
        </p:nvGrpSpPr>
        <p:grpSpPr>
          <a:xfrm>
            <a:off x="6959600" y="3400425"/>
            <a:ext cx="400050" cy="406400"/>
            <a:chOff x="0" y="0"/>
            <a:chExt cx="400050" cy="406400"/>
          </a:xfrm>
        </p:grpSpPr>
        <p:sp>
          <p:nvSpPr>
            <p:cNvPr id="3188" name="Square"/>
            <p:cNvSpPr/>
            <p:nvPr/>
          </p:nvSpPr>
          <p:spPr>
            <a:xfrm>
              <a:off x="0" y="0"/>
              <a:ext cx="40005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89" name="C 8"/>
            <p:cNvSpPr/>
            <p:nvPr/>
          </p:nvSpPr>
          <p:spPr>
            <a:xfrm>
              <a:off x="29376"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8</a:t>
              </a:r>
            </a:p>
          </p:txBody>
        </p:sp>
      </p:grpSp>
      <p:grpSp>
        <p:nvGrpSpPr>
          <p:cNvPr id="3193" name="Group"/>
          <p:cNvGrpSpPr/>
          <p:nvPr/>
        </p:nvGrpSpPr>
        <p:grpSpPr>
          <a:xfrm>
            <a:off x="228600" y="3200400"/>
            <a:ext cx="4246563" cy="838200"/>
            <a:chOff x="0" y="0"/>
            <a:chExt cx="4246562" cy="838200"/>
          </a:xfrm>
        </p:grpSpPr>
        <p:sp>
          <p:nvSpPr>
            <p:cNvPr id="3191" name="Arrow"/>
            <p:cNvSpPr/>
            <p:nvPr/>
          </p:nvSpPr>
          <p:spPr>
            <a:xfrm>
              <a:off x="0" y="0"/>
              <a:ext cx="4246563" cy="838200"/>
            </a:xfrm>
            <a:prstGeom prst="rightArrow">
              <a:avLst>
                <a:gd name="adj1" fmla="val 50000"/>
                <a:gd name="adj2" fmla="val 126657"/>
              </a:avLst>
            </a:prstGeom>
            <a:solidFill>
              <a:srgbClr val="FF2606"/>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2000">
                  <a:solidFill>
                    <a:srgbClr val="FFFFFF"/>
                  </a:solidFill>
                  <a:latin typeface="Arial"/>
                  <a:ea typeface="Arial"/>
                  <a:cs typeface="Arial"/>
                  <a:sym typeface="Arial"/>
                </a:defRPr>
              </a:pPr>
            </a:p>
          </p:txBody>
        </p:sp>
        <p:sp>
          <p:nvSpPr>
            <p:cNvPr id="3192" name="Intolerable"/>
            <p:cNvSpPr/>
            <p:nvPr/>
          </p:nvSpPr>
          <p:spPr>
            <a:xfrm>
              <a:off x="2840972" y="286972"/>
              <a:ext cx="87477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1200">
                  <a:solidFill>
                    <a:srgbClr val="FFFFFF"/>
                  </a:solidFill>
                  <a:latin typeface="Arial"/>
                  <a:ea typeface="Arial"/>
                  <a:cs typeface="Arial"/>
                  <a:sym typeface="Arial"/>
                </a:defRPr>
              </a:lvl1pPr>
            </a:lstStyle>
            <a:p>
              <a:pPr/>
              <a:r>
                <a:t>Intolerable</a:t>
              </a:r>
            </a:p>
          </p:txBody>
        </p:sp>
      </p:grpSp>
      <p:grpSp>
        <p:nvGrpSpPr>
          <p:cNvPr id="3196" name="Group"/>
          <p:cNvGrpSpPr/>
          <p:nvPr/>
        </p:nvGrpSpPr>
        <p:grpSpPr>
          <a:xfrm>
            <a:off x="609600" y="3416300"/>
            <a:ext cx="1724025" cy="406400"/>
            <a:chOff x="0" y="0"/>
            <a:chExt cx="1724025" cy="406400"/>
          </a:xfrm>
        </p:grpSpPr>
        <p:sp>
          <p:nvSpPr>
            <p:cNvPr id="3194" name="Rectangle"/>
            <p:cNvSpPr/>
            <p:nvPr/>
          </p:nvSpPr>
          <p:spPr>
            <a:xfrm>
              <a:off x="0" y="0"/>
              <a:ext cx="1724025" cy="406400"/>
            </a:xfrm>
            <a:prstGeom prst="rect">
              <a:avLst/>
            </a:prstGeom>
            <a:solidFill>
              <a:srgbClr val="00AA08"/>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95" name="Success"/>
            <p:cNvSpPr/>
            <p:nvPr/>
          </p:nvSpPr>
          <p:spPr>
            <a:xfrm>
              <a:off x="500677" y="71072"/>
              <a:ext cx="722671"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Success</a:t>
              </a:r>
            </a:p>
          </p:txBody>
        </p:sp>
      </p:grpSp>
      <p:sp>
        <p:nvSpPr>
          <p:cNvPr id="3197" name="Line"/>
          <p:cNvSpPr/>
          <p:nvPr/>
        </p:nvSpPr>
        <p:spPr>
          <a:xfrm>
            <a:off x="628650" y="3200399"/>
            <a:ext cx="1589" cy="838202"/>
          </a:xfrm>
          <a:prstGeom prst="line">
            <a:avLst/>
          </a:prstGeom>
          <a:ln w="57150">
            <a:solidFill>
              <a:srgbClr val="000000"/>
            </a:solidFill>
          </a:ln>
        </p:spPr>
        <p:txBody>
          <a:bodyPr lIns="0" tIns="0" rIns="0" bIns="0"/>
          <a:lstStyle/>
          <a:p>
            <a:pPr>
              <a:defRPr sz="1200"/>
            </a:pPr>
          </a:p>
        </p:txBody>
      </p:sp>
      <p:grpSp>
        <p:nvGrpSpPr>
          <p:cNvPr id="3200" name="Group"/>
          <p:cNvGrpSpPr/>
          <p:nvPr/>
        </p:nvGrpSpPr>
        <p:grpSpPr>
          <a:xfrm>
            <a:off x="2319915" y="3416300"/>
            <a:ext cx="770370" cy="406400"/>
            <a:chOff x="0" y="0"/>
            <a:chExt cx="770369" cy="406400"/>
          </a:xfrm>
        </p:grpSpPr>
        <p:sp>
          <p:nvSpPr>
            <p:cNvPr id="3198" name="Rectangle"/>
            <p:cNvSpPr/>
            <p:nvPr/>
          </p:nvSpPr>
          <p:spPr>
            <a:xfrm>
              <a:off x="42284" y="0"/>
              <a:ext cx="685801"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199" name="Tolerable"/>
            <p:cNvSpPr/>
            <p:nvPr/>
          </p:nvSpPr>
          <p:spPr>
            <a:xfrm>
              <a:off x="0" y="71072"/>
              <a:ext cx="7703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Tolerable</a:t>
              </a:r>
            </a:p>
          </p:txBody>
        </p:sp>
      </p:grpSp>
      <p:sp>
        <p:nvSpPr>
          <p:cNvPr id="3201" name="Line"/>
          <p:cNvSpPr/>
          <p:nvPr/>
        </p:nvSpPr>
        <p:spPr>
          <a:xfrm>
            <a:off x="2362200" y="3200400"/>
            <a:ext cx="0" cy="838200"/>
          </a:xfrm>
          <a:prstGeom prst="line">
            <a:avLst/>
          </a:prstGeom>
          <a:ln w="57150">
            <a:solidFill>
              <a:srgbClr val="000000"/>
            </a:solidFill>
          </a:ln>
        </p:spPr>
        <p:txBody>
          <a:bodyPr lIns="0" tIns="0" rIns="0" bIns="0"/>
          <a:lstStyle/>
          <a:p>
            <a:pPr>
              <a:defRPr sz="1200"/>
            </a:pPr>
          </a:p>
        </p:txBody>
      </p:sp>
      <p:sp>
        <p:nvSpPr>
          <p:cNvPr id="3202" name="Line"/>
          <p:cNvSpPr/>
          <p:nvPr/>
        </p:nvSpPr>
        <p:spPr>
          <a:xfrm>
            <a:off x="3048000" y="3200400"/>
            <a:ext cx="0" cy="838200"/>
          </a:xfrm>
          <a:prstGeom prst="line">
            <a:avLst/>
          </a:prstGeom>
          <a:ln w="57150">
            <a:solidFill>
              <a:srgbClr val="000000"/>
            </a:solidFill>
          </a:ln>
        </p:spPr>
        <p:txBody>
          <a:bodyPr lIns="0" tIns="0" rIns="0" bIns="0"/>
          <a:lstStyle/>
          <a:p>
            <a:pPr>
              <a:defRPr sz="1200"/>
            </a:pPr>
          </a:p>
        </p:txBody>
      </p:sp>
      <p:sp>
        <p:nvSpPr>
          <p:cNvPr id="3203" name="Past"/>
          <p:cNvSpPr/>
          <p:nvPr/>
        </p:nvSpPr>
        <p:spPr>
          <a:xfrm>
            <a:off x="357207" y="3987800"/>
            <a:ext cx="533361" cy="317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defTabSz="914400">
              <a:defRPr b="1" sz="1600">
                <a:solidFill>
                  <a:srgbClr val="3C4361"/>
                </a:solidFill>
                <a:latin typeface="Arial"/>
                <a:ea typeface="Arial"/>
                <a:cs typeface="Arial"/>
                <a:sym typeface="Arial"/>
              </a:defRPr>
            </a:lvl1pPr>
          </a:lstStyle>
          <a:p>
            <a:pPr/>
            <a:r>
              <a:t>Past</a:t>
            </a:r>
          </a:p>
        </p:txBody>
      </p:sp>
      <p:sp>
        <p:nvSpPr>
          <p:cNvPr id="3204" name="Tolerable"/>
          <p:cNvSpPr/>
          <p:nvPr/>
        </p:nvSpPr>
        <p:spPr>
          <a:xfrm>
            <a:off x="2706558" y="3987800"/>
            <a:ext cx="992447" cy="317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defTabSz="914400">
              <a:defRPr b="1" sz="1600">
                <a:solidFill>
                  <a:srgbClr val="3C4361"/>
                </a:solidFill>
                <a:latin typeface="Arial"/>
                <a:ea typeface="Arial"/>
                <a:cs typeface="Arial"/>
                <a:sym typeface="Arial"/>
              </a:defRPr>
            </a:lvl1pPr>
          </a:lstStyle>
          <a:p>
            <a:pPr/>
            <a:r>
              <a:t>Tolerable</a:t>
            </a:r>
          </a:p>
        </p:txBody>
      </p:sp>
      <p:sp>
        <p:nvSpPr>
          <p:cNvPr id="3205" name="Budget"/>
          <p:cNvSpPr/>
          <p:nvPr/>
        </p:nvSpPr>
        <p:spPr>
          <a:xfrm>
            <a:off x="1822450" y="3987800"/>
            <a:ext cx="996950" cy="3175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defTabSz="914400">
              <a:defRPr b="1" sz="1600">
                <a:solidFill>
                  <a:srgbClr val="3C4361"/>
                </a:solidFill>
                <a:latin typeface="Arial"/>
                <a:ea typeface="Arial"/>
                <a:cs typeface="Arial"/>
                <a:sym typeface="Arial"/>
              </a:defRPr>
            </a:lvl1pPr>
          </a:lstStyle>
          <a:p>
            <a:pPr/>
            <a:r>
              <a:t>Budget</a:t>
            </a:r>
          </a:p>
        </p:txBody>
      </p:sp>
      <p:grpSp>
        <p:nvGrpSpPr>
          <p:cNvPr id="3208" name="Group"/>
          <p:cNvGrpSpPr/>
          <p:nvPr/>
        </p:nvGrpSpPr>
        <p:grpSpPr>
          <a:xfrm>
            <a:off x="550993" y="3416300"/>
            <a:ext cx="637914" cy="406400"/>
            <a:chOff x="0" y="0"/>
            <a:chExt cx="637912" cy="406400"/>
          </a:xfrm>
        </p:grpSpPr>
        <p:sp>
          <p:nvSpPr>
            <p:cNvPr id="3206" name="Rectangle"/>
            <p:cNvSpPr/>
            <p:nvPr/>
          </p:nvSpPr>
          <p:spPr>
            <a:xfrm>
              <a:off x="122106" y="0"/>
              <a:ext cx="3937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07" name="Cycle 1"/>
            <p:cNvSpPr/>
            <p:nvPr/>
          </p:nvSpPr>
          <p:spPr>
            <a:xfrm>
              <a:off x="0" y="71072"/>
              <a:ext cx="63791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Cycle 1</a:t>
              </a:r>
            </a:p>
          </p:txBody>
        </p:sp>
      </p:grpSp>
      <p:grpSp>
        <p:nvGrpSpPr>
          <p:cNvPr id="3211" name="Group"/>
          <p:cNvGrpSpPr/>
          <p:nvPr/>
        </p:nvGrpSpPr>
        <p:grpSpPr>
          <a:xfrm>
            <a:off x="996163" y="3416300"/>
            <a:ext cx="341299" cy="406400"/>
            <a:chOff x="0" y="0"/>
            <a:chExt cx="341297" cy="406400"/>
          </a:xfrm>
        </p:grpSpPr>
        <p:sp>
          <p:nvSpPr>
            <p:cNvPr id="3209" name="Rectangle"/>
            <p:cNvSpPr/>
            <p:nvPr/>
          </p:nvSpPr>
          <p:spPr>
            <a:xfrm>
              <a:off x="70636" y="0"/>
              <a:ext cx="200026"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10" name="C 2"/>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2</a:t>
              </a:r>
            </a:p>
          </p:txBody>
        </p:sp>
      </p:grpSp>
      <p:grpSp>
        <p:nvGrpSpPr>
          <p:cNvPr id="3214" name="Group"/>
          <p:cNvGrpSpPr/>
          <p:nvPr/>
        </p:nvGrpSpPr>
        <p:grpSpPr>
          <a:xfrm>
            <a:off x="1188251" y="3416300"/>
            <a:ext cx="341298" cy="406400"/>
            <a:chOff x="0" y="0"/>
            <a:chExt cx="341297" cy="406400"/>
          </a:xfrm>
        </p:grpSpPr>
        <p:sp>
          <p:nvSpPr>
            <p:cNvPr id="3212" name="Rectangle"/>
            <p:cNvSpPr/>
            <p:nvPr/>
          </p:nvSpPr>
          <p:spPr>
            <a:xfrm>
              <a:off x="30948" y="0"/>
              <a:ext cx="279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13" name="C 4"/>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4</a:t>
              </a:r>
            </a:p>
          </p:txBody>
        </p:sp>
      </p:grpSp>
      <p:grpSp>
        <p:nvGrpSpPr>
          <p:cNvPr id="3217" name="Group"/>
          <p:cNvGrpSpPr/>
          <p:nvPr/>
        </p:nvGrpSpPr>
        <p:grpSpPr>
          <a:xfrm>
            <a:off x="1421613" y="3416300"/>
            <a:ext cx="341299" cy="406400"/>
            <a:chOff x="0" y="0"/>
            <a:chExt cx="341297" cy="406400"/>
          </a:xfrm>
        </p:grpSpPr>
        <p:sp>
          <p:nvSpPr>
            <p:cNvPr id="3215" name="Rectangle"/>
            <p:cNvSpPr/>
            <p:nvPr/>
          </p:nvSpPr>
          <p:spPr>
            <a:xfrm>
              <a:off x="38886" y="0"/>
              <a:ext cx="263526"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16" name="C 5"/>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5</a:t>
              </a:r>
            </a:p>
          </p:txBody>
        </p:sp>
      </p:grpSp>
      <p:grpSp>
        <p:nvGrpSpPr>
          <p:cNvPr id="3220" name="Group"/>
          <p:cNvGrpSpPr/>
          <p:nvPr/>
        </p:nvGrpSpPr>
        <p:grpSpPr>
          <a:xfrm>
            <a:off x="1696251" y="3416300"/>
            <a:ext cx="341298" cy="406400"/>
            <a:chOff x="0" y="0"/>
            <a:chExt cx="341297" cy="406400"/>
          </a:xfrm>
        </p:grpSpPr>
        <p:sp>
          <p:nvSpPr>
            <p:cNvPr id="3218" name="Rectangle"/>
            <p:cNvSpPr/>
            <p:nvPr/>
          </p:nvSpPr>
          <p:spPr>
            <a:xfrm>
              <a:off x="30948" y="0"/>
              <a:ext cx="279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19" name="C 6"/>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6</a:t>
              </a:r>
            </a:p>
          </p:txBody>
        </p:sp>
      </p:grpSp>
      <p:grpSp>
        <p:nvGrpSpPr>
          <p:cNvPr id="3223" name="Group"/>
          <p:cNvGrpSpPr/>
          <p:nvPr/>
        </p:nvGrpSpPr>
        <p:grpSpPr>
          <a:xfrm>
            <a:off x="1974857" y="3416300"/>
            <a:ext cx="341299" cy="406400"/>
            <a:chOff x="0" y="0"/>
            <a:chExt cx="341297" cy="406400"/>
          </a:xfrm>
        </p:grpSpPr>
        <p:sp>
          <p:nvSpPr>
            <p:cNvPr id="3221" name="Rectangle"/>
            <p:cNvSpPr/>
            <p:nvPr/>
          </p:nvSpPr>
          <p:spPr>
            <a:xfrm>
              <a:off x="30155" y="0"/>
              <a:ext cx="280988"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22" name="C 7"/>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7</a:t>
              </a:r>
            </a:p>
          </p:txBody>
        </p:sp>
      </p:grpSp>
      <p:sp>
        <p:nvSpPr>
          <p:cNvPr id="3224" name="Line"/>
          <p:cNvSpPr/>
          <p:nvPr/>
        </p:nvSpPr>
        <p:spPr>
          <a:xfrm>
            <a:off x="628650" y="4267199"/>
            <a:ext cx="1589" cy="838202"/>
          </a:xfrm>
          <a:prstGeom prst="line">
            <a:avLst/>
          </a:prstGeom>
          <a:ln w="57150">
            <a:solidFill>
              <a:srgbClr val="000000"/>
            </a:solidFill>
          </a:ln>
        </p:spPr>
        <p:txBody>
          <a:bodyPr lIns="0" tIns="0" rIns="0" bIns="0"/>
          <a:lstStyle/>
          <a:p>
            <a:pPr>
              <a:defRPr sz="1200"/>
            </a:pPr>
          </a:p>
        </p:txBody>
      </p:sp>
      <p:grpSp>
        <p:nvGrpSpPr>
          <p:cNvPr id="3227" name="Group"/>
          <p:cNvGrpSpPr/>
          <p:nvPr/>
        </p:nvGrpSpPr>
        <p:grpSpPr>
          <a:xfrm>
            <a:off x="2133600" y="4483100"/>
            <a:ext cx="914400" cy="406400"/>
            <a:chOff x="0" y="0"/>
            <a:chExt cx="914400" cy="406400"/>
          </a:xfrm>
        </p:grpSpPr>
        <p:sp>
          <p:nvSpPr>
            <p:cNvPr id="3225" name="Rectangle"/>
            <p:cNvSpPr/>
            <p:nvPr/>
          </p:nvSpPr>
          <p:spPr>
            <a:xfrm>
              <a:off x="0" y="0"/>
              <a:ext cx="9144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26" name="Tolerable"/>
            <p:cNvSpPr/>
            <p:nvPr/>
          </p:nvSpPr>
          <p:spPr>
            <a:xfrm>
              <a:off x="72015" y="71072"/>
              <a:ext cx="7703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Tolerable</a:t>
              </a:r>
            </a:p>
          </p:txBody>
        </p:sp>
      </p:grpSp>
      <p:sp>
        <p:nvSpPr>
          <p:cNvPr id="3228" name="Line"/>
          <p:cNvSpPr/>
          <p:nvPr/>
        </p:nvSpPr>
        <p:spPr>
          <a:xfrm>
            <a:off x="3048000" y="4267200"/>
            <a:ext cx="0" cy="838200"/>
          </a:xfrm>
          <a:prstGeom prst="line">
            <a:avLst/>
          </a:prstGeom>
          <a:ln w="57150">
            <a:solidFill>
              <a:srgbClr val="000000"/>
            </a:solidFill>
          </a:ln>
        </p:spPr>
        <p:txBody>
          <a:bodyPr lIns="0" tIns="0" rIns="0" bIns="0"/>
          <a:lstStyle/>
          <a:p>
            <a:pPr>
              <a:defRPr sz="1200"/>
            </a:pPr>
          </a:p>
        </p:txBody>
      </p:sp>
      <p:sp>
        <p:nvSpPr>
          <p:cNvPr id="3229" name="Line"/>
          <p:cNvSpPr/>
          <p:nvPr/>
        </p:nvSpPr>
        <p:spPr>
          <a:xfrm>
            <a:off x="2133600" y="4267200"/>
            <a:ext cx="0" cy="838200"/>
          </a:xfrm>
          <a:prstGeom prst="line">
            <a:avLst/>
          </a:prstGeom>
          <a:ln w="57150">
            <a:solidFill>
              <a:srgbClr val="000000"/>
            </a:solidFill>
          </a:ln>
        </p:spPr>
        <p:txBody>
          <a:bodyPr lIns="0" tIns="0" rIns="0" bIns="0"/>
          <a:lstStyle/>
          <a:p>
            <a:pPr>
              <a:defRPr sz="1200"/>
            </a:pPr>
          </a:p>
        </p:txBody>
      </p:sp>
      <p:sp>
        <p:nvSpPr>
          <p:cNvPr id="3230" name="Past…"/>
          <p:cNvSpPr/>
          <p:nvPr/>
        </p:nvSpPr>
        <p:spPr>
          <a:xfrm>
            <a:off x="233630" y="5273675"/>
            <a:ext cx="782103" cy="546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1600">
                <a:solidFill>
                  <a:srgbClr val="3C4361"/>
                </a:solidFill>
                <a:latin typeface="Arial"/>
                <a:ea typeface="Arial"/>
                <a:cs typeface="Arial"/>
                <a:sym typeface="Arial"/>
              </a:defRPr>
            </a:pPr>
            <a:r>
              <a:t>Past</a:t>
            </a:r>
          </a:p>
          <a:p>
            <a:pPr algn="ctr" defTabSz="914400">
              <a:defRPr b="1" sz="1600">
                <a:solidFill>
                  <a:srgbClr val="3C4361"/>
                </a:solidFill>
                <a:latin typeface="Arial"/>
                <a:ea typeface="Arial"/>
                <a:cs typeface="Arial"/>
                <a:sym typeface="Arial"/>
              </a:defRPr>
            </a:pPr>
            <a:r>
              <a:t>30 sec.</a:t>
            </a:r>
          </a:p>
        </p:txBody>
      </p:sp>
      <p:sp>
        <p:nvSpPr>
          <p:cNvPr id="3231" name="Tolerable/Fail…"/>
          <p:cNvSpPr/>
          <p:nvPr/>
        </p:nvSpPr>
        <p:spPr>
          <a:xfrm>
            <a:off x="2487781" y="5286375"/>
            <a:ext cx="1455401" cy="546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1600">
                <a:solidFill>
                  <a:srgbClr val="3C4361"/>
                </a:solidFill>
                <a:latin typeface="Arial"/>
                <a:ea typeface="Arial"/>
                <a:cs typeface="Arial"/>
                <a:sym typeface="Arial"/>
              </a:defRPr>
            </a:pPr>
            <a:r>
              <a:t>Tolerable/Fail</a:t>
            </a:r>
          </a:p>
          <a:p>
            <a:pPr algn="ctr" defTabSz="914400">
              <a:defRPr b="1" sz="1600">
                <a:solidFill>
                  <a:srgbClr val="3C4361"/>
                </a:solidFill>
                <a:latin typeface="Arial"/>
                <a:ea typeface="Arial"/>
                <a:cs typeface="Arial"/>
                <a:sym typeface="Arial"/>
              </a:defRPr>
            </a:pPr>
            <a:r>
              <a:t>20 sec.</a:t>
            </a:r>
          </a:p>
        </p:txBody>
      </p:sp>
      <p:sp>
        <p:nvSpPr>
          <p:cNvPr id="3232" name="Budget…"/>
          <p:cNvSpPr/>
          <p:nvPr/>
        </p:nvSpPr>
        <p:spPr>
          <a:xfrm>
            <a:off x="1593850" y="5275262"/>
            <a:ext cx="1073150" cy="5461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1600">
                <a:solidFill>
                  <a:srgbClr val="3C4361"/>
                </a:solidFill>
                <a:latin typeface="Arial"/>
                <a:ea typeface="Arial"/>
                <a:cs typeface="Arial"/>
                <a:sym typeface="Arial"/>
              </a:defRPr>
            </a:pPr>
            <a:r>
              <a:t>Budget</a:t>
            </a:r>
          </a:p>
          <a:p>
            <a:pPr algn="ctr" defTabSz="914400">
              <a:defRPr b="1" sz="1600">
                <a:solidFill>
                  <a:srgbClr val="3C4361"/>
                </a:solidFill>
                <a:latin typeface="Arial"/>
                <a:ea typeface="Arial"/>
                <a:cs typeface="Arial"/>
                <a:sym typeface="Arial"/>
              </a:defRPr>
            </a:pPr>
            <a:r>
              <a:t>15 sec.</a:t>
            </a:r>
          </a:p>
        </p:txBody>
      </p:sp>
      <p:grpSp>
        <p:nvGrpSpPr>
          <p:cNvPr id="3235" name="Group"/>
          <p:cNvGrpSpPr/>
          <p:nvPr/>
        </p:nvGrpSpPr>
        <p:grpSpPr>
          <a:xfrm>
            <a:off x="556550" y="4483100"/>
            <a:ext cx="637913" cy="406400"/>
            <a:chOff x="0" y="0"/>
            <a:chExt cx="637912" cy="406400"/>
          </a:xfrm>
        </p:grpSpPr>
        <p:sp>
          <p:nvSpPr>
            <p:cNvPr id="3233" name="Rectangle"/>
            <p:cNvSpPr/>
            <p:nvPr/>
          </p:nvSpPr>
          <p:spPr>
            <a:xfrm>
              <a:off x="78449" y="0"/>
              <a:ext cx="481014"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34" name="Cycle 1"/>
            <p:cNvSpPr/>
            <p:nvPr/>
          </p:nvSpPr>
          <p:spPr>
            <a:xfrm>
              <a:off x="0" y="71072"/>
              <a:ext cx="63791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Cycle 1</a:t>
              </a:r>
            </a:p>
          </p:txBody>
        </p:sp>
      </p:grpSp>
      <p:grpSp>
        <p:nvGrpSpPr>
          <p:cNvPr id="3238" name="Group"/>
          <p:cNvGrpSpPr/>
          <p:nvPr/>
        </p:nvGrpSpPr>
        <p:grpSpPr>
          <a:xfrm>
            <a:off x="1066013" y="4483100"/>
            <a:ext cx="341299" cy="406400"/>
            <a:chOff x="0" y="0"/>
            <a:chExt cx="341297" cy="406400"/>
          </a:xfrm>
        </p:grpSpPr>
        <p:sp>
          <p:nvSpPr>
            <p:cNvPr id="3236" name="Rectangle"/>
            <p:cNvSpPr/>
            <p:nvPr/>
          </p:nvSpPr>
          <p:spPr>
            <a:xfrm>
              <a:off x="35711" y="0"/>
              <a:ext cx="269876"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37" name="C 2"/>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2</a:t>
              </a:r>
            </a:p>
          </p:txBody>
        </p:sp>
      </p:grpSp>
      <p:grpSp>
        <p:nvGrpSpPr>
          <p:cNvPr id="3241" name="Group"/>
          <p:cNvGrpSpPr/>
          <p:nvPr/>
        </p:nvGrpSpPr>
        <p:grpSpPr>
          <a:xfrm>
            <a:off x="1273182" y="4483100"/>
            <a:ext cx="341299" cy="406400"/>
            <a:chOff x="0" y="0"/>
            <a:chExt cx="341297" cy="406400"/>
          </a:xfrm>
        </p:grpSpPr>
        <p:sp>
          <p:nvSpPr>
            <p:cNvPr id="3239" name="Rectangle"/>
            <p:cNvSpPr/>
            <p:nvPr/>
          </p:nvSpPr>
          <p:spPr>
            <a:xfrm>
              <a:off x="90480" y="0"/>
              <a:ext cx="160338"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40" name="C 3"/>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3</a:t>
              </a:r>
            </a:p>
          </p:txBody>
        </p:sp>
      </p:grpSp>
      <p:grpSp>
        <p:nvGrpSpPr>
          <p:cNvPr id="3244" name="Group"/>
          <p:cNvGrpSpPr/>
          <p:nvPr/>
        </p:nvGrpSpPr>
        <p:grpSpPr>
          <a:xfrm>
            <a:off x="1772451" y="4483100"/>
            <a:ext cx="341298" cy="406400"/>
            <a:chOff x="0" y="0"/>
            <a:chExt cx="341297" cy="406400"/>
          </a:xfrm>
        </p:grpSpPr>
        <p:sp>
          <p:nvSpPr>
            <p:cNvPr id="3242" name="Rectangle"/>
            <p:cNvSpPr/>
            <p:nvPr/>
          </p:nvSpPr>
          <p:spPr>
            <a:xfrm>
              <a:off x="56348" y="0"/>
              <a:ext cx="2286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43" name="C 5"/>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5</a:t>
              </a:r>
            </a:p>
          </p:txBody>
        </p:sp>
      </p:grpSp>
      <p:grpSp>
        <p:nvGrpSpPr>
          <p:cNvPr id="3247" name="Group"/>
          <p:cNvGrpSpPr/>
          <p:nvPr/>
        </p:nvGrpSpPr>
        <p:grpSpPr>
          <a:xfrm>
            <a:off x="1962951" y="4483100"/>
            <a:ext cx="341298" cy="406400"/>
            <a:chOff x="0" y="0"/>
            <a:chExt cx="341297" cy="406400"/>
          </a:xfrm>
        </p:grpSpPr>
        <p:sp>
          <p:nvSpPr>
            <p:cNvPr id="3245" name="Rectangle"/>
            <p:cNvSpPr/>
            <p:nvPr/>
          </p:nvSpPr>
          <p:spPr>
            <a:xfrm>
              <a:off x="94448" y="0"/>
              <a:ext cx="152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46" name="C 6"/>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6</a:t>
              </a:r>
            </a:p>
          </p:txBody>
        </p:sp>
      </p:grpSp>
      <p:grpSp>
        <p:nvGrpSpPr>
          <p:cNvPr id="3250" name="Group"/>
          <p:cNvGrpSpPr/>
          <p:nvPr/>
        </p:nvGrpSpPr>
        <p:grpSpPr>
          <a:xfrm>
            <a:off x="2115351" y="4483100"/>
            <a:ext cx="341298" cy="406400"/>
            <a:chOff x="0" y="0"/>
            <a:chExt cx="341297" cy="406400"/>
          </a:xfrm>
        </p:grpSpPr>
        <p:sp>
          <p:nvSpPr>
            <p:cNvPr id="3248" name="Rectangle"/>
            <p:cNvSpPr/>
            <p:nvPr/>
          </p:nvSpPr>
          <p:spPr>
            <a:xfrm>
              <a:off x="94448" y="0"/>
              <a:ext cx="1524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49" name="C 7"/>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7</a:t>
              </a:r>
            </a:p>
          </p:txBody>
        </p:sp>
      </p:grpSp>
      <p:grpSp>
        <p:nvGrpSpPr>
          <p:cNvPr id="3253" name="Group"/>
          <p:cNvGrpSpPr/>
          <p:nvPr/>
        </p:nvGrpSpPr>
        <p:grpSpPr>
          <a:xfrm>
            <a:off x="2229651" y="3416300"/>
            <a:ext cx="341298" cy="406400"/>
            <a:chOff x="0" y="0"/>
            <a:chExt cx="341297" cy="406400"/>
          </a:xfrm>
        </p:grpSpPr>
        <p:sp>
          <p:nvSpPr>
            <p:cNvPr id="3251" name="Rectangle"/>
            <p:cNvSpPr/>
            <p:nvPr/>
          </p:nvSpPr>
          <p:spPr>
            <a:xfrm>
              <a:off x="56348" y="0"/>
              <a:ext cx="2286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3252" name="C 8"/>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8</a:t>
              </a:r>
            </a:p>
          </p:txBody>
        </p:sp>
      </p:grpSp>
      <p:sp>
        <p:nvSpPr>
          <p:cNvPr id="3254" name="Money"/>
          <p:cNvSpPr/>
          <p:nvPr/>
        </p:nvSpPr>
        <p:spPr>
          <a:xfrm>
            <a:off x="3363912" y="2940050"/>
            <a:ext cx="747674" cy="317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600" u="sng">
                <a:solidFill>
                  <a:srgbClr val="3C4361"/>
                </a:solidFill>
                <a:latin typeface="Arial"/>
                <a:ea typeface="Arial"/>
                <a:cs typeface="Arial"/>
                <a:sym typeface="Arial"/>
              </a:defRPr>
            </a:lvl1pPr>
          </a:lstStyle>
          <a:p>
            <a:pPr/>
            <a:r>
              <a:t>Money</a:t>
            </a:r>
          </a:p>
        </p:txBody>
      </p:sp>
      <p:sp>
        <p:nvSpPr>
          <p:cNvPr id="3255" name="Engineers"/>
          <p:cNvSpPr/>
          <p:nvPr/>
        </p:nvSpPr>
        <p:spPr>
          <a:xfrm>
            <a:off x="3200400" y="4997450"/>
            <a:ext cx="1086605" cy="317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600" u="sng">
                <a:solidFill>
                  <a:srgbClr val="3C4361"/>
                </a:solidFill>
                <a:latin typeface="Arial"/>
                <a:ea typeface="Arial"/>
                <a:cs typeface="Arial"/>
                <a:sym typeface="Arial"/>
              </a:defRPr>
            </a:lvl1pPr>
          </a:lstStyle>
          <a:p>
            <a:pPr/>
            <a:r>
              <a:t>Engineers</a:t>
            </a:r>
          </a:p>
        </p:txBody>
      </p:sp>
      <p:sp>
        <p:nvSpPr>
          <p:cNvPr id="3256" name="Oval"/>
          <p:cNvSpPr/>
          <p:nvPr/>
        </p:nvSpPr>
        <p:spPr>
          <a:xfrm>
            <a:off x="4114800" y="2590800"/>
            <a:ext cx="320676" cy="3124200"/>
          </a:xfrm>
          <a:prstGeom prst="ellipse">
            <a:avLst/>
          </a:prstGeom>
          <a:solidFill>
            <a:srgbClr val="D1FEEE"/>
          </a:solidFill>
          <a:ln>
            <a:solidFill>
              <a:srgbClr val="000000"/>
            </a:solidFill>
          </a:ln>
        </p:spPr>
        <p:txBody>
          <a:bodyPr lIns="45719" rIns="45719" anchor="ctr"/>
          <a:lstStyle/>
          <a:p>
            <a:pPr defTabSz="914400">
              <a:defRPr b="1" sz="2800">
                <a:solidFill>
                  <a:srgbClr val="3C4361"/>
                </a:solidFill>
                <a:latin typeface="Arial"/>
                <a:ea typeface="Arial"/>
                <a:cs typeface="Arial"/>
                <a:sym typeface="Arial"/>
              </a:defRPr>
            </a:pPr>
          </a:p>
        </p:txBody>
      </p:sp>
      <p:grpSp>
        <p:nvGrpSpPr>
          <p:cNvPr id="3260" name="Group"/>
          <p:cNvGrpSpPr/>
          <p:nvPr/>
        </p:nvGrpSpPr>
        <p:grpSpPr>
          <a:xfrm>
            <a:off x="8458200" y="6172200"/>
            <a:ext cx="609600" cy="609600"/>
            <a:chOff x="0" y="0"/>
            <a:chExt cx="609600" cy="609600"/>
          </a:xfrm>
        </p:grpSpPr>
        <p:sp>
          <p:nvSpPr>
            <p:cNvPr id="3257" name="Circle"/>
            <p:cNvSpPr/>
            <p:nvPr/>
          </p:nvSpPr>
          <p:spPr>
            <a:xfrm>
              <a:off x="0" y="0"/>
              <a:ext cx="609600" cy="609600"/>
            </a:xfrm>
            <a:prstGeom prst="ellipse">
              <a:avLst/>
            </a:prstGeom>
            <a:solidFill>
              <a:srgbClr val="7EAACF"/>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3258" name="Shape"/>
            <p:cNvSpPr/>
            <p:nvPr/>
          </p:nvSpPr>
          <p:spPr>
            <a:xfrm>
              <a:off x="175400" y="181891"/>
              <a:ext cx="258800" cy="6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3259" name="Shape"/>
            <p:cNvSpPr/>
            <p:nvPr/>
          </p:nvSpPr>
          <p:spPr>
            <a:xfrm>
              <a:off x="0" y="0"/>
              <a:ext cx="609600" cy="609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round/>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13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20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16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3235"/>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3138"/>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3211"/>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3172"/>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3238"/>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3175"/>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3241"/>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1" fill="hold">
                                  <p:stCondLst>
                                    <p:cond delay="2000"/>
                                  </p:stCondLst>
                                  <p:iterate type="el" backwards="0">
                                    <p:tmAbs val="0"/>
                                  </p:iterate>
                                  <p:childTnLst>
                                    <p:set>
                                      <p:cBhvr>
                                        <p:cTn id="36" fill="hold"/>
                                        <p:tgtEl>
                                          <p:spTgt spid="3141"/>
                                        </p:tgtEl>
                                        <p:attrNameLst>
                                          <p:attrName>style.visibility</p:attrName>
                                        </p:attrNameLst>
                                      </p:cBhvr>
                                      <p:to>
                                        <p:strVal val="visible"/>
                                      </p:to>
                                    </p:set>
                                  </p:childTnLst>
                                </p:cTn>
                              </p:par>
                            </p:childTnLst>
                          </p:cTn>
                        </p:par>
                        <p:par>
                          <p:cTn id="37" fill="hold">
                            <p:stCondLst>
                              <p:cond delay="2000"/>
                            </p:stCondLst>
                            <p:childTnLst>
                              <p:par>
                                <p:cTn id="38" presetClass="entr" nodeType="afterEffect" presetSubtype="0" presetID="1" grpId="12" fill="hold">
                                  <p:stCondLst>
                                    <p:cond delay="0"/>
                                  </p:stCondLst>
                                  <p:iterate type="el" backwards="0">
                                    <p:tmAbs val="0"/>
                                  </p:iterate>
                                  <p:childTnLst>
                                    <p:set>
                                      <p:cBhvr>
                                        <p:cTn id="39" fill="hold"/>
                                        <p:tgtEl>
                                          <p:spTgt spid="3214"/>
                                        </p:tgtEl>
                                        <p:attrNameLst>
                                          <p:attrName>style.visibility</p:attrName>
                                        </p:attrNameLst>
                                      </p:cBhvr>
                                      <p:to>
                                        <p:strVal val="visible"/>
                                      </p:to>
                                    </p:set>
                                  </p:childTnLst>
                                </p:cTn>
                              </p:par>
                            </p:childTnLst>
                          </p:cTn>
                        </p:par>
                        <p:par>
                          <p:cTn id="40" fill="hold">
                            <p:stCondLst>
                              <p:cond delay="2000"/>
                            </p:stCondLst>
                            <p:childTnLst>
                              <p:par>
                                <p:cTn id="41" presetClass="entr" nodeType="afterEffect" presetSubtype="0" presetID="1" grpId="13" fill="hold">
                                  <p:stCondLst>
                                    <p:cond delay="0"/>
                                  </p:stCondLst>
                                  <p:iterate type="el" backwards="0">
                                    <p:tmAbs val="0"/>
                                  </p:iterate>
                                  <p:childTnLst>
                                    <p:set>
                                      <p:cBhvr>
                                        <p:cTn id="42" fill="hold"/>
                                        <p:tgtEl>
                                          <p:spTgt spid="3178"/>
                                        </p:tgtEl>
                                        <p:attrNameLst>
                                          <p:attrName>style.visibility</p:attrName>
                                        </p:attrNameLst>
                                      </p:cBhvr>
                                      <p:to>
                                        <p:strVal val="visible"/>
                                      </p:to>
                                    </p:set>
                                  </p:childTnLst>
                                </p:cTn>
                              </p:par>
                            </p:childTnLst>
                          </p:cTn>
                        </p:par>
                        <p:par>
                          <p:cTn id="43" fill="hold">
                            <p:stCondLst>
                              <p:cond delay="2000"/>
                            </p:stCondLst>
                            <p:childTnLst>
                              <p:par>
                                <p:cTn id="44" presetClass="entr" nodeType="afterEffect" presetSubtype="0" presetID="1" grpId="14" fill="hold">
                                  <p:stCondLst>
                                    <p:cond delay="0"/>
                                  </p:stCondLst>
                                  <p:iterate type="el" backwards="0">
                                    <p:tmAbs val="0"/>
                                  </p:iterate>
                                  <p:childTnLst>
                                    <p:set>
                                      <p:cBhvr>
                                        <p:cTn id="45" fill="hold"/>
                                        <p:tgtEl>
                                          <p:spTgt spid="3115"/>
                                        </p:tgtEl>
                                        <p:attrNameLst>
                                          <p:attrName>style.visibility</p:attrName>
                                        </p:attrNameLst>
                                      </p:cBhvr>
                                      <p:to>
                                        <p:strVal val="visible"/>
                                      </p:to>
                                    </p:set>
                                  </p:childTnLst>
                                </p:cTn>
                              </p:par>
                            </p:childTnLst>
                          </p:cTn>
                        </p:par>
                        <p:par>
                          <p:cTn id="46" fill="hold">
                            <p:stCondLst>
                              <p:cond delay="2000"/>
                            </p:stCondLst>
                            <p:childTnLst>
                              <p:par>
                                <p:cTn id="47" presetClass="entr" nodeType="afterEffect" presetSubtype="0" presetID="1" grpId="15" fill="hold">
                                  <p:stCondLst>
                                    <p:cond delay="2000"/>
                                  </p:stCondLst>
                                  <p:iterate type="el" backwards="0">
                                    <p:tmAbs val="0"/>
                                  </p:iterate>
                                  <p:childTnLst>
                                    <p:set>
                                      <p:cBhvr>
                                        <p:cTn id="48" fill="hold"/>
                                        <p:tgtEl>
                                          <p:spTgt spid="3144"/>
                                        </p:tgtEl>
                                        <p:attrNameLst>
                                          <p:attrName>style.visibility</p:attrName>
                                        </p:attrNameLst>
                                      </p:cBhvr>
                                      <p:to>
                                        <p:strVal val="visible"/>
                                      </p:to>
                                    </p:set>
                                  </p:childTnLst>
                                </p:cTn>
                              </p:par>
                            </p:childTnLst>
                          </p:cTn>
                        </p:par>
                        <p:par>
                          <p:cTn id="49" fill="hold">
                            <p:stCondLst>
                              <p:cond delay="4000"/>
                            </p:stCondLst>
                            <p:childTnLst>
                              <p:par>
                                <p:cTn id="50" presetClass="entr" nodeType="afterEffect" presetSubtype="0" presetID="1" grpId="16" fill="hold">
                                  <p:stCondLst>
                                    <p:cond delay="0"/>
                                  </p:stCondLst>
                                  <p:iterate type="el" backwards="0">
                                    <p:tmAbs val="0"/>
                                  </p:iterate>
                                  <p:childTnLst>
                                    <p:set>
                                      <p:cBhvr>
                                        <p:cTn id="51" fill="hold"/>
                                        <p:tgtEl>
                                          <p:spTgt spid="3217"/>
                                        </p:tgtEl>
                                        <p:attrNameLst>
                                          <p:attrName>style.visibility</p:attrName>
                                        </p:attrNameLst>
                                      </p:cBhvr>
                                      <p:to>
                                        <p:strVal val="visible"/>
                                      </p:to>
                                    </p:set>
                                  </p:childTnLst>
                                </p:cTn>
                              </p:par>
                            </p:childTnLst>
                          </p:cTn>
                        </p:par>
                        <p:par>
                          <p:cTn id="52" fill="hold">
                            <p:stCondLst>
                              <p:cond delay="4000"/>
                            </p:stCondLst>
                            <p:childTnLst>
                              <p:par>
                                <p:cTn id="53" presetClass="entr" nodeType="afterEffect" presetSubtype="0" presetID="1" grpId="17" fill="hold">
                                  <p:stCondLst>
                                    <p:cond delay="0"/>
                                  </p:stCondLst>
                                  <p:iterate type="el" backwards="0">
                                    <p:tmAbs val="0"/>
                                  </p:iterate>
                                  <p:childTnLst>
                                    <p:set>
                                      <p:cBhvr>
                                        <p:cTn id="54" fill="hold"/>
                                        <p:tgtEl>
                                          <p:spTgt spid="3181"/>
                                        </p:tgtEl>
                                        <p:attrNameLst>
                                          <p:attrName>style.visibility</p:attrName>
                                        </p:attrNameLst>
                                      </p:cBhvr>
                                      <p:to>
                                        <p:strVal val="visible"/>
                                      </p:to>
                                    </p:set>
                                  </p:childTnLst>
                                </p:cTn>
                              </p:par>
                            </p:childTnLst>
                          </p:cTn>
                        </p:par>
                        <p:par>
                          <p:cTn id="55" fill="hold">
                            <p:stCondLst>
                              <p:cond delay="4000"/>
                            </p:stCondLst>
                            <p:childTnLst>
                              <p:par>
                                <p:cTn id="56" presetClass="entr" nodeType="afterEffect" presetSubtype="0" presetID="1" grpId="18" fill="hold">
                                  <p:stCondLst>
                                    <p:cond delay="0"/>
                                  </p:stCondLst>
                                  <p:iterate type="el" backwards="0">
                                    <p:tmAbs val="0"/>
                                  </p:iterate>
                                  <p:childTnLst>
                                    <p:set>
                                      <p:cBhvr>
                                        <p:cTn id="57" fill="hold"/>
                                        <p:tgtEl>
                                          <p:spTgt spid="3244"/>
                                        </p:tgtEl>
                                        <p:attrNameLst>
                                          <p:attrName>style.visibility</p:attrName>
                                        </p:attrNameLst>
                                      </p:cBhvr>
                                      <p:to>
                                        <p:strVal val="visible"/>
                                      </p:to>
                                    </p:set>
                                  </p:childTnLst>
                                </p:cTn>
                              </p:par>
                            </p:childTnLst>
                          </p:cTn>
                        </p:par>
                        <p:par>
                          <p:cTn id="58" fill="hold">
                            <p:stCondLst>
                              <p:cond delay="4000"/>
                            </p:stCondLst>
                            <p:childTnLst>
                              <p:par>
                                <p:cTn id="59" presetClass="entr" nodeType="afterEffect" presetSubtype="0" presetID="1" grpId="19" fill="hold">
                                  <p:stCondLst>
                                    <p:cond delay="2000"/>
                                  </p:stCondLst>
                                  <p:iterate type="el" backwards="0">
                                    <p:tmAbs val="0"/>
                                  </p:iterate>
                                  <p:childTnLst>
                                    <p:set>
                                      <p:cBhvr>
                                        <p:cTn id="60" fill="hold"/>
                                        <p:tgtEl>
                                          <p:spTgt spid="3147"/>
                                        </p:tgtEl>
                                        <p:attrNameLst>
                                          <p:attrName>style.visibility</p:attrName>
                                        </p:attrNameLst>
                                      </p:cBhvr>
                                      <p:to>
                                        <p:strVal val="visible"/>
                                      </p:to>
                                    </p:set>
                                  </p:childTnLst>
                                </p:cTn>
                              </p:par>
                            </p:childTnLst>
                          </p:cTn>
                        </p:par>
                        <p:par>
                          <p:cTn id="61" fill="hold">
                            <p:stCondLst>
                              <p:cond delay="6000"/>
                            </p:stCondLst>
                            <p:childTnLst>
                              <p:par>
                                <p:cTn id="62" presetClass="entr" nodeType="afterEffect" presetSubtype="0" presetID="1" grpId="20" fill="hold">
                                  <p:stCondLst>
                                    <p:cond delay="0"/>
                                  </p:stCondLst>
                                  <p:iterate type="el" backwards="0">
                                    <p:tmAbs val="0"/>
                                  </p:iterate>
                                  <p:childTnLst>
                                    <p:set>
                                      <p:cBhvr>
                                        <p:cTn id="63" fill="hold"/>
                                        <p:tgtEl>
                                          <p:spTgt spid="3220"/>
                                        </p:tgtEl>
                                        <p:attrNameLst>
                                          <p:attrName>style.visibility</p:attrName>
                                        </p:attrNameLst>
                                      </p:cBhvr>
                                      <p:to>
                                        <p:strVal val="visible"/>
                                      </p:to>
                                    </p:set>
                                  </p:childTnLst>
                                </p:cTn>
                              </p:par>
                            </p:childTnLst>
                          </p:cTn>
                        </p:par>
                        <p:par>
                          <p:cTn id="64" fill="hold">
                            <p:stCondLst>
                              <p:cond delay="6000"/>
                            </p:stCondLst>
                            <p:childTnLst>
                              <p:par>
                                <p:cTn id="65" presetClass="entr" nodeType="afterEffect" presetSubtype="0" presetID="1" grpId="21" fill="hold">
                                  <p:stCondLst>
                                    <p:cond delay="0"/>
                                  </p:stCondLst>
                                  <p:iterate type="el" backwards="0">
                                    <p:tmAbs val="0"/>
                                  </p:iterate>
                                  <p:childTnLst>
                                    <p:set>
                                      <p:cBhvr>
                                        <p:cTn id="66" fill="hold"/>
                                        <p:tgtEl>
                                          <p:spTgt spid="3184"/>
                                        </p:tgtEl>
                                        <p:attrNameLst>
                                          <p:attrName>style.visibility</p:attrName>
                                        </p:attrNameLst>
                                      </p:cBhvr>
                                      <p:to>
                                        <p:strVal val="visible"/>
                                      </p:to>
                                    </p:set>
                                  </p:childTnLst>
                                </p:cTn>
                              </p:par>
                            </p:childTnLst>
                          </p:cTn>
                        </p:par>
                        <p:par>
                          <p:cTn id="67" fill="hold">
                            <p:stCondLst>
                              <p:cond delay="6000"/>
                            </p:stCondLst>
                            <p:childTnLst>
                              <p:par>
                                <p:cTn id="68" presetClass="entr" nodeType="afterEffect" presetSubtype="0" presetID="1" grpId="22" fill="hold">
                                  <p:stCondLst>
                                    <p:cond delay="0"/>
                                  </p:stCondLst>
                                  <p:iterate type="el" backwards="0">
                                    <p:tmAbs val="0"/>
                                  </p:iterate>
                                  <p:childTnLst>
                                    <p:set>
                                      <p:cBhvr>
                                        <p:cTn id="69" fill="hold"/>
                                        <p:tgtEl>
                                          <p:spTgt spid="3247"/>
                                        </p:tgtEl>
                                        <p:attrNameLst>
                                          <p:attrName>style.visibility</p:attrName>
                                        </p:attrNameLst>
                                      </p:cBhvr>
                                      <p:to>
                                        <p:strVal val="visible"/>
                                      </p:to>
                                    </p:set>
                                  </p:childTnLst>
                                </p:cTn>
                              </p:par>
                            </p:childTnLst>
                          </p:cTn>
                        </p:par>
                        <p:par>
                          <p:cTn id="70" fill="hold">
                            <p:stCondLst>
                              <p:cond delay="6000"/>
                            </p:stCondLst>
                            <p:childTnLst>
                              <p:par>
                                <p:cTn id="71" presetClass="entr" nodeType="afterEffect" presetSubtype="0" presetID="1" grpId="23" fill="hold">
                                  <p:stCondLst>
                                    <p:cond delay="2000"/>
                                  </p:stCondLst>
                                  <p:iterate type="el" backwards="0">
                                    <p:tmAbs val="0"/>
                                  </p:iterate>
                                  <p:childTnLst>
                                    <p:set>
                                      <p:cBhvr>
                                        <p:cTn id="72" fill="hold"/>
                                        <p:tgtEl>
                                          <p:spTgt spid="3150"/>
                                        </p:tgtEl>
                                        <p:attrNameLst>
                                          <p:attrName>style.visibility</p:attrName>
                                        </p:attrNameLst>
                                      </p:cBhvr>
                                      <p:to>
                                        <p:strVal val="visible"/>
                                      </p:to>
                                    </p:set>
                                  </p:childTnLst>
                                </p:cTn>
                              </p:par>
                            </p:childTnLst>
                          </p:cTn>
                        </p:par>
                        <p:par>
                          <p:cTn id="73" fill="hold">
                            <p:stCondLst>
                              <p:cond delay="8000"/>
                            </p:stCondLst>
                            <p:childTnLst>
                              <p:par>
                                <p:cTn id="74" presetClass="entr" nodeType="afterEffect" presetSubtype="0" presetID="1" grpId="24" fill="hold">
                                  <p:stCondLst>
                                    <p:cond delay="0"/>
                                  </p:stCondLst>
                                  <p:iterate type="el" backwards="0">
                                    <p:tmAbs val="0"/>
                                  </p:iterate>
                                  <p:childTnLst>
                                    <p:set>
                                      <p:cBhvr>
                                        <p:cTn id="75" fill="hold"/>
                                        <p:tgtEl>
                                          <p:spTgt spid="3223"/>
                                        </p:tgtEl>
                                        <p:attrNameLst>
                                          <p:attrName>style.visibility</p:attrName>
                                        </p:attrNameLst>
                                      </p:cBhvr>
                                      <p:to>
                                        <p:strVal val="visible"/>
                                      </p:to>
                                    </p:set>
                                  </p:childTnLst>
                                </p:cTn>
                              </p:par>
                            </p:childTnLst>
                          </p:cTn>
                        </p:par>
                        <p:par>
                          <p:cTn id="76" fill="hold">
                            <p:stCondLst>
                              <p:cond delay="8000"/>
                            </p:stCondLst>
                            <p:childTnLst>
                              <p:par>
                                <p:cTn id="77" presetClass="entr" nodeType="afterEffect" presetSubtype="0" presetID="1" grpId="25" fill="hold">
                                  <p:stCondLst>
                                    <p:cond delay="0"/>
                                  </p:stCondLst>
                                  <p:iterate type="el" backwards="0">
                                    <p:tmAbs val="0"/>
                                  </p:iterate>
                                  <p:childTnLst>
                                    <p:set>
                                      <p:cBhvr>
                                        <p:cTn id="78" fill="hold"/>
                                        <p:tgtEl>
                                          <p:spTgt spid="3187"/>
                                        </p:tgtEl>
                                        <p:attrNameLst>
                                          <p:attrName>style.visibility</p:attrName>
                                        </p:attrNameLst>
                                      </p:cBhvr>
                                      <p:to>
                                        <p:strVal val="visible"/>
                                      </p:to>
                                    </p:set>
                                  </p:childTnLst>
                                </p:cTn>
                              </p:par>
                            </p:childTnLst>
                          </p:cTn>
                        </p:par>
                        <p:par>
                          <p:cTn id="79" fill="hold">
                            <p:stCondLst>
                              <p:cond delay="8000"/>
                            </p:stCondLst>
                            <p:childTnLst>
                              <p:par>
                                <p:cTn id="80" presetClass="entr" nodeType="afterEffect" presetSubtype="0" presetID="1" grpId="26" fill="hold">
                                  <p:stCondLst>
                                    <p:cond delay="0"/>
                                  </p:stCondLst>
                                  <p:iterate type="el" backwards="0">
                                    <p:tmAbs val="0"/>
                                  </p:iterate>
                                  <p:childTnLst>
                                    <p:set>
                                      <p:cBhvr>
                                        <p:cTn id="81" fill="hold"/>
                                        <p:tgtEl>
                                          <p:spTgt spid="3250"/>
                                        </p:tgtEl>
                                        <p:attrNameLst>
                                          <p:attrName>style.visibility</p:attrName>
                                        </p:attrNameLst>
                                      </p:cBhvr>
                                      <p:to>
                                        <p:strVal val="visible"/>
                                      </p:to>
                                    </p:set>
                                  </p:childTnLst>
                                </p:cTn>
                              </p:par>
                            </p:childTnLst>
                          </p:cTn>
                        </p:par>
                        <p:par>
                          <p:cTn id="82" fill="hold">
                            <p:stCondLst>
                              <p:cond delay="8000"/>
                            </p:stCondLst>
                            <p:childTnLst>
                              <p:par>
                                <p:cTn id="83" presetClass="entr" nodeType="afterEffect" presetSubtype="0" presetID="1" grpId="27" fill="hold">
                                  <p:stCondLst>
                                    <p:cond delay="2000"/>
                                  </p:stCondLst>
                                  <p:iterate type="el" backwards="0">
                                    <p:tmAbs val="0"/>
                                  </p:iterate>
                                  <p:childTnLst>
                                    <p:set>
                                      <p:cBhvr>
                                        <p:cTn id="84" fill="hold"/>
                                        <p:tgtEl>
                                          <p:spTgt spid="3190"/>
                                        </p:tgtEl>
                                        <p:attrNameLst>
                                          <p:attrName>style.visibility</p:attrName>
                                        </p:attrNameLst>
                                      </p:cBhvr>
                                      <p:to>
                                        <p:strVal val="visible"/>
                                      </p:to>
                                    </p:set>
                                  </p:childTnLst>
                                </p:cTn>
                              </p:par>
                            </p:childTnLst>
                          </p:cTn>
                        </p:par>
                        <p:par>
                          <p:cTn id="85" fill="hold">
                            <p:stCondLst>
                              <p:cond delay="10000"/>
                            </p:stCondLst>
                            <p:childTnLst>
                              <p:par>
                                <p:cTn id="86" presetClass="entr" nodeType="afterEffect" presetSubtype="0" presetID="1" grpId="28" fill="hold">
                                  <p:stCondLst>
                                    <p:cond delay="0"/>
                                  </p:stCondLst>
                                  <p:iterate type="el" backwards="0">
                                    <p:tmAbs val="0"/>
                                  </p:iterate>
                                  <p:childTnLst>
                                    <p:set>
                                      <p:cBhvr>
                                        <p:cTn id="87" fill="hold"/>
                                        <p:tgtEl>
                                          <p:spTgt spid="3253"/>
                                        </p:tgtEl>
                                        <p:attrNameLst>
                                          <p:attrName>style.visibility</p:attrName>
                                        </p:attrNameLst>
                                      </p:cBhvr>
                                      <p:to>
                                        <p:strVal val="visible"/>
                                      </p:to>
                                    </p:set>
                                  </p:childTnLst>
                                </p:cTn>
                              </p:par>
                            </p:childTnLst>
                          </p:cTn>
                        </p:par>
                        <p:par>
                          <p:cTn id="88" fill="hold">
                            <p:stCondLst>
                              <p:cond delay="10000"/>
                            </p:stCondLst>
                            <p:childTnLst>
                              <p:par>
                                <p:cTn id="89" presetClass="entr" nodeType="afterEffect" presetSubtype="8" presetID="2" grpId="29" fill="hold">
                                  <p:stCondLst>
                                    <p:cond delay="0"/>
                                  </p:stCondLst>
                                  <p:iterate type="el" backwards="0">
                                    <p:tmAbs val="0"/>
                                  </p:iterate>
                                  <p:childTnLst>
                                    <p:set>
                                      <p:cBhvr>
                                        <p:cTn id="90" fill="hold"/>
                                        <p:tgtEl>
                                          <p:spTgt spid="3260"/>
                                        </p:tgtEl>
                                        <p:attrNameLst>
                                          <p:attrName>style.visibility</p:attrName>
                                        </p:attrNameLst>
                                      </p:cBhvr>
                                      <p:to>
                                        <p:strVal val="visible"/>
                                      </p:to>
                                    </p:set>
                                    <p:anim calcmode="lin" valueType="num">
                                      <p:cBhvr>
                                        <p:cTn id="91" dur="500" fill="hold"/>
                                        <p:tgtEl>
                                          <p:spTgt spid="3260"/>
                                        </p:tgtEl>
                                        <p:attrNameLst>
                                          <p:attrName>ppt_x</p:attrName>
                                        </p:attrNameLst>
                                      </p:cBhvr>
                                      <p:tavLst>
                                        <p:tav tm="0">
                                          <p:val>
                                            <p:strVal val="0-#ppt_w/2"/>
                                          </p:val>
                                        </p:tav>
                                        <p:tav tm="100000">
                                          <p:val>
                                            <p:strVal val="#ppt_x"/>
                                          </p:val>
                                        </p:tav>
                                      </p:tavLst>
                                    </p:anim>
                                    <p:anim calcmode="lin" valueType="num">
                                      <p:cBhvr>
                                        <p:cTn id="92" dur="500" fill="hold"/>
                                        <p:tgtEl>
                                          <p:spTgt spid="32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0" grpId="29"/>
      <p:bldP build="whole" bldLvl="1" animBg="1" rev="0" advAuto="0" spid="3181" grpId="17"/>
      <p:bldP build="whole" bldLvl="1" animBg="1" rev="0" advAuto="0" spid="3235" grpId="4"/>
      <p:bldP build="whole" bldLvl="1" animBg="1" rev="0" advAuto="0" spid="3220" grpId="20"/>
      <p:bldP build="whole" bldLvl="1" animBg="1" rev="0" advAuto="0" spid="3141" grpId="11"/>
      <p:bldP build="whole" bldLvl="1" animBg="1" rev="0" advAuto="0" spid="3172" grpId="7"/>
      <p:bldP build="whole" bldLvl="1" animBg="1" rev="0" advAuto="0" spid="3211" grpId="6"/>
      <p:bldP build="whole" bldLvl="1" animBg="1" rev="0" advAuto="0" spid="3217" grpId="16"/>
      <p:bldP build="whole" bldLvl="1" animBg="1" rev="0" advAuto="0" spid="3250" grpId="26"/>
      <p:bldP build="whole" bldLvl="1" animBg="1" rev="0" advAuto="0" spid="3241" grpId="10"/>
      <p:bldP build="whole" bldLvl="1" animBg="1" rev="0" advAuto="0" spid="3144" grpId="15"/>
      <p:bldP build="whole" bldLvl="1" animBg="1" rev="0" advAuto="0" spid="3187" grpId="25"/>
      <p:bldP build="whole" bldLvl="1" animBg="1" rev="0" advAuto="0" spid="3247" grpId="22"/>
      <p:bldP build="whole" bldLvl="1" animBg="1" rev="0" advAuto="0" spid="3184" grpId="21"/>
      <p:bldP build="whole" bldLvl="1" animBg="1" rev="0" advAuto="0" spid="3238" grpId="8"/>
      <p:bldP build="whole" bldLvl="1" animBg="1" rev="0" advAuto="0" spid="3223" grpId="24"/>
      <p:bldP build="whole" bldLvl="1" animBg="1" rev="0" advAuto="0" spid="3178" grpId="13"/>
      <p:bldP build="whole" bldLvl="1" animBg="1" rev="0" advAuto="0" spid="3208" grpId="2"/>
      <p:bldP build="whole" bldLvl="1" animBg="1" rev="0" advAuto="0" spid="3175" grpId="9"/>
      <p:bldP build="whole" bldLvl="1" animBg="1" rev="0" advAuto="0" spid="3138" grpId="5"/>
      <p:bldP build="whole" bldLvl="1" animBg="1" rev="0" advAuto="0" spid="3150" grpId="23"/>
      <p:bldP build="whole" bldLvl="1" animBg="1" rev="0" advAuto="0" spid="3169" grpId="3"/>
      <p:bldP build="whole" bldLvl="1" animBg="1" rev="0" advAuto="0" spid="3214" grpId="12"/>
      <p:bldP build="whole" bldLvl="1" animBg="1" rev="0" advAuto="0" spid="3115" grpId="14"/>
      <p:bldP build="whole" bldLvl="1" animBg="1" rev="0" advAuto="0" spid="3190" grpId="27"/>
      <p:bldP build="whole" bldLvl="1" animBg="1" rev="0" advAuto="0" spid="3135" grpId="1"/>
      <p:bldP build="whole" bldLvl="1" animBg="1" rev="0" advAuto="0" spid="3147" grpId="19"/>
      <p:bldP build="whole" bldLvl="1" animBg="1" rev="0" advAuto="0" spid="3253" grpId="28"/>
      <p:bldP build="whole" bldLvl="1" animBg="1" rev="0" advAuto="0" spid="3244" grpId="18"/>
    </p:bldLst>
  </p:timing>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2" name="Rectangle 2"/>
          <p:cNvSpPr txBox="1"/>
          <p:nvPr>
            <p:ph type="title"/>
          </p:nvPr>
        </p:nvSpPr>
        <p:spPr>
          <a:xfrm>
            <a:off x="-2" y="274638"/>
            <a:ext cx="5492907" cy="1143002"/>
          </a:xfrm>
          <a:prstGeom prst="rect">
            <a:avLst/>
          </a:prstGeom>
        </p:spPr>
        <p:txBody>
          <a:bodyPr/>
          <a:lstStyle/>
          <a:p>
            <a:pPr defTabSz="388620">
              <a:defRPr i="1" sz="1700">
                <a:latin typeface="Times"/>
                <a:ea typeface="Times"/>
                <a:cs typeface="Times"/>
                <a:sym typeface="Times"/>
              </a:defRPr>
            </a:pPr>
            <a:r>
              <a:t>6. Plan to deliver some benefit</a:t>
            </a:r>
            <a:br/>
            <a:r>
              <a:t> (that is, </a:t>
            </a:r>
            <a:r>
              <a:rPr>
                <a:latin typeface="Arial"/>
                <a:ea typeface="Arial"/>
                <a:cs typeface="Arial"/>
                <a:sym typeface="Arial"/>
              </a:rPr>
              <a:t>‘</a:t>
            </a:r>
            <a:r>
              <a:t>progress towards the goals</a:t>
            </a:r>
            <a:r>
              <a:rPr>
                <a:latin typeface="Arial"/>
                <a:ea typeface="Arial"/>
                <a:cs typeface="Arial"/>
                <a:sym typeface="Arial"/>
              </a:rPr>
              <a:t>’</a:t>
            </a:r>
            <a:r>
              <a:t>)</a:t>
            </a:r>
            <a:br/>
            <a:r>
              <a:t> in weekly (or shorter) increments (Evo steps).</a:t>
            </a:r>
            <a:br/>
            <a:r>
              <a:rPr i="0"/>
              <a:t> </a:t>
            </a:r>
          </a:p>
        </p:txBody>
      </p:sp>
      <p:sp>
        <p:nvSpPr>
          <p:cNvPr id="3263" name="Rectangle 3"/>
          <p:cNvSpPr txBox="1"/>
          <p:nvPr>
            <p:ph type="body" idx="1"/>
          </p:nvPr>
        </p:nvSpPr>
        <p:spPr>
          <a:xfrm>
            <a:off x="228600" y="1417637"/>
            <a:ext cx="8763000" cy="4983165"/>
          </a:xfrm>
          <a:prstGeom prst="rect">
            <a:avLst/>
          </a:prstGeom>
        </p:spPr>
        <p:txBody>
          <a:bodyPr/>
          <a:lstStyle/>
          <a:p>
            <a:pPr marL="288035" indent="-288035" defTabSz="384047">
              <a:lnSpc>
                <a:spcPct val="80000"/>
              </a:lnSpc>
              <a:spcBef>
                <a:spcPts val="300"/>
              </a:spcBef>
              <a:defRPr b="1" sz="1300">
                <a:latin typeface="Times"/>
                <a:ea typeface="Times"/>
                <a:cs typeface="Times"/>
                <a:sym typeface="Times"/>
              </a:defRPr>
            </a:pPr>
            <a:r>
              <a:t>the weekly delivery cycle is adopted by Conventional Agile methods – good.</a:t>
            </a:r>
            <a:br/>
            <a:r>
              <a:t> </a:t>
            </a:r>
          </a:p>
          <a:p>
            <a:pPr marL="288035" indent="-288035" defTabSz="384047">
              <a:lnSpc>
                <a:spcPct val="80000"/>
              </a:lnSpc>
              <a:spcBef>
                <a:spcPts val="300"/>
              </a:spcBef>
              <a:defRPr b="1" sz="1300">
                <a:latin typeface="Times"/>
                <a:ea typeface="Times"/>
                <a:cs typeface="Times"/>
                <a:sym typeface="Times"/>
              </a:defRPr>
            </a:pPr>
            <a:r>
              <a:t>but the notion of </a:t>
            </a:r>
            <a:r>
              <a:rPr i="1"/>
              <a:t>measurement</a:t>
            </a:r>
            <a:r>
              <a:t>, on multiple performance and resource objectives, is absent.</a:t>
            </a:r>
            <a:br/>
          </a:p>
          <a:p>
            <a:pPr marL="288035" indent="-288035" defTabSz="384047">
              <a:lnSpc>
                <a:spcPct val="80000"/>
              </a:lnSpc>
              <a:spcBef>
                <a:spcPts val="300"/>
              </a:spcBef>
              <a:defRPr b="1" sz="1300">
                <a:latin typeface="Times"/>
                <a:ea typeface="Times"/>
                <a:cs typeface="Times"/>
                <a:sym typeface="Times"/>
              </a:defRPr>
            </a:pPr>
            <a:r>
              <a:t> the Conventional notion of </a:t>
            </a:r>
            <a:r>
              <a:rPr i="1"/>
              <a:t>agreeing with a user</a:t>
            </a:r>
            <a:r>
              <a:t>, about function to be built,  during that weekly cycle is healthy, but</a:t>
            </a:r>
            <a:br/>
            <a:r>
              <a:t> 	</a:t>
            </a:r>
          </a:p>
          <a:p>
            <a:pPr lvl="1" marL="624077" indent="-240029" defTabSz="384047">
              <a:lnSpc>
                <a:spcPct val="80000"/>
              </a:lnSpc>
              <a:spcBef>
                <a:spcPts val="200"/>
              </a:spcBef>
              <a:defRPr b="1" sz="1100">
                <a:latin typeface="Times"/>
                <a:ea typeface="Times"/>
                <a:cs typeface="Times"/>
                <a:sym typeface="Times"/>
              </a:defRPr>
            </a:pPr>
            <a:r>
              <a:t>the Evo method is focused on </a:t>
            </a:r>
            <a:endParaRPr sz="2300"/>
          </a:p>
          <a:p>
            <a:pPr lvl="2" marL="960119" indent="-192023" defTabSz="384047">
              <a:lnSpc>
                <a:spcPct val="80000"/>
              </a:lnSpc>
              <a:spcBef>
                <a:spcPts val="200"/>
              </a:spcBef>
              <a:defRPr b="1" sz="1000">
                <a:latin typeface="Times"/>
                <a:ea typeface="Times"/>
                <a:cs typeface="Times"/>
                <a:sym typeface="Times"/>
              </a:defRPr>
            </a:pPr>
            <a:r>
              <a:t>systematic, weekly cycle, measured delivery </a:t>
            </a:r>
            <a:endParaRPr sz="2000"/>
          </a:p>
          <a:p>
            <a:pPr lvl="2" marL="960119" indent="-192023" defTabSz="384047">
              <a:lnSpc>
                <a:spcPct val="80000"/>
              </a:lnSpc>
              <a:spcBef>
                <a:spcPts val="200"/>
              </a:spcBef>
              <a:defRPr b="1" sz="1000">
                <a:latin typeface="Times"/>
                <a:ea typeface="Times"/>
                <a:cs typeface="Times"/>
                <a:sym typeface="Times"/>
              </a:defRPr>
            </a:pPr>
            <a:r>
              <a:t>towards long-range higher-level objectives, w</a:t>
            </a:r>
            <a:endParaRPr sz="2000"/>
          </a:p>
          <a:p>
            <a:pPr lvl="2" marL="960119" indent="-192023" defTabSz="384047">
              <a:lnSpc>
                <a:spcPct val="80000"/>
              </a:lnSpc>
              <a:spcBef>
                <a:spcPts val="200"/>
              </a:spcBef>
              <a:defRPr b="1" sz="1000">
                <a:latin typeface="Times"/>
                <a:ea typeface="Times"/>
                <a:cs typeface="Times"/>
                <a:sym typeface="Times"/>
              </a:defRPr>
            </a:pPr>
            <a:r>
              <a:t>ithin numeric, multiple, resource-constraints.</a:t>
            </a:r>
            <a:br/>
          </a:p>
          <a:p>
            <a:pPr marL="288035" indent="-288035" defTabSz="384047">
              <a:lnSpc>
                <a:spcPct val="80000"/>
              </a:lnSpc>
              <a:spcBef>
                <a:spcPts val="300"/>
              </a:spcBef>
              <a:defRPr b="1" sz="1300">
                <a:latin typeface="Times"/>
                <a:ea typeface="Times"/>
                <a:cs typeface="Times"/>
                <a:sym typeface="Times"/>
              </a:defRPr>
            </a:pPr>
            <a:r>
              <a:t>this means that the Evo method is more clearly focused on </a:t>
            </a:r>
          </a:p>
          <a:p>
            <a:pPr lvl="1" marL="624077" indent="-240029" defTabSz="384047">
              <a:lnSpc>
                <a:spcPct val="80000"/>
              </a:lnSpc>
              <a:spcBef>
                <a:spcPts val="200"/>
              </a:spcBef>
              <a:defRPr b="1" sz="1100">
                <a:latin typeface="Times"/>
                <a:ea typeface="Times"/>
                <a:cs typeface="Times"/>
                <a:sym typeface="Times"/>
              </a:defRPr>
            </a:pPr>
            <a:r>
              <a:t>the wider stakeholder set values, </a:t>
            </a:r>
            <a:endParaRPr sz="2300"/>
          </a:p>
          <a:p>
            <a:pPr lvl="1" marL="624077" indent="-240029" defTabSz="384047">
              <a:lnSpc>
                <a:spcPct val="80000"/>
              </a:lnSpc>
              <a:spcBef>
                <a:spcPts val="200"/>
              </a:spcBef>
              <a:defRPr b="1" sz="1100">
                <a:latin typeface="Times"/>
                <a:ea typeface="Times"/>
                <a:cs typeface="Times"/>
                <a:sym typeface="Times"/>
              </a:defRPr>
            </a:pPr>
            <a:r>
              <a:t>and on the total resource cost management. </a:t>
            </a:r>
            <a:br/>
            <a:r>
              <a:t> </a:t>
            </a:r>
            <a:endParaRPr sz="2300"/>
          </a:p>
          <a:p>
            <a:pPr marL="288035" indent="-288035" defTabSz="384047">
              <a:lnSpc>
                <a:spcPct val="80000"/>
              </a:lnSpc>
              <a:spcBef>
                <a:spcPts val="300"/>
              </a:spcBef>
              <a:defRPr b="1" sz="1300">
                <a:latin typeface="Times"/>
                <a:ea typeface="Times"/>
                <a:cs typeface="Times"/>
                <a:sym typeface="Times"/>
              </a:defRPr>
            </a:pPr>
            <a:r>
              <a:t>the Evo method is NOT focused on system </a:t>
            </a:r>
            <a:r>
              <a:rPr>
                <a:latin typeface="Arial"/>
                <a:ea typeface="Arial"/>
                <a:cs typeface="Arial"/>
                <a:sym typeface="Arial"/>
              </a:rPr>
              <a:t>‘</a:t>
            </a:r>
            <a:r>
              <a:t>construction</a:t>
            </a:r>
            <a:r>
              <a:rPr>
                <a:latin typeface="Arial"/>
                <a:ea typeface="Arial"/>
                <a:cs typeface="Arial"/>
                <a:sym typeface="Arial"/>
              </a:rPr>
              <a:t>’</a:t>
            </a:r>
            <a:r>
              <a:t> (</a:t>
            </a:r>
            <a:r>
              <a:rPr>
                <a:latin typeface="Arial"/>
                <a:ea typeface="Arial"/>
                <a:cs typeface="Arial"/>
                <a:sym typeface="Arial"/>
              </a:rPr>
              <a:t>‘</a:t>
            </a:r>
            <a:r>
              <a:t>we are programmers, therefore we write code</a:t>
            </a:r>
            <a:r>
              <a:rPr>
                <a:latin typeface="Arial"/>
                <a:ea typeface="Arial"/>
                <a:cs typeface="Arial"/>
                <a:sym typeface="Arial"/>
              </a:rPr>
              <a:t>’</a:t>
            </a:r>
            <a:r>
              <a:t>).</a:t>
            </a:r>
            <a:br/>
            <a:r>
              <a:t> </a:t>
            </a:r>
          </a:p>
          <a:p>
            <a:pPr marL="288035" indent="-288035" defTabSz="384047">
              <a:lnSpc>
                <a:spcPct val="80000"/>
              </a:lnSpc>
              <a:spcBef>
                <a:spcPts val="300"/>
              </a:spcBef>
              <a:defRPr b="1" sz="1300">
                <a:latin typeface="Times"/>
                <a:ea typeface="Times"/>
                <a:cs typeface="Times"/>
                <a:sym typeface="Times"/>
              </a:defRPr>
            </a:pPr>
            <a:r>
              <a:t>the Evo  method is focused on delivering useful results from an organically whole system. </a:t>
            </a:r>
            <a:br/>
            <a:r>
              <a:t> </a:t>
            </a:r>
          </a:p>
          <a:p>
            <a:pPr lvl="1" marL="624077" indent="-240029" defTabSz="384047">
              <a:lnSpc>
                <a:spcPct val="80000"/>
              </a:lnSpc>
              <a:spcBef>
                <a:spcPts val="200"/>
              </a:spcBef>
              <a:defRPr b="1" sz="1100">
                <a:latin typeface="Times"/>
                <a:ea typeface="Times"/>
                <a:cs typeface="Times"/>
                <a:sym typeface="Times"/>
              </a:defRPr>
            </a:pPr>
            <a:r>
              <a:t>This means that we are not focused on </a:t>
            </a:r>
            <a:r>
              <a:rPr>
                <a:latin typeface="Arial"/>
                <a:ea typeface="Arial"/>
                <a:cs typeface="Arial"/>
                <a:sym typeface="Arial"/>
              </a:rPr>
              <a:t>‘</a:t>
            </a:r>
            <a:r>
              <a:t>writing code</a:t>
            </a:r>
            <a:r>
              <a:rPr>
                <a:latin typeface="Arial"/>
                <a:ea typeface="Arial"/>
                <a:cs typeface="Arial"/>
                <a:sym typeface="Arial"/>
              </a:rPr>
              <a:t>’</a:t>
            </a:r>
            <a:r>
              <a:t>. </a:t>
            </a:r>
            <a:br/>
            <a:r>
              <a:t> we reuse, buy, or exploit existing code just as happily as to write our own. </a:t>
            </a:r>
            <a:endParaRPr sz="2300"/>
          </a:p>
          <a:p>
            <a:pPr lvl="2" marL="960119" indent="-192023" defTabSz="384047">
              <a:lnSpc>
                <a:spcPct val="80000"/>
              </a:lnSpc>
              <a:spcBef>
                <a:spcPts val="200"/>
              </a:spcBef>
              <a:defRPr b="1" sz="1000">
                <a:latin typeface="Times"/>
                <a:ea typeface="Times"/>
                <a:cs typeface="Times"/>
                <a:sym typeface="Times"/>
              </a:defRPr>
            </a:pPr>
            <a:r>
              <a:t>We build databases, train and motivate users, improve hardware, telecommunications, websites, improve working environment, improve motivation. </a:t>
            </a:r>
            <a:endParaRPr sz="2000"/>
          </a:p>
          <a:p>
            <a:pPr lvl="2" marL="960119" indent="-192023" defTabSz="384047">
              <a:lnSpc>
                <a:spcPct val="80000"/>
              </a:lnSpc>
              <a:spcBef>
                <a:spcPts val="200"/>
              </a:spcBef>
              <a:defRPr b="1" sz="1000">
                <a:latin typeface="Times"/>
                <a:ea typeface="Times"/>
                <a:cs typeface="Times"/>
                <a:sym typeface="Times"/>
              </a:defRPr>
            </a:pPr>
            <a:r>
              <a:t> So we become more like systems engineers (</a:t>
            </a:r>
            <a:r>
              <a:rPr>
                <a:latin typeface="Arial"/>
                <a:ea typeface="Arial"/>
                <a:cs typeface="Arial"/>
                <a:sym typeface="Arial"/>
              </a:rPr>
              <a:t>‘</a:t>
            </a:r>
            <a:r>
              <a:t>any technology to deliver the results!</a:t>
            </a:r>
            <a:r>
              <a:rPr>
                <a:latin typeface="Arial"/>
                <a:ea typeface="Arial"/>
                <a:cs typeface="Arial"/>
                <a:sym typeface="Arial"/>
              </a:rPr>
              <a:t>’</a:t>
            </a:r>
            <a:r>
              <a:t>), than programmers (</a:t>
            </a:r>
            <a:r>
              <a:rPr>
                <a:latin typeface="Arial"/>
                <a:ea typeface="Arial"/>
                <a:cs typeface="Arial"/>
                <a:sym typeface="Arial"/>
              </a:rPr>
              <a:t>‘</a:t>
            </a:r>
            <a:r>
              <a:t>what can we code for you today?</a:t>
            </a:r>
            <a:r>
              <a:rPr>
                <a:latin typeface="Arial"/>
                <a:ea typeface="Arial"/>
                <a:cs typeface="Arial"/>
                <a:sym typeface="Arial"/>
              </a:rPr>
              <a:t>’</a:t>
            </a:r>
            <a:r>
              <a:t>).</a:t>
            </a:r>
            <a:br/>
            <a:br/>
            <a:br/>
            <a:br/>
          </a:p>
        </p:txBody>
      </p:sp>
      <p:pic>
        <p:nvPicPr>
          <p:cNvPr id="3264" name="Picture 3" descr="Picture 3"/>
          <p:cNvPicPr>
            <a:picLocks noChangeAspect="1"/>
          </p:cNvPicPr>
          <p:nvPr/>
        </p:nvPicPr>
        <p:blipFill>
          <a:blip r:embed="rId2">
            <a:extLst/>
          </a:blip>
          <a:stretch>
            <a:fillRect/>
          </a:stretch>
        </p:blipFill>
        <p:spPr>
          <a:xfrm>
            <a:off x="5492896" y="0"/>
            <a:ext cx="3610167" cy="1454332"/>
          </a:xfrm>
          <a:prstGeom prst="rect">
            <a:avLst/>
          </a:prstGeom>
          <a:ln w="12700">
            <a:miter lim="400000"/>
          </a:ln>
        </p:spPr>
      </p:pic>
      <p:sp>
        <p:nvSpPr>
          <p:cNvPr id="3265"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7" name="Rectangle 2"/>
          <p:cNvSpPr txBox="1"/>
          <p:nvPr>
            <p:ph type="title"/>
          </p:nvPr>
        </p:nvSpPr>
        <p:spPr>
          <a:xfrm>
            <a:off x="457200" y="274637"/>
            <a:ext cx="8229600" cy="639765"/>
          </a:xfrm>
          <a:prstGeom prst="rect">
            <a:avLst/>
          </a:prstGeom>
        </p:spPr>
        <p:txBody>
          <a:bodyPr/>
          <a:lstStyle/>
          <a:p>
            <a:pPr defTabSz="361188">
              <a:defRPr i="1" sz="1100">
                <a:latin typeface="Times"/>
                <a:ea typeface="Times"/>
                <a:cs typeface="Times"/>
                <a:sym typeface="Times"/>
              </a:defRPr>
            </a:pPr>
            <a:r>
              <a:t> Figure:  Evolutionary result delivery takes system components readied for integration in the </a:t>
            </a:r>
            <a:r>
              <a:rPr>
                <a:latin typeface="Arial"/>
                <a:ea typeface="Arial"/>
                <a:cs typeface="Arial"/>
                <a:sym typeface="Arial"/>
              </a:rPr>
              <a:t>‘</a:t>
            </a:r>
            <a:r>
              <a:t>backroom</a:t>
            </a:r>
            <a:r>
              <a:rPr>
                <a:latin typeface="Arial"/>
                <a:ea typeface="Arial"/>
                <a:cs typeface="Arial"/>
                <a:sym typeface="Arial"/>
              </a:rPr>
              <a:t>’</a:t>
            </a:r>
            <a:r>
              <a:t> using arbitrary acquisition duration (as in kitchens), and p</a:t>
            </a:r>
            <a:r>
              <a:rPr sz="900"/>
              <a:t>res</a:t>
            </a:r>
            <a:r>
              <a:t>ents them to stakeholders in frequent short Evolutionary result delivery cycles (as in the dining room). (Ill. By Kai Gilb)</a:t>
            </a:r>
            <a:br/>
          </a:p>
        </p:txBody>
      </p:sp>
      <p:pic>
        <p:nvPicPr>
          <p:cNvPr id="3268" name="Picture 4" descr="Picture 4"/>
          <p:cNvPicPr>
            <a:picLocks noChangeAspect="1"/>
          </p:cNvPicPr>
          <p:nvPr/>
        </p:nvPicPr>
        <p:blipFill>
          <a:blip r:embed="rId2">
            <a:extLst/>
          </a:blip>
          <a:stretch>
            <a:fillRect/>
          </a:stretch>
        </p:blipFill>
        <p:spPr>
          <a:xfrm>
            <a:off x="1219200" y="914400"/>
            <a:ext cx="7391400" cy="5303838"/>
          </a:xfrm>
          <a:prstGeom prst="rect">
            <a:avLst/>
          </a:prstGeom>
          <a:ln w="12700">
            <a:miter lim="400000"/>
          </a:ln>
        </p:spPr>
      </p:pic>
      <p:sp>
        <p:nvSpPr>
          <p:cNvPr id="3269"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71" name="Picture 2" descr="Picture 2"/>
          <p:cNvPicPr>
            <a:picLocks noChangeAspect="1"/>
          </p:cNvPicPr>
          <p:nvPr/>
        </p:nvPicPr>
        <p:blipFill>
          <a:blip r:embed="rId2">
            <a:extLst/>
          </a:blip>
          <a:stretch>
            <a:fillRect/>
          </a:stretch>
        </p:blipFill>
        <p:spPr>
          <a:xfrm>
            <a:off x="4343400" y="3962400"/>
            <a:ext cx="4800600" cy="2465390"/>
          </a:xfrm>
          <a:prstGeom prst="rect">
            <a:avLst/>
          </a:prstGeom>
          <a:ln w="12700">
            <a:miter lim="400000"/>
          </a:ln>
        </p:spPr>
      </p:pic>
      <p:sp>
        <p:nvSpPr>
          <p:cNvPr id="3272" name="Rectangle 3"/>
          <p:cNvSpPr txBox="1"/>
          <p:nvPr>
            <p:ph type="title" idx="4294967295"/>
          </p:nvPr>
        </p:nvSpPr>
        <p:spPr>
          <a:xfrm>
            <a:off x="762000" y="228600"/>
            <a:ext cx="7772400" cy="914400"/>
          </a:xfrm>
          <a:prstGeom prst="rect">
            <a:avLst/>
          </a:prstGeom>
        </p:spPr>
        <p:txBody>
          <a:bodyPr/>
          <a:lstStyle>
            <a:lvl1pPr>
              <a:defRPr>
                <a:solidFill>
                  <a:srgbClr val="FFFFFF"/>
                </a:solidFill>
              </a:defRPr>
            </a:lvl1pPr>
          </a:lstStyle>
          <a:p>
            <a:pPr/>
            <a:r>
              <a:t>Back Room Front Room 2</a:t>
            </a:r>
          </a:p>
        </p:txBody>
      </p:sp>
      <p:pic>
        <p:nvPicPr>
          <p:cNvPr id="3273" name="Picture 4" descr="Picture 4"/>
          <p:cNvPicPr>
            <a:picLocks noChangeAspect="1"/>
          </p:cNvPicPr>
          <p:nvPr/>
        </p:nvPicPr>
        <p:blipFill>
          <a:blip r:embed="rId3">
            <a:extLst/>
          </a:blip>
          <a:stretch>
            <a:fillRect/>
          </a:stretch>
        </p:blipFill>
        <p:spPr>
          <a:xfrm>
            <a:off x="1560512" y="695325"/>
            <a:ext cx="788988" cy="904875"/>
          </a:xfrm>
          <a:prstGeom prst="rect">
            <a:avLst/>
          </a:prstGeom>
          <a:ln w="12700">
            <a:miter lim="400000"/>
          </a:ln>
        </p:spPr>
      </p:pic>
      <p:pic>
        <p:nvPicPr>
          <p:cNvPr id="3274" name="Picture 5" descr="Picture 5"/>
          <p:cNvPicPr>
            <a:picLocks noChangeAspect="1"/>
          </p:cNvPicPr>
          <p:nvPr/>
        </p:nvPicPr>
        <p:blipFill>
          <a:blip r:embed="rId4">
            <a:extLst/>
          </a:blip>
          <a:stretch>
            <a:fillRect/>
          </a:stretch>
        </p:blipFill>
        <p:spPr>
          <a:xfrm>
            <a:off x="609600" y="3505200"/>
            <a:ext cx="3468688" cy="2959100"/>
          </a:xfrm>
          <a:prstGeom prst="rect">
            <a:avLst/>
          </a:prstGeom>
          <a:ln w="12700">
            <a:miter lim="400000"/>
          </a:ln>
        </p:spPr>
      </p:pic>
      <p:sp>
        <p:nvSpPr>
          <p:cNvPr id="3275" name="Rectangle 6"/>
          <p:cNvSpPr/>
          <p:nvPr/>
        </p:nvSpPr>
        <p:spPr>
          <a:xfrm>
            <a:off x="820737" y="4114800"/>
            <a:ext cx="550863" cy="381000"/>
          </a:xfrm>
          <a:prstGeom prst="rect">
            <a:avLst/>
          </a:prstGeom>
          <a:solidFill>
            <a:srgbClr val="E57333">
              <a:alpha val="49001"/>
            </a:srgbClr>
          </a:solidFill>
          <a:ln>
            <a:solidFill>
              <a:srgbClr val="000000"/>
            </a:solidFill>
            <a:miter/>
          </a:ln>
        </p:spPr>
        <p:txBody>
          <a:bodyPr lIns="45718" tIns="45718" rIns="45718" bIns="45718" anchor="ctr"/>
          <a:lstStyle/>
          <a:p>
            <a:pPr>
              <a:defRPr sz="2400">
                <a:latin typeface="Times"/>
                <a:ea typeface="Times"/>
                <a:cs typeface="Times"/>
                <a:sym typeface="Times"/>
              </a:defRPr>
            </a:pPr>
          </a:p>
        </p:txBody>
      </p:sp>
      <p:sp>
        <p:nvSpPr>
          <p:cNvPr id="3276" name="Rectangle 7"/>
          <p:cNvSpPr/>
          <p:nvPr/>
        </p:nvSpPr>
        <p:spPr>
          <a:xfrm>
            <a:off x="1219200" y="4495800"/>
            <a:ext cx="831850" cy="381000"/>
          </a:xfrm>
          <a:prstGeom prst="rect">
            <a:avLst/>
          </a:prstGeom>
          <a:solidFill>
            <a:srgbClr val="FBE533">
              <a:alpha val="50000"/>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77" name="Rectangle 8"/>
          <p:cNvSpPr/>
          <p:nvPr/>
        </p:nvSpPr>
        <p:spPr>
          <a:xfrm>
            <a:off x="1022350" y="5638800"/>
            <a:ext cx="1720850" cy="381000"/>
          </a:xfrm>
          <a:prstGeom prst="rect">
            <a:avLst/>
          </a:prstGeom>
          <a:solidFill>
            <a:srgbClr val="4B659A">
              <a:alpha val="50000"/>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78" name="Rectangle 9"/>
          <p:cNvSpPr/>
          <p:nvPr/>
        </p:nvSpPr>
        <p:spPr>
          <a:xfrm>
            <a:off x="674687" y="3733800"/>
            <a:ext cx="349252" cy="381000"/>
          </a:xfrm>
          <a:prstGeom prst="rect">
            <a:avLst/>
          </a:prstGeom>
          <a:solidFill>
            <a:srgbClr val="659EAE">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79" name="Rectangle 10"/>
          <p:cNvSpPr/>
          <p:nvPr/>
        </p:nvSpPr>
        <p:spPr>
          <a:xfrm>
            <a:off x="1028700" y="4114800"/>
            <a:ext cx="342900" cy="381000"/>
          </a:xfrm>
          <a:prstGeom prst="rect">
            <a:avLst/>
          </a:prstGeom>
          <a:solidFill>
            <a:srgbClr val="E573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0" name="Rectangle 11"/>
          <p:cNvSpPr/>
          <p:nvPr/>
        </p:nvSpPr>
        <p:spPr>
          <a:xfrm>
            <a:off x="1219200" y="4495800"/>
            <a:ext cx="152400" cy="381000"/>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1" name="Rectangle 12"/>
          <p:cNvSpPr/>
          <p:nvPr/>
        </p:nvSpPr>
        <p:spPr>
          <a:xfrm>
            <a:off x="1371599" y="4870450"/>
            <a:ext cx="344491" cy="381000"/>
          </a:xfrm>
          <a:prstGeom prst="rect">
            <a:avLst/>
          </a:prstGeom>
          <a:solidFill>
            <a:srgbClr val="FF9E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2" name="Rectangle 13"/>
          <p:cNvSpPr/>
          <p:nvPr/>
        </p:nvSpPr>
        <p:spPr>
          <a:xfrm>
            <a:off x="1882775" y="5257800"/>
            <a:ext cx="522288" cy="381000"/>
          </a:xfrm>
          <a:prstGeom prst="rect">
            <a:avLst/>
          </a:prstGeom>
          <a:solidFill>
            <a:srgbClr val="9493B2">
              <a:alpha val="50000"/>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3" name="Rectangle 14"/>
          <p:cNvSpPr/>
          <p:nvPr/>
        </p:nvSpPr>
        <p:spPr>
          <a:xfrm>
            <a:off x="1022350" y="5638800"/>
            <a:ext cx="34925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4" name="Rectangle 15"/>
          <p:cNvSpPr/>
          <p:nvPr/>
        </p:nvSpPr>
        <p:spPr>
          <a:xfrm>
            <a:off x="5332412" y="4114800"/>
            <a:ext cx="74614" cy="381000"/>
          </a:xfrm>
          <a:prstGeom prst="rect">
            <a:avLst/>
          </a:prstGeom>
          <a:solidFill>
            <a:srgbClr val="659EAE">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5" name="Rectangle 16"/>
          <p:cNvSpPr/>
          <p:nvPr/>
        </p:nvSpPr>
        <p:spPr>
          <a:xfrm>
            <a:off x="5667375" y="4114800"/>
            <a:ext cx="76200" cy="381000"/>
          </a:xfrm>
          <a:prstGeom prst="rect">
            <a:avLst/>
          </a:prstGeom>
          <a:solidFill>
            <a:srgbClr val="E573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6" name="Rectangle 17"/>
          <p:cNvSpPr/>
          <p:nvPr/>
        </p:nvSpPr>
        <p:spPr>
          <a:xfrm>
            <a:off x="5972173" y="4310062"/>
            <a:ext cx="77791" cy="185739"/>
          </a:xfrm>
          <a:prstGeom prst="rect">
            <a:avLst/>
          </a:prstGeom>
          <a:solidFill>
            <a:srgbClr val="FF9E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7" name="Rectangle 18"/>
          <p:cNvSpPr/>
          <p:nvPr/>
        </p:nvSpPr>
        <p:spPr>
          <a:xfrm>
            <a:off x="5972173" y="4114798"/>
            <a:ext cx="77791" cy="185741"/>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8" name="Rectangle 19"/>
          <p:cNvSpPr/>
          <p:nvPr/>
        </p:nvSpPr>
        <p:spPr>
          <a:xfrm>
            <a:off x="6653213" y="4114800"/>
            <a:ext cx="88902" cy="381000"/>
          </a:xfrm>
          <a:prstGeom prst="rect">
            <a:avLst/>
          </a:prstGeom>
          <a:solidFill>
            <a:srgbClr val="9493B2">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89" name="Rectangle 20"/>
          <p:cNvSpPr/>
          <p:nvPr/>
        </p:nvSpPr>
        <p:spPr>
          <a:xfrm>
            <a:off x="6308723" y="4310062"/>
            <a:ext cx="87316" cy="185739"/>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90" name="Rectangle 21"/>
          <p:cNvSpPr/>
          <p:nvPr/>
        </p:nvSpPr>
        <p:spPr>
          <a:xfrm>
            <a:off x="6308723" y="4114798"/>
            <a:ext cx="87316" cy="185741"/>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91" name="Rectangle 22"/>
          <p:cNvSpPr/>
          <p:nvPr/>
        </p:nvSpPr>
        <p:spPr>
          <a:xfrm>
            <a:off x="6962774" y="4114800"/>
            <a:ext cx="87316"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292" name="Text Box 23"/>
          <p:cNvSpPr txBox="1"/>
          <p:nvPr/>
        </p:nvSpPr>
        <p:spPr>
          <a:xfrm>
            <a:off x="533399" y="2895599"/>
            <a:ext cx="3338919"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Back-room Design Development</a:t>
            </a:r>
          </a:p>
        </p:txBody>
      </p:sp>
      <p:grpSp>
        <p:nvGrpSpPr>
          <p:cNvPr id="3295" name="Group 24"/>
          <p:cNvGrpSpPr/>
          <p:nvPr/>
        </p:nvGrpSpPr>
        <p:grpSpPr>
          <a:xfrm>
            <a:off x="4981574" y="3560761"/>
            <a:ext cx="3429004" cy="184155"/>
            <a:chOff x="0" y="14244"/>
            <a:chExt cx="3429002" cy="184154"/>
          </a:xfrm>
        </p:grpSpPr>
        <p:sp>
          <p:nvSpPr>
            <p:cNvPr id="3293" name="Line 25"/>
            <p:cNvSpPr/>
            <p:nvPr/>
          </p:nvSpPr>
          <p:spPr>
            <a:xfrm>
              <a:off x="0" y="111082"/>
              <a:ext cx="3276604" cy="3"/>
            </a:xfrm>
            <a:prstGeom prst="line">
              <a:avLst/>
            </a:prstGeom>
            <a:noFill/>
            <a:ln w="19050" cap="flat">
              <a:solidFill>
                <a:srgbClr val="000000"/>
              </a:solidFill>
              <a:prstDash val="solid"/>
              <a:round/>
            </a:ln>
            <a:effectLst/>
          </p:spPr>
          <p:txBody>
            <a:bodyPr wrap="square" lIns="45718" tIns="45718" rIns="45718" bIns="45718" numCol="1" anchor="t">
              <a:noAutofit/>
            </a:bodyPr>
            <a:lstStyle/>
            <a:p>
              <a:pPr/>
            </a:p>
          </p:txBody>
        </p:sp>
        <p:sp>
          <p:nvSpPr>
            <p:cNvPr id="3294" name="AutoShape 26"/>
            <p:cNvSpPr/>
            <p:nvPr/>
          </p:nvSpPr>
          <p:spPr>
            <a:xfrm rot="5400000">
              <a:off x="3244850" y="14245"/>
              <a:ext cx="184155" cy="184152"/>
            </a:xfrm>
            <a:prstGeom prst="triangle">
              <a:avLst/>
            </a:prstGeom>
            <a:solidFill>
              <a:srgbClr val="1F497D"/>
            </a:solidFill>
            <a:ln w="9525" cap="flat">
              <a:solidFill>
                <a:srgbClr val="000000"/>
              </a:solidFill>
              <a:prstDash val="solid"/>
              <a:miter lim="800000"/>
            </a:ln>
            <a:effectLst/>
          </p:spPr>
          <p:txBody>
            <a:bodyPr wrap="square" lIns="45718" tIns="45718" rIns="45718" bIns="45718" numCol="1" anchor="ctr">
              <a:noAutofit/>
            </a:bodyPr>
            <a:lstStyle/>
            <a:p>
              <a:pPr>
                <a:defRPr>
                  <a:latin typeface="+mj-lt"/>
                  <a:ea typeface="+mj-ea"/>
                  <a:cs typeface="+mj-cs"/>
                  <a:sym typeface="Calibri"/>
                </a:defRPr>
              </a:pPr>
            </a:p>
          </p:txBody>
        </p:sp>
      </p:grpSp>
      <p:sp>
        <p:nvSpPr>
          <p:cNvPr id="3296" name="Text Box 27"/>
          <p:cNvSpPr txBox="1"/>
          <p:nvPr/>
        </p:nvSpPr>
        <p:spPr>
          <a:xfrm>
            <a:off x="4800600" y="3276598"/>
            <a:ext cx="3507019"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Front-room Evolutionary Delivery</a:t>
            </a:r>
          </a:p>
        </p:txBody>
      </p:sp>
      <p:grpSp>
        <p:nvGrpSpPr>
          <p:cNvPr id="3320" name="Group 28"/>
          <p:cNvGrpSpPr/>
          <p:nvPr/>
        </p:nvGrpSpPr>
        <p:grpSpPr>
          <a:xfrm>
            <a:off x="533400" y="3255961"/>
            <a:ext cx="3536954" cy="2992441"/>
            <a:chOff x="0" y="12635"/>
            <a:chExt cx="3536953" cy="2992439"/>
          </a:xfrm>
        </p:grpSpPr>
        <p:sp>
          <p:nvSpPr>
            <p:cNvPr id="3297" name="Line 29"/>
            <p:cNvSpPr/>
            <p:nvPr/>
          </p:nvSpPr>
          <p:spPr>
            <a:xfrm flipH="1">
              <a:off x="487361" y="368911"/>
              <a:ext cx="3" cy="2636164"/>
            </a:xfrm>
            <a:prstGeom prst="line">
              <a:avLst/>
            </a:prstGeom>
            <a:noFill/>
            <a:ln w="9525" cap="flat">
              <a:solidFill>
                <a:srgbClr val="474747"/>
              </a:solidFill>
              <a:prstDash val="solid"/>
              <a:round/>
            </a:ln>
            <a:effectLst/>
          </p:spPr>
          <p:txBody>
            <a:bodyPr wrap="square" lIns="45718" tIns="45718" rIns="45718" bIns="45718" numCol="1" anchor="t">
              <a:noAutofit/>
            </a:bodyPr>
            <a:lstStyle/>
            <a:p>
              <a:pPr/>
            </a:p>
          </p:txBody>
        </p:sp>
        <p:sp>
          <p:nvSpPr>
            <p:cNvPr id="3298" name="Line 30"/>
            <p:cNvSpPr/>
            <p:nvPr/>
          </p:nvSpPr>
          <p:spPr>
            <a:xfrm flipH="1">
              <a:off x="838199" y="368911"/>
              <a:ext cx="2" cy="2636164"/>
            </a:xfrm>
            <a:prstGeom prst="line">
              <a:avLst/>
            </a:prstGeom>
            <a:noFill/>
            <a:ln w="9525" cap="flat">
              <a:solidFill>
                <a:srgbClr val="474747"/>
              </a:solidFill>
              <a:prstDash val="solid"/>
              <a:round/>
            </a:ln>
            <a:effectLst/>
          </p:spPr>
          <p:txBody>
            <a:bodyPr wrap="square" lIns="45718" tIns="45718" rIns="45718" bIns="45718" numCol="1" anchor="t">
              <a:noAutofit/>
            </a:bodyPr>
            <a:lstStyle/>
            <a:p>
              <a:pPr/>
            </a:p>
          </p:txBody>
        </p:sp>
        <p:sp>
          <p:nvSpPr>
            <p:cNvPr id="3299" name="Line 31"/>
            <p:cNvSpPr/>
            <p:nvPr/>
          </p:nvSpPr>
          <p:spPr>
            <a:xfrm flipH="1">
              <a:off x="141286" y="368911"/>
              <a:ext cx="3" cy="2636164"/>
            </a:xfrm>
            <a:prstGeom prst="line">
              <a:avLst/>
            </a:prstGeom>
            <a:noFill/>
            <a:ln w="9525" cap="flat">
              <a:solidFill>
                <a:srgbClr val="474747"/>
              </a:solidFill>
              <a:prstDash val="solid"/>
              <a:round/>
            </a:ln>
            <a:effectLst/>
          </p:spPr>
          <p:txBody>
            <a:bodyPr wrap="square" lIns="45718" tIns="45718" rIns="45718" bIns="45718" numCol="1" anchor="t">
              <a:noAutofit/>
            </a:bodyPr>
            <a:lstStyle/>
            <a:p>
              <a:pPr/>
            </a:p>
          </p:txBody>
        </p:sp>
        <p:sp>
          <p:nvSpPr>
            <p:cNvPr id="3300" name="Line 32"/>
            <p:cNvSpPr/>
            <p:nvPr/>
          </p:nvSpPr>
          <p:spPr>
            <a:xfrm flipH="1">
              <a:off x="1179512" y="368911"/>
              <a:ext cx="2" cy="2636164"/>
            </a:xfrm>
            <a:prstGeom prst="line">
              <a:avLst/>
            </a:prstGeom>
            <a:noFill/>
            <a:ln w="9525" cap="flat">
              <a:solidFill>
                <a:srgbClr val="474747"/>
              </a:solidFill>
              <a:prstDash val="solid"/>
              <a:round/>
            </a:ln>
            <a:effectLst/>
          </p:spPr>
          <p:txBody>
            <a:bodyPr wrap="square" lIns="45718" tIns="45718" rIns="45718" bIns="45718" numCol="1" anchor="t">
              <a:noAutofit/>
            </a:bodyPr>
            <a:lstStyle/>
            <a:p>
              <a:pPr/>
            </a:p>
          </p:txBody>
        </p:sp>
        <p:sp>
          <p:nvSpPr>
            <p:cNvPr id="3301" name="Line 33"/>
            <p:cNvSpPr/>
            <p:nvPr/>
          </p:nvSpPr>
          <p:spPr>
            <a:xfrm flipH="1">
              <a:off x="1525587" y="368911"/>
              <a:ext cx="2" cy="2636164"/>
            </a:xfrm>
            <a:prstGeom prst="line">
              <a:avLst/>
            </a:prstGeom>
            <a:noFill/>
            <a:ln w="9525" cap="flat">
              <a:solidFill>
                <a:srgbClr val="474747"/>
              </a:solidFill>
              <a:prstDash val="solid"/>
              <a:round/>
            </a:ln>
            <a:effectLst/>
          </p:spPr>
          <p:txBody>
            <a:bodyPr wrap="square" lIns="45718" tIns="45718" rIns="45718" bIns="45718" numCol="1" anchor="t">
              <a:noAutofit/>
            </a:bodyPr>
            <a:lstStyle/>
            <a:p>
              <a:pPr/>
            </a:p>
          </p:txBody>
        </p:sp>
        <p:sp>
          <p:nvSpPr>
            <p:cNvPr id="3302" name="Line 34"/>
            <p:cNvSpPr/>
            <p:nvPr/>
          </p:nvSpPr>
          <p:spPr>
            <a:xfrm flipH="1">
              <a:off x="1876425" y="368911"/>
              <a:ext cx="2" cy="2636164"/>
            </a:xfrm>
            <a:prstGeom prst="line">
              <a:avLst/>
            </a:prstGeom>
            <a:noFill/>
            <a:ln w="9525" cap="flat">
              <a:solidFill>
                <a:srgbClr val="474747"/>
              </a:solidFill>
              <a:prstDash val="solid"/>
              <a:round/>
            </a:ln>
            <a:effectLst/>
          </p:spPr>
          <p:txBody>
            <a:bodyPr wrap="square" lIns="45718" tIns="45718" rIns="45718" bIns="45718" numCol="1" anchor="t">
              <a:noAutofit/>
            </a:bodyPr>
            <a:lstStyle/>
            <a:p>
              <a:pPr/>
            </a:p>
          </p:txBody>
        </p:sp>
        <p:sp>
          <p:nvSpPr>
            <p:cNvPr id="3303" name="Line 35"/>
            <p:cNvSpPr/>
            <p:nvPr/>
          </p:nvSpPr>
          <p:spPr>
            <a:xfrm flipH="1">
              <a:off x="2217737" y="368911"/>
              <a:ext cx="2" cy="2636164"/>
            </a:xfrm>
            <a:prstGeom prst="line">
              <a:avLst/>
            </a:prstGeom>
            <a:noFill/>
            <a:ln w="9525" cap="flat">
              <a:solidFill>
                <a:srgbClr val="474747"/>
              </a:solidFill>
              <a:prstDash val="solid"/>
              <a:round/>
            </a:ln>
            <a:effectLst/>
          </p:spPr>
          <p:txBody>
            <a:bodyPr wrap="square" lIns="45718" tIns="45718" rIns="45718" bIns="45718" numCol="1" anchor="t">
              <a:noAutofit/>
            </a:bodyPr>
            <a:lstStyle/>
            <a:p>
              <a:pPr/>
            </a:p>
          </p:txBody>
        </p:sp>
        <p:sp>
          <p:nvSpPr>
            <p:cNvPr id="3304" name="Line 36"/>
            <p:cNvSpPr/>
            <p:nvPr/>
          </p:nvSpPr>
          <p:spPr>
            <a:xfrm flipH="1">
              <a:off x="2571750" y="368911"/>
              <a:ext cx="2" cy="2636164"/>
            </a:xfrm>
            <a:prstGeom prst="line">
              <a:avLst/>
            </a:prstGeom>
            <a:noFill/>
            <a:ln w="9525" cap="flat">
              <a:solidFill>
                <a:srgbClr val="474747"/>
              </a:solidFill>
              <a:prstDash val="solid"/>
              <a:round/>
            </a:ln>
            <a:effectLst/>
          </p:spPr>
          <p:txBody>
            <a:bodyPr wrap="square" lIns="45718" tIns="45718" rIns="45718" bIns="45718" numCol="1" anchor="t">
              <a:noAutofit/>
            </a:bodyPr>
            <a:lstStyle/>
            <a:p>
              <a:pPr/>
            </a:p>
          </p:txBody>
        </p:sp>
        <p:sp>
          <p:nvSpPr>
            <p:cNvPr id="3305" name="Line 37"/>
            <p:cNvSpPr/>
            <p:nvPr/>
          </p:nvSpPr>
          <p:spPr>
            <a:xfrm flipH="1">
              <a:off x="2913062" y="368911"/>
              <a:ext cx="3" cy="2636164"/>
            </a:xfrm>
            <a:prstGeom prst="line">
              <a:avLst/>
            </a:prstGeom>
            <a:noFill/>
            <a:ln w="9525" cap="flat">
              <a:solidFill>
                <a:srgbClr val="474747"/>
              </a:solidFill>
              <a:prstDash val="solid"/>
              <a:round/>
            </a:ln>
            <a:effectLst/>
          </p:spPr>
          <p:txBody>
            <a:bodyPr wrap="square" lIns="45718" tIns="45718" rIns="45718" bIns="45718" numCol="1" anchor="t">
              <a:noAutofit/>
            </a:bodyPr>
            <a:lstStyle/>
            <a:p>
              <a:pPr/>
            </a:p>
          </p:txBody>
        </p:sp>
        <p:sp>
          <p:nvSpPr>
            <p:cNvPr id="3306" name="Text Box 38"/>
            <p:cNvSpPr txBox="1"/>
            <p:nvPr/>
          </p:nvSpPr>
          <p:spPr>
            <a:xfrm>
              <a:off x="0" y="98535"/>
              <a:ext cx="197379"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1</a:t>
              </a:r>
            </a:p>
          </p:txBody>
        </p:sp>
        <p:sp>
          <p:nvSpPr>
            <p:cNvPr id="3307" name="Text Box 39"/>
            <p:cNvSpPr txBox="1"/>
            <p:nvPr/>
          </p:nvSpPr>
          <p:spPr>
            <a:xfrm>
              <a:off x="346075" y="98535"/>
              <a:ext cx="197379"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2</a:t>
              </a:r>
            </a:p>
          </p:txBody>
        </p:sp>
        <p:sp>
          <p:nvSpPr>
            <p:cNvPr id="3308" name="Text Box 40"/>
            <p:cNvSpPr txBox="1"/>
            <p:nvPr/>
          </p:nvSpPr>
          <p:spPr>
            <a:xfrm>
              <a:off x="690562" y="98535"/>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3</a:t>
              </a:r>
            </a:p>
          </p:txBody>
        </p:sp>
        <p:sp>
          <p:nvSpPr>
            <p:cNvPr id="3309" name="Text Box 41"/>
            <p:cNvSpPr txBox="1"/>
            <p:nvPr/>
          </p:nvSpPr>
          <p:spPr>
            <a:xfrm>
              <a:off x="1027112" y="98535"/>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4</a:t>
              </a:r>
            </a:p>
          </p:txBody>
        </p:sp>
        <p:sp>
          <p:nvSpPr>
            <p:cNvPr id="3310" name="Text Box 42"/>
            <p:cNvSpPr txBox="1"/>
            <p:nvPr/>
          </p:nvSpPr>
          <p:spPr>
            <a:xfrm>
              <a:off x="1384300" y="98535"/>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5</a:t>
              </a:r>
            </a:p>
          </p:txBody>
        </p:sp>
        <p:sp>
          <p:nvSpPr>
            <p:cNvPr id="3311" name="Text Box 43"/>
            <p:cNvSpPr txBox="1"/>
            <p:nvPr/>
          </p:nvSpPr>
          <p:spPr>
            <a:xfrm>
              <a:off x="1730375" y="98535"/>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6</a:t>
              </a:r>
            </a:p>
          </p:txBody>
        </p:sp>
        <p:sp>
          <p:nvSpPr>
            <p:cNvPr id="3312" name="Text Box 44"/>
            <p:cNvSpPr txBox="1"/>
            <p:nvPr/>
          </p:nvSpPr>
          <p:spPr>
            <a:xfrm>
              <a:off x="2074862" y="98535"/>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7</a:t>
              </a:r>
            </a:p>
          </p:txBody>
        </p:sp>
        <p:sp>
          <p:nvSpPr>
            <p:cNvPr id="3313" name="Text Box 45"/>
            <p:cNvSpPr txBox="1"/>
            <p:nvPr/>
          </p:nvSpPr>
          <p:spPr>
            <a:xfrm>
              <a:off x="2433637" y="98535"/>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8</a:t>
              </a:r>
            </a:p>
          </p:txBody>
        </p:sp>
        <p:sp>
          <p:nvSpPr>
            <p:cNvPr id="3314" name="Text Box 46"/>
            <p:cNvSpPr txBox="1"/>
            <p:nvPr/>
          </p:nvSpPr>
          <p:spPr>
            <a:xfrm>
              <a:off x="2779712" y="98535"/>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9</a:t>
              </a:r>
            </a:p>
          </p:txBody>
        </p:sp>
        <p:sp>
          <p:nvSpPr>
            <p:cNvPr id="3315" name="Text Box 47"/>
            <p:cNvSpPr txBox="1"/>
            <p:nvPr/>
          </p:nvSpPr>
          <p:spPr>
            <a:xfrm>
              <a:off x="3079750" y="98535"/>
              <a:ext cx="201287"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n</a:t>
              </a:r>
            </a:p>
          </p:txBody>
        </p:sp>
        <p:grpSp>
          <p:nvGrpSpPr>
            <p:cNvPr id="3318" name="Group 48"/>
            <p:cNvGrpSpPr/>
            <p:nvPr/>
          </p:nvGrpSpPr>
          <p:grpSpPr>
            <a:xfrm>
              <a:off x="107950" y="12635"/>
              <a:ext cx="3429004" cy="163355"/>
              <a:chOff x="0" y="12635"/>
              <a:chExt cx="3429002" cy="163354"/>
            </a:xfrm>
          </p:grpSpPr>
          <p:sp>
            <p:nvSpPr>
              <p:cNvPr id="3316" name="Line 49"/>
              <p:cNvSpPr/>
              <p:nvPr/>
            </p:nvSpPr>
            <p:spPr>
              <a:xfrm>
                <a:off x="0" y="98535"/>
                <a:ext cx="3276602" cy="3"/>
              </a:xfrm>
              <a:prstGeom prst="line">
                <a:avLst/>
              </a:prstGeom>
              <a:noFill/>
              <a:ln w="19050" cap="flat">
                <a:solidFill>
                  <a:srgbClr val="000000"/>
                </a:solidFill>
                <a:prstDash val="solid"/>
                <a:round/>
              </a:ln>
              <a:effectLst/>
            </p:spPr>
            <p:txBody>
              <a:bodyPr wrap="square" lIns="45718" tIns="45718" rIns="45718" bIns="45718" numCol="1" anchor="t">
                <a:noAutofit/>
              </a:bodyPr>
              <a:lstStyle/>
              <a:p>
                <a:pPr/>
              </a:p>
            </p:txBody>
          </p:sp>
          <p:sp>
            <p:nvSpPr>
              <p:cNvPr id="3317" name="AutoShape 50"/>
              <p:cNvSpPr/>
              <p:nvPr/>
            </p:nvSpPr>
            <p:spPr>
              <a:xfrm rot="5400000">
                <a:off x="3255250" y="2237"/>
                <a:ext cx="163355" cy="184152"/>
              </a:xfrm>
              <a:prstGeom prst="triangle">
                <a:avLst/>
              </a:prstGeom>
              <a:solidFill>
                <a:srgbClr val="1F497D"/>
              </a:solidFill>
              <a:ln w="9525" cap="flat">
                <a:solidFill>
                  <a:srgbClr val="000000"/>
                </a:solidFill>
                <a:prstDash val="solid"/>
                <a:miter lim="800000"/>
              </a:ln>
              <a:effectLst/>
            </p:spPr>
            <p:txBody>
              <a:bodyPr wrap="square" lIns="45718" tIns="45718" rIns="45718" bIns="45718" numCol="1" anchor="ctr">
                <a:noAutofit/>
              </a:bodyPr>
              <a:lstStyle/>
              <a:p>
                <a:pPr>
                  <a:defRPr>
                    <a:latin typeface="+mj-lt"/>
                    <a:ea typeface="+mj-ea"/>
                    <a:cs typeface="+mj-cs"/>
                    <a:sym typeface="Calibri"/>
                  </a:defRPr>
                </a:pPr>
              </a:p>
            </p:txBody>
          </p:sp>
        </p:grpSp>
        <p:sp>
          <p:nvSpPr>
            <p:cNvPr id="3319" name="Line 51"/>
            <p:cNvSpPr/>
            <p:nvPr/>
          </p:nvSpPr>
          <p:spPr>
            <a:xfrm flipH="1">
              <a:off x="3232150" y="368911"/>
              <a:ext cx="3" cy="2636164"/>
            </a:xfrm>
            <a:prstGeom prst="line">
              <a:avLst/>
            </a:prstGeom>
            <a:noFill/>
            <a:ln w="9525" cap="flat">
              <a:solidFill>
                <a:srgbClr val="000000"/>
              </a:solidFill>
              <a:prstDash val="dash"/>
              <a:round/>
            </a:ln>
            <a:effectLst/>
          </p:spPr>
          <p:txBody>
            <a:bodyPr wrap="square" lIns="45718" tIns="45718" rIns="45718" bIns="45718" numCol="1" anchor="t">
              <a:noAutofit/>
            </a:bodyPr>
            <a:lstStyle/>
            <a:p>
              <a:pPr/>
            </a:p>
          </p:txBody>
        </p:sp>
      </p:grpSp>
      <p:grpSp>
        <p:nvGrpSpPr>
          <p:cNvPr id="3341" name="Group 52"/>
          <p:cNvGrpSpPr/>
          <p:nvPr/>
        </p:nvGrpSpPr>
        <p:grpSpPr>
          <a:xfrm>
            <a:off x="4873625" y="3733798"/>
            <a:ext cx="3281037" cy="838204"/>
            <a:chOff x="0" y="0"/>
            <a:chExt cx="3281036" cy="838202"/>
          </a:xfrm>
        </p:grpSpPr>
        <p:sp>
          <p:nvSpPr>
            <p:cNvPr id="3321" name="Text Box 53"/>
            <p:cNvSpPr txBox="1"/>
            <p:nvPr/>
          </p:nvSpPr>
          <p:spPr>
            <a:xfrm>
              <a:off x="3079750" y="-1"/>
              <a:ext cx="201287"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n</a:t>
              </a:r>
            </a:p>
          </p:txBody>
        </p:sp>
        <p:sp>
          <p:nvSpPr>
            <p:cNvPr id="3322" name="Text Box 54"/>
            <p:cNvSpPr txBox="1"/>
            <p:nvPr/>
          </p:nvSpPr>
          <p:spPr>
            <a:xfrm>
              <a:off x="0" y="-1"/>
              <a:ext cx="197379"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1</a:t>
              </a:r>
            </a:p>
          </p:txBody>
        </p:sp>
        <p:sp>
          <p:nvSpPr>
            <p:cNvPr id="3323" name="Text Box 55"/>
            <p:cNvSpPr txBox="1"/>
            <p:nvPr/>
          </p:nvSpPr>
          <p:spPr>
            <a:xfrm>
              <a:off x="346075" y="-1"/>
              <a:ext cx="197379"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2</a:t>
              </a:r>
            </a:p>
          </p:txBody>
        </p:sp>
        <p:sp>
          <p:nvSpPr>
            <p:cNvPr id="3324" name="Text Box 56"/>
            <p:cNvSpPr txBox="1"/>
            <p:nvPr/>
          </p:nvSpPr>
          <p:spPr>
            <a:xfrm>
              <a:off x="690562" y="-1"/>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3</a:t>
              </a:r>
            </a:p>
          </p:txBody>
        </p:sp>
        <p:sp>
          <p:nvSpPr>
            <p:cNvPr id="3325" name="Text Box 57"/>
            <p:cNvSpPr txBox="1"/>
            <p:nvPr/>
          </p:nvSpPr>
          <p:spPr>
            <a:xfrm>
              <a:off x="1027112" y="-1"/>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4</a:t>
              </a:r>
            </a:p>
          </p:txBody>
        </p:sp>
        <p:sp>
          <p:nvSpPr>
            <p:cNvPr id="3326" name="Text Box 58"/>
            <p:cNvSpPr txBox="1"/>
            <p:nvPr/>
          </p:nvSpPr>
          <p:spPr>
            <a:xfrm>
              <a:off x="1384300" y="-1"/>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5</a:t>
              </a:r>
            </a:p>
          </p:txBody>
        </p:sp>
        <p:sp>
          <p:nvSpPr>
            <p:cNvPr id="3327" name="Text Box 59"/>
            <p:cNvSpPr txBox="1"/>
            <p:nvPr/>
          </p:nvSpPr>
          <p:spPr>
            <a:xfrm>
              <a:off x="1730375" y="-1"/>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6</a:t>
              </a:r>
            </a:p>
          </p:txBody>
        </p:sp>
        <p:sp>
          <p:nvSpPr>
            <p:cNvPr id="3328" name="Text Box 60"/>
            <p:cNvSpPr txBox="1"/>
            <p:nvPr/>
          </p:nvSpPr>
          <p:spPr>
            <a:xfrm>
              <a:off x="2074862" y="-1"/>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7</a:t>
              </a:r>
            </a:p>
          </p:txBody>
        </p:sp>
        <p:sp>
          <p:nvSpPr>
            <p:cNvPr id="3329" name="Text Box 61"/>
            <p:cNvSpPr txBox="1"/>
            <p:nvPr/>
          </p:nvSpPr>
          <p:spPr>
            <a:xfrm>
              <a:off x="2433637" y="-1"/>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8</a:t>
              </a:r>
            </a:p>
          </p:txBody>
        </p:sp>
        <p:sp>
          <p:nvSpPr>
            <p:cNvPr id="3330" name="Text Box 62"/>
            <p:cNvSpPr txBox="1"/>
            <p:nvPr/>
          </p:nvSpPr>
          <p:spPr>
            <a:xfrm>
              <a:off x="2779712" y="-1"/>
              <a:ext cx="197380" cy="294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400">
                  <a:latin typeface="+mj-lt"/>
                  <a:ea typeface="+mj-ea"/>
                  <a:cs typeface="+mj-cs"/>
                  <a:sym typeface="Calibri"/>
                </a:defRPr>
              </a:lvl1pPr>
            </a:lstStyle>
            <a:p>
              <a:pPr/>
              <a:r>
                <a:t>9</a:t>
              </a:r>
            </a:p>
          </p:txBody>
        </p:sp>
        <p:sp>
          <p:nvSpPr>
            <p:cNvPr id="3331" name="Line 63"/>
            <p:cNvSpPr/>
            <p:nvPr/>
          </p:nvSpPr>
          <p:spPr>
            <a:xfrm>
              <a:off x="3276600" y="304800"/>
              <a:ext cx="1" cy="533403"/>
            </a:xfrm>
            <a:prstGeom prst="line">
              <a:avLst/>
            </a:prstGeom>
            <a:noFill/>
            <a:ln w="9525" cap="flat">
              <a:solidFill>
                <a:srgbClr val="000000"/>
              </a:solidFill>
              <a:prstDash val="dash"/>
              <a:round/>
            </a:ln>
            <a:effectLst/>
          </p:spPr>
          <p:txBody>
            <a:bodyPr wrap="square" lIns="45718" tIns="45718" rIns="45718" bIns="45718" numCol="1" anchor="t">
              <a:noAutofit/>
            </a:bodyPr>
            <a:lstStyle/>
            <a:p>
              <a:pPr/>
            </a:p>
          </p:txBody>
        </p:sp>
        <p:sp>
          <p:nvSpPr>
            <p:cNvPr id="3332" name="Line 64"/>
            <p:cNvSpPr/>
            <p:nvPr/>
          </p:nvSpPr>
          <p:spPr>
            <a:xfrm flipH="1">
              <a:off x="152399" y="304800"/>
              <a:ext cx="2" cy="5334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3333" name="Line 65"/>
            <p:cNvSpPr/>
            <p:nvPr/>
          </p:nvSpPr>
          <p:spPr>
            <a:xfrm flipH="1">
              <a:off x="533400" y="304800"/>
              <a:ext cx="2" cy="5334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3334" name="Line 66"/>
            <p:cNvSpPr/>
            <p:nvPr/>
          </p:nvSpPr>
          <p:spPr>
            <a:xfrm flipH="1">
              <a:off x="869949" y="304800"/>
              <a:ext cx="2" cy="5334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3335" name="Line 67"/>
            <p:cNvSpPr/>
            <p:nvPr/>
          </p:nvSpPr>
          <p:spPr>
            <a:xfrm flipH="1">
              <a:off x="1176337" y="304800"/>
              <a:ext cx="2" cy="5334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3336" name="Line 68"/>
            <p:cNvSpPr/>
            <p:nvPr/>
          </p:nvSpPr>
          <p:spPr>
            <a:xfrm>
              <a:off x="1860550" y="304800"/>
              <a:ext cx="1" cy="5334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3337" name="Line 69"/>
            <p:cNvSpPr/>
            <p:nvPr/>
          </p:nvSpPr>
          <p:spPr>
            <a:xfrm flipH="1">
              <a:off x="1522412" y="304800"/>
              <a:ext cx="2" cy="5334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3338" name="Line 70"/>
            <p:cNvSpPr/>
            <p:nvPr/>
          </p:nvSpPr>
          <p:spPr>
            <a:xfrm>
              <a:off x="2176462" y="304800"/>
              <a:ext cx="2" cy="5334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3339" name="Line 71"/>
            <p:cNvSpPr/>
            <p:nvPr/>
          </p:nvSpPr>
          <p:spPr>
            <a:xfrm>
              <a:off x="2546350" y="304800"/>
              <a:ext cx="1" cy="5334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sp>
          <p:nvSpPr>
            <p:cNvPr id="3340" name="Line 72"/>
            <p:cNvSpPr/>
            <p:nvPr/>
          </p:nvSpPr>
          <p:spPr>
            <a:xfrm>
              <a:off x="2927350" y="304800"/>
              <a:ext cx="1" cy="533403"/>
            </a:xfrm>
            <a:prstGeom prst="line">
              <a:avLst/>
            </a:prstGeom>
            <a:noFill/>
            <a:ln w="9525" cap="flat">
              <a:solidFill>
                <a:srgbClr val="000000"/>
              </a:solidFill>
              <a:prstDash val="solid"/>
              <a:round/>
            </a:ln>
            <a:effectLst/>
          </p:spPr>
          <p:txBody>
            <a:bodyPr wrap="square" lIns="45718" tIns="45718" rIns="45718" bIns="45718" numCol="1" anchor="t">
              <a:noAutofit/>
            </a:bodyPr>
            <a:lstStyle/>
            <a:p>
              <a:pPr/>
            </a:p>
          </p:txBody>
        </p:sp>
      </p:grpSp>
      <p:sp>
        <p:nvSpPr>
          <p:cNvPr id="3342" name="Line 73"/>
          <p:cNvSpPr/>
          <p:nvPr/>
        </p:nvSpPr>
        <p:spPr>
          <a:xfrm flipV="1">
            <a:off x="4114800" y="1015999"/>
            <a:ext cx="4038602" cy="533402"/>
          </a:xfrm>
          <a:prstGeom prst="line">
            <a:avLst/>
          </a:prstGeom>
          <a:ln w="76200">
            <a:solidFill>
              <a:schemeClr val="accent2"/>
            </a:solidFill>
            <a:tailEnd type="triangle"/>
          </a:ln>
        </p:spPr>
        <p:txBody>
          <a:bodyPr lIns="45718" tIns="45718" rIns="45718" bIns="45718"/>
          <a:lstStyle/>
          <a:p>
            <a:pPr/>
          </a:p>
        </p:txBody>
      </p:sp>
      <p:sp>
        <p:nvSpPr>
          <p:cNvPr id="3343" name="Line 74"/>
          <p:cNvSpPr/>
          <p:nvPr/>
        </p:nvSpPr>
        <p:spPr>
          <a:xfrm>
            <a:off x="4140200" y="2063749"/>
            <a:ext cx="3924302" cy="419102"/>
          </a:xfrm>
          <a:prstGeom prst="line">
            <a:avLst/>
          </a:prstGeom>
          <a:ln w="76200">
            <a:solidFill>
              <a:schemeClr val="accent2"/>
            </a:solidFill>
            <a:tailEnd type="triangle"/>
          </a:ln>
        </p:spPr>
        <p:txBody>
          <a:bodyPr lIns="45718" tIns="45718" rIns="45718" bIns="45718"/>
          <a:lstStyle/>
          <a:p>
            <a:pPr/>
          </a:p>
        </p:txBody>
      </p:sp>
      <p:sp>
        <p:nvSpPr>
          <p:cNvPr id="3344" name="Line 75"/>
          <p:cNvSpPr/>
          <p:nvPr/>
        </p:nvSpPr>
        <p:spPr>
          <a:xfrm>
            <a:off x="685800" y="1828800"/>
            <a:ext cx="2971801" cy="0"/>
          </a:xfrm>
          <a:prstGeom prst="line">
            <a:avLst/>
          </a:prstGeom>
          <a:ln w="76200">
            <a:solidFill>
              <a:srgbClr val="E57333"/>
            </a:solidFill>
            <a:tailEnd type="triangle"/>
          </a:ln>
        </p:spPr>
        <p:txBody>
          <a:bodyPr lIns="45718" tIns="45718" rIns="45718" bIns="45718"/>
          <a:lstStyle/>
          <a:p>
            <a:pPr/>
          </a:p>
        </p:txBody>
      </p:sp>
      <p:sp>
        <p:nvSpPr>
          <p:cNvPr id="3345" name="Rectangle 76"/>
          <p:cNvSpPr/>
          <p:nvPr/>
        </p:nvSpPr>
        <p:spPr>
          <a:xfrm>
            <a:off x="762000" y="1447800"/>
            <a:ext cx="228600" cy="381000"/>
          </a:xfrm>
          <a:prstGeom prst="rect">
            <a:avLst/>
          </a:prstGeom>
          <a:solidFill>
            <a:srgbClr val="659EAE">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46" name="Rectangle 77"/>
          <p:cNvSpPr/>
          <p:nvPr/>
        </p:nvSpPr>
        <p:spPr>
          <a:xfrm rot="21196172">
            <a:off x="4735512" y="1066800"/>
            <a:ext cx="228602" cy="381000"/>
          </a:xfrm>
          <a:prstGeom prst="rect">
            <a:avLst/>
          </a:prstGeom>
          <a:solidFill>
            <a:srgbClr val="659EAE">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47" name="Rectangle 78"/>
          <p:cNvSpPr/>
          <p:nvPr/>
        </p:nvSpPr>
        <p:spPr>
          <a:xfrm rot="21135850">
            <a:off x="4964112" y="990600"/>
            <a:ext cx="914402" cy="381000"/>
          </a:xfrm>
          <a:prstGeom prst="rect">
            <a:avLst/>
          </a:prstGeom>
          <a:solidFill>
            <a:srgbClr val="E573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48" name="Rectangle 79"/>
          <p:cNvSpPr/>
          <p:nvPr/>
        </p:nvSpPr>
        <p:spPr>
          <a:xfrm>
            <a:off x="1143000" y="1447800"/>
            <a:ext cx="228600" cy="381000"/>
          </a:xfrm>
          <a:prstGeom prst="rect">
            <a:avLst/>
          </a:prstGeom>
          <a:solidFill>
            <a:srgbClr val="E573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49" name="Rectangle 80"/>
          <p:cNvSpPr/>
          <p:nvPr/>
        </p:nvSpPr>
        <p:spPr>
          <a:xfrm rot="388087">
            <a:off x="4806950" y="1746249"/>
            <a:ext cx="149227" cy="392116"/>
          </a:xfrm>
          <a:prstGeom prst="rect">
            <a:avLst/>
          </a:prstGeom>
          <a:solidFill>
            <a:srgbClr val="E573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50" name="Oval 81"/>
          <p:cNvSpPr/>
          <p:nvPr/>
        </p:nvSpPr>
        <p:spPr>
          <a:xfrm>
            <a:off x="3657600" y="914399"/>
            <a:ext cx="533400" cy="1905002"/>
          </a:xfrm>
          <a:prstGeom prst="ellipse">
            <a:avLst/>
          </a:prstGeom>
          <a:solidFill>
            <a:schemeClr val="accent1"/>
          </a:solidFill>
          <a:ln>
            <a:solidFill>
              <a:srgbClr val="000000"/>
            </a:solidFill>
          </a:ln>
        </p:spPr>
        <p:txBody>
          <a:bodyPr lIns="45718" tIns="45718" rIns="45718" bIns="45718" anchor="ctr"/>
          <a:lstStyle/>
          <a:p>
            <a:pPr>
              <a:defRPr>
                <a:latin typeface="+mj-lt"/>
                <a:ea typeface="+mj-ea"/>
                <a:cs typeface="+mj-cs"/>
                <a:sym typeface="Calibri"/>
              </a:defRPr>
            </a:pPr>
          </a:p>
        </p:txBody>
      </p:sp>
      <p:sp>
        <p:nvSpPr>
          <p:cNvPr id="3351" name="Rectangle 82"/>
          <p:cNvSpPr/>
          <p:nvPr/>
        </p:nvSpPr>
        <p:spPr>
          <a:xfrm rot="373043">
            <a:off x="4949825" y="1782763"/>
            <a:ext cx="457200" cy="381002"/>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52" name="Rectangle 83"/>
          <p:cNvSpPr/>
          <p:nvPr/>
        </p:nvSpPr>
        <p:spPr>
          <a:xfrm>
            <a:off x="1447800" y="1447800"/>
            <a:ext cx="152400" cy="381000"/>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53" name="Rectangle 84"/>
          <p:cNvSpPr/>
          <p:nvPr/>
        </p:nvSpPr>
        <p:spPr>
          <a:xfrm rot="21179923">
            <a:off x="5865812" y="869950"/>
            <a:ext cx="990602" cy="381000"/>
          </a:xfrm>
          <a:prstGeom prst="rect">
            <a:avLst/>
          </a:prstGeom>
          <a:solidFill>
            <a:srgbClr val="FF9E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54" name="Rectangle 85"/>
          <p:cNvSpPr/>
          <p:nvPr/>
        </p:nvSpPr>
        <p:spPr>
          <a:xfrm>
            <a:off x="1752600" y="1447800"/>
            <a:ext cx="228600" cy="381000"/>
          </a:xfrm>
          <a:prstGeom prst="rect">
            <a:avLst/>
          </a:prstGeom>
          <a:solidFill>
            <a:srgbClr val="FF9E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55" name="Rectangle 86"/>
          <p:cNvSpPr/>
          <p:nvPr/>
        </p:nvSpPr>
        <p:spPr>
          <a:xfrm rot="21181562">
            <a:off x="6842125" y="777873"/>
            <a:ext cx="522288" cy="377827"/>
          </a:xfrm>
          <a:prstGeom prst="rect">
            <a:avLst/>
          </a:prstGeom>
          <a:solidFill>
            <a:srgbClr val="9493B2">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56" name="Rectangle 87"/>
          <p:cNvSpPr/>
          <p:nvPr/>
        </p:nvSpPr>
        <p:spPr>
          <a:xfrm>
            <a:off x="2362200" y="1447800"/>
            <a:ext cx="228600" cy="381000"/>
          </a:xfrm>
          <a:prstGeom prst="rect">
            <a:avLst/>
          </a:prstGeom>
          <a:solidFill>
            <a:srgbClr val="9493B2">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57" name="Rectangle 88"/>
          <p:cNvSpPr/>
          <p:nvPr/>
        </p:nvSpPr>
        <p:spPr>
          <a:xfrm rot="388087">
            <a:off x="5407025" y="1828800"/>
            <a:ext cx="358775" cy="381000"/>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58" name="Rectangle 89"/>
          <p:cNvSpPr/>
          <p:nvPr/>
        </p:nvSpPr>
        <p:spPr>
          <a:xfrm>
            <a:off x="1600200" y="1447800"/>
            <a:ext cx="152400" cy="381000"/>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59" name="Rectangle 90"/>
          <p:cNvSpPr/>
          <p:nvPr/>
        </p:nvSpPr>
        <p:spPr>
          <a:xfrm>
            <a:off x="1981200" y="1447800"/>
            <a:ext cx="22860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0" name="Rectangle 91"/>
          <p:cNvSpPr/>
          <p:nvPr/>
        </p:nvSpPr>
        <p:spPr>
          <a:xfrm>
            <a:off x="2590800" y="1447800"/>
            <a:ext cx="7620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1" name="Rectangle 92"/>
          <p:cNvSpPr/>
          <p:nvPr/>
        </p:nvSpPr>
        <p:spPr>
          <a:xfrm rot="368674">
            <a:off x="6324600" y="1974850"/>
            <a:ext cx="121920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2" name="Rectangle 93"/>
          <p:cNvSpPr/>
          <p:nvPr/>
        </p:nvSpPr>
        <p:spPr>
          <a:xfrm rot="370005">
            <a:off x="5754687" y="1878013"/>
            <a:ext cx="581027" cy="381002"/>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3" name="Rectangle 94"/>
          <p:cNvSpPr/>
          <p:nvPr/>
        </p:nvSpPr>
        <p:spPr>
          <a:xfrm>
            <a:off x="1371600" y="1447800"/>
            <a:ext cx="7620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4" name="Rectangle 95"/>
          <p:cNvSpPr/>
          <p:nvPr/>
        </p:nvSpPr>
        <p:spPr>
          <a:xfrm>
            <a:off x="2819400" y="1447800"/>
            <a:ext cx="15240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5" name="Rectangle 96"/>
          <p:cNvSpPr/>
          <p:nvPr/>
        </p:nvSpPr>
        <p:spPr>
          <a:xfrm>
            <a:off x="2971800" y="1447800"/>
            <a:ext cx="22860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6" name="Rectangle 97"/>
          <p:cNvSpPr/>
          <p:nvPr/>
        </p:nvSpPr>
        <p:spPr>
          <a:xfrm>
            <a:off x="2209800" y="1447800"/>
            <a:ext cx="152400" cy="381000"/>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7" name="Rectangle 98"/>
          <p:cNvSpPr/>
          <p:nvPr/>
        </p:nvSpPr>
        <p:spPr>
          <a:xfrm>
            <a:off x="990600" y="1447800"/>
            <a:ext cx="152400" cy="381000"/>
          </a:xfrm>
          <a:prstGeom prst="rect">
            <a:avLst/>
          </a:prstGeom>
          <a:solidFill>
            <a:srgbClr val="E573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8" name="Rectangle 99"/>
          <p:cNvSpPr/>
          <p:nvPr/>
        </p:nvSpPr>
        <p:spPr>
          <a:xfrm>
            <a:off x="2667000" y="1447800"/>
            <a:ext cx="152400" cy="381000"/>
          </a:xfrm>
          <a:prstGeom prst="rect">
            <a:avLst/>
          </a:prstGeom>
          <a:solidFill>
            <a:srgbClr val="9493B2">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69" name="Text Box 100"/>
          <p:cNvSpPr txBox="1"/>
          <p:nvPr/>
        </p:nvSpPr>
        <p:spPr>
          <a:xfrm>
            <a:off x="7848600" y="2438400"/>
            <a:ext cx="706198" cy="3327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u="sng">
                <a:latin typeface="+mj-lt"/>
                <a:ea typeface="+mj-ea"/>
                <a:cs typeface="+mj-cs"/>
                <a:sym typeface="Calibri"/>
              </a:defRPr>
            </a:lvl1pPr>
          </a:lstStyle>
          <a:p>
            <a:pPr/>
            <a:r>
              <a:t>Health</a:t>
            </a:r>
          </a:p>
        </p:txBody>
      </p:sp>
      <p:sp>
        <p:nvSpPr>
          <p:cNvPr id="3370" name="Text Box 101"/>
          <p:cNvSpPr txBox="1"/>
          <p:nvPr/>
        </p:nvSpPr>
        <p:spPr>
          <a:xfrm>
            <a:off x="7758113" y="1111250"/>
            <a:ext cx="1170443" cy="3327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u="sng">
                <a:latin typeface="+mj-lt"/>
                <a:ea typeface="+mj-ea"/>
                <a:cs typeface="+mj-cs"/>
                <a:sym typeface="Calibri"/>
              </a:defRPr>
            </a:lvl1pPr>
          </a:lstStyle>
          <a:p>
            <a:pPr/>
            <a:r>
              <a:t>Satisfaction</a:t>
            </a:r>
          </a:p>
        </p:txBody>
      </p:sp>
      <p:sp>
        <p:nvSpPr>
          <p:cNvPr id="3371" name="Text Box 102"/>
          <p:cNvSpPr txBox="1"/>
          <p:nvPr/>
        </p:nvSpPr>
        <p:spPr>
          <a:xfrm>
            <a:off x="3105150" y="228599"/>
            <a:ext cx="1609349"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Costs / Effects</a:t>
            </a:r>
          </a:p>
        </p:txBody>
      </p:sp>
      <p:sp>
        <p:nvSpPr>
          <p:cNvPr id="3372" name="Rectangle 103"/>
          <p:cNvSpPr/>
          <p:nvPr/>
        </p:nvSpPr>
        <p:spPr>
          <a:xfrm>
            <a:off x="819150" y="4114800"/>
            <a:ext cx="209550" cy="381000"/>
          </a:xfrm>
          <a:prstGeom prst="rect">
            <a:avLst/>
          </a:prstGeom>
          <a:solidFill>
            <a:srgbClr val="E57333">
              <a:alpha val="89999"/>
            </a:srgbClr>
          </a:solidFill>
          <a:ln>
            <a:solidFill>
              <a:srgbClr val="000000"/>
            </a:solidFill>
            <a:miter/>
          </a:ln>
        </p:spPr>
        <p:txBody>
          <a:bodyPr lIns="45718" tIns="45718" rIns="45718" bIns="45718" anchor="ctr"/>
          <a:lstStyle/>
          <a:p>
            <a:pPr>
              <a:defRPr sz="2400">
                <a:latin typeface="Times"/>
                <a:ea typeface="Times"/>
                <a:cs typeface="Times"/>
                <a:sym typeface="Times"/>
              </a:defRPr>
            </a:pPr>
          </a:p>
        </p:txBody>
      </p:sp>
      <p:sp>
        <p:nvSpPr>
          <p:cNvPr id="3373" name="Rectangle 104"/>
          <p:cNvSpPr/>
          <p:nvPr/>
        </p:nvSpPr>
        <p:spPr>
          <a:xfrm>
            <a:off x="1370012" y="4495800"/>
            <a:ext cx="346077" cy="381000"/>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74" name="Rectangle 105"/>
          <p:cNvSpPr/>
          <p:nvPr/>
        </p:nvSpPr>
        <p:spPr>
          <a:xfrm>
            <a:off x="1714500" y="4495800"/>
            <a:ext cx="342900" cy="381000"/>
          </a:xfrm>
          <a:prstGeom prst="rect">
            <a:avLst/>
          </a:prstGeom>
          <a:solidFill>
            <a:srgbClr val="FBE533">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75" name="Rectangle 106"/>
          <p:cNvSpPr/>
          <p:nvPr/>
        </p:nvSpPr>
        <p:spPr>
          <a:xfrm>
            <a:off x="1365250" y="5645150"/>
            <a:ext cx="34925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76" name="Rectangle 107"/>
          <p:cNvSpPr/>
          <p:nvPr/>
        </p:nvSpPr>
        <p:spPr>
          <a:xfrm>
            <a:off x="1708150" y="5638800"/>
            <a:ext cx="34925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77" name="Rectangle 108"/>
          <p:cNvSpPr/>
          <p:nvPr/>
        </p:nvSpPr>
        <p:spPr>
          <a:xfrm>
            <a:off x="2051050" y="5638800"/>
            <a:ext cx="34925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78" name="Rectangle 109"/>
          <p:cNvSpPr/>
          <p:nvPr/>
        </p:nvSpPr>
        <p:spPr>
          <a:xfrm>
            <a:off x="2393950" y="5638800"/>
            <a:ext cx="349250" cy="381000"/>
          </a:xfrm>
          <a:prstGeom prst="rect">
            <a:avLst/>
          </a:prstGeom>
          <a:solidFill>
            <a:srgbClr val="4B659A">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79" name="Rectangle 110"/>
          <p:cNvSpPr/>
          <p:nvPr/>
        </p:nvSpPr>
        <p:spPr>
          <a:xfrm>
            <a:off x="1885950" y="5257800"/>
            <a:ext cx="177800" cy="381000"/>
          </a:xfrm>
          <a:prstGeom prst="rect">
            <a:avLst/>
          </a:prstGeom>
          <a:solidFill>
            <a:srgbClr val="9493B2">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sp>
        <p:nvSpPr>
          <p:cNvPr id="3380" name="Rectangle 111"/>
          <p:cNvSpPr/>
          <p:nvPr/>
        </p:nvSpPr>
        <p:spPr>
          <a:xfrm>
            <a:off x="2057400" y="5257800"/>
            <a:ext cx="349250" cy="381000"/>
          </a:xfrm>
          <a:prstGeom prst="rect">
            <a:avLst/>
          </a:prstGeom>
          <a:solidFill>
            <a:srgbClr val="9493B2">
              <a:alpha val="89999"/>
            </a:srgbClr>
          </a:solidFill>
          <a:ln>
            <a:solidFill>
              <a:srgbClr val="000000"/>
            </a:solidFill>
            <a:miter/>
          </a:ln>
        </p:spPr>
        <p:txBody>
          <a:bodyPr lIns="45718" tIns="45718" rIns="45718" bIns="45718" anchor="ctr"/>
          <a:lstStyle/>
          <a:p>
            <a:pPr>
              <a:defRPr>
                <a:latin typeface="+mj-lt"/>
                <a:ea typeface="+mj-ea"/>
                <a:cs typeface="+mj-cs"/>
                <a:sym typeface="Calibri"/>
              </a:defRPr>
            </a:pPr>
          </a:p>
        </p:txBody>
      </p:sp>
      <p:pic>
        <p:nvPicPr>
          <p:cNvPr id="3381" name="Picture 112" descr="Picture 112"/>
          <p:cNvPicPr>
            <a:picLocks noChangeAspect="1"/>
          </p:cNvPicPr>
          <p:nvPr/>
        </p:nvPicPr>
        <p:blipFill>
          <a:blip r:embed="rId5">
            <a:extLst/>
          </a:blip>
          <a:stretch>
            <a:fillRect/>
          </a:stretch>
        </p:blipFill>
        <p:spPr>
          <a:xfrm>
            <a:off x="7653338" y="1381125"/>
            <a:ext cx="1185864" cy="981075"/>
          </a:xfrm>
          <a:prstGeom prst="rect">
            <a:avLst/>
          </a:prstGeom>
          <a:ln w="12700">
            <a:miter lim="400000"/>
          </a:ln>
        </p:spPr>
      </p:pic>
      <p:sp>
        <p:nvSpPr>
          <p:cNvPr id="3382" name="Line 113"/>
          <p:cNvSpPr/>
          <p:nvPr/>
        </p:nvSpPr>
        <p:spPr>
          <a:xfrm flipH="1">
            <a:off x="4749798" y="1955800"/>
            <a:ext cx="38102" cy="288927"/>
          </a:xfrm>
          <a:prstGeom prst="line">
            <a:avLst/>
          </a:prstGeom>
          <a:ln w="38100">
            <a:solidFill>
              <a:srgbClr val="000000"/>
            </a:solidFill>
          </a:ln>
        </p:spPr>
        <p:txBody>
          <a:bodyPr lIns="45718" tIns="45718" rIns="45718" bIns="45718"/>
          <a:lstStyle/>
          <a:p>
            <a:pPr/>
          </a:p>
        </p:txBody>
      </p:sp>
      <p:sp>
        <p:nvSpPr>
          <p:cNvPr id="3383" name="Text Box 114"/>
          <p:cNvSpPr txBox="1"/>
          <p:nvPr/>
        </p:nvSpPr>
        <p:spPr>
          <a:xfrm>
            <a:off x="4419600" y="2209800"/>
            <a:ext cx="477499" cy="3327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a:latin typeface="+mj-lt"/>
                <a:ea typeface="+mj-ea"/>
                <a:cs typeface="+mj-cs"/>
                <a:sym typeface="Calibri"/>
              </a:defRPr>
            </a:lvl1pPr>
          </a:lstStyle>
          <a:p>
            <a:pPr/>
            <a:r>
              <a:t>Past</a:t>
            </a:r>
          </a:p>
        </p:txBody>
      </p:sp>
      <p:sp>
        <p:nvSpPr>
          <p:cNvPr id="3384" name="Text Box 115"/>
          <p:cNvSpPr txBox="1"/>
          <p:nvPr/>
        </p:nvSpPr>
        <p:spPr>
          <a:xfrm>
            <a:off x="4492625" y="1441450"/>
            <a:ext cx="477499" cy="3327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a:latin typeface="+mj-lt"/>
                <a:ea typeface="+mj-ea"/>
                <a:cs typeface="+mj-cs"/>
                <a:sym typeface="Calibri"/>
              </a:defRPr>
            </a:lvl1pPr>
          </a:lstStyle>
          <a:p>
            <a:pPr/>
            <a:r>
              <a:t>Past</a:t>
            </a:r>
          </a:p>
        </p:txBody>
      </p:sp>
      <p:sp>
        <p:nvSpPr>
          <p:cNvPr id="3385" name="Text Box 116"/>
          <p:cNvSpPr txBox="1"/>
          <p:nvPr/>
        </p:nvSpPr>
        <p:spPr>
          <a:xfrm>
            <a:off x="6934199" y="1143000"/>
            <a:ext cx="517286" cy="3327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a:latin typeface="+mj-lt"/>
                <a:ea typeface="+mj-ea"/>
                <a:cs typeface="+mj-cs"/>
                <a:sym typeface="Calibri"/>
              </a:defRPr>
            </a:lvl1pPr>
          </a:lstStyle>
          <a:p>
            <a:pPr/>
            <a:r>
              <a:t>Goal</a:t>
            </a:r>
          </a:p>
        </p:txBody>
      </p:sp>
      <p:sp>
        <p:nvSpPr>
          <p:cNvPr id="3386" name="Text Box 117"/>
          <p:cNvSpPr txBox="1"/>
          <p:nvPr/>
        </p:nvSpPr>
        <p:spPr>
          <a:xfrm>
            <a:off x="7010399" y="2438400"/>
            <a:ext cx="517286" cy="3327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a:latin typeface="+mj-lt"/>
                <a:ea typeface="+mj-ea"/>
                <a:cs typeface="+mj-cs"/>
                <a:sym typeface="Calibri"/>
              </a:defRPr>
            </a:lvl1pPr>
          </a:lstStyle>
          <a:p>
            <a:pPr/>
            <a:r>
              <a:t>Goal</a:t>
            </a:r>
          </a:p>
        </p:txBody>
      </p:sp>
      <p:sp>
        <p:nvSpPr>
          <p:cNvPr id="3387" name="Line 118"/>
          <p:cNvSpPr/>
          <p:nvPr/>
        </p:nvSpPr>
        <p:spPr>
          <a:xfrm>
            <a:off x="4713287" y="1257299"/>
            <a:ext cx="34927" cy="265115"/>
          </a:xfrm>
          <a:prstGeom prst="line">
            <a:avLst/>
          </a:prstGeom>
          <a:ln w="38100">
            <a:solidFill>
              <a:srgbClr val="000000"/>
            </a:solidFill>
          </a:ln>
        </p:spPr>
        <p:txBody>
          <a:bodyPr lIns="45718" tIns="45718" rIns="45718" bIns="45718"/>
          <a:lstStyle/>
          <a:p>
            <a:pPr/>
          </a:p>
        </p:txBody>
      </p:sp>
      <p:sp>
        <p:nvSpPr>
          <p:cNvPr id="3388" name="Line 119"/>
          <p:cNvSpPr/>
          <p:nvPr/>
        </p:nvSpPr>
        <p:spPr>
          <a:xfrm flipH="1">
            <a:off x="7315199" y="2252663"/>
            <a:ext cx="38102" cy="288927"/>
          </a:xfrm>
          <a:prstGeom prst="line">
            <a:avLst/>
          </a:prstGeom>
          <a:ln w="38100">
            <a:solidFill>
              <a:srgbClr val="000000"/>
            </a:solidFill>
          </a:ln>
        </p:spPr>
        <p:txBody>
          <a:bodyPr lIns="45718" tIns="45718" rIns="45718" bIns="45718"/>
          <a:lstStyle/>
          <a:p>
            <a:pPr/>
          </a:p>
        </p:txBody>
      </p:sp>
      <p:sp>
        <p:nvSpPr>
          <p:cNvPr id="3389" name="Line 120"/>
          <p:cNvSpPr/>
          <p:nvPr/>
        </p:nvSpPr>
        <p:spPr>
          <a:xfrm>
            <a:off x="7239000" y="954087"/>
            <a:ext cx="34927" cy="265114"/>
          </a:xfrm>
          <a:prstGeom prst="line">
            <a:avLst/>
          </a:prstGeom>
          <a:ln w="38100">
            <a:solidFill>
              <a:srgbClr val="000000"/>
            </a:solidFill>
          </a:ln>
        </p:spPr>
        <p:txBody>
          <a:bodyPr lIns="45718" tIns="45718" rIns="45718" bIns="45718"/>
          <a:lstStyle/>
          <a:p>
            <a:pPr/>
          </a:p>
        </p:txBody>
      </p:sp>
      <p:sp>
        <p:nvSpPr>
          <p:cNvPr id="3390" name="Text Box 121"/>
          <p:cNvSpPr txBox="1"/>
          <p:nvPr/>
        </p:nvSpPr>
        <p:spPr>
          <a:xfrm>
            <a:off x="457200" y="1895475"/>
            <a:ext cx="1109522" cy="3327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a:latin typeface="+mj-lt"/>
                <a:ea typeface="+mj-ea"/>
                <a:cs typeface="+mj-cs"/>
                <a:sym typeface="Calibri"/>
              </a:defRPr>
            </a:lvl1pPr>
          </a:lstStyle>
          <a:p>
            <a:pPr/>
            <a:r>
              <a:t>Benchmark</a:t>
            </a:r>
          </a:p>
        </p:txBody>
      </p:sp>
      <p:sp>
        <p:nvSpPr>
          <p:cNvPr id="3391" name="Text Box 122"/>
          <p:cNvSpPr txBox="1"/>
          <p:nvPr/>
        </p:nvSpPr>
        <p:spPr>
          <a:xfrm>
            <a:off x="2868613" y="1905000"/>
            <a:ext cx="736757" cy="3327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a:latin typeface="+mj-lt"/>
                <a:ea typeface="+mj-ea"/>
                <a:cs typeface="+mj-cs"/>
                <a:sym typeface="Calibri"/>
              </a:defRPr>
            </a:lvl1pPr>
          </a:lstStyle>
          <a:p>
            <a:pPr/>
            <a:r>
              <a:t>Budget</a:t>
            </a:r>
          </a:p>
        </p:txBody>
      </p:sp>
      <p:sp>
        <p:nvSpPr>
          <p:cNvPr id="3392" name="Line 123"/>
          <p:cNvSpPr/>
          <p:nvPr/>
        </p:nvSpPr>
        <p:spPr>
          <a:xfrm>
            <a:off x="3200400" y="1665288"/>
            <a:ext cx="1" cy="290514"/>
          </a:xfrm>
          <a:prstGeom prst="line">
            <a:avLst/>
          </a:prstGeom>
          <a:ln w="38100">
            <a:solidFill>
              <a:srgbClr val="000000"/>
            </a:solidFill>
          </a:ln>
        </p:spPr>
        <p:txBody>
          <a:bodyPr lIns="45718" tIns="45718" rIns="45718" bIns="45718"/>
          <a:lstStyle/>
          <a:p>
            <a:pPr/>
          </a:p>
        </p:txBody>
      </p:sp>
      <p:sp>
        <p:nvSpPr>
          <p:cNvPr id="3393" name="Line 124"/>
          <p:cNvSpPr/>
          <p:nvPr/>
        </p:nvSpPr>
        <p:spPr>
          <a:xfrm flipH="1">
            <a:off x="761999" y="1657349"/>
            <a:ext cx="1" cy="290515"/>
          </a:xfrm>
          <a:prstGeom prst="line">
            <a:avLst/>
          </a:prstGeom>
          <a:ln w="38100">
            <a:solidFill>
              <a:srgbClr val="000000"/>
            </a:solidFill>
          </a:ln>
        </p:spPr>
        <p:txBody>
          <a:bodyPr lIns="45718" tIns="45718" rIns="45718" bIns="45718"/>
          <a:lstStyle/>
          <a:p>
            <a:pPr/>
          </a:p>
        </p:txBody>
      </p:sp>
      <p:sp>
        <p:nvSpPr>
          <p:cNvPr id="3394"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27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16" presetID="23" grpId="2" fill="hold">
                                  <p:stCondLst>
                                    <p:cond delay="0"/>
                                  </p:stCondLst>
                                  <p:iterate type="el" backwards="0">
                                    <p:tmAbs val="0"/>
                                  </p:iterate>
                                  <p:childTnLst>
                                    <p:set>
                                      <p:cBhvr>
                                        <p:cTn id="9" fill="hold"/>
                                        <p:tgtEl>
                                          <p:spTgt spid="3345"/>
                                        </p:tgtEl>
                                        <p:attrNameLst>
                                          <p:attrName>style.visibility</p:attrName>
                                        </p:attrNameLst>
                                      </p:cBhvr>
                                      <p:to>
                                        <p:strVal val="visible"/>
                                      </p:to>
                                    </p:set>
                                    <p:anim calcmode="lin" valueType="num">
                                      <p:cBhvr>
                                        <p:cTn id="10" dur="500" fill="hold"/>
                                        <p:tgtEl>
                                          <p:spTgt spid="3345"/>
                                        </p:tgtEl>
                                        <p:attrNameLst>
                                          <p:attrName>ppt_w</p:attrName>
                                        </p:attrNameLst>
                                      </p:cBhvr>
                                      <p:tavLst>
                                        <p:tav tm="0">
                                          <p:val>
                                            <p:fltVal val="0"/>
                                          </p:val>
                                        </p:tav>
                                        <p:tav tm="100000">
                                          <p:val>
                                            <p:strVal val="#ppt_w"/>
                                          </p:val>
                                        </p:tav>
                                      </p:tavLst>
                                    </p:anim>
                                    <p:anim calcmode="lin" valueType="num">
                                      <p:cBhvr>
                                        <p:cTn id="11" dur="500" fill="hold"/>
                                        <p:tgtEl>
                                          <p:spTgt spid="3345"/>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3275"/>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4" fill="hold">
                                  <p:stCondLst>
                                    <p:cond delay="0"/>
                                  </p:stCondLst>
                                  <p:iterate type="el" backwards="0">
                                    <p:tmAbs val="0"/>
                                  </p:iterate>
                                  <p:childTnLst>
                                    <p:set>
                                      <p:cBhvr>
                                        <p:cTn id="18" fill="hold"/>
                                        <p:tgtEl>
                                          <p:spTgt spid="3372"/>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16" presetID="23" grpId="5" fill="hold">
                                  <p:stCondLst>
                                    <p:cond delay="0"/>
                                  </p:stCondLst>
                                  <p:iterate type="el" backwards="0">
                                    <p:tmAbs val="0"/>
                                  </p:iterate>
                                  <p:childTnLst>
                                    <p:set>
                                      <p:cBhvr>
                                        <p:cTn id="21" fill="hold"/>
                                        <p:tgtEl>
                                          <p:spTgt spid="3367"/>
                                        </p:tgtEl>
                                        <p:attrNameLst>
                                          <p:attrName>style.visibility</p:attrName>
                                        </p:attrNameLst>
                                      </p:cBhvr>
                                      <p:to>
                                        <p:strVal val="visible"/>
                                      </p:to>
                                    </p:set>
                                    <p:anim calcmode="lin" valueType="num">
                                      <p:cBhvr>
                                        <p:cTn id="22" dur="500" fill="hold"/>
                                        <p:tgtEl>
                                          <p:spTgt spid="3367"/>
                                        </p:tgtEl>
                                        <p:attrNameLst>
                                          <p:attrName>ppt_w</p:attrName>
                                        </p:attrNameLst>
                                      </p:cBhvr>
                                      <p:tavLst>
                                        <p:tav tm="0">
                                          <p:val>
                                            <p:fltVal val="0"/>
                                          </p:val>
                                        </p:tav>
                                        <p:tav tm="100000">
                                          <p:val>
                                            <p:strVal val="#ppt_w"/>
                                          </p:val>
                                        </p:tav>
                                      </p:tavLst>
                                    </p:anim>
                                    <p:anim calcmode="lin" valueType="num">
                                      <p:cBhvr>
                                        <p:cTn id="23" dur="500" fill="hold"/>
                                        <p:tgtEl>
                                          <p:spTgt spid="336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6" fill="hold">
                                  <p:stCondLst>
                                    <p:cond delay="0"/>
                                  </p:stCondLst>
                                  <p:iterate type="el" backwards="0">
                                    <p:tmAbs val="0"/>
                                  </p:iterate>
                                  <p:childTnLst>
                                    <p:set>
                                      <p:cBhvr>
                                        <p:cTn id="27" fill="hold"/>
                                        <p:tgtEl>
                                          <p:spTgt spid="328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6" presetID="23" grpId="7" fill="hold">
                                  <p:stCondLst>
                                    <p:cond delay="0"/>
                                  </p:stCondLst>
                                  <p:iterate type="el" backwards="0">
                                    <p:tmAbs val="0"/>
                                  </p:iterate>
                                  <p:childTnLst>
                                    <p:set>
                                      <p:cBhvr>
                                        <p:cTn id="31" fill="hold"/>
                                        <p:tgtEl>
                                          <p:spTgt spid="3346"/>
                                        </p:tgtEl>
                                        <p:attrNameLst>
                                          <p:attrName>style.visibility</p:attrName>
                                        </p:attrNameLst>
                                      </p:cBhvr>
                                      <p:to>
                                        <p:strVal val="visible"/>
                                      </p:to>
                                    </p:set>
                                    <p:anim calcmode="lin" valueType="num">
                                      <p:cBhvr>
                                        <p:cTn id="32" dur="500" fill="hold"/>
                                        <p:tgtEl>
                                          <p:spTgt spid="3346"/>
                                        </p:tgtEl>
                                        <p:attrNameLst>
                                          <p:attrName>ppt_w</p:attrName>
                                        </p:attrNameLst>
                                      </p:cBhvr>
                                      <p:tavLst>
                                        <p:tav tm="0">
                                          <p:val>
                                            <p:fltVal val="0"/>
                                          </p:val>
                                        </p:tav>
                                        <p:tav tm="100000">
                                          <p:val>
                                            <p:strVal val="#ppt_w"/>
                                          </p:val>
                                        </p:tav>
                                      </p:tavLst>
                                    </p:anim>
                                    <p:anim calcmode="lin" valueType="num">
                                      <p:cBhvr>
                                        <p:cTn id="33" dur="500" fill="hold"/>
                                        <p:tgtEl>
                                          <p:spTgt spid="3346"/>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8" fill="hold">
                                  <p:stCondLst>
                                    <p:cond delay="0"/>
                                  </p:stCondLst>
                                  <p:iterate type="el" backwards="0">
                                    <p:tmAbs val="0"/>
                                  </p:iterate>
                                  <p:childTnLst>
                                    <p:set>
                                      <p:cBhvr>
                                        <p:cTn id="37" fill="hold"/>
                                        <p:tgtEl>
                                          <p:spTgt spid="3279"/>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16" presetID="23" grpId="9" fill="hold">
                                  <p:stCondLst>
                                    <p:cond delay="0"/>
                                  </p:stCondLst>
                                  <p:iterate type="el" backwards="0">
                                    <p:tmAbs val="0"/>
                                  </p:iterate>
                                  <p:childTnLst>
                                    <p:set>
                                      <p:cBhvr>
                                        <p:cTn id="40" fill="hold"/>
                                        <p:tgtEl>
                                          <p:spTgt spid="3348"/>
                                        </p:tgtEl>
                                        <p:attrNameLst>
                                          <p:attrName>style.visibility</p:attrName>
                                        </p:attrNameLst>
                                      </p:cBhvr>
                                      <p:to>
                                        <p:strVal val="visible"/>
                                      </p:to>
                                    </p:set>
                                    <p:anim calcmode="lin" valueType="num">
                                      <p:cBhvr>
                                        <p:cTn id="41" dur="500" fill="hold"/>
                                        <p:tgtEl>
                                          <p:spTgt spid="3348"/>
                                        </p:tgtEl>
                                        <p:attrNameLst>
                                          <p:attrName>ppt_w</p:attrName>
                                        </p:attrNameLst>
                                      </p:cBhvr>
                                      <p:tavLst>
                                        <p:tav tm="0">
                                          <p:val>
                                            <p:fltVal val="0"/>
                                          </p:val>
                                        </p:tav>
                                        <p:tav tm="100000">
                                          <p:val>
                                            <p:strVal val="#ppt_w"/>
                                          </p:val>
                                        </p:tav>
                                      </p:tavLst>
                                    </p:anim>
                                    <p:anim calcmode="lin" valueType="num">
                                      <p:cBhvr>
                                        <p:cTn id="42" dur="500" fill="hold"/>
                                        <p:tgtEl>
                                          <p:spTgt spid="3348"/>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0" fill="hold">
                                  <p:stCondLst>
                                    <p:cond delay="0"/>
                                  </p:stCondLst>
                                  <p:iterate type="el" backwards="0">
                                    <p:tmAbs val="0"/>
                                  </p:iterate>
                                  <p:childTnLst>
                                    <p:set>
                                      <p:cBhvr>
                                        <p:cTn id="46" fill="hold"/>
                                        <p:tgtEl>
                                          <p:spTgt spid="3277"/>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1" fill="hold">
                                  <p:stCondLst>
                                    <p:cond delay="0"/>
                                  </p:stCondLst>
                                  <p:iterate type="el" backwards="0">
                                    <p:tmAbs val="0"/>
                                  </p:iterate>
                                  <p:childTnLst>
                                    <p:set>
                                      <p:cBhvr>
                                        <p:cTn id="49" fill="hold"/>
                                        <p:tgtEl>
                                          <p:spTgt spid="3283"/>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16" presetID="23" grpId="12" fill="hold">
                                  <p:stCondLst>
                                    <p:cond delay="0"/>
                                  </p:stCondLst>
                                  <p:iterate type="el" backwards="0">
                                    <p:tmAbs val="0"/>
                                  </p:iterate>
                                  <p:childTnLst>
                                    <p:set>
                                      <p:cBhvr>
                                        <p:cTn id="52" fill="hold"/>
                                        <p:tgtEl>
                                          <p:spTgt spid="3363"/>
                                        </p:tgtEl>
                                        <p:attrNameLst>
                                          <p:attrName>style.visibility</p:attrName>
                                        </p:attrNameLst>
                                      </p:cBhvr>
                                      <p:to>
                                        <p:strVal val="visible"/>
                                      </p:to>
                                    </p:set>
                                    <p:anim calcmode="lin" valueType="num">
                                      <p:cBhvr>
                                        <p:cTn id="53" dur="500" fill="hold"/>
                                        <p:tgtEl>
                                          <p:spTgt spid="3363"/>
                                        </p:tgtEl>
                                        <p:attrNameLst>
                                          <p:attrName>ppt_w</p:attrName>
                                        </p:attrNameLst>
                                      </p:cBhvr>
                                      <p:tavLst>
                                        <p:tav tm="0">
                                          <p:val>
                                            <p:fltVal val="0"/>
                                          </p:val>
                                        </p:tav>
                                        <p:tav tm="100000">
                                          <p:val>
                                            <p:strVal val="#ppt_w"/>
                                          </p:val>
                                        </p:tav>
                                      </p:tavLst>
                                    </p:anim>
                                    <p:anim calcmode="lin" valueType="num">
                                      <p:cBhvr>
                                        <p:cTn id="54" dur="500" fill="hold"/>
                                        <p:tgtEl>
                                          <p:spTgt spid="3363"/>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3" fill="hold">
                                  <p:stCondLst>
                                    <p:cond delay="0"/>
                                  </p:stCondLst>
                                  <p:iterate type="el" backwards="0">
                                    <p:tmAbs val="0"/>
                                  </p:iterate>
                                  <p:childTnLst>
                                    <p:set>
                                      <p:cBhvr>
                                        <p:cTn id="58" fill="hold"/>
                                        <p:tgtEl>
                                          <p:spTgt spid="3276"/>
                                        </p:tgtEl>
                                        <p:attrNameLst>
                                          <p:attrName>style.visibility</p:attrName>
                                        </p:attrNameLst>
                                      </p:cBhvr>
                                      <p:to>
                                        <p:strVal val="visible"/>
                                      </p:to>
                                    </p:set>
                                  </p:childTnLst>
                                </p:cTn>
                              </p:par>
                            </p:childTnLst>
                          </p:cTn>
                        </p:par>
                        <p:par>
                          <p:cTn id="59" fill="hold">
                            <p:stCondLst>
                              <p:cond delay="0"/>
                            </p:stCondLst>
                            <p:childTnLst>
                              <p:par>
                                <p:cTn id="60" presetClass="entr" nodeType="afterEffect" presetSubtype="0" presetID="1" grpId="14" fill="hold">
                                  <p:stCondLst>
                                    <p:cond delay="0"/>
                                  </p:stCondLst>
                                  <p:iterate type="el" backwards="0">
                                    <p:tmAbs val="0"/>
                                  </p:iterate>
                                  <p:childTnLst>
                                    <p:set>
                                      <p:cBhvr>
                                        <p:cTn id="61" fill="hold"/>
                                        <p:tgtEl>
                                          <p:spTgt spid="3280"/>
                                        </p:tgtEl>
                                        <p:attrNameLst>
                                          <p:attrName>style.visibility</p:attrName>
                                        </p:attrNameLst>
                                      </p:cBhvr>
                                      <p:to>
                                        <p:strVal val="visible"/>
                                      </p:to>
                                    </p:set>
                                  </p:childTnLst>
                                </p:cTn>
                              </p:par>
                            </p:childTnLst>
                          </p:cTn>
                        </p:par>
                        <p:par>
                          <p:cTn id="62" fill="hold">
                            <p:stCondLst>
                              <p:cond delay="0"/>
                            </p:stCondLst>
                            <p:childTnLst>
                              <p:par>
                                <p:cTn id="63" presetClass="entr" nodeType="afterEffect" presetSubtype="16" presetID="23" grpId="15" fill="hold">
                                  <p:stCondLst>
                                    <p:cond delay="0"/>
                                  </p:stCondLst>
                                  <p:iterate type="el" backwards="0">
                                    <p:tmAbs val="0"/>
                                  </p:iterate>
                                  <p:childTnLst>
                                    <p:set>
                                      <p:cBhvr>
                                        <p:cTn id="64" fill="hold"/>
                                        <p:tgtEl>
                                          <p:spTgt spid="3352"/>
                                        </p:tgtEl>
                                        <p:attrNameLst>
                                          <p:attrName>style.visibility</p:attrName>
                                        </p:attrNameLst>
                                      </p:cBhvr>
                                      <p:to>
                                        <p:strVal val="visible"/>
                                      </p:to>
                                    </p:set>
                                    <p:anim calcmode="lin" valueType="num">
                                      <p:cBhvr>
                                        <p:cTn id="65" dur="500" fill="hold"/>
                                        <p:tgtEl>
                                          <p:spTgt spid="3352"/>
                                        </p:tgtEl>
                                        <p:attrNameLst>
                                          <p:attrName>ppt_w</p:attrName>
                                        </p:attrNameLst>
                                      </p:cBhvr>
                                      <p:tavLst>
                                        <p:tav tm="0">
                                          <p:val>
                                            <p:fltVal val="0"/>
                                          </p:val>
                                        </p:tav>
                                        <p:tav tm="100000">
                                          <p:val>
                                            <p:strVal val="#ppt_w"/>
                                          </p:val>
                                        </p:tav>
                                      </p:tavLst>
                                    </p:anim>
                                    <p:anim calcmode="lin" valueType="num">
                                      <p:cBhvr>
                                        <p:cTn id="66" dur="500" fill="hold"/>
                                        <p:tgtEl>
                                          <p:spTgt spid="3352"/>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16" fill="hold">
                                  <p:stCondLst>
                                    <p:cond delay="0"/>
                                  </p:stCondLst>
                                  <p:iterate type="el" backwards="0">
                                    <p:tmAbs val="0"/>
                                  </p:iterate>
                                  <p:childTnLst>
                                    <p:set>
                                      <p:cBhvr>
                                        <p:cTn id="70" fill="hold"/>
                                        <p:tgtEl>
                                          <p:spTgt spid="328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16" presetID="23" grpId="17" fill="hold">
                                  <p:stCondLst>
                                    <p:cond delay="0"/>
                                  </p:stCondLst>
                                  <p:iterate type="el" backwards="0">
                                    <p:tmAbs val="0"/>
                                  </p:iterate>
                                  <p:childTnLst>
                                    <p:set>
                                      <p:cBhvr>
                                        <p:cTn id="74" fill="hold"/>
                                        <p:tgtEl>
                                          <p:spTgt spid="3347"/>
                                        </p:tgtEl>
                                        <p:attrNameLst>
                                          <p:attrName>style.visibility</p:attrName>
                                        </p:attrNameLst>
                                      </p:cBhvr>
                                      <p:to>
                                        <p:strVal val="visible"/>
                                      </p:to>
                                    </p:set>
                                    <p:anim calcmode="lin" valueType="num">
                                      <p:cBhvr>
                                        <p:cTn id="75" dur="500" fill="hold"/>
                                        <p:tgtEl>
                                          <p:spTgt spid="3347"/>
                                        </p:tgtEl>
                                        <p:attrNameLst>
                                          <p:attrName>ppt_w</p:attrName>
                                        </p:attrNameLst>
                                      </p:cBhvr>
                                      <p:tavLst>
                                        <p:tav tm="0">
                                          <p:val>
                                            <p:fltVal val="0"/>
                                          </p:val>
                                        </p:tav>
                                        <p:tav tm="100000">
                                          <p:val>
                                            <p:strVal val="#ppt_w"/>
                                          </p:val>
                                        </p:tav>
                                      </p:tavLst>
                                    </p:anim>
                                    <p:anim calcmode="lin" valueType="num">
                                      <p:cBhvr>
                                        <p:cTn id="76" dur="500" fill="hold"/>
                                        <p:tgtEl>
                                          <p:spTgt spid="3347"/>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Class="entr" nodeType="afterEffect" presetSubtype="16" presetID="23" grpId="18" fill="hold">
                                  <p:stCondLst>
                                    <p:cond delay="0"/>
                                  </p:stCondLst>
                                  <p:iterate type="el" backwards="0">
                                    <p:tmAbs val="0"/>
                                  </p:iterate>
                                  <p:childTnLst>
                                    <p:set>
                                      <p:cBhvr>
                                        <p:cTn id="79" fill="hold"/>
                                        <p:tgtEl>
                                          <p:spTgt spid="3349"/>
                                        </p:tgtEl>
                                        <p:attrNameLst>
                                          <p:attrName>style.visibility</p:attrName>
                                        </p:attrNameLst>
                                      </p:cBhvr>
                                      <p:to>
                                        <p:strVal val="visible"/>
                                      </p:to>
                                    </p:set>
                                    <p:anim calcmode="lin" valueType="num">
                                      <p:cBhvr>
                                        <p:cTn id="80" dur="500" fill="hold"/>
                                        <p:tgtEl>
                                          <p:spTgt spid="3349"/>
                                        </p:tgtEl>
                                        <p:attrNameLst>
                                          <p:attrName>ppt_w</p:attrName>
                                        </p:attrNameLst>
                                      </p:cBhvr>
                                      <p:tavLst>
                                        <p:tav tm="0">
                                          <p:val>
                                            <p:fltVal val="0"/>
                                          </p:val>
                                        </p:tav>
                                        <p:tav tm="100000">
                                          <p:val>
                                            <p:strVal val="#ppt_w"/>
                                          </p:val>
                                        </p:tav>
                                      </p:tavLst>
                                    </p:anim>
                                    <p:anim calcmode="lin" valueType="num">
                                      <p:cBhvr>
                                        <p:cTn id="81" dur="500" fill="hold"/>
                                        <p:tgtEl>
                                          <p:spTgt spid="3349"/>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Class="entr" nodeType="clickEffect" presetSubtype="0" presetID="1" grpId="19" fill="hold">
                                  <p:stCondLst>
                                    <p:cond delay="0"/>
                                  </p:stCondLst>
                                  <p:iterate type="el" backwards="0">
                                    <p:tmAbs val="0"/>
                                  </p:iterate>
                                  <p:childTnLst>
                                    <p:set>
                                      <p:cBhvr>
                                        <p:cTn id="85" fill="hold"/>
                                        <p:tgtEl>
                                          <p:spTgt spid="3373"/>
                                        </p:tgtEl>
                                        <p:attrNameLst>
                                          <p:attrName>style.visibility</p:attrName>
                                        </p:attrNameLst>
                                      </p:cBhvr>
                                      <p:to>
                                        <p:strVal val="visible"/>
                                      </p:to>
                                    </p:set>
                                  </p:childTnLst>
                                </p:cTn>
                              </p:par>
                            </p:childTnLst>
                          </p:cTn>
                        </p:par>
                        <p:par>
                          <p:cTn id="86" fill="hold">
                            <p:stCondLst>
                              <p:cond delay="0"/>
                            </p:stCondLst>
                            <p:childTnLst>
                              <p:par>
                                <p:cTn id="87" presetClass="entr" nodeType="afterEffect" presetSubtype="16" presetID="23" grpId="20" fill="hold">
                                  <p:stCondLst>
                                    <p:cond delay="0"/>
                                  </p:stCondLst>
                                  <p:iterate type="el" backwards="0">
                                    <p:tmAbs val="0"/>
                                  </p:iterate>
                                  <p:childTnLst>
                                    <p:set>
                                      <p:cBhvr>
                                        <p:cTn id="88" fill="hold"/>
                                        <p:tgtEl>
                                          <p:spTgt spid="3358"/>
                                        </p:tgtEl>
                                        <p:attrNameLst>
                                          <p:attrName>style.visibility</p:attrName>
                                        </p:attrNameLst>
                                      </p:cBhvr>
                                      <p:to>
                                        <p:strVal val="visible"/>
                                      </p:to>
                                    </p:set>
                                    <p:anim calcmode="lin" valueType="num">
                                      <p:cBhvr>
                                        <p:cTn id="89" dur="500" fill="hold"/>
                                        <p:tgtEl>
                                          <p:spTgt spid="3358"/>
                                        </p:tgtEl>
                                        <p:attrNameLst>
                                          <p:attrName>ppt_w</p:attrName>
                                        </p:attrNameLst>
                                      </p:cBhvr>
                                      <p:tavLst>
                                        <p:tav tm="0">
                                          <p:val>
                                            <p:fltVal val="0"/>
                                          </p:val>
                                        </p:tav>
                                        <p:tav tm="100000">
                                          <p:val>
                                            <p:strVal val="#ppt_w"/>
                                          </p:val>
                                        </p:tav>
                                      </p:tavLst>
                                    </p:anim>
                                    <p:anim calcmode="lin" valueType="num">
                                      <p:cBhvr>
                                        <p:cTn id="90" dur="500" fill="hold"/>
                                        <p:tgtEl>
                                          <p:spTgt spid="3358"/>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Class="entr" nodeType="clickEffect" presetSubtype="0" presetID="1" grpId="21" fill="hold">
                                  <p:stCondLst>
                                    <p:cond delay="0"/>
                                  </p:stCondLst>
                                  <p:iterate type="el" backwards="0">
                                    <p:tmAbs val="0"/>
                                  </p:iterate>
                                  <p:childTnLst>
                                    <p:set>
                                      <p:cBhvr>
                                        <p:cTn id="94" fill="hold"/>
                                        <p:tgtEl>
                                          <p:spTgt spid="3281"/>
                                        </p:tgtEl>
                                        <p:attrNameLst>
                                          <p:attrName>style.visibility</p:attrName>
                                        </p:attrNameLst>
                                      </p:cBhvr>
                                      <p:to>
                                        <p:strVal val="visible"/>
                                      </p:to>
                                    </p:set>
                                  </p:childTnLst>
                                </p:cTn>
                              </p:par>
                            </p:childTnLst>
                          </p:cTn>
                        </p:par>
                        <p:par>
                          <p:cTn id="95" fill="hold">
                            <p:stCondLst>
                              <p:cond delay="0"/>
                            </p:stCondLst>
                            <p:childTnLst>
                              <p:par>
                                <p:cTn id="96" presetClass="entr" nodeType="afterEffect" presetSubtype="16" presetID="23" grpId="22" fill="hold">
                                  <p:stCondLst>
                                    <p:cond delay="0"/>
                                  </p:stCondLst>
                                  <p:iterate type="el" backwards="0">
                                    <p:tmAbs val="0"/>
                                  </p:iterate>
                                  <p:childTnLst>
                                    <p:set>
                                      <p:cBhvr>
                                        <p:cTn id="97" fill="hold"/>
                                        <p:tgtEl>
                                          <p:spTgt spid="3354"/>
                                        </p:tgtEl>
                                        <p:attrNameLst>
                                          <p:attrName>style.visibility</p:attrName>
                                        </p:attrNameLst>
                                      </p:cBhvr>
                                      <p:to>
                                        <p:strVal val="visible"/>
                                      </p:to>
                                    </p:set>
                                    <p:anim calcmode="lin" valueType="num">
                                      <p:cBhvr>
                                        <p:cTn id="98" dur="500" fill="hold"/>
                                        <p:tgtEl>
                                          <p:spTgt spid="3354"/>
                                        </p:tgtEl>
                                        <p:attrNameLst>
                                          <p:attrName>ppt_w</p:attrName>
                                        </p:attrNameLst>
                                      </p:cBhvr>
                                      <p:tavLst>
                                        <p:tav tm="0">
                                          <p:val>
                                            <p:fltVal val="0"/>
                                          </p:val>
                                        </p:tav>
                                        <p:tav tm="100000">
                                          <p:val>
                                            <p:strVal val="#ppt_w"/>
                                          </p:val>
                                        </p:tav>
                                      </p:tavLst>
                                    </p:anim>
                                    <p:anim calcmode="lin" valueType="num">
                                      <p:cBhvr>
                                        <p:cTn id="99" dur="500" fill="hold"/>
                                        <p:tgtEl>
                                          <p:spTgt spid="3354"/>
                                        </p:tgtEl>
                                        <p:attrNameLst>
                                          <p:attrName>ppt_h</p:attrName>
                                        </p:attrNameLst>
                                      </p:cBhvr>
                                      <p:tavLst>
                                        <p:tav tm="0">
                                          <p:val>
                                            <p:flt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Class="entr" nodeType="clickEffect" presetSubtype="0" presetID="1" grpId="23" fill="hold">
                                  <p:stCondLst>
                                    <p:cond delay="0"/>
                                  </p:stCondLst>
                                  <p:iterate type="el" backwards="0">
                                    <p:tmAbs val="0"/>
                                  </p:iterate>
                                  <p:childTnLst>
                                    <p:set>
                                      <p:cBhvr>
                                        <p:cTn id="103" fill="hold"/>
                                        <p:tgtEl>
                                          <p:spTgt spid="3375"/>
                                        </p:tgtEl>
                                        <p:attrNameLst>
                                          <p:attrName>style.visibility</p:attrName>
                                        </p:attrNameLst>
                                      </p:cBhvr>
                                      <p:to>
                                        <p:strVal val="visible"/>
                                      </p:to>
                                    </p:set>
                                  </p:childTnLst>
                                </p:cTn>
                              </p:par>
                            </p:childTnLst>
                          </p:cTn>
                        </p:par>
                        <p:par>
                          <p:cTn id="104" fill="hold">
                            <p:stCondLst>
                              <p:cond delay="0"/>
                            </p:stCondLst>
                            <p:childTnLst>
                              <p:par>
                                <p:cTn id="105" presetClass="entr" nodeType="afterEffect" presetSubtype="16" presetID="23" grpId="24" fill="hold">
                                  <p:stCondLst>
                                    <p:cond delay="0"/>
                                  </p:stCondLst>
                                  <p:iterate type="el" backwards="0">
                                    <p:tmAbs val="0"/>
                                  </p:iterate>
                                  <p:childTnLst>
                                    <p:set>
                                      <p:cBhvr>
                                        <p:cTn id="106" fill="hold"/>
                                        <p:tgtEl>
                                          <p:spTgt spid="3359"/>
                                        </p:tgtEl>
                                        <p:attrNameLst>
                                          <p:attrName>style.visibility</p:attrName>
                                        </p:attrNameLst>
                                      </p:cBhvr>
                                      <p:to>
                                        <p:strVal val="visible"/>
                                      </p:to>
                                    </p:set>
                                    <p:anim calcmode="lin" valueType="num">
                                      <p:cBhvr>
                                        <p:cTn id="107" dur="500" fill="hold"/>
                                        <p:tgtEl>
                                          <p:spTgt spid="3359"/>
                                        </p:tgtEl>
                                        <p:attrNameLst>
                                          <p:attrName>ppt_w</p:attrName>
                                        </p:attrNameLst>
                                      </p:cBhvr>
                                      <p:tavLst>
                                        <p:tav tm="0">
                                          <p:val>
                                            <p:fltVal val="0"/>
                                          </p:val>
                                        </p:tav>
                                        <p:tav tm="100000">
                                          <p:val>
                                            <p:strVal val="#ppt_w"/>
                                          </p:val>
                                        </p:tav>
                                      </p:tavLst>
                                    </p:anim>
                                    <p:anim calcmode="lin" valueType="num">
                                      <p:cBhvr>
                                        <p:cTn id="108" dur="500" fill="hold"/>
                                        <p:tgtEl>
                                          <p:spTgt spid="3359"/>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Class="entr" nodeType="clickEffect" presetSubtype="0" presetID="1" grpId="25" fill="hold">
                                  <p:stCondLst>
                                    <p:cond delay="0"/>
                                  </p:stCondLst>
                                  <p:iterate type="el" backwards="0">
                                    <p:tmAbs val="0"/>
                                  </p:iterate>
                                  <p:childTnLst>
                                    <p:set>
                                      <p:cBhvr>
                                        <p:cTn id="112" fill="hold"/>
                                        <p:tgtEl>
                                          <p:spTgt spid="328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Class="entr" nodeType="clickEffect" presetSubtype="16" presetID="23" grpId="26" fill="hold">
                                  <p:stCondLst>
                                    <p:cond delay="0"/>
                                  </p:stCondLst>
                                  <p:iterate type="el" backwards="0">
                                    <p:tmAbs val="0"/>
                                  </p:iterate>
                                  <p:childTnLst>
                                    <p:set>
                                      <p:cBhvr>
                                        <p:cTn id="116" fill="hold"/>
                                        <p:tgtEl>
                                          <p:spTgt spid="3351"/>
                                        </p:tgtEl>
                                        <p:attrNameLst>
                                          <p:attrName>style.visibility</p:attrName>
                                        </p:attrNameLst>
                                      </p:cBhvr>
                                      <p:to>
                                        <p:strVal val="visible"/>
                                      </p:to>
                                    </p:set>
                                    <p:anim calcmode="lin" valueType="num">
                                      <p:cBhvr>
                                        <p:cTn id="117" dur="500" fill="hold"/>
                                        <p:tgtEl>
                                          <p:spTgt spid="3351"/>
                                        </p:tgtEl>
                                        <p:attrNameLst>
                                          <p:attrName>ppt_w</p:attrName>
                                        </p:attrNameLst>
                                      </p:cBhvr>
                                      <p:tavLst>
                                        <p:tav tm="0">
                                          <p:val>
                                            <p:fltVal val="0"/>
                                          </p:val>
                                        </p:tav>
                                        <p:tav tm="100000">
                                          <p:val>
                                            <p:strVal val="#ppt_w"/>
                                          </p:val>
                                        </p:tav>
                                      </p:tavLst>
                                    </p:anim>
                                    <p:anim calcmode="lin" valueType="num">
                                      <p:cBhvr>
                                        <p:cTn id="118" dur="500" fill="hold"/>
                                        <p:tgtEl>
                                          <p:spTgt spid="3351"/>
                                        </p:tgtEl>
                                        <p:attrNameLst>
                                          <p:attrName>ppt_h</p:attrName>
                                        </p:attrNameLst>
                                      </p:cBhvr>
                                      <p:tavLst>
                                        <p:tav tm="0">
                                          <p:val>
                                            <p:fltVal val="0"/>
                                          </p:val>
                                        </p:tav>
                                        <p:tav tm="100000">
                                          <p:val>
                                            <p:strVal val="#ppt_h"/>
                                          </p:val>
                                        </p:tav>
                                      </p:tavLst>
                                    </p:anim>
                                  </p:childTnLst>
                                </p:cTn>
                              </p:par>
                            </p:childTnLst>
                          </p:cTn>
                        </p:par>
                        <p:par>
                          <p:cTn id="119" fill="hold">
                            <p:stCondLst>
                              <p:cond delay="500"/>
                            </p:stCondLst>
                            <p:childTnLst>
                              <p:par>
                                <p:cTn id="120" presetClass="entr" nodeType="afterEffect" presetSubtype="0" presetID="1" grpId="27" fill="hold">
                                  <p:stCondLst>
                                    <p:cond delay="0"/>
                                  </p:stCondLst>
                                  <p:iterate type="el" backwards="0">
                                    <p:tmAbs val="0"/>
                                  </p:iterate>
                                  <p:childTnLst>
                                    <p:set>
                                      <p:cBhvr>
                                        <p:cTn id="121" fill="hold"/>
                                        <p:tgtEl>
                                          <p:spTgt spid="3286"/>
                                        </p:tgtEl>
                                        <p:attrNameLst>
                                          <p:attrName>style.visibility</p:attrName>
                                        </p:attrNameLst>
                                      </p:cBhvr>
                                      <p:to>
                                        <p:strVal val="visible"/>
                                      </p:to>
                                    </p:set>
                                  </p:childTnLst>
                                </p:cTn>
                              </p:par>
                            </p:childTnLst>
                          </p:cTn>
                        </p:par>
                        <p:par>
                          <p:cTn id="122" fill="hold">
                            <p:stCondLst>
                              <p:cond delay="500"/>
                            </p:stCondLst>
                            <p:childTnLst>
                              <p:par>
                                <p:cTn id="123" presetClass="entr" nodeType="afterEffect" presetSubtype="16" presetID="23" grpId="28" fill="hold">
                                  <p:stCondLst>
                                    <p:cond delay="0"/>
                                  </p:stCondLst>
                                  <p:iterate type="el" backwards="0">
                                    <p:tmAbs val="0"/>
                                  </p:iterate>
                                  <p:childTnLst>
                                    <p:set>
                                      <p:cBhvr>
                                        <p:cTn id="124" fill="hold"/>
                                        <p:tgtEl>
                                          <p:spTgt spid="3353"/>
                                        </p:tgtEl>
                                        <p:attrNameLst>
                                          <p:attrName>style.visibility</p:attrName>
                                        </p:attrNameLst>
                                      </p:cBhvr>
                                      <p:to>
                                        <p:strVal val="visible"/>
                                      </p:to>
                                    </p:set>
                                    <p:anim calcmode="lin" valueType="num">
                                      <p:cBhvr>
                                        <p:cTn id="125" dur="500" fill="hold"/>
                                        <p:tgtEl>
                                          <p:spTgt spid="3353"/>
                                        </p:tgtEl>
                                        <p:attrNameLst>
                                          <p:attrName>ppt_w</p:attrName>
                                        </p:attrNameLst>
                                      </p:cBhvr>
                                      <p:tavLst>
                                        <p:tav tm="0">
                                          <p:val>
                                            <p:fltVal val="0"/>
                                          </p:val>
                                        </p:tav>
                                        <p:tav tm="100000">
                                          <p:val>
                                            <p:strVal val="#ppt_w"/>
                                          </p:val>
                                        </p:tav>
                                      </p:tavLst>
                                    </p:anim>
                                    <p:anim calcmode="lin" valueType="num">
                                      <p:cBhvr>
                                        <p:cTn id="126" dur="500" fill="hold"/>
                                        <p:tgtEl>
                                          <p:spTgt spid="3353"/>
                                        </p:tgtEl>
                                        <p:attrNameLst>
                                          <p:attrName>ppt_h</p:attrName>
                                        </p:attrNameLst>
                                      </p:cBhvr>
                                      <p:tavLst>
                                        <p:tav tm="0">
                                          <p:val>
                                            <p:fltVal val="0"/>
                                          </p:val>
                                        </p:tav>
                                        <p:tav tm="100000">
                                          <p:val>
                                            <p:strVal val="#ppt_h"/>
                                          </p:val>
                                        </p:tav>
                                      </p:tavLst>
                                    </p:anim>
                                  </p:childTnLst>
                                </p:cTn>
                              </p:par>
                            </p:childTnLst>
                          </p:cTn>
                        </p:par>
                        <p:par>
                          <p:cTn id="127" fill="hold">
                            <p:stCondLst>
                              <p:cond delay="1000"/>
                            </p:stCondLst>
                            <p:childTnLst>
                              <p:par>
                                <p:cTn id="128" presetClass="entr" nodeType="afterEffect" presetSubtype="0" presetID="1" grpId="29" fill="hold">
                                  <p:stCondLst>
                                    <p:cond delay="0"/>
                                  </p:stCondLst>
                                  <p:iterate type="el" backwards="0">
                                    <p:tmAbs val="0"/>
                                  </p:iterate>
                                  <p:childTnLst>
                                    <p:set>
                                      <p:cBhvr>
                                        <p:cTn id="129" fill="hold"/>
                                        <p:tgtEl>
                                          <p:spTgt spid="3374"/>
                                        </p:tgtEl>
                                        <p:attrNameLst>
                                          <p:attrName>style.visibility</p:attrName>
                                        </p:attrNameLst>
                                      </p:cBhvr>
                                      <p:to>
                                        <p:strVal val="visible"/>
                                      </p:to>
                                    </p:set>
                                  </p:childTnLst>
                                </p:cTn>
                              </p:par>
                            </p:childTnLst>
                          </p:cTn>
                        </p:par>
                        <p:par>
                          <p:cTn id="130" fill="hold">
                            <p:stCondLst>
                              <p:cond delay="1000"/>
                            </p:stCondLst>
                            <p:childTnLst>
                              <p:par>
                                <p:cTn id="131" presetClass="entr" nodeType="afterEffect" presetSubtype="16" presetID="23" grpId="30" fill="hold">
                                  <p:stCondLst>
                                    <p:cond delay="0"/>
                                  </p:stCondLst>
                                  <p:iterate type="el" backwards="0">
                                    <p:tmAbs val="0"/>
                                  </p:iterate>
                                  <p:childTnLst>
                                    <p:set>
                                      <p:cBhvr>
                                        <p:cTn id="132" fill="hold"/>
                                        <p:tgtEl>
                                          <p:spTgt spid="3366"/>
                                        </p:tgtEl>
                                        <p:attrNameLst>
                                          <p:attrName>style.visibility</p:attrName>
                                        </p:attrNameLst>
                                      </p:cBhvr>
                                      <p:to>
                                        <p:strVal val="visible"/>
                                      </p:to>
                                    </p:set>
                                    <p:anim calcmode="lin" valueType="num">
                                      <p:cBhvr>
                                        <p:cTn id="133" dur="500" fill="hold"/>
                                        <p:tgtEl>
                                          <p:spTgt spid="3366"/>
                                        </p:tgtEl>
                                        <p:attrNameLst>
                                          <p:attrName>ppt_w</p:attrName>
                                        </p:attrNameLst>
                                      </p:cBhvr>
                                      <p:tavLst>
                                        <p:tav tm="0">
                                          <p:val>
                                            <p:fltVal val="0"/>
                                          </p:val>
                                        </p:tav>
                                        <p:tav tm="100000">
                                          <p:val>
                                            <p:strVal val="#ppt_w"/>
                                          </p:val>
                                        </p:tav>
                                      </p:tavLst>
                                    </p:anim>
                                    <p:anim calcmode="lin" valueType="num">
                                      <p:cBhvr>
                                        <p:cTn id="134" dur="500" fill="hold"/>
                                        <p:tgtEl>
                                          <p:spTgt spid="3366"/>
                                        </p:tgtEl>
                                        <p:attrNameLst>
                                          <p:attrName>ppt_h</p:attrName>
                                        </p:attrNameLst>
                                      </p:cBhvr>
                                      <p:tavLst>
                                        <p:tav tm="0">
                                          <p:val>
                                            <p:fltVal val="0"/>
                                          </p:val>
                                        </p:tav>
                                        <p:tav tm="100000">
                                          <p:val>
                                            <p:strVal val="#ppt_h"/>
                                          </p:val>
                                        </p:tav>
                                      </p:tavLst>
                                    </p:anim>
                                  </p:childTnLst>
                                </p:cTn>
                              </p:par>
                            </p:childTnLst>
                          </p:cTn>
                        </p:par>
                        <p:par>
                          <p:cTn id="135" fill="hold">
                            <p:stCondLst>
                              <p:cond delay="1500"/>
                            </p:stCondLst>
                            <p:childTnLst>
                              <p:par>
                                <p:cTn id="136" presetClass="entr" nodeType="afterEffect" presetSubtype="0" presetID="1" grpId="31" fill="hold">
                                  <p:stCondLst>
                                    <p:cond delay="0"/>
                                  </p:stCondLst>
                                  <p:iterate type="el" backwards="0">
                                    <p:tmAbs val="0"/>
                                  </p:iterate>
                                  <p:childTnLst>
                                    <p:set>
                                      <p:cBhvr>
                                        <p:cTn id="137" fill="hold"/>
                                        <p:tgtEl>
                                          <p:spTgt spid="3282"/>
                                        </p:tgtEl>
                                        <p:attrNameLst>
                                          <p:attrName>style.visibility</p:attrName>
                                        </p:attrNameLst>
                                      </p:cBhvr>
                                      <p:to>
                                        <p:strVal val="visible"/>
                                      </p:to>
                                    </p:set>
                                  </p:childTnLst>
                                </p:cTn>
                              </p:par>
                            </p:childTnLst>
                          </p:cTn>
                        </p:par>
                        <p:par>
                          <p:cTn id="138" fill="hold">
                            <p:stCondLst>
                              <p:cond delay="1500"/>
                            </p:stCondLst>
                            <p:childTnLst>
                              <p:par>
                                <p:cTn id="139" presetClass="entr" nodeType="afterEffect" presetSubtype="0" presetID="1" grpId="32" fill="hold">
                                  <p:stCondLst>
                                    <p:cond delay="0"/>
                                  </p:stCondLst>
                                  <p:iterate type="el" backwards="0">
                                    <p:tmAbs val="0"/>
                                  </p:iterate>
                                  <p:childTnLst>
                                    <p:set>
                                      <p:cBhvr>
                                        <p:cTn id="140" fill="hold"/>
                                        <p:tgtEl>
                                          <p:spTgt spid="3379"/>
                                        </p:tgtEl>
                                        <p:attrNameLst>
                                          <p:attrName>style.visibility</p:attrName>
                                        </p:attrNameLst>
                                      </p:cBhvr>
                                      <p:to>
                                        <p:strVal val="visible"/>
                                      </p:to>
                                    </p:set>
                                  </p:childTnLst>
                                </p:cTn>
                              </p:par>
                            </p:childTnLst>
                          </p:cTn>
                        </p:par>
                        <p:par>
                          <p:cTn id="141" fill="hold">
                            <p:stCondLst>
                              <p:cond delay="1500"/>
                            </p:stCondLst>
                            <p:childTnLst>
                              <p:par>
                                <p:cTn id="142" presetClass="entr" nodeType="afterEffect" presetSubtype="16" presetID="23" grpId="33" fill="hold">
                                  <p:stCondLst>
                                    <p:cond delay="0"/>
                                  </p:stCondLst>
                                  <p:iterate type="el" backwards="0">
                                    <p:tmAbs val="0"/>
                                  </p:iterate>
                                  <p:childTnLst>
                                    <p:set>
                                      <p:cBhvr>
                                        <p:cTn id="143" fill="hold"/>
                                        <p:tgtEl>
                                          <p:spTgt spid="3356"/>
                                        </p:tgtEl>
                                        <p:attrNameLst>
                                          <p:attrName>style.visibility</p:attrName>
                                        </p:attrNameLst>
                                      </p:cBhvr>
                                      <p:to>
                                        <p:strVal val="visible"/>
                                      </p:to>
                                    </p:set>
                                    <p:anim calcmode="lin" valueType="num">
                                      <p:cBhvr>
                                        <p:cTn id="144" dur="500" fill="hold"/>
                                        <p:tgtEl>
                                          <p:spTgt spid="3356"/>
                                        </p:tgtEl>
                                        <p:attrNameLst>
                                          <p:attrName>ppt_w</p:attrName>
                                        </p:attrNameLst>
                                      </p:cBhvr>
                                      <p:tavLst>
                                        <p:tav tm="0">
                                          <p:val>
                                            <p:fltVal val="0"/>
                                          </p:val>
                                        </p:tav>
                                        <p:tav tm="100000">
                                          <p:val>
                                            <p:strVal val="#ppt_w"/>
                                          </p:val>
                                        </p:tav>
                                      </p:tavLst>
                                    </p:anim>
                                    <p:anim calcmode="lin" valueType="num">
                                      <p:cBhvr>
                                        <p:cTn id="145" dur="500" fill="hold"/>
                                        <p:tgtEl>
                                          <p:spTgt spid="3356"/>
                                        </p:tgtEl>
                                        <p:attrNameLst>
                                          <p:attrName>ppt_h</p:attrName>
                                        </p:attrNameLst>
                                      </p:cBhvr>
                                      <p:tavLst>
                                        <p:tav tm="0">
                                          <p:val>
                                            <p:fltVal val="0"/>
                                          </p:val>
                                        </p:tav>
                                        <p:tav tm="100000">
                                          <p:val>
                                            <p:strVal val="#ppt_h"/>
                                          </p:val>
                                        </p:tav>
                                      </p:tavLst>
                                    </p:anim>
                                  </p:childTnLst>
                                </p:cTn>
                              </p:par>
                            </p:childTnLst>
                          </p:cTn>
                        </p:par>
                        <p:par>
                          <p:cTn id="146" fill="hold">
                            <p:stCondLst>
                              <p:cond delay="2000"/>
                            </p:stCondLst>
                            <p:childTnLst>
                              <p:par>
                                <p:cTn id="147" presetClass="entr" nodeType="afterEffect" presetSubtype="0" presetID="1" grpId="34" fill="hold">
                                  <p:stCondLst>
                                    <p:cond delay="0"/>
                                  </p:stCondLst>
                                  <p:iterate type="el" backwards="0">
                                    <p:tmAbs val="0"/>
                                  </p:iterate>
                                  <p:childTnLst>
                                    <p:set>
                                      <p:cBhvr>
                                        <p:cTn id="148" fill="hold"/>
                                        <p:tgtEl>
                                          <p:spTgt spid="3376"/>
                                        </p:tgtEl>
                                        <p:attrNameLst>
                                          <p:attrName>style.visibility</p:attrName>
                                        </p:attrNameLst>
                                      </p:cBhvr>
                                      <p:to>
                                        <p:strVal val="visible"/>
                                      </p:to>
                                    </p:set>
                                  </p:childTnLst>
                                </p:cTn>
                              </p:par>
                            </p:childTnLst>
                          </p:cTn>
                        </p:par>
                        <p:par>
                          <p:cTn id="149" fill="hold">
                            <p:stCondLst>
                              <p:cond delay="2000"/>
                            </p:stCondLst>
                            <p:childTnLst>
                              <p:par>
                                <p:cTn id="150" presetClass="entr" nodeType="afterEffect" presetSubtype="16" presetID="23" grpId="35" fill="hold">
                                  <p:stCondLst>
                                    <p:cond delay="0"/>
                                  </p:stCondLst>
                                  <p:iterate type="el" backwards="0">
                                    <p:tmAbs val="0"/>
                                  </p:iterate>
                                  <p:childTnLst>
                                    <p:set>
                                      <p:cBhvr>
                                        <p:cTn id="151" fill="hold"/>
                                        <p:tgtEl>
                                          <p:spTgt spid="3360"/>
                                        </p:tgtEl>
                                        <p:attrNameLst>
                                          <p:attrName>style.visibility</p:attrName>
                                        </p:attrNameLst>
                                      </p:cBhvr>
                                      <p:to>
                                        <p:strVal val="visible"/>
                                      </p:to>
                                    </p:set>
                                    <p:anim calcmode="lin" valueType="num">
                                      <p:cBhvr>
                                        <p:cTn id="152" dur="500" fill="hold"/>
                                        <p:tgtEl>
                                          <p:spTgt spid="3360"/>
                                        </p:tgtEl>
                                        <p:attrNameLst>
                                          <p:attrName>ppt_w</p:attrName>
                                        </p:attrNameLst>
                                      </p:cBhvr>
                                      <p:tavLst>
                                        <p:tav tm="0">
                                          <p:val>
                                            <p:fltVal val="0"/>
                                          </p:val>
                                        </p:tav>
                                        <p:tav tm="100000">
                                          <p:val>
                                            <p:strVal val="#ppt_w"/>
                                          </p:val>
                                        </p:tav>
                                      </p:tavLst>
                                    </p:anim>
                                    <p:anim calcmode="lin" valueType="num">
                                      <p:cBhvr>
                                        <p:cTn id="153" dur="500" fill="hold"/>
                                        <p:tgtEl>
                                          <p:spTgt spid="3360"/>
                                        </p:tgtEl>
                                        <p:attrNameLst>
                                          <p:attrName>ppt_h</p:attrName>
                                        </p:attrNameLst>
                                      </p:cBhvr>
                                      <p:tavLst>
                                        <p:tav tm="0">
                                          <p:val>
                                            <p:fltVal val="0"/>
                                          </p:val>
                                        </p:tav>
                                        <p:tav tm="100000">
                                          <p:val>
                                            <p:strVal val="#ppt_h"/>
                                          </p:val>
                                        </p:tav>
                                      </p:tavLst>
                                    </p:anim>
                                  </p:childTnLst>
                                </p:cTn>
                              </p:par>
                            </p:childTnLst>
                          </p:cTn>
                        </p:par>
                        <p:par>
                          <p:cTn id="154" fill="hold">
                            <p:stCondLst>
                              <p:cond delay="2500"/>
                            </p:stCondLst>
                            <p:childTnLst>
                              <p:par>
                                <p:cTn id="155" presetClass="entr" nodeType="afterEffect" presetSubtype="0" presetID="1" grpId="36" fill="hold">
                                  <p:stCondLst>
                                    <p:cond delay="0"/>
                                  </p:stCondLst>
                                  <p:iterate type="el" backwards="0">
                                    <p:tmAbs val="0"/>
                                  </p:iterate>
                                  <p:childTnLst>
                                    <p:set>
                                      <p:cBhvr>
                                        <p:cTn id="156" fill="hold"/>
                                        <p:tgtEl>
                                          <p:spTgt spid="3290"/>
                                        </p:tgtEl>
                                        <p:attrNameLst>
                                          <p:attrName>style.visibility</p:attrName>
                                        </p:attrNameLst>
                                      </p:cBhvr>
                                      <p:to>
                                        <p:strVal val="visible"/>
                                      </p:to>
                                    </p:set>
                                  </p:childTnLst>
                                </p:cTn>
                              </p:par>
                            </p:childTnLst>
                          </p:cTn>
                        </p:par>
                        <p:par>
                          <p:cTn id="157" fill="hold">
                            <p:stCondLst>
                              <p:cond delay="2500"/>
                            </p:stCondLst>
                            <p:childTnLst>
                              <p:par>
                                <p:cTn id="158" presetClass="entr" nodeType="afterEffect" presetSubtype="16" presetID="23" grpId="37" fill="hold">
                                  <p:stCondLst>
                                    <p:cond delay="0"/>
                                  </p:stCondLst>
                                  <p:iterate type="el" backwards="0">
                                    <p:tmAbs val="0"/>
                                  </p:iterate>
                                  <p:childTnLst>
                                    <p:set>
                                      <p:cBhvr>
                                        <p:cTn id="159" fill="hold"/>
                                        <p:tgtEl>
                                          <p:spTgt spid="3357"/>
                                        </p:tgtEl>
                                        <p:attrNameLst>
                                          <p:attrName>style.visibility</p:attrName>
                                        </p:attrNameLst>
                                      </p:cBhvr>
                                      <p:to>
                                        <p:strVal val="visible"/>
                                      </p:to>
                                    </p:set>
                                    <p:anim calcmode="lin" valueType="num">
                                      <p:cBhvr>
                                        <p:cTn id="160" dur="500" fill="hold"/>
                                        <p:tgtEl>
                                          <p:spTgt spid="3357"/>
                                        </p:tgtEl>
                                        <p:attrNameLst>
                                          <p:attrName>ppt_w</p:attrName>
                                        </p:attrNameLst>
                                      </p:cBhvr>
                                      <p:tavLst>
                                        <p:tav tm="0">
                                          <p:val>
                                            <p:fltVal val="0"/>
                                          </p:val>
                                        </p:tav>
                                        <p:tav tm="100000">
                                          <p:val>
                                            <p:strVal val="#ppt_w"/>
                                          </p:val>
                                        </p:tav>
                                      </p:tavLst>
                                    </p:anim>
                                    <p:anim calcmode="lin" valueType="num">
                                      <p:cBhvr>
                                        <p:cTn id="161" dur="500" fill="hold"/>
                                        <p:tgtEl>
                                          <p:spTgt spid="3357"/>
                                        </p:tgtEl>
                                        <p:attrNameLst>
                                          <p:attrName>ppt_h</p:attrName>
                                        </p:attrNameLst>
                                      </p:cBhvr>
                                      <p:tavLst>
                                        <p:tav tm="0">
                                          <p:val>
                                            <p:fltVal val="0"/>
                                          </p:val>
                                        </p:tav>
                                        <p:tav tm="100000">
                                          <p:val>
                                            <p:strVal val="#ppt_h"/>
                                          </p:val>
                                        </p:tav>
                                      </p:tavLst>
                                    </p:anim>
                                  </p:childTnLst>
                                </p:cTn>
                              </p:par>
                            </p:childTnLst>
                          </p:cTn>
                        </p:par>
                        <p:par>
                          <p:cTn id="162" fill="hold">
                            <p:stCondLst>
                              <p:cond delay="3000"/>
                            </p:stCondLst>
                            <p:childTnLst>
                              <p:par>
                                <p:cTn id="163" presetClass="entr" nodeType="afterEffect" presetSubtype="0" presetID="1" grpId="38" fill="hold">
                                  <p:stCondLst>
                                    <p:cond delay="0"/>
                                  </p:stCondLst>
                                  <p:iterate type="el" backwards="0">
                                    <p:tmAbs val="0"/>
                                  </p:iterate>
                                  <p:childTnLst>
                                    <p:set>
                                      <p:cBhvr>
                                        <p:cTn id="164" fill="hold"/>
                                        <p:tgtEl>
                                          <p:spTgt spid="3289"/>
                                        </p:tgtEl>
                                        <p:attrNameLst>
                                          <p:attrName>style.visibility</p:attrName>
                                        </p:attrNameLst>
                                      </p:cBhvr>
                                      <p:to>
                                        <p:strVal val="visible"/>
                                      </p:to>
                                    </p:set>
                                  </p:childTnLst>
                                </p:cTn>
                              </p:par>
                            </p:childTnLst>
                          </p:cTn>
                        </p:par>
                        <p:par>
                          <p:cTn id="165" fill="hold">
                            <p:stCondLst>
                              <p:cond delay="3000"/>
                            </p:stCondLst>
                            <p:childTnLst>
                              <p:par>
                                <p:cTn id="166" presetClass="entr" nodeType="afterEffect" presetSubtype="16" presetID="23" grpId="39" fill="hold">
                                  <p:stCondLst>
                                    <p:cond delay="0"/>
                                  </p:stCondLst>
                                  <p:iterate type="el" backwards="0">
                                    <p:tmAbs val="0"/>
                                  </p:iterate>
                                  <p:childTnLst>
                                    <p:set>
                                      <p:cBhvr>
                                        <p:cTn id="167" fill="hold"/>
                                        <p:tgtEl>
                                          <p:spTgt spid="3362"/>
                                        </p:tgtEl>
                                        <p:attrNameLst>
                                          <p:attrName>style.visibility</p:attrName>
                                        </p:attrNameLst>
                                      </p:cBhvr>
                                      <p:to>
                                        <p:strVal val="visible"/>
                                      </p:to>
                                    </p:set>
                                    <p:anim calcmode="lin" valueType="num">
                                      <p:cBhvr>
                                        <p:cTn id="168" dur="500" fill="hold"/>
                                        <p:tgtEl>
                                          <p:spTgt spid="3362"/>
                                        </p:tgtEl>
                                        <p:attrNameLst>
                                          <p:attrName>ppt_w</p:attrName>
                                        </p:attrNameLst>
                                      </p:cBhvr>
                                      <p:tavLst>
                                        <p:tav tm="0">
                                          <p:val>
                                            <p:fltVal val="0"/>
                                          </p:val>
                                        </p:tav>
                                        <p:tav tm="100000">
                                          <p:val>
                                            <p:strVal val="#ppt_w"/>
                                          </p:val>
                                        </p:tav>
                                      </p:tavLst>
                                    </p:anim>
                                    <p:anim calcmode="lin" valueType="num">
                                      <p:cBhvr>
                                        <p:cTn id="169" dur="500" fill="hold"/>
                                        <p:tgtEl>
                                          <p:spTgt spid="3362"/>
                                        </p:tgtEl>
                                        <p:attrNameLst>
                                          <p:attrName>ppt_h</p:attrName>
                                        </p:attrNameLst>
                                      </p:cBhvr>
                                      <p:tavLst>
                                        <p:tav tm="0">
                                          <p:val>
                                            <p:fltVal val="0"/>
                                          </p:val>
                                        </p:tav>
                                        <p:tav tm="100000">
                                          <p:val>
                                            <p:strVal val="#ppt_h"/>
                                          </p:val>
                                        </p:tav>
                                      </p:tavLst>
                                    </p:anim>
                                  </p:childTnLst>
                                </p:cTn>
                              </p:par>
                            </p:childTnLst>
                          </p:cTn>
                        </p:par>
                        <p:par>
                          <p:cTn id="170" fill="hold">
                            <p:stCondLst>
                              <p:cond delay="3500"/>
                            </p:stCondLst>
                            <p:childTnLst>
                              <p:par>
                                <p:cTn id="171" presetClass="entr" nodeType="afterEffect" presetSubtype="0" presetID="1" grpId="40" fill="hold">
                                  <p:stCondLst>
                                    <p:cond delay="0"/>
                                  </p:stCondLst>
                                  <p:iterate type="el" backwards="0">
                                    <p:tmAbs val="0"/>
                                  </p:iterate>
                                  <p:childTnLst>
                                    <p:set>
                                      <p:cBhvr>
                                        <p:cTn id="172" fill="hold"/>
                                        <p:tgtEl>
                                          <p:spTgt spid="3380"/>
                                        </p:tgtEl>
                                        <p:attrNameLst>
                                          <p:attrName>style.visibility</p:attrName>
                                        </p:attrNameLst>
                                      </p:cBhvr>
                                      <p:to>
                                        <p:strVal val="visible"/>
                                      </p:to>
                                    </p:set>
                                  </p:childTnLst>
                                </p:cTn>
                              </p:par>
                            </p:childTnLst>
                          </p:cTn>
                        </p:par>
                        <p:par>
                          <p:cTn id="173" fill="hold">
                            <p:stCondLst>
                              <p:cond delay="3500"/>
                            </p:stCondLst>
                            <p:childTnLst>
                              <p:par>
                                <p:cTn id="174" presetClass="entr" nodeType="afterEffect" presetSubtype="16" presetID="23" grpId="41" fill="hold">
                                  <p:stCondLst>
                                    <p:cond delay="0"/>
                                  </p:stCondLst>
                                  <p:iterate type="el" backwards="0">
                                    <p:tmAbs val="0"/>
                                  </p:iterate>
                                  <p:childTnLst>
                                    <p:set>
                                      <p:cBhvr>
                                        <p:cTn id="175" fill="hold"/>
                                        <p:tgtEl>
                                          <p:spTgt spid="3368"/>
                                        </p:tgtEl>
                                        <p:attrNameLst>
                                          <p:attrName>style.visibility</p:attrName>
                                        </p:attrNameLst>
                                      </p:cBhvr>
                                      <p:to>
                                        <p:strVal val="visible"/>
                                      </p:to>
                                    </p:set>
                                    <p:anim calcmode="lin" valueType="num">
                                      <p:cBhvr>
                                        <p:cTn id="176" dur="500" fill="hold"/>
                                        <p:tgtEl>
                                          <p:spTgt spid="3368"/>
                                        </p:tgtEl>
                                        <p:attrNameLst>
                                          <p:attrName>ppt_w</p:attrName>
                                        </p:attrNameLst>
                                      </p:cBhvr>
                                      <p:tavLst>
                                        <p:tav tm="0">
                                          <p:val>
                                            <p:fltVal val="0"/>
                                          </p:val>
                                        </p:tav>
                                        <p:tav tm="100000">
                                          <p:val>
                                            <p:strVal val="#ppt_w"/>
                                          </p:val>
                                        </p:tav>
                                      </p:tavLst>
                                    </p:anim>
                                    <p:anim calcmode="lin" valueType="num">
                                      <p:cBhvr>
                                        <p:cTn id="177" dur="500" fill="hold"/>
                                        <p:tgtEl>
                                          <p:spTgt spid="3368"/>
                                        </p:tgtEl>
                                        <p:attrNameLst>
                                          <p:attrName>ppt_h</p:attrName>
                                        </p:attrNameLst>
                                      </p:cBhvr>
                                      <p:tavLst>
                                        <p:tav tm="0">
                                          <p:val>
                                            <p:fltVal val="0"/>
                                          </p:val>
                                        </p:tav>
                                        <p:tav tm="100000">
                                          <p:val>
                                            <p:strVal val="#ppt_h"/>
                                          </p:val>
                                        </p:tav>
                                      </p:tavLst>
                                    </p:anim>
                                  </p:childTnLst>
                                </p:cTn>
                              </p:par>
                            </p:childTnLst>
                          </p:cTn>
                        </p:par>
                        <p:par>
                          <p:cTn id="178" fill="hold">
                            <p:stCondLst>
                              <p:cond delay="4000"/>
                            </p:stCondLst>
                            <p:childTnLst>
                              <p:par>
                                <p:cTn id="179" presetClass="entr" nodeType="afterEffect" presetSubtype="0" presetID="1" grpId="42" fill="hold">
                                  <p:stCondLst>
                                    <p:cond delay="0"/>
                                  </p:stCondLst>
                                  <p:iterate type="el" backwards="0">
                                    <p:tmAbs val="0"/>
                                  </p:iterate>
                                  <p:childTnLst>
                                    <p:set>
                                      <p:cBhvr>
                                        <p:cTn id="180" fill="hold"/>
                                        <p:tgtEl>
                                          <p:spTgt spid="3377"/>
                                        </p:tgtEl>
                                        <p:attrNameLst>
                                          <p:attrName>style.visibility</p:attrName>
                                        </p:attrNameLst>
                                      </p:cBhvr>
                                      <p:to>
                                        <p:strVal val="visible"/>
                                      </p:to>
                                    </p:set>
                                  </p:childTnLst>
                                </p:cTn>
                              </p:par>
                            </p:childTnLst>
                          </p:cTn>
                        </p:par>
                        <p:par>
                          <p:cTn id="181" fill="hold">
                            <p:stCondLst>
                              <p:cond delay="4000"/>
                            </p:stCondLst>
                            <p:childTnLst>
                              <p:par>
                                <p:cTn id="182" presetClass="entr" nodeType="afterEffect" presetSubtype="16" presetID="23" grpId="43" fill="hold">
                                  <p:stCondLst>
                                    <p:cond delay="0"/>
                                  </p:stCondLst>
                                  <p:iterate type="el" backwards="0">
                                    <p:tmAbs val="0"/>
                                  </p:iterate>
                                  <p:childTnLst>
                                    <p:set>
                                      <p:cBhvr>
                                        <p:cTn id="183" fill="hold"/>
                                        <p:tgtEl>
                                          <p:spTgt spid="3364"/>
                                        </p:tgtEl>
                                        <p:attrNameLst>
                                          <p:attrName>style.visibility</p:attrName>
                                        </p:attrNameLst>
                                      </p:cBhvr>
                                      <p:to>
                                        <p:strVal val="visible"/>
                                      </p:to>
                                    </p:set>
                                    <p:anim calcmode="lin" valueType="num">
                                      <p:cBhvr>
                                        <p:cTn id="184" dur="500" fill="hold"/>
                                        <p:tgtEl>
                                          <p:spTgt spid="3364"/>
                                        </p:tgtEl>
                                        <p:attrNameLst>
                                          <p:attrName>ppt_w</p:attrName>
                                        </p:attrNameLst>
                                      </p:cBhvr>
                                      <p:tavLst>
                                        <p:tav tm="0">
                                          <p:val>
                                            <p:fltVal val="0"/>
                                          </p:val>
                                        </p:tav>
                                        <p:tav tm="100000">
                                          <p:val>
                                            <p:strVal val="#ppt_w"/>
                                          </p:val>
                                        </p:tav>
                                      </p:tavLst>
                                    </p:anim>
                                    <p:anim calcmode="lin" valueType="num">
                                      <p:cBhvr>
                                        <p:cTn id="185" dur="500" fill="hold"/>
                                        <p:tgtEl>
                                          <p:spTgt spid="3364"/>
                                        </p:tgtEl>
                                        <p:attrNameLst>
                                          <p:attrName>ppt_h</p:attrName>
                                        </p:attrNameLst>
                                      </p:cBhvr>
                                      <p:tavLst>
                                        <p:tav tm="0">
                                          <p:val>
                                            <p:fltVal val="0"/>
                                          </p:val>
                                        </p:tav>
                                        <p:tav tm="100000">
                                          <p:val>
                                            <p:strVal val="#ppt_h"/>
                                          </p:val>
                                        </p:tav>
                                      </p:tavLst>
                                    </p:anim>
                                  </p:childTnLst>
                                </p:cTn>
                              </p:par>
                            </p:childTnLst>
                          </p:cTn>
                        </p:par>
                        <p:par>
                          <p:cTn id="186" fill="hold">
                            <p:stCondLst>
                              <p:cond delay="4500"/>
                            </p:stCondLst>
                            <p:childTnLst>
                              <p:par>
                                <p:cTn id="187" presetClass="entr" nodeType="afterEffect" presetSubtype="0" presetID="1" grpId="44" fill="hold">
                                  <p:stCondLst>
                                    <p:cond delay="0"/>
                                  </p:stCondLst>
                                  <p:iterate type="el" backwards="0">
                                    <p:tmAbs val="0"/>
                                  </p:iterate>
                                  <p:childTnLst>
                                    <p:set>
                                      <p:cBhvr>
                                        <p:cTn id="188" fill="hold"/>
                                        <p:tgtEl>
                                          <p:spTgt spid="3288"/>
                                        </p:tgtEl>
                                        <p:attrNameLst>
                                          <p:attrName>style.visibility</p:attrName>
                                        </p:attrNameLst>
                                      </p:cBhvr>
                                      <p:to>
                                        <p:strVal val="visible"/>
                                      </p:to>
                                    </p:set>
                                  </p:childTnLst>
                                </p:cTn>
                              </p:par>
                            </p:childTnLst>
                          </p:cTn>
                        </p:par>
                        <p:par>
                          <p:cTn id="189" fill="hold">
                            <p:stCondLst>
                              <p:cond delay="4500"/>
                            </p:stCondLst>
                            <p:childTnLst>
                              <p:par>
                                <p:cTn id="190" presetClass="entr" nodeType="afterEffect" presetSubtype="16" presetID="23" grpId="45" fill="hold">
                                  <p:stCondLst>
                                    <p:cond delay="0"/>
                                  </p:stCondLst>
                                  <p:iterate type="el" backwards="0">
                                    <p:tmAbs val="0"/>
                                  </p:iterate>
                                  <p:childTnLst>
                                    <p:set>
                                      <p:cBhvr>
                                        <p:cTn id="191" fill="hold"/>
                                        <p:tgtEl>
                                          <p:spTgt spid="3355"/>
                                        </p:tgtEl>
                                        <p:attrNameLst>
                                          <p:attrName>style.visibility</p:attrName>
                                        </p:attrNameLst>
                                      </p:cBhvr>
                                      <p:to>
                                        <p:strVal val="visible"/>
                                      </p:to>
                                    </p:set>
                                    <p:anim calcmode="lin" valueType="num">
                                      <p:cBhvr>
                                        <p:cTn id="192" dur="500" fill="hold"/>
                                        <p:tgtEl>
                                          <p:spTgt spid="3355"/>
                                        </p:tgtEl>
                                        <p:attrNameLst>
                                          <p:attrName>ppt_w</p:attrName>
                                        </p:attrNameLst>
                                      </p:cBhvr>
                                      <p:tavLst>
                                        <p:tav tm="0">
                                          <p:val>
                                            <p:fltVal val="0"/>
                                          </p:val>
                                        </p:tav>
                                        <p:tav tm="100000">
                                          <p:val>
                                            <p:strVal val="#ppt_w"/>
                                          </p:val>
                                        </p:tav>
                                      </p:tavLst>
                                    </p:anim>
                                    <p:anim calcmode="lin" valueType="num">
                                      <p:cBhvr>
                                        <p:cTn id="193" dur="500" fill="hold"/>
                                        <p:tgtEl>
                                          <p:spTgt spid="3355"/>
                                        </p:tgtEl>
                                        <p:attrNameLst>
                                          <p:attrName>ppt_h</p:attrName>
                                        </p:attrNameLst>
                                      </p:cBhvr>
                                      <p:tavLst>
                                        <p:tav tm="0">
                                          <p:val>
                                            <p:fltVal val="0"/>
                                          </p:val>
                                        </p:tav>
                                        <p:tav tm="100000">
                                          <p:val>
                                            <p:strVal val="#ppt_h"/>
                                          </p:val>
                                        </p:tav>
                                      </p:tavLst>
                                    </p:anim>
                                  </p:childTnLst>
                                </p:cTn>
                              </p:par>
                            </p:childTnLst>
                          </p:cTn>
                        </p:par>
                        <p:par>
                          <p:cTn id="194" fill="hold">
                            <p:stCondLst>
                              <p:cond delay="5000"/>
                            </p:stCondLst>
                            <p:childTnLst>
                              <p:par>
                                <p:cTn id="195" presetClass="entr" nodeType="afterEffect" presetSubtype="0" presetID="1" grpId="46" fill="hold">
                                  <p:stCondLst>
                                    <p:cond delay="0"/>
                                  </p:stCondLst>
                                  <p:iterate type="el" backwards="0">
                                    <p:tmAbs val="0"/>
                                  </p:iterate>
                                  <p:childTnLst>
                                    <p:set>
                                      <p:cBhvr>
                                        <p:cTn id="196" fill="hold"/>
                                        <p:tgtEl>
                                          <p:spTgt spid="3378"/>
                                        </p:tgtEl>
                                        <p:attrNameLst>
                                          <p:attrName>style.visibility</p:attrName>
                                        </p:attrNameLst>
                                      </p:cBhvr>
                                      <p:to>
                                        <p:strVal val="visible"/>
                                      </p:to>
                                    </p:set>
                                  </p:childTnLst>
                                </p:cTn>
                              </p:par>
                            </p:childTnLst>
                          </p:cTn>
                        </p:par>
                        <p:par>
                          <p:cTn id="197" fill="hold">
                            <p:stCondLst>
                              <p:cond delay="5000"/>
                            </p:stCondLst>
                            <p:childTnLst>
                              <p:par>
                                <p:cTn id="198" presetClass="entr" nodeType="afterEffect" presetSubtype="16" presetID="23" grpId="47" fill="hold">
                                  <p:stCondLst>
                                    <p:cond delay="0"/>
                                  </p:stCondLst>
                                  <p:iterate type="el" backwards="0">
                                    <p:tmAbs val="0"/>
                                  </p:iterate>
                                  <p:childTnLst>
                                    <p:set>
                                      <p:cBhvr>
                                        <p:cTn id="199" fill="hold"/>
                                        <p:tgtEl>
                                          <p:spTgt spid="3365"/>
                                        </p:tgtEl>
                                        <p:attrNameLst>
                                          <p:attrName>style.visibility</p:attrName>
                                        </p:attrNameLst>
                                      </p:cBhvr>
                                      <p:to>
                                        <p:strVal val="visible"/>
                                      </p:to>
                                    </p:set>
                                    <p:anim calcmode="lin" valueType="num">
                                      <p:cBhvr>
                                        <p:cTn id="200" dur="500" fill="hold"/>
                                        <p:tgtEl>
                                          <p:spTgt spid="3365"/>
                                        </p:tgtEl>
                                        <p:attrNameLst>
                                          <p:attrName>ppt_w</p:attrName>
                                        </p:attrNameLst>
                                      </p:cBhvr>
                                      <p:tavLst>
                                        <p:tav tm="0">
                                          <p:val>
                                            <p:fltVal val="0"/>
                                          </p:val>
                                        </p:tav>
                                        <p:tav tm="100000">
                                          <p:val>
                                            <p:strVal val="#ppt_w"/>
                                          </p:val>
                                        </p:tav>
                                      </p:tavLst>
                                    </p:anim>
                                    <p:anim calcmode="lin" valueType="num">
                                      <p:cBhvr>
                                        <p:cTn id="201" dur="500" fill="hold"/>
                                        <p:tgtEl>
                                          <p:spTgt spid="3365"/>
                                        </p:tgtEl>
                                        <p:attrNameLst>
                                          <p:attrName>ppt_h</p:attrName>
                                        </p:attrNameLst>
                                      </p:cBhvr>
                                      <p:tavLst>
                                        <p:tav tm="0">
                                          <p:val>
                                            <p:fltVal val="0"/>
                                          </p:val>
                                        </p:tav>
                                        <p:tav tm="100000">
                                          <p:val>
                                            <p:strVal val="#ppt_h"/>
                                          </p:val>
                                        </p:tav>
                                      </p:tavLst>
                                    </p:anim>
                                  </p:childTnLst>
                                </p:cTn>
                              </p:par>
                            </p:childTnLst>
                          </p:cTn>
                        </p:par>
                        <p:par>
                          <p:cTn id="202" fill="hold">
                            <p:stCondLst>
                              <p:cond delay="5500"/>
                            </p:stCondLst>
                            <p:childTnLst>
                              <p:par>
                                <p:cTn id="203" presetClass="entr" nodeType="afterEffect" presetSubtype="0" presetID="1" grpId="48" fill="hold">
                                  <p:stCondLst>
                                    <p:cond delay="0"/>
                                  </p:stCondLst>
                                  <p:iterate type="el" backwards="0">
                                    <p:tmAbs val="0"/>
                                  </p:iterate>
                                  <p:childTnLst>
                                    <p:set>
                                      <p:cBhvr>
                                        <p:cTn id="204" fill="hold"/>
                                        <p:tgtEl>
                                          <p:spTgt spid="3291"/>
                                        </p:tgtEl>
                                        <p:attrNameLst>
                                          <p:attrName>style.visibility</p:attrName>
                                        </p:attrNameLst>
                                      </p:cBhvr>
                                      <p:to>
                                        <p:strVal val="visible"/>
                                      </p:to>
                                    </p:set>
                                  </p:childTnLst>
                                </p:cTn>
                              </p:par>
                            </p:childTnLst>
                          </p:cTn>
                        </p:par>
                        <p:par>
                          <p:cTn id="205" fill="hold">
                            <p:stCondLst>
                              <p:cond delay="5500"/>
                            </p:stCondLst>
                            <p:childTnLst>
                              <p:par>
                                <p:cTn id="206" presetClass="entr" nodeType="afterEffect" presetSubtype="16" presetID="23" grpId="49" fill="hold">
                                  <p:stCondLst>
                                    <p:cond delay="0"/>
                                  </p:stCondLst>
                                  <p:iterate type="el" backwards="0">
                                    <p:tmAbs val="0"/>
                                  </p:iterate>
                                  <p:childTnLst>
                                    <p:set>
                                      <p:cBhvr>
                                        <p:cTn id="207" fill="hold"/>
                                        <p:tgtEl>
                                          <p:spTgt spid="3361"/>
                                        </p:tgtEl>
                                        <p:attrNameLst>
                                          <p:attrName>style.visibility</p:attrName>
                                        </p:attrNameLst>
                                      </p:cBhvr>
                                      <p:to>
                                        <p:strVal val="visible"/>
                                      </p:to>
                                    </p:set>
                                    <p:anim calcmode="lin" valueType="num">
                                      <p:cBhvr>
                                        <p:cTn id="208" dur="500" fill="hold"/>
                                        <p:tgtEl>
                                          <p:spTgt spid="3361"/>
                                        </p:tgtEl>
                                        <p:attrNameLst>
                                          <p:attrName>ppt_w</p:attrName>
                                        </p:attrNameLst>
                                      </p:cBhvr>
                                      <p:tavLst>
                                        <p:tav tm="0">
                                          <p:val>
                                            <p:fltVal val="0"/>
                                          </p:val>
                                        </p:tav>
                                        <p:tav tm="100000">
                                          <p:val>
                                            <p:strVal val="#ppt_w"/>
                                          </p:val>
                                        </p:tav>
                                      </p:tavLst>
                                    </p:anim>
                                    <p:anim calcmode="lin" valueType="num">
                                      <p:cBhvr>
                                        <p:cTn id="209" dur="500" fill="hold"/>
                                        <p:tgtEl>
                                          <p:spTgt spid="33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2" grpId="4"/>
      <p:bldP build="whole" bldLvl="1" animBg="1" rev="0" advAuto="0" spid="3367" grpId="5"/>
      <p:bldP build="whole" bldLvl="1" animBg="1" rev="0" advAuto="0" spid="3277" grpId="10"/>
      <p:bldP build="whole" bldLvl="1" animBg="1" rev="0" advAuto="0" spid="3358" grpId="20"/>
      <p:bldP build="whole" bldLvl="1" animBg="1" rev="0" advAuto="0" spid="3357" grpId="37"/>
      <p:bldP build="whole" bldLvl="1" animBg="1" rev="0" advAuto="0" spid="3355" grpId="45"/>
      <p:bldP build="whole" bldLvl="1" animBg="1" rev="0" advAuto="0" spid="3365" grpId="47"/>
      <p:bldP build="whole" bldLvl="1" animBg="1" rev="0" advAuto="0" spid="3283" grpId="11"/>
      <p:bldP build="whole" bldLvl="1" animBg="1" rev="0" advAuto="0" spid="3286" grpId="27"/>
      <p:bldP build="whole" bldLvl="1" animBg="1" rev="0" advAuto="0" spid="3352" grpId="15"/>
      <p:bldP build="whole" bldLvl="1" animBg="1" rev="0" advAuto="0" spid="3354" grpId="22"/>
      <p:bldP build="whole" bldLvl="1" animBg="1" rev="0" advAuto="0" spid="3285" grpId="16"/>
      <p:bldP build="whole" bldLvl="1" animBg="1" rev="0" advAuto="0" spid="3281" grpId="21"/>
      <p:bldP build="whole" bldLvl="1" animBg="1" rev="0" advAuto="0" spid="3276" grpId="13"/>
      <p:bldP build="whole" bldLvl="1" animBg="1" rev="0" advAuto="0" spid="3351" grpId="26"/>
      <p:bldP build="whole" bldLvl="1" animBg="1" rev="0" advAuto="0" spid="3374" grpId="29"/>
      <p:bldP build="whole" bldLvl="1" animBg="1" rev="0" advAuto="0" spid="3360" grpId="35"/>
      <p:bldP build="whole" bldLvl="1" animBg="1" rev="0" advAuto="0" spid="3363" grpId="12"/>
      <p:bldP build="whole" bldLvl="1" animBg="1" rev="0" advAuto="0" spid="3284" grpId="6"/>
      <p:bldP build="whole" bldLvl="1" animBg="1" rev="0" advAuto="0" spid="3275" grpId="3"/>
      <p:bldP build="whole" bldLvl="1" animBg="1" rev="0" advAuto="0" spid="3373" grpId="19"/>
      <p:bldP build="whole" bldLvl="1" animBg="1" rev="0" advAuto="0" spid="3362" grpId="39"/>
      <p:bldP build="whole" bldLvl="1" animBg="1" rev="0" advAuto="0" spid="3287" grpId="25"/>
      <p:bldP build="whole" bldLvl="1" animBg="1" rev="0" advAuto="0" spid="3353" grpId="28"/>
      <p:bldP build="whole" bldLvl="1" animBg="1" rev="0" advAuto="0" spid="3377" grpId="42"/>
      <p:bldP build="whole" bldLvl="1" animBg="1" rev="0" advAuto="0" spid="3346" grpId="7"/>
      <p:bldP build="whole" bldLvl="1" animBg="1" rev="0" advAuto="0" spid="3278" grpId="1"/>
      <p:bldP build="whole" bldLvl="1" animBg="1" rev="0" advAuto="0" spid="3290" grpId="36"/>
      <p:bldP build="whole" bldLvl="1" animBg="1" rev="0" advAuto="0" spid="3288" grpId="44"/>
      <p:bldP build="whole" bldLvl="1" animBg="1" rev="0" advAuto="0" spid="3349" grpId="18"/>
      <p:bldP build="whole" bldLvl="1" animBg="1" rev="0" advAuto="0" spid="3280" grpId="14"/>
      <p:bldP build="whole" bldLvl="1" animBg="1" rev="0" advAuto="0" spid="3282" grpId="31"/>
      <p:bldP build="whole" bldLvl="1" animBg="1" rev="0" advAuto="0" spid="3347" grpId="17"/>
      <p:bldP build="whole" bldLvl="1" animBg="1" rev="0" advAuto="0" spid="3375" grpId="23"/>
      <p:bldP build="whole" bldLvl="1" animBg="1" rev="0" advAuto="0" spid="3359" grpId="24"/>
      <p:bldP build="whole" bldLvl="1" animBg="1" rev="0" advAuto="0" spid="3379" grpId="32"/>
      <p:bldP build="whole" bldLvl="1" animBg="1" rev="0" advAuto="0" spid="3348" grpId="9"/>
      <p:bldP build="whole" bldLvl="1" animBg="1" rev="0" advAuto="0" spid="3291" grpId="48"/>
      <p:bldP build="whole" bldLvl="1" animBg="1" rev="0" advAuto="0" spid="3364" grpId="43"/>
      <p:bldP build="whole" bldLvl="1" animBg="1" rev="0" advAuto="0" spid="3361" grpId="49"/>
      <p:bldP build="whole" bldLvl="1" animBg="1" rev="0" advAuto="0" spid="3368" grpId="41"/>
      <p:bldP build="whole" bldLvl="1" animBg="1" rev="0" advAuto="0" spid="3378" grpId="46"/>
      <p:bldP build="whole" bldLvl="1" animBg="1" rev="0" advAuto="0" spid="3279" grpId="8"/>
      <p:bldP build="whole" bldLvl="1" animBg="1" rev="0" advAuto="0" spid="3376" grpId="34"/>
      <p:bldP build="whole" bldLvl="1" animBg="1" rev="0" advAuto="0" spid="3356" grpId="33"/>
      <p:bldP build="whole" bldLvl="1" animBg="1" rev="0" advAuto="0" spid="3366" grpId="30"/>
      <p:bldP build="whole" bldLvl="1" animBg="1" rev="0" advAuto="0" spid="3289" grpId="38"/>
      <p:bldP build="whole" bldLvl="1" animBg="1" rev="0" advAuto="0" spid="3345" grpId="2"/>
      <p:bldP build="whole" bldLvl="1" animBg="1" rev="0" advAuto="0" spid="3380" grpId="40"/>
    </p:bldLst>
  </p:timing>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6" name="Rectangle 2"/>
          <p:cNvSpPr txBox="1"/>
          <p:nvPr>
            <p:ph type="title"/>
          </p:nvPr>
        </p:nvSpPr>
        <p:spPr>
          <a:xfrm>
            <a:off x="457200" y="274638"/>
            <a:ext cx="8229600" cy="1143002"/>
          </a:xfrm>
          <a:prstGeom prst="rect">
            <a:avLst/>
          </a:prstGeom>
        </p:spPr>
        <p:txBody>
          <a:bodyPr/>
          <a:lstStyle/>
          <a:p>
            <a:pPr defTabSz="434340">
              <a:defRPr i="1" sz="1500">
                <a:latin typeface="Times"/>
                <a:ea typeface="Times"/>
                <a:cs typeface="Times"/>
                <a:sym typeface="Times"/>
              </a:defRPr>
            </a:pPr>
            <a:r>
              <a:t>7. Implement the project in Evo steps. Report to project sponsors after each Evo step (weekly, or shorter) with your best available estimates or measures, for each performance goal and each resource budget. On a single page, summarize the progress to date towards achieving the goals and the costs incurred.</a:t>
            </a:r>
            <a:br/>
          </a:p>
        </p:txBody>
      </p:sp>
      <p:sp>
        <p:nvSpPr>
          <p:cNvPr id="3397" name="Rectangle 3"/>
          <p:cNvSpPr txBox="1"/>
          <p:nvPr>
            <p:ph type="body" idx="1"/>
          </p:nvPr>
        </p:nvSpPr>
        <p:spPr>
          <a:xfrm>
            <a:off x="457200" y="1600200"/>
            <a:ext cx="8229600" cy="4525963"/>
          </a:xfrm>
          <a:prstGeom prst="rect">
            <a:avLst/>
          </a:prstGeom>
        </p:spPr>
        <p:txBody>
          <a:bodyPr/>
          <a:lstStyle/>
          <a:p>
            <a:pPr marL="274320" indent="-274320" defTabSz="365759">
              <a:spcBef>
                <a:spcPts val="400"/>
              </a:spcBef>
              <a:defRPr b="1" sz="1900">
                <a:latin typeface="Times"/>
                <a:ea typeface="Times"/>
                <a:cs typeface="Times"/>
                <a:sym typeface="Times"/>
              </a:defRPr>
            </a:pPr>
            <a:r>
              <a:t> All agile methods agree that the development needs to be done in short, frequent, delivery cycles.</a:t>
            </a:r>
            <a:br/>
            <a:r>
              <a:t> </a:t>
            </a:r>
          </a:p>
          <a:p>
            <a:pPr marL="274320" indent="-274320" defTabSz="365759">
              <a:spcBef>
                <a:spcPts val="400"/>
              </a:spcBef>
              <a:defRPr b="1" sz="1900">
                <a:latin typeface="Times"/>
                <a:ea typeface="Times"/>
                <a:cs typeface="Times"/>
                <a:sym typeface="Times"/>
              </a:defRPr>
            </a:pPr>
            <a:r>
              <a:t>the Evo method, specifically insists that the closed loop control of each cycle is:</a:t>
            </a:r>
            <a:br/>
            <a:r>
              <a:t>	- done by numeric pre-cycle estimates, </a:t>
            </a:r>
            <a:br/>
            <a:r>
              <a:t>	- end-cycle measurements, </a:t>
            </a:r>
            <a:br/>
            <a:r>
              <a:t>	- analysis of deviation from estimates, </a:t>
            </a:r>
            <a:br/>
            <a:r>
              <a:t>	- and appropriate change to immediate planned cycles, </a:t>
            </a:r>
            <a:br/>
            <a:r>
              <a:t>	- to estimates, </a:t>
            </a:r>
            <a:br/>
            <a:r>
              <a:t>	- and to stakeholder expectation management </a:t>
            </a:r>
          </a:p>
          <a:p>
            <a:pPr lvl="3" marL="1280160" indent="-182880" defTabSz="365759">
              <a:spcBef>
                <a:spcPts val="300"/>
              </a:spcBef>
              <a:defRPr b="1" sz="1200">
                <a:latin typeface="Times"/>
                <a:ea typeface="Times"/>
                <a:cs typeface="Times"/>
                <a:sym typeface="Times"/>
              </a:defRPr>
            </a:pPr>
            <a:r>
              <a:t>(</a:t>
            </a:r>
            <a:r>
              <a:rPr>
                <a:latin typeface="Arial"/>
                <a:ea typeface="Arial"/>
                <a:cs typeface="Arial"/>
                <a:sym typeface="Arial"/>
              </a:rPr>
              <a:t>‘</a:t>
            </a:r>
            <a:r>
              <a:t>this is going to late, if we don</a:t>
            </a:r>
            <a:r>
              <a:rPr>
                <a:latin typeface="Arial"/>
                <a:ea typeface="Arial"/>
                <a:cs typeface="Arial"/>
                <a:sym typeface="Arial"/>
              </a:rPr>
              <a:t>’</a:t>
            </a:r>
            <a:r>
              <a:t>t do X</a:t>
            </a:r>
            <a:r>
              <a:rPr>
                <a:latin typeface="Arial"/>
                <a:ea typeface="Arial"/>
                <a:cs typeface="Arial"/>
                <a:sym typeface="Arial"/>
              </a:rPr>
              <a:t>’</a:t>
            </a:r>
            <a:r>
              <a:t>).</a:t>
            </a:r>
            <a:br/>
            <a:br/>
            <a:br/>
            <a:br/>
          </a:p>
        </p:txBody>
      </p:sp>
      <p:sp>
        <p:nvSpPr>
          <p:cNvPr id="3398"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0" name="Footer Placeholder 3"/>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3401" name="Text Box 1"/>
          <p:cNvSpPr txBox="1"/>
          <p:nvPr>
            <p:ph type="sldNum" sz="quarter" idx="2"/>
          </p:nvPr>
        </p:nvSpPr>
        <p:spPr>
          <a:xfrm>
            <a:off x="4446982" y="6509742"/>
            <a:ext cx="324641" cy="254791"/>
          </a:xfrm>
          <a:prstGeom prst="rect">
            <a:avLst/>
          </a:prstGeom>
          <a:extLst>
            <a:ext uri="{C572A759-6A51-4108-AA02-DFA0A04FC94B}">
              <ma14:wrappingTextBoxFlag xmlns:ma14="http://schemas.microsoft.com/office/mac/drawingml/2011/main" val="1"/>
            </a:ext>
          </a:extLst>
        </p:spPr>
        <p:txBody>
          <a:bodyPr lIns="32145" tIns="32145" rIns="32145" bIns="32145" anchor="t"/>
          <a:lstStyle>
            <a:lvl1pPr algn="l">
              <a:defRPr sz="1300">
                <a:solidFill>
                  <a:srgbClr val="000000"/>
                </a:solidFill>
                <a:latin typeface="Gill Sans"/>
                <a:ea typeface="Gill Sans"/>
                <a:cs typeface="Gill Sans"/>
                <a:sym typeface="Gill Sans"/>
              </a:defRPr>
            </a:lvl1pPr>
          </a:lstStyle>
          <a:p>
            <a:pPr/>
            <a:fld id="{86CB4B4D-7CA3-9044-876B-883B54F8677D}" type="slidenum"/>
          </a:p>
        </p:txBody>
      </p:sp>
      <p:sp>
        <p:nvSpPr>
          <p:cNvPr id="3402" name="Rectangle 2"/>
          <p:cNvSpPr txBox="1"/>
          <p:nvPr/>
        </p:nvSpPr>
        <p:spPr>
          <a:xfrm>
            <a:off x="73670" y="6547940"/>
            <a:ext cx="2424603"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700">
                <a:latin typeface="+mj-lt"/>
                <a:ea typeface="+mj-ea"/>
                <a:cs typeface="+mj-cs"/>
                <a:sym typeface="Calibri"/>
              </a:defRPr>
            </a:lvl1pPr>
          </a:lstStyle>
          <a:p>
            <a:pPr/>
            <a:r>
              <a:t>Copyright: Kai@Gilb.com</a:t>
            </a:r>
          </a:p>
        </p:txBody>
      </p:sp>
      <p:pic>
        <p:nvPicPr>
          <p:cNvPr id="3403" name="Picture 3" descr="Picture 3"/>
          <p:cNvPicPr>
            <a:picLocks noChangeAspect="1"/>
          </p:cNvPicPr>
          <p:nvPr/>
        </p:nvPicPr>
        <p:blipFill>
          <a:blip r:embed="rId2">
            <a:extLst/>
          </a:blip>
          <a:stretch>
            <a:fillRect/>
          </a:stretch>
        </p:blipFill>
        <p:spPr>
          <a:xfrm rot="2760000">
            <a:off x="2445617" y="705445"/>
            <a:ext cx="741166" cy="1491259"/>
          </a:xfrm>
          <a:prstGeom prst="rect">
            <a:avLst/>
          </a:prstGeom>
          <a:ln w="12700">
            <a:miter lim="400000"/>
          </a:ln>
        </p:spPr>
      </p:pic>
      <p:pic>
        <p:nvPicPr>
          <p:cNvPr id="3404" name="Picture 4" descr="Picture 4"/>
          <p:cNvPicPr>
            <a:picLocks noChangeAspect="1"/>
          </p:cNvPicPr>
          <p:nvPr/>
        </p:nvPicPr>
        <p:blipFill>
          <a:blip r:embed="rId2">
            <a:extLst/>
          </a:blip>
          <a:stretch>
            <a:fillRect/>
          </a:stretch>
        </p:blipFill>
        <p:spPr>
          <a:xfrm rot="5389581">
            <a:off x="4311922" y="-53578"/>
            <a:ext cx="741166" cy="1491259"/>
          </a:xfrm>
          <a:prstGeom prst="rect">
            <a:avLst/>
          </a:prstGeom>
          <a:ln w="12700">
            <a:miter lim="400000"/>
          </a:ln>
        </p:spPr>
      </p:pic>
      <p:pic>
        <p:nvPicPr>
          <p:cNvPr id="3405" name="Picture 5" descr="Picture 5"/>
          <p:cNvPicPr>
            <a:picLocks noChangeAspect="1"/>
          </p:cNvPicPr>
          <p:nvPr/>
        </p:nvPicPr>
        <p:blipFill>
          <a:blip r:embed="rId2">
            <a:extLst/>
          </a:blip>
          <a:stretch>
            <a:fillRect/>
          </a:stretch>
        </p:blipFill>
        <p:spPr>
          <a:xfrm rot="8328146">
            <a:off x="6366867" y="882923"/>
            <a:ext cx="741166" cy="1491260"/>
          </a:xfrm>
          <a:prstGeom prst="rect">
            <a:avLst/>
          </a:prstGeom>
          <a:ln w="12700">
            <a:miter lim="400000"/>
          </a:ln>
        </p:spPr>
      </p:pic>
      <p:pic>
        <p:nvPicPr>
          <p:cNvPr id="3406" name="Picture 6" descr="Picture 6"/>
          <p:cNvPicPr>
            <a:picLocks noChangeAspect="1"/>
          </p:cNvPicPr>
          <p:nvPr/>
        </p:nvPicPr>
        <p:blipFill>
          <a:blip r:embed="rId3">
            <a:extLst/>
          </a:blip>
          <a:stretch>
            <a:fillRect/>
          </a:stretch>
        </p:blipFill>
        <p:spPr>
          <a:xfrm rot="21540002">
            <a:off x="7009803" y="2642072"/>
            <a:ext cx="741166" cy="1491260"/>
          </a:xfrm>
          <a:prstGeom prst="rect">
            <a:avLst/>
          </a:prstGeom>
          <a:ln w="12700">
            <a:miter lim="400000"/>
          </a:ln>
        </p:spPr>
      </p:pic>
      <p:pic>
        <p:nvPicPr>
          <p:cNvPr id="3407" name="Picture 7" descr="Picture 7"/>
          <p:cNvPicPr>
            <a:picLocks noChangeAspect="1"/>
          </p:cNvPicPr>
          <p:nvPr/>
        </p:nvPicPr>
        <p:blipFill>
          <a:blip r:embed="rId3">
            <a:extLst/>
          </a:blip>
          <a:stretch>
            <a:fillRect/>
          </a:stretch>
        </p:blipFill>
        <p:spPr>
          <a:xfrm rot="2697825">
            <a:off x="6223992" y="4563069"/>
            <a:ext cx="741166" cy="1491260"/>
          </a:xfrm>
          <a:prstGeom prst="rect">
            <a:avLst/>
          </a:prstGeom>
          <a:ln w="12700">
            <a:miter lim="400000"/>
          </a:ln>
        </p:spPr>
      </p:pic>
      <p:pic>
        <p:nvPicPr>
          <p:cNvPr id="3408" name="Picture 8" descr="Picture 8"/>
          <p:cNvPicPr>
            <a:picLocks noChangeAspect="1"/>
          </p:cNvPicPr>
          <p:nvPr/>
        </p:nvPicPr>
        <p:blipFill>
          <a:blip r:embed="rId2">
            <a:extLst/>
          </a:blip>
          <a:stretch>
            <a:fillRect/>
          </a:stretch>
        </p:blipFill>
        <p:spPr>
          <a:xfrm rot="16335857">
            <a:off x="4196953" y="5338836"/>
            <a:ext cx="741166" cy="1491260"/>
          </a:xfrm>
          <a:prstGeom prst="rect">
            <a:avLst/>
          </a:prstGeom>
          <a:ln w="12700">
            <a:miter lim="400000"/>
          </a:ln>
        </p:spPr>
      </p:pic>
      <p:pic>
        <p:nvPicPr>
          <p:cNvPr id="3409" name="Picture 9" descr="Picture 9"/>
          <p:cNvPicPr>
            <a:picLocks noChangeAspect="1"/>
          </p:cNvPicPr>
          <p:nvPr/>
        </p:nvPicPr>
        <p:blipFill>
          <a:blip r:embed="rId2">
            <a:extLst/>
          </a:blip>
          <a:stretch>
            <a:fillRect/>
          </a:stretch>
        </p:blipFill>
        <p:spPr>
          <a:xfrm rot="18900000">
            <a:off x="2330648" y="4491632"/>
            <a:ext cx="741166" cy="1491260"/>
          </a:xfrm>
          <a:prstGeom prst="rect">
            <a:avLst/>
          </a:prstGeom>
          <a:ln w="12700">
            <a:miter lim="400000"/>
          </a:ln>
        </p:spPr>
      </p:pic>
      <p:pic>
        <p:nvPicPr>
          <p:cNvPr id="3410" name="Picture 10" descr="Picture 10"/>
          <p:cNvPicPr>
            <a:picLocks noChangeAspect="1"/>
          </p:cNvPicPr>
          <p:nvPr/>
        </p:nvPicPr>
        <p:blipFill>
          <a:blip r:embed="rId2">
            <a:extLst/>
          </a:blip>
          <a:stretch>
            <a:fillRect/>
          </a:stretch>
        </p:blipFill>
        <p:spPr>
          <a:xfrm rot="77439">
            <a:off x="1625203" y="2571750"/>
            <a:ext cx="741166" cy="1491259"/>
          </a:xfrm>
          <a:prstGeom prst="rect">
            <a:avLst/>
          </a:prstGeom>
          <a:ln w="12700">
            <a:miter lim="400000"/>
          </a:ln>
        </p:spPr>
      </p:pic>
      <p:sp>
        <p:nvSpPr>
          <p:cNvPr id="3411" name="Rectangle 11"/>
          <p:cNvSpPr txBox="1"/>
          <p:nvPr/>
        </p:nvSpPr>
        <p:spPr>
          <a:xfrm>
            <a:off x="5345534" y="692645"/>
            <a:ext cx="1321793"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mj-lt"/>
                <a:ea typeface="+mj-ea"/>
                <a:cs typeface="+mj-cs"/>
                <a:sym typeface="Calibri"/>
              </a:defRPr>
            </a:lvl1pPr>
          </a:lstStyle>
          <a:p>
            <a:pPr/>
            <a:r>
              <a:t>Stakeholders</a:t>
            </a:r>
          </a:p>
        </p:txBody>
      </p:sp>
      <p:sp>
        <p:nvSpPr>
          <p:cNvPr id="3412" name="Rectangle 12"/>
          <p:cNvSpPr txBox="1"/>
          <p:nvPr/>
        </p:nvSpPr>
        <p:spPr>
          <a:xfrm>
            <a:off x="6956227" y="2268735"/>
            <a:ext cx="658652"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mj-lt"/>
                <a:ea typeface="+mj-ea"/>
                <a:cs typeface="+mj-cs"/>
                <a:sym typeface="Calibri"/>
              </a:defRPr>
            </a:lvl1pPr>
          </a:lstStyle>
          <a:p>
            <a:pPr/>
            <a:r>
              <a:t>Values</a:t>
            </a:r>
          </a:p>
        </p:txBody>
      </p:sp>
      <p:sp>
        <p:nvSpPr>
          <p:cNvPr id="3413" name="Rectangle 13"/>
          <p:cNvSpPr txBox="1"/>
          <p:nvPr/>
        </p:nvSpPr>
        <p:spPr>
          <a:xfrm>
            <a:off x="6744144" y="4268985"/>
            <a:ext cx="933575"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mj-lt"/>
                <a:ea typeface="+mj-ea"/>
                <a:cs typeface="+mj-cs"/>
                <a:sym typeface="Calibri"/>
              </a:defRPr>
            </a:lvl1pPr>
          </a:lstStyle>
          <a:p>
            <a:pPr/>
            <a:r>
              <a:t>Solutions</a:t>
            </a:r>
          </a:p>
        </p:txBody>
      </p:sp>
      <p:sp>
        <p:nvSpPr>
          <p:cNvPr id="3414" name="Rectangle 14"/>
          <p:cNvSpPr txBox="1"/>
          <p:nvPr/>
        </p:nvSpPr>
        <p:spPr>
          <a:xfrm>
            <a:off x="5096619" y="5724523"/>
            <a:ext cx="1170435"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mj-lt"/>
                <a:ea typeface="+mj-ea"/>
                <a:cs typeface="+mj-cs"/>
                <a:sym typeface="Calibri"/>
              </a:defRPr>
            </a:lvl1pPr>
          </a:lstStyle>
          <a:p>
            <a:pPr/>
            <a:r>
              <a:t>Decompose</a:t>
            </a:r>
          </a:p>
        </p:txBody>
      </p:sp>
      <p:sp>
        <p:nvSpPr>
          <p:cNvPr id="3415" name="Rectangle 15"/>
          <p:cNvSpPr txBox="1"/>
          <p:nvPr/>
        </p:nvSpPr>
        <p:spPr>
          <a:xfrm>
            <a:off x="3151064" y="5662015"/>
            <a:ext cx="831665"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mj-lt"/>
                <a:ea typeface="+mj-ea"/>
                <a:cs typeface="+mj-cs"/>
                <a:sym typeface="Calibri"/>
              </a:defRPr>
            </a:lvl1pPr>
          </a:lstStyle>
          <a:p>
            <a:pPr/>
            <a:r>
              <a:t>Develop</a:t>
            </a:r>
          </a:p>
        </p:txBody>
      </p:sp>
      <p:sp>
        <p:nvSpPr>
          <p:cNvPr id="3416" name="Rectangle 16"/>
          <p:cNvSpPr txBox="1"/>
          <p:nvPr/>
        </p:nvSpPr>
        <p:spPr>
          <a:xfrm>
            <a:off x="1741289" y="4268985"/>
            <a:ext cx="735670"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mj-lt"/>
                <a:ea typeface="+mj-ea"/>
                <a:cs typeface="+mj-cs"/>
                <a:sym typeface="Calibri"/>
              </a:defRPr>
            </a:lvl1pPr>
          </a:lstStyle>
          <a:p>
            <a:pPr/>
            <a:r>
              <a:t>Deliver</a:t>
            </a:r>
          </a:p>
        </p:txBody>
      </p:sp>
      <p:sp>
        <p:nvSpPr>
          <p:cNvPr id="3417" name="Rectangle 17"/>
          <p:cNvSpPr txBox="1"/>
          <p:nvPr/>
        </p:nvSpPr>
        <p:spPr>
          <a:xfrm>
            <a:off x="1740174" y="2134790"/>
            <a:ext cx="850640"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mj-lt"/>
                <a:ea typeface="+mj-ea"/>
                <a:cs typeface="+mj-cs"/>
                <a:sym typeface="Calibri"/>
              </a:defRPr>
            </a:lvl1pPr>
          </a:lstStyle>
          <a:p>
            <a:pPr/>
            <a:r>
              <a:t>Measure</a:t>
            </a:r>
          </a:p>
        </p:txBody>
      </p:sp>
      <p:sp>
        <p:nvSpPr>
          <p:cNvPr id="3418" name="Rectangle 18"/>
          <p:cNvSpPr txBox="1"/>
          <p:nvPr/>
        </p:nvSpPr>
        <p:spPr>
          <a:xfrm>
            <a:off x="3306217" y="697110"/>
            <a:ext cx="586991"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mj-lt"/>
                <a:ea typeface="+mj-ea"/>
                <a:cs typeface="+mj-cs"/>
                <a:sym typeface="Calibri"/>
              </a:defRPr>
            </a:lvl1pPr>
          </a:lstStyle>
          <a:p>
            <a:pPr/>
            <a:r>
              <a:t>Learn</a:t>
            </a:r>
          </a:p>
        </p:txBody>
      </p:sp>
      <p:grpSp>
        <p:nvGrpSpPr>
          <p:cNvPr id="3421" name="AutoShape 19"/>
          <p:cNvGrpSpPr/>
          <p:nvPr/>
        </p:nvGrpSpPr>
        <p:grpSpPr>
          <a:xfrm>
            <a:off x="2635139" y="2289657"/>
            <a:ext cx="3535276" cy="2005525"/>
            <a:chOff x="0" y="0"/>
            <a:chExt cx="3535274" cy="2005523"/>
          </a:xfrm>
        </p:grpSpPr>
        <p:sp>
          <p:nvSpPr>
            <p:cNvPr id="3419" name="Shape"/>
            <p:cNvSpPr/>
            <p:nvPr/>
          </p:nvSpPr>
          <p:spPr>
            <a:xfrm>
              <a:off x="0" y="0"/>
              <a:ext cx="3535275" cy="20055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668" y="3916"/>
                  </a:lnTo>
                  <a:lnTo>
                    <a:pt x="2668" y="19677"/>
                  </a:lnTo>
                  <a:cubicBezTo>
                    <a:pt x="2668" y="20739"/>
                    <a:pt x="3157" y="21600"/>
                    <a:pt x="3759" y="21600"/>
                  </a:cubicBezTo>
                  <a:lnTo>
                    <a:pt x="20509" y="21600"/>
                  </a:lnTo>
                  <a:cubicBezTo>
                    <a:pt x="21111" y="21600"/>
                    <a:pt x="21600" y="20739"/>
                    <a:pt x="21600" y="19677"/>
                  </a:cubicBezTo>
                  <a:lnTo>
                    <a:pt x="21600" y="2654"/>
                  </a:lnTo>
                  <a:cubicBezTo>
                    <a:pt x="21600" y="1591"/>
                    <a:pt x="21111" y="730"/>
                    <a:pt x="20509" y="730"/>
                  </a:cubicBezTo>
                  <a:lnTo>
                    <a:pt x="6146" y="730"/>
                  </a:lnTo>
                  <a:lnTo>
                    <a:pt x="0" y="0"/>
                  </a:lnTo>
                  <a:close/>
                </a:path>
              </a:pathLst>
            </a:custGeom>
            <a:blipFill rotWithShape="1">
              <a:blip r:embed="rId4"/>
              <a:srcRect l="0" t="0" r="0" b="0"/>
              <a:tile tx="0" ty="0" sx="100000" sy="100000" flip="none" algn="tl"/>
            </a:blipFill>
            <a:ln w="25400" cap="flat">
              <a:solidFill>
                <a:srgbClr val="000000"/>
              </a:solidFill>
              <a:prstDash val="solid"/>
              <a:miter lim="800000"/>
            </a:ln>
            <a:effectLst/>
          </p:spPr>
          <p:txBody>
            <a:bodyPr wrap="square" lIns="45718" tIns="45718" rIns="45718" bIns="45718" numCol="1" anchor="ctr">
              <a:noAutofit/>
            </a:bodyPr>
            <a:lstStyle/>
            <a:p>
              <a:pPr algn="ctr">
                <a:defRPr sz="1700">
                  <a:solidFill>
                    <a:srgbClr val="FFFFFF"/>
                  </a:solidFill>
                  <a:latin typeface="+mj-lt"/>
                  <a:ea typeface="+mj-ea"/>
                  <a:cs typeface="+mj-cs"/>
                  <a:sym typeface="Calibri"/>
                </a:defRPr>
              </a:pPr>
            </a:p>
          </p:txBody>
        </p:sp>
        <p:sp>
          <p:nvSpPr>
            <p:cNvPr id="3420" name="Measure Change…"/>
            <p:cNvSpPr txBox="1"/>
            <p:nvPr/>
          </p:nvSpPr>
          <p:spPr>
            <a:xfrm>
              <a:off x="436671" y="579450"/>
              <a:ext cx="3098604"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ctr">
                <a:defRPr sz="2800">
                  <a:solidFill>
                    <a:srgbClr val="FFFFFF"/>
                  </a:solidFill>
                  <a:latin typeface="+mj-lt"/>
                  <a:ea typeface="+mj-ea"/>
                  <a:cs typeface="+mj-cs"/>
                  <a:sym typeface="Calibri"/>
                </a:defRPr>
              </a:pPr>
              <a:r>
                <a:t>Measure Change</a:t>
              </a:r>
            </a:p>
            <a:p>
              <a:pPr algn="ctr">
                <a:defRPr sz="1700">
                  <a:solidFill>
                    <a:srgbClr val="FFFFFF"/>
                  </a:solidFill>
                  <a:latin typeface="+mj-lt"/>
                  <a:ea typeface="+mj-ea"/>
                  <a:cs typeface="+mj-cs"/>
                  <a:sym typeface="Calibri"/>
                </a:defRPr>
              </a:pPr>
              <a:r>
                <a:t>Measure how much the Values changed.</a:t>
              </a:r>
            </a:p>
          </p:txBody>
        </p:sp>
      </p:grpSp>
      <p:sp>
        <p:nvSpPr>
          <p:cNvPr id="3422" name="Title 2"/>
          <p:cNvSpPr txBox="1"/>
          <p:nvPr>
            <p:ph type="title"/>
          </p:nvPr>
        </p:nvSpPr>
        <p:spPr>
          <a:xfrm>
            <a:off x="457200" y="-165100"/>
            <a:ext cx="8229600" cy="723900"/>
          </a:xfrm>
          <a:prstGeom prst="rect">
            <a:avLst/>
          </a:prstGeom>
        </p:spPr>
        <p:txBody>
          <a:bodyPr/>
          <a:lstStyle>
            <a:lvl1pPr>
              <a:defRPr sz="3900"/>
            </a:lvl1pPr>
          </a:lstStyle>
          <a:p>
            <a:pPr/>
            <a:r>
              <a:t>Value Delivery Cycle: Measure</a:t>
            </a:r>
          </a:p>
        </p:txBody>
      </p:sp>
      <p:sp>
        <p:nvSpPr>
          <p:cNvPr id="3423" name="Slide Number Placeholder 4"/>
          <p:cNvSpPr txBox="1"/>
          <p:nvPr/>
        </p:nvSpPr>
        <p:spPr>
          <a:xfrm>
            <a:off x="6553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200">
                <a:solidFill>
                  <a:srgbClr val="898989"/>
                </a:solidFill>
                <a:latin typeface="+mj-lt"/>
                <a:ea typeface="+mj-ea"/>
                <a:cs typeface="+mj-cs"/>
                <a:sym typeface="Calibri"/>
              </a:defRPr>
            </a:lvl1pPr>
          </a:lstStyle>
          <a:p>
            <a:pPr/>
            <a:r>
              <a:t>99</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5" name="Rectangle 2"/>
          <p:cNvSpPr txBox="1"/>
          <p:nvPr>
            <p:ph type="title"/>
          </p:nvPr>
        </p:nvSpPr>
        <p:spPr>
          <a:xfrm>
            <a:off x="457200" y="274638"/>
            <a:ext cx="8229600" cy="1143002"/>
          </a:xfrm>
          <a:prstGeom prst="rect">
            <a:avLst/>
          </a:prstGeom>
        </p:spPr>
        <p:txBody>
          <a:bodyPr/>
          <a:lstStyle/>
          <a:p>
            <a:pPr>
              <a:defRPr i="1" sz="1800">
                <a:latin typeface="Times"/>
                <a:ea typeface="Times"/>
                <a:cs typeface="Times"/>
                <a:sym typeface="Times"/>
              </a:defRPr>
            </a:pPr>
            <a:r>
              <a:t>Figure: the use of an Impact Estimation table [CE, POSEM, Gilb.com] to plan and track critical performance and cost characteristics of a system  (ill. courtesy Kai Gilb). </a:t>
            </a:r>
            <a:br/>
          </a:p>
        </p:txBody>
      </p:sp>
      <p:sp>
        <p:nvSpPr>
          <p:cNvPr id="3426" name="Rectangle 3"/>
          <p:cNvSpPr txBox="1"/>
          <p:nvPr>
            <p:ph type="body" sz="half" idx="1"/>
          </p:nvPr>
        </p:nvSpPr>
        <p:spPr>
          <a:xfrm>
            <a:off x="228600" y="4572000"/>
            <a:ext cx="8763000" cy="1828800"/>
          </a:xfrm>
          <a:prstGeom prst="rect">
            <a:avLst/>
          </a:prstGeom>
        </p:spPr>
        <p:txBody>
          <a:bodyPr/>
          <a:lstStyle/>
          <a:p>
            <a:pPr marL="339470" indent="-339470" defTabSz="452627">
              <a:lnSpc>
                <a:spcPct val="80000"/>
              </a:lnSpc>
              <a:spcBef>
                <a:spcPts val="500"/>
              </a:spcBef>
              <a:buSzTx/>
              <a:buNone/>
              <a:defRPr i="1" sz="2100">
                <a:latin typeface="Times"/>
                <a:ea typeface="Times"/>
                <a:cs typeface="Times"/>
                <a:sym typeface="Times"/>
              </a:defRPr>
            </a:pPr>
            <a:r>
              <a:t>The pair of numbers in the three left hand columns (30, 5 etc.) are defined benchmarks (30, 99, 2500) and Goal levels (5, 200, 100,000). </a:t>
            </a:r>
          </a:p>
          <a:p>
            <a:pPr marL="339470" indent="-339470" defTabSz="452627">
              <a:lnSpc>
                <a:spcPct val="80000"/>
              </a:lnSpc>
              <a:spcBef>
                <a:spcPts val="500"/>
              </a:spcBef>
              <a:buSzTx/>
              <a:buNone/>
              <a:defRPr i="1" sz="2100">
                <a:latin typeface="Times"/>
                <a:ea typeface="Times"/>
                <a:cs typeface="Times"/>
                <a:sym typeface="Times"/>
              </a:defRPr>
            </a:pPr>
            <a:r>
              <a:t>The </a:t>
            </a:r>
            <a:r>
              <a:rPr>
                <a:latin typeface="Arial"/>
                <a:ea typeface="Arial"/>
                <a:cs typeface="Arial"/>
                <a:sym typeface="Arial"/>
              </a:rPr>
              <a:t>‘</a:t>
            </a:r>
            <a:r>
              <a:t>%</a:t>
            </a:r>
            <a:r>
              <a:rPr>
                <a:latin typeface="Arial"/>
                <a:ea typeface="Arial"/>
                <a:cs typeface="Arial"/>
                <a:sym typeface="Arial"/>
              </a:rPr>
              <a:t>’</a:t>
            </a:r>
            <a:r>
              <a:t> figures are the real scale impacts (like 20) converted to a % of the way from benchmark to the Goal levels (like 20% of the distance from benchmark to Goal).</a:t>
            </a:r>
            <a:br/>
          </a:p>
        </p:txBody>
      </p:sp>
      <p:pic>
        <p:nvPicPr>
          <p:cNvPr id="3427" name="Picture 4" descr="Picture 4"/>
          <p:cNvPicPr>
            <a:picLocks noChangeAspect="1"/>
          </p:cNvPicPr>
          <p:nvPr/>
        </p:nvPicPr>
        <p:blipFill>
          <a:blip r:embed="rId2">
            <a:extLst/>
          </a:blip>
          <a:stretch>
            <a:fillRect/>
          </a:stretch>
        </p:blipFill>
        <p:spPr>
          <a:xfrm>
            <a:off x="304800" y="990600"/>
            <a:ext cx="8001000" cy="3308350"/>
          </a:xfrm>
          <a:prstGeom prst="rect">
            <a:avLst/>
          </a:prstGeom>
          <a:ln w="12700">
            <a:miter lim="400000"/>
          </a:ln>
        </p:spPr>
      </p:pic>
      <p:sp>
        <p:nvSpPr>
          <p:cNvPr id="3428"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0" name="Rectangle 2"/>
          <p:cNvSpPr txBox="1"/>
          <p:nvPr>
            <p:ph type="title"/>
          </p:nvPr>
        </p:nvSpPr>
        <p:spPr>
          <a:xfrm>
            <a:off x="457200" y="274638"/>
            <a:ext cx="8229600" cy="1143002"/>
          </a:xfrm>
          <a:prstGeom prst="rect">
            <a:avLst/>
          </a:prstGeom>
        </p:spPr>
        <p:txBody>
          <a:bodyPr/>
          <a:lstStyle/>
          <a:p>
            <a:pPr defTabSz="265174">
              <a:defRPr i="1" sz="1300">
                <a:latin typeface="Times"/>
                <a:ea typeface="Times"/>
                <a:cs typeface="Times"/>
                <a:sym typeface="Times"/>
              </a:defRPr>
            </a:pPr>
            <a:r>
              <a:t>8. When all Goals are reached: </a:t>
            </a:r>
            <a:br/>
            <a:r>
              <a:rPr>
                <a:latin typeface="Arial"/>
                <a:ea typeface="Arial"/>
                <a:cs typeface="Arial"/>
                <a:sym typeface="Arial"/>
              </a:rPr>
              <a:t>‘</a:t>
            </a:r>
            <a:r>
              <a:t>Claim success and move </a:t>
            </a:r>
            <a:r>
              <a:rPr i="0"/>
              <a:t>on</a:t>
            </a:r>
            <a:r>
              <a:rPr i="0">
                <a:latin typeface="Arial"/>
                <a:ea typeface="Arial"/>
                <a:cs typeface="Arial"/>
                <a:sym typeface="Arial"/>
              </a:rPr>
              <a:t>’</a:t>
            </a:r>
            <a:r>
              <a:rPr i="0"/>
              <a:t> [Gerstner] </a:t>
            </a:r>
            <a:br>
              <a:rPr i="0"/>
            </a:br>
            <a:r>
              <a:t>Free remaining resources for more profitable ventures.</a:t>
            </a:r>
            <a:br/>
            <a:br/>
          </a:p>
        </p:txBody>
      </p:sp>
      <p:sp>
        <p:nvSpPr>
          <p:cNvPr id="3431" name="Rectangle 3"/>
          <p:cNvSpPr txBox="1"/>
          <p:nvPr>
            <p:ph type="body" idx="1"/>
          </p:nvPr>
        </p:nvSpPr>
        <p:spPr>
          <a:xfrm>
            <a:off x="457200" y="1254558"/>
            <a:ext cx="8229600" cy="4871608"/>
          </a:xfrm>
          <a:prstGeom prst="rect">
            <a:avLst/>
          </a:prstGeom>
        </p:spPr>
        <p:txBody>
          <a:bodyPr/>
          <a:lstStyle/>
          <a:p>
            <a:pPr marL="315468" indent="-315468" defTabSz="420623">
              <a:lnSpc>
                <a:spcPct val="80000"/>
              </a:lnSpc>
              <a:spcBef>
                <a:spcPts val="300"/>
              </a:spcBef>
              <a:defRPr b="1" sz="1400">
                <a:latin typeface="Times"/>
                <a:ea typeface="Times"/>
                <a:cs typeface="Times"/>
                <a:sym typeface="Times"/>
              </a:defRPr>
            </a:pPr>
            <a:r>
              <a:t>one advantage with numeric Goal levels, </a:t>
            </a:r>
          </a:p>
          <a:p>
            <a:pPr lvl="1" marL="683512" indent="-262890" defTabSz="420623">
              <a:lnSpc>
                <a:spcPct val="80000"/>
              </a:lnSpc>
              <a:spcBef>
                <a:spcPts val="300"/>
              </a:spcBef>
              <a:defRPr b="1" sz="1200">
                <a:latin typeface="Times"/>
                <a:ea typeface="Times"/>
                <a:cs typeface="Times"/>
                <a:sym typeface="Times"/>
              </a:defRPr>
            </a:pPr>
            <a:r>
              <a:t>compared to a stream of yellow stickies from users, </a:t>
            </a:r>
            <a:endParaRPr sz="2500"/>
          </a:p>
          <a:p>
            <a:pPr lvl="1" marL="683512" indent="-262890" defTabSz="420623">
              <a:lnSpc>
                <a:spcPct val="80000"/>
              </a:lnSpc>
              <a:spcBef>
                <a:spcPts val="300"/>
              </a:spcBef>
              <a:defRPr b="1" sz="1200">
                <a:latin typeface="Times"/>
                <a:ea typeface="Times"/>
                <a:cs typeface="Times"/>
                <a:sym typeface="Times"/>
              </a:defRPr>
            </a:pPr>
            <a:r>
              <a:t>is that it is quite clear when your objective is reached.</a:t>
            </a:r>
            <a:endParaRPr sz="2500"/>
          </a:p>
          <a:p>
            <a:pPr lvl="1" marL="683512" indent="-262890" defTabSz="420623">
              <a:lnSpc>
                <a:spcPct val="80000"/>
              </a:lnSpc>
              <a:spcBef>
                <a:spcPts val="300"/>
              </a:spcBef>
              <a:defRPr b="1" sz="1200">
                <a:latin typeface="Times"/>
                <a:ea typeface="Times"/>
                <a:cs typeface="Times"/>
                <a:sym typeface="Times"/>
              </a:defRPr>
            </a:pPr>
            <a:r>
              <a:t> No additional effort should be expended to improve upon it, </a:t>
            </a:r>
            <a:endParaRPr sz="2500"/>
          </a:p>
          <a:p>
            <a:pPr lvl="2" marL="1051560" indent="-210311" defTabSz="420623">
              <a:lnSpc>
                <a:spcPct val="80000"/>
              </a:lnSpc>
              <a:spcBef>
                <a:spcPts val="200"/>
              </a:spcBef>
              <a:defRPr b="1" sz="1100">
                <a:latin typeface="Times"/>
                <a:ea typeface="Times"/>
                <a:cs typeface="Times"/>
                <a:sym typeface="Times"/>
              </a:defRPr>
            </a:pPr>
            <a:r>
              <a:t>unless a new improved target level is set.</a:t>
            </a:r>
            <a:br/>
          </a:p>
          <a:p>
            <a:pPr marL="315468" indent="-315468" defTabSz="420623">
              <a:lnSpc>
                <a:spcPct val="80000"/>
              </a:lnSpc>
              <a:spcBef>
                <a:spcPts val="300"/>
              </a:spcBef>
              <a:defRPr b="1" sz="1400">
                <a:latin typeface="Times"/>
                <a:ea typeface="Times"/>
                <a:cs typeface="Times"/>
                <a:sym typeface="Times"/>
              </a:defRPr>
            </a:pPr>
            <a:r>
              <a:t> the numeric goal level is the success level, </a:t>
            </a:r>
          </a:p>
          <a:p>
            <a:pPr lvl="1" marL="683512" indent="-262890" defTabSz="420623">
              <a:lnSpc>
                <a:spcPct val="80000"/>
              </a:lnSpc>
              <a:spcBef>
                <a:spcPts val="300"/>
              </a:spcBef>
              <a:defRPr b="1" sz="1200">
                <a:latin typeface="Times"/>
                <a:ea typeface="Times"/>
                <a:cs typeface="Times"/>
                <a:sym typeface="Times"/>
              </a:defRPr>
            </a:pPr>
            <a:r>
              <a:t>success is well defined formally in advance.</a:t>
            </a:r>
            <a:br/>
            <a:r>
              <a:t>	</a:t>
            </a:r>
            <a:endParaRPr sz="2500"/>
          </a:p>
          <a:p>
            <a:pPr lvl="1" marL="683512" indent="-262890" defTabSz="420623">
              <a:lnSpc>
                <a:spcPct val="80000"/>
              </a:lnSpc>
              <a:spcBef>
                <a:spcPts val="600"/>
              </a:spcBef>
              <a:defRPr b="1" sz="1200">
                <a:latin typeface="Times"/>
                <a:ea typeface="Times"/>
                <a:cs typeface="Times"/>
                <a:sym typeface="Times"/>
              </a:defRPr>
            </a:pPr>
          </a:p>
          <a:p>
            <a:pPr marL="315468" indent="-315468" defTabSz="420623">
              <a:lnSpc>
                <a:spcPct val="80000"/>
              </a:lnSpc>
              <a:spcBef>
                <a:spcPts val="300"/>
              </a:spcBef>
              <a:defRPr b="1" sz="1400">
                <a:latin typeface="Times"/>
                <a:ea typeface="Times"/>
                <a:cs typeface="Times"/>
                <a:sym typeface="Times"/>
              </a:defRPr>
            </a:pPr>
            <a:r>
              <a:t> a </a:t>
            </a:r>
            <a:r>
              <a:rPr>
                <a:latin typeface="Arial"/>
                <a:ea typeface="Arial"/>
                <a:cs typeface="Arial"/>
                <a:sym typeface="Arial"/>
              </a:rPr>
              <a:t>‘</a:t>
            </a:r>
            <a:r>
              <a:t>Fail</a:t>
            </a:r>
            <a:r>
              <a:rPr>
                <a:latin typeface="Arial"/>
                <a:ea typeface="Arial"/>
                <a:cs typeface="Arial"/>
                <a:sym typeface="Arial"/>
              </a:rPr>
              <a:t>’</a:t>
            </a:r>
            <a:r>
              <a:t> level (a </a:t>
            </a:r>
            <a:r>
              <a:rPr>
                <a:latin typeface="Arial"/>
                <a:ea typeface="Arial"/>
                <a:cs typeface="Arial"/>
                <a:sym typeface="Arial"/>
              </a:rPr>
              <a:t>‘</a:t>
            </a:r>
            <a:r>
              <a:t>constraint</a:t>
            </a:r>
            <a:r>
              <a:rPr>
                <a:latin typeface="Arial"/>
                <a:ea typeface="Arial"/>
                <a:cs typeface="Arial"/>
                <a:sym typeface="Arial"/>
              </a:rPr>
              <a:t>’</a:t>
            </a:r>
            <a:r>
              <a:t>, not a </a:t>
            </a:r>
            <a:r>
              <a:rPr>
                <a:latin typeface="Arial"/>
                <a:ea typeface="Arial"/>
                <a:cs typeface="Arial"/>
                <a:sym typeface="Arial"/>
              </a:rPr>
              <a:t>‘</a:t>
            </a:r>
            <a:r>
              <a:t>target</a:t>
            </a:r>
            <a:r>
              <a:rPr>
                <a:latin typeface="Arial"/>
                <a:ea typeface="Arial"/>
                <a:cs typeface="Arial"/>
                <a:sym typeface="Arial"/>
              </a:rPr>
              <a:t>’</a:t>
            </a:r>
            <a:r>
              <a:t>) can also be set,</a:t>
            </a:r>
          </a:p>
          <a:p>
            <a:pPr lvl="1" marL="683512" indent="-262890" defTabSz="420623">
              <a:lnSpc>
                <a:spcPct val="80000"/>
              </a:lnSpc>
              <a:spcBef>
                <a:spcPts val="300"/>
              </a:spcBef>
              <a:defRPr b="1" sz="1200">
                <a:latin typeface="Times"/>
                <a:ea typeface="Times"/>
                <a:cs typeface="Times"/>
                <a:sym typeface="Times"/>
              </a:defRPr>
            </a:pPr>
            <a:r>
              <a:t> in each required objective</a:t>
            </a:r>
            <a:r>
              <a:rPr>
                <a:latin typeface="Arial"/>
                <a:ea typeface="Arial"/>
                <a:cs typeface="Arial"/>
                <a:sym typeface="Arial"/>
              </a:rPr>
              <a:t>’</a:t>
            </a:r>
            <a:r>
              <a:t>s specification,</a:t>
            </a:r>
            <a:endParaRPr sz="2500"/>
          </a:p>
          <a:p>
            <a:pPr lvl="1" marL="683512" indent="-262890" defTabSz="420623">
              <a:lnSpc>
                <a:spcPct val="80000"/>
              </a:lnSpc>
              <a:spcBef>
                <a:spcPts val="300"/>
              </a:spcBef>
              <a:defRPr b="1" sz="1200">
                <a:latin typeface="Times"/>
                <a:ea typeface="Times"/>
                <a:cs typeface="Times"/>
                <a:sym typeface="Times"/>
              </a:defRPr>
            </a:pPr>
            <a:r>
              <a:t> to announce a lower limit (constraint). </a:t>
            </a:r>
            <a:endParaRPr sz="2500"/>
          </a:p>
          <a:p>
            <a:pPr lvl="1" marL="683512" indent="-262890" defTabSz="420623">
              <a:lnSpc>
                <a:spcPct val="80000"/>
              </a:lnSpc>
              <a:spcBef>
                <a:spcPts val="300"/>
              </a:spcBef>
              <a:defRPr b="1" sz="1200">
                <a:latin typeface="Times"/>
                <a:ea typeface="Times"/>
                <a:cs typeface="Times"/>
                <a:sym typeface="Times"/>
              </a:defRPr>
            </a:pPr>
            <a:r>
              <a:t>Fail levels define an </a:t>
            </a:r>
            <a:r>
              <a:rPr>
                <a:latin typeface="Arial"/>
                <a:ea typeface="Arial"/>
                <a:cs typeface="Arial"/>
                <a:sym typeface="Arial"/>
              </a:rPr>
              <a:t>‘</a:t>
            </a:r>
            <a:r>
              <a:t>acceptable</a:t>
            </a:r>
            <a:r>
              <a:rPr>
                <a:latin typeface="Arial"/>
                <a:ea typeface="Arial"/>
                <a:cs typeface="Arial"/>
                <a:sym typeface="Arial"/>
              </a:rPr>
              <a:t>’</a:t>
            </a:r>
            <a:r>
              <a:t> (if not yet </a:t>
            </a:r>
            <a:r>
              <a:rPr>
                <a:latin typeface="Arial"/>
                <a:ea typeface="Arial"/>
                <a:cs typeface="Arial"/>
                <a:sym typeface="Arial"/>
              </a:rPr>
              <a:t>‘</a:t>
            </a:r>
            <a:r>
              <a:t>successful</a:t>
            </a:r>
            <a:r>
              <a:rPr>
                <a:latin typeface="Arial"/>
                <a:ea typeface="Arial"/>
                <a:cs typeface="Arial"/>
                <a:sym typeface="Arial"/>
              </a:rPr>
              <a:t>’</a:t>
            </a:r>
            <a:r>
              <a:t>) range of each performance and cost characteristic. </a:t>
            </a:r>
            <a:endParaRPr sz="2500"/>
          </a:p>
          <a:p>
            <a:pPr marL="315468" indent="-315468" defTabSz="420623">
              <a:lnSpc>
                <a:spcPct val="80000"/>
              </a:lnSpc>
              <a:spcBef>
                <a:spcPts val="300"/>
              </a:spcBef>
              <a:defRPr b="1" sz="1400">
                <a:latin typeface="Times"/>
                <a:ea typeface="Times"/>
                <a:cs typeface="Times"/>
                <a:sym typeface="Times"/>
              </a:defRPr>
            </a:pPr>
            <a:r>
              <a:t>Fail and Goal levels can be used to manage project decisions [CE].</a:t>
            </a:r>
            <a:br/>
          </a:p>
          <a:p>
            <a:pPr marL="315468" indent="-315468" defTabSz="420623">
              <a:lnSpc>
                <a:spcPct val="80000"/>
              </a:lnSpc>
              <a:spcBef>
                <a:spcPts val="300"/>
              </a:spcBef>
              <a:defRPr b="1" sz="1400">
                <a:latin typeface="Times"/>
                <a:ea typeface="Times"/>
                <a:cs typeface="Times"/>
                <a:sym typeface="Times"/>
              </a:defRPr>
            </a:pPr>
            <a:r>
              <a:t>projects need to be evaluated on performance delivered in relation to resources used. </a:t>
            </a:r>
          </a:p>
          <a:p>
            <a:pPr marL="315468" indent="-315468" defTabSz="420623">
              <a:lnSpc>
                <a:spcPct val="80000"/>
              </a:lnSpc>
              <a:spcBef>
                <a:spcPts val="300"/>
              </a:spcBef>
              <a:defRPr b="1" sz="1400">
                <a:latin typeface="Times"/>
                <a:ea typeface="Times"/>
                <a:cs typeface="Times"/>
                <a:sym typeface="Times"/>
              </a:defRPr>
            </a:pPr>
            <a:r>
              <a:t>This is a measure of project management </a:t>
            </a:r>
            <a:r>
              <a:rPr>
                <a:latin typeface="Arial"/>
                <a:ea typeface="Arial"/>
                <a:cs typeface="Arial"/>
                <a:sym typeface="Arial"/>
              </a:rPr>
              <a:t>‘</a:t>
            </a:r>
            <a:r>
              <a:t>efficiency</a:t>
            </a:r>
            <a:r>
              <a:rPr>
                <a:latin typeface="Arial"/>
                <a:ea typeface="Arial"/>
                <a:cs typeface="Arial"/>
                <a:sym typeface="Arial"/>
              </a:rPr>
              <a:t>’</a:t>
            </a:r>
            <a:r>
              <a:t>.</a:t>
            </a:r>
          </a:p>
          <a:p>
            <a:pPr marL="315468" indent="-315468" defTabSz="420623">
              <a:lnSpc>
                <a:spcPct val="80000"/>
              </a:lnSpc>
              <a:spcBef>
                <a:spcPts val="300"/>
              </a:spcBef>
              <a:defRPr b="1" sz="1400">
                <a:latin typeface="Times"/>
                <a:ea typeface="Times"/>
                <a:cs typeface="Times"/>
                <a:sym typeface="Times"/>
              </a:defRPr>
            </a:pPr>
            <a:r>
              <a:t> When targets are reached,</a:t>
            </a:r>
          </a:p>
          <a:p>
            <a:pPr lvl="1" marL="683512" indent="-262890" defTabSz="420623">
              <a:lnSpc>
                <a:spcPct val="80000"/>
              </a:lnSpc>
              <a:spcBef>
                <a:spcPts val="300"/>
              </a:spcBef>
              <a:defRPr b="1" sz="1200">
                <a:latin typeface="Times"/>
                <a:ea typeface="Times"/>
                <a:cs typeface="Times"/>
                <a:sym typeface="Times"/>
              </a:defRPr>
            </a:pPr>
            <a:r>
              <a:t> we need to avoid misusing resources to deliver more than is required. </a:t>
            </a:r>
            <a:endParaRPr sz="2500"/>
          </a:p>
          <a:p>
            <a:pPr lvl="1" marL="683512" indent="-262890" defTabSz="420623">
              <a:lnSpc>
                <a:spcPct val="80000"/>
              </a:lnSpc>
              <a:spcBef>
                <a:spcPts val="300"/>
              </a:spcBef>
              <a:defRPr b="1" sz="1200">
                <a:latin typeface="Times"/>
                <a:ea typeface="Times"/>
                <a:cs typeface="Times"/>
                <a:sym typeface="Times"/>
              </a:defRPr>
            </a:pPr>
            <a:r>
              <a:t>Perfect performance and quality costs infinite resources.</a:t>
            </a:r>
            <a:br/>
            <a:br/>
          </a:p>
        </p:txBody>
      </p:sp>
      <p:sp>
        <p:nvSpPr>
          <p:cNvPr id="3432"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4" name="Rectangle 2"/>
          <p:cNvSpPr txBox="1"/>
          <p:nvPr>
            <p:ph type="title"/>
          </p:nvPr>
        </p:nvSpPr>
        <p:spPr>
          <a:xfrm>
            <a:off x="1981200" y="152400"/>
            <a:ext cx="5867400" cy="990600"/>
          </a:xfrm>
          <a:prstGeom prst="rect">
            <a:avLst/>
          </a:prstGeom>
          <a:ln w="9525">
            <a:solidFill>
              <a:srgbClr val="000000"/>
            </a:solidFill>
            <a:miter lim="800000"/>
          </a:ln>
        </p:spPr>
        <p:txBody>
          <a:bodyPr/>
          <a:lstStyle/>
          <a:p>
            <a:pPr defTabSz="388620">
              <a:defRPr b="1" i="1" sz="1500"/>
            </a:pPr>
            <a:r>
              <a:t> Results are cumulated numerically</a:t>
            </a:r>
            <a:br/>
            <a:r>
              <a:t> step by step </a:t>
            </a:r>
            <a:br/>
            <a:r>
              <a:t>until the Goal level is reached. </a:t>
            </a:r>
            <a:br/>
          </a:p>
        </p:txBody>
      </p:sp>
      <p:sp>
        <p:nvSpPr>
          <p:cNvPr id="3435" name="Rectangle 3"/>
          <p:cNvSpPr txBox="1"/>
          <p:nvPr>
            <p:ph type="body" sz="quarter" idx="1"/>
          </p:nvPr>
        </p:nvSpPr>
        <p:spPr>
          <a:xfrm>
            <a:off x="228600" y="5791200"/>
            <a:ext cx="8763000" cy="609600"/>
          </a:xfrm>
          <a:prstGeom prst="rect">
            <a:avLst/>
          </a:prstGeom>
        </p:spPr>
        <p:txBody>
          <a:bodyPr/>
          <a:lstStyle>
            <a:lvl1pPr marL="329184" indent="-329184" defTabSz="438911">
              <a:spcBef>
                <a:spcPts val="300"/>
              </a:spcBef>
              <a:defRPr b="1" i="1" sz="1500"/>
            </a:lvl1pPr>
          </a:lstStyle>
          <a:p>
            <a:pPr/>
            <a:r>
              <a:t>In a UK Radar system I planned, the system was delivered by gradually building database info about plans and ships, tuning recognition logic, and tuning the radar hardware. </a:t>
            </a:r>
          </a:p>
        </p:txBody>
      </p:sp>
      <p:pic>
        <p:nvPicPr>
          <p:cNvPr id="3436" name="Picture 4" descr="Picture 4"/>
          <p:cNvPicPr>
            <a:picLocks noChangeAspect="1"/>
          </p:cNvPicPr>
          <p:nvPr/>
        </p:nvPicPr>
        <p:blipFill>
          <a:blip r:embed="rId2">
            <a:extLst/>
          </a:blip>
          <a:stretch>
            <a:fillRect/>
          </a:stretch>
        </p:blipFill>
        <p:spPr>
          <a:xfrm>
            <a:off x="1308100" y="1123950"/>
            <a:ext cx="6388100" cy="4438650"/>
          </a:xfrm>
          <a:prstGeom prst="rect">
            <a:avLst/>
          </a:prstGeom>
          <a:ln w="12700">
            <a:miter lim="400000"/>
          </a:ln>
        </p:spPr>
      </p:pic>
      <p:sp>
        <p:nvSpPr>
          <p:cNvPr id="3437"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We can sort (prioritize next sprint) architecture solutions by estimated value/cost and riskiness"/>
          <p:cNvSpPr txBox="1"/>
          <p:nvPr>
            <p:ph type="title"/>
          </p:nvPr>
        </p:nvSpPr>
        <p:spPr>
          <a:prstGeom prst="rect">
            <a:avLst/>
          </a:prstGeom>
        </p:spPr>
        <p:txBody>
          <a:bodyPr/>
          <a:lstStyle>
            <a:lvl1pPr defTabSz="306324">
              <a:defRPr sz="2948"/>
            </a:lvl1pPr>
          </a:lstStyle>
          <a:p>
            <a:pPr/>
            <a:r>
              <a:t>We can sort (prioritize next sprint) architecture solutions by estimated value/cost and riskiness</a:t>
            </a: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Screen Shot 2017-07-14 at 00.29.03.png" descr="Screen Shot 2017-07-14 at 00.29.03.png"/>
          <p:cNvPicPr>
            <a:picLocks noChangeAspect="1"/>
          </p:cNvPicPr>
          <p:nvPr/>
        </p:nvPicPr>
        <p:blipFill>
          <a:blip r:embed="rId3">
            <a:extLst/>
          </a:blip>
          <a:stretch>
            <a:fillRect/>
          </a:stretch>
        </p:blipFill>
        <p:spPr>
          <a:xfrm>
            <a:off x="273050" y="1790700"/>
            <a:ext cx="8394700" cy="4940300"/>
          </a:xfrm>
          <a:prstGeom prst="rect">
            <a:avLst/>
          </a:prstGeom>
          <a:ln w="12700">
            <a:miter lim="400000"/>
          </a:ln>
        </p:spPr>
      </p:pic>
      <p:sp>
        <p:nvSpPr>
          <p:cNvPr id="304" name="Line"/>
          <p:cNvSpPr/>
          <p:nvPr/>
        </p:nvSpPr>
        <p:spPr>
          <a:xfrm flipH="1">
            <a:off x="4734828" y="1915396"/>
            <a:ext cx="386381" cy="627532"/>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305" name="Line"/>
          <p:cNvSpPr/>
          <p:nvPr/>
        </p:nvSpPr>
        <p:spPr>
          <a:xfrm flipH="1">
            <a:off x="4129593" y="1900017"/>
            <a:ext cx="498846" cy="2767086"/>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306" name="I:  is the ± uncertainty.…"/>
          <p:cNvSpPr/>
          <p:nvPr/>
        </p:nvSpPr>
        <p:spPr>
          <a:xfrm>
            <a:off x="6563270" y="2169916"/>
            <a:ext cx="1971130" cy="1697234"/>
          </a:xfrm>
          <a:prstGeom prst="wedgeEllipseCallout">
            <a:avLst>
              <a:gd name="adj1" fmla="val 34434"/>
              <a:gd name="adj2" fmla="val 83445"/>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8" tIns="45718" rIns="45718" bIns="45718" anchor="ctr"/>
          <a:lstStyle/>
          <a:p>
            <a:pPr>
              <a:defRPr>
                <a:latin typeface="Hoefler Text"/>
                <a:ea typeface="Hoefler Text"/>
                <a:cs typeface="Hoefler Text"/>
                <a:sym typeface="Hoefler Text"/>
              </a:defRPr>
            </a:pPr>
            <a:r>
              <a:t>I:  is the ± uncertainty.</a:t>
            </a:r>
          </a:p>
          <a:p>
            <a:pPr>
              <a:defRPr>
                <a:latin typeface="Hoefler Text"/>
                <a:ea typeface="Hoefler Text"/>
                <a:cs typeface="Hoefler Text"/>
                <a:sym typeface="Hoefler Text"/>
              </a:defRPr>
            </a:pPr>
            <a:r>
              <a:t>Best/worst case</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9" name="Rectangle 2"/>
          <p:cNvSpPr txBox="1"/>
          <p:nvPr>
            <p:ph type="title"/>
          </p:nvPr>
        </p:nvSpPr>
        <p:spPr>
          <a:xfrm>
            <a:off x="0" y="152399"/>
            <a:ext cx="9144000" cy="1760037"/>
          </a:xfrm>
          <a:prstGeom prst="rect">
            <a:avLst/>
          </a:prstGeom>
        </p:spPr>
        <p:txBody>
          <a:bodyPr/>
          <a:lstStyle/>
          <a:p>
            <a:pPr defTabSz="388620">
              <a:defRPr b="1" sz="1500">
                <a:latin typeface="Times"/>
                <a:ea typeface="Times"/>
                <a:cs typeface="Times"/>
                <a:sym typeface="Times"/>
              </a:defRPr>
            </a:pPr>
            <a:r>
              <a:t>Policy</a:t>
            </a:r>
            <a:br/>
            <a:r>
              <a:rPr b="0">
                <a:latin typeface="Symbol"/>
                <a:ea typeface="Symbol"/>
                <a:cs typeface="Symbol"/>
                <a:sym typeface="Symbol"/>
              </a:rPr>
              <a:t>·	</a:t>
            </a:r>
            <a:r>
              <a:rPr i="1"/>
              <a:t>The project manager, and the project, will be judged exclusively on </a:t>
            </a:r>
            <a:br>
              <a:rPr i="1"/>
            </a:br>
            <a:r>
              <a:rPr i="1"/>
              <a:t>the relationship of progress towards achieving the goals </a:t>
            </a:r>
            <a:br>
              <a:rPr i="1"/>
            </a:br>
            <a:r>
              <a:rPr i="1"/>
              <a:t>versus the amounts of the budgets used. </a:t>
            </a:r>
            <a:br>
              <a:rPr i="1"/>
            </a:br>
            <a:r>
              <a:rPr i="1"/>
              <a:t>The project team will do anything legal and ethical </a:t>
            </a:r>
            <a:br>
              <a:rPr i="1"/>
            </a:br>
            <a:r>
              <a:rPr i="1"/>
              <a:t>to deliver the goal levels within the budgets.</a:t>
            </a:r>
            <a:br>
              <a:rPr i="1"/>
            </a:br>
          </a:p>
        </p:txBody>
      </p:sp>
      <p:sp>
        <p:nvSpPr>
          <p:cNvPr id="3440" name="Rectangle 3"/>
          <p:cNvSpPr txBox="1"/>
          <p:nvPr>
            <p:ph type="body" idx="1"/>
          </p:nvPr>
        </p:nvSpPr>
        <p:spPr>
          <a:xfrm>
            <a:off x="228600" y="2057400"/>
            <a:ext cx="8763000" cy="4343400"/>
          </a:xfrm>
          <a:prstGeom prst="rect">
            <a:avLst/>
          </a:prstGeom>
        </p:spPr>
        <p:txBody>
          <a:bodyPr/>
          <a:lstStyle/>
          <a:p>
            <a:pPr>
              <a:lnSpc>
                <a:spcPct val="80000"/>
              </a:lnSpc>
              <a:defRPr>
                <a:latin typeface="Courier New"/>
                <a:ea typeface="Courier New"/>
                <a:cs typeface="Courier New"/>
                <a:sym typeface="Courier New"/>
              </a:defRPr>
            </a:pPr>
            <a:r>
              <a:t> </a:t>
            </a:r>
            <a:r>
              <a:rPr>
                <a:latin typeface="Times"/>
                <a:ea typeface="Times"/>
                <a:cs typeface="Times"/>
                <a:sym typeface="Times"/>
              </a:rPr>
              <a:t>Projects need to be judged primarily </a:t>
            </a:r>
            <a:endParaRPr>
              <a:latin typeface="Times"/>
              <a:ea typeface="Times"/>
              <a:cs typeface="Times"/>
              <a:sym typeface="Times"/>
            </a:endParaRPr>
          </a:p>
          <a:p>
            <a:pPr lvl="1" marL="742950" indent="-285750">
              <a:lnSpc>
                <a:spcPct val="80000"/>
              </a:lnSpc>
              <a:spcBef>
                <a:spcPts val="600"/>
              </a:spcBef>
              <a:defRPr sz="2800">
                <a:latin typeface="Times"/>
                <a:ea typeface="Times"/>
                <a:cs typeface="Times"/>
                <a:sym typeface="Times"/>
              </a:defRPr>
            </a:pPr>
            <a:r>
              <a:t>on their ability to meet critical performance characteristics,</a:t>
            </a:r>
          </a:p>
          <a:p>
            <a:pPr lvl="1" marL="742950" indent="-285750">
              <a:lnSpc>
                <a:spcPct val="80000"/>
              </a:lnSpc>
              <a:spcBef>
                <a:spcPts val="600"/>
              </a:spcBef>
              <a:defRPr sz="2800">
                <a:latin typeface="Times"/>
                <a:ea typeface="Times"/>
                <a:cs typeface="Times"/>
                <a:sym typeface="Times"/>
              </a:defRPr>
            </a:pPr>
            <a:r>
              <a:t> in a timely and profitable way.</a:t>
            </a:r>
            <a:br/>
            <a:endParaRPr>
              <a:latin typeface="Courier New"/>
              <a:ea typeface="Courier New"/>
              <a:cs typeface="Courier New"/>
              <a:sym typeface="Courier New"/>
            </a:endParaRPr>
          </a:p>
          <a:p>
            <a:pPr>
              <a:lnSpc>
                <a:spcPct val="80000"/>
              </a:lnSpc>
              <a:defRPr>
                <a:latin typeface="Times"/>
                <a:ea typeface="Times"/>
                <a:cs typeface="Times"/>
                <a:sym typeface="Times"/>
              </a:defRPr>
            </a:pPr>
            <a:r>
              <a:t>This cannot be expected if the project team is paid </a:t>
            </a:r>
            <a:r>
              <a:rPr>
                <a:latin typeface="Arial"/>
                <a:ea typeface="Arial"/>
                <a:cs typeface="Arial"/>
                <a:sym typeface="Arial"/>
              </a:rPr>
              <a:t>‘</a:t>
            </a:r>
            <a:r>
              <a:t>by effort expended</a:t>
            </a:r>
            <a:r>
              <a:rPr>
                <a:latin typeface="Arial"/>
                <a:ea typeface="Arial"/>
                <a:cs typeface="Arial"/>
                <a:sym typeface="Arial"/>
              </a:rPr>
              <a:t>’</a:t>
            </a:r>
            <a:r>
              <a:t>.</a:t>
            </a:r>
            <a:br/>
            <a:r>
              <a:rPr>
                <a:latin typeface="Courier New"/>
                <a:ea typeface="Courier New"/>
                <a:cs typeface="Courier New"/>
                <a:sym typeface="Courier New"/>
              </a:rPr>
              <a:t>	</a:t>
            </a:r>
            <a:br>
              <a:rPr>
                <a:latin typeface="Courier New"/>
                <a:ea typeface="Courier New"/>
                <a:cs typeface="Courier New"/>
                <a:sym typeface="Courier New"/>
              </a:rPr>
            </a:br>
            <a:br>
              <a:rPr>
                <a:latin typeface="Courier New"/>
                <a:ea typeface="Courier New"/>
                <a:cs typeface="Courier New"/>
                <a:sym typeface="Courier New"/>
              </a:rPr>
            </a:br>
          </a:p>
        </p:txBody>
      </p:sp>
      <p:sp>
        <p:nvSpPr>
          <p:cNvPr id="3441"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3" name="Rectangle 2"/>
          <p:cNvSpPr txBox="1"/>
          <p:nvPr>
            <p:ph type="title"/>
          </p:nvPr>
        </p:nvSpPr>
        <p:spPr>
          <a:xfrm>
            <a:off x="457200" y="274638"/>
            <a:ext cx="8229600" cy="1143002"/>
          </a:xfrm>
          <a:prstGeom prst="rect">
            <a:avLst/>
          </a:prstGeom>
        </p:spPr>
        <p:txBody>
          <a:bodyPr/>
          <a:lstStyle/>
          <a:p>
            <a:pPr defTabSz="388620">
              <a:defRPr i="1" sz="2300"/>
            </a:pPr>
            <a:r>
              <a:t>The team will be paid and rewarded for benefits delivered in relation to cost.</a:t>
            </a:r>
            <a:br/>
          </a:p>
        </p:txBody>
      </p:sp>
      <p:sp>
        <p:nvSpPr>
          <p:cNvPr id="3444" name="Rectangle 3"/>
          <p:cNvSpPr txBox="1"/>
          <p:nvPr>
            <p:ph type="body" idx="1"/>
          </p:nvPr>
        </p:nvSpPr>
        <p:spPr>
          <a:xfrm>
            <a:off x="457200" y="1600200"/>
            <a:ext cx="8229600" cy="4525963"/>
          </a:xfrm>
          <a:prstGeom prst="rect">
            <a:avLst/>
          </a:prstGeom>
        </p:spPr>
        <p:txBody>
          <a:bodyPr/>
          <a:lstStyle/>
          <a:p>
            <a:pPr>
              <a:lnSpc>
                <a:spcPct val="80000"/>
              </a:lnSpc>
              <a:spcBef>
                <a:spcPts val="500"/>
              </a:spcBef>
              <a:defRPr sz="2200">
                <a:latin typeface="Times"/>
                <a:ea typeface="Times"/>
                <a:cs typeface="Times"/>
                <a:sym typeface="Times"/>
              </a:defRPr>
            </a:pPr>
            <a:r>
              <a:t> Teams need to be paid be results delivered in relationship to costs. By their project efficiency. </a:t>
            </a:r>
            <a:endParaRPr sz="2900"/>
          </a:p>
          <a:p>
            <a:pPr>
              <a:lnSpc>
                <a:spcPct val="80000"/>
              </a:lnSpc>
              <a:spcBef>
                <a:spcPts val="500"/>
              </a:spcBef>
              <a:defRPr b="1" sz="2200">
                <a:latin typeface="Times"/>
                <a:ea typeface="Times"/>
                <a:cs typeface="Times"/>
                <a:sym typeface="Times"/>
              </a:defRPr>
            </a:pPr>
            <a:r>
              <a:t>Even if this means that super efficient teams get terribly rich! And failure teams go </a:t>
            </a:r>
            <a:r>
              <a:rPr>
                <a:latin typeface="Arial"/>
                <a:ea typeface="Arial"/>
                <a:cs typeface="Arial"/>
                <a:sym typeface="Arial"/>
              </a:rPr>
              <a:t>‘</a:t>
            </a:r>
            <a:r>
              <a:t>bankrupt</a:t>
            </a:r>
            <a:r>
              <a:rPr>
                <a:latin typeface="Arial"/>
                <a:ea typeface="Arial"/>
                <a:cs typeface="Arial"/>
                <a:sym typeface="Arial"/>
              </a:rPr>
              <a:t>’</a:t>
            </a:r>
            <a:r>
              <a:t>. Long live the capitalist free market mechanism!</a:t>
            </a:r>
            <a:br/>
            <a:endParaRPr sz="2400"/>
          </a:p>
          <a:p>
            <a:pPr>
              <a:lnSpc>
                <a:spcPct val="80000"/>
              </a:lnSpc>
              <a:spcBef>
                <a:spcPts val="500"/>
              </a:spcBef>
              <a:defRPr b="1" sz="2200">
                <a:latin typeface="Times"/>
                <a:ea typeface="Times"/>
                <a:cs typeface="Times"/>
                <a:sym typeface="Times"/>
              </a:defRPr>
            </a:pPr>
            <a:r>
              <a:t>When only 13% of  1500 IT projects are </a:t>
            </a:r>
            <a:r>
              <a:rPr>
                <a:latin typeface="Arial"/>
                <a:ea typeface="Arial"/>
                <a:cs typeface="Arial"/>
                <a:sym typeface="Arial"/>
              </a:rPr>
              <a:t>‘</a:t>
            </a:r>
            <a:r>
              <a:t>successful</a:t>
            </a:r>
            <a:r>
              <a:rPr>
                <a:latin typeface="Arial"/>
                <a:ea typeface="Arial"/>
                <a:cs typeface="Arial"/>
                <a:sym typeface="Arial"/>
              </a:rPr>
              <a:t>’</a:t>
            </a:r>
            <a:r>
              <a:t> [Times], </a:t>
            </a:r>
            <a:endParaRPr sz="2900"/>
          </a:p>
          <a:p>
            <a:pPr lvl="1" marL="742950" indent="-285750">
              <a:lnSpc>
                <a:spcPct val="80000"/>
              </a:lnSpc>
              <a:spcBef>
                <a:spcPts val="400"/>
              </a:spcBef>
              <a:defRPr b="1" sz="1800">
                <a:latin typeface="Times"/>
                <a:ea typeface="Times"/>
                <a:cs typeface="Times"/>
                <a:sym typeface="Times"/>
              </a:defRPr>
            </a:pPr>
            <a:r>
              <a:t>we clearly need to find better mechanisms for rewarding success, </a:t>
            </a:r>
            <a:endParaRPr sz="2500"/>
          </a:p>
          <a:p>
            <a:pPr lvl="1" marL="742950" indent="-285750">
              <a:lnSpc>
                <a:spcPct val="80000"/>
              </a:lnSpc>
              <a:spcBef>
                <a:spcPts val="400"/>
              </a:spcBef>
              <a:defRPr b="1" sz="1800">
                <a:latin typeface="Times"/>
                <a:ea typeface="Times"/>
                <a:cs typeface="Times"/>
                <a:sym typeface="Times"/>
              </a:defRPr>
            </a:pPr>
            <a:r>
              <a:t>and for not rewarding failure. </a:t>
            </a:r>
            <a:endParaRPr sz="2500"/>
          </a:p>
          <a:p>
            <a:pPr lvl="1" marL="742950" indent="-285750">
              <a:lnSpc>
                <a:spcPct val="80000"/>
              </a:lnSpc>
              <a:spcBef>
                <a:spcPts val="400"/>
              </a:spcBef>
              <a:defRPr b="1" sz="1800">
                <a:latin typeface="Times"/>
                <a:ea typeface="Times"/>
                <a:cs typeface="Times"/>
                <a:sym typeface="Times"/>
              </a:defRPr>
            </a:pPr>
            <a:r>
              <a:t>I suggest that sharp numeric definition of success levels </a:t>
            </a:r>
            <a:endParaRPr sz="2500"/>
          </a:p>
          <a:p>
            <a:pPr lvl="2" marL="1143000" indent="-228600">
              <a:lnSpc>
                <a:spcPct val="80000"/>
              </a:lnSpc>
              <a:spcBef>
                <a:spcPts val="300"/>
              </a:spcBef>
              <a:defRPr b="1" sz="1600">
                <a:latin typeface="Times"/>
                <a:ea typeface="Times"/>
                <a:cs typeface="Times"/>
                <a:sym typeface="Times"/>
              </a:defRPr>
            </a:pPr>
            <a:r>
              <a:t>(Goal [China, End 2015] 65%), </a:t>
            </a:r>
            <a:endParaRPr sz="2200"/>
          </a:p>
          <a:p>
            <a:pPr lvl="2" marL="1143000" indent="-228600">
              <a:lnSpc>
                <a:spcPct val="80000"/>
              </a:lnSpc>
              <a:spcBef>
                <a:spcPts val="300"/>
              </a:spcBef>
              <a:defRPr b="1" sz="1600">
                <a:latin typeface="Times"/>
                <a:ea typeface="Times"/>
                <a:cs typeface="Times"/>
                <a:sym typeface="Times"/>
              </a:defRPr>
            </a:pPr>
            <a:r>
              <a:t>and consequent rewards for reaching them, </a:t>
            </a:r>
            <a:endParaRPr sz="2200"/>
          </a:p>
          <a:p>
            <a:pPr lvl="2" marL="1143000" indent="-228600">
              <a:lnSpc>
                <a:spcPct val="80000"/>
              </a:lnSpc>
              <a:spcBef>
                <a:spcPts val="300"/>
              </a:spcBef>
              <a:defRPr b="1" sz="1600">
                <a:latin typeface="Times"/>
                <a:ea typeface="Times"/>
                <a:cs typeface="Times"/>
                <a:sym typeface="Times"/>
              </a:defRPr>
            </a:pPr>
            <a:r>
              <a:t>is minimum appropriate behavior for any software project.</a:t>
            </a:r>
            <a:br/>
            <a:br/>
          </a:p>
        </p:txBody>
      </p:sp>
      <p:sp>
        <p:nvSpPr>
          <p:cNvPr id="3445"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7" name="Rectangle 2"/>
          <p:cNvSpPr txBox="1"/>
          <p:nvPr>
            <p:ph type="title"/>
          </p:nvPr>
        </p:nvSpPr>
        <p:spPr>
          <a:xfrm>
            <a:off x="228599" y="274638"/>
            <a:ext cx="8569226" cy="1143002"/>
          </a:xfrm>
          <a:prstGeom prst="rect">
            <a:avLst/>
          </a:prstGeom>
        </p:spPr>
        <p:txBody>
          <a:bodyPr/>
          <a:lstStyle/>
          <a:p>
            <a:pPr defTabSz="416051">
              <a:defRPr i="1" sz="2100"/>
            </a:pPr>
            <a:r>
              <a:t>POLICY </a:t>
            </a:r>
            <a:br/>
            <a:r>
              <a:t>“The team will find their own work process and their own design”.</a:t>
            </a:r>
            <a:br/>
          </a:p>
        </p:txBody>
      </p:sp>
      <p:sp>
        <p:nvSpPr>
          <p:cNvPr id="3448" name="Rectangle 3"/>
          <p:cNvSpPr txBox="1"/>
          <p:nvPr>
            <p:ph type="body" idx="1"/>
          </p:nvPr>
        </p:nvSpPr>
        <p:spPr>
          <a:xfrm>
            <a:off x="228599" y="1417637"/>
            <a:ext cx="8763001" cy="4983165"/>
          </a:xfrm>
          <a:prstGeom prst="rect">
            <a:avLst/>
          </a:prstGeom>
        </p:spPr>
        <p:txBody>
          <a:bodyPr/>
          <a:lstStyle/>
          <a:p>
            <a:pPr marL="336041" indent="-336041" defTabSz="448055">
              <a:lnSpc>
                <a:spcPct val="64000"/>
              </a:lnSpc>
              <a:spcBef>
                <a:spcPts val="500"/>
              </a:spcBef>
              <a:defRPr b="1" sz="2100">
                <a:latin typeface="Times"/>
                <a:ea typeface="Times"/>
                <a:cs typeface="Times"/>
                <a:sym typeface="Times"/>
              </a:defRPr>
            </a:pPr>
            <a:r>
              <a:t>Conventional Agile processes believe we need to reduce unnecessarily cumbersome corporate mandated processes.</a:t>
            </a:r>
          </a:p>
          <a:p>
            <a:pPr lvl="1" marL="728091" indent="-280034" defTabSz="448055">
              <a:lnSpc>
                <a:spcPct val="64000"/>
              </a:lnSpc>
              <a:spcBef>
                <a:spcPts val="400"/>
              </a:spcBef>
              <a:defRPr b="1" sz="1800">
                <a:latin typeface="Times"/>
                <a:ea typeface="Times"/>
                <a:cs typeface="Times"/>
                <a:sym typeface="Times"/>
              </a:defRPr>
            </a:pPr>
            <a:r>
              <a:t> I agree. </a:t>
            </a:r>
          </a:p>
          <a:p>
            <a:pPr marL="336041" indent="-336041" defTabSz="448055">
              <a:lnSpc>
                <a:spcPct val="64000"/>
              </a:lnSpc>
              <a:spcBef>
                <a:spcPts val="500"/>
              </a:spcBef>
              <a:defRPr b="1" sz="2100">
                <a:latin typeface="Times"/>
                <a:ea typeface="Times"/>
                <a:cs typeface="Times"/>
                <a:sym typeface="Times"/>
              </a:defRPr>
            </a:pPr>
          </a:p>
          <a:p>
            <a:pPr marL="336041" indent="-336041" defTabSz="448055">
              <a:lnSpc>
                <a:spcPct val="64000"/>
              </a:lnSpc>
              <a:spcBef>
                <a:spcPts val="500"/>
              </a:spcBef>
              <a:defRPr b="1" sz="2100">
                <a:latin typeface="Times"/>
                <a:ea typeface="Times"/>
                <a:cs typeface="Times"/>
                <a:sym typeface="Times"/>
              </a:defRPr>
            </a:pPr>
            <a:r>
              <a:t>They also believe in </a:t>
            </a:r>
            <a:r>
              <a:rPr i="1"/>
              <a:t>empowering</a:t>
            </a:r>
            <a:r>
              <a:t> the project team to find the processes, designs and methods that really work for them locally. </a:t>
            </a:r>
          </a:p>
          <a:p>
            <a:pPr lvl="1" marL="728091" indent="-280034" defTabSz="448055">
              <a:lnSpc>
                <a:spcPct val="64000"/>
              </a:lnSpc>
              <a:spcBef>
                <a:spcPts val="400"/>
              </a:spcBef>
              <a:defRPr b="1" sz="1800">
                <a:latin typeface="Times"/>
                <a:ea typeface="Times"/>
                <a:cs typeface="Times"/>
                <a:sym typeface="Times"/>
              </a:defRPr>
            </a:pPr>
            <a:r>
              <a:t>I heartily agree!</a:t>
            </a:r>
            <a:br/>
            <a:endParaRPr>
              <a:latin typeface="Courier New"/>
              <a:ea typeface="Courier New"/>
              <a:cs typeface="Courier New"/>
              <a:sym typeface="Courier New"/>
            </a:endParaRPr>
          </a:p>
          <a:p>
            <a:pPr marL="336041" indent="-336041" defTabSz="448055">
              <a:lnSpc>
                <a:spcPct val="64000"/>
              </a:lnSpc>
              <a:spcBef>
                <a:spcPts val="500"/>
              </a:spcBef>
              <a:defRPr b="1" sz="2100">
                <a:latin typeface="Times"/>
                <a:ea typeface="Times"/>
                <a:cs typeface="Times"/>
                <a:sym typeface="Times"/>
              </a:defRPr>
            </a:pPr>
            <a:r>
              <a:t>But I believe that </a:t>
            </a:r>
          </a:p>
          <a:p>
            <a:pPr lvl="1" marL="728091" indent="-280034" defTabSz="448055">
              <a:lnSpc>
                <a:spcPct val="64000"/>
              </a:lnSpc>
              <a:spcBef>
                <a:spcPts val="400"/>
              </a:spcBef>
              <a:defRPr b="1" sz="1800">
                <a:latin typeface="Times"/>
                <a:ea typeface="Times"/>
                <a:cs typeface="Times"/>
                <a:sym typeface="Times"/>
              </a:defRPr>
            </a:pPr>
            <a:r>
              <a:t>sharp numeric definition of objectives, </a:t>
            </a:r>
          </a:p>
          <a:p>
            <a:pPr lvl="1" marL="728091" indent="-280034" defTabSz="448055">
              <a:lnSpc>
                <a:spcPct val="64000"/>
              </a:lnSpc>
              <a:spcBef>
                <a:spcPts val="400"/>
              </a:spcBef>
              <a:defRPr b="1" sz="1800">
                <a:latin typeface="Times"/>
                <a:ea typeface="Times"/>
                <a:cs typeface="Times"/>
                <a:sym typeface="Times"/>
              </a:defRPr>
            </a:pPr>
            <a:r>
              <a:t>coupled with frequent estimation and measurement of progress,</a:t>
            </a:r>
          </a:p>
          <a:p>
            <a:pPr lvl="1" marL="728091" indent="-280034" defTabSz="448055">
              <a:lnSpc>
                <a:spcPct val="64000"/>
              </a:lnSpc>
              <a:spcBef>
                <a:spcPts val="400"/>
              </a:spcBef>
              <a:defRPr b="1" sz="1800">
                <a:latin typeface="Times"/>
                <a:ea typeface="Times"/>
                <a:cs typeface="Times"/>
                <a:sym typeface="Times"/>
              </a:defRPr>
            </a:pPr>
            <a:r>
              <a:t> is a clearly superior mechanism </a:t>
            </a:r>
          </a:p>
          <a:p>
            <a:pPr lvl="2" marL="1120139" indent="-224027" defTabSz="448055">
              <a:lnSpc>
                <a:spcPct val="64000"/>
              </a:lnSpc>
              <a:spcBef>
                <a:spcPts val="300"/>
              </a:spcBef>
              <a:defRPr b="1" sz="1500">
                <a:latin typeface="Times"/>
                <a:ea typeface="Times"/>
                <a:cs typeface="Times"/>
                <a:sym typeface="Times"/>
              </a:defRPr>
            </a:pPr>
            <a:r>
              <a:t>for enabling this empowerment. </a:t>
            </a:r>
            <a:br/>
          </a:p>
          <a:p>
            <a:pPr marL="336041" indent="-336041" defTabSz="448055">
              <a:lnSpc>
                <a:spcPct val="64000"/>
              </a:lnSpc>
              <a:spcBef>
                <a:spcPts val="500"/>
              </a:spcBef>
              <a:defRPr b="1" sz="2100">
                <a:latin typeface="Times"/>
                <a:ea typeface="Times"/>
                <a:cs typeface="Times"/>
                <a:sym typeface="Times"/>
              </a:defRPr>
            </a:pPr>
            <a:r>
              <a:t>The price for this,</a:t>
            </a:r>
          </a:p>
          <a:p>
            <a:pPr lvl="1" marL="728091" indent="-280034" defTabSz="448055">
              <a:lnSpc>
                <a:spcPct val="64000"/>
              </a:lnSpc>
              <a:spcBef>
                <a:spcPts val="400"/>
              </a:spcBef>
              <a:defRPr b="1" sz="1800">
                <a:latin typeface="Times"/>
                <a:ea typeface="Times"/>
                <a:cs typeface="Times"/>
                <a:sym typeface="Times"/>
              </a:defRPr>
            </a:pPr>
            <a:r>
              <a:t> a few estimates</a:t>
            </a:r>
          </a:p>
          <a:p>
            <a:pPr lvl="1" marL="728091" indent="-280034" defTabSz="448055">
              <a:lnSpc>
                <a:spcPct val="64000"/>
              </a:lnSpc>
              <a:spcBef>
                <a:spcPts val="400"/>
              </a:spcBef>
              <a:defRPr b="1" sz="1800">
                <a:latin typeface="Times"/>
                <a:ea typeface="Times"/>
                <a:cs typeface="Times"/>
                <a:sym typeface="Times"/>
              </a:defRPr>
            </a:pPr>
            <a:r>
              <a:t> and measures weekly, </a:t>
            </a:r>
          </a:p>
          <a:p>
            <a:pPr lvl="1" marL="728091" indent="-280034" defTabSz="448055">
              <a:lnSpc>
                <a:spcPct val="64000"/>
              </a:lnSpc>
              <a:spcBef>
                <a:spcPts val="400"/>
              </a:spcBef>
              <a:defRPr b="1" sz="1800">
                <a:latin typeface="Times"/>
                <a:ea typeface="Times"/>
                <a:cs typeface="Times"/>
                <a:sym typeface="Times"/>
              </a:defRPr>
            </a:pPr>
            <a:r>
              <a:t>seems a small price to pay </a:t>
            </a:r>
          </a:p>
          <a:p>
            <a:pPr lvl="1" marL="728091" indent="-280034" defTabSz="448055">
              <a:lnSpc>
                <a:spcPct val="64000"/>
              </a:lnSpc>
              <a:spcBef>
                <a:spcPts val="400"/>
              </a:spcBef>
              <a:defRPr b="1" sz="1800">
                <a:latin typeface="Times"/>
                <a:ea typeface="Times"/>
                <a:cs typeface="Times"/>
                <a:sym typeface="Times"/>
              </a:defRPr>
            </a:pPr>
            <a:r>
              <a:t>for superior control over project efficiency.</a:t>
            </a:r>
            <a:br/>
            <a:br/>
          </a:p>
        </p:txBody>
      </p:sp>
      <p:sp>
        <p:nvSpPr>
          <p:cNvPr id="3449"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1" name="Rectangle 2"/>
          <p:cNvSpPr txBox="1"/>
          <p:nvPr>
            <p:ph type="title"/>
          </p:nvPr>
        </p:nvSpPr>
        <p:spPr>
          <a:xfrm>
            <a:off x="457200" y="274638"/>
            <a:ext cx="8229600" cy="1143002"/>
          </a:xfrm>
          <a:prstGeom prst="rect">
            <a:avLst/>
          </a:prstGeom>
        </p:spPr>
        <p:txBody>
          <a:bodyPr/>
          <a:lstStyle/>
          <a:p>
            <a:pPr defTabSz="301752">
              <a:defRPr i="1" sz="1300">
                <a:latin typeface="Times"/>
                <a:ea typeface="Times"/>
                <a:cs typeface="Times"/>
                <a:sym typeface="Times"/>
              </a:defRPr>
            </a:pPr>
            <a:r>
              <a:t>POLICY</a:t>
            </a:r>
            <a:br/>
            <a:r>
              <a:t> “As experience dictates, </a:t>
            </a:r>
            <a:br/>
            <a:r>
              <a:t>the team will be free to suggest to the project sponsors (stakeholders)</a:t>
            </a:r>
            <a:br/>
            <a:r>
              <a:t> adjustments to </a:t>
            </a:r>
            <a:r>
              <a:rPr>
                <a:latin typeface="Arial"/>
                <a:ea typeface="Arial"/>
                <a:cs typeface="Arial"/>
                <a:sym typeface="Arial"/>
              </a:rPr>
              <a:t>‘</a:t>
            </a:r>
            <a:r>
              <a:t>more realistic levels</a:t>
            </a:r>
            <a:r>
              <a:rPr>
                <a:latin typeface="Arial"/>
                <a:ea typeface="Arial"/>
                <a:cs typeface="Arial"/>
                <a:sym typeface="Arial"/>
              </a:rPr>
              <a:t>’</a:t>
            </a:r>
            <a:r>
              <a:t> of the goals and budgets.</a:t>
            </a:r>
            <a:br/>
            <a:r>
              <a:t>“</a:t>
            </a:r>
          </a:p>
        </p:txBody>
      </p:sp>
      <p:sp>
        <p:nvSpPr>
          <p:cNvPr id="3452" name="Rectangle 3"/>
          <p:cNvSpPr txBox="1"/>
          <p:nvPr>
            <p:ph type="body" idx="1"/>
          </p:nvPr>
        </p:nvSpPr>
        <p:spPr>
          <a:xfrm>
            <a:off x="228600" y="1828800"/>
            <a:ext cx="8763000" cy="4572000"/>
          </a:xfrm>
          <a:prstGeom prst="rect">
            <a:avLst/>
          </a:prstGeom>
        </p:spPr>
        <p:txBody>
          <a:bodyPr/>
          <a:lstStyle/>
          <a:p>
            <a:pPr>
              <a:lnSpc>
                <a:spcPct val="80000"/>
              </a:lnSpc>
              <a:spcBef>
                <a:spcPts val="600"/>
              </a:spcBef>
              <a:defRPr b="1" i="1" sz="2800">
                <a:latin typeface="Times"/>
                <a:ea typeface="Times"/>
                <a:cs typeface="Times"/>
                <a:sym typeface="Times"/>
              </a:defRPr>
            </a:pPr>
            <a:r>
              <a:t>No project team should be </a:t>
            </a:r>
          </a:p>
          <a:p>
            <a:pPr lvl="1" marL="742950" indent="-285750">
              <a:lnSpc>
                <a:spcPct val="80000"/>
              </a:lnSpc>
              <a:spcBef>
                <a:spcPts val="500"/>
              </a:spcBef>
              <a:defRPr b="1" i="1" sz="2400">
                <a:latin typeface="Arial"/>
                <a:ea typeface="Arial"/>
                <a:cs typeface="Arial"/>
                <a:sym typeface="Arial"/>
              </a:defRPr>
            </a:pPr>
            <a:r>
              <a:t>‘</a:t>
            </a:r>
            <a:r>
              <a:rPr>
                <a:latin typeface="Times"/>
                <a:ea typeface="Times"/>
                <a:cs typeface="Times"/>
                <a:sym typeface="Times"/>
              </a:rPr>
              <a:t>stuck</a:t>
            </a:r>
            <a:r>
              <a:t>’</a:t>
            </a:r>
            <a:r>
              <a:rPr>
                <a:latin typeface="Times"/>
                <a:ea typeface="Times"/>
                <a:cs typeface="Times"/>
                <a:sym typeface="Times"/>
              </a:rPr>
              <a:t> with trying to satisfy unrealistic </a:t>
            </a:r>
            <a:endParaRPr sz="2800"/>
          </a:p>
          <a:p>
            <a:pPr lvl="1" marL="742950" indent="-285750">
              <a:lnSpc>
                <a:spcPct val="80000"/>
              </a:lnSpc>
              <a:spcBef>
                <a:spcPts val="500"/>
              </a:spcBef>
              <a:defRPr b="1" i="1" sz="2400">
                <a:latin typeface="Times"/>
                <a:ea typeface="Times"/>
                <a:cs typeface="Times"/>
                <a:sym typeface="Times"/>
              </a:defRPr>
            </a:pPr>
            <a:r>
              <a:t>or conflicting stakeholder dreams </a:t>
            </a:r>
            <a:endParaRPr sz="2800"/>
          </a:p>
          <a:p>
            <a:pPr lvl="1" marL="742950" indent="-285750">
              <a:lnSpc>
                <a:spcPct val="80000"/>
              </a:lnSpc>
              <a:spcBef>
                <a:spcPts val="500"/>
              </a:spcBef>
              <a:defRPr b="1" i="1" sz="2400">
                <a:latin typeface="Times"/>
                <a:ea typeface="Times"/>
                <a:cs typeface="Times"/>
                <a:sym typeface="Times"/>
              </a:defRPr>
            </a:pPr>
            <a:r>
              <a:t>within constrained resources.</a:t>
            </a:r>
            <a:br/>
          </a:p>
          <a:p>
            <a:pPr>
              <a:lnSpc>
                <a:spcPct val="80000"/>
              </a:lnSpc>
              <a:spcBef>
                <a:spcPts val="600"/>
              </a:spcBef>
              <a:defRPr b="1" i="1" sz="2800">
                <a:latin typeface="Times"/>
                <a:ea typeface="Times"/>
                <a:cs typeface="Times"/>
                <a:sym typeface="Times"/>
              </a:defRPr>
            </a:pPr>
            <a:r>
              <a:t>The project team can only be charged with reasonable capability </a:t>
            </a:r>
          </a:p>
          <a:p>
            <a:pPr lvl="1" marL="742950" indent="-285750">
              <a:lnSpc>
                <a:spcPct val="80000"/>
              </a:lnSpc>
              <a:spcBef>
                <a:spcPts val="500"/>
              </a:spcBef>
              <a:defRPr b="1" i="1" sz="2400">
                <a:latin typeface="Times"/>
                <a:ea typeface="Times"/>
                <a:cs typeface="Times"/>
                <a:sym typeface="Times"/>
              </a:defRPr>
            </a:pPr>
            <a:r>
              <a:t>to deliver inside </a:t>
            </a:r>
            <a:r>
              <a:rPr>
                <a:latin typeface="Arial"/>
                <a:ea typeface="Arial"/>
                <a:cs typeface="Arial"/>
                <a:sym typeface="Arial"/>
              </a:rPr>
              <a:t>‘</a:t>
            </a:r>
            <a:r>
              <a:t>state of the art</a:t>
            </a:r>
            <a:r>
              <a:rPr>
                <a:latin typeface="Arial"/>
                <a:ea typeface="Arial"/>
                <a:cs typeface="Arial"/>
                <a:sym typeface="Arial"/>
              </a:rPr>
              <a:t>’</a:t>
            </a:r>
            <a:r>
              <a:t> performance levels </a:t>
            </a:r>
            <a:endParaRPr sz="2800"/>
          </a:p>
          <a:p>
            <a:pPr lvl="1" marL="742950" indent="-285750">
              <a:lnSpc>
                <a:spcPct val="80000"/>
              </a:lnSpc>
              <a:spcBef>
                <a:spcPts val="500"/>
              </a:spcBef>
              <a:defRPr b="1" i="1" sz="2400">
                <a:latin typeface="Times"/>
                <a:ea typeface="Times"/>
                <a:cs typeface="Times"/>
                <a:sym typeface="Times"/>
              </a:defRPr>
            </a:pPr>
            <a:r>
              <a:t>and deliver inside </a:t>
            </a:r>
            <a:r>
              <a:rPr>
                <a:latin typeface="Arial"/>
                <a:ea typeface="Arial"/>
                <a:cs typeface="Arial"/>
                <a:sym typeface="Arial"/>
              </a:rPr>
              <a:t>‘</a:t>
            </a:r>
            <a:r>
              <a:t>state of the art</a:t>
            </a:r>
            <a:r>
              <a:rPr>
                <a:latin typeface="Arial"/>
                <a:ea typeface="Arial"/>
                <a:cs typeface="Arial"/>
                <a:sym typeface="Arial"/>
              </a:rPr>
              <a:t>’</a:t>
            </a:r>
            <a:r>
              <a:t> costs.</a:t>
            </a:r>
            <a:br/>
            <a:br/>
            <a:br/>
          </a:p>
        </p:txBody>
      </p:sp>
      <p:sp>
        <p:nvSpPr>
          <p:cNvPr id="3453"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5" name="Rectangle 2"/>
          <p:cNvSpPr txBox="1"/>
          <p:nvPr>
            <p:ph type="title"/>
          </p:nvPr>
        </p:nvSpPr>
        <p:spPr>
          <a:xfrm>
            <a:off x="304800" y="0"/>
            <a:ext cx="7772400" cy="1143000"/>
          </a:xfrm>
          <a:prstGeom prst="rect">
            <a:avLst/>
          </a:prstGeom>
        </p:spPr>
        <p:txBody>
          <a:bodyPr/>
          <a:lstStyle/>
          <a:p>
            <a:pPr/>
            <a:r>
              <a:t>The 12 Tough Questions</a:t>
            </a:r>
          </a:p>
        </p:txBody>
      </p:sp>
      <p:sp>
        <p:nvSpPr>
          <p:cNvPr id="3456" name="Rectangle 3"/>
          <p:cNvSpPr txBox="1"/>
          <p:nvPr>
            <p:ph type="body" idx="1"/>
          </p:nvPr>
        </p:nvSpPr>
        <p:spPr>
          <a:xfrm>
            <a:off x="685800" y="1600200"/>
            <a:ext cx="7772400" cy="4344988"/>
          </a:xfrm>
          <a:prstGeom prst="rect">
            <a:avLst/>
          </a:prstGeom>
          <a:solidFill>
            <a:schemeClr val="accent2"/>
          </a:solidFill>
          <a:ln w="38100">
            <a:solidFill>
              <a:srgbClr val="FFFFFF"/>
            </a:solidFill>
            <a:round/>
          </a:ln>
          <a:effectLst>
            <a:outerShdw sx="100000" sy="100000" kx="0" ky="0" algn="b" rotWithShape="0" blurRad="38100" dist="20000" dir="5400000">
              <a:srgbClr val="000000">
                <a:alpha val="38000"/>
              </a:srgbClr>
            </a:outerShdw>
          </a:effectLst>
        </p:spPr>
        <p:txBody>
          <a:bodyPr/>
          <a:lstStyle/>
          <a:p>
            <a:pPr>
              <a:lnSpc>
                <a:spcPct val="90000"/>
              </a:lnSpc>
              <a:spcBef>
                <a:spcPts val="600"/>
              </a:spcBef>
              <a:defRPr b="1" sz="2800">
                <a:solidFill>
                  <a:srgbClr val="FFFFFF"/>
                </a:solidFill>
              </a:defRPr>
            </a:pPr>
            <a:r>
              <a:t>Based on Competitive Engineereing - Planguage concepts</a:t>
            </a:r>
          </a:p>
          <a:p>
            <a:pPr>
              <a:lnSpc>
                <a:spcPct val="90000"/>
              </a:lnSpc>
              <a:spcBef>
                <a:spcPts val="600"/>
              </a:spcBef>
              <a:defRPr b="1" sz="2800">
                <a:solidFill>
                  <a:srgbClr val="FFFFFF"/>
                </a:solidFill>
              </a:defRPr>
            </a:pPr>
            <a:r>
              <a:t>From a simplified management and common sense point of view</a:t>
            </a:r>
          </a:p>
          <a:p>
            <a:pPr>
              <a:lnSpc>
                <a:spcPct val="90000"/>
              </a:lnSpc>
              <a:spcBef>
                <a:spcPts val="600"/>
              </a:spcBef>
              <a:defRPr b="1" sz="2800">
                <a:solidFill>
                  <a:srgbClr val="FFFFFF"/>
                </a:solidFill>
              </a:defRPr>
            </a:pPr>
            <a:r>
              <a:t>Are you getting problems because you and your people do not ask these questions</a:t>
            </a:r>
          </a:p>
          <a:p>
            <a:pPr>
              <a:lnSpc>
                <a:spcPct val="90000"/>
              </a:lnSpc>
              <a:spcBef>
                <a:spcPts val="600"/>
              </a:spcBef>
              <a:defRPr b="1" sz="2800">
                <a:solidFill>
                  <a:srgbClr val="FFFFFF"/>
                </a:solidFill>
              </a:defRPr>
            </a:pPr>
            <a:r>
              <a:t>And demand good answers?</a:t>
            </a:r>
          </a:p>
          <a:p>
            <a:pPr>
              <a:lnSpc>
                <a:spcPct val="90000"/>
              </a:lnSpc>
              <a:spcBef>
                <a:spcPts val="600"/>
              </a:spcBef>
              <a:defRPr b="1" sz="2800">
                <a:solidFill>
                  <a:srgbClr val="FFFFFF"/>
                </a:solidFill>
              </a:defRPr>
            </a:pPr>
            <a:r>
              <a:t>Paper on 12 ?s at www.gilb.com </a:t>
            </a:r>
          </a:p>
          <a:p>
            <a:pPr lvl="1" marL="742950" indent="-285750">
              <a:lnSpc>
                <a:spcPct val="90000"/>
              </a:lnSpc>
              <a:spcBef>
                <a:spcPts val="500"/>
              </a:spcBef>
              <a:defRPr b="1" sz="2400" u="sng">
                <a:solidFill>
                  <a:srgbClr val="0000FF"/>
                </a:solidFill>
                <a:uFill>
                  <a:solidFill>
                    <a:srgbClr val="0000FF"/>
                  </a:solidFill>
                </a:uFill>
              </a:defRPr>
            </a:pPr>
            <a:r>
              <a:rPr>
                <a:hlinkClick r:id="rId2" invalidUrl="" action="" tgtFrame="" tooltip="" history="1" highlightClick="0" endSnd="0"/>
              </a:rPr>
              <a:t>http://www.gilb.com/tiki-download_file.php?fileId=24</a:t>
            </a:r>
          </a:p>
        </p:txBody>
      </p:sp>
      <p:pic>
        <p:nvPicPr>
          <p:cNvPr id="3457" name="Object 4" descr="Object 4"/>
          <p:cNvPicPr>
            <a:picLocks noChangeAspect="1"/>
          </p:cNvPicPr>
          <p:nvPr/>
        </p:nvPicPr>
        <p:blipFill>
          <a:blip r:embed="rId3">
            <a:extLst/>
          </a:blip>
          <a:stretch>
            <a:fillRect/>
          </a:stretch>
        </p:blipFill>
        <p:spPr>
          <a:xfrm>
            <a:off x="6553200" y="3657600"/>
            <a:ext cx="2057400" cy="2286000"/>
          </a:xfrm>
          <a:prstGeom prst="rect">
            <a:avLst/>
          </a:prstGeom>
          <a:ln w="12700">
            <a:miter lim="400000"/>
          </a:ln>
        </p:spPr>
      </p:pic>
      <p:sp>
        <p:nvSpPr>
          <p:cNvPr id="3458"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0" name="Rectangle 2"/>
          <p:cNvSpPr txBox="1"/>
          <p:nvPr>
            <p:ph type="title"/>
          </p:nvPr>
        </p:nvSpPr>
        <p:spPr>
          <a:xfrm>
            <a:off x="4038600" y="381000"/>
            <a:ext cx="4419600" cy="1143000"/>
          </a:xfrm>
          <a:prstGeom prst="rect">
            <a:avLst/>
          </a:prstGeom>
        </p:spPr>
        <p:txBody>
          <a:bodyPr/>
          <a:lstStyle/>
          <a:p>
            <a:pPr/>
            <a:r>
              <a:t>1.  NUMBERS</a:t>
            </a:r>
          </a:p>
        </p:txBody>
      </p:sp>
      <p:sp>
        <p:nvSpPr>
          <p:cNvPr id="3461" name="Rectangle 3"/>
          <p:cNvSpPr txBox="1"/>
          <p:nvPr>
            <p:ph type="body" idx="1"/>
          </p:nvPr>
        </p:nvSpPr>
        <p:spPr>
          <a:xfrm>
            <a:off x="1370012" y="2359025"/>
            <a:ext cx="7772401" cy="4497388"/>
          </a:xfrm>
          <a:prstGeom prst="rect">
            <a:avLst/>
          </a:prstGeom>
          <a:solidFill>
            <a:srgbClr val="0000FF"/>
          </a:solidFill>
        </p:spPr>
        <p:txBody>
          <a:bodyPr/>
          <a:lstStyle/>
          <a:p>
            <a:pPr algn="ctr">
              <a:spcBef>
                <a:spcPts val="2100"/>
              </a:spcBef>
              <a:defRPr b="1" sz="8800"/>
            </a:pPr>
            <a:r>
              <a:t>Why isn</a:t>
            </a:r>
            <a:r>
              <a:rPr>
                <a:latin typeface="Arial"/>
                <a:ea typeface="Arial"/>
                <a:cs typeface="Arial"/>
                <a:sym typeface="Arial"/>
              </a:rPr>
              <a:t>’</a:t>
            </a:r>
            <a:r>
              <a:t>t the improvement quantified?</a:t>
            </a:r>
          </a:p>
        </p:txBody>
      </p:sp>
      <p:grpSp>
        <p:nvGrpSpPr>
          <p:cNvPr id="3464" name="Object 4"/>
          <p:cNvGrpSpPr/>
          <p:nvPr/>
        </p:nvGrpSpPr>
        <p:grpSpPr>
          <a:xfrm>
            <a:off x="0" y="0"/>
            <a:ext cx="3652839" cy="2516191"/>
            <a:chOff x="0" y="0"/>
            <a:chExt cx="3652838" cy="2516190"/>
          </a:xfrm>
        </p:grpSpPr>
        <p:sp>
          <p:nvSpPr>
            <p:cNvPr id="3462" name="Rectangle"/>
            <p:cNvSpPr/>
            <p:nvPr/>
          </p:nvSpPr>
          <p:spPr>
            <a:xfrm>
              <a:off x="0" y="0"/>
              <a:ext cx="3652839" cy="2516191"/>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3463" name="image117.pdf" descr="image117.pdf"/>
            <p:cNvPicPr>
              <a:picLocks noChangeAspect="1"/>
            </p:cNvPicPr>
            <p:nvPr/>
          </p:nvPicPr>
          <p:blipFill>
            <a:blip r:embed="rId2">
              <a:extLst/>
            </a:blip>
            <a:stretch>
              <a:fillRect/>
            </a:stretch>
          </p:blipFill>
          <p:spPr>
            <a:xfrm>
              <a:off x="0" y="0"/>
              <a:ext cx="3652839" cy="2516191"/>
            </a:xfrm>
            <a:prstGeom prst="rect">
              <a:avLst/>
            </a:prstGeom>
            <a:ln w="12700" cap="flat">
              <a:noFill/>
              <a:miter lim="400000"/>
            </a:ln>
            <a:effectLst/>
          </p:spPr>
        </p:pic>
      </p:grpSp>
      <p:sp>
        <p:nvSpPr>
          <p:cNvPr id="3465"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7" name="Rectangle 2"/>
          <p:cNvSpPr txBox="1"/>
          <p:nvPr>
            <p:ph type="title"/>
          </p:nvPr>
        </p:nvSpPr>
        <p:spPr>
          <a:xfrm>
            <a:off x="3505200" y="381000"/>
            <a:ext cx="4953000" cy="1143000"/>
          </a:xfrm>
          <a:prstGeom prst="rect">
            <a:avLst/>
          </a:prstGeom>
        </p:spPr>
        <p:txBody>
          <a:bodyPr/>
          <a:lstStyle/>
          <a:p>
            <a:pPr/>
            <a:r>
              <a:t>2.  RISK</a:t>
            </a:r>
          </a:p>
        </p:txBody>
      </p:sp>
      <p:sp>
        <p:nvSpPr>
          <p:cNvPr id="3468" name="Rectangle 3"/>
          <p:cNvSpPr txBox="1"/>
          <p:nvPr>
            <p:ph type="body" idx="1"/>
          </p:nvPr>
        </p:nvSpPr>
        <p:spPr>
          <a:xfrm>
            <a:off x="914400" y="1598612"/>
            <a:ext cx="7772400" cy="4954590"/>
          </a:xfrm>
          <a:prstGeom prst="rect">
            <a:avLst/>
          </a:prstGeom>
          <a:solidFill>
            <a:srgbClr val="0000FF"/>
          </a:solidFill>
        </p:spPr>
        <p:txBody>
          <a:bodyPr/>
          <a:lstStyle/>
          <a:p>
            <a:pPr algn="ctr">
              <a:lnSpc>
                <a:spcPct val="90000"/>
              </a:lnSpc>
              <a:spcBef>
                <a:spcPts val="1900"/>
              </a:spcBef>
              <a:defRPr b="1" sz="8000"/>
            </a:pPr>
            <a:r>
              <a:t>What</a:t>
            </a:r>
            <a:r>
              <a:rPr>
                <a:latin typeface="Arial"/>
                <a:ea typeface="Arial"/>
                <a:cs typeface="Arial"/>
                <a:sym typeface="Arial"/>
              </a:rPr>
              <a:t>’</a:t>
            </a:r>
            <a:r>
              <a:t>s degree of the risk or uncertainty and why?</a:t>
            </a:r>
          </a:p>
        </p:txBody>
      </p:sp>
      <p:pic>
        <p:nvPicPr>
          <p:cNvPr id="3469" name="Object 4" descr="Object 4"/>
          <p:cNvPicPr>
            <a:picLocks noChangeAspect="1"/>
          </p:cNvPicPr>
          <p:nvPr/>
        </p:nvPicPr>
        <p:blipFill>
          <a:blip r:embed="rId2">
            <a:extLst/>
          </a:blip>
          <a:stretch>
            <a:fillRect/>
          </a:stretch>
        </p:blipFill>
        <p:spPr>
          <a:xfrm>
            <a:off x="0" y="0"/>
            <a:ext cx="3649663" cy="1708150"/>
          </a:xfrm>
          <a:prstGeom prst="rect">
            <a:avLst/>
          </a:prstGeom>
          <a:ln w="12700">
            <a:miter lim="400000"/>
          </a:ln>
        </p:spPr>
      </p:pic>
      <p:sp>
        <p:nvSpPr>
          <p:cNvPr id="3470"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2" name="Rectangle 2"/>
          <p:cNvSpPr txBox="1"/>
          <p:nvPr>
            <p:ph type="title"/>
          </p:nvPr>
        </p:nvSpPr>
        <p:spPr>
          <a:xfrm>
            <a:off x="457200" y="274638"/>
            <a:ext cx="8229600" cy="1143002"/>
          </a:xfrm>
          <a:prstGeom prst="rect">
            <a:avLst/>
          </a:prstGeom>
        </p:spPr>
        <p:txBody>
          <a:bodyPr/>
          <a:lstStyle/>
          <a:p>
            <a:pPr/>
            <a:r>
              <a:t>3.  DOUBT</a:t>
            </a:r>
          </a:p>
        </p:txBody>
      </p:sp>
      <p:sp>
        <p:nvSpPr>
          <p:cNvPr id="3473" name="Rectangle 3"/>
          <p:cNvSpPr txBox="1"/>
          <p:nvPr>
            <p:ph type="body" idx="1"/>
          </p:nvPr>
        </p:nvSpPr>
        <p:spPr>
          <a:xfrm>
            <a:off x="227013" y="1978025"/>
            <a:ext cx="8915401" cy="4878388"/>
          </a:xfrm>
          <a:prstGeom prst="rect">
            <a:avLst/>
          </a:prstGeom>
          <a:solidFill>
            <a:srgbClr val="0000FF"/>
          </a:solidFill>
        </p:spPr>
        <p:txBody>
          <a:bodyPr/>
          <a:lstStyle/>
          <a:p>
            <a:pPr algn="ctr">
              <a:spcBef>
                <a:spcPts val="2300"/>
              </a:spcBef>
              <a:defRPr b="1" sz="9600"/>
            </a:pPr>
            <a:r>
              <a:t>Are you sure? </a:t>
            </a:r>
          </a:p>
          <a:p>
            <a:pPr algn="ctr">
              <a:spcBef>
                <a:spcPts val="2300"/>
              </a:spcBef>
              <a:defRPr b="1" sz="9600"/>
            </a:pPr>
            <a:r>
              <a:t> If not, Why not?</a:t>
            </a:r>
          </a:p>
        </p:txBody>
      </p:sp>
      <p:pic>
        <p:nvPicPr>
          <p:cNvPr id="3474" name="Object 4" descr="Object 4"/>
          <p:cNvPicPr>
            <a:picLocks noChangeAspect="1"/>
          </p:cNvPicPr>
          <p:nvPr/>
        </p:nvPicPr>
        <p:blipFill>
          <a:blip r:embed="rId2">
            <a:extLst/>
          </a:blip>
          <a:stretch>
            <a:fillRect/>
          </a:stretch>
        </p:blipFill>
        <p:spPr>
          <a:xfrm>
            <a:off x="0" y="0"/>
            <a:ext cx="2289175" cy="2417765"/>
          </a:xfrm>
          <a:prstGeom prst="rect">
            <a:avLst/>
          </a:prstGeom>
          <a:ln w="12700">
            <a:miter lim="400000"/>
          </a:ln>
        </p:spPr>
      </p:pic>
      <p:sp>
        <p:nvSpPr>
          <p:cNvPr id="3475"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7" name="Rectangle 2"/>
          <p:cNvSpPr txBox="1"/>
          <p:nvPr>
            <p:ph type="title"/>
          </p:nvPr>
        </p:nvSpPr>
        <p:spPr>
          <a:xfrm>
            <a:off x="4038600" y="152400"/>
            <a:ext cx="4724400" cy="1143000"/>
          </a:xfrm>
          <a:prstGeom prst="rect">
            <a:avLst/>
          </a:prstGeom>
        </p:spPr>
        <p:txBody>
          <a:bodyPr/>
          <a:lstStyle/>
          <a:p>
            <a:pPr/>
            <a:r>
              <a:t>4.  SOURCE</a:t>
            </a:r>
          </a:p>
        </p:txBody>
      </p:sp>
      <p:sp>
        <p:nvSpPr>
          <p:cNvPr id="3478" name="Rectangle 3"/>
          <p:cNvSpPr txBox="1"/>
          <p:nvPr>
            <p:ph type="body" idx="1"/>
          </p:nvPr>
        </p:nvSpPr>
        <p:spPr>
          <a:xfrm>
            <a:off x="227013" y="1370011"/>
            <a:ext cx="8915401" cy="5486403"/>
          </a:xfrm>
          <a:prstGeom prst="rect">
            <a:avLst/>
          </a:prstGeom>
          <a:solidFill>
            <a:srgbClr val="0000FF"/>
          </a:solidFill>
        </p:spPr>
        <p:txBody>
          <a:bodyPr/>
          <a:lstStyle/>
          <a:p>
            <a:pPr algn="ctr">
              <a:lnSpc>
                <a:spcPct val="90000"/>
              </a:lnSpc>
              <a:spcBef>
                <a:spcPts val="2100"/>
              </a:spcBef>
              <a:defRPr b="1" sz="8800"/>
            </a:pPr>
            <a:r>
              <a:t>Where did you get that from? </a:t>
            </a:r>
          </a:p>
          <a:p>
            <a:pPr algn="ctr">
              <a:lnSpc>
                <a:spcPct val="90000"/>
              </a:lnSpc>
              <a:spcBef>
                <a:spcPts val="2100"/>
              </a:spcBef>
              <a:defRPr b="1" sz="8800"/>
            </a:pPr>
            <a:r>
              <a:t> How can I check it out?</a:t>
            </a:r>
          </a:p>
        </p:txBody>
      </p:sp>
      <p:pic>
        <p:nvPicPr>
          <p:cNvPr id="3479" name="Object 4" descr="Object 4"/>
          <p:cNvPicPr>
            <a:picLocks noChangeAspect="1"/>
          </p:cNvPicPr>
          <p:nvPr/>
        </p:nvPicPr>
        <p:blipFill>
          <a:blip r:embed="rId2">
            <a:extLst/>
          </a:blip>
          <a:stretch>
            <a:fillRect/>
          </a:stretch>
        </p:blipFill>
        <p:spPr>
          <a:xfrm>
            <a:off x="0" y="0"/>
            <a:ext cx="2816225" cy="1704975"/>
          </a:xfrm>
          <a:prstGeom prst="rect">
            <a:avLst/>
          </a:prstGeom>
          <a:ln w="12700">
            <a:miter lim="400000"/>
          </a:ln>
        </p:spPr>
      </p:pic>
      <p:sp>
        <p:nvSpPr>
          <p:cNvPr id="3480"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2" name="Rectangle 2"/>
          <p:cNvSpPr txBox="1"/>
          <p:nvPr>
            <p:ph type="title"/>
          </p:nvPr>
        </p:nvSpPr>
        <p:spPr>
          <a:xfrm>
            <a:off x="762000" y="228600"/>
            <a:ext cx="7772400" cy="1143000"/>
          </a:xfrm>
          <a:prstGeom prst="rect">
            <a:avLst/>
          </a:prstGeom>
        </p:spPr>
        <p:txBody>
          <a:bodyPr/>
          <a:lstStyle/>
          <a:p>
            <a:pPr/>
            <a:r>
              <a:t>5.  IMPACT</a:t>
            </a:r>
          </a:p>
        </p:txBody>
      </p:sp>
      <p:sp>
        <p:nvSpPr>
          <p:cNvPr id="3483" name="Rectangle 3"/>
          <p:cNvSpPr txBox="1"/>
          <p:nvPr>
            <p:ph type="body" idx="1"/>
          </p:nvPr>
        </p:nvSpPr>
        <p:spPr>
          <a:xfrm>
            <a:off x="150812" y="1370012"/>
            <a:ext cx="8991601" cy="5335590"/>
          </a:xfrm>
          <a:prstGeom prst="rect">
            <a:avLst/>
          </a:prstGeom>
          <a:solidFill>
            <a:srgbClr val="0000FF"/>
          </a:solidFill>
        </p:spPr>
        <p:txBody>
          <a:bodyPr/>
          <a:lstStyle>
            <a:lvl1pPr algn="ctr">
              <a:lnSpc>
                <a:spcPct val="90000"/>
              </a:lnSpc>
              <a:spcBef>
                <a:spcPts val="2100"/>
              </a:spcBef>
              <a:defRPr b="1" sz="8800"/>
            </a:lvl1pPr>
          </a:lstStyle>
          <a:p>
            <a:pPr/>
            <a:r>
              <a:t>How does your idea affect my goals, measurably?</a:t>
            </a:r>
          </a:p>
        </p:txBody>
      </p:sp>
      <p:pic>
        <p:nvPicPr>
          <p:cNvPr id="3484" name="Object 4" descr="Object 4"/>
          <p:cNvPicPr>
            <a:picLocks noChangeAspect="1"/>
          </p:cNvPicPr>
          <p:nvPr/>
        </p:nvPicPr>
        <p:blipFill>
          <a:blip r:embed="rId2">
            <a:extLst/>
          </a:blip>
          <a:stretch>
            <a:fillRect/>
          </a:stretch>
        </p:blipFill>
        <p:spPr>
          <a:xfrm>
            <a:off x="0" y="2508250"/>
            <a:ext cx="2976565" cy="3649663"/>
          </a:xfrm>
          <a:prstGeom prst="rect">
            <a:avLst/>
          </a:prstGeom>
          <a:ln w="12700">
            <a:miter lim="400000"/>
          </a:ln>
        </p:spPr>
      </p:pic>
      <p:sp>
        <p:nvSpPr>
          <p:cNvPr id="3485"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Architecture options…"/>
          <p:cNvSpPr txBox="1"/>
          <p:nvPr>
            <p:ph type="title"/>
          </p:nvPr>
        </p:nvSpPr>
        <p:spPr>
          <a:prstGeom prst="rect">
            <a:avLst/>
          </a:prstGeom>
        </p:spPr>
        <p:txBody>
          <a:bodyPr/>
          <a:lstStyle/>
          <a:p>
            <a:pPr defTabSz="370331">
              <a:defRPr sz="3564"/>
            </a:pPr>
            <a:r>
              <a:t>Architecture options </a:t>
            </a:r>
          </a:p>
          <a:p>
            <a:pPr defTabSz="370331">
              <a:defRPr sz="3564"/>
            </a:pPr>
            <a:r>
              <a:t>sorted by value and cost</a:t>
            </a:r>
          </a:p>
        </p:txBody>
      </p:sp>
      <p:sp>
        <p:nvSpPr>
          <p:cNvPr id="3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2" name="Barchart sorted by Value to cost ratio.png" descr="Barchart sorted by Value to cost ratio.png"/>
          <p:cNvPicPr>
            <a:picLocks noChangeAspect="1"/>
          </p:cNvPicPr>
          <p:nvPr/>
        </p:nvPicPr>
        <p:blipFill>
          <a:blip r:embed="rId3">
            <a:extLst/>
          </a:blip>
          <a:srcRect l="0" t="10916" r="0" b="0"/>
          <a:stretch>
            <a:fillRect/>
          </a:stretch>
        </p:blipFill>
        <p:spPr>
          <a:xfrm>
            <a:off x="0" y="1608322"/>
            <a:ext cx="9144001" cy="5091133"/>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7" name="Rectangle 2"/>
          <p:cNvSpPr txBox="1"/>
          <p:nvPr>
            <p:ph type="title"/>
          </p:nvPr>
        </p:nvSpPr>
        <p:spPr>
          <a:xfrm>
            <a:off x="457200" y="274638"/>
            <a:ext cx="8229600" cy="1143002"/>
          </a:xfrm>
          <a:prstGeom prst="rect">
            <a:avLst/>
          </a:prstGeom>
        </p:spPr>
        <p:txBody>
          <a:bodyPr/>
          <a:lstStyle/>
          <a:p>
            <a:pPr/>
            <a:r>
              <a:t>6.  ALL CRITICAL FACTORS</a:t>
            </a:r>
          </a:p>
        </p:txBody>
      </p:sp>
      <p:sp>
        <p:nvSpPr>
          <p:cNvPr id="3488" name="Rectangle 3"/>
          <p:cNvSpPr txBox="1"/>
          <p:nvPr>
            <p:ph type="body" idx="1"/>
          </p:nvPr>
        </p:nvSpPr>
        <p:spPr>
          <a:xfrm>
            <a:off x="457200" y="1600200"/>
            <a:ext cx="8229600" cy="4525963"/>
          </a:xfrm>
          <a:prstGeom prst="rect">
            <a:avLst/>
          </a:prstGeom>
          <a:solidFill>
            <a:srgbClr val="0000FF"/>
          </a:solidFill>
        </p:spPr>
        <p:txBody>
          <a:bodyPr/>
          <a:lstStyle/>
          <a:p>
            <a:pPr algn="ctr">
              <a:spcBef>
                <a:spcPts val="1700"/>
              </a:spcBef>
              <a:defRPr b="1" sz="7200"/>
            </a:pPr>
            <a:r>
              <a:t>Did we forget </a:t>
            </a:r>
            <a:r>
              <a:rPr u="sng"/>
              <a:t>anything</a:t>
            </a:r>
            <a:r>
              <a:t> critical to survival?</a:t>
            </a:r>
          </a:p>
        </p:txBody>
      </p:sp>
      <p:pic>
        <p:nvPicPr>
          <p:cNvPr id="3489" name="Object 4" descr="Object 4"/>
          <p:cNvPicPr>
            <a:picLocks noChangeAspect="1"/>
          </p:cNvPicPr>
          <p:nvPr/>
        </p:nvPicPr>
        <p:blipFill>
          <a:blip r:embed="rId2">
            <a:extLst/>
          </a:blip>
          <a:stretch>
            <a:fillRect/>
          </a:stretch>
        </p:blipFill>
        <p:spPr>
          <a:xfrm>
            <a:off x="3117850" y="5334000"/>
            <a:ext cx="3206750" cy="977900"/>
          </a:xfrm>
          <a:prstGeom prst="rect">
            <a:avLst/>
          </a:prstGeom>
          <a:ln w="12700">
            <a:miter lim="400000"/>
          </a:ln>
        </p:spPr>
      </p:pic>
      <p:sp>
        <p:nvSpPr>
          <p:cNvPr id="3490"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2" name="Rectangle 2"/>
          <p:cNvSpPr txBox="1"/>
          <p:nvPr>
            <p:ph type="title"/>
          </p:nvPr>
        </p:nvSpPr>
        <p:spPr>
          <a:xfrm>
            <a:off x="4191000" y="381000"/>
            <a:ext cx="4267200" cy="1143000"/>
          </a:xfrm>
          <a:prstGeom prst="rect">
            <a:avLst/>
          </a:prstGeom>
        </p:spPr>
        <p:txBody>
          <a:bodyPr/>
          <a:lstStyle/>
          <a:p>
            <a:pPr/>
            <a:r>
              <a:t>7.  EVIDENCE	</a:t>
            </a:r>
          </a:p>
        </p:txBody>
      </p:sp>
      <p:sp>
        <p:nvSpPr>
          <p:cNvPr id="3493" name="Rectangle 3"/>
          <p:cNvSpPr txBox="1"/>
          <p:nvPr>
            <p:ph type="body" idx="1"/>
          </p:nvPr>
        </p:nvSpPr>
        <p:spPr>
          <a:xfrm>
            <a:off x="-1" y="1979613"/>
            <a:ext cx="9142415" cy="4802188"/>
          </a:xfrm>
          <a:prstGeom prst="rect">
            <a:avLst/>
          </a:prstGeom>
          <a:solidFill>
            <a:srgbClr val="0000FF"/>
          </a:solidFill>
        </p:spPr>
        <p:txBody>
          <a:bodyPr/>
          <a:lstStyle/>
          <a:p>
            <a:pPr algn="ctr">
              <a:spcBef>
                <a:spcPts val="1900"/>
              </a:spcBef>
              <a:defRPr b="1" sz="8000"/>
            </a:pPr>
            <a:r>
              <a:t>How do you know it works that way?</a:t>
            </a:r>
          </a:p>
          <a:p>
            <a:pPr algn="ctr">
              <a:spcBef>
                <a:spcPts val="1900"/>
              </a:spcBef>
              <a:defRPr b="1" sz="8000"/>
            </a:pPr>
            <a:r>
              <a:t> Did it before?</a:t>
            </a:r>
          </a:p>
        </p:txBody>
      </p:sp>
      <p:pic>
        <p:nvPicPr>
          <p:cNvPr id="3494" name="Object 4" descr="Object 4"/>
          <p:cNvPicPr>
            <a:picLocks noChangeAspect="1"/>
          </p:cNvPicPr>
          <p:nvPr/>
        </p:nvPicPr>
        <p:blipFill>
          <a:blip r:embed="rId2">
            <a:extLst/>
          </a:blip>
          <a:stretch>
            <a:fillRect/>
          </a:stretch>
        </p:blipFill>
        <p:spPr>
          <a:xfrm>
            <a:off x="0" y="0"/>
            <a:ext cx="3846513" cy="2081215"/>
          </a:xfrm>
          <a:prstGeom prst="rect">
            <a:avLst/>
          </a:prstGeom>
          <a:ln w="12700">
            <a:miter lim="400000"/>
          </a:ln>
        </p:spPr>
      </p:pic>
      <p:sp>
        <p:nvSpPr>
          <p:cNvPr id="3495"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7" name="Rectangle 2"/>
          <p:cNvSpPr txBox="1"/>
          <p:nvPr>
            <p:ph type="title"/>
          </p:nvPr>
        </p:nvSpPr>
        <p:spPr>
          <a:xfrm>
            <a:off x="457200" y="274638"/>
            <a:ext cx="8229600" cy="1143002"/>
          </a:xfrm>
          <a:prstGeom prst="rect">
            <a:avLst/>
          </a:prstGeom>
        </p:spPr>
        <p:txBody>
          <a:bodyPr/>
          <a:lstStyle/>
          <a:p>
            <a:pPr/>
            <a:r>
              <a:t>8. ENOUGH</a:t>
            </a:r>
          </a:p>
        </p:txBody>
      </p:sp>
      <p:sp>
        <p:nvSpPr>
          <p:cNvPr id="3498" name="Rectangle 3"/>
          <p:cNvSpPr txBox="1"/>
          <p:nvPr>
            <p:ph type="body" idx="1"/>
          </p:nvPr>
        </p:nvSpPr>
        <p:spPr>
          <a:xfrm>
            <a:off x="0" y="1979613"/>
            <a:ext cx="9067800" cy="4573588"/>
          </a:xfrm>
          <a:prstGeom prst="rect">
            <a:avLst/>
          </a:prstGeom>
          <a:solidFill>
            <a:srgbClr val="0000FF"/>
          </a:solidFill>
        </p:spPr>
        <p:txBody>
          <a:bodyPr/>
          <a:lstStyle/>
          <a:p>
            <a:pPr algn="ctr">
              <a:lnSpc>
                <a:spcPct val="90000"/>
              </a:lnSpc>
              <a:spcBef>
                <a:spcPts val="1700"/>
              </a:spcBef>
              <a:defRPr b="1" sz="7200"/>
            </a:pPr>
            <a:r>
              <a:t>Have we got a complete solution? </a:t>
            </a:r>
          </a:p>
          <a:p>
            <a:pPr algn="ctr">
              <a:lnSpc>
                <a:spcPct val="90000"/>
              </a:lnSpc>
              <a:spcBef>
                <a:spcPts val="1700"/>
              </a:spcBef>
              <a:defRPr b="1" sz="7200"/>
            </a:pPr>
            <a:r>
              <a:t>Are all objectives satisfied?</a:t>
            </a:r>
          </a:p>
        </p:txBody>
      </p:sp>
      <p:pic>
        <p:nvPicPr>
          <p:cNvPr id="3499" name="Object 4" descr="Object 4"/>
          <p:cNvPicPr>
            <a:picLocks noChangeAspect="1"/>
          </p:cNvPicPr>
          <p:nvPr/>
        </p:nvPicPr>
        <p:blipFill>
          <a:blip r:embed="rId2">
            <a:extLst/>
          </a:blip>
          <a:stretch>
            <a:fillRect/>
          </a:stretch>
        </p:blipFill>
        <p:spPr>
          <a:xfrm>
            <a:off x="0" y="0"/>
            <a:ext cx="2314575" cy="3294063"/>
          </a:xfrm>
          <a:prstGeom prst="rect">
            <a:avLst/>
          </a:prstGeom>
          <a:ln w="12700">
            <a:miter lim="400000"/>
          </a:ln>
        </p:spPr>
      </p:pic>
      <p:sp>
        <p:nvSpPr>
          <p:cNvPr id="3500"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2" name="Rectangle 2"/>
          <p:cNvSpPr txBox="1"/>
          <p:nvPr>
            <p:ph type="title"/>
          </p:nvPr>
        </p:nvSpPr>
        <p:spPr>
          <a:xfrm>
            <a:off x="457200" y="274638"/>
            <a:ext cx="8229600" cy="1143002"/>
          </a:xfrm>
          <a:prstGeom prst="rect">
            <a:avLst/>
          </a:prstGeom>
        </p:spPr>
        <p:txBody>
          <a:bodyPr/>
          <a:lstStyle/>
          <a:p>
            <a:pPr/>
            <a:r>
              <a:t>9.  PROFITABILITY FIRST</a:t>
            </a:r>
          </a:p>
        </p:txBody>
      </p:sp>
      <p:sp>
        <p:nvSpPr>
          <p:cNvPr id="3503" name="Rectangle 3"/>
          <p:cNvSpPr txBox="1"/>
          <p:nvPr>
            <p:ph type="body" idx="1"/>
          </p:nvPr>
        </p:nvSpPr>
        <p:spPr>
          <a:xfrm>
            <a:off x="227013" y="1370012"/>
            <a:ext cx="8915401" cy="5259390"/>
          </a:xfrm>
          <a:prstGeom prst="rect">
            <a:avLst/>
          </a:prstGeom>
          <a:solidFill>
            <a:srgbClr val="0000FF"/>
          </a:solidFill>
        </p:spPr>
        <p:txBody>
          <a:bodyPr/>
          <a:lstStyle>
            <a:lvl1pPr algn="ctr">
              <a:lnSpc>
                <a:spcPct val="90000"/>
              </a:lnSpc>
              <a:spcBef>
                <a:spcPts val="2100"/>
              </a:spcBef>
              <a:defRPr b="1" sz="8800"/>
            </a:lvl1pPr>
          </a:lstStyle>
          <a:p>
            <a:pPr/>
            <a:r>
              <a:t>Are we planning to do the profitable things first?</a:t>
            </a:r>
          </a:p>
        </p:txBody>
      </p:sp>
      <p:pic>
        <p:nvPicPr>
          <p:cNvPr id="3504" name="Object 4" descr="Object 4"/>
          <p:cNvPicPr>
            <a:picLocks noChangeAspect="1"/>
          </p:cNvPicPr>
          <p:nvPr/>
        </p:nvPicPr>
        <p:blipFill>
          <a:blip r:embed="rId2">
            <a:extLst/>
          </a:blip>
          <a:stretch>
            <a:fillRect/>
          </a:stretch>
        </p:blipFill>
        <p:spPr>
          <a:xfrm>
            <a:off x="0" y="762000"/>
            <a:ext cx="3200400" cy="2887665"/>
          </a:xfrm>
          <a:prstGeom prst="rect">
            <a:avLst/>
          </a:prstGeom>
          <a:ln w="12700">
            <a:miter lim="400000"/>
          </a:ln>
        </p:spPr>
      </p:pic>
      <p:sp>
        <p:nvSpPr>
          <p:cNvPr id="3505"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7" name="Rectangle 2"/>
          <p:cNvSpPr txBox="1"/>
          <p:nvPr>
            <p:ph type="title"/>
          </p:nvPr>
        </p:nvSpPr>
        <p:spPr>
          <a:xfrm>
            <a:off x="457200" y="274638"/>
            <a:ext cx="8229600" cy="1143002"/>
          </a:xfrm>
          <a:prstGeom prst="rect">
            <a:avLst/>
          </a:prstGeom>
        </p:spPr>
        <p:txBody>
          <a:bodyPr/>
          <a:lstStyle/>
          <a:p>
            <a:pPr/>
            <a:r>
              <a:t>10.  COMMITMENT</a:t>
            </a:r>
          </a:p>
        </p:txBody>
      </p:sp>
      <p:sp>
        <p:nvSpPr>
          <p:cNvPr id="3508" name="Rectangle 3"/>
          <p:cNvSpPr txBox="1"/>
          <p:nvPr>
            <p:ph type="body" idx="1"/>
          </p:nvPr>
        </p:nvSpPr>
        <p:spPr>
          <a:xfrm>
            <a:off x="762000" y="1447800"/>
            <a:ext cx="7772400" cy="5408613"/>
          </a:xfrm>
          <a:prstGeom prst="rect">
            <a:avLst/>
          </a:prstGeom>
          <a:solidFill>
            <a:srgbClr val="0000FF"/>
          </a:solidFill>
        </p:spPr>
        <p:txBody>
          <a:bodyPr/>
          <a:lstStyle/>
          <a:p>
            <a:pPr algn="ctr">
              <a:lnSpc>
                <a:spcPct val="90000"/>
              </a:lnSpc>
              <a:spcBef>
                <a:spcPts val="2100"/>
              </a:spcBef>
              <a:defRPr b="1" sz="8800"/>
            </a:pPr>
            <a:r>
              <a:t>Who</a:t>
            </a:r>
            <a:r>
              <a:rPr>
                <a:latin typeface="Arial"/>
                <a:ea typeface="Arial"/>
                <a:cs typeface="Arial"/>
                <a:sym typeface="Arial"/>
              </a:rPr>
              <a:t>’</a:t>
            </a:r>
            <a:r>
              <a:t>s </a:t>
            </a:r>
            <a:r>
              <a:rPr u="sng"/>
              <a:t>Responsible</a:t>
            </a:r>
            <a:r>
              <a:t> for failure or success?</a:t>
            </a:r>
          </a:p>
        </p:txBody>
      </p:sp>
      <p:pic>
        <p:nvPicPr>
          <p:cNvPr id="3509" name="Object 4" descr="Object 4"/>
          <p:cNvPicPr>
            <a:picLocks noChangeAspect="1"/>
          </p:cNvPicPr>
          <p:nvPr/>
        </p:nvPicPr>
        <p:blipFill>
          <a:blip r:embed="rId2">
            <a:extLst/>
          </a:blip>
          <a:stretch>
            <a:fillRect/>
          </a:stretch>
        </p:blipFill>
        <p:spPr>
          <a:xfrm>
            <a:off x="0" y="0"/>
            <a:ext cx="1366838" cy="3652838"/>
          </a:xfrm>
          <a:prstGeom prst="rect">
            <a:avLst/>
          </a:prstGeom>
          <a:ln w="12700">
            <a:miter lim="400000"/>
          </a:ln>
        </p:spPr>
      </p:pic>
      <p:sp>
        <p:nvSpPr>
          <p:cNvPr id="3510"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2" name="Object 4" descr="Object 4"/>
          <p:cNvPicPr>
            <a:picLocks noChangeAspect="1"/>
          </p:cNvPicPr>
          <p:nvPr/>
        </p:nvPicPr>
        <p:blipFill>
          <a:blip r:embed="rId2">
            <a:extLst/>
          </a:blip>
          <a:stretch>
            <a:fillRect/>
          </a:stretch>
        </p:blipFill>
        <p:spPr>
          <a:xfrm>
            <a:off x="0" y="69850"/>
            <a:ext cx="1343025" cy="3649663"/>
          </a:xfrm>
          <a:prstGeom prst="rect">
            <a:avLst/>
          </a:prstGeom>
          <a:ln w="12700">
            <a:miter lim="400000"/>
          </a:ln>
        </p:spPr>
      </p:pic>
      <p:sp>
        <p:nvSpPr>
          <p:cNvPr id="3513" name="Rectangle 2"/>
          <p:cNvSpPr txBox="1"/>
          <p:nvPr>
            <p:ph type="title"/>
          </p:nvPr>
        </p:nvSpPr>
        <p:spPr>
          <a:xfrm>
            <a:off x="457200" y="274638"/>
            <a:ext cx="8229600" cy="1143002"/>
          </a:xfrm>
          <a:prstGeom prst="rect">
            <a:avLst/>
          </a:prstGeom>
        </p:spPr>
        <p:txBody>
          <a:bodyPr/>
          <a:lstStyle/>
          <a:p>
            <a:pPr/>
            <a:r>
              <a:t>11.  PROOF		</a:t>
            </a:r>
          </a:p>
        </p:txBody>
      </p:sp>
      <p:sp>
        <p:nvSpPr>
          <p:cNvPr id="3514" name="Rectangle 3"/>
          <p:cNvSpPr txBox="1"/>
          <p:nvPr>
            <p:ph type="body" idx="1"/>
          </p:nvPr>
        </p:nvSpPr>
        <p:spPr>
          <a:xfrm>
            <a:off x="-1" y="1370012"/>
            <a:ext cx="9142415" cy="5106990"/>
          </a:xfrm>
          <a:prstGeom prst="rect">
            <a:avLst/>
          </a:prstGeom>
          <a:solidFill>
            <a:srgbClr val="0000FF"/>
          </a:solidFill>
        </p:spPr>
        <p:txBody>
          <a:bodyPr/>
          <a:lstStyle/>
          <a:p>
            <a:pPr marL="332613" indent="-332613" algn="ctr" defTabSz="443483">
              <a:spcBef>
                <a:spcPts val="1800"/>
              </a:spcBef>
              <a:defRPr b="1" sz="7700"/>
            </a:pPr>
            <a:r>
              <a:t>How can we be sure the plan is working, </a:t>
            </a:r>
            <a:r>
              <a:rPr u="sng"/>
              <a:t>during</a:t>
            </a:r>
            <a:r>
              <a:t> the project, </a:t>
            </a:r>
            <a:r>
              <a:rPr u="sng"/>
              <a:t>early</a:t>
            </a:r>
            <a:r>
              <a:t>?</a:t>
            </a:r>
          </a:p>
        </p:txBody>
      </p:sp>
      <p:sp>
        <p:nvSpPr>
          <p:cNvPr id="3515"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7" name="Rectangle 2"/>
          <p:cNvSpPr txBox="1"/>
          <p:nvPr>
            <p:ph type="body" idx="1"/>
          </p:nvPr>
        </p:nvSpPr>
        <p:spPr>
          <a:xfrm>
            <a:off x="227013" y="1447800"/>
            <a:ext cx="8915401" cy="5408613"/>
          </a:xfrm>
          <a:prstGeom prst="rect">
            <a:avLst/>
          </a:prstGeom>
          <a:solidFill>
            <a:srgbClr val="0000FF"/>
          </a:solidFill>
        </p:spPr>
        <p:txBody>
          <a:bodyPr/>
          <a:lstStyle/>
          <a:p>
            <a:pPr algn="ctr">
              <a:spcBef>
                <a:spcPts val="1900"/>
              </a:spcBef>
              <a:defRPr b="1" sz="8000"/>
            </a:pPr>
            <a:r>
              <a:t>Is it </a:t>
            </a:r>
            <a:r>
              <a:rPr>
                <a:solidFill>
                  <a:srgbClr val="CC0000"/>
                </a:solidFill>
                <a:latin typeface="Arial"/>
                <a:ea typeface="Arial"/>
                <a:cs typeface="Arial"/>
                <a:sym typeface="Arial"/>
              </a:rPr>
              <a:t>‘</a:t>
            </a:r>
            <a:r>
              <a:rPr>
                <a:solidFill>
                  <a:srgbClr val="CC0000"/>
                </a:solidFill>
              </a:rPr>
              <a:t>no cure, no pay</a:t>
            </a:r>
            <a:r>
              <a:rPr>
                <a:solidFill>
                  <a:srgbClr val="CC0000"/>
                </a:solidFill>
                <a:latin typeface="Arial"/>
                <a:ea typeface="Arial"/>
                <a:cs typeface="Arial"/>
                <a:sym typeface="Arial"/>
              </a:rPr>
              <a:t>’</a:t>
            </a:r>
            <a:r>
              <a:t>, in the contract? </a:t>
            </a:r>
          </a:p>
          <a:p>
            <a:pPr algn="ctr">
              <a:spcBef>
                <a:spcPts val="1900"/>
              </a:spcBef>
              <a:defRPr b="1" sz="8000"/>
            </a:pPr>
            <a:r>
              <a:t>Why not?</a:t>
            </a:r>
          </a:p>
        </p:txBody>
      </p:sp>
      <p:sp>
        <p:nvSpPr>
          <p:cNvPr id="3518" name="Rectangle 3"/>
          <p:cNvSpPr txBox="1"/>
          <p:nvPr>
            <p:ph type="title"/>
          </p:nvPr>
        </p:nvSpPr>
        <p:spPr>
          <a:xfrm>
            <a:off x="762000" y="228600"/>
            <a:ext cx="7772400" cy="1143000"/>
          </a:xfrm>
          <a:prstGeom prst="rect">
            <a:avLst/>
          </a:prstGeom>
          <a:solidFill>
            <a:srgbClr val="FFFFFF"/>
          </a:solidFill>
        </p:spPr>
        <p:txBody>
          <a:bodyPr/>
          <a:lstStyle/>
          <a:p>
            <a:pPr/>
            <a:r>
              <a:t>12.  NO CURE</a:t>
            </a:r>
          </a:p>
        </p:txBody>
      </p:sp>
      <p:pic>
        <p:nvPicPr>
          <p:cNvPr id="3519" name="Object 4" descr="Object 4"/>
          <p:cNvPicPr>
            <a:picLocks noChangeAspect="1"/>
          </p:cNvPicPr>
          <p:nvPr/>
        </p:nvPicPr>
        <p:blipFill>
          <a:blip r:embed="rId2">
            <a:extLst/>
          </a:blip>
          <a:stretch>
            <a:fillRect/>
          </a:stretch>
        </p:blipFill>
        <p:spPr>
          <a:xfrm>
            <a:off x="15875" y="2701925"/>
            <a:ext cx="2400300" cy="2819400"/>
          </a:xfrm>
          <a:prstGeom prst="rect">
            <a:avLst/>
          </a:prstGeom>
          <a:ln w="12700">
            <a:miter lim="400000"/>
          </a:ln>
        </p:spPr>
      </p:pic>
      <p:sp>
        <p:nvSpPr>
          <p:cNvPr id="3520" name="Rectangle 5"/>
          <p:cNvSpPr txBox="1"/>
          <p:nvPr/>
        </p:nvSpPr>
        <p:spPr>
          <a:xfrm>
            <a:off x="746124" y="3367087"/>
            <a:ext cx="1505992" cy="1311275"/>
          </a:xfrm>
          <a:prstGeom prst="rect">
            <a:avLst/>
          </a:prstGeom>
          <a:ln w="12700">
            <a:miter lim="400000"/>
          </a:ln>
          <a:extLst>
            <a:ext uri="{C572A759-6A51-4108-AA02-DFA0A04FC94B}">
              <ma14:wrappingTextBoxFlag xmlns:ma14="http://schemas.microsoft.com/office/mac/drawingml/2011/main" val="1"/>
            </a:ext>
          </a:extLst>
        </p:spPr>
        <p:txBody>
          <a:bodyPr wrap="none" lIns="46037" tIns="46037" rIns="46037" bIns="46037">
            <a:spAutoFit/>
          </a:bodyPr>
          <a:lstStyle/>
          <a:p>
            <a:pPr>
              <a:defRPr b="1" sz="2800">
                <a:solidFill>
                  <a:srgbClr val="CC0000"/>
                </a:solidFill>
                <a:latin typeface="+mj-lt"/>
                <a:ea typeface="+mj-ea"/>
                <a:cs typeface="+mj-cs"/>
                <a:sym typeface="Calibri"/>
              </a:defRPr>
            </a:pPr>
            <a:r>
              <a:t>No cure</a:t>
            </a:r>
          </a:p>
          <a:p>
            <a:pPr>
              <a:defRPr b="1" sz="2800">
                <a:solidFill>
                  <a:srgbClr val="CC0000"/>
                </a:solidFill>
                <a:latin typeface="+mj-lt"/>
                <a:ea typeface="+mj-ea"/>
                <a:cs typeface="+mj-cs"/>
                <a:sym typeface="Calibri"/>
              </a:defRPr>
            </a:pPr>
          </a:p>
          <a:p>
            <a:pPr>
              <a:defRPr b="1" sz="2800">
                <a:solidFill>
                  <a:srgbClr val="CC0000"/>
                </a:solidFill>
                <a:latin typeface="+mj-lt"/>
                <a:ea typeface="+mj-ea"/>
                <a:cs typeface="+mj-cs"/>
                <a:sym typeface="Calibri"/>
              </a:defRPr>
            </a:pPr>
            <a:r>
              <a:t>No pay!</a:t>
            </a:r>
          </a:p>
        </p:txBody>
      </p:sp>
      <p:sp>
        <p:nvSpPr>
          <p:cNvPr id="3521" name="Slide Number"/>
          <p:cNvSpPr txBox="1"/>
          <p:nvPr>
            <p:ph type="sldNum" sz="quarter" idx="2"/>
          </p:nvPr>
        </p:nvSpPr>
        <p:spPr>
          <a:xfrm>
            <a:off x="8342900" y="6404293"/>
            <a:ext cx="34390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3"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3524" name="Title 1"/>
          <p:cNvSpPr txBox="1"/>
          <p:nvPr>
            <p:ph type="title"/>
          </p:nvPr>
        </p:nvSpPr>
        <p:spPr>
          <a:xfrm>
            <a:off x="457200" y="274638"/>
            <a:ext cx="8229600" cy="1143002"/>
          </a:xfrm>
          <a:prstGeom prst="rect">
            <a:avLst/>
          </a:prstGeom>
        </p:spPr>
        <p:txBody>
          <a:bodyPr/>
          <a:lstStyle/>
          <a:p>
            <a:pPr/>
            <a:r>
              <a:t>Concluding Remarks</a:t>
            </a:r>
          </a:p>
        </p:txBody>
      </p:sp>
      <p:sp>
        <p:nvSpPr>
          <p:cNvPr id="3525" name="Content Placeholder 2"/>
          <p:cNvSpPr txBox="1"/>
          <p:nvPr>
            <p:ph type="body" idx="1"/>
          </p:nvPr>
        </p:nvSpPr>
        <p:spPr>
          <a:xfrm>
            <a:off x="457200" y="1600200"/>
            <a:ext cx="8229600" cy="4525963"/>
          </a:xfrm>
          <a:prstGeom prst="rect">
            <a:avLst/>
          </a:prstGeom>
        </p:spPr>
        <p:txBody>
          <a:bodyPr/>
          <a:lstStyle/>
          <a:p>
            <a:pPr marL="147447" indent="-147447" defTabSz="196596">
              <a:spcBef>
                <a:spcPts val="400"/>
              </a:spcBef>
              <a:defRPr b="1" sz="3096"/>
            </a:pPr>
            <a:r>
              <a:t>“PRIORITISE EFFICIENT ARCHITECTURE DYNAMICALLY”</a:t>
            </a:r>
          </a:p>
          <a:p>
            <a:pPr lvl="1" marL="399335" indent="-202739" defTabSz="196596">
              <a:spcBef>
                <a:spcPts val="300"/>
              </a:spcBef>
              <a:buChar char="•"/>
              <a:defRPr i="1" sz="1376"/>
            </a:pPr>
            <a:r>
              <a:rPr sz="1892"/>
              <a:t>A. Managing Priority (paper)</a:t>
            </a:r>
            <a:endParaRPr sz="1892"/>
          </a:p>
          <a:p>
            <a:pPr lvl="1" marL="344043" indent="-147447" defTabSz="196596">
              <a:spcBef>
                <a:spcPts val="300"/>
              </a:spcBef>
              <a:buChar char="•"/>
              <a:defRPr i="1" sz="1376"/>
            </a:pPr>
            <a:r>
              <a:rPr u="sng">
                <a:solidFill>
                  <a:srgbClr val="0000FF"/>
                </a:solidFill>
                <a:uFill>
                  <a:solidFill>
                    <a:srgbClr val="0000FF"/>
                  </a:solidFill>
                </a:uFill>
                <a:hlinkClick r:id="rId2" invalidUrl="" action="" tgtFrame="" tooltip="" history="1" highlightClick="0" endSnd="0"/>
              </a:rPr>
              <a:t>http://www.gilb.com/DL60</a:t>
            </a:r>
            <a:endParaRPr sz="1892"/>
          </a:p>
          <a:p>
            <a:pPr lvl="1" marL="344043" indent="-147447" defTabSz="196596">
              <a:spcBef>
                <a:spcPts val="300"/>
              </a:spcBef>
              <a:buChar char="•"/>
              <a:defRPr i="1" sz="1376"/>
            </a:pPr>
            <a:endParaRPr sz="1892"/>
          </a:p>
          <a:p>
            <a:pPr lvl="1" marL="344043" indent="-147447" defTabSz="196596">
              <a:spcBef>
                <a:spcPts val="300"/>
              </a:spcBef>
              <a:buChar char="•"/>
              <a:defRPr i="1" sz="1376"/>
            </a:pPr>
            <a:endParaRPr sz="1892"/>
          </a:p>
          <a:p>
            <a:pPr lvl="1" marL="399335" indent="-202739" defTabSz="196596">
              <a:spcBef>
                <a:spcPts val="300"/>
              </a:spcBef>
              <a:buChar char="•"/>
              <a:defRPr i="1" sz="1376"/>
            </a:pPr>
            <a:r>
              <a:rPr sz="1892"/>
              <a:t>B. Choice and Priority Using Planguage:</a:t>
            </a:r>
            <a:endParaRPr sz="1892"/>
          </a:p>
          <a:p>
            <a:pPr lvl="1" marL="399335" indent="-202739" defTabSz="196596">
              <a:spcBef>
                <a:spcPts val="300"/>
              </a:spcBef>
              <a:buChar char="•"/>
              <a:defRPr i="1" sz="1376"/>
            </a:pPr>
            <a:r>
              <a:rPr sz="1892"/>
              <a:t>A wide variety of specification devices and analytical tools. (paper)</a:t>
            </a:r>
            <a:endParaRPr sz="1892"/>
          </a:p>
          <a:p>
            <a:pPr lvl="1" marL="344043" indent="-147447" defTabSz="196596">
              <a:spcBef>
                <a:spcPts val="300"/>
              </a:spcBef>
              <a:buChar char="•"/>
              <a:defRPr i="1" sz="1376"/>
            </a:pPr>
            <a:r>
              <a:rPr u="sng">
                <a:solidFill>
                  <a:srgbClr val="0000FF"/>
                </a:solidFill>
                <a:uFill>
                  <a:solidFill>
                    <a:srgbClr val="0000FF"/>
                  </a:solidFill>
                </a:uFill>
                <a:hlinkClick r:id="rId3" invalidUrl="" action="" tgtFrame="" tooltip="" history="1" highlightClick="0" endSnd="0"/>
              </a:rPr>
              <a:t>http://www.gilb.com/DL48</a:t>
            </a:r>
            <a:endParaRPr sz="1892"/>
          </a:p>
          <a:p>
            <a:pPr lvl="1" marL="344043" indent="-147447" defTabSz="196596">
              <a:spcBef>
                <a:spcPts val="300"/>
              </a:spcBef>
              <a:buChar char="•"/>
              <a:defRPr i="1" sz="1376"/>
            </a:pPr>
            <a:endParaRPr sz="1892"/>
          </a:p>
          <a:p>
            <a:pPr lvl="1" marL="344043" indent="-147447" defTabSz="196596">
              <a:spcBef>
                <a:spcPts val="300"/>
              </a:spcBef>
              <a:buChar char="•"/>
              <a:defRPr i="1" sz="1376"/>
            </a:pPr>
            <a:endParaRPr sz="1892"/>
          </a:p>
          <a:p>
            <a:pPr lvl="1" marL="399335" indent="-202739" defTabSz="196596">
              <a:spcBef>
                <a:spcPts val="300"/>
              </a:spcBef>
              <a:buChar char="•"/>
              <a:defRPr i="1" sz="1376"/>
            </a:pPr>
            <a:r>
              <a:rPr sz="1892"/>
              <a:t>C. Value Planning book, Chapter 6 Prioritization</a:t>
            </a:r>
            <a:endParaRPr sz="1892"/>
          </a:p>
          <a:p>
            <a:pPr lvl="1" marL="344043" indent="-147447" defTabSz="196596">
              <a:spcBef>
                <a:spcPts val="300"/>
              </a:spcBef>
              <a:buChar char="•"/>
              <a:defRPr i="1" sz="1376"/>
            </a:pPr>
            <a:r>
              <a:rPr u="sng">
                <a:solidFill>
                  <a:srgbClr val="0000FF"/>
                </a:solidFill>
                <a:uFill>
                  <a:solidFill>
                    <a:srgbClr val="0000FF"/>
                  </a:solidFill>
                </a:uFill>
                <a:hlinkClick r:id="rId4" invalidUrl="" action="" tgtFrame="" tooltip="" history="1" highlightClick="0" endSnd="0"/>
              </a:rPr>
              <a:t>https://www.dropbox.com/sh/34llx1a7ckyagxl/AAA0pDzSxN5WmoP9lOKR0Mpca?dl=0</a:t>
            </a:r>
            <a:endParaRPr sz="1892"/>
          </a:p>
          <a:p>
            <a:pPr lvl="1" marL="344043" indent="-147447" defTabSz="196596">
              <a:spcBef>
                <a:spcPts val="300"/>
              </a:spcBef>
              <a:buChar char="•"/>
              <a:defRPr i="1" sz="1376"/>
            </a:pPr>
            <a:r>
              <a:t> </a:t>
            </a:r>
          </a:p>
        </p:txBody>
      </p:sp>
      <p:sp>
        <p:nvSpPr>
          <p:cNvPr id="3526" name="Date Placeholder 3"/>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3527" name="Slide Number Placeholder 5"/>
          <p:cNvSpPr txBox="1"/>
          <p:nvPr>
            <p:ph type="sldNum" sz="quarter" idx="2"/>
          </p:nvPr>
        </p:nvSpPr>
        <p:spPr>
          <a:xfrm>
            <a:off x="8342896" y="6404291"/>
            <a:ext cx="343902"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9" name="https://www.gilb.com/p/competitive-engineering"/>
          <p:cNvSpPr txBox="1"/>
          <p:nvPr/>
        </p:nvSpPr>
        <p:spPr>
          <a:xfrm>
            <a:off x="2171287" y="5300381"/>
            <a:ext cx="4801426" cy="306845"/>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latin typeface="Helvetica Neue"/>
                <a:ea typeface="Helvetica Neue"/>
                <a:cs typeface="Helvetica Neue"/>
                <a:sym typeface="Helvetica Neue"/>
              </a:defRPr>
            </a:lvl1pPr>
          </a:lstStyle>
          <a:p>
            <a:pPr/>
            <a:r>
              <a:t>https://www.gilb.com/p/competitive-engineering</a:t>
            </a:r>
          </a:p>
        </p:txBody>
      </p:sp>
      <p:sp>
        <p:nvSpPr>
          <p:cNvPr id="3530" name="Slide Number"/>
          <p:cNvSpPr txBox="1"/>
          <p:nvPr>
            <p:ph type="sldNum" sz="quarter" idx="2"/>
          </p:nvPr>
        </p:nvSpPr>
        <p:spPr>
          <a:xfrm>
            <a:off x="4411040" y="6536531"/>
            <a:ext cx="317158" cy="2324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533" name="Tom 2014 Vienna.png.pdf"/>
          <p:cNvGrpSpPr/>
          <p:nvPr/>
        </p:nvGrpSpPr>
        <p:grpSpPr>
          <a:xfrm>
            <a:off x="158746" y="-16484"/>
            <a:ext cx="2597132" cy="2840289"/>
            <a:chOff x="0" y="0"/>
            <a:chExt cx="2597131" cy="2840288"/>
          </a:xfrm>
        </p:grpSpPr>
        <p:pic>
          <p:nvPicPr>
            <p:cNvPr id="3532" name="Tom 2014 Vienna.png.pdf" descr="Tom 2014 Vienna.png.pdf"/>
            <p:cNvPicPr>
              <a:picLocks noChangeAspect="1"/>
            </p:cNvPicPr>
            <p:nvPr/>
          </p:nvPicPr>
          <p:blipFill>
            <a:blip r:embed="rId3">
              <a:extLst/>
            </a:blip>
            <a:srcRect l="16560" t="25630" r="17449" b="24280"/>
            <a:stretch>
              <a:fillRect/>
            </a:stretch>
          </p:blipFill>
          <p:spPr>
            <a:xfrm>
              <a:off x="76200" y="50800"/>
              <a:ext cx="2444732" cy="2624389"/>
            </a:xfrm>
            <a:prstGeom prst="rect">
              <a:avLst/>
            </a:prstGeom>
            <a:ln>
              <a:noFill/>
            </a:ln>
            <a:effectLst/>
          </p:spPr>
        </p:pic>
        <p:pic>
          <p:nvPicPr>
            <p:cNvPr id="3531" name="Tom 2014 Vienna.png.pdf" descr="Tom 2014 Vienna.png.pdf"/>
            <p:cNvPicPr>
              <a:picLocks noChangeAspect="0"/>
            </p:cNvPicPr>
            <p:nvPr/>
          </p:nvPicPr>
          <p:blipFill>
            <a:blip r:embed="rId4">
              <a:extLst/>
            </a:blip>
            <a:stretch>
              <a:fillRect/>
            </a:stretch>
          </p:blipFill>
          <p:spPr>
            <a:xfrm>
              <a:off x="-1" y="0"/>
              <a:ext cx="2597133" cy="2840289"/>
            </a:xfrm>
            <a:prstGeom prst="rect">
              <a:avLst/>
            </a:prstGeom>
            <a:effectLst/>
          </p:spPr>
        </p:pic>
      </p:grpSp>
      <p:grpSp>
        <p:nvGrpSpPr>
          <p:cNvPr id="3536" name="image12.jpeg"/>
          <p:cNvGrpSpPr/>
          <p:nvPr/>
        </p:nvGrpSpPr>
        <p:grpSpPr>
          <a:xfrm>
            <a:off x="-33799" y="2531053"/>
            <a:ext cx="2982223" cy="4329014"/>
            <a:chOff x="0" y="0"/>
            <a:chExt cx="2982222" cy="4329013"/>
          </a:xfrm>
        </p:grpSpPr>
        <p:pic>
          <p:nvPicPr>
            <p:cNvPr id="3535" name="image12.jpeg" descr="image12.jpeg"/>
            <p:cNvPicPr>
              <a:picLocks noChangeAspect="1"/>
            </p:cNvPicPr>
            <p:nvPr/>
          </p:nvPicPr>
          <p:blipFill>
            <a:blip r:embed="rId5">
              <a:extLst/>
            </a:blip>
            <a:stretch>
              <a:fillRect/>
            </a:stretch>
          </p:blipFill>
          <p:spPr>
            <a:xfrm>
              <a:off x="76200" y="50800"/>
              <a:ext cx="2829823" cy="4113114"/>
            </a:xfrm>
            <a:prstGeom prst="rect">
              <a:avLst/>
            </a:prstGeom>
            <a:ln>
              <a:noFill/>
            </a:ln>
            <a:effectLst/>
          </p:spPr>
        </p:pic>
        <p:pic>
          <p:nvPicPr>
            <p:cNvPr id="3534" name="image12.jpeg" descr="image12.jpeg"/>
            <p:cNvPicPr>
              <a:picLocks noChangeAspect="0"/>
            </p:cNvPicPr>
            <p:nvPr/>
          </p:nvPicPr>
          <p:blipFill>
            <a:blip r:embed="rId6">
              <a:extLst/>
            </a:blip>
            <a:stretch>
              <a:fillRect/>
            </a:stretch>
          </p:blipFill>
          <p:spPr>
            <a:xfrm>
              <a:off x="0" y="0"/>
              <a:ext cx="2982223" cy="4329014"/>
            </a:xfrm>
            <a:prstGeom prst="rect">
              <a:avLst/>
            </a:prstGeom>
            <a:effectLst/>
          </p:spPr>
        </p:pic>
      </p:grpSp>
      <p:grpSp>
        <p:nvGrpSpPr>
          <p:cNvPr id="3539" name="One Page Value Planning Book.png.pdf"/>
          <p:cNvGrpSpPr/>
          <p:nvPr/>
        </p:nvGrpSpPr>
        <p:grpSpPr>
          <a:xfrm>
            <a:off x="6022762" y="571368"/>
            <a:ext cx="3095471" cy="4819813"/>
            <a:chOff x="0" y="0"/>
            <a:chExt cx="3095469" cy="4819811"/>
          </a:xfrm>
        </p:grpSpPr>
        <p:pic>
          <p:nvPicPr>
            <p:cNvPr id="3538" name="One Page Value Planning Book.png.pdf" descr="One Page Value Planning Book.png.pdf"/>
            <p:cNvPicPr>
              <a:picLocks noChangeAspect="1"/>
            </p:cNvPicPr>
            <p:nvPr/>
          </p:nvPicPr>
          <p:blipFill>
            <a:blip r:embed="rId7">
              <a:extLst/>
            </a:blip>
            <a:srcRect l="19653" t="16434" r="19653" b="16434"/>
            <a:stretch>
              <a:fillRect/>
            </a:stretch>
          </p:blipFill>
          <p:spPr>
            <a:xfrm>
              <a:off x="76200" y="50800"/>
              <a:ext cx="2943070" cy="4603912"/>
            </a:xfrm>
            <a:prstGeom prst="rect">
              <a:avLst/>
            </a:prstGeom>
            <a:ln>
              <a:noFill/>
            </a:ln>
            <a:effectLst/>
          </p:spPr>
        </p:pic>
        <p:pic>
          <p:nvPicPr>
            <p:cNvPr id="3537" name="One Page Value Planning Book.png.pdf" descr="One Page Value Planning Book.png.pdf"/>
            <p:cNvPicPr>
              <a:picLocks noChangeAspect="0"/>
            </p:cNvPicPr>
            <p:nvPr/>
          </p:nvPicPr>
          <p:blipFill>
            <a:blip r:embed="rId8">
              <a:extLst/>
            </a:blip>
            <a:stretch>
              <a:fillRect/>
            </a:stretch>
          </p:blipFill>
          <p:spPr>
            <a:xfrm>
              <a:off x="0" y="-1"/>
              <a:ext cx="3095471" cy="4819813"/>
            </a:xfrm>
            <a:prstGeom prst="rect">
              <a:avLst/>
            </a:prstGeom>
            <a:effectLst/>
          </p:spPr>
        </p:pic>
      </p:grpSp>
      <p:grpSp>
        <p:nvGrpSpPr>
          <p:cNvPr id="3542" name="Value Planning cover.png"/>
          <p:cNvGrpSpPr/>
          <p:nvPr/>
        </p:nvGrpSpPr>
        <p:grpSpPr>
          <a:xfrm>
            <a:off x="3107441" y="321679"/>
            <a:ext cx="2929119" cy="3990081"/>
            <a:chOff x="0" y="0"/>
            <a:chExt cx="2929117" cy="3990079"/>
          </a:xfrm>
        </p:grpSpPr>
        <p:pic>
          <p:nvPicPr>
            <p:cNvPr id="3541" name="Value Planning cover.png" descr="Value Planning cover.png"/>
            <p:cNvPicPr>
              <a:picLocks noChangeAspect="1"/>
            </p:cNvPicPr>
            <p:nvPr/>
          </p:nvPicPr>
          <p:blipFill>
            <a:blip r:embed="rId9">
              <a:extLst/>
            </a:blip>
            <a:stretch>
              <a:fillRect/>
            </a:stretch>
          </p:blipFill>
          <p:spPr>
            <a:xfrm>
              <a:off x="76200" y="50800"/>
              <a:ext cx="2776718" cy="3774180"/>
            </a:xfrm>
            <a:prstGeom prst="rect">
              <a:avLst/>
            </a:prstGeom>
            <a:ln>
              <a:noFill/>
            </a:ln>
            <a:effectLst/>
          </p:spPr>
        </p:pic>
        <p:pic>
          <p:nvPicPr>
            <p:cNvPr id="3540" name="Value Planning cover.png" descr="Value Planning cover.png"/>
            <p:cNvPicPr>
              <a:picLocks noChangeAspect="0"/>
            </p:cNvPicPr>
            <p:nvPr/>
          </p:nvPicPr>
          <p:blipFill>
            <a:blip r:embed="rId10">
              <a:extLst/>
            </a:blip>
            <a:stretch>
              <a:fillRect/>
            </a:stretch>
          </p:blipFill>
          <p:spPr>
            <a:xfrm>
              <a:off x="0" y="0"/>
              <a:ext cx="2929118" cy="3990080"/>
            </a:xfrm>
            <a:prstGeom prst="rect">
              <a:avLst/>
            </a:prstGeom>
            <a:effectLst/>
          </p:spPr>
        </p:pic>
      </p:grpSp>
      <p:sp>
        <p:nvSpPr>
          <p:cNvPr id="3543" name="https://www.gilb.com/store/2W2zCX6z"/>
          <p:cNvSpPr txBox="1"/>
          <p:nvPr/>
        </p:nvSpPr>
        <p:spPr>
          <a:xfrm>
            <a:off x="5081447" y="323062"/>
            <a:ext cx="3839681" cy="30684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latin typeface="Helvetica Neue"/>
                <a:ea typeface="Helvetica Neue"/>
                <a:cs typeface="Helvetica Neue"/>
                <a:sym typeface="Helvetica Neue"/>
              </a:defRPr>
            </a:lvl1pPr>
          </a:lstStyle>
          <a:p>
            <a:pPr/>
            <a:r>
              <a:t>https://www.gilb.com/store/2W2zCX6z</a:t>
            </a:r>
          </a:p>
        </p:txBody>
      </p:sp>
      <p:sp>
        <p:nvSpPr>
          <p:cNvPr id="3544" name="GILB COURSES AT BCS…"/>
          <p:cNvSpPr txBox="1"/>
          <p:nvPr/>
        </p:nvSpPr>
        <p:spPr>
          <a:xfrm>
            <a:off x="2917560" y="4342701"/>
            <a:ext cx="3121665" cy="498081"/>
          </a:xfrm>
          <a:prstGeom prst="rect">
            <a:avLst/>
          </a:prstGeom>
          <a:solidFill>
            <a:srgbClr val="00A2FF"/>
          </a:solidFill>
          <a:ln w="3175">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1400">
                <a:solidFill>
                  <a:srgbClr val="FFFFFF"/>
                </a:solidFill>
                <a:latin typeface="Helvetica Neue Medium"/>
                <a:ea typeface="Helvetica Neue Medium"/>
                <a:cs typeface="Helvetica Neue Medium"/>
                <a:sym typeface="Helvetica Neue Medium"/>
              </a:defRPr>
            </a:pPr>
            <a:r>
              <a:t>GILB COURSES AT BCS</a:t>
            </a:r>
          </a:p>
          <a:p>
            <a:pPr algn="ctr" defTabSz="410765">
              <a:defRPr sz="1400">
                <a:solidFill>
                  <a:srgbClr val="FFFFFF"/>
                </a:solidFill>
                <a:latin typeface="Helvetica Neue Medium"/>
                <a:ea typeface="Helvetica Neue Medium"/>
                <a:cs typeface="Helvetica Neue Medium"/>
                <a:sym typeface="Helvetica Neue Medium"/>
              </a:defRPr>
            </a:pPr>
            <a:r>
              <a:t>http://www.bcs.org/category/10136</a:t>
            </a:r>
          </a:p>
        </p:txBody>
      </p:sp>
      <p:sp>
        <p:nvSpPr>
          <p:cNvPr id="3545" name="THESE SLIDES = tinyurl.com/Gilb17July,"/>
          <p:cNvSpPr txBox="1"/>
          <p:nvPr/>
        </p:nvSpPr>
        <p:spPr>
          <a:xfrm>
            <a:off x="2950756" y="6031311"/>
            <a:ext cx="4087864" cy="356907"/>
          </a:xfrm>
          <a:prstGeom prst="rect">
            <a:avLst/>
          </a:prstGeom>
          <a:solidFill>
            <a:srgbClr val="EE220C"/>
          </a:solidFill>
          <a:ln w="3175">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sz="1400">
                <a:solidFill>
                  <a:srgbClr val="FFFFFF"/>
                </a:solidFill>
                <a:latin typeface="Helvetica Neue Medium"/>
                <a:ea typeface="Helvetica Neue Medium"/>
                <a:cs typeface="Helvetica Neue Medium"/>
                <a:sym typeface="Helvetica Neue Medium"/>
              </a:defRPr>
            </a:pPr>
            <a:r>
              <a:t>THESE SLIDES =</a:t>
            </a:r>
            <a:r>
              <a:rPr b="1" sz="1800">
                <a:latin typeface="Helvetica Neue"/>
                <a:ea typeface="Helvetica Neue"/>
                <a:cs typeface="Helvetica Neue"/>
                <a:sym typeface="Helvetica Neue"/>
              </a:rPr>
              <a:t> tinyurl.com/Gilb17July, </a:t>
            </a:r>
          </a:p>
        </p:txBody>
      </p:sp>
      <p:sp>
        <p:nvSpPr>
          <p:cNvPr id="3546" name="#BCSEASG"/>
          <p:cNvSpPr txBox="1"/>
          <p:nvPr/>
        </p:nvSpPr>
        <p:spPr>
          <a:xfrm>
            <a:off x="2785738" y="8556"/>
            <a:ext cx="1032524" cy="282181"/>
          </a:xfrm>
          <a:prstGeom prst="rect">
            <a:avLst/>
          </a:prstGeom>
          <a:solidFill>
            <a:srgbClr val="F8BA00"/>
          </a:solidFill>
          <a:ln w="3175">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solidFill>
                  <a:srgbClr val="FFFFFF"/>
                </a:solidFill>
                <a:latin typeface="Helvetica Neue Medium"/>
                <a:ea typeface="Helvetica Neue Medium"/>
                <a:cs typeface="Helvetica Neue Medium"/>
                <a:sym typeface="Helvetica Neue Medium"/>
              </a:defRPr>
            </a:lvl1pPr>
          </a:lstStyle>
          <a:p>
            <a:pPr/>
            <a:r>
              <a:t>#BCSEASG</a:t>
            </a:r>
          </a:p>
        </p:txBody>
      </p:sp>
      <p:sp>
        <p:nvSpPr>
          <p:cNvPr id="3547" name="needsandmeans.com = the tool"/>
          <p:cNvSpPr txBox="1"/>
          <p:nvPr/>
        </p:nvSpPr>
        <p:spPr>
          <a:xfrm>
            <a:off x="2961699" y="5678178"/>
            <a:ext cx="2677529" cy="282181"/>
          </a:xfrm>
          <a:prstGeom prst="rect">
            <a:avLst/>
          </a:prstGeom>
          <a:solidFill>
            <a:srgbClr val="000000"/>
          </a:solidFill>
          <a:ln w="3175">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solidFill>
                  <a:srgbClr val="FFFFFF"/>
                </a:solidFill>
                <a:latin typeface="Helvetica Neue Medium"/>
                <a:ea typeface="Helvetica Neue Medium"/>
                <a:cs typeface="Helvetica Neue Medium"/>
                <a:sym typeface="Helvetica Neue Medium"/>
              </a:defRPr>
            </a:lvl1pPr>
          </a:lstStyle>
          <a:p>
            <a:pPr/>
            <a:r>
              <a:t>needsandmeans.com = the tool</a:t>
            </a:r>
          </a:p>
        </p:txBody>
      </p:sp>
      <p:sp>
        <p:nvSpPr>
          <p:cNvPr id="3548" name="or  see concepts.gilb.com/file24"/>
          <p:cNvSpPr txBox="1"/>
          <p:nvPr/>
        </p:nvSpPr>
        <p:spPr>
          <a:xfrm>
            <a:off x="5763879" y="6346225"/>
            <a:ext cx="3331614" cy="396239"/>
          </a:xfrm>
          <a:prstGeom prst="rect">
            <a:avLst/>
          </a:prstGeom>
          <a:solidFill>
            <a:schemeClr val="accent2"/>
          </a:solidFill>
          <a:ln w="25400">
            <a:solidFill>
              <a:srgbClr val="8C3A38"/>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FFFF"/>
                </a:solidFill>
              </a:defRPr>
            </a:lvl1pPr>
          </a:lstStyle>
          <a:p>
            <a:pPr/>
            <a:r>
              <a:t>or  see concepts.gilb.com/file24</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Tom’s…"/>
          <p:cNvSpPr txBox="1"/>
          <p:nvPr>
            <p:ph type="title"/>
          </p:nvPr>
        </p:nvSpPr>
        <p:spPr>
          <a:xfrm>
            <a:off x="622753" y="2322764"/>
            <a:ext cx="8064047" cy="3164041"/>
          </a:xfrm>
          <a:prstGeom prst="rect">
            <a:avLst/>
          </a:prstGeom>
          <a:solidFill>
            <a:schemeClr val="accent2"/>
          </a:solidFill>
          <a:ln w="304800">
            <a:solidFill>
              <a:srgbClr val="8C3A38"/>
            </a:solidFill>
            <a:round/>
          </a:ln>
          <a:effectLst>
            <a:outerShdw sx="100000" sy="100000" kx="0" ky="0" algn="b" rotWithShape="0" blurRad="38100" dist="23000" dir="5400000">
              <a:srgbClr val="000000">
                <a:alpha val="35000"/>
              </a:srgbClr>
            </a:outerShdw>
          </a:effectLst>
        </p:spPr>
        <p:txBody>
          <a:bodyPr/>
          <a:lstStyle/>
          <a:p>
            <a:pPr defTabSz="283463">
              <a:defRPr sz="5952">
                <a:solidFill>
                  <a:srgbClr val="FFFFFF"/>
                </a:solidFill>
                <a:latin typeface="+mn-lt"/>
                <a:ea typeface="+mn-ea"/>
                <a:cs typeface="+mn-cs"/>
                <a:sym typeface="Helvetica"/>
              </a:defRPr>
            </a:pPr>
            <a:r>
              <a:t>Tom’s</a:t>
            </a:r>
          </a:p>
          <a:p>
            <a:pPr defTabSz="283463">
              <a:defRPr sz="5952">
                <a:solidFill>
                  <a:srgbClr val="FFFFFF"/>
                </a:solidFill>
                <a:latin typeface="+mn-lt"/>
                <a:ea typeface="+mn-ea"/>
                <a:cs typeface="+mn-cs"/>
                <a:sym typeface="Helvetica"/>
              </a:defRPr>
            </a:pPr>
            <a:r>
              <a:t>Theory of Prioritisation</a:t>
            </a: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Footer Placeholder 8"/>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320" name="Title 1"/>
          <p:cNvSpPr txBox="1"/>
          <p:nvPr>
            <p:ph type="title"/>
          </p:nvPr>
        </p:nvSpPr>
        <p:spPr>
          <a:xfrm>
            <a:off x="457200" y="274638"/>
            <a:ext cx="8229600" cy="1143002"/>
          </a:xfrm>
          <a:prstGeom prst="rect">
            <a:avLst/>
          </a:prstGeom>
        </p:spPr>
        <p:txBody>
          <a:bodyPr/>
          <a:lstStyle/>
          <a:p>
            <a:pPr/>
            <a:r>
              <a:t>Prioritization Method </a:t>
            </a:r>
            <a:r>
              <a:rPr i="1" u="sng"/>
              <a:t>Basis</a:t>
            </a:r>
          </a:p>
        </p:txBody>
      </p:sp>
      <p:sp>
        <p:nvSpPr>
          <p:cNvPr id="321" name="Subtitle 2"/>
          <p:cNvSpPr txBox="1"/>
          <p:nvPr/>
        </p:nvSpPr>
        <p:spPr>
          <a:xfrm>
            <a:off x="457200" y="1270189"/>
            <a:ext cx="4040188" cy="485597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283463">
              <a:lnSpc>
                <a:spcPct val="120000"/>
              </a:lnSpc>
              <a:spcBef>
                <a:spcPts val="100"/>
              </a:spcBef>
              <a:defRPr b="1" sz="1488">
                <a:solidFill>
                  <a:srgbClr val="AE005C"/>
                </a:solidFill>
                <a:latin typeface="Arial"/>
                <a:ea typeface="Arial"/>
                <a:cs typeface="Arial"/>
                <a:sym typeface="Arial"/>
              </a:defRPr>
            </a:pPr>
            <a:r>
              <a:t>1. Incremental Delivery invites a different approach to Architecture</a:t>
            </a:r>
          </a:p>
          <a:p>
            <a:pPr defTabSz="283463">
              <a:lnSpc>
                <a:spcPct val="120000"/>
              </a:lnSpc>
              <a:spcBef>
                <a:spcPts val="100"/>
              </a:spcBef>
              <a:defRPr b="1" sz="1488">
                <a:solidFill>
                  <a:srgbClr val="AE005C"/>
                </a:solidFill>
                <a:latin typeface="Arial"/>
                <a:ea typeface="Arial"/>
                <a:cs typeface="Arial"/>
                <a:sym typeface="Arial"/>
              </a:defRPr>
            </a:pPr>
            <a:r>
              <a:t>2. We can, and should, measure the costs and effects of different architecture ideas, before committing to specific ideas, and scaling up.</a:t>
            </a:r>
          </a:p>
          <a:p>
            <a:pPr defTabSz="283463">
              <a:lnSpc>
                <a:spcPct val="120000"/>
              </a:lnSpc>
              <a:spcBef>
                <a:spcPts val="100"/>
              </a:spcBef>
              <a:defRPr b="1" sz="1488">
                <a:solidFill>
                  <a:srgbClr val="AE005C"/>
                </a:solidFill>
                <a:latin typeface="Arial"/>
                <a:ea typeface="Arial"/>
                <a:cs typeface="Arial"/>
                <a:sym typeface="Arial"/>
              </a:defRPr>
            </a:pPr>
            <a:r>
              <a:t>3. Software Metrics: a pre-requisite</a:t>
            </a:r>
          </a:p>
          <a:p>
            <a:pPr defTabSz="283463">
              <a:lnSpc>
                <a:spcPct val="120000"/>
              </a:lnSpc>
              <a:spcBef>
                <a:spcPts val="100"/>
              </a:spcBef>
              <a:defRPr b="1" sz="1488">
                <a:solidFill>
                  <a:srgbClr val="AE005C"/>
                </a:solidFill>
                <a:latin typeface="Arial"/>
                <a:ea typeface="Arial"/>
                <a:cs typeface="Arial"/>
                <a:sym typeface="Arial"/>
              </a:defRPr>
            </a:pPr>
            <a:r>
              <a:t>4. We need to specify performance (quality) requirements, and cost budgets numerically</a:t>
            </a:r>
          </a:p>
          <a:p>
            <a:pPr defTabSz="283463">
              <a:lnSpc>
                <a:spcPct val="120000"/>
              </a:lnSpc>
              <a:spcBef>
                <a:spcPts val="100"/>
              </a:spcBef>
              <a:defRPr b="1" sz="1488">
                <a:solidFill>
                  <a:srgbClr val="AE005C"/>
                </a:solidFill>
                <a:latin typeface="Arial"/>
                <a:ea typeface="Arial"/>
                <a:cs typeface="Arial"/>
                <a:sym typeface="Arial"/>
              </a:defRPr>
            </a:pPr>
            <a:r>
              <a:t>5. We need to estimate the multiple impacts of design components in advance, as the basis for prioritization</a:t>
            </a:r>
          </a:p>
          <a:p>
            <a:pPr defTabSz="283463">
              <a:lnSpc>
                <a:spcPct val="120000"/>
              </a:lnSpc>
              <a:spcBef>
                <a:spcPts val="100"/>
              </a:spcBef>
              <a:defRPr b="1" sz="1488">
                <a:solidFill>
                  <a:srgbClr val="AE005C"/>
                </a:solidFill>
                <a:latin typeface="Arial"/>
                <a:ea typeface="Arial"/>
                <a:cs typeface="Arial"/>
                <a:sym typeface="Arial"/>
              </a:defRPr>
            </a:pPr>
            <a:r>
              <a:t>6. We need to deliver architecture components incrementally, and measure their actual effects in practice.</a:t>
            </a:r>
          </a:p>
          <a:p>
            <a:pPr defTabSz="283463">
              <a:lnSpc>
                <a:spcPct val="120000"/>
              </a:lnSpc>
              <a:spcBef>
                <a:spcPts val="100"/>
              </a:spcBef>
              <a:defRPr b="1" sz="1488">
                <a:solidFill>
                  <a:srgbClr val="AE005C"/>
                </a:solidFill>
                <a:latin typeface="Arial"/>
                <a:ea typeface="Arial"/>
                <a:cs typeface="Arial"/>
                <a:sym typeface="Arial"/>
              </a:defRPr>
            </a:pPr>
            <a:r>
              <a:t>7. We need to replace or modify architecture components that fail expectations </a:t>
            </a:r>
          </a:p>
        </p:txBody>
      </p:sp>
      <p:sp>
        <p:nvSpPr>
          <p:cNvPr id="322" name="Text Placeholder 5"/>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marL="0" indent="0">
              <a:spcBef>
                <a:spcPts val="500"/>
              </a:spcBef>
              <a:buSzTx/>
              <a:buNone/>
              <a:defRPr b="1" sz="2400"/>
            </a:lvl1pPr>
          </a:lstStyle>
          <a:p>
            <a:pPr/>
            <a:r>
              <a:t>REMARKS</a:t>
            </a:r>
          </a:p>
        </p:txBody>
      </p:sp>
      <p:sp>
        <p:nvSpPr>
          <p:cNvPr id="323" name="Content Placeholder 2"/>
          <p:cNvSpPr txBox="1"/>
          <p:nvPr/>
        </p:nvSpPr>
        <p:spPr>
          <a:xfrm>
            <a:off x="4645025" y="2174875"/>
            <a:ext cx="4041775" cy="39512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342900" indent="-342900">
              <a:spcBef>
                <a:spcPts val="500"/>
              </a:spcBef>
              <a:buSzPct val="100000"/>
              <a:buFont typeface="Arial"/>
              <a:buChar char="•"/>
              <a:defRPr sz="2400">
                <a:latin typeface="+mj-lt"/>
                <a:ea typeface="+mj-ea"/>
                <a:cs typeface="+mj-cs"/>
                <a:sym typeface="Calibri"/>
              </a:defRPr>
            </a:pPr>
            <a:r>
              <a:t>This is an ‘</a:t>
            </a:r>
            <a:r>
              <a:rPr b="1"/>
              <a:t>engineering</a:t>
            </a:r>
            <a:r>
              <a:t>’ approach.</a:t>
            </a:r>
          </a:p>
          <a:p>
            <a:pPr marL="342900" indent="-342900">
              <a:spcBef>
                <a:spcPts val="500"/>
              </a:spcBef>
              <a:buSzPct val="100000"/>
              <a:buFont typeface="Arial"/>
              <a:buChar char="•"/>
              <a:defRPr sz="2400">
                <a:latin typeface="+mj-lt"/>
                <a:ea typeface="+mj-ea"/>
                <a:cs typeface="+mj-cs"/>
                <a:sym typeface="Calibri"/>
              </a:defRPr>
            </a:pPr>
            <a:r>
              <a:t>This is a </a:t>
            </a:r>
            <a:r>
              <a:rPr b="1"/>
              <a:t>scientific</a:t>
            </a:r>
            <a:r>
              <a:t> approach</a:t>
            </a:r>
          </a:p>
          <a:p>
            <a:pPr marL="342900" indent="-342900">
              <a:spcBef>
                <a:spcPts val="500"/>
              </a:spcBef>
              <a:buSzPct val="100000"/>
              <a:buFont typeface="Arial"/>
              <a:buChar char="•"/>
              <a:defRPr sz="2400">
                <a:latin typeface="+mj-lt"/>
                <a:ea typeface="+mj-ea"/>
                <a:cs typeface="+mj-cs"/>
                <a:sym typeface="Calibri"/>
              </a:defRPr>
            </a:pPr>
            <a:r>
              <a:t>This is a </a:t>
            </a:r>
            <a:r>
              <a:rPr b="1"/>
              <a:t>risk management</a:t>
            </a:r>
            <a:r>
              <a:t> method</a:t>
            </a:r>
          </a:p>
        </p:txBody>
      </p:sp>
      <p:sp>
        <p:nvSpPr>
          <p:cNvPr id="324" name="Rectangle 4"/>
          <p:cNvSpPr/>
          <p:nvPr/>
        </p:nvSpPr>
        <p:spPr>
          <a:xfrm>
            <a:off x="0" y="0"/>
            <a:ext cx="9144000" cy="6858000"/>
          </a:xfrm>
          <a:prstGeom prst="rect">
            <a:avLst/>
          </a:prstGeom>
          <a:ln w="76200">
            <a:solidFill>
              <a:srgbClr val="000000"/>
            </a:solidFill>
            <a:miter/>
          </a:ln>
          <a:effectLst>
            <a:outerShdw sx="100000" sy="100000" kx="0" ky="0" algn="b" rotWithShape="0" blurRad="38100" dist="23000" dir="5400000">
              <a:srgbClr val="000000">
                <a:alpha val="34998"/>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325" name="Rectangle 6"/>
          <p:cNvSpPr/>
          <p:nvPr/>
        </p:nvSpPr>
        <p:spPr>
          <a:xfrm>
            <a:off x="0" y="-2"/>
            <a:ext cx="9144000" cy="6132517"/>
          </a:xfrm>
          <a:prstGeom prst="rect">
            <a:avLst/>
          </a:prstGeom>
          <a:ln>
            <a:solidFill>
              <a:srgbClr val="000000"/>
            </a:solidFill>
            <a:miter/>
          </a:ln>
          <a:effectLst>
            <a:outerShdw sx="100000" sy="100000" kx="0" ky="0" algn="b" rotWithShape="0" blurRad="38100" dist="23000" dir="5400000">
              <a:srgbClr val="000000">
                <a:alpha val="34998"/>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326" name="Date Placeholder 7"/>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17 July 2017</a:t>
            </a:r>
          </a:p>
        </p:txBody>
      </p:sp>
      <p:sp>
        <p:nvSpPr>
          <p:cNvPr id="327" name="Slide Number Placeholder 9"/>
          <p:cNvSpPr txBox="1"/>
          <p:nvPr>
            <p:ph type="sldNum" sz="quarter" idx="2"/>
          </p:nvPr>
        </p:nvSpPr>
        <p:spPr>
          <a:xfrm>
            <a:off x="8422820" y="6404293"/>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Rectangle 2"/>
          <p:cNvSpPr txBox="1"/>
          <p:nvPr>
            <p:ph type="title"/>
          </p:nvPr>
        </p:nvSpPr>
        <p:spPr>
          <a:xfrm>
            <a:off x="457200" y="274638"/>
            <a:ext cx="8229600" cy="1143002"/>
          </a:xfrm>
          <a:prstGeom prst="rect">
            <a:avLst/>
          </a:prstGeom>
        </p:spPr>
        <p:txBody>
          <a:bodyPr/>
          <a:lstStyle>
            <a:lvl1pPr defTabSz="370331">
              <a:defRPr sz="3500"/>
            </a:lvl1pPr>
          </a:lstStyle>
          <a:p>
            <a:pPr/>
            <a:r>
              <a:t>The highest priority for human survival is:</a:t>
            </a:r>
          </a:p>
        </p:txBody>
      </p:sp>
      <p:sp>
        <p:nvSpPr>
          <p:cNvPr id="332" name="Rectangle 3"/>
          <p:cNvSpPr txBox="1"/>
          <p:nvPr>
            <p:ph type="body" idx="1"/>
          </p:nvPr>
        </p:nvSpPr>
        <p:spPr>
          <a:xfrm>
            <a:off x="457200" y="1600200"/>
            <a:ext cx="8229600" cy="4525963"/>
          </a:xfrm>
          <a:prstGeom prst="rect">
            <a:avLst/>
          </a:prstGeom>
        </p:spPr>
        <p:txBody>
          <a:bodyPr/>
          <a:lstStyle/>
          <a:p>
            <a:pPr>
              <a:spcBef>
                <a:spcPts val="1400"/>
              </a:spcBef>
              <a:defRPr sz="6000"/>
            </a:pPr>
            <a:r>
              <a:t>Water</a:t>
            </a:r>
          </a:p>
          <a:p>
            <a:pPr>
              <a:spcBef>
                <a:spcPts val="1400"/>
              </a:spcBef>
              <a:defRPr sz="6000"/>
            </a:pPr>
            <a:r>
              <a:t>Air</a:t>
            </a:r>
          </a:p>
          <a:p>
            <a:pPr>
              <a:spcBef>
                <a:spcPts val="1400"/>
              </a:spcBef>
              <a:defRPr sz="6000"/>
            </a:pPr>
            <a:r>
              <a:t>Food </a:t>
            </a:r>
          </a:p>
        </p:txBody>
      </p:sp>
      <p:pic>
        <p:nvPicPr>
          <p:cNvPr id="333" name="Picture 4" descr="Picture 4"/>
          <p:cNvPicPr>
            <a:picLocks noChangeAspect="1"/>
          </p:cNvPicPr>
          <p:nvPr/>
        </p:nvPicPr>
        <p:blipFill>
          <a:blip r:embed="rId2">
            <a:extLst/>
          </a:blip>
          <a:stretch>
            <a:fillRect/>
          </a:stretch>
        </p:blipFill>
        <p:spPr>
          <a:xfrm>
            <a:off x="4648200" y="2286000"/>
            <a:ext cx="4089400" cy="3248025"/>
          </a:xfrm>
          <a:prstGeom prst="rect">
            <a:avLst/>
          </a:prstGeom>
          <a:ln w="12700">
            <a:miter lim="400000"/>
          </a:ln>
        </p:spPr>
      </p:pic>
      <p:sp>
        <p:nvSpPr>
          <p:cNvPr id="3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Rectangle 2"/>
          <p:cNvSpPr txBox="1"/>
          <p:nvPr>
            <p:ph type="title"/>
          </p:nvPr>
        </p:nvSpPr>
        <p:spPr>
          <a:xfrm>
            <a:off x="457200" y="274638"/>
            <a:ext cx="8229600" cy="1143002"/>
          </a:xfrm>
          <a:prstGeom prst="rect">
            <a:avLst/>
          </a:prstGeom>
        </p:spPr>
        <p:txBody>
          <a:bodyPr/>
          <a:lstStyle/>
          <a:p>
            <a:pPr defTabSz="370331">
              <a:defRPr sz="3500"/>
            </a:pPr>
            <a:r>
              <a:t>Did you answer the </a:t>
            </a:r>
            <a:br/>
            <a:r>
              <a:rPr>
                <a:latin typeface="Arial"/>
                <a:ea typeface="Arial"/>
                <a:cs typeface="Arial"/>
                <a:sym typeface="Arial"/>
              </a:rPr>
              <a:t>‘</a:t>
            </a:r>
            <a:r>
              <a:t>right question</a:t>
            </a:r>
            <a:r>
              <a:rPr>
                <a:latin typeface="Arial"/>
                <a:ea typeface="Arial"/>
                <a:cs typeface="Arial"/>
                <a:sym typeface="Arial"/>
              </a:rPr>
              <a:t>’</a:t>
            </a:r>
            <a:r>
              <a:t>?  </a:t>
            </a:r>
          </a:p>
        </p:txBody>
      </p:sp>
      <p:sp>
        <p:nvSpPr>
          <p:cNvPr id="337" name="Rectangle 3"/>
          <p:cNvSpPr txBox="1"/>
          <p:nvPr>
            <p:ph type="body" idx="1"/>
          </p:nvPr>
        </p:nvSpPr>
        <p:spPr>
          <a:xfrm>
            <a:off x="0" y="1905000"/>
            <a:ext cx="8458200" cy="4267200"/>
          </a:xfrm>
          <a:prstGeom prst="rect">
            <a:avLst/>
          </a:prstGeom>
        </p:spPr>
        <p:txBody>
          <a:bodyPr/>
          <a:lstStyle/>
          <a:p>
            <a:pPr marL="305179" indent="-305179" defTabSz="406908">
              <a:spcBef>
                <a:spcPts val="600"/>
              </a:spcBef>
              <a:defRPr sz="2800"/>
            </a:pPr>
            <a:r>
              <a:t>If you answered </a:t>
            </a:r>
            <a:r>
              <a:rPr>
                <a:latin typeface="Arial"/>
                <a:ea typeface="Arial"/>
                <a:cs typeface="Arial"/>
                <a:sym typeface="Arial"/>
              </a:rPr>
              <a:t>‘</a:t>
            </a:r>
            <a:r>
              <a:t>air</a:t>
            </a:r>
            <a:r>
              <a:rPr>
                <a:latin typeface="Arial"/>
                <a:ea typeface="Arial"/>
                <a:cs typeface="Arial"/>
                <a:sym typeface="Arial"/>
              </a:rPr>
              <a:t>’</a:t>
            </a:r>
          </a:p>
          <a:p>
            <a:pPr marL="305179" indent="-305179" defTabSz="406908">
              <a:spcBef>
                <a:spcPts val="600"/>
              </a:spcBef>
              <a:defRPr sz="2800"/>
            </a:pPr>
            <a:r>
              <a:t>You were probably answering the question:</a:t>
            </a:r>
          </a:p>
          <a:p>
            <a:pPr lvl="1" marL="661224" indent="-254316" defTabSz="406908">
              <a:spcBef>
                <a:spcPts val="500"/>
              </a:spcBef>
              <a:defRPr sz="2400">
                <a:solidFill>
                  <a:srgbClr val="1F497D"/>
                </a:solidFill>
                <a:latin typeface="Arial"/>
                <a:ea typeface="Arial"/>
                <a:cs typeface="Arial"/>
                <a:sym typeface="Arial"/>
              </a:defRPr>
            </a:pPr>
            <a:r>
              <a:t>“</a:t>
            </a:r>
            <a:r>
              <a:rPr>
                <a:latin typeface="+mj-lt"/>
                <a:ea typeface="+mj-ea"/>
                <a:cs typeface="+mj-cs"/>
                <a:sym typeface="Calibri"/>
              </a:rPr>
              <a:t>Which of these 3 things, if totally denied would kill a human fastest</a:t>
            </a:r>
            <a:r>
              <a:t>”</a:t>
            </a:r>
          </a:p>
          <a:p>
            <a:pPr marL="305179" indent="-305179" defTabSz="406908">
              <a:spcBef>
                <a:spcPts val="600"/>
              </a:spcBef>
              <a:defRPr sz="2800"/>
            </a:pPr>
            <a:r>
              <a:t>That was not the question!</a:t>
            </a:r>
          </a:p>
          <a:p>
            <a:pPr marL="305179" indent="-305179" defTabSz="406908">
              <a:spcBef>
                <a:spcPts val="600"/>
              </a:spcBef>
              <a:defRPr i="1" sz="2800"/>
            </a:pPr>
            <a:r>
              <a:t>Rule One:</a:t>
            </a:r>
          </a:p>
          <a:p>
            <a:pPr lvl="1" marL="661224" indent="-254316" defTabSz="406908">
              <a:spcBef>
                <a:spcPts val="500"/>
              </a:spcBef>
              <a:defRPr i="1" sz="2400"/>
            </a:pPr>
            <a:r>
              <a:t>Listen to the Question</a:t>
            </a:r>
          </a:p>
          <a:p>
            <a:pPr lvl="1" marL="661224" indent="-254316" defTabSz="406908">
              <a:spcBef>
                <a:spcPts val="500"/>
              </a:spcBef>
              <a:defRPr i="1" sz="2400"/>
            </a:pPr>
            <a:r>
              <a:t>Make sure you understood it</a:t>
            </a:r>
          </a:p>
          <a:p>
            <a:pPr lvl="1" marL="661224" indent="-254316" defTabSz="406908">
              <a:spcBef>
                <a:spcPts val="500"/>
              </a:spcBef>
              <a:defRPr i="1" sz="2400"/>
            </a:pPr>
            <a:r>
              <a:t>Answer the question asked</a:t>
            </a:r>
            <a:r>
              <a:rPr i="0"/>
              <a:t>       </a:t>
            </a:r>
          </a:p>
        </p:txBody>
      </p:sp>
      <p:sp>
        <p:nvSpPr>
          <p:cNvPr id="338" name="Rectangle 6"/>
          <p:cNvSpPr/>
          <p:nvPr/>
        </p:nvSpPr>
        <p:spPr>
          <a:xfrm>
            <a:off x="5707062" y="4279900"/>
            <a:ext cx="3436938" cy="2578100"/>
          </a:xfrm>
          <a:prstGeom prst="rect">
            <a:avLst/>
          </a:prstGeom>
          <a:solidFill>
            <a:srgbClr val="000000"/>
          </a:solidFill>
          <a:ln w="12700">
            <a:miter lim="400000"/>
          </a:ln>
        </p:spPr>
        <p:txBody>
          <a:bodyPr lIns="45718" tIns="45718" rIns="45718" bIns="45718"/>
          <a:lstStyle/>
          <a:p>
            <a:pPr>
              <a:defRPr>
                <a:latin typeface="+mj-lt"/>
                <a:ea typeface="+mj-ea"/>
                <a:cs typeface="+mj-cs"/>
                <a:sym typeface="Calibri"/>
              </a:defRPr>
            </a:pPr>
          </a:p>
        </p:txBody>
      </p:sp>
      <p:grpSp>
        <p:nvGrpSpPr>
          <p:cNvPr id="1575" name="Group 220"/>
          <p:cNvGrpSpPr/>
          <p:nvPr/>
        </p:nvGrpSpPr>
        <p:grpSpPr>
          <a:xfrm>
            <a:off x="5886445" y="4284662"/>
            <a:ext cx="3275019" cy="2071691"/>
            <a:chOff x="-2" y="0"/>
            <a:chExt cx="3275017" cy="2071690"/>
          </a:xfrm>
        </p:grpSpPr>
        <p:grpSp>
          <p:nvGrpSpPr>
            <p:cNvPr id="1438" name="Group 82"/>
            <p:cNvGrpSpPr/>
            <p:nvPr/>
          </p:nvGrpSpPr>
          <p:grpSpPr>
            <a:xfrm>
              <a:off x="-3" y="376235"/>
              <a:ext cx="3067058" cy="603255"/>
              <a:chOff x="-1" y="-2"/>
              <a:chExt cx="3067057" cy="603254"/>
            </a:xfrm>
          </p:grpSpPr>
          <p:grpSp>
            <p:nvGrpSpPr>
              <p:cNvPr id="468" name="Group 136"/>
              <p:cNvGrpSpPr/>
              <p:nvPr/>
            </p:nvGrpSpPr>
            <p:grpSpPr>
              <a:xfrm>
                <a:off x="1973263" y="-3"/>
                <a:ext cx="1093793" cy="603256"/>
                <a:chOff x="-1" y="-1"/>
                <a:chExt cx="1093792" cy="603254"/>
              </a:xfrm>
            </p:grpSpPr>
            <p:sp>
              <p:nvSpPr>
                <p:cNvPr id="339" name="Rectangle 7"/>
                <p:cNvSpPr/>
                <p:nvPr/>
              </p:nvSpPr>
              <p:spPr>
                <a:xfrm>
                  <a:off x="-1" y="-2"/>
                  <a:ext cx="17464" cy="603255"/>
                </a:xfrm>
                <a:prstGeom prst="rect">
                  <a:avLst/>
                </a:prstGeom>
                <a:solidFill>
                  <a:srgbClr val="030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0" name="Rectangle 8"/>
                <p:cNvSpPr/>
                <p:nvPr/>
              </p:nvSpPr>
              <p:spPr>
                <a:xfrm>
                  <a:off x="17462" y="-2"/>
                  <a:ext cx="17464" cy="603255"/>
                </a:xfrm>
                <a:prstGeom prst="rect">
                  <a:avLst/>
                </a:prstGeom>
                <a:solidFill>
                  <a:srgbClr val="070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1" name="Rectangle 9"/>
                <p:cNvSpPr/>
                <p:nvPr/>
              </p:nvSpPr>
              <p:spPr>
                <a:xfrm>
                  <a:off x="34925" y="-2"/>
                  <a:ext cx="17464" cy="603255"/>
                </a:xfrm>
                <a:prstGeom prst="rect">
                  <a:avLst/>
                </a:prstGeom>
                <a:solidFill>
                  <a:srgbClr val="0A0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2" name="Rectangle 10"/>
                <p:cNvSpPr/>
                <p:nvPr/>
              </p:nvSpPr>
              <p:spPr>
                <a:xfrm>
                  <a:off x="52387" y="-2"/>
                  <a:ext cx="15877" cy="603255"/>
                </a:xfrm>
                <a:prstGeom prst="rect">
                  <a:avLst/>
                </a:prstGeom>
                <a:solidFill>
                  <a:srgbClr val="0C0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3" name="Rectangle 11"/>
                <p:cNvSpPr/>
                <p:nvPr/>
              </p:nvSpPr>
              <p:spPr>
                <a:xfrm>
                  <a:off x="68262" y="-2"/>
                  <a:ext cx="17464" cy="603255"/>
                </a:xfrm>
                <a:prstGeom prst="rect">
                  <a:avLst/>
                </a:prstGeom>
                <a:solidFill>
                  <a:srgbClr val="0E0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4" name="Rectangle 12"/>
                <p:cNvSpPr/>
                <p:nvPr/>
              </p:nvSpPr>
              <p:spPr>
                <a:xfrm>
                  <a:off x="85725" y="-2"/>
                  <a:ext cx="17464" cy="603255"/>
                </a:xfrm>
                <a:prstGeom prst="rect">
                  <a:avLst/>
                </a:prstGeom>
                <a:solidFill>
                  <a:srgbClr val="100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5" name="Rectangle 13"/>
                <p:cNvSpPr/>
                <p:nvPr/>
              </p:nvSpPr>
              <p:spPr>
                <a:xfrm>
                  <a:off x="103187" y="-2"/>
                  <a:ext cx="15877" cy="603255"/>
                </a:xfrm>
                <a:prstGeom prst="rect">
                  <a:avLst/>
                </a:prstGeom>
                <a:solidFill>
                  <a:srgbClr val="120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6" name="Rectangle 14"/>
                <p:cNvSpPr/>
                <p:nvPr/>
              </p:nvSpPr>
              <p:spPr>
                <a:xfrm>
                  <a:off x="119062" y="-2"/>
                  <a:ext cx="17464" cy="603255"/>
                </a:xfrm>
                <a:prstGeom prst="rect">
                  <a:avLst/>
                </a:prstGeom>
                <a:solidFill>
                  <a:srgbClr val="140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7" name="Rectangle 15"/>
                <p:cNvSpPr/>
                <p:nvPr/>
              </p:nvSpPr>
              <p:spPr>
                <a:xfrm>
                  <a:off x="136525" y="-2"/>
                  <a:ext cx="17464" cy="603255"/>
                </a:xfrm>
                <a:prstGeom prst="rect">
                  <a:avLst/>
                </a:prstGeom>
                <a:solidFill>
                  <a:srgbClr val="160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8" name="Rectangle 16"/>
                <p:cNvSpPr/>
                <p:nvPr/>
              </p:nvSpPr>
              <p:spPr>
                <a:xfrm>
                  <a:off x="153987" y="-2"/>
                  <a:ext cx="17464" cy="603255"/>
                </a:xfrm>
                <a:prstGeom prst="rect">
                  <a:avLst/>
                </a:prstGeom>
                <a:solidFill>
                  <a:srgbClr val="190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49" name="Rectangle 17"/>
                <p:cNvSpPr/>
                <p:nvPr/>
              </p:nvSpPr>
              <p:spPr>
                <a:xfrm>
                  <a:off x="171450" y="-2"/>
                  <a:ext cx="15877" cy="603255"/>
                </a:xfrm>
                <a:prstGeom prst="rect">
                  <a:avLst/>
                </a:prstGeom>
                <a:solidFill>
                  <a:srgbClr val="1A0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0" name="Rectangle 18"/>
                <p:cNvSpPr/>
                <p:nvPr/>
              </p:nvSpPr>
              <p:spPr>
                <a:xfrm>
                  <a:off x="187325" y="-2"/>
                  <a:ext cx="19052" cy="603255"/>
                </a:xfrm>
                <a:prstGeom prst="rect">
                  <a:avLst/>
                </a:prstGeom>
                <a:solidFill>
                  <a:srgbClr val="1C0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1" name="Rectangle 19"/>
                <p:cNvSpPr/>
                <p:nvPr/>
              </p:nvSpPr>
              <p:spPr>
                <a:xfrm>
                  <a:off x="206375" y="-2"/>
                  <a:ext cx="15877" cy="603255"/>
                </a:xfrm>
                <a:prstGeom prst="rect">
                  <a:avLst/>
                </a:prstGeom>
                <a:solidFill>
                  <a:srgbClr val="1F0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2" name="Rectangle 20"/>
                <p:cNvSpPr/>
                <p:nvPr/>
              </p:nvSpPr>
              <p:spPr>
                <a:xfrm>
                  <a:off x="222250" y="-2"/>
                  <a:ext cx="17464" cy="603255"/>
                </a:xfrm>
                <a:prstGeom prst="rect">
                  <a:avLst/>
                </a:prstGeom>
                <a:solidFill>
                  <a:srgbClr val="20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3" name="Rectangle 21"/>
                <p:cNvSpPr/>
                <p:nvPr/>
              </p:nvSpPr>
              <p:spPr>
                <a:xfrm>
                  <a:off x="239712" y="-2"/>
                  <a:ext cx="17464" cy="603255"/>
                </a:xfrm>
                <a:prstGeom prst="rect">
                  <a:avLst/>
                </a:prstGeom>
                <a:solidFill>
                  <a:srgbClr val="221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4" name="Rectangle 22"/>
                <p:cNvSpPr/>
                <p:nvPr/>
              </p:nvSpPr>
              <p:spPr>
                <a:xfrm>
                  <a:off x="257175" y="-2"/>
                  <a:ext cx="15877" cy="603255"/>
                </a:xfrm>
                <a:prstGeom prst="rect">
                  <a:avLst/>
                </a:prstGeom>
                <a:solidFill>
                  <a:srgbClr val="251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5" name="Rectangle 23"/>
                <p:cNvSpPr/>
                <p:nvPr/>
              </p:nvSpPr>
              <p:spPr>
                <a:xfrm>
                  <a:off x="273050" y="-2"/>
                  <a:ext cx="17464" cy="603255"/>
                </a:xfrm>
                <a:prstGeom prst="rect">
                  <a:avLst/>
                </a:prstGeom>
                <a:solidFill>
                  <a:srgbClr val="271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6" name="Rectangle 24"/>
                <p:cNvSpPr/>
                <p:nvPr/>
              </p:nvSpPr>
              <p:spPr>
                <a:xfrm>
                  <a:off x="290512" y="-2"/>
                  <a:ext cx="17464" cy="603255"/>
                </a:xfrm>
                <a:prstGeom prst="rect">
                  <a:avLst/>
                </a:prstGeom>
                <a:solidFill>
                  <a:srgbClr val="291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7" name="Rectangle 25"/>
                <p:cNvSpPr/>
                <p:nvPr/>
              </p:nvSpPr>
              <p:spPr>
                <a:xfrm>
                  <a:off x="307975" y="-2"/>
                  <a:ext cx="17464" cy="603255"/>
                </a:xfrm>
                <a:prstGeom prst="rect">
                  <a:avLst/>
                </a:prstGeom>
                <a:solidFill>
                  <a:srgbClr val="2C1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8" name="Rectangle 26"/>
                <p:cNvSpPr/>
                <p:nvPr/>
              </p:nvSpPr>
              <p:spPr>
                <a:xfrm>
                  <a:off x="325437" y="-2"/>
                  <a:ext cx="15877" cy="603255"/>
                </a:xfrm>
                <a:prstGeom prst="rect">
                  <a:avLst/>
                </a:prstGeom>
                <a:solidFill>
                  <a:srgbClr val="2D1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59" name="Rectangle 27"/>
                <p:cNvSpPr/>
                <p:nvPr/>
              </p:nvSpPr>
              <p:spPr>
                <a:xfrm>
                  <a:off x="341313" y="-2"/>
                  <a:ext cx="19052" cy="603255"/>
                </a:xfrm>
                <a:prstGeom prst="rect">
                  <a:avLst/>
                </a:prstGeom>
                <a:solidFill>
                  <a:srgbClr val="301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0" name="Rectangle 28"/>
                <p:cNvSpPr/>
                <p:nvPr/>
              </p:nvSpPr>
              <p:spPr>
                <a:xfrm>
                  <a:off x="360363" y="-2"/>
                  <a:ext cx="15877" cy="603255"/>
                </a:xfrm>
                <a:prstGeom prst="rect">
                  <a:avLst/>
                </a:prstGeom>
                <a:solidFill>
                  <a:srgbClr val="321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1" name="Rectangle 29"/>
                <p:cNvSpPr/>
                <p:nvPr/>
              </p:nvSpPr>
              <p:spPr>
                <a:xfrm>
                  <a:off x="376238" y="-2"/>
                  <a:ext cx="17464" cy="603255"/>
                </a:xfrm>
                <a:prstGeom prst="rect">
                  <a:avLst/>
                </a:prstGeom>
                <a:solidFill>
                  <a:srgbClr val="341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2" name="Rectangle 30"/>
                <p:cNvSpPr/>
                <p:nvPr/>
              </p:nvSpPr>
              <p:spPr>
                <a:xfrm>
                  <a:off x="393701" y="-2"/>
                  <a:ext cx="15877" cy="603255"/>
                </a:xfrm>
                <a:prstGeom prst="rect">
                  <a:avLst/>
                </a:prstGeom>
                <a:solidFill>
                  <a:srgbClr val="361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3" name="Rectangle 31"/>
                <p:cNvSpPr/>
                <p:nvPr/>
              </p:nvSpPr>
              <p:spPr>
                <a:xfrm>
                  <a:off x="409576" y="-2"/>
                  <a:ext cx="17464" cy="603255"/>
                </a:xfrm>
                <a:prstGeom prst="rect">
                  <a:avLst/>
                </a:prstGeom>
                <a:solidFill>
                  <a:srgbClr val="381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4" name="Rectangle 32"/>
                <p:cNvSpPr/>
                <p:nvPr/>
              </p:nvSpPr>
              <p:spPr>
                <a:xfrm>
                  <a:off x="427038" y="-2"/>
                  <a:ext cx="17464" cy="603255"/>
                </a:xfrm>
                <a:prstGeom prst="rect">
                  <a:avLst/>
                </a:prstGeom>
                <a:solidFill>
                  <a:srgbClr val="3B1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5" name="Rectangle 33"/>
                <p:cNvSpPr/>
                <p:nvPr/>
              </p:nvSpPr>
              <p:spPr>
                <a:xfrm>
                  <a:off x="444501" y="-2"/>
                  <a:ext cx="15877" cy="603255"/>
                </a:xfrm>
                <a:prstGeom prst="rect">
                  <a:avLst/>
                </a:prstGeom>
                <a:solidFill>
                  <a:srgbClr val="3C1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6" name="Rectangle 34"/>
                <p:cNvSpPr/>
                <p:nvPr/>
              </p:nvSpPr>
              <p:spPr>
                <a:xfrm>
                  <a:off x="460376" y="-2"/>
                  <a:ext cx="19052" cy="603255"/>
                </a:xfrm>
                <a:prstGeom prst="rect">
                  <a:avLst/>
                </a:prstGeom>
                <a:solidFill>
                  <a:srgbClr val="3E1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7" name="Rectangle 35"/>
                <p:cNvSpPr/>
                <p:nvPr/>
              </p:nvSpPr>
              <p:spPr>
                <a:xfrm>
                  <a:off x="479426" y="-2"/>
                  <a:ext cx="15877" cy="603255"/>
                </a:xfrm>
                <a:prstGeom prst="rect">
                  <a:avLst/>
                </a:prstGeom>
                <a:solidFill>
                  <a:srgbClr val="412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8" name="Rectangle 36"/>
                <p:cNvSpPr/>
                <p:nvPr/>
              </p:nvSpPr>
              <p:spPr>
                <a:xfrm>
                  <a:off x="495301" y="-2"/>
                  <a:ext cx="17464" cy="603255"/>
                </a:xfrm>
                <a:prstGeom prst="rect">
                  <a:avLst/>
                </a:prstGeom>
                <a:solidFill>
                  <a:srgbClr val="432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69" name="Rectangle 37"/>
                <p:cNvSpPr/>
                <p:nvPr/>
              </p:nvSpPr>
              <p:spPr>
                <a:xfrm>
                  <a:off x="512763" y="-2"/>
                  <a:ext cx="17464" cy="603255"/>
                </a:xfrm>
                <a:prstGeom prst="rect">
                  <a:avLst/>
                </a:prstGeom>
                <a:solidFill>
                  <a:srgbClr val="442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0" name="Rectangle 38"/>
                <p:cNvSpPr/>
                <p:nvPr/>
              </p:nvSpPr>
              <p:spPr>
                <a:xfrm>
                  <a:off x="530226" y="-2"/>
                  <a:ext cx="17464" cy="603255"/>
                </a:xfrm>
                <a:prstGeom prst="rect">
                  <a:avLst/>
                </a:prstGeom>
                <a:solidFill>
                  <a:srgbClr val="472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1" name="Rectangle 39"/>
                <p:cNvSpPr/>
                <p:nvPr/>
              </p:nvSpPr>
              <p:spPr>
                <a:xfrm>
                  <a:off x="547688" y="-2"/>
                  <a:ext cx="15877" cy="603255"/>
                </a:xfrm>
                <a:prstGeom prst="rect">
                  <a:avLst/>
                </a:prstGeom>
                <a:solidFill>
                  <a:srgbClr val="482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2" name="Rectangle 40"/>
                <p:cNvSpPr/>
                <p:nvPr/>
              </p:nvSpPr>
              <p:spPr>
                <a:xfrm>
                  <a:off x="563563" y="-2"/>
                  <a:ext cx="17464" cy="603255"/>
                </a:xfrm>
                <a:prstGeom prst="rect">
                  <a:avLst/>
                </a:prstGeom>
                <a:solidFill>
                  <a:srgbClr val="4B2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3" name="Rectangle 41"/>
                <p:cNvSpPr/>
                <p:nvPr/>
              </p:nvSpPr>
              <p:spPr>
                <a:xfrm>
                  <a:off x="581026" y="-2"/>
                  <a:ext cx="17464" cy="603255"/>
                </a:xfrm>
                <a:prstGeom prst="rect">
                  <a:avLst/>
                </a:prstGeom>
                <a:solidFill>
                  <a:srgbClr val="4C2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4" name="Rectangle 42"/>
                <p:cNvSpPr/>
                <p:nvPr/>
              </p:nvSpPr>
              <p:spPr>
                <a:xfrm>
                  <a:off x="598488" y="-2"/>
                  <a:ext cx="15877" cy="603255"/>
                </a:xfrm>
                <a:prstGeom prst="rect">
                  <a:avLst/>
                </a:prstGeom>
                <a:solidFill>
                  <a:srgbClr val="4E2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5" name="Rectangle 43"/>
                <p:cNvSpPr/>
                <p:nvPr/>
              </p:nvSpPr>
              <p:spPr>
                <a:xfrm>
                  <a:off x="614363" y="-2"/>
                  <a:ext cx="19052" cy="603255"/>
                </a:xfrm>
                <a:prstGeom prst="rect">
                  <a:avLst/>
                </a:prstGeom>
                <a:solidFill>
                  <a:srgbClr val="502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6" name="Rectangle 44"/>
                <p:cNvSpPr/>
                <p:nvPr/>
              </p:nvSpPr>
              <p:spPr>
                <a:xfrm>
                  <a:off x="633413" y="-2"/>
                  <a:ext cx="15877" cy="603255"/>
                </a:xfrm>
                <a:prstGeom prst="rect">
                  <a:avLst/>
                </a:prstGeom>
                <a:solidFill>
                  <a:srgbClr val="512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7" name="Rectangle 45"/>
                <p:cNvSpPr/>
                <p:nvPr/>
              </p:nvSpPr>
              <p:spPr>
                <a:xfrm>
                  <a:off x="649288" y="-2"/>
                  <a:ext cx="17464" cy="603255"/>
                </a:xfrm>
                <a:prstGeom prst="rect">
                  <a:avLst/>
                </a:prstGeom>
                <a:solidFill>
                  <a:srgbClr val="532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8" name="Rectangle 46"/>
                <p:cNvSpPr/>
                <p:nvPr/>
              </p:nvSpPr>
              <p:spPr>
                <a:xfrm>
                  <a:off x="666752" y="-2"/>
                  <a:ext cx="15877" cy="603255"/>
                </a:xfrm>
                <a:prstGeom prst="rect">
                  <a:avLst/>
                </a:prstGeom>
                <a:solidFill>
                  <a:srgbClr val="542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79" name="Rectangle 47"/>
                <p:cNvSpPr/>
                <p:nvPr/>
              </p:nvSpPr>
              <p:spPr>
                <a:xfrm>
                  <a:off x="682627" y="-2"/>
                  <a:ext cx="17464" cy="603255"/>
                </a:xfrm>
                <a:prstGeom prst="rect">
                  <a:avLst/>
                </a:prstGeom>
                <a:solidFill>
                  <a:srgbClr val="552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0" name="Rectangle 48"/>
                <p:cNvSpPr/>
                <p:nvPr/>
              </p:nvSpPr>
              <p:spPr>
                <a:xfrm>
                  <a:off x="700089" y="-2"/>
                  <a:ext cx="17464" cy="603255"/>
                </a:xfrm>
                <a:prstGeom prst="rect">
                  <a:avLst/>
                </a:prstGeom>
                <a:solidFill>
                  <a:srgbClr val="572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1" name="Rectangle 49"/>
                <p:cNvSpPr/>
                <p:nvPr/>
              </p:nvSpPr>
              <p:spPr>
                <a:xfrm>
                  <a:off x="717552" y="-2"/>
                  <a:ext cx="17464" cy="603255"/>
                </a:xfrm>
                <a:prstGeom prst="rect">
                  <a:avLst/>
                </a:prstGeom>
                <a:solidFill>
                  <a:srgbClr val="582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2" name="Rectangle 50"/>
                <p:cNvSpPr/>
                <p:nvPr/>
              </p:nvSpPr>
              <p:spPr>
                <a:xfrm>
                  <a:off x="735014" y="-2"/>
                  <a:ext cx="17464" cy="603255"/>
                </a:xfrm>
                <a:prstGeom prst="rect">
                  <a:avLst/>
                </a:prstGeom>
                <a:solidFill>
                  <a:srgbClr val="592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3" name="Rectangle 51"/>
                <p:cNvSpPr/>
                <p:nvPr/>
              </p:nvSpPr>
              <p:spPr>
                <a:xfrm>
                  <a:off x="752477" y="-2"/>
                  <a:ext cx="15877" cy="603255"/>
                </a:xfrm>
                <a:prstGeom prst="rect">
                  <a:avLst/>
                </a:prstGeom>
                <a:solidFill>
                  <a:srgbClr val="5B2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4" name="Rectangle 52"/>
                <p:cNvSpPr/>
                <p:nvPr/>
              </p:nvSpPr>
              <p:spPr>
                <a:xfrm>
                  <a:off x="768352" y="-2"/>
                  <a:ext cx="17464" cy="603255"/>
                </a:xfrm>
                <a:prstGeom prst="rect">
                  <a:avLst/>
                </a:prstGeom>
                <a:solidFill>
                  <a:srgbClr val="5C2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5" name="Rectangle 53"/>
                <p:cNvSpPr/>
                <p:nvPr/>
              </p:nvSpPr>
              <p:spPr>
                <a:xfrm>
                  <a:off x="785814" y="-2"/>
                  <a:ext cx="17464" cy="603255"/>
                </a:xfrm>
                <a:prstGeom prst="rect">
                  <a:avLst/>
                </a:prstGeom>
                <a:solidFill>
                  <a:srgbClr val="5D2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6" name="Rectangle 54"/>
                <p:cNvSpPr/>
                <p:nvPr/>
              </p:nvSpPr>
              <p:spPr>
                <a:xfrm>
                  <a:off x="803277" y="-2"/>
                  <a:ext cx="17464" cy="603255"/>
                </a:xfrm>
                <a:prstGeom prst="rect">
                  <a:avLst/>
                </a:prstGeom>
                <a:solidFill>
                  <a:srgbClr val="5E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7" name="Rectangle 55"/>
                <p:cNvSpPr/>
                <p:nvPr/>
              </p:nvSpPr>
              <p:spPr>
                <a:xfrm>
                  <a:off x="820739" y="-2"/>
                  <a:ext cx="15877" cy="603255"/>
                </a:xfrm>
                <a:prstGeom prst="rect">
                  <a:avLst/>
                </a:prstGeom>
                <a:solidFill>
                  <a:srgbClr val="5E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8" name="Rectangle 56"/>
                <p:cNvSpPr/>
                <p:nvPr/>
              </p:nvSpPr>
              <p:spPr>
                <a:xfrm>
                  <a:off x="836614" y="-2"/>
                  <a:ext cx="17464" cy="603255"/>
                </a:xfrm>
                <a:prstGeom prst="rect">
                  <a:avLst/>
                </a:prstGeom>
                <a:solidFill>
                  <a:srgbClr val="5F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89" name="Rectangle 57"/>
                <p:cNvSpPr/>
                <p:nvPr/>
              </p:nvSpPr>
              <p:spPr>
                <a:xfrm>
                  <a:off x="854077" y="-2"/>
                  <a:ext cx="17464" cy="603255"/>
                </a:xfrm>
                <a:prstGeom prst="rect">
                  <a:avLst/>
                </a:prstGeom>
                <a:solidFill>
                  <a:srgbClr val="60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0" name="Rectangle 58"/>
                <p:cNvSpPr/>
                <p:nvPr/>
              </p:nvSpPr>
              <p:spPr>
                <a:xfrm>
                  <a:off x="871539" y="-2"/>
                  <a:ext cx="15877" cy="603255"/>
                </a:xfrm>
                <a:prstGeom prst="rect">
                  <a:avLst/>
                </a:prstGeom>
                <a:solidFill>
                  <a:srgbClr val="61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1" name="Rectangle 59"/>
                <p:cNvSpPr/>
                <p:nvPr/>
              </p:nvSpPr>
              <p:spPr>
                <a:xfrm>
                  <a:off x="887414" y="-2"/>
                  <a:ext cx="19052" cy="603255"/>
                </a:xfrm>
                <a:prstGeom prst="rect">
                  <a:avLst/>
                </a:prstGeom>
                <a:solidFill>
                  <a:srgbClr val="61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2" name="Rectangle 60"/>
                <p:cNvSpPr/>
                <p:nvPr/>
              </p:nvSpPr>
              <p:spPr>
                <a:xfrm>
                  <a:off x="906464" y="-2"/>
                  <a:ext cx="15877" cy="603255"/>
                </a:xfrm>
                <a:prstGeom prst="rect">
                  <a:avLst/>
                </a:prstGeom>
                <a:solidFill>
                  <a:srgbClr val="62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3" name="Rectangle 61"/>
                <p:cNvSpPr/>
                <p:nvPr/>
              </p:nvSpPr>
              <p:spPr>
                <a:xfrm>
                  <a:off x="922339" y="-2"/>
                  <a:ext cx="17464" cy="603255"/>
                </a:xfrm>
                <a:prstGeom prst="rect">
                  <a:avLst/>
                </a:prstGeom>
                <a:solidFill>
                  <a:srgbClr val="62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4" name="Rectangle 62"/>
                <p:cNvSpPr/>
                <p:nvPr/>
              </p:nvSpPr>
              <p:spPr>
                <a:xfrm>
                  <a:off x="939802" y="-2"/>
                  <a:ext cx="15877" cy="603255"/>
                </a:xfrm>
                <a:prstGeom prst="rect">
                  <a:avLst/>
                </a:prstGeom>
                <a:solidFill>
                  <a:srgbClr val="63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5" name="Rectangle 63"/>
                <p:cNvSpPr/>
                <p:nvPr/>
              </p:nvSpPr>
              <p:spPr>
                <a:xfrm>
                  <a:off x="955677" y="-2"/>
                  <a:ext cx="19052" cy="603255"/>
                </a:xfrm>
                <a:prstGeom prst="rect">
                  <a:avLst/>
                </a:prstGeom>
                <a:solidFill>
                  <a:srgbClr val="63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6" name="Rectangle 64"/>
                <p:cNvSpPr/>
                <p:nvPr/>
              </p:nvSpPr>
              <p:spPr>
                <a:xfrm>
                  <a:off x="974728" y="-2"/>
                  <a:ext cx="15877" cy="603255"/>
                </a:xfrm>
                <a:prstGeom prst="rect">
                  <a:avLst/>
                </a:prstGeom>
                <a:solidFill>
                  <a:srgbClr val="64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7" name="Rectangle 65"/>
                <p:cNvSpPr/>
                <p:nvPr/>
              </p:nvSpPr>
              <p:spPr>
                <a:xfrm>
                  <a:off x="990603" y="-2"/>
                  <a:ext cx="17464" cy="603255"/>
                </a:xfrm>
                <a:prstGeom prst="rect">
                  <a:avLst/>
                </a:prstGeom>
                <a:solidFill>
                  <a:srgbClr val="64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8" name="Rectangle 66"/>
                <p:cNvSpPr/>
                <p:nvPr/>
              </p:nvSpPr>
              <p:spPr>
                <a:xfrm>
                  <a:off x="1008065" y="-2"/>
                  <a:ext cx="17464" cy="603255"/>
                </a:xfrm>
                <a:prstGeom prst="rect">
                  <a:avLst/>
                </a:prstGeom>
                <a:solidFill>
                  <a:srgbClr val="64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399" name="Rectangle 67"/>
                <p:cNvSpPr/>
                <p:nvPr/>
              </p:nvSpPr>
              <p:spPr>
                <a:xfrm>
                  <a:off x="1025528" y="-2"/>
                  <a:ext cx="15877" cy="603255"/>
                </a:xfrm>
                <a:prstGeom prst="rect">
                  <a:avLst/>
                </a:prstGeom>
                <a:solidFill>
                  <a:srgbClr val="65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0" name="Rectangle 68"/>
                <p:cNvSpPr/>
                <p:nvPr/>
              </p:nvSpPr>
              <p:spPr>
                <a:xfrm>
                  <a:off x="1041403" y="-2"/>
                  <a:ext cx="17464" cy="603255"/>
                </a:xfrm>
                <a:prstGeom prst="rect">
                  <a:avLst/>
                </a:prstGeom>
                <a:solidFill>
                  <a:srgbClr val="65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1" name="Rectangle 69"/>
                <p:cNvSpPr/>
                <p:nvPr/>
              </p:nvSpPr>
              <p:spPr>
                <a:xfrm>
                  <a:off x="1058865" y="-2"/>
                  <a:ext cx="17464" cy="603255"/>
                </a:xfrm>
                <a:prstGeom prst="rect">
                  <a:avLst/>
                </a:prstGeom>
                <a:solidFill>
                  <a:srgbClr val="65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2" name="Rectangle 70"/>
                <p:cNvSpPr/>
                <p:nvPr/>
              </p:nvSpPr>
              <p:spPr>
                <a:xfrm>
                  <a:off x="1076328" y="-2"/>
                  <a:ext cx="17464" cy="603255"/>
                </a:xfrm>
                <a:prstGeom prst="rect">
                  <a:avLst/>
                </a:prstGeom>
                <a:solidFill>
                  <a:srgbClr val="65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3" name="Freeform 71"/>
                <p:cNvSpPr/>
                <p:nvPr/>
              </p:nvSpPr>
              <p:spPr>
                <a:xfrm>
                  <a:off x="-2" y="-1"/>
                  <a:ext cx="1090619" cy="600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3" y="0"/>
                      </a:moveTo>
                      <a:lnTo>
                        <a:pt x="314" y="0"/>
                      </a:lnTo>
                      <a:lnTo>
                        <a:pt x="2484" y="57"/>
                      </a:lnTo>
                      <a:lnTo>
                        <a:pt x="4590" y="229"/>
                      </a:lnTo>
                      <a:lnTo>
                        <a:pt x="6666" y="514"/>
                      </a:lnTo>
                      <a:lnTo>
                        <a:pt x="7640" y="686"/>
                      </a:lnTo>
                      <a:lnTo>
                        <a:pt x="8583" y="857"/>
                      </a:lnTo>
                      <a:lnTo>
                        <a:pt x="10470" y="1314"/>
                      </a:lnTo>
                      <a:lnTo>
                        <a:pt x="11350" y="1543"/>
                      </a:lnTo>
                      <a:lnTo>
                        <a:pt x="12231" y="1886"/>
                      </a:lnTo>
                      <a:lnTo>
                        <a:pt x="13866" y="2457"/>
                      </a:lnTo>
                      <a:lnTo>
                        <a:pt x="14652" y="2800"/>
                      </a:lnTo>
                      <a:lnTo>
                        <a:pt x="15375" y="3143"/>
                      </a:lnTo>
                      <a:lnTo>
                        <a:pt x="16066" y="3543"/>
                      </a:lnTo>
                      <a:lnTo>
                        <a:pt x="17387" y="4343"/>
                      </a:lnTo>
                      <a:lnTo>
                        <a:pt x="17984" y="4800"/>
                      </a:lnTo>
                      <a:lnTo>
                        <a:pt x="18519" y="5200"/>
                      </a:lnTo>
                      <a:lnTo>
                        <a:pt x="19022" y="5657"/>
                      </a:lnTo>
                      <a:lnTo>
                        <a:pt x="19493" y="6114"/>
                      </a:lnTo>
                      <a:lnTo>
                        <a:pt x="19934" y="6571"/>
                      </a:lnTo>
                      <a:lnTo>
                        <a:pt x="20311" y="7086"/>
                      </a:lnTo>
                      <a:lnTo>
                        <a:pt x="20940" y="8114"/>
                      </a:lnTo>
                      <a:lnTo>
                        <a:pt x="21191" y="8629"/>
                      </a:lnTo>
                      <a:lnTo>
                        <a:pt x="21380" y="9143"/>
                      </a:lnTo>
                      <a:lnTo>
                        <a:pt x="21474" y="9657"/>
                      </a:lnTo>
                      <a:lnTo>
                        <a:pt x="21569" y="10229"/>
                      </a:lnTo>
                      <a:lnTo>
                        <a:pt x="21600" y="10800"/>
                      </a:lnTo>
                      <a:lnTo>
                        <a:pt x="21569" y="11371"/>
                      </a:lnTo>
                      <a:lnTo>
                        <a:pt x="21474" y="11886"/>
                      </a:lnTo>
                      <a:lnTo>
                        <a:pt x="21380" y="12457"/>
                      </a:lnTo>
                      <a:lnTo>
                        <a:pt x="21191" y="12971"/>
                      </a:lnTo>
                      <a:lnTo>
                        <a:pt x="20940" y="13486"/>
                      </a:lnTo>
                      <a:lnTo>
                        <a:pt x="20311" y="14514"/>
                      </a:lnTo>
                      <a:lnTo>
                        <a:pt x="19934" y="15029"/>
                      </a:lnTo>
                      <a:lnTo>
                        <a:pt x="19493" y="15543"/>
                      </a:lnTo>
                      <a:lnTo>
                        <a:pt x="19022" y="16000"/>
                      </a:lnTo>
                      <a:lnTo>
                        <a:pt x="18519" y="16400"/>
                      </a:lnTo>
                      <a:lnTo>
                        <a:pt x="17984" y="16857"/>
                      </a:lnTo>
                      <a:lnTo>
                        <a:pt x="17387" y="17257"/>
                      </a:lnTo>
                      <a:lnTo>
                        <a:pt x="16727" y="17714"/>
                      </a:lnTo>
                      <a:lnTo>
                        <a:pt x="16066" y="18114"/>
                      </a:lnTo>
                      <a:lnTo>
                        <a:pt x="15375" y="18457"/>
                      </a:lnTo>
                      <a:lnTo>
                        <a:pt x="14652" y="18800"/>
                      </a:lnTo>
                      <a:lnTo>
                        <a:pt x="13866" y="19143"/>
                      </a:lnTo>
                      <a:lnTo>
                        <a:pt x="13048" y="19486"/>
                      </a:lnTo>
                      <a:lnTo>
                        <a:pt x="12231" y="19771"/>
                      </a:lnTo>
                      <a:lnTo>
                        <a:pt x="10470" y="20343"/>
                      </a:lnTo>
                      <a:lnTo>
                        <a:pt x="9527" y="20571"/>
                      </a:lnTo>
                      <a:lnTo>
                        <a:pt x="8583" y="20743"/>
                      </a:lnTo>
                      <a:lnTo>
                        <a:pt x="7640" y="20971"/>
                      </a:lnTo>
                      <a:lnTo>
                        <a:pt x="6666" y="21143"/>
                      </a:lnTo>
                      <a:lnTo>
                        <a:pt x="4590" y="21429"/>
                      </a:lnTo>
                      <a:lnTo>
                        <a:pt x="2484" y="21600"/>
                      </a:lnTo>
                      <a:lnTo>
                        <a:pt x="0" y="21600"/>
                      </a:lnTo>
                      <a:lnTo>
                        <a:pt x="314" y="10800"/>
                      </a:lnTo>
                      <a:lnTo>
                        <a:pt x="283" y="0"/>
                      </a:lnTo>
                      <a:close/>
                    </a:path>
                  </a:pathLst>
                </a:custGeom>
                <a:blipFill rotWithShape="1">
                  <a:blip r:embed="rId2"/>
                  <a:srcRect l="0" t="0" r="0" b="0"/>
                  <a:tile tx="0" ty="0" sx="100000" sy="100000" flip="none" algn="tl"/>
                </a:blip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4" name="Rectangle 72"/>
                <p:cNvSpPr/>
                <p:nvPr/>
              </p:nvSpPr>
              <p:spPr>
                <a:xfrm>
                  <a:off x="-1" y="-2"/>
                  <a:ext cx="17464" cy="603255"/>
                </a:xfrm>
                <a:prstGeom prst="rect">
                  <a:avLst/>
                </a:prstGeom>
                <a:solidFill>
                  <a:srgbClr val="030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5" name="Rectangle 73"/>
                <p:cNvSpPr/>
                <p:nvPr/>
              </p:nvSpPr>
              <p:spPr>
                <a:xfrm>
                  <a:off x="17462" y="-2"/>
                  <a:ext cx="17464" cy="603255"/>
                </a:xfrm>
                <a:prstGeom prst="rect">
                  <a:avLst/>
                </a:prstGeom>
                <a:solidFill>
                  <a:srgbClr val="070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6" name="Rectangle 74"/>
                <p:cNvSpPr/>
                <p:nvPr/>
              </p:nvSpPr>
              <p:spPr>
                <a:xfrm>
                  <a:off x="34925" y="-2"/>
                  <a:ext cx="17464" cy="603255"/>
                </a:xfrm>
                <a:prstGeom prst="rect">
                  <a:avLst/>
                </a:prstGeom>
                <a:solidFill>
                  <a:srgbClr val="0A0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7" name="Rectangle 75"/>
                <p:cNvSpPr/>
                <p:nvPr/>
              </p:nvSpPr>
              <p:spPr>
                <a:xfrm>
                  <a:off x="52387" y="-2"/>
                  <a:ext cx="15877" cy="603255"/>
                </a:xfrm>
                <a:prstGeom prst="rect">
                  <a:avLst/>
                </a:prstGeom>
                <a:solidFill>
                  <a:srgbClr val="0C0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8" name="Rectangle 76"/>
                <p:cNvSpPr/>
                <p:nvPr/>
              </p:nvSpPr>
              <p:spPr>
                <a:xfrm>
                  <a:off x="68262" y="-2"/>
                  <a:ext cx="17464" cy="603255"/>
                </a:xfrm>
                <a:prstGeom prst="rect">
                  <a:avLst/>
                </a:prstGeom>
                <a:solidFill>
                  <a:srgbClr val="0E0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09" name="Rectangle 77"/>
                <p:cNvSpPr/>
                <p:nvPr/>
              </p:nvSpPr>
              <p:spPr>
                <a:xfrm>
                  <a:off x="85725" y="-2"/>
                  <a:ext cx="17464" cy="603255"/>
                </a:xfrm>
                <a:prstGeom prst="rect">
                  <a:avLst/>
                </a:prstGeom>
                <a:solidFill>
                  <a:srgbClr val="100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0" name="Rectangle 78"/>
                <p:cNvSpPr/>
                <p:nvPr/>
              </p:nvSpPr>
              <p:spPr>
                <a:xfrm>
                  <a:off x="103187" y="-2"/>
                  <a:ext cx="15877" cy="603255"/>
                </a:xfrm>
                <a:prstGeom prst="rect">
                  <a:avLst/>
                </a:prstGeom>
                <a:solidFill>
                  <a:srgbClr val="120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1" name="Rectangle 79"/>
                <p:cNvSpPr/>
                <p:nvPr/>
              </p:nvSpPr>
              <p:spPr>
                <a:xfrm>
                  <a:off x="119062" y="-2"/>
                  <a:ext cx="17464" cy="603255"/>
                </a:xfrm>
                <a:prstGeom prst="rect">
                  <a:avLst/>
                </a:prstGeom>
                <a:solidFill>
                  <a:srgbClr val="140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2" name="Rectangle 80"/>
                <p:cNvSpPr/>
                <p:nvPr/>
              </p:nvSpPr>
              <p:spPr>
                <a:xfrm>
                  <a:off x="136525" y="-2"/>
                  <a:ext cx="17464" cy="603255"/>
                </a:xfrm>
                <a:prstGeom prst="rect">
                  <a:avLst/>
                </a:prstGeom>
                <a:solidFill>
                  <a:srgbClr val="160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3" name="Rectangle 81"/>
                <p:cNvSpPr/>
                <p:nvPr/>
              </p:nvSpPr>
              <p:spPr>
                <a:xfrm>
                  <a:off x="153987" y="-2"/>
                  <a:ext cx="17464" cy="603255"/>
                </a:xfrm>
                <a:prstGeom prst="rect">
                  <a:avLst/>
                </a:prstGeom>
                <a:solidFill>
                  <a:srgbClr val="190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4" name="Rectangle 82"/>
                <p:cNvSpPr/>
                <p:nvPr/>
              </p:nvSpPr>
              <p:spPr>
                <a:xfrm>
                  <a:off x="171450" y="-2"/>
                  <a:ext cx="15877" cy="603255"/>
                </a:xfrm>
                <a:prstGeom prst="rect">
                  <a:avLst/>
                </a:prstGeom>
                <a:solidFill>
                  <a:srgbClr val="1A0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5" name="Rectangle 83"/>
                <p:cNvSpPr/>
                <p:nvPr/>
              </p:nvSpPr>
              <p:spPr>
                <a:xfrm>
                  <a:off x="187325" y="-2"/>
                  <a:ext cx="19052" cy="603255"/>
                </a:xfrm>
                <a:prstGeom prst="rect">
                  <a:avLst/>
                </a:prstGeom>
                <a:solidFill>
                  <a:srgbClr val="1C0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6" name="Rectangle 84"/>
                <p:cNvSpPr/>
                <p:nvPr/>
              </p:nvSpPr>
              <p:spPr>
                <a:xfrm>
                  <a:off x="206375" y="-2"/>
                  <a:ext cx="15877" cy="603255"/>
                </a:xfrm>
                <a:prstGeom prst="rect">
                  <a:avLst/>
                </a:prstGeom>
                <a:solidFill>
                  <a:srgbClr val="1F0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7" name="Rectangle 85"/>
                <p:cNvSpPr/>
                <p:nvPr/>
              </p:nvSpPr>
              <p:spPr>
                <a:xfrm>
                  <a:off x="222250" y="-2"/>
                  <a:ext cx="17464" cy="603255"/>
                </a:xfrm>
                <a:prstGeom prst="rect">
                  <a:avLst/>
                </a:prstGeom>
                <a:solidFill>
                  <a:srgbClr val="20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8" name="Rectangle 86"/>
                <p:cNvSpPr/>
                <p:nvPr/>
              </p:nvSpPr>
              <p:spPr>
                <a:xfrm>
                  <a:off x="239712" y="-2"/>
                  <a:ext cx="17464" cy="603255"/>
                </a:xfrm>
                <a:prstGeom prst="rect">
                  <a:avLst/>
                </a:prstGeom>
                <a:solidFill>
                  <a:srgbClr val="221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19" name="Rectangle 87"/>
                <p:cNvSpPr/>
                <p:nvPr/>
              </p:nvSpPr>
              <p:spPr>
                <a:xfrm>
                  <a:off x="257175" y="-2"/>
                  <a:ext cx="15877" cy="603255"/>
                </a:xfrm>
                <a:prstGeom prst="rect">
                  <a:avLst/>
                </a:prstGeom>
                <a:solidFill>
                  <a:srgbClr val="251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0" name="Rectangle 88"/>
                <p:cNvSpPr/>
                <p:nvPr/>
              </p:nvSpPr>
              <p:spPr>
                <a:xfrm>
                  <a:off x="273050" y="-2"/>
                  <a:ext cx="17464" cy="603255"/>
                </a:xfrm>
                <a:prstGeom prst="rect">
                  <a:avLst/>
                </a:prstGeom>
                <a:solidFill>
                  <a:srgbClr val="271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1" name="Rectangle 89"/>
                <p:cNvSpPr/>
                <p:nvPr/>
              </p:nvSpPr>
              <p:spPr>
                <a:xfrm>
                  <a:off x="290512" y="-2"/>
                  <a:ext cx="17464" cy="603255"/>
                </a:xfrm>
                <a:prstGeom prst="rect">
                  <a:avLst/>
                </a:prstGeom>
                <a:solidFill>
                  <a:srgbClr val="291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2" name="Rectangle 90"/>
                <p:cNvSpPr/>
                <p:nvPr/>
              </p:nvSpPr>
              <p:spPr>
                <a:xfrm>
                  <a:off x="307975" y="-2"/>
                  <a:ext cx="17464" cy="603255"/>
                </a:xfrm>
                <a:prstGeom prst="rect">
                  <a:avLst/>
                </a:prstGeom>
                <a:solidFill>
                  <a:srgbClr val="2C1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3" name="Rectangle 91"/>
                <p:cNvSpPr/>
                <p:nvPr/>
              </p:nvSpPr>
              <p:spPr>
                <a:xfrm>
                  <a:off x="325437" y="-2"/>
                  <a:ext cx="15877" cy="603255"/>
                </a:xfrm>
                <a:prstGeom prst="rect">
                  <a:avLst/>
                </a:prstGeom>
                <a:solidFill>
                  <a:srgbClr val="2D1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4" name="Rectangle 92"/>
                <p:cNvSpPr/>
                <p:nvPr/>
              </p:nvSpPr>
              <p:spPr>
                <a:xfrm>
                  <a:off x="341313" y="-2"/>
                  <a:ext cx="19052" cy="603255"/>
                </a:xfrm>
                <a:prstGeom prst="rect">
                  <a:avLst/>
                </a:prstGeom>
                <a:solidFill>
                  <a:srgbClr val="301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5" name="Rectangle 93"/>
                <p:cNvSpPr/>
                <p:nvPr/>
              </p:nvSpPr>
              <p:spPr>
                <a:xfrm>
                  <a:off x="360363" y="-2"/>
                  <a:ext cx="15877" cy="603255"/>
                </a:xfrm>
                <a:prstGeom prst="rect">
                  <a:avLst/>
                </a:prstGeom>
                <a:solidFill>
                  <a:srgbClr val="321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6" name="Rectangle 94"/>
                <p:cNvSpPr/>
                <p:nvPr/>
              </p:nvSpPr>
              <p:spPr>
                <a:xfrm>
                  <a:off x="376238" y="-2"/>
                  <a:ext cx="17464" cy="603255"/>
                </a:xfrm>
                <a:prstGeom prst="rect">
                  <a:avLst/>
                </a:prstGeom>
                <a:solidFill>
                  <a:srgbClr val="341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7" name="Rectangle 95"/>
                <p:cNvSpPr/>
                <p:nvPr/>
              </p:nvSpPr>
              <p:spPr>
                <a:xfrm>
                  <a:off x="393701" y="-2"/>
                  <a:ext cx="15877" cy="603255"/>
                </a:xfrm>
                <a:prstGeom prst="rect">
                  <a:avLst/>
                </a:prstGeom>
                <a:solidFill>
                  <a:srgbClr val="361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8" name="Rectangle 96"/>
                <p:cNvSpPr/>
                <p:nvPr/>
              </p:nvSpPr>
              <p:spPr>
                <a:xfrm>
                  <a:off x="409576" y="-2"/>
                  <a:ext cx="17464" cy="603255"/>
                </a:xfrm>
                <a:prstGeom prst="rect">
                  <a:avLst/>
                </a:prstGeom>
                <a:solidFill>
                  <a:srgbClr val="381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29" name="Rectangle 97"/>
                <p:cNvSpPr/>
                <p:nvPr/>
              </p:nvSpPr>
              <p:spPr>
                <a:xfrm>
                  <a:off x="427038" y="-2"/>
                  <a:ext cx="17464" cy="603255"/>
                </a:xfrm>
                <a:prstGeom prst="rect">
                  <a:avLst/>
                </a:prstGeom>
                <a:solidFill>
                  <a:srgbClr val="3B1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0" name="Rectangle 98"/>
                <p:cNvSpPr/>
                <p:nvPr/>
              </p:nvSpPr>
              <p:spPr>
                <a:xfrm>
                  <a:off x="444501" y="-2"/>
                  <a:ext cx="15877" cy="603255"/>
                </a:xfrm>
                <a:prstGeom prst="rect">
                  <a:avLst/>
                </a:prstGeom>
                <a:solidFill>
                  <a:srgbClr val="3C1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1" name="Rectangle 99"/>
                <p:cNvSpPr/>
                <p:nvPr/>
              </p:nvSpPr>
              <p:spPr>
                <a:xfrm>
                  <a:off x="460376" y="-2"/>
                  <a:ext cx="19052" cy="603255"/>
                </a:xfrm>
                <a:prstGeom prst="rect">
                  <a:avLst/>
                </a:prstGeom>
                <a:solidFill>
                  <a:srgbClr val="3E1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2" name="Rectangle 100"/>
                <p:cNvSpPr/>
                <p:nvPr/>
              </p:nvSpPr>
              <p:spPr>
                <a:xfrm>
                  <a:off x="479426" y="-2"/>
                  <a:ext cx="15877" cy="603255"/>
                </a:xfrm>
                <a:prstGeom prst="rect">
                  <a:avLst/>
                </a:prstGeom>
                <a:solidFill>
                  <a:srgbClr val="412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3" name="Rectangle 101"/>
                <p:cNvSpPr/>
                <p:nvPr/>
              </p:nvSpPr>
              <p:spPr>
                <a:xfrm>
                  <a:off x="495301" y="-2"/>
                  <a:ext cx="17464" cy="603255"/>
                </a:xfrm>
                <a:prstGeom prst="rect">
                  <a:avLst/>
                </a:prstGeom>
                <a:solidFill>
                  <a:srgbClr val="432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4" name="Rectangle 102"/>
                <p:cNvSpPr/>
                <p:nvPr/>
              </p:nvSpPr>
              <p:spPr>
                <a:xfrm>
                  <a:off x="512763" y="-2"/>
                  <a:ext cx="17464" cy="603255"/>
                </a:xfrm>
                <a:prstGeom prst="rect">
                  <a:avLst/>
                </a:prstGeom>
                <a:solidFill>
                  <a:srgbClr val="442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5" name="Rectangle 103"/>
                <p:cNvSpPr/>
                <p:nvPr/>
              </p:nvSpPr>
              <p:spPr>
                <a:xfrm>
                  <a:off x="530226" y="-2"/>
                  <a:ext cx="17464" cy="603255"/>
                </a:xfrm>
                <a:prstGeom prst="rect">
                  <a:avLst/>
                </a:prstGeom>
                <a:solidFill>
                  <a:srgbClr val="472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6" name="Rectangle 104"/>
                <p:cNvSpPr/>
                <p:nvPr/>
              </p:nvSpPr>
              <p:spPr>
                <a:xfrm>
                  <a:off x="547688" y="-2"/>
                  <a:ext cx="15877" cy="603255"/>
                </a:xfrm>
                <a:prstGeom prst="rect">
                  <a:avLst/>
                </a:prstGeom>
                <a:solidFill>
                  <a:srgbClr val="482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7" name="Rectangle 105"/>
                <p:cNvSpPr/>
                <p:nvPr/>
              </p:nvSpPr>
              <p:spPr>
                <a:xfrm>
                  <a:off x="563563" y="-2"/>
                  <a:ext cx="17464" cy="603255"/>
                </a:xfrm>
                <a:prstGeom prst="rect">
                  <a:avLst/>
                </a:prstGeom>
                <a:solidFill>
                  <a:srgbClr val="4B2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8" name="Rectangle 106"/>
                <p:cNvSpPr/>
                <p:nvPr/>
              </p:nvSpPr>
              <p:spPr>
                <a:xfrm>
                  <a:off x="581026" y="-2"/>
                  <a:ext cx="17464" cy="603255"/>
                </a:xfrm>
                <a:prstGeom prst="rect">
                  <a:avLst/>
                </a:prstGeom>
                <a:solidFill>
                  <a:srgbClr val="4C2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39" name="Rectangle 107"/>
                <p:cNvSpPr/>
                <p:nvPr/>
              </p:nvSpPr>
              <p:spPr>
                <a:xfrm>
                  <a:off x="598488" y="-2"/>
                  <a:ext cx="15877" cy="603255"/>
                </a:xfrm>
                <a:prstGeom prst="rect">
                  <a:avLst/>
                </a:prstGeom>
                <a:solidFill>
                  <a:srgbClr val="4E2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0" name="Rectangle 108"/>
                <p:cNvSpPr/>
                <p:nvPr/>
              </p:nvSpPr>
              <p:spPr>
                <a:xfrm>
                  <a:off x="614363" y="-2"/>
                  <a:ext cx="19052" cy="603255"/>
                </a:xfrm>
                <a:prstGeom prst="rect">
                  <a:avLst/>
                </a:prstGeom>
                <a:solidFill>
                  <a:srgbClr val="502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1" name="Rectangle 109"/>
                <p:cNvSpPr/>
                <p:nvPr/>
              </p:nvSpPr>
              <p:spPr>
                <a:xfrm>
                  <a:off x="633413" y="-2"/>
                  <a:ext cx="15877" cy="603255"/>
                </a:xfrm>
                <a:prstGeom prst="rect">
                  <a:avLst/>
                </a:prstGeom>
                <a:solidFill>
                  <a:srgbClr val="512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2" name="Rectangle 110"/>
                <p:cNvSpPr/>
                <p:nvPr/>
              </p:nvSpPr>
              <p:spPr>
                <a:xfrm>
                  <a:off x="649288" y="-2"/>
                  <a:ext cx="17464" cy="603255"/>
                </a:xfrm>
                <a:prstGeom prst="rect">
                  <a:avLst/>
                </a:prstGeom>
                <a:solidFill>
                  <a:srgbClr val="532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3" name="Rectangle 111"/>
                <p:cNvSpPr/>
                <p:nvPr/>
              </p:nvSpPr>
              <p:spPr>
                <a:xfrm>
                  <a:off x="666752" y="-2"/>
                  <a:ext cx="15877" cy="603255"/>
                </a:xfrm>
                <a:prstGeom prst="rect">
                  <a:avLst/>
                </a:prstGeom>
                <a:solidFill>
                  <a:srgbClr val="542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4" name="Rectangle 112"/>
                <p:cNvSpPr/>
                <p:nvPr/>
              </p:nvSpPr>
              <p:spPr>
                <a:xfrm>
                  <a:off x="682627" y="-2"/>
                  <a:ext cx="17464" cy="603255"/>
                </a:xfrm>
                <a:prstGeom prst="rect">
                  <a:avLst/>
                </a:prstGeom>
                <a:solidFill>
                  <a:srgbClr val="552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5" name="Rectangle 113"/>
                <p:cNvSpPr/>
                <p:nvPr/>
              </p:nvSpPr>
              <p:spPr>
                <a:xfrm>
                  <a:off x="700089" y="-2"/>
                  <a:ext cx="17464" cy="603255"/>
                </a:xfrm>
                <a:prstGeom prst="rect">
                  <a:avLst/>
                </a:prstGeom>
                <a:solidFill>
                  <a:srgbClr val="572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6" name="Rectangle 114"/>
                <p:cNvSpPr/>
                <p:nvPr/>
              </p:nvSpPr>
              <p:spPr>
                <a:xfrm>
                  <a:off x="717552" y="-2"/>
                  <a:ext cx="17464" cy="603255"/>
                </a:xfrm>
                <a:prstGeom prst="rect">
                  <a:avLst/>
                </a:prstGeom>
                <a:solidFill>
                  <a:srgbClr val="582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7" name="Rectangle 115"/>
                <p:cNvSpPr/>
                <p:nvPr/>
              </p:nvSpPr>
              <p:spPr>
                <a:xfrm>
                  <a:off x="735014" y="-2"/>
                  <a:ext cx="17464" cy="603255"/>
                </a:xfrm>
                <a:prstGeom prst="rect">
                  <a:avLst/>
                </a:prstGeom>
                <a:solidFill>
                  <a:srgbClr val="592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8" name="Rectangle 116"/>
                <p:cNvSpPr/>
                <p:nvPr/>
              </p:nvSpPr>
              <p:spPr>
                <a:xfrm>
                  <a:off x="752477" y="-2"/>
                  <a:ext cx="15877" cy="603255"/>
                </a:xfrm>
                <a:prstGeom prst="rect">
                  <a:avLst/>
                </a:prstGeom>
                <a:solidFill>
                  <a:srgbClr val="5B2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49" name="Rectangle 117"/>
                <p:cNvSpPr/>
                <p:nvPr/>
              </p:nvSpPr>
              <p:spPr>
                <a:xfrm>
                  <a:off x="768352" y="-2"/>
                  <a:ext cx="17464" cy="603255"/>
                </a:xfrm>
                <a:prstGeom prst="rect">
                  <a:avLst/>
                </a:prstGeom>
                <a:solidFill>
                  <a:srgbClr val="5C2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0" name="Rectangle 118"/>
                <p:cNvSpPr/>
                <p:nvPr/>
              </p:nvSpPr>
              <p:spPr>
                <a:xfrm>
                  <a:off x="785814" y="-2"/>
                  <a:ext cx="17464" cy="603255"/>
                </a:xfrm>
                <a:prstGeom prst="rect">
                  <a:avLst/>
                </a:prstGeom>
                <a:solidFill>
                  <a:srgbClr val="5D2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1" name="Rectangle 119"/>
                <p:cNvSpPr/>
                <p:nvPr/>
              </p:nvSpPr>
              <p:spPr>
                <a:xfrm>
                  <a:off x="803277" y="-2"/>
                  <a:ext cx="17464" cy="603255"/>
                </a:xfrm>
                <a:prstGeom prst="rect">
                  <a:avLst/>
                </a:prstGeom>
                <a:solidFill>
                  <a:srgbClr val="5E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2" name="Rectangle 120"/>
                <p:cNvSpPr/>
                <p:nvPr/>
              </p:nvSpPr>
              <p:spPr>
                <a:xfrm>
                  <a:off x="820739" y="-2"/>
                  <a:ext cx="15877" cy="603255"/>
                </a:xfrm>
                <a:prstGeom prst="rect">
                  <a:avLst/>
                </a:prstGeom>
                <a:solidFill>
                  <a:srgbClr val="5E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3" name="Rectangle 121"/>
                <p:cNvSpPr/>
                <p:nvPr/>
              </p:nvSpPr>
              <p:spPr>
                <a:xfrm>
                  <a:off x="836614" y="-2"/>
                  <a:ext cx="17464" cy="603255"/>
                </a:xfrm>
                <a:prstGeom prst="rect">
                  <a:avLst/>
                </a:prstGeom>
                <a:solidFill>
                  <a:srgbClr val="5F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4" name="Rectangle 122"/>
                <p:cNvSpPr/>
                <p:nvPr/>
              </p:nvSpPr>
              <p:spPr>
                <a:xfrm>
                  <a:off x="854077" y="-2"/>
                  <a:ext cx="17464" cy="603255"/>
                </a:xfrm>
                <a:prstGeom prst="rect">
                  <a:avLst/>
                </a:prstGeom>
                <a:solidFill>
                  <a:srgbClr val="60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5" name="Rectangle 123"/>
                <p:cNvSpPr/>
                <p:nvPr/>
              </p:nvSpPr>
              <p:spPr>
                <a:xfrm>
                  <a:off x="871539" y="-2"/>
                  <a:ext cx="15877" cy="603255"/>
                </a:xfrm>
                <a:prstGeom prst="rect">
                  <a:avLst/>
                </a:prstGeom>
                <a:solidFill>
                  <a:srgbClr val="61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6" name="Rectangle 124"/>
                <p:cNvSpPr/>
                <p:nvPr/>
              </p:nvSpPr>
              <p:spPr>
                <a:xfrm>
                  <a:off x="887414" y="-2"/>
                  <a:ext cx="19052" cy="603255"/>
                </a:xfrm>
                <a:prstGeom prst="rect">
                  <a:avLst/>
                </a:prstGeom>
                <a:solidFill>
                  <a:srgbClr val="61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7" name="Rectangle 125"/>
                <p:cNvSpPr/>
                <p:nvPr/>
              </p:nvSpPr>
              <p:spPr>
                <a:xfrm>
                  <a:off x="906464" y="-2"/>
                  <a:ext cx="15877" cy="603255"/>
                </a:xfrm>
                <a:prstGeom prst="rect">
                  <a:avLst/>
                </a:prstGeom>
                <a:solidFill>
                  <a:srgbClr val="62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8" name="Rectangle 126"/>
                <p:cNvSpPr/>
                <p:nvPr/>
              </p:nvSpPr>
              <p:spPr>
                <a:xfrm>
                  <a:off x="922339" y="-2"/>
                  <a:ext cx="17464" cy="603255"/>
                </a:xfrm>
                <a:prstGeom prst="rect">
                  <a:avLst/>
                </a:prstGeom>
                <a:solidFill>
                  <a:srgbClr val="62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59" name="Rectangle 127"/>
                <p:cNvSpPr/>
                <p:nvPr/>
              </p:nvSpPr>
              <p:spPr>
                <a:xfrm>
                  <a:off x="939802" y="-2"/>
                  <a:ext cx="15877" cy="603255"/>
                </a:xfrm>
                <a:prstGeom prst="rect">
                  <a:avLst/>
                </a:prstGeom>
                <a:solidFill>
                  <a:srgbClr val="63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60" name="Rectangle 128"/>
                <p:cNvSpPr/>
                <p:nvPr/>
              </p:nvSpPr>
              <p:spPr>
                <a:xfrm>
                  <a:off x="955677" y="-2"/>
                  <a:ext cx="19052" cy="603255"/>
                </a:xfrm>
                <a:prstGeom prst="rect">
                  <a:avLst/>
                </a:prstGeom>
                <a:solidFill>
                  <a:srgbClr val="63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61" name="Rectangle 129"/>
                <p:cNvSpPr/>
                <p:nvPr/>
              </p:nvSpPr>
              <p:spPr>
                <a:xfrm>
                  <a:off x="974728" y="-2"/>
                  <a:ext cx="15877" cy="603255"/>
                </a:xfrm>
                <a:prstGeom prst="rect">
                  <a:avLst/>
                </a:prstGeom>
                <a:solidFill>
                  <a:srgbClr val="64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62" name="Rectangle 130"/>
                <p:cNvSpPr/>
                <p:nvPr/>
              </p:nvSpPr>
              <p:spPr>
                <a:xfrm>
                  <a:off x="990603" y="-2"/>
                  <a:ext cx="17464" cy="603255"/>
                </a:xfrm>
                <a:prstGeom prst="rect">
                  <a:avLst/>
                </a:prstGeom>
                <a:solidFill>
                  <a:srgbClr val="64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63" name="Rectangle 131"/>
                <p:cNvSpPr/>
                <p:nvPr/>
              </p:nvSpPr>
              <p:spPr>
                <a:xfrm>
                  <a:off x="1008065" y="-2"/>
                  <a:ext cx="17464" cy="603255"/>
                </a:xfrm>
                <a:prstGeom prst="rect">
                  <a:avLst/>
                </a:prstGeom>
                <a:solidFill>
                  <a:srgbClr val="64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64" name="Rectangle 132"/>
                <p:cNvSpPr/>
                <p:nvPr/>
              </p:nvSpPr>
              <p:spPr>
                <a:xfrm>
                  <a:off x="1025528" y="-2"/>
                  <a:ext cx="15877" cy="603255"/>
                </a:xfrm>
                <a:prstGeom prst="rect">
                  <a:avLst/>
                </a:prstGeom>
                <a:solidFill>
                  <a:srgbClr val="65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65" name="Rectangle 133"/>
                <p:cNvSpPr/>
                <p:nvPr/>
              </p:nvSpPr>
              <p:spPr>
                <a:xfrm>
                  <a:off x="1041403" y="-2"/>
                  <a:ext cx="17464" cy="603255"/>
                </a:xfrm>
                <a:prstGeom prst="rect">
                  <a:avLst/>
                </a:prstGeom>
                <a:solidFill>
                  <a:srgbClr val="65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66" name="Rectangle 134"/>
                <p:cNvSpPr/>
                <p:nvPr/>
              </p:nvSpPr>
              <p:spPr>
                <a:xfrm>
                  <a:off x="1058865" y="-2"/>
                  <a:ext cx="17464" cy="603255"/>
                </a:xfrm>
                <a:prstGeom prst="rect">
                  <a:avLst/>
                </a:prstGeom>
                <a:solidFill>
                  <a:srgbClr val="65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67" name="Rectangle 135"/>
                <p:cNvSpPr/>
                <p:nvPr/>
              </p:nvSpPr>
              <p:spPr>
                <a:xfrm>
                  <a:off x="1076328" y="-2"/>
                  <a:ext cx="17464" cy="603255"/>
                </a:xfrm>
                <a:prstGeom prst="rect">
                  <a:avLst/>
                </a:prstGeom>
                <a:solidFill>
                  <a:srgbClr val="65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grpSp>
          <p:grpSp>
            <p:nvGrpSpPr>
              <p:cNvPr id="664" name="Group 332"/>
              <p:cNvGrpSpPr/>
              <p:nvPr/>
            </p:nvGrpSpPr>
            <p:grpSpPr>
              <a:xfrm>
                <a:off x="1944689" y="61912"/>
                <a:ext cx="1100936" cy="479428"/>
                <a:chOff x="0" y="0"/>
                <a:chExt cx="1100935" cy="479426"/>
              </a:xfrm>
            </p:grpSpPr>
            <p:sp>
              <p:nvSpPr>
                <p:cNvPr id="469" name="Rectangle 137"/>
                <p:cNvSpPr/>
                <p:nvPr/>
              </p:nvSpPr>
              <p:spPr>
                <a:xfrm>
                  <a:off x="-1" y="-1"/>
                  <a:ext cx="12702" cy="479428"/>
                </a:xfrm>
                <a:prstGeom prst="rect">
                  <a:avLst/>
                </a:prstGeom>
                <a:solidFill>
                  <a:srgbClr val="040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0" name="Rectangle 138"/>
                <p:cNvSpPr/>
                <p:nvPr/>
              </p:nvSpPr>
              <p:spPr>
                <a:xfrm>
                  <a:off x="11906" y="-1"/>
                  <a:ext cx="12702" cy="479428"/>
                </a:xfrm>
                <a:prstGeom prst="rect">
                  <a:avLst/>
                </a:prstGeom>
                <a:solidFill>
                  <a:srgbClr val="080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1" name="Rectangle 139"/>
                <p:cNvSpPr/>
                <p:nvPr/>
              </p:nvSpPr>
              <p:spPr>
                <a:xfrm>
                  <a:off x="23018" y="-1"/>
                  <a:ext cx="12702" cy="479428"/>
                </a:xfrm>
                <a:prstGeom prst="rect">
                  <a:avLst/>
                </a:prstGeom>
                <a:solidFill>
                  <a:srgbClr val="0A0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2" name="Rectangle 140"/>
                <p:cNvSpPr/>
                <p:nvPr/>
              </p:nvSpPr>
              <p:spPr>
                <a:xfrm>
                  <a:off x="34131" y="-1"/>
                  <a:ext cx="12702" cy="479428"/>
                </a:xfrm>
                <a:prstGeom prst="rect">
                  <a:avLst/>
                </a:prstGeom>
                <a:solidFill>
                  <a:srgbClr val="0D0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3" name="Rectangle 141"/>
                <p:cNvSpPr/>
                <p:nvPr/>
              </p:nvSpPr>
              <p:spPr>
                <a:xfrm>
                  <a:off x="45243" y="-1"/>
                  <a:ext cx="12702" cy="479428"/>
                </a:xfrm>
                <a:prstGeom prst="rect">
                  <a:avLst/>
                </a:prstGeom>
                <a:solidFill>
                  <a:srgbClr val="0F0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4" name="Rectangle 142"/>
                <p:cNvSpPr/>
                <p:nvPr/>
              </p:nvSpPr>
              <p:spPr>
                <a:xfrm>
                  <a:off x="56356" y="-1"/>
                  <a:ext cx="12702" cy="479428"/>
                </a:xfrm>
                <a:prstGeom prst="rect">
                  <a:avLst/>
                </a:prstGeom>
                <a:solidFill>
                  <a:srgbClr val="110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5" name="Rectangle 143"/>
                <p:cNvSpPr/>
                <p:nvPr/>
              </p:nvSpPr>
              <p:spPr>
                <a:xfrm>
                  <a:off x="68262" y="-1"/>
                  <a:ext cx="12702" cy="479428"/>
                </a:xfrm>
                <a:prstGeom prst="rect">
                  <a:avLst/>
                </a:prstGeom>
                <a:solidFill>
                  <a:srgbClr val="130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6" name="Rectangle 144"/>
                <p:cNvSpPr/>
                <p:nvPr/>
              </p:nvSpPr>
              <p:spPr>
                <a:xfrm>
                  <a:off x="79375" y="-1"/>
                  <a:ext cx="12702" cy="479428"/>
                </a:xfrm>
                <a:prstGeom prst="rect">
                  <a:avLst/>
                </a:prstGeom>
                <a:solidFill>
                  <a:srgbClr val="140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7" name="Rectangle 145"/>
                <p:cNvSpPr/>
                <p:nvPr/>
              </p:nvSpPr>
              <p:spPr>
                <a:xfrm>
                  <a:off x="90487" y="-1"/>
                  <a:ext cx="12702" cy="479428"/>
                </a:xfrm>
                <a:prstGeom prst="rect">
                  <a:avLst/>
                </a:prstGeom>
                <a:solidFill>
                  <a:srgbClr val="160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8" name="Rectangle 146"/>
                <p:cNvSpPr/>
                <p:nvPr/>
              </p:nvSpPr>
              <p:spPr>
                <a:xfrm>
                  <a:off x="102393" y="-1"/>
                  <a:ext cx="12702" cy="479428"/>
                </a:xfrm>
                <a:prstGeom prst="rect">
                  <a:avLst/>
                </a:prstGeom>
                <a:solidFill>
                  <a:srgbClr val="180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79" name="Rectangle 147"/>
                <p:cNvSpPr/>
                <p:nvPr/>
              </p:nvSpPr>
              <p:spPr>
                <a:xfrm>
                  <a:off x="113506" y="-1"/>
                  <a:ext cx="12702" cy="479428"/>
                </a:xfrm>
                <a:prstGeom prst="rect">
                  <a:avLst/>
                </a:prstGeom>
                <a:solidFill>
                  <a:srgbClr val="1A0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0" name="Rectangle 148"/>
                <p:cNvSpPr/>
                <p:nvPr/>
              </p:nvSpPr>
              <p:spPr>
                <a:xfrm>
                  <a:off x="125412" y="-1"/>
                  <a:ext cx="12702" cy="479428"/>
                </a:xfrm>
                <a:prstGeom prst="rect">
                  <a:avLst/>
                </a:prstGeom>
                <a:solidFill>
                  <a:srgbClr val="1C0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1" name="Rectangle 149"/>
                <p:cNvSpPr/>
                <p:nvPr/>
              </p:nvSpPr>
              <p:spPr>
                <a:xfrm>
                  <a:off x="136525" y="-1"/>
                  <a:ext cx="12702" cy="479428"/>
                </a:xfrm>
                <a:prstGeom prst="rect">
                  <a:avLst/>
                </a:prstGeom>
                <a:solidFill>
                  <a:srgbClr val="1E0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2" name="Rectangle 150"/>
                <p:cNvSpPr/>
                <p:nvPr/>
              </p:nvSpPr>
              <p:spPr>
                <a:xfrm>
                  <a:off x="147637" y="-1"/>
                  <a:ext cx="12702" cy="479428"/>
                </a:xfrm>
                <a:prstGeom prst="rect">
                  <a:avLst/>
                </a:prstGeom>
                <a:solidFill>
                  <a:srgbClr val="20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3" name="Rectangle 151"/>
                <p:cNvSpPr/>
                <p:nvPr/>
              </p:nvSpPr>
              <p:spPr>
                <a:xfrm>
                  <a:off x="159543" y="-1"/>
                  <a:ext cx="12702" cy="479428"/>
                </a:xfrm>
                <a:prstGeom prst="rect">
                  <a:avLst/>
                </a:prstGeom>
                <a:solidFill>
                  <a:srgbClr val="21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4" name="Rectangle 152"/>
                <p:cNvSpPr/>
                <p:nvPr/>
              </p:nvSpPr>
              <p:spPr>
                <a:xfrm>
                  <a:off x="170656" y="-1"/>
                  <a:ext cx="12702" cy="479428"/>
                </a:xfrm>
                <a:prstGeom prst="rect">
                  <a:avLst/>
                </a:prstGeom>
                <a:solidFill>
                  <a:srgbClr val="231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5" name="Rectangle 153"/>
                <p:cNvSpPr/>
                <p:nvPr/>
              </p:nvSpPr>
              <p:spPr>
                <a:xfrm>
                  <a:off x="181768" y="-1"/>
                  <a:ext cx="12702" cy="479428"/>
                </a:xfrm>
                <a:prstGeom prst="rect">
                  <a:avLst/>
                </a:prstGeom>
                <a:solidFill>
                  <a:srgbClr val="251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6" name="Rectangle 154"/>
                <p:cNvSpPr/>
                <p:nvPr/>
              </p:nvSpPr>
              <p:spPr>
                <a:xfrm>
                  <a:off x="193675" y="-1"/>
                  <a:ext cx="12702" cy="479428"/>
                </a:xfrm>
                <a:prstGeom prst="rect">
                  <a:avLst/>
                </a:prstGeom>
                <a:solidFill>
                  <a:srgbClr val="271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7" name="Rectangle 155"/>
                <p:cNvSpPr/>
                <p:nvPr/>
              </p:nvSpPr>
              <p:spPr>
                <a:xfrm>
                  <a:off x="204787" y="-1"/>
                  <a:ext cx="12702" cy="479428"/>
                </a:xfrm>
                <a:prstGeom prst="rect">
                  <a:avLst/>
                </a:prstGeom>
                <a:solidFill>
                  <a:srgbClr val="291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8" name="Rectangle 156"/>
                <p:cNvSpPr/>
                <p:nvPr/>
              </p:nvSpPr>
              <p:spPr>
                <a:xfrm>
                  <a:off x="215900" y="-1"/>
                  <a:ext cx="12702" cy="479428"/>
                </a:xfrm>
                <a:prstGeom prst="rect">
                  <a:avLst/>
                </a:prstGeom>
                <a:solidFill>
                  <a:srgbClr val="2A1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89" name="Rectangle 157"/>
                <p:cNvSpPr/>
                <p:nvPr/>
              </p:nvSpPr>
              <p:spPr>
                <a:xfrm>
                  <a:off x="227806" y="-1"/>
                  <a:ext cx="12702" cy="479428"/>
                </a:xfrm>
                <a:prstGeom prst="rect">
                  <a:avLst/>
                </a:prstGeom>
                <a:solidFill>
                  <a:srgbClr val="2C1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0" name="Rectangle 158"/>
                <p:cNvSpPr/>
                <p:nvPr/>
              </p:nvSpPr>
              <p:spPr>
                <a:xfrm>
                  <a:off x="238918" y="-1"/>
                  <a:ext cx="12702" cy="479428"/>
                </a:xfrm>
                <a:prstGeom prst="rect">
                  <a:avLst/>
                </a:prstGeom>
                <a:solidFill>
                  <a:srgbClr val="2E1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1" name="Rectangle 159"/>
                <p:cNvSpPr/>
                <p:nvPr/>
              </p:nvSpPr>
              <p:spPr>
                <a:xfrm>
                  <a:off x="250825" y="-1"/>
                  <a:ext cx="12702" cy="479428"/>
                </a:xfrm>
                <a:prstGeom prst="rect">
                  <a:avLst/>
                </a:prstGeom>
                <a:solidFill>
                  <a:srgbClr val="301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2" name="Rectangle 160"/>
                <p:cNvSpPr/>
                <p:nvPr/>
              </p:nvSpPr>
              <p:spPr>
                <a:xfrm>
                  <a:off x="261937" y="-1"/>
                  <a:ext cx="12702" cy="479428"/>
                </a:xfrm>
                <a:prstGeom prst="rect">
                  <a:avLst/>
                </a:prstGeom>
                <a:solidFill>
                  <a:srgbClr val="321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3" name="Rectangle 161"/>
                <p:cNvSpPr/>
                <p:nvPr/>
              </p:nvSpPr>
              <p:spPr>
                <a:xfrm>
                  <a:off x="273050" y="-1"/>
                  <a:ext cx="12702" cy="479428"/>
                </a:xfrm>
                <a:prstGeom prst="rect">
                  <a:avLst/>
                </a:prstGeom>
                <a:solidFill>
                  <a:srgbClr val="341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4" name="Rectangle 162"/>
                <p:cNvSpPr/>
                <p:nvPr/>
              </p:nvSpPr>
              <p:spPr>
                <a:xfrm>
                  <a:off x="284956" y="-1"/>
                  <a:ext cx="12702" cy="479428"/>
                </a:xfrm>
                <a:prstGeom prst="rect">
                  <a:avLst/>
                </a:prstGeom>
                <a:solidFill>
                  <a:srgbClr val="361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5" name="Rectangle 163"/>
                <p:cNvSpPr/>
                <p:nvPr/>
              </p:nvSpPr>
              <p:spPr>
                <a:xfrm>
                  <a:off x="296068" y="-1"/>
                  <a:ext cx="12702" cy="479428"/>
                </a:xfrm>
                <a:prstGeom prst="rect">
                  <a:avLst/>
                </a:prstGeom>
                <a:solidFill>
                  <a:srgbClr val="381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6" name="Rectangle 164"/>
                <p:cNvSpPr/>
                <p:nvPr/>
              </p:nvSpPr>
              <p:spPr>
                <a:xfrm>
                  <a:off x="307181" y="-1"/>
                  <a:ext cx="12702" cy="479428"/>
                </a:xfrm>
                <a:prstGeom prst="rect">
                  <a:avLst/>
                </a:prstGeom>
                <a:solidFill>
                  <a:srgbClr val="3A1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7" name="Rectangle 165"/>
                <p:cNvSpPr/>
                <p:nvPr/>
              </p:nvSpPr>
              <p:spPr>
                <a:xfrm>
                  <a:off x="318293" y="-1"/>
                  <a:ext cx="12702" cy="479428"/>
                </a:xfrm>
                <a:prstGeom prst="rect">
                  <a:avLst/>
                </a:prstGeom>
                <a:solidFill>
                  <a:srgbClr val="3B1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8" name="Rectangle 166"/>
                <p:cNvSpPr/>
                <p:nvPr/>
              </p:nvSpPr>
              <p:spPr>
                <a:xfrm>
                  <a:off x="330200" y="-1"/>
                  <a:ext cx="12702" cy="479428"/>
                </a:xfrm>
                <a:prstGeom prst="rect">
                  <a:avLst/>
                </a:prstGeom>
                <a:solidFill>
                  <a:srgbClr val="3E1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499" name="Rectangle 167"/>
                <p:cNvSpPr/>
                <p:nvPr/>
              </p:nvSpPr>
              <p:spPr>
                <a:xfrm>
                  <a:off x="342107" y="-1"/>
                  <a:ext cx="12702" cy="479428"/>
                </a:xfrm>
                <a:prstGeom prst="rect">
                  <a:avLst/>
                </a:prstGeom>
                <a:solidFill>
                  <a:srgbClr val="401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0" name="Rectangle 168"/>
                <p:cNvSpPr/>
                <p:nvPr/>
              </p:nvSpPr>
              <p:spPr>
                <a:xfrm>
                  <a:off x="353219" y="-1"/>
                  <a:ext cx="12702" cy="479428"/>
                </a:xfrm>
                <a:prstGeom prst="rect">
                  <a:avLst/>
                </a:prstGeom>
                <a:solidFill>
                  <a:srgbClr val="422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1" name="Rectangle 169"/>
                <p:cNvSpPr/>
                <p:nvPr/>
              </p:nvSpPr>
              <p:spPr>
                <a:xfrm>
                  <a:off x="364332" y="-1"/>
                  <a:ext cx="12702" cy="479428"/>
                </a:xfrm>
                <a:prstGeom prst="rect">
                  <a:avLst/>
                </a:prstGeom>
                <a:solidFill>
                  <a:srgbClr val="432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2" name="Rectangle 170"/>
                <p:cNvSpPr/>
                <p:nvPr/>
              </p:nvSpPr>
              <p:spPr>
                <a:xfrm>
                  <a:off x="376238" y="-1"/>
                  <a:ext cx="12702" cy="479428"/>
                </a:xfrm>
                <a:prstGeom prst="rect">
                  <a:avLst/>
                </a:prstGeom>
                <a:solidFill>
                  <a:srgbClr val="462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3" name="Rectangle 171"/>
                <p:cNvSpPr/>
                <p:nvPr/>
              </p:nvSpPr>
              <p:spPr>
                <a:xfrm>
                  <a:off x="387351" y="-1"/>
                  <a:ext cx="12702" cy="479428"/>
                </a:xfrm>
                <a:prstGeom prst="rect">
                  <a:avLst/>
                </a:prstGeom>
                <a:solidFill>
                  <a:srgbClr val="472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4" name="Rectangle 172"/>
                <p:cNvSpPr/>
                <p:nvPr/>
              </p:nvSpPr>
              <p:spPr>
                <a:xfrm>
                  <a:off x="398463" y="-1"/>
                  <a:ext cx="12702" cy="479428"/>
                </a:xfrm>
                <a:prstGeom prst="rect">
                  <a:avLst/>
                </a:prstGeom>
                <a:solidFill>
                  <a:srgbClr val="492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5" name="Rectangle 173"/>
                <p:cNvSpPr/>
                <p:nvPr/>
              </p:nvSpPr>
              <p:spPr>
                <a:xfrm>
                  <a:off x="410369" y="-1"/>
                  <a:ext cx="12702" cy="479428"/>
                </a:xfrm>
                <a:prstGeom prst="rect">
                  <a:avLst/>
                </a:prstGeom>
                <a:solidFill>
                  <a:srgbClr val="4B2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6" name="Rectangle 174"/>
                <p:cNvSpPr/>
                <p:nvPr/>
              </p:nvSpPr>
              <p:spPr>
                <a:xfrm>
                  <a:off x="421482" y="-1"/>
                  <a:ext cx="12702" cy="479428"/>
                </a:xfrm>
                <a:prstGeom prst="rect">
                  <a:avLst/>
                </a:prstGeom>
                <a:solidFill>
                  <a:srgbClr val="4D2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7" name="Rectangle 175"/>
                <p:cNvSpPr/>
                <p:nvPr/>
              </p:nvSpPr>
              <p:spPr>
                <a:xfrm>
                  <a:off x="433388" y="-1"/>
                  <a:ext cx="12702" cy="479428"/>
                </a:xfrm>
                <a:prstGeom prst="rect">
                  <a:avLst/>
                </a:prstGeom>
                <a:solidFill>
                  <a:srgbClr val="4F2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8" name="Rectangle 176"/>
                <p:cNvSpPr/>
                <p:nvPr/>
              </p:nvSpPr>
              <p:spPr>
                <a:xfrm>
                  <a:off x="444501" y="-1"/>
                  <a:ext cx="12702" cy="479428"/>
                </a:xfrm>
                <a:prstGeom prst="rect">
                  <a:avLst/>
                </a:prstGeom>
                <a:solidFill>
                  <a:srgbClr val="512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09" name="Rectangle 177"/>
                <p:cNvSpPr/>
                <p:nvPr/>
              </p:nvSpPr>
              <p:spPr>
                <a:xfrm>
                  <a:off x="455613" y="-1"/>
                  <a:ext cx="12702" cy="479428"/>
                </a:xfrm>
                <a:prstGeom prst="rect">
                  <a:avLst/>
                </a:prstGeom>
                <a:solidFill>
                  <a:srgbClr val="532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0" name="Rectangle 178"/>
                <p:cNvSpPr/>
                <p:nvPr/>
              </p:nvSpPr>
              <p:spPr>
                <a:xfrm>
                  <a:off x="467519" y="-1"/>
                  <a:ext cx="12702" cy="479428"/>
                </a:xfrm>
                <a:prstGeom prst="rect">
                  <a:avLst/>
                </a:prstGeom>
                <a:solidFill>
                  <a:srgbClr val="552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1" name="Rectangle 179"/>
                <p:cNvSpPr/>
                <p:nvPr/>
              </p:nvSpPr>
              <p:spPr>
                <a:xfrm>
                  <a:off x="478632" y="-1"/>
                  <a:ext cx="12702" cy="479428"/>
                </a:xfrm>
                <a:prstGeom prst="rect">
                  <a:avLst/>
                </a:prstGeom>
                <a:solidFill>
                  <a:srgbClr val="572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2" name="Rectangle 180"/>
                <p:cNvSpPr/>
                <p:nvPr/>
              </p:nvSpPr>
              <p:spPr>
                <a:xfrm>
                  <a:off x="489744" y="-1"/>
                  <a:ext cx="12702" cy="479428"/>
                </a:xfrm>
                <a:prstGeom prst="rect">
                  <a:avLst/>
                </a:prstGeom>
                <a:solidFill>
                  <a:srgbClr val="582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3" name="Rectangle 181"/>
                <p:cNvSpPr/>
                <p:nvPr/>
              </p:nvSpPr>
              <p:spPr>
                <a:xfrm>
                  <a:off x="500857" y="-1"/>
                  <a:ext cx="12702" cy="479428"/>
                </a:xfrm>
                <a:prstGeom prst="rect">
                  <a:avLst/>
                </a:prstGeom>
                <a:solidFill>
                  <a:srgbClr val="5A2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4" name="Rectangle 182"/>
                <p:cNvSpPr/>
                <p:nvPr/>
              </p:nvSpPr>
              <p:spPr>
                <a:xfrm>
                  <a:off x="511969" y="-1"/>
                  <a:ext cx="12702" cy="479428"/>
                </a:xfrm>
                <a:prstGeom prst="rect">
                  <a:avLst/>
                </a:prstGeom>
                <a:solidFill>
                  <a:srgbClr val="5C2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5" name="Rectangle 183"/>
                <p:cNvSpPr/>
                <p:nvPr/>
              </p:nvSpPr>
              <p:spPr>
                <a:xfrm>
                  <a:off x="523876" y="-1"/>
                  <a:ext cx="12702" cy="479428"/>
                </a:xfrm>
                <a:prstGeom prst="rect">
                  <a:avLst/>
                </a:prstGeom>
                <a:solidFill>
                  <a:srgbClr val="5D2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6" name="Rectangle 184"/>
                <p:cNvSpPr/>
                <p:nvPr/>
              </p:nvSpPr>
              <p:spPr>
                <a:xfrm>
                  <a:off x="534988" y="-1"/>
                  <a:ext cx="12702" cy="479428"/>
                </a:xfrm>
                <a:prstGeom prst="rect">
                  <a:avLst/>
                </a:prstGeom>
                <a:solidFill>
                  <a:srgbClr val="5F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7" name="Rectangle 185"/>
                <p:cNvSpPr/>
                <p:nvPr/>
              </p:nvSpPr>
              <p:spPr>
                <a:xfrm>
                  <a:off x="546101" y="-1"/>
                  <a:ext cx="12702" cy="479428"/>
                </a:xfrm>
                <a:prstGeom prst="rect">
                  <a:avLst/>
                </a:prstGeom>
                <a:solidFill>
                  <a:srgbClr val="61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8" name="Rectangle 186"/>
                <p:cNvSpPr/>
                <p:nvPr/>
              </p:nvSpPr>
              <p:spPr>
                <a:xfrm>
                  <a:off x="558801" y="-1"/>
                  <a:ext cx="12702" cy="479428"/>
                </a:xfrm>
                <a:prstGeom prst="rect">
                  <a:avLst/>
                </a:prstGeom>
                <a:solidFill>
                  <a:srgbClr val="63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19" name="Rectangle 187"/>
                <p:cNvSpPr/>
                <p:nvPr/>
              </p:nvSpPr>
              <p:spPr>
                <a:xfrm>
                  <a:off x="569913" y="-1"/>
                  <a:ext cx="12702" cy="479428"/>
                </a:xfrm>
                <a:prstGeom prst="rect">
                  <a:avLst/>
                </a:prstGeom>
                <a:solidFill>
                  <a:srgbClr val="64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0" name="Rectangle 188"/>
                <p:cNvSpPr/>
                <p:nvPr/>
              </p:nvSpPr>
              <p:spPr>
                <a:xfrm>
                  <a:off x="581026" y="-1"/>
                  <a:ext cx="12702" cy="479428"/>
                </a:xfrm>
                <a:prstGeom prst="rect">
                  <a:avLst/>
                </a:prstGeom>
                <a:solidFill>
                  <a:srgbClr val="66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1" name="Rectangle 189"/>
                <p:cNvSpPr/>
                <p:nvPr/>
              </p:nvSpPr>
              <p:spPr>
                <a:xfrm>
                  <a:off x="592932" y="-1"/>
                  <a:ext cx="12702" cy="479428"/>
                </a:xfrm>
                <a:prstGeom prst="rect">
                  <a:avLst/>
                </a:prstGeom>
                <a:solidFill>
                  <a:srgbClr val="683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2" name="Rectangle 190"/>
                <p:cNvSpPr/>
                <p:nvPr/>
              </p:nvSpPr>
              <p:spPr>
                <a:xfrm>
                  <a:off x="604044" y="-1"/>
                  <a:ext cx="12702" cy="479428"/>
                </a:xfrm>
                <a:prstGeom prst="rect">
                  <a:avLst/>
                </a:prstGeom>
                <a:solidFill>
                  <a:srgbClr val="693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3" name="Rectangle 191"/>
                <p:cNvSpPr/>
                <p:nvPr/>
              </p:nvSpPr>
              <p:spPr>
                <a:xfrm>
                  <a:off x="615157" y="-1"/>
                  <a:ext cx="12702" cy="479428"/>
                </a:xfrm>
                <a:prstGeom prst="rect">
                  <a:avLst/>
                </a:prstGeom>
                <a:solidFill>
                  <a:srgbClr val="6B3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4" name="Rectangle 192"/>
                <p:cNvSpPr/>
                <p:nvPr/>
              </p:nvSpPr>
              <p:spPr>
                <a:xfrm>
                  <a:off x="626269" y="-1"/>
                  <a:ext cx="12702" cy="479428"/>
                </a:xfrm>
                <a:prstGeom prst="rect">
                  <a:avLst/>
                </a:prstGeom>
                <a:solidFill>
                  <a:srgbClr val="6C3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5" name="Rectangle 193"/>
                <p:cNvSpPr/>
                <p:nvPr/>
              </p:nvSpPr>
              <p:spPr>
                <a:xfrm>
                  <a:off x="637382" y="-1"/>
                  <a:ext cx="12702" cy="479428"/>
                </a:xfrm>
                <a:prstGeom prst="rect">
                  <a:avLst/>
                </a:prstGeom>
                <a:solidFill>
                  <a:srgbClr val="6D3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6" name="Rectangle 194"/>
                <p:cNvSpPr/>
                <p:nvPr/>
              </p:nvSpPr>
              <p:spPr>
                <a:xfrm>
                  <a:off x="649289" y="-1"/>
                  <a:ext cx="12702" cy="479428"/>
                </a:xfrm>
                <a:prstGeom prst="rect">
                  <a:avLst/>
                </a:prstGeom>
                <a:solidFill>
                  <a:srgbClr val="6F3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7" name="Rectangle 195"/>
                <p:cNvSpPr/>
                <p:nvPr/>
              </p:nvSpPr>
              <p:spPr>
                <a:xfrm>
                  <a:off x="661195" y="-1"/>
                  <a:ext cx="12702" cy="479428"/>
                </a:xfrm>
                <a:prstGeom prst="rect">
                  <a:avLst/>
                </a:prstGeom>
                <a:solidFill>
                  <a:srgbClr val="713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8" name="Rectangle 196"/>
                <p:cNvSpPr/>
                <p:nvPr/>
              </p:nvSpPr>
              <p:spPr>
                <a:xfrm>
                  <a:off x="672308" y="-1"/>
                  <a:ext cx="12702" cy="479428"/>
                </a:xfrm>
                <a:prstGeom prst="rect">
                  <a:avLst/>
                </a:prstGeom>
                <a:solidFill>
                  <a:srgbClr val="723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29" name="Rectangle 197"/>
                <p:cNvSpPr/>
                <p:nvPr/>
              </p:nvSpPr>
              <p:spPr>
                <a:xfrm>
                  <a:off x="683420" y="-1"/>
                  <a:ext cx="12702" cy="479428"/>
                </a:xfrm>
                <a:prstGeom prst="rect">
                  <a:avLst/>
                </a:prstGeom>
                <a:solidFill>
                  <a:srgbClr val="733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0" name="Rectangle 198"/>
                <p:cNvSpPr/>
                <p:nvPr/>
              </p:nvSpPr>
              <p:spPr>
                <a:xfrm>
                  <a:off x="694533" y="-1"/>
                  <a:ext cx="12702" cy="479428"/>
                </a:xfrm>
                <a:prstGeom prst="rect">
                  <a:avLst/>
                </a:prstGeom>
                <a:solidFill>
                  <a:srgbClr val="743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1" name="Rectangle 199"/>
                <p:cNvSpPr/>
                <p:nvPr/>
              </p:nvSpPr>
              <p:spPr>
                <a:xfrm>
                  <a:off x="706439" y="-1"/>
                  <a:ext cx="12702" cy="479428"/>
                </a:xfrm>
                <a:prstGeom prst="rect">
                  <a:avLst/>
                </a:prstGeom>
                <a:solidFill>
                  <a:srgbClr val="753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2" name="Rectangle 200"/>
                <p:cNvSpPr/>
                <p:nvPr/>
              </p:nvSpPr>
              <p:spPr>
                <a:xfrm>
                  <a:off x="717552" y="-1"/>
                  <a:ext cx="12702" cy="479428"/>
                </a:xfrm>
                <a:prstGeom prst="rect">
                  <a:avLst/>
                </a:prstGeom>
                <a:solidFill>
                  <a:srgbClr val="763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3" name="Rectangle 201"/>
                <p:cNvSpPr/>
                <p:nvPr/>
              </p:nvSpPr>
              <p:spPr>
                <a:xfrm>
                  <a:off x="728664" y="-1"/>
                  <a:ext cx="12702" cy="479428"/>
                </a:xfrm>
                <a:prstGeom prst="rect">
                  <a:avLst/>
                </a:prstGeom>
                <a:solidFill>
                  <a:srgbClr val="773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4" name="Rectangle 202"/>
                <p:cNvSpPr/>
                <p:nvPr/>
              </p:nvSpPr>
              <p:spPr>
                <a:xfrm>
                  <a:off x="740570" y="-1"/>
                  <a:ext cx="12702" cy="479428"/>
                </a:xfrm>
                <a:prstGeom prst="rect">
                  <a:avLst/>
                </a:prstGeom>
                <a:solidFill>
                  <a:srgbClr val="783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5" name="Rectangle 203"/>
                <p:cNvSpPr/>
                <p:nvPr/>
              </p:nvSpPr>
              <p:spPr>
                <a:xfrm>
                  <a:off x="751683" y="-1"/>
                  <a:ext cx="12702" cy="479428"/>
                </a:xfrm>
                <a:prstGeom prst="rect">
                  <a:avLst/>
                </a:prstGeom>
                <a:solidFill>
                  <a:srgbClr val="7A3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6" name="Rectangle 204"/>
                <p:cNvSpPr/>
                <p:nvPr/>
              </p:nvSpPr>
              <p:spPr>
                <a:xfrm>
                  <a:off x="763589" y="-1"/>
                  <a:ext cx="12702" cy="479428"/>
                </a:xfrm>
                <a:prstGeom prst="rect">
                  <a:avLst/>
                </a:prstGeom>
                <a:solidFill>
                  <a:srgbClr val="7B3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7" name="Rectangle 205"/>
                <p:cNvSpPr/>
                <p:nvPr/>
              </p:nvSpPr>
              <p:spPr>
                <a:xfrm>
                  <a:off x="775495" y="-1"/>
                  <a:ext cx="12702" cy="479428"/>
                </a:xfrm>
                <a:prstGeom prst="rect">
                  <a:avLst/>
                </a:prstGeom>
                <a:solidFill>
                  <a:srgbClr val="7B3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8" name="Rectangle 206"/>
                <p:cNvSpPr/>
                <p:nvPr/>
              </p:nvSpPr>
              <p:spPr>
                <a:xfrm>
                  <a:off x="786608" y="-1"/>
                  <a:ext cx="12702" cy="479428"/>
                </a:xfrm>
                <a:prstGeom prst="rect">
                  <a:avLst/>
                </a:prstGeom>
                <a:solidFill>
                  <a:srgbClr val="7C3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39" name="Rectangle 207"/>
                <p:cNvSpPr/>
                <p:nvPr/>
              </p:nvSpPr>
              <p:spPr>
                <a:xfrm>
                  <a:off x="797720" y="-1"/>
                  <a:ext cx="12702" cy="479428"/>
                </a:xfrm>
                <a:prstGeom prst="rect">
                  <a:avLst/>
                </a:prstGeom>
                <a:solidFill>
                  <a:srgbClr val="7D3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0" name="Rectangle 208"/>
                <p:cNvSpPr/>
                <p:nvPr/>
              </p:nvSpPr>
              <p:spPr>
                <a:xfrm>
                  <a:off x="808833" y="-1"/>
                  <a:ext cx="12702" cy="479428"/>
                </a:xfrm>
                <a:prstGeom prst="rect">
                  <a:avLst/>
                </a:prstGeom>
                <a:solidFill>
                  <a:srgbClr val="7E3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1" name="Rectangle 209"/>
                <p:cNvSpPr/>
                <p:nvPr/>
              </p:nvSpPr>
              <p:spPr>
                <a:xfrm>
                  <a:off x="819945" y="-1"/>
                  <a:ext cx="12702" cy="479428"/>
                </a:xfrm>
                <a:prstGeom prst="rect">
                  <a:avLst/>
                </a:prstGeom>
                <a:solidFill>
                  <a:srgbClr val="7F3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2" name="Rectangle 210"/>
                <p:cNvSpPr/>
                <p:nvPr/>
              </p:nvSpPr>
              <p:spPr>
                <a:xfrm>
                  <a:off x="831852" y="-1"/>
                  <a:ext cx="12702" cy="479428"/>
                </a:xfrm>
                <a:prstGeom prst="rect">
                  <a:avLst/>
                </a:prstGeom>
                <a:solidFill>
                  <a:srgbClr val="7F3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3" name="Rectangle 211"/>
                <p:cNvSpPr/>
                <p:nvPr/>
              </p:nvSpPr>
              <p:spPr>
                <a:xfrm>
                  <a:off x="842964" y="-1"/>
                  <a:ext cx="12702" cy="479428"/>
                </a:xfrm>
                <a:prstGeom prst="rect">
                  <a:avLst/>
                </a:prstGeom>
                <a:solidFill>
                  <a:srgbClr val="803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4" name="Rectangle 212"/>
                <p:cNvSpPr/>
                <p:nvPr/>
              </p:nvSpPr>
              <p:spPr>
                <a:xfrm>
                  <a:off x="854077" y="-1"/>
                  <a:ext cx="12702" cy="479428"/>
                </a:xfrm>
                <a:prstGeom prst="rect">
                  <a:avLst/>
                </a:prstGeom>
                <a:solidFill>
                  <a:srgbClr val="81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5" name="Rectangle 213"/>
                <p:cNvSpPr/>
                <p:nvPr/>
              </p:nvSpPr>
              <p:spPr>
                <a:xfrm>
                  <a:off x="865983" y="-1"/>
                  <a:ext cx="12702" cy="479428"/>
                </a:xfrm>
                <a:prstGeom prst="rect">
                  <a:avLst/>
                </a:prstGeom>
                <a:solidFill>
                  <a:srgbClr val="82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6" name="Rectangle 214"/>
                <p:cNvSpPr/>
                <p:nvPr/>
              </p:nvSpPr>
              <p:spPr>
                <a:xfrm>
                  <a:off x="877095" y="-1"/>
                  <a:ext cx="12702" cy="479428"/>
                </a:xfrm>
                <a:prstGeom prst="rect">
                  <a:avLst/>
                </a:prstGeom>
                <a:solidFill>
                  <a:srgbClr val="82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7" name="Rectangle 215"/>
                <p:cNvSpPr/>
                <p:nvPr/>
              </p:nvSpPr>
              <p:spPr>
                <a:xfrm>
                  <a:off x="889002" y="-1"/>
                  <a:ext cx="12702" cy="479428"/>
                </a:xfrm>
                <a:prstGeom prst="rect">
                  <a:avLst/>
                </a:prstGeom>
                <a:solidFill>
                  <a:srgbClr val="83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8" name="Rectangle 216"/>
                <p:cNvSpPr/>
                <p:nvPr/>
              </p:nvSpPr>
              <p:spPr>
                <a:xfrm>
                  <a:off x="900114" y="-1"/>
                  <a:ext cx="12702" cy="479428"/>
                </a:xfrm>
                <a:prstGeom prst="rect">
                  <a:avLst/>
                </a:prstGeom>
                <a:solidFill>
                  <a:srgbClr val="83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49" name="Rectangle 217"/>
                <p:cNvSpPr/>
                <p:nvPr/>
              </p:nvSpPr>
              <p:spPr>
                <a:xfrm>
                  <a:off x="911227" y="-1"/>
                  <a:ext cx="12702" cy="479428"/>
                </a:xfrm>
                <a:prstGeom prst="rect">
                  <a:avLst/>
                </a:prstGeom>
                <a:solidFill>
                  <a:srgbClr val="84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0" name="Rectangle 218"/>
                <p:cNvSpPr/>
                <p:nvPr/>
              </p:nvSpPr>
              <p:spPr>
                <a:xfrm>
                  <a:off x="923133" y="-1"/>
                  <a:ext cx="12702" cy="479428"/>
                </a:xfrm>
                <a:prstGeom prst="rect">
                  <a:avLst/>
                </a:prstGeom>
                <a:solidFill>
                  <a:srgbClr val="84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1" name="Rectangle 219"/>
                <p:cNvSpPr/>
                <p:nvPr/>
              </p:nvSpPr>
              <p:spPr>
                <a:xfrm>
                  <a:off x="934245" y="-1"/>
                  <a:ext cx="12702" cy="479428"/>
                </a:xfrm>
                <a:prstGeom prst="rect">
                  <a:avLst/>
                </a:prstGeom>
                <a:solidFill>
                  <a:srgbClr val="85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2" name="Rectangle 220"/>
                <p:cNvSpPr/>
                <p:nvPr/>
              </p:nvSpPr>
              <p:spPr>
                <a:xfrm>
                  <a:off x="945358" y="-1"/>
                  <a:ext cx="12702" cy="479428"/>
                </a:xfrm>
                <a:prstGeom prst="rect">
                  <a:avLst/>
                </a:prstGeom>
                <a:solidFill>
                  <a:srgbClr val="85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3" name="Rectangle 221"/>
                <p:cNvSpPr/>
                <p:nvPr/>
              </p:nvSpPr>
              <p:spPr>
                <a:xfrm>
                  <a:off x="957264" y="-1"/>
                  <a:ext cx="12702" cy="479428"/>
                </a:xfrm>
                <a:prstGeom prst="rect">
                  <a:avLst/>
                </a:prstGeom>
                <a:solidFill>
                  <a:srgbClr val="86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4" name="Rectangle 222"/>
                <p:cNvSpPr/>
                <p:nvPr/>
              </p:nvSpPr>
              <p:spPr>
                <a:xfrm>
                  <a:off x="968378" y="-1"/>
                  <a:ext cx="12702" cy="479428"/>
                </a:xfrm>
                <a:prstGeom prst="rect">
                  <a:avLst/>
                </a:prstGeom>
                <a:solidFill>
                  <a:srgbClr val="86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5" name="Rectangle 223"/>
                <p:cNvSpPr/>
                <p:nvPr/>
              </p:nvSpPr>
              <p:spPr>
                <a:xfrm>
                  <a:off x="979490" y="-1"/>
                  <a:ext cx="12702" cy="479428"/>
                </a:xfrm>
                <a:prstGeom prst="rect">
                  <a:avLst/>
                </a:prstGeom>
                <a:solidFill>
                  <a:srgbClr val="86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6" name="Rectangle 224"/>
                <p:cNvSpPr/>
                <p:nvPr/>
              </p:nvSpPr>
              <p:spPr>
                <a:xfrm>
                  <a:off x="991395" y="-1"/>
                  <a:ext cx="12702" cy="479428"/>
                </a:xfrm>
                <a:prstGeom prst="rect">
                  <a:avLst/>
                </a:prstGeom>
                <a:solidFill>
                  <a:srgbClr val="87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7" name="Rectangle 225"/>
                <p:cNvSpPr/>
                <p:nvPr/>
              </p:nvSpPr>
              <p:spPr>
                <a:xfrm>
                  <a:off x="1002509" y="-1"/>
                  <a:ext cx="12702" cy="479428"/>
                </a:xfrm>
                <a:prstGeom prst="rect">
                  <a:avLst/>
                </a:prstGeom>
                <a:solidFill>
                  <a:srgbClr val="87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8" name="Rectangle 226"/>
                <p:cNvSpPr/>
                <p:nvPr/>
              </p:nvSpPr>
              <p:spPr>
                <a:xfrm>
                  <a:off x="1014415" y="-1"/>
                  <a:ext cx="12702" cy="479428"/>
                </a:xfrm>
                <a:prstGeom prst="rect">
                  <a:avLst/>
                </a:prstGeom>
                <a:solidFill>
                  <a:srgbClr val="87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59" name="Rectangle 227"/>
                <p:cNvSpPr/>
                <p:nvPr/>
              </p:nvSpPr>
              <p:spPr>
                <a:xfrm>
                  <a:off x="1025528" y="-1"/>
                  <a:ext cx="12702" cy="479428"/>
                </a:xfrm>
                <a:prstGeom prst="rect">
                  <a:avLst/>
                </a:prstGeom>
                <a:solidFill>
                  <a:srgbClr val="87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0" name="Rectangle 228"/>
                <p:cNvSpPr/>
                <p:nvPr/>
              </p:nvSpPr>
              <p:spPr>
                <a:xfrm>
                  <a:off x="1036640"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1" name="Rectangle 229"/>
                <p:cNvSpPr/>
                <p:nvPr/>
              </p:nvSpPr>
              <p:spPr>
                <a:xfrm>
                  <a:off x="1048546"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2" name="Rectangle 230"/>
                <p:cNvSpPr/>
                <p:nvPr/>
              </p:nvSpPr>
              <p:spPr>
                <a:xfrm>
                  <a:off x="1059659"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3" name="Rectangle 231"/>
                <p:cNvSpPr/>
                <p:nvPr/>
              </p:nvSpPr>
              <p:spPr>
                <a:xfrm>
                  <a:off x="1070771"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4" name="Rectangle 232"/>
                <p:cNvSpPr/>
                <p:nvPr/>
              </p:nvSpPr>
              <p:spPr>
                <a:xfrm>
                  <a:off x="1081884"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5" name="Rectangle 233"/>
                <p:cNvSpPr/>
                <p:nvPr/>
              </p:nvSpPr>
              <p:spPr>
                <a:xfrm>
                  <a:off x="1088234" y="-1"/>
                  <a:ext cx="12702" cy="479428"/>
                </a:xfrm>
                <a:prstGeom prst="rect">
                  <a:avLst/>
                </a:prstGeom>
                <a:solidFill>
                  <a:srgbClr val="894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6" name="Freeform 234"/>
                <p:cNvSpPr/>
                <p:nvPr/>
              </p:nvSpPr>
              <p:spPr>
                <a:xfrm>
                  <a:off x="-1" y="-1"/>
                  <a:ext cx="1092206" cy="476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4" y="0"/>
                      </a:moveTo>
                      <a:lnTo>
                        <a:pt x="345" y="0"/>
                      </a:lnTo>
                      <a:lnTo>
                        <a:pt x="2512" y="72"/>
                      </a:lnTo>
                      <a:lnTo>
                        <a:pt x="4647" y="216"/>
                      </a:lnTo>
                      <a:lnTo>
                        <a:pt x="7660" y="648"/>
                      </a:lnTo>
                      <a:lnTo>
                        <a:pt x="8634" y="864"/>
                      </a:lnTo>
                      <a:lnTo>
                        <a:pt x="9576" y="1080"/>
                      </a:lnTo>
                      <a:lnTo>
                        <a:pt x="10486" y="1296"/>
                      </a:lnTo>
                      <a:lnTo>
                        <a:pt x="12244" y="1872"/>
                      </a:lnTo>
                      <a:lnTo>
                        <a:pt x="13060" y="2160"/>
                      </a:lnTo>
                      <a:lnTo>
                        <a:pt x="13845" y="2448"/>
                      </a:lnTo>
                      <a:lnTo>
                        <a:pt x="14630" y="2808"/>
                      </a:lnTo>
                      <a:lnTo>
                        <a:pt x="15384" y="3168"/>
                      </a:lnTo>
                      <a:lnTo>
                        <a:pt x="16074" y="3528"/>
                      </a:lnTo>
                      <a:lnTo>
                        <a:pt x="16734" y="3888"/>
                      </a:lnTo>
                      <a:lnTo>
                        <a:pt x="17362" y="4320"/>
                      </a:lnTo>
                      <a:lnTo>
                        <a:pt x="17958" y="4752"/>
                      </a:lnTo>
                      <a:lnTo>
                        <a:pt x="18523" y="5184"/>
                      </a:lnTo>
                      <a:lnTo>
                        <a:pt x="19026" y="5688"/>
                      </a:lnTo>
                      <a:lnTo>
                        <a:pt x="19497" y="6120"/>
                      </a:lnTo>
                      <a:lnTo>
                        <a:pt x="19936" y="6624"/>
                      </a:lnTo>
                      <a:lnTo>
                        <a:pt x="20313" y="7128"/>
                      </a:lnTo>
                      <a:lnTo>
                        <a:pt x="20658" y="7632"/>
                      </a:lnTo>
                      <a:lnTo>
                        <a:pt x="20941" y="8064"/>
                      </a:lnTo>
                      <a:lnTo>
                        <a:pt x="21160" y="8640"/>
                      </a:lnTo>
                      <a:lnTo>
                        <a:pt x="21349" y="9144"/>
                      </a:lnTo>
                      <a:lnTo>
                        <a:pt x="21474" y="9720"/>
                      </a:lnTo>
                      <a:lnTo>
                        <a:pt x="21569" y="10224"/>
                      </a:lnTo>
                      <a:lnTo>
                        <a:pt x="21600" y="10800"/>
                      </a:lnTo>
                      <a:lnTo>
                        <a:pt x="21569" y="11304"/>
                      </a:lnTo>
                      <a:lnTo>
                        <a:pt x="21474" y="11952"/>
                      </a:lnTo>
                      <a:lnTo>
                        <a:pt x="21349" y="12456"/>
                      </a:lnTo>
                      <a:lnTo>
                        <a:pt x="21160" y="12960"/>
                      </a:lnTo>
                      <a:lnTo>
                        <a:pt x="20941" y="13464"/>
                      </a:lnTo>
                      <a:lnTo>
                        <a:pt x="20658" y="14040"/>
                      </a:lnTo>
                      <a:lnTo>
                        <a:pt x="20313" y="14544"/>
                      </a:lnTo>
                      <a:lnTo>
                        <a:pt x="19936" y="15048"/>
                      </a:lnTo>
                      <a:lnTo>
                        <a:pt x="19497" y="15480"/>
                      </a:lnTo>
                      <a:lnTo>
                        <a:pt x="19026" y="15984"/>
                      </a:lnTo>
                      <a:lnTo>
                        <a:pt x="18523" y="16416"/>
                      </a:lnTo>
                      <a:lnTo>
                        <a:pt x="17958" y="16848"/>
                      </a:lnTo>
                      <a:lnTo>
                        <a:pt x="17362" y="17280"/>
                      </a:lnTo>
                      <a:lnTo>
                        <a:pt x="16734" y="17640"/>
                      </a:lnTo>
                      <a:lnTo>
                        <a:pt x="16074" y="18072"/>
                      </a:lnTo>
                      <a:lnTo>
                        <a:pt x="15384" y="18504"/>
                      </a:lnTo>
                      <a:lnTo>
                        <a:pt x="14630" y="18792"/>
                      </a:lnTo>
                      <a:lnTo>
                        <a:pt x="13845" y="19152"/>
                      </a:lnTo>
                      <a:lnTo>
                        <a:pt x="13060" y="19440"/>
                      </a:lnTo>
                      <a:lnTo>
                        <a:pt x="12244" y="19800"/>
                      </a:lnTo>
                      <a:lnTo>
                        <a:pt x="11365" y="20016"/>
                      </a:lnTo>
                      <a:lnTo>
                        <a:pt x="10486" y="20304"/>
                      </a:lnTo>
                      <a:lnTo>
                        <a:pt x="9576" y="20520"/>
                      </a:lnTo>
                      <a:lnTo>
                        <a:pt x="8634" y="20736"/>
                      </a:lnTo>
                      <a:lnTo>
                        <a:pt x="7660" y="20952"/>
                      </a:lnTo>
                      <a:lnTo>
                        <a:pt x="4647" y="21384"/>
                      </a:lnTo>
                      <a:lnTo>
                        <a:pt x="2512" y="21528"/>
                      </a:lnTo>
                      <a:lnTo>
                        <a:pt x="345" y="21600"/>
                      </a:lnTo>
                      <a:lnTo>
                        <a:pt x="0" y="21600"/>
                      </a:lnTo>
                      <a:lnTo>
                        <a:pt x="345" y="10800"/>
                      </a:lnTo>
                      <a:lnTo>
                        <a:pt x="314" y="0"/>
                      </a:lnTo>
                      <a:close/>
                    </a:path>
                  </a:pathLst>
                </a:custGeom>
                <a:blipFill rotWithShape="1">
                  <a:blip r:embed="rId2"/>
                  <a:srcRect l="0" t="0" r="0" b="0"/>
                  <a:tile tx="0" ty="0" sx="100000" sy="100000" flip="none" algn="tl"/>
                </a:blip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7" name="Rectangle 235"/>
                <p:cNvSpPr/>
                <p:nvPr/>
              </p:nvSpPr>
              <p:spPr>
                <a:xfrm>
                  <a:off x="-1" y="-1"/>
                  <a:ext cx="12702" cy="479428"/>
                </a:xfrm>
                <a:prstGeom prst="rect">
                  <a:avLst/>
                </a:prstGeom>
                <a:solidFill>
                  <a:srgbClr val="040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8" name="Rectangle 236"/>
                <p:cNvSpPr/>
                <p:nvPr/>
              </p:nvSpPr>
              <p:spPr>
                <a:xfrm>
                  <a:off x="11906" y="-1"/>
                  <a:ext cx="12702" cy="479428"/>
                </a:xfrm>
                <a:prstGeom prst="rect">
                  <a:avLst/>
                </a:prstGeom>
                <a:solidFill>
                  <a:srgbClr val="080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69" name="Rectangle 237"/>
                <p:cNvSpPr/>
                <p:nvPr/>
              </p:nvSpPr>
              <p:spPr>
                <a:xfrm>
                  <a:off x="23018" y="-1"/>
                  <a:ext cx="12702" cy="479428"/>
                </a:xfrm>
                <a:prstGeom prst="rect">
                  <a:avLst/>
                </a:prstGeom>
                <a:solidFill>
                  <a:srgbClr val="0A0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0" name="Rectangle 238"/>
                <p:cNvSpPr/>
                <p:nvPr/>
              </p:nvSpPr>
              <p:spPr>
                <a:xfrm>
                  <a:off x="34131" y="-1"/>
                  <a:ext cx="12702" cy="479428"/>
                </a:xfrm>
                <a:prstGeom prst="rect">
                  <a:avLst/>
                </a:prstGeom>
                <a:solidFill>
                  <a:srgbClr val="0D0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1" name="Rectangle 239"/>
                <p:cNvSpPr/>
                <p:nvPr/>
              </p:nvSpPr>
              <p:spPr>
                <a:xfrm>
                  <a:off x="45243" y="-1"/>
                  <a:ext cx="12702" cy="479428"/>
                </a:xfrm>
                <a:prstGeom prst="rect">
                  <a:avLst/>
                </a:prstGeom>
                <a:solidFill>
                  <a:srgbClr val="0F0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2" name="Rectangle 240"/>
                <p:cNvSpPr/>
                <p:nvPr/>
              </p:nvSpPr>
              <p:spPr>
                <a:xfrm>
                  <a:off x="56356" y="-1"/>
                  <a:ext cx="12702" cy="479428"/>
                </a:xfrm>
                <a:prstGeom prst="rect">
                  <a:avLst/>
                </a:prstGeom>
                <a:solidFill>
                  <a:srgbClr val="110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3" name="Rectangle 241"/>
                <p:cNvSpPr/>
                <p:nvPr/>
              </p:nvSpPr>
              <p:spPr>
                <a:xfrm>
                  <a:off x="68262" y="-1"/>
                  <a:ext cx="12702" cy="479428"/>
                </a:xfrm>
                <a:prstGeom prst="rect">
                  <a:avLst/>
                </a:prstGeom>
                <a:solidFill>
                  <a:srgbClr val="130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4" name="Rectangle 242"/>
                <p:cNvSpPr/>
                <p:nvPr/>
              </p:nvSpPr>
              <p:spPr>
                <a:xfrm>
                  <a:off x="79375" y="-1"/>
                  <a:ext cx="12702" cy="479428"/>
                </a:xfrm>
                <a:prstGeom prst="rect">
                  <a:avLst/>
                </a:prstGeom>
                <a:solidFill>
                  <a:srgbClr val="140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5" name="Rectangle 243"/>
                <p:cNvSpPr/>
                <p:nvPr/>
              </p:nvSpPr>
              <p:spPr>
                <a:xfrm>
                  <a:off x="90487" y="-1"/>
                  <a:ext cx="12702" cy="479428"/>
                </a:xfrm>
                <a:prstGeom prst="rect">
                  <a:avLst/>
                </a:prstGeom>
                <a:solidFill>
                  <a:srgbClr val="160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6" name="Rectangle 244"/>
                <p:cNvSpPr/>
                <p:nvPr/>
              </p:nvSpPr>
              <p:spPr>
                <a:xfrm>
                  <a:off x="102393" y="-1"/>
                  <a:ext cx="12702" cy="479428"/>
                </a:xfrm>
                <a:prstGeom prst="rect">
                  <a:avLst/>
                </a:prstGeom>
                <a:solidFill>
                  <a:srgbClr val="180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7" name="Rectangle 245"/>
                <p:cNvSpPr/>
                <p:nvPr/>
              </p:nvSpPr>
              <p:spPr>
                <a:xfrm>
                  <a:off x="113506" y="-1"/>
                  <a:ext cx="12702" cy="479428"/>
                </a:xfrm>
                <a:prstGeom prst="rect">
                  <a:avLst/>
                </a:prstGeom>
                <a:solidFill>
                  <a:srgbClr val="1A0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8" name="Rectangle 246"/>
                <p:cNvSpPr/>
                <p:nvPr/>
              </p:nvSpPr>
              <p:spPr>
                <a:xfrm>
                  <a:off x="125412" y="-1"/>
                  <a:ext cx="12702" cy="479428"/>
                </a:xfrm>
                <a:prstGeom prst="rect">
                  <a:avLst/>
                </a:prstGeom>
                <a:solidFill>
                  <a:srgbClr val="1C0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79" name="Rectangle 247"/>
                <p:cNvSpPr/>
                <p:nvPr/>
              </p:nvSpPr>
              <p:spPr>
                <a:xfrm>
                  <a:off x="136525" y="-1"/>
                  <a:ext cx="12702" cy="479428"/>
                </a:xfrm>
                <a:prstGeom prst="rect">
                  <a:avLst/>
                </a:prstGeom>
                <a:solidFill>
                  <a:srgbClr val="1E0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0" name="Rectangle 248"/>
                <p:cNvSpPr/>
                <p:nvPr/>
              </p:nvSpPr>
              <p:spPr>
                <a:xfrm>
                  <a:off x="147637" y="-1"/>
                  <a:ext cx="12702" cy="479428"/>
                </a:xfrm>
                <a:prstGeom prst="rect">
                  <a:avLst/>
                </a:prstGeom>
                <a:solidFill>
                  <a:srgbClr val="20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1" name="Rectangle 249"/>
                <p:cNvSpPr/>
                <p:nvPr/>
              </p:nvSpPr>
              <p:spPr>
                <a:xfrm>
                  <a:off x="159543" y="-1"/>
                  <a:ext cx="12702" cy="479428"/>
                </a:xfrm>
                <a:prstGeom prst="rect">
                  <a:avLst/>
                </a:prstGeom>
                <a:solidFill>
                  <a:srgbClr val="21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2" name="Rectangle 250"/>
                <p:cNvSpPr/>
                <p:nvPr/>
              </p:nvSpPr>
              <p:spPr>
                <a:xfrm>
                  <a:off x="170656" y="-1"/>
                  <a:ext cx="12702" cy="479428"/>
                </a:xfrm>
                <a:prstGeom prst="rect">
                  <a:avLst/>
                </a:prstGeom>
                <a:solidFill>
                  <a:srgbClr val="231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3" name="Rectangle 251"/>
                <p:cNvSpPr/>
                <p:nvPr/>
              </p:nvSpPr>
              <p:spPr>
                <a:xfrm>
                  <a:off x="181768" y="-1"/>
                  <a:ext cx="12702" cy="479428"/>
                </a:xfrm>
                <a:prstGeom prst="rect">
                  <a:avLst/>
                </a:prstGeom>
                <a:solidFill>
                  <a:srgbClr val="251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4" name="Rectangle 252"/>
                <p:cNvSpPr/>
                <p:nvPr/>
              </p:nvSpPr>
              <p:spPr>
                <a:xfrm>
                  <a:off x="193675" y="-1"/>
                  <a:ext cx="12702" cy="479428"/>
                </a:xfrm>
                <a:prstGeom prst="rect">
                  <a:avLst/>
                </a:prstGeom>
                <a:solidFill>
                  <a:srgbClr val="271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5" name="Rectangle 253"/>
                <p:cNvSpPr/>
                <p:nvPr/>
              </p:nvSpPr>
              <p:spPr>
                <a:xfrm>
                  <a:off x="204787" y="-1"/>
                  <a:ext cx="12702" cy="479428"/>
                </a:xfrm>
                <a:prstGeom prst="rect">
                  <a:avLst/>
                </a:prstGeom>
                <a:solidFill>
                  <a:srgbClr val="291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6" name="Rectangle 254"/>
                <p:cNvSpPr/>
                <p:nvPr/>
              </p:nvSpPr>
              <p:spPr>
                <a:xfrm>
                  <a:off x="215900" y="-1"/>
                  <a:ext cx="12702" cy="479428"/>
                </a:xfrm>
                <a:prstGeom prst="rect">
                  <a:avLst/>
                </a:prstGeom>
                <a:solidFill>
                  <a:srgbClr val="2A1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7" name="Rectangle 255"/>
                <p:cNvSpPr/>
                <p:nvPr/>
              </p:nvSpPr>
              <p:spPr>
                <a:xfrm>
                  <a:off x="227806" y="-1"/>
                  <a:ext cx="12702" cy="479428"/>
                </a:xfrm>
                <a:prstGeom prst="rect">
                  <a:avLst/>
                </a:prstGeom>
                <a:solidFill>
                  <a:srgbClr val="2C1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8" name="Rectangle 256"/>
                <p:cNvSpPr/>
                <p:nvPr/>
              </p:nvSpPr>
              <p:spPr>
                <a:xfrm>
                  <a:off x="238918" y="-1"/>
                  <a:ext cx="12702" cy="479428"/>
                </a:xfrm>
                <a:prstGeom prst="rect">
                  <a:avLst/>
                </a:prstGeom>
                <a:solidFill>
                  <a:srgbClr val="2E1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89" name="Rectangle 257"/>
                <p:cNvSpPr/>
                <p:nvPr/>
              </p:nvSpPr>
              <p:spPr>
                <a:xfrm>
                  <a:off x="250825" y="-1"/>
                  <a:ext cx="12702" cy="479428"/>
                </a:xfrm>
                <a:prstGeom prst="rect">
                  <a:avLst/>
                </a:prstGeom>
                <a:solidFill>
                  <a:srgbClr val="301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0" name="Rectangle 258"/>
                <p:cNvSpPr/>
                <p:nvPr/>
              </p:nvSpPr>
              <p:spPr>
                <a:xfrm>
                  <a:off x="261937" y="-1"/>
                  <a:ext cx="12702" cy="479428"/>
                </a:xfrm>
                <a:prstGeom prst="rect">
                  <a:avLst/>
                </a:prstGeom>
                <a:solidFill>
                  <a:srgbClr val="321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1" name="Rectangle 259"/>
                <p:cNvSpPr/>
                <p:nvPr/>
              </p:nvSpPr>
              <p:spPr>
                <a:xfrm>
                  <a:off x="273050" y="-1"/>
                  <a:ext cx="12702" cy="479428"/>
                </a:xfrm>
                <a:prstGeom prst="rect">
                  <a:avLst/>
                </a:prstGeom>
                <a:solidFill>
                  <a:srgbClr val="341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2" name="Rectangle 260"/>
                <p:cNvSpPr/>
                <p:nvPr/>
              </p:nvSpPr>
              <p:spPr>
                <a:xfrm>
                  <a:off x="284956" y="-1"/>
                  <a:ext cx="12702" cy="479428"/>
                </a:xfrm>
                <a:prstGeom prst="rect">
                  <a:avLst/>
                </a:prstGeom>
                <a:solidFill>
                  <a:srgbClr val="361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3" name="Rectangle 261"/>
                <p:cNvSpPr/>
                <p:nvPr/>
              </p:nvSpPr>
              <p:spPr>
                <a:xfrm>
                  <a:off x="296068" y="-1"/>
                  <a:ext cx="12702" cy="479428"/>
                </a:xfrm>
                <a:prstGeom prst="rect">
                  <a:avLst/>
                </a:prstGeom>
                <a:solidFill>
                  <a:srgbClr val="381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4" name="Rectangle 262"/>
                <p:cNvSpPr/>
                <p:nvPr/>
              </p:nvSpPr>
              <p:spPr>
                <a:xfrm>
                  <a:off x="307181" y="-1"/>
                  <a:ext cx="12702" cy="479428"/>
                </a:xfrm>
                <a:prstGeom prst="rect">
                  <a:avLst/>
                </a:prstGeom>
                <a:solidFill>
                  <a:srgbClr val="3A1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5" name="Rectangle 263"/>
                <p:cNvSpPr/>
                <p:nvPr/>
              </p:nvSpPr>
              <p:spPr>
                <a:xfrm>
                  <a:off x="318293" y="-1"/>
                  <a:ext cx="12702" cy="479428"/>
                </a:xfrm>
                <a:prstGeom prst="rect">
                  <a:avLst/>
                </a:prstGeom>
                <a:solidFill>
                  <a:srgbClr val="3B1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6" name="Rectangle 264"/>
                <p:cNvSpPr/>
                <p:nvPr/>
              </p:nvSpPr>
              <p:spPr>
                <a:xfrm>
                  <a:off x="330200" y="-1"/>
                  <a:ext cx="12702" cy="479428"/>
                </a:xfrm>
                <a:prstGeom prst="rect">
                  <a:avLst/>
                </a:prstGeom>
                <a:solidFill>
                  <a:srgbClr val="3E1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7" name="Rectangle 265"/>
                <p:cNvSpPr/>
                <p:nvPr/>
              </p:nvSpPr>
              <p:spPr>
                <a:xfrm>
                  <a:off x="342107" y="-1"/>
                  <a:ext cx="12702" cy="479428"/>
                </a:xfrm>
                <a:prstGeom prst="rect">
                  <a:avLst/>
                </a:prstGeom>
                <a:solidFill>
                  <a:srgbClr val="401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8" name="Rectangle 266"/>
                <p:cNvSpPr/>
                <p:nvPr/>
              </p:nvSpPr>
              <p:spPr>
                <a:xfrm>
                  <a:off x="353219" y="-1"/>
                  <a:ext cx="12702" cy="479428"/>
                </a:xfrm>
                <a:prstGeom prst="rect">
                  <a:avLst/>
                </a:prstGeom>
                <a:solidFill>
                  <a:srgbClr val="422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599" name="Rectangle 267"/>
                <p:cNvSpPr/>
                <p:nvPr/>
              </p:nvSpPr>
              <p:spPr>
                <a:xfrm>
                  <a:off x="364332" y="-1"/>
                  <a:ext cx="12702" cy="479428"/>
                </a:xfrm>
                <a:prstGeom prst="rect">
                  <a:avLst/>
                </a:prstGeom>
                <a:solidFill>
                  <a:srgbClr val="432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0" name="Rectangle 268"/>
                <p:cNvSpPr/>
                <p:nvPr/>
              </p:nvSpPr>
              <p:spPr>
                <a:xfrm>
                  <a:off x="376238" y="-1"/>
                  <a:ext cx="12702" cy="479428"/>
                </a:xfrm>
                <a:prstGeom prst="rect">
                  <a:avLst/>
                </a:prstGeom>
                <a:solidFill>
                  <a:srgbClr val="462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1" name="Rectangle 269"/>
                <p:cNvSpPr/>
                <p:nvPr/>
              </p:nvSpPr>
              <p:spPr>
                <a:xfrm>
                  <a:off x="387351" y="-1"/>
                  <a:ext cx="12702" cy="479428"/>
                </a:xfrm>
                <a:prstGeom prst="rect">
                  <a:avLst/>
                </a:prstGeom>
                <a:solidFill>
                  <a:srgbClr val="472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2" name="Rectangle 270"/>
                <p:cNvSpPr/>
                <p:nvPr/>
              </p:nvSpPr>
              <p:spPr>
                <a:xfrm>
                  <a:off x="398463" y="-1"/>
                  <a:ext cx="12702" cy="479428"/>
                </a:xfrm>
                <a:prstGeom prst="rect">
                  <a:avLst/>
                </a:prstGeom>
                <a:solidFill>
                  <a:srgbClr val="492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3" name="Rectangle 271"/>
                <p:cNvSpPr/>
                <p:nvPr/>
              </p:nvSpPr>
              <p:spPr>
                <a:xfrm>
                  <a:off x="410369" y="-1"/>
                  <a:ext cx="12702" cy="479428"/>
                </a:xfrm>
                <a:prstGeom prst="rect">
                  <a:avLst/>
                </a:prstGeom>
                <a:solidFill>
                  <a:srgbClr val="4B2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4" name="Rectangle 272"/>
                <p:cNvSpPr/>
                <p:nvPr/>
              </p:nvSpPr>
              <p:spPr>
                <a:xfrm>
                  <a:off x="421482" y="-1"/>
                  <a:ext cx="12702" cy="479428"/>
                </a:xfrm>
                <a:prstGeom prst="rect">
                  <a:avLst/>
                </a:prstGeom>
                <a:solidFill>
                  <a:srgbClr val="4D2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5" name="Rectangle 273"/>
                <p:cNvSpPr/>
                <p:nvPr/>
              </p:nvSpPr>
              <p:spPr>
                <a:xfrm>
                  <a:off x="433388" y="-1"/>
                  <a:ext cx="12702" cy="479428"/>
                </a:xfrm>
                <a:prstGeom prst="rect">
                  <a:avLst/>
                </a:prstGeom>
                <a:solidFill>
                  <a:srgbClr val="4F2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6" name="Rectangle 274"/>
                <p:cNvSpPr/>
                <p:nvPr/>
              </p:nvSpPr>
              <p:spPr>
                <a:xfrm>
                  <a:off x="444501" y="-1"/>
                  <a:ext cx="12702" cy="479428"/>
                </a:xfrm>
                <a:prstGeom prst="rect">
                  <a:avLst/>
                </a:prstGeom>
                <a:solidFill>
                  <a:srgbClr val="512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7" name="Rectangle 275"/>
                <p:cNvSpPr/>
                <p:nvPr/>
              </p:nvSpPr>
              <p:spPr>
                <a:xfrm>
                  <a:off x="455613" y="-1"/>
                  <a:ext cx="12702" cy="479428"/>
                </a:xfrm>
                <a:prstGeom prst="rect">
                  <a:avLst/>
                </a:prstGeom>
                <a:solidFill>
                  <a:srgbClr val="532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8" name="Rectangle 276"/>
                <p:cNvSpPr/>
                <p:nvPr/>
              </p:nvSpPr>
              <p:spPr>
                <a:xfrm>
                  <a:off x="467519" y="-1"/>
                  <a:ext cx="12702" cy="479428"/>
                </a:xfrm>
                <a:prstGeom prst="rect">
                  <a:avLst/>
                </a:prstGeom>
                <a:solidFill>
                  <a:srgbClr val="552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09" name="Rectangle 277"/>
                <p:cNvSpPr/>
                <p:nvPr/>
              </p:nvSpPr>
              <p:spPr>
                <a:xfrm>
                  <a:off x="478632" y="-1"/>
                  <a:ext cx="12702" cy="479428"/>
                </a:xfrm>
                <a:prstGeom prst="rect">
                  <a:avLst/>
                </a:prstGeom>
                <a:solidFill>
                  <a:srgbClr val="572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0" name="Rectangle 278"/>
                <p:cNvSpPr/>
                <p:nvPr/>
              </p:nvSpPr>
              <p:spPr>
                <a:xfrm>
                  <a:off x="489744" y="-1"/>
                  <a:ext cx="12702" cy="479428"/>
                </a:xfrm>
                <a:prstGeom prst="rect">
                  <a:avLst/>
                </a:prstGeom>
                <a:solidFill>
                  <a:srgbClr val="582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1" name="Rectangle 279"/>
                <p:cNvSpPr/>
                <p:nvPr/>
              </p:nvSpPr>
              <p:spPr>
                <a:xfrm>
                  <a:off x="500857" y="-1"/>
                  <a:ext cx="12702" cy="479428"/>
                </a:xfrm>
                <a:prstGeom prst="rect">
                  <a:avLst/>
                </a:prstGeom>
                <a:solidFill>
                  <a:srgbClr val="5A2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2" name="Rectangle 280"/>
                <p:cNvSpPr/>
                <p:nvPr/>
              </p:nvSpPr>
              <p:spPr>
                <a:xfrm>
                  <a:off x="511969" y="-1"/>
                  <a:ext cx="12702" cy="479428"/>
                </a:xfrm>
                <a:prstGeom prst="rect">
                  <a:avLst/>
                </a:prstGeom>
                <a:solidFill>
                  <a:srgbClr val="5C2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3" name="Rectangle 281"/>
                <p:cNvSpPr/>
                <p:nvPr/>
              </p:nvSpPr>
              <p:spPr>
                <a:xfrm>
                  <a:off x="523876" y="-1"/>
                  <a:ext cx="12702" cy="479428"/>
                </a:xfrm>
                <a:prstGeom prst="rect">
                  <a:avLst/>
                </a:prstGeom>
                <a:solidFill>
                  <a:srgbClr val="5D2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4" name="Rectangle 282"/>
                <p:cNvSpPr/>
                <p:nvPr/>
              </p:nvSpPr>
              <p:spPr>
                <a:xfrm>
                  <a:off x="534988" y="-1"/>
                  <a:ext cx="12702" cy="479428"/>
                </a:xfrm>
                <a:prstGeom prst="rect">
                  <a:avLst/>
                </a:prstGeom>
                <a:solidFill>
                  <a:srgbClr val="5F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5" name="Rectangle 283"/>
                <p:cNvSpPr/>
                <p:nvPr/>
              </p:nvSpPr>
              <p:spPr>
                <a:xfrm>
                  <a:off x="546101" y="-1"/>
                  <a:ext cx="12702" cy="479428"/>
                </a:xfrm>
                <a:prstGeom prst="rect">
                  <a:avLst/>
                </a:prstGeom>
                <a:solidFill>
                  <a:srgbClr val="61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6" name="Rectangle 284"/>
                <p:cNvSpPr/>
                <p:nvPr/>
              </p:nvSpPr>
              <p:spPr>
                <a:xfrm>
                  <a:off x="558801" y="-1"/>
                  <a:ext cx="12702" cy="479428"/>
                </a:xfrm>
                <a:prstGeom prst="rect">
                  <a:avLst/>
                </a:prstGeom>
                <a:solidFill>
                  <a:srgbClr val="63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7" name="Rectangle 285"/>
                <p:cNvSpPr/>
                <p:nvPr/>
              </p:nvSpPr>
              <p:spPr>
                <a:xfrm>
                  <a:off x="569913" y="-1"/>
                  <a:ext cx="12702" cy="479428"/>
                </a:xfrm>
                <a:prstGeom prst="rect">
                  <a:avLst/>
                </a:prstGeom>
                <a:solidFill>
                  <a:srgbClr val="64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8" name="Rectangle 286"/>
                <p:cNvSpPr/>
                <p:nvPr/>
              </p:nvSpPr>
              <p:spPr>
                <a:xfrm>
                  <a:off x="581026" y="-1"/>
                  <a:ext cx="12702" cy="479428"/>
                </a:xfrm>
                <a:prstGeom prst="rect">
                  <a:avLst/>
                </a:prstGeom>
                <a:solidFill>
                  <a:srgbClr val="663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19" name="Rectangle 287"/>
                <p:cNvSpPr/>
                <p:nvPr/>
              </p:nvSpPr>
              <p:spPr>
                <a:xfrm>
                  <a:off x="592932" y="-1"/>
                  <a:ext cx="12702" cy="479428"/>
                </a:xfrm>
                <a:prstGeom prst="rect">
                  <a:avLst/>
                </a:prstGeom>
                <a:solidFill>
                  <a:srgbClr val="683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0" name="Rectangle 288"/>
                <p:cNvSpPr/>
                <p:nvPr/>
              </p:nvSpPr>
              <p:spPr>
                <a:xfrm>
                  <a:off x="604044" y="-1"/>
                  <a:ext cx="12702" cy="479428"/>
                </a:xfrm>
                <a:prstGeom prst="rect">
                  <a:avLst/>
                </a:prstGeom>
                <a:solidFill>
                  <a:srgbClr val="693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1" name="Rectangle 289"/>
                <p:cNvSpPr/>
                <p:nvPr/>
              </p:nvSpPr>
              <p:spPr>
                <a:xfrm>
                  <a:off x="615157" y="-1"/>
                  <a:ext cx="12702" cy="479428"/>
                </a:xfrm>
                <a:prstGeom prst="rect">
                  <a:avLst/>
                </a:prstGeom>
                <a:solidFill>
                  <a:srgbClr val="6B3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2" name="Rectangle 290"/>
                <p:cNvSpPr/>
                <p:nvPr/>
              </p:nvSpPr>
              <p:spPr>
                <a:xfrm>
                  <a:off x="626269" y="-1"/>
                  <a:ext cx="12702" cy="479428"/>
                </a:xfrm>
                <a:prstGeom prst="rect">
                  <a:avLst/>
                </a:prstGeom>
                <a:solidFill>
                  <a:srgbClr val="6C3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3" name="Rectangle 291"/>
                <p:cNvSpPr/>
                <p:nvPr/>
              </p:nvSpPr>
              <p:spPr>
                <a:xfrm>
                  <a:off x="637382" y="-1"/>
                  <a:ext cx="12702" cy="479428"/>
                </a:xfrm>
                <a:prstGeom prst="rect">
                  <a:avLst/>
                </a:prstGeom>
                <a:solidFill>
                  <a:srgbClr val="6D3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4" name="Rectangle 292"/>
                <p:cNvSpPr/>
                <p:nvPr/>
              </p:nvSpPr>
              <p:spPr>
                <a:xfrm>
                  <a:off x="649289" y="-1"/>
                  <a:ext cx="12702" cy="479428"/>
                </a:xfrm>
                <a:prstGeom prst="rect">
                  <a:avLst/>
                </a:prstGeom>
                <a:solidFill>
                  <a:srgbClr val="6F3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5" name="Rectangle 293"/>
                <p:cNvSpPr/>
                <p:nvPr/>
              </p:nvSpPr>
              <p:spPr>
                <a:xfrm>
                  <a:off x="661195" y="-1"/>
                  <a:ext cx="12702" cy="479428"/>
                </a:xfrm>
                <a:prstGeom prst="rect">
                  <a:avLst/>
                </a:prstGeom>
                <a:solidFill>
                  <a:srgbClr val="713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6" name="Rectangle 294"/>
                <p:cNvSpPr/>
                <p:nvPr/>
              </p:nvSpPr>
              <p:spPr>
                <a:xfrm>
                  <a:off x="672308" y="-1"/>
                  <a:ext cx="12702" cy="479428"/>
                </a:xfrm>
                <a:prstGeom prst="rect">
                  <a:avLst/>
                </a:prstGeom>
                <a:solidFill>
                  <a:srgbClr val="723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7" name="Rectangle 295"/>
                <p:cNvSpPr/>
                <p:nvPr/>
              </p:nvSpPr>
              <p:spPr>
                <a:xfrm>
                  <a:off x="683420" y="-1"/>
                  <a:ext cx="12702" cy="479428"/>
                </a:xfrm>
                <a:prstGeom prst="rect">
                  <a:avLst/>
                </a:prstGeom>
                <a:solidFill>
                  <a:srgbClr val="733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8" name="Rectangle 296"/>
                <p:cNvSpPr/>
                <p:nvPr/>
              </p:nvSpPr>
              <p:spPr>
                <a:xfrm>
                  <a:off x="694533" y="-1"/>
                  <a:ext cx="12702" cy="479428"/>
                </a:xfrm>
                <a:prstGeom prst="rect">
                  <a:avLst/>
                </a:prstGeom>
                <a:solidFill>
                  <a:srgbClr val="743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29" name="Rectangle 297"/>
                <p:cNvSpPr/>
                <p:nvPr/>
              </p:nvSpPr>
              <p:spPr>
                <a:xfrm>
                  <a:off x="706439" y="-1"/>
                  <a:ext cx="12702" cy="479428"/>
                </a:xfrm>
                <a:prstGeom prst="rect">
                  <a:avLst/>
                </a:prstGeom>
                <a:solidFill>
                  <a:srgbClr val="753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0" name="Rectangle 298"/>
                <p:cNvSpPr/>
                <p:nvPr/>
              </p:nvSpPr>
              <p:spPr>
                <a:xfrm>
                  <a:off x="717552" y="-1"/>
                  <a:ext cx="12702" cy="479428"/>
                </a:xfrm>
                <a:prstGeom prst="rect">
                  <a:avLst/>
                </a:prstGeom>
                <a:solidFill>
                  <a:srgbClr val="763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1" name="Rectangle 299"/>
                <p:cNvSpPr/>
                <p:nvPr/>
              </p:nvSpPr>
              <p:spPr>
                <a:xfrm>
                  <a:off x="728664" y="-1"/>
                  <a:ext cx="12702" cy="479428"/>
                </a:xfrm>
                <a:prstGeom prst="rect">
                  <a:avLst/>
                </a:prstGeom>
                <a:solidFill>
                  <a:srgbClr val="773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2" name="Rectangle 300"/>
                <p:cNvSpPr/>
                <p:nvPr/>
              </p:nvSpPr>
              <p:spPr>
                <a:xfrm>
                  <a:off x="740570" y="-1"/>
                  <a:ext cx="12702" cy="479428"/>
                </a:xfrm>
                <a:prstGeom prst="rect">
                  <a:avLst/>
                </a:prstGeom>
                <a:solidFill>
                  <a:srgbClr val="783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3" name="Rectangle 301"/>
                <p:cNvSpPr/>
                <p:nvPr/>
              </p:nvSpPr>
              <p:spPr>
                <a:xfrm>
                  <a:off x="751683" y="-1"/>
                  <a:ext cx="12702" cy="479428"/>
                </a:xfrm>
                <a:prstGeom prst="rect">
                  <a:avLst/>
                </a:prstGeom>
                <a:solidFill>
                  <a:srgbClr val="7A3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4" name="Rectangle 302"/>
                <p:cNvSpPr/>
                <p:nvPr/>
              </p:nvSpPr>
              <p:spPr>
                <a:xfrm>
                  <a:off x="763589" y="-1"/>
                  <a:ext cx="12702" cy="479428"/>
                </a:xfrm>
                <a:prstGeom prst="rect">
                  <a:avLst/>
                </a:prstGeom>
                <a:solidFill>
                  <a:srgbClr val="7B3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5" name="Rectangle 303"/>
                <p:cNvSpPr/>
                <p:nvPr/>
              </p:nvSpPr>
              <p:spPr>
                <a:xfrm>
                  <a:off x="775495" y="-1"/>
                  <a:ext cx="12702" cy="479428"/>
                </a:xfrm>
                <a:prstGeom prst="rect">
                  <a:avLst/>
                </a:prstGeom>
                <a:solidFill>
                  <a:srgbClr val="7B3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6" name="Rectangle 304"/>
                <p:cNvSpPr/>
                <p:nvPr/>
              </p:nvSpPr>
              <p:spPr>
                <a:xfrm>
                  <a:off x="786608" y="-1"/>
                  <a:ext cx="12702" cy="479428"/>
                </a:xfrm>
                <a:prstGeom prst="rect">
                  <a:avLst/>
                </a:prstGeom>
                <a:solidFill>
                  <a:srgbClr val="7C3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7" name="Rectangle 305"/>
                <p:cNvSpPr/>
                <p:nvPr/>
              </p:nvSpPr>
              <p:spPr>
                <a:xfrm>
                  <a:off x="797720" y="-1"/>
                  <a:ext cx="12702" cy="479428"/>
                </a:xfrm>
                <a:prstGeom prst="rect">
                  <a:avLst/>
                </a:prstGeom>
                <a:solidFill>
                  <a:srgbClr val="7D3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8" name="Rectangle 306"/>
                <p:cNvSpPr/>
                <p:nvPr/>
              </p:nvSpPr>
              <p:spPr>
                <a:xfrm>
                  <a:off x="808833" y="-1"/>
                  <a:ext cx="12702" cy="479428"/>
                </a:xfrm>
                <a:prstGeom prst="rect">
                  <a:avLst/>
                </a:prstGeom>
                <a:solidFill>
                  <a:srgbClr val="7E3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39" name="Rectangle 307"/>
                <p:cNvSpPr/>
                <p:nvPr/>
              </p:nvSpPr>
              <p:spPr>
                <a:xfrm>
                  <a:off x="819945" y="-1"/>
                  <a:ext cx="12702" cy="479428"/>
                </a:xfrm>
                <a:prstGeom prst="rect">
                  <a:avLst/>
                </a:prstGeom>
                <a:solidFill>
                  <a:srgbClr val="7F3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0" name="Rectangle 308"/>
                <p:cNvSpPr/>
                <p:nvPr/>
              </p:nvSpPr>
              <p:spPr>
                <a:xfrm>
                  <a:off x="831852" y="-1"/>
                  <a:ext cx="12702" cy="479428"/>
                </a:xfrm>
                <a:prstGeom prst="rect">
                  <a:avLst/>
                </a:prstGeom>
                <a:solidFill>
                  <a:srgbClr val="7F3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1" name="Rectangle 309"/>
                <p:cNvSpPr/>
                <p:nvPr/>
              </p:nvSpPr>
              <p:spPr>
                <a:xfrm>
                  <a:off x="842964" y="-1"/>
                  <a:ext cx="12702" cy="479428"/>
                </a:xfrm>
                <a:prstGeom prst="rect">
                  <a:avLst/>
                </a:prstGeom>
                <a:solidFill>
                  <a:srgbClr val="803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2" name="Rectangle 310"/>
                <p:cNvSpPr/>
                <p:nvPr/>
              </p:nvSpPr>
              <p:spPr>
                <a:xfrm>
                  <a:off x="854077" y="-1"/>
                  <a:ext cx="12702" cy="479428"/>
                </a:xfrm>
                <a:prstGeom prst="rect">
                  <a:avLst/>
                </a:prstGeom>
                <a:solidFill>
                  <a:srgbClr val="81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3" name="Rectangle 311"/>
                <p:cNvSpPr/>
                <p:nvPr/>
              </p:nvSpPr>
              <p:spPr>
                <a:xfrm>
                  <a:off x="865983" y="-1"/>
                  <a:ext cx="12702" cy="479428"/>
                </a:xfrm>
                <a:prstGeom prst="rect">
                  <a:avLst/>
                </a:prstGeom>
                <a:solidFill>
                  <a:srgbClr val="82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4" name="Rectangle 312"/>
                <p:cNvSpPr/>
                <p:nvPr/>
              </p:nvSpPr>
              <p:spPr>
                <a:xfrm>
                  <a:off x="877095" y="-1"/>
                  <a:ext cx="12702" cy="479428"/>
                </a:xfrm>
                <a:prstGeom prst="rect">
                  <a:avLst/>
                </a:prstGeom>
                <a:solidFill>
                  <a:srgbClr val="82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5" name="Rectangle 313"/>
                <p:cNvSpPr/>
                <p:nvPr/>
              </p:nvSpPr>
              <p:spPr>
                <a:xfrm>
                  <a:off x="889002" y="-1"/>
                  <a:ext cx="12702" cy="479428"/>
                </a:xfrm>
                <a:prstGeom prst="rect">
                  <a:avLst/>
                </a:prstGeom>
                <a:solidFill>
                  <a:srgbClr val="83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6" name="Rectangle 314"/>
                <p:cNvSpPr/>
                <p:nvPr/>
              </p:nvSpPr>
              <p:spPr>
                <a:xfrm>
                  <a:off x="900114" y="-1"/>
                  <a:ext cx="12702" cy="479428"/>
                </a:xfrm>
                <a:prstGeom prst="rect">
                  <a:avLst/>
                </a:prstGeom>
                <a:solidFill>
                  <a:srgbClr val="83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7" name="Rectangle 315"/>
                <p:cNvSpPr/>
                <p:nvPr/>
              </p:nvSpPr>
              <p:spPr>
                <a:xfrm>
                  <a:off x="911227" y="-1"/>
                  <a:ext cx="12702" cy="479428"/>
                </a:xfrm>
                <a:prstGeom prst="rect">
                  <a:avLst/>
                </a:prstGeom>
                <a:solidFill>
                  <a:srgbClr val="84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8" name="Rectangle 316"/>
                <p:cNvSpPr/>
                <p:nvPr/>
              </p:nvSpPr>
              <p:spPr>
                <a:xfrm>
                  <a:off x="923133" y="-1"/>
                  <a:ext cx="12702" cy="479428"/>
                </a:xfrm>
                <a:prstGeom prst="rect">
                  <a:avLst/>
                </a:prstGeom>
                <a:solidFill>
                  <a:srgbClr val="84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49" name="Rectangle 317"/>
                <p:cNvSpPr/>
                <p:nvPr/>
              </p:nvSpPr>
              <p:spPr>
                <a:xfrm>
                  <a:off x="934245" y="-1"/>
                  <a:ext cx="12702" cy="479428"/>
                </a:xfrm>
                <a:prstGeom prst="rect">
                  <a:avLst/>
                </a:prstGeom>
                <a:solidFill>
                  <a:srgbClr val="85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0" name="Rectangle 318"/>
                <p:cNvSpPr/>
                <p:nvPr/>
              </p:nvSpPr>
              <p:spPr>
                <a:xfrm>
                  <a:off x="945358" y="-1"/>
                  <a:ext cx="12702" cy="479428"/>
                </a:xfrm>
                <a:prstGeom prst="rect">
                  <a:avLst/>
                </a:prstGeom>
                <a:solidFill>
                  <a:srgbClr val="85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1" name="Rectangle 319"/>
                <p:cNvSpPr/>
                <p:nvPr/>
              </p:nvSpPr>
              <p:spPr>
                <a:xfrm>
                  <a:off x="957264" y="-1"/>
                  <a:ext cx="12702" cy="479428"/>
                </a:xfrm>
                <a:prstGeom prst="rect">
                  <a:avLst/>
                </a:prstGeom>
                <a:solidFill>
                  <a:srgbClr val="86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2" name="Rectangle 320"/>
                <p:cNvSpPr/>
                <p:nvPr/>
              </p:nvSpPr>
              <p:spPr>
                <a:xfrm>
                  <a:off x="968378" y="-1"/>
                  <a:ext cx="12702" cy="479428"/>
                </a:xfrm>
                <a:prstGeom prst="rect">
                  <a:avLst/>
                </a:prstGeom>
                <a:solidFill>
                  <a:srgbClr val="86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3" name="Rectangle 321"/>
                <p:cNvSpPr/>
                <p:nvPr/>
              </p:nvSpPr>
              <p:spPr>
                <a:xfrm>
                  <a:off x="979490" y="-1"/>
                  <a:ext cx="12702" cy="479428"/>
                </a:xfrm>
                <a:prstGeom prst="rect">
                  <a:avLst/>
                </a:prstGeom>
                <a:solidFill>
                  <a:srgbClr val="86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4" name="Rectangle 322"/>
                <p:cNvSpPr/>
                <p:nvPr/>
              </p:nvSpPr>
              <p:spPr>
                <a:xfrm>
                  <a:off x="991395" y="-1"/>
                  <a:ext cx="12702" cy="479428"/>
                </a:xfrm>
                <a:prstGeom prst="rect">
                  <a:avLst/>
                </a:prstGeom>
                <a:solidFill>
                  <a:srgbClr val="87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5" name="Rectangle 323"/>
                <p:cNvSpPr/>
                <p:nvPr/>
              </p:nvSpPr>
              <p:spPr>
                <a:xfrm>
                  <a:off x="1002509" y="-1"/>
                  <a:ext cx="12702" cy="479428"/>
                </a:xfrm>
                <a:prstGeom prst="rect">
                  <a:avLst/>
                </a:prstGeom>
                <a:solidFill>
                  <a:srgbClr val="87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6" name="Rectangle 324"/>
                <p:cNvSpPr/>
                <p:nvPr/>
              </p:nvSpPr>
              <p:spPr>
                <a:xfrm>
                  <a:off x="1014415" y="-1"/>
                  <a:ext cx="12702" cy="479428"/>
                </a:xfrm>
                <a:prstGeom prst="rect">
                  <a:avLst/>
                </a:prstGeom>
                <a:solidFill>
                  <a:srgbClr val="87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7" name="Rectangle 325"/>
                <p:cNvSpPr/>
                <p:nvPr/>
              </p:nvSpPr>
              <p:spPr>
                <a:xfrm>
                  <a:off x="1025528" y="-1"/>
                  <a:ext cx="12702" cy="479428"/>
                </a:xfrm>
                <a:prstGeom prst="rect">
                  <a:avLst/>
                </a:prstGeom>
                <a:solidFill>
                  <a:srgbClr val="87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8" name="Rectangle 326"/>
                <p:cNvSpPr/>
                <p:nvPr/>
              </p:nvSpPr>
              <p:spPr>
                <a:xfrm>
                  <a:off x="1036640"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59" name="Rectangle 327"/>
                <p:cNvSpPr/>
                <p:nvPr/>
              </p:nvSpPr>
              <p:spPr>
                <a:xfrm>
                  <a:off x="1048546"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60" name="Rectangle 328"/>
                <p:cNvSpPr/>
                <p:nvPr/>
              </p:nvSpPr>
              <p:spPr>
                <a:xfrm>
                  <a:off x="1059659"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61" name="Rectangle 329"/>
                <p:cNvSpPr/>
                <p:nvPr/>
              </p:nvSpPr>
              <p:spPr>
                <a:xfrm>
                  <a:off x="1070771"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62" name="Rectangle 330"/>
                <p:cNvSpPr/>
                <p:nvPr/>
              </p:nvSpPr>
              <p:spPr>
                <a:xfrm>
                  <a:off x="1081884" y="-1"/>
                  <a:ext cx="12702" cy="479428"/>
                </a:xfrm>
                <a:prstGeom prst="rect">
                  <a:avLst/>
                </a:prstGeom>
                <a:solidFill>
                  <a:srgbClr val="88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63" name="Rectangle 331"/>
                <p:cNvSpPr/>
                <p:nvPr/>
              </p:nvSpPr>
              <p:spPr>
                <a:xfrm>
                  <a:off x="1088234" y="-1"/>
                  <a:ext cx="12702" cy="479428"/>
                </a:xfrm>
                <a:prstGeom prst="rect">
                  <a:avLst/>
                </a:prstGeom>
                <a:solidFill>
                  <a:srgbClr val="894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grpSp>
          <p:grpSp>
            <p:nvGrpSpPr>
              <p:cNvPr id="923" name="Group 591"/>
              <p:cNvGrpSpPr/>
              <p:nvPr/>
            </p:nvGrpSpPr>
            <p:grpSpPr>
              <a:xfrm>
                <a:off x="1928020" y="144462"/>
                <a:ext cx="1096968" cy="314328"/>
                <a:chOff x="0" y="0"/>
                <a:chExt cx="1096967" cy="314327"/>
              </a:xfrm>
            </p:grpSpPr>
            <p:grpSp>
              <p:nvGrpSpPr>
                <p:cNvPr id="865" name="Group 533"/>
                <p:cNvGrpSpPr/>
                <p:nvPr/>
              </p:nvGrpSpPr>
              <p:grpSpPr>
                <a:xfrm>
                  <a:off x="0" y="-1"/>
                  <a:ext cx="1096968" cy="314329"/>
                  <a:chOff x="0" y="0"/>
                  <a:chExt cx="1096967" cy="314327"/>
                </a:xfrm>
              </p:grpSpPr>
              <p:sp>
                <p:nvSpPr>
                  <p:cNvPr id="665" name="Rectangle 333"/>
                  <p:cNvSpPr/>
                  <p:nvPr/>
                </p:nvSpPr>
                <p:spPr>
                  <a:xfrm>
                    <a:off x="0" y="-1"/>
                    <a:ext cx="12701" cy="314328"/>
                  </a:xfrm>
                  <a:prstGeom prst="rect">
                    <a:avLst/>
                  </a:pr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66" name="Rectangle 334"/>
                  <p:cNvSpPr/>
                  <p:nvPr/>
                </p:nvSpPr>
                <p:spPr>
                  <a:xfrm>
                    <a:off x="7937" y="-1"/>
                    <a:ext cx="12702" cy="314328"/>
                  </a:xfrm>
                  <a:prstGeom prst="rect">
                    <a:avLst/>
                  </a:prstGeom>
                  <a:solidFill>
                    <a:srgbClr val="070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67" name="Rectangle 335"/>
                  <p:cNvSpPr/>
                  <p:nvPr/>
                </p:nvSpPr>
                <p:spPr>
                  <a:xfrm>
                    <a:off x="15875" y="-1"/>
                    <a:ext cx="12702" cy="314328"/>
                  </a:xfrm>
                  <a:prstGeom prst="rect">
                    <a:avLst/>
                  </a:prstGeom>
                  <a:solidFill>
                    <a:srgbClr val="0B0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68" name="Rectangle 336"/>
                  <p:cNvSpPr/>
                  <p:nvPr/>
                </p:nvSpPr>
                <p:spPr>
                  <a:xfrm>
                    <a:off x="24606" y="-1"/>
                    <a:ext cx="12702" cy="314328"/>
                  </a:xfrm>
                  <a:prstGeom prst="rect">
                    <a:avLst/>
                  </a:prstGeom>
                  <a:solidFill>
                    <a:srgbClr val="0E0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69" name="Rectangle 337"/>
                  <p:cNvSpPr/>
                  <p:nvPr/>
                </p:nvSpPr>
                <p:spPr>
                  <a:xfrm>
                    <a:off x="34131" y="-1"/>
                    <a:ext cx="12702" cy="314328"/>
                  </a:xfrm>
                  <a:prstGeom prst="rect">
                    <a:avLst/>
                  </a:prstGeom>
                  <a:solidFill>
                    <a:srgbClr val="110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0" name="Rectangle 338"/>
                  <p:cNvSpPr/>
                  <p:nvPr/>
                </p:nvSpPr>
                <p:spPr>
                  <a:xfrm>
                    <a:off x="42862" y="-1"/>
                    <a:ext cx="12702" cy="314328"/>
                  </a:xfrm>
                  <a:prstGeom prst="rect">
                    <a:avLst/>
                  </a:prstGeom>
                  <a:solidFill>
                    <a:srgbClr val="130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1" name="Rectangle 339"/>
                  <p:cNvSpPr/>
                  <p:nvPr/>
                </p:nvSpPr>
                <p:spPr>
                  <a:xfrm>
                    <a:off x="50800" y="-1"/>
                    <a:ext cx="12702" cy="314328"/>
                  </a:xfrm>
                  <a:prstGeom prst="rect">
                    <a:avLst/>
                  </a:prstGeom>
                  <a:solidFill>
                    <a:srgbClr val="140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2" name="Rectangle 340"/>
                  <p:cNvSpPr/>
                  <p:nvPr/>
                </p:nvSpPr>
                <p:spPr>
                  <a:xfrm>
                    <a:off x="58737" y="-1"/>
                    <a:ext cx="12702" cy="314328"/>
                  </a:xfrm>
                  <a:prstGeom prst="rect">
                    <a:avLst/>
                  </a:prstGeom>
                  <a:solidFill>
                    <a:srgbClr val="160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3" name="Rectangle 341"/>
                  <p:cNvSpPr/>
                  <p:nvPr/>
                </p:nvSpPr>
                <p:spPr>
                  <a:xfrm>
                    <a:off x="67469" y="-1"/>
                    <a:ext cx="12702" cy="314328"/>
                  </a:xfrm>
                  <a:prstGeom prst="rect">
                    <a:avLst/>
                  </a:prstGeom>
                  <a:solidFill>
                    <a:srgbClr val="180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4" name="Rectangle 342"/>
                  <p:cNvSpPr/>
                  <p:nvPr/>
                </p:nvSpPr>
                <p:spPr>
                  <a:xfrm>
                    <a:off x="76994" y="-1"/>
                    <a:ext cx="12702" cy="314328"/>
                  </a:xfrm>
                  <a:prstGeom prst="rect">
                    <a:avLst/>
                  </a:prstGeom>
                  <a:solidFill>
                    <a:srgbClr val="1B0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5" name="Rectangle 343"/>
                  <p:cNvSpPr/>
                  <p:nvPr/>
                </p:nvSpPr>
                <p:spPr>
                  <a:xfrm>
                    <a:off x="85725" y="-1"/>
                    <a:ext cx="12702" cy="314328"/>
                  </a:xfrm>
                  <a:prstGeom prst="rect">
                    <a:avLst/>
                  </a:prstGeom>
                  <a:solidFill>
                    <a:srgbClr val="1D0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6" name="Rectangle 344"/>
                  <p:cNvSpPr/>
                  <p:nvPr/>
                </p:nvSpPr>
                <p:spPr>
                  <a:xfrm>
                    <a:off x="93662" y="-1"/>
                    <a:ext cx="12702" cy="314328"/>
                  </a:xfrm>
                  <a:prstGeom prst="rect">
                    <a:avLst/>
                  </a:prstGeom>
                  <a:solidFill>
                    <a:srgbClr val="1F0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7" name="Rectangle 345"/>
                  <p:cNvSpPr/>
                  <p:nvPr/>
                </p:nvSpPr>
                <p:spPr>
                  <a:xfrm>
                    <a:off x="101600" y="-1"/>
                    <a:ext cx="12702" cy="314328"/>
                  </a:xfrm>
                  <a:prstGeom prst="rect">
                    <a:avLst/>
                  </a:prstGeom>
                  <a:solidFill>
                    <a:srgbClr val="21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8" name="Rectangle 346"/>
                  <p:cNvSpPr/>
                  <p:nvPr/>
                </p:nvSpPr>
                <p:spPr>
                  <a:xfrm>
                    <a:off x="110331" y="-1"/>
                    <a:ext cx="12702" cy="314328"/>
                  </a:xfrm>
                  <a:prstGeom prst="rect">
                    <a:avLst/>
                  </a:prstGeom>
                  <a:solidFill>
                    <a:srgbClr val="21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79" name="Rectangle 347"/>
                  <p:cNvSpPr/>
                  <p:nvPr/>
                </p:nvSpPr>
                <p:spPr>
                  <a:xfrm>
                    <a:off x="119062" y="-1"/>
                    <a:ext cx="12702" cy="314328"/>
                  </a:xfrm>
                  <a:prstGeom prst="rect">
                    <a:avLst/>
                  </a:prstGeom>
                  <a:solidFill>
                    <a:srgbClr val="231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0" name="Rectangle 348"/>
                  <p:cNvSpPr/>
                  <p:nvPr/>
                </p:nvSpPr>
                <p:spPr>
                  <a:xfrm>
                    <a:off x="127000" y="-1"/>
                    <a:ext cx="12702" cy="314328"/>
                  </a:xfrm>
                  <a:prstGeom prst="rect">
                    <a:avLst/>
                  </a:prstGeom>
                  <a:solidFill>
                    <a:srgbClr val="251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1" name="Rectangle 349"/>
                  <p:cNvSpPr/>
                  <p:nvPr/>
                </p:nvSpPr>
                <p:spPr>
                  <a:xfrm>
                    <a:off x="135731" y="-1"/>
                    <a:ext cx="12702" cy="314328"/>
                  </a:xfrm>
                  <a:prstGeom prst="rect">
                    <a:avLst/>
                  </a:prstGeom>
                  <a:solidFill>
                    <a:srgbClr val="271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2" name="Rectangle 350"/>
                  <p:cNvSpPr/>
                  <p:nvPr/>
                </p:nvSpPr>
                <p:spPr>
                  <a:xfrm>
                    <a:off x="144462" y="-1"/>
                    <a:ext cx="12702" cy="314328"/>
                  </a:xfrm>
                  <a:prstGeom prst="rect">
                    <a:avLst/>
                  </a:prstGeom>
                  <a:solidFill>
                    <a:srgbClr val="2A1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3" name="Rectangle 351"/>
                  <p:cNvSpPr/>
                  <p:nvPr/>
                </p:nvSpPr>
                <p:spPr>
                  <a:xfrm>
                    <a:off x="153194" y="-1"/>
                    <a:ext cx="12702" cy="314328"/>
                  </a:xfrm>
                  <a:prstGeom prst="rect">
                    <a:avLst/>
                  </a:prstGeom>
                  <a:solidFill>
                    <a:srgbClr val="2B1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4" name="Rectangle 352"/>
                  <p:cNvSpPr/>
                  <p:nvPr/>
                </p:nvSpPr>
                <p:spPr>
                  <a:xfrm>
                    <a:off x="161925" y="-1"/>
                    <a:ext cx="12702" cy="314328"/>
                  </a:xfrm>
                  <a:prstGeom prst="rect">
                    <a:avLst/>
                  </a:prstGeom>
                  <a:solidFill>
                    <a:srgbClr val="2C1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5" name="Rectangle 353"/>
                  <p:cNvSpPr/>
                  <p:nvPr/>
                </p:nvSpPr>
                <p:spPr>
                  <a:xfrm>
                    <a:off x="169862" y="-1"/>
                    <a:ext cx="12702" cy="314328"/>
                  </a:xfrm>
                  <a:prstGeom prst="rect">
                    <a:avLst/>
                  </a:prstGeom>
                  <a:solidFill>
                    <a:srgbClr val="2E1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6" name="Rectangle 354"/>
                  <p:cNvSpPr/>
                  <p:nvPr/>
                </p:nvSpPr>
                <p:spPr>
                  <a:xfrm>
                    <a:off x="178594" y="-1"/>
                    <a:ext cx="12702" cy="314328"/>
                  </a:xfrm>
                  <a:prstGeom prst="rect">
                    <a:avLst/>
                  </a:prstGeom>
                  <a:solidFill>
                    <a:srgbClr val="301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7" name="Rectangle 355"/>
                  <p:cNvSpPr/>
                  <p:nvPr/>
                </p:nvSpPr>
                <p:spPr>
                  <a:xfrm>
                    <a:off x="188119" y="-1"/>
                    <a:ext cx="12702" cy="314328"/>
                  </a:xfrm>
                  <a:prstGeom prst="rect">
                    <a:avLst/>
                  </a:prstGeom>
                  <a:solidFill>
                    <a:srgbClr val="321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8" name="Rectangle 356"/>
                  <p:cNvSpPr/>
                  <p:nvPr/>
                </p:nvSpPr>
                <p:spPr>
                  <a:xfrm>
                    <a:off x="196850" y="-1"/>
                    <a:ext cx="12702" cy="314328"/>
                  </a:xfrm>
                  <a:prstGeom prst="rect">
                    <a:avLst/>
                  </a:prstGeom>
                  <a:solidFill>
                    <a:srgbClr val="351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89" name="Rectangle 357"/>
                  <p:cNvSpPr/>
                  <p:nvPr/>
                </p:nvSpPr>
                <p:spPr>
                  <a:xfrm>
                    <a:off x="204787" y="-1"/>
                    <a:ext cx="12702" cy="314328"/>
                  </a:xfrm>
                  <a:prstGeom prst="rect">
                    <a:avLst/>
                  </a:prstGeom>
                  <a:solidFill>
                    <a:srgbClr val="371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0" name="Rectangle 358"/>
                  <p:cNvSpPr/>
                  <p:nvPr/>
                </p:nvSpPr>
                <p:spPr>
                  <a:xfrm>
                    <a:off x="212725" y="-1"/>
                    <a:ext cx="12702" cy="314328"/>
                  </a:xfrm>
                  <a:prstGeom prst="rect">
                    <a:avLst/>
                  </a:prstGeom>
                  <a:solidFill>
                    <a:srgbClr val="381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1" name="Rectangle 359"/>
                  <p:cNvSpPr/>
                  <p:nvPr/>
                </p:nvSpPr>
                <p:spPr>
                  <a:xfrm>
                    <a:off x="221456" y="-1"/>
                    <a:ext cx="12702" cy="314328"/>
                  </a:xfrm>
                  <a:prstGeom prst="rect">
                    <a:avLst/>
                  </a:prstGeom>
                  <a:solidFill>
                    <a:srgbClr val="391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2" name="Rectangle 360"/>
                  <p:cNvSpPr/>
                  <p:nvPr/>
                </p:nvSpPr>
                <p:spPr>
                  <a:xfrm>
                    <a:off x="230187" y="-1"/>
                    <a:ext cx="12702" cy="314328"/>
                  </a:xfrm>
                  <a:prstGeom prst="rect">
                    <a:avLst/>
                  </a:prstGeom>
                  <a:solidFill>
                    <a:srgbClr val="3B1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3" name="Rectangle 361"/>
                  <p:cNvSpPr/>
                  <p:nvPr/>
                </p:nvSpPr>
                <p:spPr>
                  <a:xfrm>
                    <a:off x="238919" y="-1"/>
                    <a:ext cx="12702" cy="314328"/>
                  </a:xfrm>
                  <a:prstGeom prst="rect">
                    <a:avLst/>
                  </a:prstGeom>
                  <a:solidFill>
                    <a:srgbClr val="3E1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4" name="Rectangle 362"/>
                  <p:cNvSpPr/>
                  <p:nvPr/>
                </p:nvSpPr>
                <p:spPr>
                  <a:xfrm>
                    <a:off x="247650" y="-1"/>
                    <a:ext cx="12702" cy="314328"/>
                  </a:xfrm>
                  <a:prstGeom prst="rect">
                    <a:avLst/>
                  </a:prstGeom>
                  <a:solidFill>
                    <a:srgbClr val="402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5" name="Rectangle 363"/>
                  <p:cNvSpPr/>
                  <p:nvPr/>
                </p:nvSpPr>
                <p:spPr>
                  <a:xfrm>
                    <a:off x="255588" y="-1"/>
                    <a:ext cx="12702" cy="314328"/>
                  </a:xfrm>
                  <a:prstGeom prst="rect">
                    <a:avLst/>
                  </a:prstGeom>
                  <a:solidFill>
                    <a:srgbClr val="422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6" name="Rectangle 364"/>
                  <p:cNvSpPr/>
                  <p:nvPr/>
                </p:nvSpPr>
                <p:spPr>
                  <a:xfrm>
                    <a:off x="264320" y="-1"/>
                    <a:ext cx="12702" cy="314328"/>
                  </a:xfrm>
                  <a:prstGeom prst="rect">
                    <a:avLst/>
                  </a:prstGeom>
                  <a:solidFill>
                    <a:srgbClr val="442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7" name="Rectangle 365"/>
                  <p:cNvSpPr/>
                  <p:nvPr/>
                </p:nvSpPr>
                <p:spPr>
                  <a:xfrm>
                    <a:off x="273051" y="-1"/>
                    <a:ext cx="12702" cy="314328"/>
                  </a:xfrm>
                  <a:prstGeom prst="rect">
                    <a:avLst/>
                  </a:prstGeom>
                  <a:solidFill>
                    <a:srgbClr val="452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8" name="Rectangle 366"/>
                  <p:cNvSpPr/>
                  <p:nvPr/>
                </p:nvSpPr>
                <p:spPr>
                  <a:xfrm>
                    <a:off x="280988" y="-1"/>
                    <a:ext cx="12702" cy="314328"/>
                  </a:xfrm>
                  <a:prstGeom prst="rect">
                    <a:avLst/>
                  </a:prstGeom>
                  <a:solidFill>
                    <a:srgbClr val="472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699" name="Rectangle 367"/>
                  <p:cNvSpPr/>
                  <p:nvPr/>
                </p:nvSpPr>
                <p:spPr>
                  <a:xfrm>
                    <a:off x="288926" y="-1"/>
                    <a:ext cx="12702" cy="314328"/>
                  </a:xfrm>
                  <a:prstGeom prst="rect">
                    <a:avLst/>
                  </a:prstGeom>
                  <a:solidFill>
                    <a:srgbClr val="492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0" name="Rectangle 368"/>
                  <p:cNvSpPr/>
                  <p:nvPr/>
                </p:nvSpPr>
                <p:spPr>
                  <a:xfrm>
                    <a:off x="297657" y="-1"/>
                    <a:ext cx="12702" cy="314328"/>
                  </a:xfrm>
                  <a:prstGeom prst="rect">
                    <a:avLst/>
                  </a:prstGeom>
                  <a:solidFill>
                    <a:srgbClr val="4B2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1" name="Rectangle 369"/>
                  <p:cNvSpPr/>
                  <p:nvPr/>
                </p:nvSpPr>
                <p:spPr>
                  <a:xfrm>
                    <a:off x="307182" y="-1"/>
                    <a:ext cx="12702" cy="314328"/>
                  </a:xfrm>
                  <a:prstGeom prst="rect">
                    <a:avLst/>
                  </a:prstGeom>
                  <a:solidFill>
                    <a:srgbClr val="4E2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2" name="Rectangle 370"/>
                  <p:cNvSpPr/>
                  <p:nvPr/>
                </p:nvSpPr>
                <p:spPr>
                  <a:xfrm>
                    <a:off x="315913" y="-1"/>
                    <a:ext cx="12702" cy="314328"/>
                  </a:xfrm>
                  <a:prstGeom prst="rect">
                    <a:avLst/>
                  </a:prstGeom>
                  <a:solidFill>
                    <a:srgbClr val="4F2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3" name="Rectangle 371"/>
                  <p:cNvSpPr/>
                  <p:nvPr/>
                </p:nvSpPr>
                <p:spPr>
                  <a:xfrm>
                    <a:off x="323851" y="-1"/>
                    <a:ext cx="12702" cy="314328"/>
                  </a:xfrm>
                  <a:prstGeom prst="rect">
                    <a:avLst/>
                  </a:prstGeom>
                  <a:solidFill>
                    <a:srgbClr val="502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4" name="Rectangle 372"/>
                  <p:cNvSpPr/>
                  <p:nvPr/>
                </p:nvSpPr>
                <p:spPr>
                  <a:xfrm>
                    <a:off x="331788" y="-1"/>
                    <a:ext cx="12702" cy="314328"/>
                  </a:xfrm>
                  <a:prstGeom prst="rect">
                    <a:avLst/>
                  </a:prstGeom>
                  <a:solidFill>
                    <a:srgbClr val="522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5" name="Rectangle 373"/>
                  <p:cNvSpPr/>
                  <p:nvPr/>
                </p:nvSpPr>
                <p:spPr>
                  <a:xfrm>
                    <a:off x="340520" y="-1"/>
                    <a:ext cx="12702" cy="314328"/>
                  </a:xfrm>
                  <a:prstGeom prst="rect">
                    <a:avLst/>
                  </a:prstGeom>
                  <a:solidFill>
                    <a:srgbClr val="542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6" name="Rectangle 374"/>
                  <p:cNvSpPr/>
                  <p:nvPr/>
                </p:nvSpPr>
                <p:spPr>
                  <a:xfrm>
                    <a:off x="350045" y="-1"/>
                    <a:ext cx="12702" cy="314328"/>
                  </a:xfrm>
                  <a:prstGeom prst="rect">
                    <a:avLst/>
                  </a:prstGeom>
                  <a:solidFill>
                    <a:srgbClr val="572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7" name="Rectangle 375"/>
                  <p:cNvSpPr/>
                  <p:nvPr/>
                </p:nvSpPr>
                <p:spPr>
                  <a:xfrm>
                    <a:off x="358776" y="-1"/>
                    <a:ext cx="12702" cy="314328"/>
                  </a:xfrm>
                  <a:prstGeom prst="rect">
                    <a:avLst/>
                  </a:prstGeom>
                  <a:solidFill>
                    <a:srgbClr val="592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8" name="Rectangle 376"/>
                  <p:cNvSpPr/>
                  <p:nvPr/>
                </p:nvSpPr>
                <p:spPr>
                  <a:xfrm>
                    <a:off x="366713" y="-1"/>
                    <a:ext cx="12702" cy="314328"/>
                  </a:xfrm>
                  <a:prstGeom prst="rect">
                    <a:avLst/>
                  </a:prstGeom>
                  <a:solidFill>
                    <a:srgbClr val="5B2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09" name="Rectangle 377"/>
                  <p:cNvSpPr/>
                  <p:nvPr/>
                </p:nvSpPr>
                <p:spPr>
                  <a:xfrm>
                    <a:off x="375445" y="-1"/>
                    <a:ext cx="12702" cy="314328"/>
                  </a:xfrm>
                  <a:prstGeom prst="rect">
                    <a:avLst/>
                  </a:prstGeom>
                  <a:solidFill>
                    <a:srgbClr val="5D2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0" name="Rectangle 378"/>
                  <p:cNvSpPr/>
                  <p:nvPr/>
                </p:nvSpPr>
                <p:spPr>
                  <a:xfrm>
                    <a:off x="384176" y="-1"/>
                    <a:ext cx="12702" cy="314328"/>
                  </a:xfrm>
                  <a:prstGeom prst="rect">
                    <a:avLst/>
                  </a:prstGeom>
                  <a:solidFill>
                    <a:srgbClr val="5E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1" name="Rectangle 379"/>
                  <p:cNvSpPr/>
                  <p:nvPr/>
                </p:nvSpPr>
                <p:spPr>
                  <a:xfrm>
                    <a:off x="392113" y="-1"/>
                    <a:ext cx="12702" cy="314328"/>
                  </a:xfrm>
                  <a:prstGeom prst="rect">
                    <a:avLst/>
                  </a:prstGeom>
                  <a:solidFill>
                    <a:srgbClr val="60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2" name="Rectangle 380"/>
                  <p:cNvSpPr/>
                  <p:nvPr/>
                </p:nvSpPr>
                <p:spPr>
                  <a:xfrm>
                    <a:off x="400051" y="-1"/>
                    <a:ext cx="12702" cy="314328"/>
                  </a:xfrm>
                  <a:prstGeom prst="rect">
                    <a:avLst/>
                  </a:prstGeom>
                  <a:solidFill>
                    <a:srgbClr val="62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3" name="Rectangle 381"/>
                  <p:cNvSpPr/>
                  <p:nvPr/>
                </p:nvSpPr>
                <p:spPr>
                  <a:xfrm>
                    <a:off x="408782" y="-1"/>
                    <a:ext cx="12702" cy="314328"/>
                  </a:xfrm>
                  <a:prstGeom prst="rect">
                    <a:avLst/>
                  </a:prstGeom>
                  <a:solidFill>
                    <a:srgbClr val="64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4" name="Rectangle 382"/>
                  <p:cNvSpPr/>
                  <p:nvPr/>
                </p:nvSpPr>
                <p:spPr>
                  <a:xfrm>
                    <a:off x="418307" y="-1"/>
                    <a:ext cx="12702" cy="314328"/>
                  </a:xfrm>
                  <a:prstGeom prst="rect">
                    <a:avLst/>
                  </a:prstGeom>
                  <a:solidFill>
                    <a:srgbClr val="673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5" name="Rectangle 383"/>
                  <p:cNvSpPr/>
                  <p:nvPr/>
                </p:nvSpPr>
                <p:spPr>
                  <a:xfrm>
                    <a:off x="427038" y="-1"/>
                    <a:ext cx="12702" cy="314328"/>
                  </a:xfrm>
                  <a:prstGeom prst="rect">
                    <a:avLst/>
                  </a:prstGeom>
                  <a:solidFill>
                    <a:srgbClr val="693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6" name="Rectangle 384"/>
                  <p:cNvSpPr/>
                  <p:nvPr/>
                </p:nvSpPr>
                <p:spPr>
                  <a:xfrm>
                    <a:off x="434976" y="-1"/>
                    <a:ext cx="12702" cy="314328"/>
                  </a:xfrm>
                  <a:prstGeom prst="rect">
                    <a:avLst/>
                  </a:prstGeom>
                  <a:solidFill>
                    <a:srgbClr val="6A3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7" name="Rectangle 385"/>
                  <p:cNvSpPr/>
                  <p:nvPr/>
                </p:nvSpPr>
                <p:spPr>
                  <a:xfrm>
                    <a:off x="442913" y="-1"/>
                    <a:ext cx="12702" cy="314328"/>
                  </a:xfrm>
                  <a:prstGeom prst="rect">
                    <a:avLst/>
                  </a:prstGeom>
                  <a:solidFill>
                    <a:srgbClr val="6C3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8" name="Rectangle 386"/>
                  <p:cNvSpPr/>
                  <p:nvPr/>
                </p:nvSpPr>
                <p:spPr>
                  <a:xfrm>
                    <a:off x="451645" y="-1"/>
                    <a:ext cx="12702" cy="314328"/>
                  </a:xfrm>
                  <a:prstGeom prst="rect">
                    <a:avLst/>
                  </a:prstGeom>
                  <a:solidFill>
                    <a:srgbClr val="6E3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19" name="Rectangle 387"/>
                  <p:cNvSpPr/>
                  <p:nvPr/>
                </p:nvSpPr>
                <p:spPr>
                  <a:xfrm>
                    <a:off x="461170" y="-1"/>
                    <a:ext cx="12702" cy="314328"/>
                  </a:xfrm>
                  <a:prstGeom prst="rect">
                    <a:avLst/>
                  </a:prstGeom>
                  <a:solidFill>
                    <a:srgbClr val="6F3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0" name="Rectangle 388"/>
                  <p:cNvSpPr/>
                  <p:nvPr/>
                </p:nvSpPr>
                <p:spPr>
                  <a:xfrm>
                    <a:off x="469901" y="-1"/>
                    <a:ext cx="12702" cy="314328"/>
                  </a:xfrm>
                  <a:prstGeom prst="rect">
                    <a:avLst/>
                  </a:prstGeom>
                  <a:solidFill>
                    <a:srgbClr val="723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1" name="Rectangle 389"/>
                  <p:cNvSpPr/>
                  <p:nvPr/>
                </p:nvSpPr>
                <p:spPr>
                  <a:xfrm>
                    <a:off x="477838" y="-1"/>
                    <a:ext cx="12702" cy="314328"/>
                  </a:xfrm>
                  <a:prstGeom prst="rect">
                    <a:avLst/>
                  </a:prstGeom>
                  <a:solidFill>
                    <a:srgbClr val="743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2" name="Rectangle 390"/>
                  <p:cNvSpPr/>
                  <p:nvPr/>
                </p:nvSpPr>
                <p:spPr>
                  <a:xfrm>
                    <a:off x="485776" y="-1"/>
                    <a:ext cx="12702" cy="314328"/>
                  </a:xfrm>
                  <a:prstGeom prst="rect">
                    <a:avLst/>
                  </a:prstGeom>
                  <a:solidFill>
                    <a:srgbClr val="763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3" name="Rectangle 391"/>
                  <p:cNvSpPr/>
                  <p:nvPr/>
                </p:nvSpPr>
                <p:spPr>
                  <a:xfrm>
                    <a:off x="494507" y="-1"/>
                    <a:ext cx="12702" cy="314328"/>
                  </a:xfrm>
                  <a:prstGeom prst="rect">
                    <a:avLst/>
                  </a:prstGeom>
                  <a:solidFill>
                    <a:srgbClr val="773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4" name="Rectangle 392"/>
                  <p:cNvSpPr/>
                  <p:nvPr/>
                </p:nvSpPr>
                <p:spPr>
                  <a:xfrm>
                    <a:off x="503238" y="-1"/>
                    <a:ext cx="12702" cy="314328"/>
                  </a:xfrm>
                  <a:prstGeom prst="rect">
                    <a:avLst/>
                  </a:prstGeom>
                  <a:solidFill>
                    <a:srgbClr val="793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5" name="Rectangle 393"/>
                  <p:cNvSpPr/>
                  <p:nvPr/>
                </p:nvSpPr>
                <p:spPr>
                  <a:xfrm>
                    <a:off x="511970" y="-1"/>
                    <a:ext cx="12702" cy="314328"/>
                  </a:xfrm>
                  <a:prstGeom prst="rect">
                    <a:avLst/>
                  </a:prstGeom>
                  <a:solidFill>
                    <a:srgbClr val="7B3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6" name="Rectangle 394"/>
                  <p:cNvSpPr/>
                  <p:nvPr/>
                </p:nvSpPr>
                <p:spPr>
                  <a:xfrm>
                    <a:off x="520702" y="-1"/>
                    <a:ext cx="12702" cy="314328"/>
                  </a:xfrm>
                  <a:prstGeom prst="rect">
                    <a:avLst/>
                  </a:prstGeom>
                  <a:solidFill>
                    <a:srgbClr val="7D3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7" name="Rectangle 395"/>
                  <p:cNvSpPr/>
                  <p:nvPr/>
                </p:nvSpPr>
                <p:spPr>
                  <a:xfrm>
                    <a:off x="528639" y="-1"/>
                    <a:ext cx="12702" cy="314328"/>
                  </a:xfrm>
                  <a:prstGeom prst="rect">
                    <a:avLst/>
                  </a:prstGeom>
                  <a:solidFill>
                    <a:srgbClr val="7F3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8" name="Rectangle 396"/>
                  <p:cNvSpPr/>
                  <p:nvPr/>
                </p:nvSpPr>
                <p:spPr>
                  <a:xfrm>
                    <a:off x="537371" y="-1"/>
                    <a:ext cx="12702" cy="314328"/>
                  </a:xfrm>
                  <a:prstGeom prst="rect">
                    <a:avLst/>
                  </a:prstGeom>
                  <a:solidFill>
                    <a:srgbClr val="80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29" name="Rectangle 397"/>
                  <p:cNvSpPr/>
                  <p:nvPr/>
                </p:nvSpPr>
                <p:spPr>
                  <a:xfrm>
                    <a:off x="546102" y="-1"/>
                    <a:ext cx="12702" cy="314328"/>
                  </a:xfrm>
                  <a:prstGeom prst="rect">
                    <a:avLst/>
                  </a:prstGeom>
                  <a:solidFill>
                    <a:srgbClr val="81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0" name="Rectangle 398"/>
                  <p:cNvSpPr/>
                  <p:nvPr/>
                </p:nvSpPr>
                <p:spPr>
                  <a:xfrm>
                    <a:off x="554039" y="-1"/>
                    <a:ext cx="12702" cy="314328"/>
                  </a:xfrm>
                  <a:prstGeom prst="rect">
                    <a:avLst/>
                  </a:prstGeom>
                  <a:solidFill>
                    <a:srgbClr val="83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1" name="Rectangle 399"/>
                  <p:cNvSpPr/>
                  <p:nvPr/>
                </p:nvSpPr>
                <p:spPr>
                  <a:xfrm>
                    <a:off x="562771" y="-1"/>
                    <a:ext cx="12702" cy="314328"/>
                  </a:xfrm>
                  <a:prstGeom prst="rect">
                    <a:avLst/>
                  </a:prstGeom>
                  <a:solidFill>
                    <a:srgbClr val="85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2" name="Rectangle 400"/>
                  <p:cNvSpPr/>
                  <p:nvPr/>
                </p:nvSpPr>
                <p:spPr>
                  <a:xfrm>
                    <a:off x="572296" y="-1"/>
                    <a:ext cx="12702" cy="314328"/>
                  </a:xfrm>
                  <a:prstGeom prst="rect">
                    <a:avLst/>
                  </a:prstGeom>
                  <a:solidFill>
                    <a:srgbClr val="86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3" name="Rectangle 401"/>
                  <p:cNvSpPr/>
                  <p:nvPr/>
                </p:nvSpPr>
                <p:spPr>
                  <a:xfrm>
                    <a:off x="581027" y="-1"/>
                    <a:ext cx="12702" cy="314328"/>
                  </a:xfrm>
                  <a:prstGeom prst="rect">
                    <a:avLst/>
                  </a:prstGeom>
                  <a:solidFill>
                    <a:srgbClr val="894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4" name="Rectangle 402"/>
                  <p:cNvSpPr/>
                  <p:nvPr/>
                </p:nvSpPr>
                <p:spPr>
                  <a:xfrm>
                    <a:off x="588964" y="-1"/>
                    <a:ext cx="12702" cy="314328"/>
                  </a:xfrm>
                  <a:prstGeom prst="rect">
                    <a:avLst/>
                  </a:prstGeom>
                  <a:solidFill>
                    <a:srgbClr val="8A4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5" name="Rectangle 403"/>
                  <p:cNvSpPr/>
                  <p:nvPr/>
                </p:nvSpPr>
                <p:spPr>
                  <a:xfrm>
                    <a:off x="596902" y="-1"/>
                    <a:ext cx="12702" cy="314328"/>
                  </a:xfrm>
                  <a:prstGeom prst="rect">
                    <a:avLst/>
                  </a:prstGeom>
                  <a:solidFill>
                    <a:srgbClr val="8B4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6" name="Rectangle 404"/>
                  <p:cNvSpPr/>
                  <p:nvPr/>
                </p:nvSpPr>
                <p:spPr>
                  <a:xfrm>
                    <a:off x="605633" y="-1"/>
                    <a:ext cx="12702" cy="314328"/>
                  </a:xfrm>
                  <a:prstGeom prst="rect">
                    <a:avLst/>
                  </a:prstGeom>
                  <a:solidFill>
                    <a:srgbClr val="8D4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7" name="Rectangle 405"/>
                  <p:cNvSpPr/>
                  <p:nvPr/>
                </p:nvSpPr>
                <p:spPr>
                  <a:xfrm>
                    <a:off x="614364" y="-1"/>
                    <a:ext cx="12702" cy="314328"/>
                  </a:xfrm>
                  <a:prstGeom prst="rect">
                    <a:avLst/>
                  </a:prstGeom>
                  <a:solidFill>
                    <a:srgbClr val="8E4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8" name="Rectangle 406"/>
                  <p:cNvSpPr/>
                  <p:nvPr/>
                </p:nvSpPr>
                <p:spPr>
                  <a:xfrm>
                    <a:off x="623096" y="-1"/>
                    <a:ext cx="12702" cy="314328"/>
                  </a:xfrm>
                  <a:prstGeom prst="rect">
                    <a:avLst/>
                  </a:prstGeom>
                  <a:solidFill>
                    <a:srgbClr val="904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39" name="Rectangle 407"/>
                  <p:cNvSpPr/>
                  <p:nvPr/>
                </p:nvSpPr>
                <p:spPr>
                  <a:xfrm>
                    <a:off x="631827" y="-1"/>
                    <a:ext cx="12702" cy="314328"/>
                  </a:xfrm>
                  <a:prstGeom prst="rect">
                    <a:avLst/>
                  </a:prstGeom>
                  <a:solidFill>
                    <a:srgbClr val="924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0" name="Rectangle 408"/>
                  <p:cNvSpPr/>
                  <p:nvPr/>
                </p:nvSpPr>
                <p:spPr>
                  <a:xfrm>
                    <a:off x="639764" y="-1"/>
                    <a:ext cx="12702" cy="314328"/>
                  </a:xfrm>
                  <a:prstGeom prst="rect">
                    <a:avLst/>
                  </a:prstGeom>
                  <a:solidFill>
                    <a:srgbClr val="934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1" name="Rectangle 409"/>
                  <p:cNvSpPr/>
                  <p:nvPr/>
                </p:nvSpPr>
                <p:spPr>
                  <a:xfrm>
                    <a:off x="648496" y="-1"/>
                    <a:ext cx="12702" cy="314328"/>
                  </a:xfrm>
                  <a:prstGeom prst="rect">
                    <a:avLst/>
                  </a:prstGeom>
                  <a:solidFill>
                    <a:srgbClr val="944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2" name="Rectangle 410"/>
                  <p:cNvSpPr/>
                  <p:nvPr/>
                </p:nvSpPr>
                <p:spPr>
                  <a:xfrm>
                    <a:off x="657227" y="-1"/>
                    <a:ext cx="12702" cy="314328"/>
                  </a:xfrm>
                  <a:prstGeom prst="rect">
                    <a:avLst/>
                  </a:prstGeom>
                  <a:solidFill>
                    <a:srgbClr val="954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3" name="Rectangle 411"/>
                  <p:cNvSpPr/>
                  <p:nvPr/>
                </p:nvSpPr>
                <p:spPr>
                  <a:xfrm>
                    <a:off x="665164" y="-1"/>
                    <a:ext cx="12702" cy="314328"/>
                  </a:xfrm>
                  <a:prstGeom prst="rect">
                    <a:avLst/>
                  </a:prstGeom>
                  <a:solidFill>
                    <a:srgbClr val="964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4" name="Rectangle 412"/>
                  <p:cNvSpPr/>
                  <p:nvPr/>
                </p:nvSpPr>
                <p:spPr>
                  <a:xfrm>
                    <a:off x="673102" y="-1"/>
                    <a:ext cx="12702" cy="314328"/>
                  </a:xfrm>
                  <a:prstGeom prst="rect">
                    <a:avLst/>
                  </a:prstGeom>
                  <a:solidFill>
                    <a:srgbClr val="984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5" name="Rectangle 413"/>
                  <p:cNvSpPr/>
                  <p:nvPr/>
                </p:nvSpPr>
                <p:spPr>
                  <a:xfrm>
                    <a:off x="681833" y="-1"/>
                    <a:ext cx="12702" cy="314328"/>
                  </a:xfrm>
                  <a:prstGeom prst="rect">
                    <a:avLst/>
                  </a:prstGeom>
                  <a:solidFill>
                    <a:srgbClr val="994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6" name="Rectangle 414"/>
                  <p:cNvSpPr/>
                  <p:nvPr/>
                </p:nvSpPr>
                <p:spPr>
                  <a:xfrm>
                    <a:off x="691358" y="-1"/>
                    <a:ext cx="12702" cy="314328"/>
                  </a:xfrm>
                  <a:prstGeom prst="rect">
                    <a:avLst/>
                  </a:prstGeom>
                  <a:solidFill>
                    <a:srgbClr val="9B4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7" name="Rectangle 415"/>
                  <p:cNvSpPr/>
                  <p:nvPr/>
                </p:nvSpPr>
                <p:spPr>
                  <a:xfrm>
                    <a:off x="700089" y="-1"/>
                    <a:ext cx="12702" cy="314328"/>
                  </a:xfrm>
                  <a:prstGeom prst="rect">
                    <a:avLst/>
                  </a:prstGeom>
                  <a:solidFill>
                    <a:srgbClr val="9C4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8" name="Rectangle 416"/>
                  <p:cNvSpPr/>
                  <p:nvPr/>
                </p:nvSpPr>
                <p:spPr>
                  <a:xfrm>
                    <a:off x="708027" y="-1"/>
                    <a:ext cx="12702" cy="314328"/>
                  </a:xfrm>
                  <a:prstGeom prst="rect">
                    <a:avLst/>
                  </a:prstGeom>
                  <a:solidFill>
                    <a:srgbClr val="9D4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49" name="Rectangle 417"/>
                  <p:cNvSpPr/>
                  <p:nvPr/>
                </p:nvSpPr>
                <p:spPr>
                  <a:xfrm>
                    <a:off x="715964" y="-1"/>
                    <a:ext cx="12702" cy="314328"/>
                  </a:xfrm>
                  <a:prstGeom prst="rect">
                    <a:avLst/>
                  </a:prstGeom>
                  <a:solidFill>
                    <a:srgbClr val="9E4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0" name="Rectangle 418"/>
                  <p:cNvSpPr/>
                  <p:nvPr/>
                </p:nvSpPr>
                <p:spPr>
                  <a:xfrm>
                    <a:off x="724696" y="-1"/>
                    <a:ext cx="12702" cy="314328"/>
                  </a:xfrm>
                  <a:prstGeom prst="rect">
                    <a:avLst/>
                  </a:prstGeom>
                  <a:solidFill>
                    <a:srgbClr val="9F4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1" name="Rectangle 419"/>
                  <p:cNvSpPr/>
                  <p:nvPr/>
                </p:nvSpPr>
                <p:spPr>
                  <a:xfrm>
                    <a:off x="734221" y="-1"/>
                    <a:ext cx="12702" cy="314328"/>
                  </a:xfrm>
                  <a:prstGeom prst="rect">
                    <a:avLst/>
                  </a:prstGeom>
                  <a:solidFill>
                    <a:srgbClr val="A04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2" name="Rectangle 420"/>
                  <p:cNvSpPr/>
                  <p:nvPr/>
                </p:nvSpPr>
                <p:spPr>
                  <a:xfrm>
                    <a:off x="742952" y="-1"/>
                    <a:ext cx="12702" cy="314328"/>
                  </a:xfrm>
                  <a:prstGeom prst="rect">
                    <a:avLst/>
                  </a:prstGeom>
                  <a:solidFill>
                    <a:srgbClr val="A25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3" name="Rectangle 421"/>
                  <p:cNvSpPr/>
                  <p:nvPr/>
                </p:nvSpPr>
                <p:spPr>
                  <a:xfrm>
                    <a:off x="750889" y="-1"/>
                    <a:ext cx="12702" cy="314328"/>
                  </a:xfrm>
                  <a:prstGeom prst="rect">
                    <a:avLst/>
                  </a:prstGeom>
                  <a:solidFill>
                    <a:srgbClr val="A35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4" name="Rectangle 422"/>
                  <p:cNvSpPr/>
                  <p:nvPr/>
                </p:nvSpPr>
                <p:spPr>
                  <a:xfrm>
                    <a:off x="759621" y="-1"/>
                    <a:ext cx="12702" cy="314328"/>
                  </a:xfrm>
                  <a:prstGeom prst="rect">
                    <a:avLst/>
                  </a:prstGeom>
                  <a:solidFill>
                    <a:srgbClr val="A45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5" name="Rectangle 423"/>
                  <p:cNvSpPr/>
                  <p:nvPr/>
                </p:nvSpPr>
                <p:spPr>
                  <a:xfrm>
                    <a:off x="768353" y="-1"/>
                    <a:ext cx="12702" cy="314328"/>
                  </a:xfrm>
                  <a:prstGeom prst="rect">
                    <a:avLst/>
                  </a:prstGeom>
                  <a:solidFill>
                    <a:srgbClr val="A45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6" name="Rectangle 424"/>
                  <p:cNvSpPr/>
                  <p:nvPr/>
                </p:nvSpPr>
                <p:spPr>
                  <a:xfrm>
                    <a:off x="776290" y="-1"/>
                    <a:ext cx="12702" cy="314328"/>
                  </a:xfrm>
                  <a:prstGeom prst="rect">
                    <a:avLst/>
                  </a:prstGeom>
                  <a:solidFill>
                    <a:srgbClr val="A55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7" name="Rectangle 425"/>
                  <p:cNvSpPr/>
                  <p:nvPr/>
                </p:nvSpPr>
                <p:spPr>
                  <a:xfrm>
                    <a:off x="785022" y="-1"/>
                    <a:ext cx="12702" cy="314328"/>
                  </a:xfrm>
                  <a:prstGeom prst="rect">
                    <a:avLst/>
                  </a:prstGeom>
                  <a:solidFill>
                    <a:srgbClr val="A65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8" name="Rectangle 426"/>
                  <p:cNvSpPr/>
                  <p:nvPr/>
                </p:nvSpPr>
                <p:spPr>
                  <a:xfrm>
                    <a:off x="793753" y="-1"/>
                    <a:ext cx="12702" cy="314328"/>
                  </a:xfrm>
                  <a:prstGeom prst="rect">
                    <a:avLst/>
                  </a:prstGeom>
                  <a:solidFill>
                    <a:srgbClr val="A75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59" name="Rectangle 427"/>
                  <p:cNvSpPr/>
                  <p:nvPr/>
                </p:nvSpPr>
                <p:spPr>
                  <a:xfrm>
                    <a:off x="802484" y="-1"/>
                    <a:ext cx="12702" cy="314328"/>
                  </a:xfrm>
                  <a:prstGeom prst="rect">
                    <a:avLst/>
                  </a:prstGeom>
                  <a:solidFill>
                    <a:srgbClr val="A85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0" name="Rectangle 428"/>
                  <p:cNvSpPr/>
                  <p:nvPr/>
                </p:nvSpPr>
                <p:spPr>
                  <a:xfrm>
                    <a:off x="811215" y="-1"/>
                    <a:ext cx="12702" cy="314328"/>
                  </a:xfrm>
                  <a:prstGeom prst="rect">
                    <a:avLst/>
                  </a:prstGeom>
                  <a:solidFill>
                    <a:srgbClr val="A95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1" name="Rectangle 429"/>
                  <p:cNvSpPr/>
                  <p:nvPr/>
                </p:nvSpPr>
                <p:spPr>
                  <a:xfrm>
                    <a:off x="819153" y="-1"/>
                    <a:ext cx="12702" cy="314328"/>
                  </a:xfrm>
                  <a:prstGeom prst="rect">
                    <a:avLst/>
                  </a:prstGeom>
                  <a:solidFill>
                    <a:srgbClr val="A95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2" name="Rectangle 430"/>
                  <p:cNvSpPr/>
                  <p:nvPr/>
                </p:nvSpPr>
                <p:spPr>
                  <a:xfrm>
                    <a:off x="827090" y="-1"/>
                    <a:ext cx="12702" cy="314328"/>
                  </a:xfrm>
                  <a:prstGeom prst="rect">
                    <a:avLst/>
                  </a:prstGeom>
                  <a:solidFill>
                    <a:srgbClr val="AA5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3" name="Rectangle 431"/>
                  <p:cNvSpPr/>
                  <p:nvPr/>
                </p:nvSpPr>
                <p:spPr>
                  <a:xfrm>
                    <a:off x="835822" y="-1"/>
                    <a:ext cx="12702" cy="314328"/>
                  </a:xfrm>
                  <a:prstGeom prst="rect">
                    <a:avLst/>
                  </a:prstGeom>
                  <a:solidFill>
                    <a:srgbClr val="AB5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4" name="Rectangle 432"/>
                  <p:cNvSpPr/>
                  <p:nvPr/>
                </p:nvSpPr>
                <p:spPr>
                  <a:xfrm>
                    <a:off x="845347" y="-1"/>
                    <a:ext cx="12702" cy="314328"/>
                  </a:xfrm>
                  <a:prstGeom prst="rect">
                    <a:avLst/>
                  </a:prstGeom>
                  <a:solidFill>
                    <a:srgbClr val="AB5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5" name="Rectangle 433"/>
                  <p:cNvSpPr/>
                  <p:nvPr/>
                </p:nvSpPr>
                <p:spPr>
                  <a:xfrm>
                    <a:off x="854078" y="-1"/>
                    <a:ext cx="12702" cy="314328"/>
                  </a:xfrm>
                  <a:prstGeom prst="rect">
                    <a:avLst/>
                  </a:prstGeom>
                  <a:solidFill>
                    <a:srgbClr val="AC5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6" name="Rectangle 434"/>
                  <p:cNvSpPr/>
                  <p:nvPr/>
                </p:nvSpPr>
                <p:spPr>
                  <a:xfrm>
                    <a:off x="862015" y="-1"/>
                    <a:ext cx="12702" cy="314328"/>
                  </a:xfrm>
                  <a:prstGeom prst="rect">
                    <a:avLst/>
                  </a:prstGeom>
                  <a:solidFill>
                    <a:srgbClr val="AD5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7" name="Rectangle 435"/>
                  <p:cNvSpPr/>
                  <p:nvPr/>
                </p:nvSpPr>
                <p:spPr>
                  <a:xfrm>
                    <a:off x="869953" y="-1"/>
                    <a:ext cx="12702" cy="314328"/>
                  </a:xfrm>
                  <a:prstGeom prst="rect">
                    <a:avLst/>
                  </a:prstGeom>
                  <a:solidFill>
                    <a:srgbClr val="AD5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8" name="Rectangle 436"/>
                  <p:cNvSpPr/>
                  <p:nvPr/>
                </p:nvSpPr>
                <p:spPr>
                  <a:xfrm>
                    <a:off x="878684" y="-1"/>
                    <a:ext cx="12702" cy="314328"/>
                  </a:xfrm>
                  <a:prstGeom prst="rect">
                    <a:avLst/>
                  </a:prstGeom>
                  <a:solidFill>
                    <a:srgbClr val="AE5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69" name="Rectangle 437"/>
                  <p:cNvSpPr/>
                  <p:nvPr/>
                </p:nvSpPr>
                <p:spPr>
                  <a:xfrm>
                    <a:off x="887415" y="-1"/>
                    <a:ext cx="12702" cy="314328"/>
                  </a:xfrm>
                  <a:prstGeom prst="rect">
                    <a:avLst/>
                  </a:prstGeom>
                  <a:solidFill>
                    <a:srgbClr val="AF5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0" name="Rectangle 438"/>
                  <p:cNvSpPr/>
                  <p:nvPr/>
                </p:nvSpPr>
                <p:spPr>
                  <a:xfrm>
                    <a:off x="896147" y="-1"/>
                    <a:ext cx="12702" cy="314328"/>
                  </a:xfrm>
                  <a:prstGeom prst="rect">
                    <a:avLst/>
                  </a:prstGeom>
                  <a:solidFill>
                    <a:srgbClr val="AF5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1" name="Rectangle 439"/>
                  <p:cNvSpPr/>
                  <p:nvPr/>
                </p:nvSpPr>
                <p:spPr>
                  <a:xfrm>
                    <a:off x="904878" y="-1"/>
                    <a:ext cx="12702" cy="314328"/>
                  </a:xfrm>
                  <a:prstGeom prst="rect">
                    <a:avLst/>
                  </a:prstGeom>
                  <a:solidFill>
                    <a:srgbClr val="B05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2" name="Rectangle 440"/>
                  <p:cNvSpPr/>
                  <p:nvPr/>
                </p:nvSpPr>
                <p:spPr>
                  <a:xfrm>
                    <a:off x="912815" y="-1"/>
                    <a:ext cx="12702" cy="314328"/>
                  </a:xfrm>
                  <a:prstGeom prst="rect">
                    <a:avLst/>
                  </a:prstGeom>
                  <a:solidFill>
                    <a:srgbClr val="B05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3" name="Rectangle 441"/>
                  <p:cNvSpPr/>
                  <p:nvPr/>
                </p:nvSpPr>
                <p:spPr>
                  <a:xfrm>
                    <a:off x="921547" y="-1"/>
                    <a:ext cx="12702" cy="314328"/>
                  </a:xfrm>
                  <a:prstGeom prst="rect">
                    <a:avLst/>
                  </a:prstGeom>
                  <a:solidFill>
                    <a:srgbClr val="B1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4" name="Rectangle 442"/>
                  <p:cNvSpPr/>
                  <p:nvPr/>
                </p:nvSpPr>
                <p:spPr>
                  <a:xfrm>
                    <a:off x="930278" y="-1"/>
                    <a:ext cx="12702" cy="314328"/>
                  </a:xfrm>
                  <a:prstGeom prst="rect">
                    <a:avLst/>
                  </a:prstGeom>
                  <a:solidFill>
                    <a:srgbClr val="B1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5" name="Rectangle 443"/>
                  <p:cNvSpPr/>
                  <p:nvPr/>
                </p:nvSpPr>
                <p:spPr>
                  <a:xfrm>
                    <a:off x="938215" y="-1"/>
                    <a:ext cx="12702" cy="314328"/>
                  </a:xfrm>
                  <a:prstGeom prst="rect">
                    <a:avLst/>
                  </a:prstGeom>
                  <a:solidFill>
                    <a:srgbClr val="B2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6" name="Rectangle 444"/>
                  <p:cNvSpPr/>
                  <p:nvPr/>
                </p:nvSpPr>
                <p:spPr>
                  <a:xfrm>
                    <a:off x="946947" y="-1"/>
                    <a:ext cx="12702" cy="314328"/>
                  </a:xfrm>
                  <a:prstGeom prst="rect">
                    <a:avLst/>
                  </a:prstGeom>
                  <a:solidFill>
                    <a:srgbClr val="B2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7" name="Rectangle 445"/>
                  <p:cNvSpPr/>
                  <p:nvPr/>
                </p:nvSpPr>
                <p:spPr>
                  <a:xfrm>
                    <a:off x="956472" y="-1"/>
                    <a:ext cx="12702" cy="314328"/>
                  </a:xfrm>
                  <a:prstGeom prst="rect">
                    <a:avLst/>
                  </a:prstGeom>
                  <a:solidFill>
                    <a:srgbClr val="B2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8" name="Rectangle 446"/>
                  <p:cNvSpPr/>
                  <p:nvPr/>
                </p:nvSpPr>
                <p:spPr>
                  <a:xfrm>
                    <a:off x="965203" y="-1"/>
                    <a:ext cx="12702" cy="314328"/>
                  </a:xfrm>
                  <a:prstGeom prst="rect">
                    <a:avLst/>
                  </a:prstGeom>
                  <a:solidFill>
                    <a:srgbClr val="B3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79" name="Rectangle 447"/>
                  <p:cNvSpPr/>
                  <p:nvPr/>
                </p:nvSpPr>
                <p:spPr>
                  <a:xfrm>
                    <a:off x="973140" y="-1"/>
                    <a:ext cx="12702" cy="314328"/>
                  </a:xfrm>
                  <a:prstGeom prst="rect">
                    <a:avLst/>
                  </a:prstGeom>
                  <a:solidFill>
                    <a:srgbClr val="B3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0" name="Rectangle 448"/>
                  <p:cNvSpPr/>
                  <p:nvPr/>
                </p:nvSpPr>
                <p:spPr>
                  <a:xfrm>
                    <a:off x="981078" y="-1"/>
                    <a:ext cx="12702" cy="314328"/>
                  </a:xfrm>
                  <a:prstGeom prst="rect">
                    <a:avLst/>
                  </a:prstGeom>
                  <a:solidFill>
                    <a:srgbClr val="B3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1" name="Rectangle 449"/>
                  <p:cNvSpPr/>
                  <p:nvPr/>
                </p:nvSpPr>
                <p:spPr>
                  <a:xfrm>
                    <a:off x="989809" y="-1"/>
                    <a:ext cx="12702" cy="314328"/>
                  </a:xfrm>
                  <a:prstGeom prst="rect">
                    <a:avLst/>
                  </a:prstGeom>
                  <a:solidFill>
                    <a:srgbClr val="B4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2" name="Rectangle 450"/>
                  <p:cNvSpPr/>
                  <p:nvPr/>
                </p:nvSpPr>
                <p:spPr>
                  <a:xfrm>
                    <a:off x="998540" y="-1"/>
                    <a:ext cx="12702" cy="314328"/>
                  </a:xfrm>
                  <a:prstGeom prst="rect">
                    <a:avLst/>
                  </a:prstGeom>
                  <a:solidFill>
                    <a:srgbClr val="B4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3" name="Rectangle 451"/>
                  <p:cNvSpPr/>
                  <p:nvPr/>
                </p:nvSpPr>
                <p:spPr>
                  <a:xfrm>
                    <a:off x="1007272" y="-1"/>
                    <a:ext cx="12702" cy="314328"/>
                  </a:xfrm>
                  <a:prstGeom prst="rect">
                    <a:avLst/>
                  </a:prstGeom>
                  <a:solidFill>
                    <a:srgbClr val="B4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4" name="Rectangle 452"/>
                  <p:cNvSpPr/>
                  <p:nvPr/>
                </p:nvSpPr>
                <p:spPr>
                  <a:xfrm>
                    <a:off x="1016003" y="-1"/>
                    <a:ext cx="12702" cy="314328"/>
                  </a:xfrm>
                  <a:prstGeom prst="rect">
                    <a:avLst/>
                  </a:prstGeom>
                  <a:solidFill>
                    <a:srgbClr val="B5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5" name="Rectangle 453"/>
                  <p:cNvSpPr/>
                  <p:nvPr/>
                </p:nvSpPr>
                <p:spPr>
                  <a:xfrm>
                    <a:off x="1023940" y="-1"/>
                    <a:ext cx="12702" cy="314328"/>
                  </a:xfrm>
                  <a:prstGeom prst="rect">
                    <a:avLst/>
                  </a:prstGeom>
                  <a:solidFill>
                    <a:srgbClr val="B5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6" name="Rectangle 454"/>
                  <p:cNvSpPr/>
                  <p:nvPr/>
                </p:nvSpPr>
                <p:spPr>
                  <a:xfrm>
                    <a:off x="1032673" y="-1"/>
                    <a:ext cx="12702" cy="314328"/>
                  </a:xfrm>
                  <a:prstGeom prst="rect">
                    <a:avLst/>
                  </a:prstGeom>
                  <a:solidFill>
                    <a:srgbClr val="B5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7" name="Rectangle 455"/>
                  <p:cNvSpPr/>
                  <p:nvPr/>
                </p:nvSpPr>
                <p:spPr>
                  <a:xfrm>
                    <a:off x="1041404" y="-1"/>
                    <a:ext cx="12702" cy="314328"/>
                  </a:xfrm>
                  <a:prstGeom prst="rect">
                    <a:avLst/>
                  </a:prstGeom>
                  <a:solidFill>
                    <a:srgbClr val="B5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8" name="Rectangle 456"/>
                  <p:cNvSpPr/>
                  <p:nvPr/>
                </p:nvSpPr>
                <p:spPr>
                  <a:xfrm>
                    <a:off x="1049341" y="-1"/>
                    <a:ext cx="12702" cy="314328"/>
                  </a:xfrm>
                  <a:prstGeom prst="rect">
                    <a:avLst/>
                  </a:prstGeom>
                  <a:solidFill>
                    <a:srgbClr val="B6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89" name="Rectangle 457"/>
                  <p:cNvSpPr/>
                  <p:nvPr/>
                </p:nvSpPr>
                <p:spPr>
                  <a:xfrm>
                    <a:off x="1058073" y="-1"/>
                    <a:ext cx="12702" cy="314328"/>
                  </a:xfrm>
                  <a:prstGeom prst="rect">
                    <a:avLst/>
                  </a:prstGeom>
                  <a:solidFill>
                    <a:srgbClr val="B6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0" name="Rectangle 458"/>
                  <p:cNvSpPr/>
                  <p:nvPr/>
                </p:nvSpPr>
                <p:spPr>
                  <a:xfrm>
                    <a:off x="1066804" y="-1"/>
                    <a:ext cx="12702" cy="314328"/>
                  </a:xfrm>
                  <a:prstGeom prst="rect">
                    <a:avLst/>
                  </a:prstGeom>
                  <a:solidFill>
                    <a:srgbClr val="B6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1" name="Rectangle 459"/>
                  <p:cNvSpPr/>
                  <p:nvPr/>
                </p:nvSpPr>
                <p:spPr>
                  <a:xfrm>
                    <a:off x="1075535" y="-1"/>
                    <a:ext cx="12702" cy="314328"/>
                  </a:xfrm>
                  <a:prstGeom prst="rect">
                    <a:avLst/>
                  </a:prstGeom>
                  <a:solidFill>
                    <a:srgbClr val="B6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2" name="Rectangle 460"/>
                  <p:cNvSpPr/>
                  <p:nvPr/>
                </p:nvSpPr>
                <p:spPr>
                  <a:xfrm>
                    <a:off x="1084266" y="-1"/>
                    <a:ext cx="12702" cy="314328"/>
                  </a:xfrm>
                  <a:prstGeom prst="rect">
                    <a:avLst/>
                  </a:prstGeom>
                  <a:solidFill>
                    <a:srgbClr val="B75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3" name="Freeform 461"/>
                  <p:cNvSpPr/>
                  <p:nvPr/>
                </p:nvSpPr>
                <p:spPr>
                  <a:xfrm>
                    <a:off x="2381" y="-1"/>
                    <a:ext cx="1089031" cy="311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3" y="0"/>
                        </a:moveTo>
                        <a:lnTo>
                          <a:pt x="2456" y="110"/>
                        </a:lnTo>
                        <a:lnTo>
                          <a:pt x="4597" y="220"/>
                        </a:lnTo>
                        <a:lnTo>
                          <a:pt x="6644" y="551"/>
                        </a:lnTo>
                        <a:lnTo>
                          <a:pt x="7620" y="661"/>
                        </a:lnTo>
                        <a:lnTo>
                          <a:pt x="8596" y="882"/>
                        </a:lnTo>
                        <a:lnTo>
                          <a:pt x="9541" y="1102"/>
                        </a:lnTo>
                        <a:lnTo>
                          <a:pt x="10454" y="1322"/>
                        </a:lnTo>
                        <a:lnTo>
                          <a:pt x="11335" y="1543"/>
                        </a:lnTo>
                        <a:lnTo>
                          <a:pt x="12217" y="1873"/>
                        </a:lnTo>
                        <a:lnTo>
                          <a:pt x="13854" y="2535"/>
                        </a:lnTo>
                        <a:lnTo>
                          <a:pt x="14641" y="2865"/>
                        </a:lnTo>
                        <a:lnTo>
                          <a:pt x="15366" y="3196"/>
                        </a:lnTo>
                        <a:lnTo>
                          <a:pt x="16090" y="3637"/>
                        </a:lnTo>
                        <a:lnTo>
                          <a:pt x="16751" y="3967"/>
                        </a:lnTo>
                        <a:lnTo>
                          <a:pt x="17381" y="4298"/>
                        </a:lnTo>
                        <a:lnTo>
                          <a:pt x="17979" y="4739"/>
                        </a:lnTo>
                        <a:lnTo>
                          <a:pt x="18546" y="5290"/>
                        </a:lnTo>
                        <a:lnTo>
                          <a:pt x="19050" y="5620"/>
                        </a:lnTo>
                        <a:lnTo>
                          <a:pt x="19522" y="6171"/>
                        </a:lnTo>
                        <a:lnTo>
                          <a:pt x="19931" y="6612"/>
                        </a:lnTo>
                        <a:lnTo>
                          <a:pt x="20309" y="7053"/>
                        </a:lnTo>
                        <a:lnTo>
                          <a:pt x="20655" y="7604"/>
                        </a:lnTo>
                        <a:lnTo>
                          <a:pt x="20939" y="8045"/>
                        </a:lnTo>
                        <a:lnTo>
                          <a:pt x="21191" y="8596"/>
                        </a:lnTo>
                        <a:lnTo>
                          <a:pt x="21380" y="9147"/>
                        </a:lnTo>
                        <a:lnTo>
                          <a:pt x="21506" y="9698"/>
                        </a:lnTo>
                        <a:lnTo>
                          <a:pt x="21600" y="10249"/>
                        </a:lnTo>
                        <a:lnTo>
                          <a:pt x="21600" y="11351"/>
                        </a:lnTo>
                        <a:lnTo>
                          <a:pt x="21506" y="11902"/>
                        </a:lnTo>
                        <a:lnTo>
                          <a:pt x="21380" y="12453"/>
                        </a:lnTo>
                        <a:lnTo>
                          <a:pt x="21191" y="13004"/>
                        </a:lnTo>
                        <a:lnTo>
                          <a:pt x="20939" y="13555"/>
                        </a:lnTo>
                        <a:lnTo>
                          <a:pt x="20655" y="13996"/>
                        </a:lnTo>
                        <a:lnTo>
                          <a:pt x="20309" y="14547"/>
                        </a:lnTo>
                        <a:lnTo>
                          <a:pt x="19931" y="14988"/>
                        </a:lnTo>
                        <a:lnTo>
                          <a:pt x="19522" y="15539"/>
                        </a:lnTo>
                        <a:lnTo>
                          <a:pt x="19050" y="15980"/>
                        </a:lnTo>
                        <a:lnTo>
                          <a:pt x="18546" y="16420"/>
                        </a:lnTo>
                        <a:lnTo>
                          <a:pt x="17979" y="16971"/>
                        </a:lnTo>
                        <a:lnTo>
                          <a:pt x="17381" y="17302"/>
                        </a:lnTo>
                        <a:lnTo>
                          <a:pt x="16751" y="17743"/>
                        </a:lnTo>
                        <a:lnTo>
                          <a:pt x="16090" y="18073"/>
                        </a:lnTo>
                        <a:lnTo>
                          <a:pt x="15366" y="18514"/>
                        </a:lnTo>
                        <a:lnTo>
                          <a:pt x="14641" y="18845"/>
                        </a:lnTo>
                        <a:lnTo>
                          <a:pt x="13854" y="19176"/>
                        </a:lnTo>
                        <a:lnTo>
                          <a:pt x="12217" y="19837"/>
                        </a:lnTo>
                        <a:lnTo>
                          <a:pt x="10454" y="20278"/>
                        </a:lnTo>
                        <a:lnTo>
                          <a:pt x="9541" y="20608"/>
                        </a:lnTo>
                        <a:lnTo>
                          <a:pt x="8596" y="20829"/>
                        </a:lnTo>
                        <a:lnTo>
                          <a:pt x="7620" y="20939"/>
                        </a:lnTo>
                        <a:lnTo>
                          <a:pt x="6644" y="21159"/>
                        </a:lnTo>
                        <a:lnTo>
                          <a:pt x="4597" y="21380"/>
                        </a:lnTo>
                        <a:lnTo>
                          <a:pt x="2456" y="21600"/>
                        </a:lnTo>
                        <a:lnTo>
                          <a:pt x="0" y="21600"/>
                        </a:lnTo>
                        <a:lnTo>
                          <a:pt x="283" y="10800"/>
                        </a:lnTo>
                        <a:lnTo>
                          <a:pt x="283" y="0"/>
                        </a:lnTo>
                        <a:close/>
                      </a:path>
                    </a:pathLst>
                  </a:custGeom>
                  <a:blipFill rotWithShape="1">
                    <a:blip r:embed="rId2"/>
                    <a:srcRect l="0" t="0" r="0" b="0"/>
                    <a:tile tx="0" ty="0" sx="100000" sy="100000" flip="none" algn="tl"/>
                  </a:blip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4" name="Rectangle 462"/>
                  <p:cNvSpPr/>
                  <p:nvPr/>
                </p:nvSpPr>
                <p:spPr>
                  <a:xfrm>
                    <a:off x="0" y="-1"/>
                    <a:ext cx="12701" cy="314328"/>
                  </a:xfrm>
                  <a:prstGeom prst="rect">
                    <a:avLst/>
                  </a:pr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5" name="Rectangle 463"/>
                  <p:cNvSpPr/>
                  <p:nvPr/>
                </p:nvSpPr>
                <p:spPr>
                  <a:xfrm>
                    <a:off x="7937" y="-1"/>
                    <a:ext cx="12702" cy="314328"/>
                  </a:xfrm>
                  <a:prstGeom prst="rect">
                    <a:avLst/>
                  </a:prstGeom>
                  <a:solidFill>
                    <a:srgbClr val="070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6" name="Rectangle 464"/>
                  <p:cNvSpPr/>
                  <p:nvPr/>
                </p:nvSpPr>
                <p:spPr>
                  <a:xfrm>
                    <a:off x="15875" y="-1"/>
                    <a:ext cx="12702" cy="314328"/>
                  </a:xfrm>
                  <a:prstGeom prst="rect">
                    <a:avLst/>
                  </a:prstGeom>
                  <a:solidFill>
                    <a:srgbClr val="0B0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7" name="Rectangle 465"/>
                  <p:cNvSpPr/>
                  <p:nvPr/>
                </p:nvSpPr>
                <p:spPr>
                  <a:xfrm>
                    <a:off x="24606" y="-1"/>
                    <a:ext cx="12702" cy="314328"/>
                  </a:xfrm>
                  <a:prstGeom prst="rect">
                    <a:avLst/>
                  </a:prstGeom>
                  <a:solidFill>
                    <a:srgbClr val="0E0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8" name="Rectangle 466"/>
                  <p:cNvSpPr/>
                  <p:nvPr/>
                </p:nvSpPr>
                <p:spPr>
                  <a:xfrm>
                    <a:off x="34131" y="-1"/>
                    <a:ext cx="12702" cy="314328"/>
                  </a:xfrm>
                  <a:prstGeom prst="rect">
                    <a:avLst/>
                  </a:prstGeom>
                  <a:solidFill>
                    <a:srgbClr val="110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799" name="Rectangle 467"/>
                  <p:cNvSpPr/>
                  <p:nvPr/>
                </p:nvSpPr>
                <p:spPr>
                  <a:xfrm>
                    <a:off x="42862" y="-1"/>
                    <a:ext cx="12702" cy="314328"/>
                  </a:xfrm>
                  <a:prstGeom prst="rect">
                    <a:avLst/>
                  </a:prstGeom>
                  <a:solidFill>
                    <a:srgbClr val="130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0" name="Rectangle 468"/>
                  <p:cNvSpPr/>
                  <p:nvPr/>
                </p:nvSpPr>
                <p:spPr>
                  <a:xfrm>
                    <a:off x="50800" y="-1"/>
                    <a:ext cx="12702" cy="314328"/>
                  </a:xfrm>
                  <a:prstGeom prst="rect">
                    <a:avLst/>
                  </a:prstGeom>
                  <a:solidFill>
                    <a:srgbClr val="140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1" name="Rectangle 469"/>
                  <p:cNvSpPr/>
                  <p:nvPr/>
                </p:nvSpPr>
                <p:spPr>
                  <a:xfrm>
                    <a:off x="58737" y="-1"/>
                    <a:ext cx="12702" cy="314328"/>
                  </a:xfrm>
                  <a:prstGeom prst="rect">
                    <a:avLst/>
                  </a:prstGeom>
                  <a:solidFill>
                    <a:srgbClr val="160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2" name="Rectangle 470"/>
                  <p:cNvSpPr/>
                  <p:nvPr/>
                </p:nvSpPr>
                <p:spPr>
                  <a:xfrm>
                    <a:off x="67469" y="-1"/>
                    <a:ext cx="12702" cy="314328"/>
                  </a:xfrm>
                  <a:prstGeom prst="rect">
                    <a:avLst/>
                  </a:prstGeom>
                  <a:solidFill>
                    <a:srgbClr val="180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3" name="Rectangle 471"/>
                  <p:cNvSpPr/>
                  <p:nvPr/>
                </p:nvSpPr>
                <p:spPr>
                  <a:xfrm>
                    <a:off x="76994" y="-1"/>
                    <a:ext cx="12702" cy="314328"/>
                  </a:xfrm>
                  <a:prstGeom prst="rect">
                    <a:avLst/>
                  </a:prstGeom>
                  <a:solidFill>
                    <a:srgbClr val="1B0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4" name="Rectangle 472"/>
                  <p:cNvSpPr/>
                  <p:nvPr/>
                </p:nvSpPr>
                <p:spPr>
                  <a:xfrm>
                    <a:off x="85725" y="-1"/>
                    <a:ext cx="12702" cy="314328"/>
                  </a:xfrm>
                  <a:prstGeom prst="rect">
                    <a:avLst/>
                  </a:prstGeom>
                  <a:solidFill>
                    <a:srgbClr val="1D0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5" name="Rectangle 473"/>
                  <p:cNvSpPr/>
                  <p:nvPr/>
                </p:nvSpPr>
                <p:spPr>
                  <a:xfrm>
                    <a:off x="93662" y="-1"/>
                    <a:ext cx="12702" cy="314328"/>
                  </a:xfrm>
                  <a:prstGeom prst="rect">
                    <a:avLst/>
                  </a:prstGeom>
                  <a:solidFill>
                    <a:srgbClr val="1F0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6" name="Rectangle 474"/>
                  <p:cNvSpPr/>
                  <p:nvPr/>
                </p:nvSpPr>
                <p:spPr>
                  <a:xfrm>
                    <a:off x="101600" y="-1"/>
                    <a:ext cx="12702" cy="314328"/>
                  </a:xfrm>
                  <a:prstGeom prst="rect">
                    <a:avLst/>
                  </a:prstGeom>
                  <a:solidFill>
                    <a:srgbClr val="21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7" name="Rectangle 475"/>
                  <p:cNvSpPr/>
                  <p:nvPr/>
                </p:nvSpPr>
                <p:spPr>
                  <a:xfrm>
                    <a:off x="110331" y="-1"/>
                    <a:ext cx="12702" cy="314328"/>
                  </a:xfrm>
                  <a:prstGeom prst="rect">
                    <a:avLst/>
                  </a:prstGeom>
                  <a:solidFill>
                    <a:srgbClr val="211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8" name="Rectangle 476"/>
                  <p:cNvSpPr/>
                  <p:nvPr/>
                </p:nvSpPr>
                <p:spPr>
                  <a:xfrm>
                    <a:off x="119062" y="-1"/>
                    <a:ext cx="12702" cy="314328"/>
                  </a:xfrm>
                  <a:prstGeom prst="rect">
                    <a:avLst/>
                  </a:prstGeom>
                  <a:solidFill>
                    <a:srgbClr val="231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09" name="Rectangle 477"/>
                  <p:cNvSpPr/>
                  <p:nvPr/>
                </p:nvSpPr>
                <p:spPr>
                  <a:xfrm>
                    <a:off x="127000" y="-1"/>
                    <a:ext cx="12702" cy="314328"/>
                  </a:xfrm>
                  <a:prstGeom prst="rect">
                    <a:avLst/>
                  </a:prstGeom>
                  <a:solidFill>
                    <a:srgbClr val="251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0" name="Rectangle 478"/>
                  <p:cNvSpPr/>
                  <p:nvPr/>
                </p:nvSpPr>
                <p:spPr>
                  <a:xfrm>
                    <a:off x="135731" y="-1"/>
                    <a:ext cx="12702" cy="314328"/>
                  </a:xfrm>
                  <a:prstGeom prst="rect">
                    <a:avLst/>
                  </a:prstGeom>
                  <a:solidFill>
                    <a:srgbClr val="271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1" name="Rectangle 479"/>
                  <p:cNvSpPr/>
                  <p:nvPr/>
                </p:nvSpPr>
                <p:spPr>
                  <a:xfrm>
                    <a:off x="144462" y="-1"/>
                    <a:ext cx="12702" cy="314328"/>
                  </a:xfrm>
                  <a:prstGeom prst="rect">
                    <a:avLst/>
                  </a:prstGeom>
                  <a:solidFill>
                    <a:srgbClr val="2A1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2" name="Rectangle 480"/>
                  <p:cNvSpPr/>
                  <p:nvPr/>
                </p:nvSpPr>
                <p:spPr>
                  <a:xfrm>
                    <a:off x="153194" y="-1"/>
                    <a:ext cx="12702" cy="314328"/>
                  </a:xfrm>
                  <a:prstGeom prst="rect">
                    <a:avLst/>
                  </a:prstGeom>
                  <a:solidFill>
                    <a:srgbClr val="2B1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3" name="Rectangle 481"/>
                  <p:cNvSpPr/>
                  <p:nvPr/>
                </p:nvSpPr>
                <p:spPr>
                  <a:xfrm>
                    <a:off x="161925" y="-1"/>
                    <a:ext cx="12702" cy="314328"/>
                  </a:xfrm>
                  <a:prstGeom prst="rect">
                    <a:avLst/>
                  </a:prstGeom>
                  <a:solidFill>
                    <a:srgbClr val="2C1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4" name="Rectangle 482"/>
                  <p:cNvSpPr/>
                  <p:nvPr/>
                </p:nvSpPr>
                <p:spPr>
                  <a:xfrm>
                    <a:off x="169862" y="-1"/>
                    <a:ext cx="12702" cy="314328"/>
                  </a:xfrm>
                  <a:prstGeom prst="rect">
                    <a:avLst/>
                  </a:prstGeom>
                  <a:solidFill>
                    <a:srgbClr val="2E1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5" name="Rectangle 483"/>
                  <p:cNvSpPr/>
                  <p:nvPr/>
                </p:nvSpPr>
                <p:spPr>
                  <a:xfrm>
                    <a:off x="178594" y="-1"/>
                    <a:ext cx="12702" cy="314328"/>
                  </a:xfrm>
                  <a:prstGeom prst="rect">
                    <a:avLst/>
                  </a:prstGeom>
                  <a:solidFill>
                    <a:srgbClr val="301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6" name="Rectangle 484"/>
                  <p:cNvSpPr/>
                  <p:nvPr/>
                </p:nvSpPr>
                <p:spPr>
                  <a:xfrm>
                    <a:off x="188119" y="-1"/>
                    <a:ext cx="12702" cy="314328"/>
                  </a:xfrm>
                  <a:prstGeom prst="rect">
                    <a:avLst/>
                  </a:prstGeom>
                  <a:solidFill>
                    <a:srgbClr val="321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7" name="Rectangle 485"/>
                  <p:cNvSpPr/>
                  <p:nvPr/>
                </p:nvSpPr>
                <p:spPr>
                  <a:xfrm>
                    <a:off x="196850" y="-1"/>
                    <a:ext cx="12702" cy="314328"/>
                  </a:xfrm>
                  <a:prstGeom prst="rect">
                    <a:avLst/>
                  </a:prstGeom>
                  <a:solidFill>
                    <a:srgbClr val="351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8" name="Rectangle 486"/>
                  <p:cNvSpPr/>
                  <p:nvPr/>
                </p:nvSpPr>
                <p:spPr>
                  <a:xfrm>
                    <a:off x="204787" y="-1"/>
                    <a:ext cx="12702" cy="314328"/>
                  </a:xfrm>
                  <a:prstGeom prst="rect">
                    <a:avLst/>
                  </a:prstGeom>
                  <a:solidFill>
                    <a:srgbClr val="371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19" name="Rectangle 487"/>
                  <p:cNvSpPr/>
                  <p:nvPr/>
                </p:nvSpPr>
                <p:spPr>
                  <a:xfrm>
                    <a:off x="212725" y="-1"/>
                    <a:ext cx="12702" cy="314328"/>
                  </a:xfrm>
                  <a:prstGeom prst="rect">
                    <a:avLst/>
                  </a:prstGeom>
                  <a:solidFill>
                    <a:srgbClr val="381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0" name="Rectangle 488"/>
                  <p:cNvSpPr/>
                  <p:nvPr/>
                </p:nvSpPr>
                <p:spPr>
                  <a:xfrm>
                    <a:off x="221456" y="-1"/>
                    <a:ext cx="12702" cy="314328"/>
                  </a:xfrm>
                  <a:prstGeom prst="rect">
                    <a:avLst/>
                  </a:prstGeom>
                  <a:solidFill>
                    <a:srgbClr val="391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1" name="Rectangle 489"/>
                  <p:cNvSpPr/>
                  <p:nvPr/>
                </p:nvSpPr>
                <p:spPr>
                  <a:xfrm>
                    <a:off x="230187" y="-1"/>
                    <a:ext cx="12702" cy="314328"/>
                  </a:xfrm>
                  <a:prstGeom prst="rect">
                    <a:avLst/>
                  </a:prstGeom>
                  <a:solidFill>
                    <a:srgbClr val="3B1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2" name="Rectangle 490"/>
                  <p:cNvSpPr/>
                  <p:nvPr/>
                </p:nvSpPr>
                <p:spPr>
                  <a:xfrm>
                    <a:off x="238919" y="-1"/>
                    <a:ext cx="12702" cy="314328"/>
                  </a:xfrm>
                  <a:prstGeom prst="rect">
                    <a:avLst/>
                  </a:prstGeom>
                  <a:solidFill>
                    <a:srgbClr val="3E1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3" name="Rectangle 491"/>
                  <p:cNvSpPr/>
                  <p:nvPr/>
                </p:nvSpPr>
                <p:spPr>
                  <a:xfrm>
                    <a:off x="247650" y="-1"/>
                    <a:ext cx="12702" cy="314328"/>
                  </a:xfrm>
                  <a:prstGeom prst="rect">
                    <a:avLst/>
                  </a:prstGeom>
                  <a:solidFill>
                    <a:srgbClr val="402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4" name="Rectangle 492"/>
                  <p:cNvSpPr/>
                  <p:nvPr/>
                </p:nvSpPr>
                <p:spPr>
                  <a:xfrm>
                    <a:off x="255588" y="-1"/>
                    <a:ext cx="12702" cy="314328"/>
                  </a:xfrm>
                  <a:prstGeom prst="rect">
                    <a:avLst/>
                  </a:prstGeom>
                  <a:solidFill>
                    <a:srgbClr val="422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5" name="Rectangle 493"/>
                  <p:cNvSpPr/>
                  <p:nvPr/>
                </p:nvSpPr>
                <p:spPr>
                  <a:xfrm>
                    <a:off x="264320" y="-1"/>
                    <a:ext cx="12702" cy="314328"/>
                  </a:xfrm>
                  <a:prstGeom prst="rect">
                    <a:avLst/>
                  </a:prstGeom>
                  <a:solidFill>
                    <a:srgbClr val="442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6" name="Rectangle 494"/>
                  <p:cNvSpPr/>
                  <p:nvPr/>
                </p:nvSpPr>
                <p:spPr>
                  <a:xfrm>
                    <a:off x="273051" y="-1"/>
                    <a:ext cx="12702" cy="314328"/>
                  </a:xfrm>
                  <a:prstGeom prst="rect">
                    <a:avLst/>
                  </a:prstGeom>
                  <a:solidFill>
                    <a:srgbClr val="452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7" name="Rectangle 495"/>
                  <p:cNvSpPr/>
                  <p:nvPr/>
                </p:nvSpPr>
                <p:spPr>
                  <a:xfrm>
                    <a:off x="280988" y="-1"/>
                    <a:ext cx="12702" cy="314328"/>
                  </a:xfrm>
                  <a:prstGeom prst="rect">
                    <a:avLst/>
                  </a:prstGeom>
                  <a:solidFill>
                    <a:srgbClr val="472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8" name="Rectangle 496"/>
                  <p:cNvSpPr/>
                  <p:nvPr/>
                </p:nvSpPr>
                <p:spPr>
                  <a:xfrm>
                    <a:off x="288926" y="-1"/>
                    <a:ext cx="12702" cy="314328"/>
                  </a:xfrm>
                  <a:prstGeom prst="rect">
                    <a:avLst/>
                  </a:prstGeom>
                  <a:solidFill>
                    <a:srgbClr val="492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29" name="Rectangle 497"/>
                  <p:cNvSpPr/>
                  <p:nvPr/>
                </p:nvSpPr>
                <p:spPr>
                  <a:xfrm>
                    <a:off x="297657" y="-1"/>
                    <a:ext cx="12702" cy="314328"/>
                  </a:xfrm>
                  <a:prstGeom prst="rect">
                    <a:avLst/>
                  </a:prstGeom>
                  <a:solidFill>
                    <a:srgbClr val="4B2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0" name="Rectangle 498"/>
                  <p:cNvSpPr/>
                  <p:nvPr/>
                </p:nvSpPr>
                <p:spPr>
                  <a:xfrm>
                    <a:off x="307182" y="-1"/>
                    <a:ext cx="12702" cy="314328"/>
                  </a:xfrm>
                  <a:prstGeom prst="rect">
                    <a:avLst/>
                  </a:prstGeom>
                  <a:solidFill>
                    <a:srgbClr val="4E2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1" name="Rectangle 499"/>
                  <p:cNvSpPr/>
                  <p:nvPr/>
                </p:nvSpPr>
                <p:spPr>
                  <a:xfrm>
                    <a:off x="315913" y="-1"/>
                    <a:ext cx="12702" cy="314328"/>
                  </a:xfrm>
                  <a:prstGeom prst="rect">
                    <a:avLst/>
                  </a:prstGeom>
                  <a:solidFill>
                    <a:srgbClr val="4F2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2" name="Rectangle 500"/>
                  <p:cNvSpPr/>
                  <p:nvPr/>
                </p:nvSpPr>
                <p:spPr>
                  <a:xfrm>
                    <a:off x="323851" y="-1"/>
                    <a:ext cx="12702" cy="314328"/>
                  </a:xfrm>
                  <a:prstGeom prst="rect">
                    <a:avLst/>
                  </a:prstGeom>
                  <a:solidFill>
                    <a:srgbClr val="502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3" name="Rectangle 501"/>
                  <p:cNvSpPr/>
                  <p:nvPr/>
                </p:nvSpPr>
                <p:spPr>
                  <a:xfrm>
                    <a:off x="331788" y="-1"/>
                    <a:ext cx="12702" cy="314328"/>
                  </a:xfrm>
                  <a:prstGeom prst="rect">
                    <a:avLst/>
                  </a:prstGeom>
                  <a:solidFill>
                    <a:srgbClr val="522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4" name="Rectangle 502"/>
                  <p:cNvSpPr/>
                  <p:nvPr/>
                </p:nvSpPr>
                <p:spPr>
                  <a:xfrm>
                    <a:off x="340520" y="-1"/>
                    <a:ext cx="12702" cy="314328"/>
                  </a:xfrm>
                  <a:prstGeom prst="rect">
                    <a:avLst/>
                  </a:prstGeom>
                  <a:solidFill>
                    <a:srgbClr val="542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5" name="Rectangle 503"/>
                  <p:cNvSpPr/>
                  <p:nvPr/>
                </p:nvSpPr>
                <p:spPr>
                  <a:xfrm>
                    <a:off x="350045" y="-1"/>
                    <a:ext cx="12702" cy="314328"/>
                  </a:xfrm>
                  <a:prstGeom prst="rect">
                    <a:avLst/>
                  </a:prstGeom>
                  <a:solidFill>
                    <a:srgbClr val="572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6" name="Rectangle 504"/>
                  <p:cNvSpPr/>
                  <p:nvPr/>
                </p:nvSpPr>
                <p:spPr>
                  <a:xfrm>
                    <a:off x="358776" y="-1"/>
                    <a:ext cx="12702" cy="314328"/>
                  </a:xfrm>
                  <a:prstGeom prst="rect">
                    <a:avLst/>
                  </a:prstGeom>
                  <a:solidFill>
                    <a:srgbClr val="592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7" name="Rectangle 505"/>
                  <p:cNvSpPr/>
                  <p:nvPr/>
                </p:nvSpPr>
                <p:spPr>
                  <a:xfrm>
                    <a:off x="366713" y="-1"/>
                    <a:ext cx="12702" cy="314328"/>
                  </a:xfrm>
                  <a:prstGeom prst="rect">
                    <a:avLst/>
                  </a:prstGeom>
                  <a:solidFill>
                    <a:srgbClr val="5B2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8" name="Rectangle 506"/>
                  <p:cNvSpPr/>
                  <p:nvPr/>
                </p:nvSpPr>
                <p:spPr>
                  <a:xfrm>
                    <a:off x="375445" y="-1"/>
                    <a:ext cx="12702" cy="314328"/>
                  </a:xfrm>
                  <a:prstGeom prst="rect">
                    <a:avLst/>
                  </a:prstGeom>
                  <a:solidFill>
                    <a:srgbClr val="5D2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39" name="Rectangle 507"/>
                  <p:cNvSpPr/>
                  <p:nvPr/>
                </p:nvSpPr>
                <p:spPr>
                  <a:xfrm>
                    <a:off x="384176" y="-1"/>
                    <a:ext cx="12702" cy="314328"/>
                  </a:xfrm>
                  <a:prstGeom prst="rect">
                    <a:avLst/>
                  </a:prstGeom>
                  <a:solidFill>
                    <a:srgbClr val="5E2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0" name="Rectangle 508"/>
                  <p:cNvSpPr/>
                  <p:nvPr/>
                </p:nvSpPr>
                <p:spPr>
                  <a:xfrm>
                    <a:off x="392113" y="-1"/>
                    <a:ext cx="12702" cy="314328"/>
                  </a:xfrm>
                  <a:prstGeom prst="rect">
                    <a:avLst/>
                  </a:prstGeom>
                  <a:solidFill>
                    <a:srgbClr val="603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1" name="Rectangle 509"/>
                  <p:cNvSpPr/>
                  <p:nvPr/>
                </p:nvSpPr>
                <p:spPr>
                  <a:xfrm>
                    <a:off x="400051" y="-1"/>
                    <a:ext cx="12702" cy="314328"/>
                  </a:xfrm>
                  <a:prstGeom prst="rect">
                    <a:avLst/>
                  </a:prstGeom>
                  <a:solidFill>
                    <a:srgbClr val="62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2" name="Rectangle 510"/>
                  <p:cNvSpPr/>
                  <p:nvPr/>
                </p:nvSpPr>
                <p:spPr>
                  <a:xfrm>
                    <a:off x="408782" y="-1"/>
                    <a:ext cx="12702" cy="314328"/>
                  </a:xfrm>
                  <a:prstGeom prst="rect">
                    <a:avLst/>
                  </a:prstGeom>
                  <a:solidFill>
                    <a:srgbClr val="643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3" name="Rectangle 511"/>
                  <p:cNvSpPr/>
                  <p:nvPr/>
                </p:nvSpPr>
                <p:spPr>
                  <a:xfrm>
                    <a:off x="418307" y="-1"/>
                    <a:ext cx="12702" cy="314328"/>
                  </a:xfrm>
                  <a:prstGeom prst="rect">
                    <a:avLst/>
                  </a:prstGeom>
                  <a:solidFill>
                    <a:srgbClr val="673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4" name="Rectangle 512"/>
                  <p:cNvSpPr/>
                  <p:nvPr/>
                </p:nvSpPr>
                <p:spPr>
                  <a:xfrm>
                    <a:off x="427038" y="-1"/>
                    <a:ext cx="12702" cy="314328"/>
                  </a:xfrm>
                  <a:prstGeom prst="rect">
                    <a:avLst/>
                  </a:prstGeom>
                  <a:solidFill>
                    <a:srgbClr val="693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5" name="Rectangle 513"/>
                  <p:cNvSpPr/>
                  <p:nvPr/>
                </p:nvSpPr>
                <p:spPr>
                  <a:xfrm>
                    <a:off x="434976" y="-1"/>
                    <a:ext cx="12702" cy="314328"/>
                  </a:xfrm>
                  <a:prstGeom prst="rect">
                    <a:avLst/>
                  </a:prstGeom>
                  <a:solidFill>
                    <a:srgbClr val="6A3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6" name="Rectangle 514"/>
                  <p:cNvSpPr/>
                  <p:nvPr/>
                </p:nvSpPr>
                <p:spPr>
                  <a:xfrm>
                    <a:off x="442913" y="-1"/>
                    <a:ext cx="12702" cy="314328"/>
                  </a:xfrm>
                  <a:prstGeom prst="rect">
                    <a:avLst/>
                  </a:prstGeom>
                  <a:solidFill>
                    <a:srgbClr val="6C3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7" name="Rectangle 515"/>
                  <p:cNvSpPr/>
                  <p:nvPr/>
                </p:nvSpPr>
                <p:spPr>
                  <a:xfrm>
                    <a:off x="451645" y="-1"/>
                    <a:ext cx="12702" cy="314328"/>
                  </a:xfrm>
                  <a:prstGeom prst="rect">
                    <a:avLst/>
                  </a:prstGeom>
                  <a:solidFill>
                    <a:srgbClr val="6E3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8" name="Rectangle 516"/>
                  <p:cNvSpPr/>
                  <p:nvPr/>
                </p:nvSpPr>
                <p:spPr>
                  <a:xfrm>
                    <a:off x="461170" y="-1"/>
                    <a:ext cx="12702" cy="314328"/>
                  </a:xfrm>
                  <a:prstGeom prst="rect">
                    <a:avLst/>
                  </a:prstGeom>
                  <a:solidFill>
                    <a:srgbClr val="6F3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49" name="Rectangle 517"/>
                  <p:cNvSpPr/>
                  <p:nvPr/>
                </p:nvSpPr>
                <p:spPr>
                  <a:xfrm>
                    <a:off x="469901" y="-1"/>
                    <a:ext cx="12702" cy="314328"/>
                  </a:xfrm>
                  <a:prstGeom prst="rect">
                    <a:avLst/>
                  </a:prstGeom>
                  <a:solidFill>
                    <a:srgbClr val="723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0" name="Rectangle 518"/>
                  <p:cNvSpPr/>
                  <p:nvPr/>
                </p:nvSpPr>
                <p:spPr>
                  <a:xfrm>
                    <a:off x="477838" y="-1"/>
                    <a:ext cx="12702" cy="314328"/>
                  </a:xfrm>
                  <a:prstGeom prst="rect">
                    <a:avLst/>
                  </a:prstGeom>
                  <a:solidFill>
                    <a:srgbClr val="743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1" name="Rectangle 519"/>
                  <p:cNvSpPr/>
                  <p:nvPr/>
                </p:nvSpPr>
                <p:spPr>
                  <a:xfrm>
                    <a:off x="485776" y="-1"/>
                    <a:ext cx="12702" cy="314328"/>
                  </a:xfrm>
                  <a:prstGeom prst="rect">
                    <a:avLst/>
                  </a:prstGeom>
                  <a:solidFill>
                    <a:srgbClr val="763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2" name="Rectangle 520"/>
                  <p:cNvSpPr/>
                  <p:nvPr/>
                </p:nvSpPr>
                <p:spPr>
                  <a:xfrm>
                    <a:off x="494507" y="-1"/>
                    <a:ext cx="12702" cy="314328"/>
                  </a:xfrm>
                  <a:prstGeom prst="rect">
                    <a:avLst/>
                  </a:prstGeom>
                  <a:solidFill>
                    <a:srgbClr val="773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3" name="Rectangle 521"/>
                  <p:cNvSpPr/>
                  <p:nvPr/>
                </p:nvSpPr>
                <p:spPr>
                  <a:xfrm>
                    <a:off x="503238" y="-1"/>
                    <a:ext cx="12702" cy="314328"/>
                  </a:xfrm>
                  <a:prstGeom prst="rect">
                    <a:avLst/>
                  </a:prstGeom>
                  <a:solidFill>
                    <a:srgbClr val="793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4" name="Rectangle 522"/>
                  <p:cNvSpPr/>
                  <p:nvPr/>
                </p:nvSpPr>
                <p:spPr>
                  <a:xfrm>
                    <a:off x="511970" y="-1"/>
                    <a:ext cx="12702" cy="314328"/>
                  </a:xfrm>
                  <a:prstGeom prst="rect">
                    <a:avLst/>
                  </a:prstGeom>
                  <a:solidFill>
                    <a:srgbClr val="7B3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5" name="Rectangle 523"/>
                  <p:cNvSpPr/>
                  <p:nvPr/>
                </p:nvSpPr>
                <p:spPr>
                  <a:xfrm>
                    <a:off x="520702" y="-1"/>
                    <a:ext cx="12702" cy="314328"/>
                  </a:xfrm>
                  <a:prstGeom prst="rect">
                    <a:avLst/>
                  </a:prstGeom>
                  <a:solidFill>
                    <a:srgbClr val="7D3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6" name="Rectangle 524"/>
                  <p:cNvSpPr/>
                  <p:nvPr/>
                </p:nvSpPr>
                <p:spPr>
                  <a:xfrm>
                    <a:off x="528639" y="-1"/>
                    <a:ext cx="12702" cy="314328"/>
                  </a:xfrm>
                  <a:prstGeom prst="rect">
                    <a:avLst/>
                  </a:prstGeom>
                  <a:solidFill>
                    <a:srgbClr val="7F3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7" name="Rectangle 525"/>
                  <p:cNvSpPr/>
                  <p:nvPr/>
                </p:nvSpPr>
                <p:spPr>
                  <a:xfrm>
                    <a:off x="537371" y="-1"/>
                    <a:ext cx="12702" cy="314328"/>
                  </a:xfrm>
                  <a:prstGeom prst="rect">
                    <a:avLst/>
                  </a:prstGeom>
                  <a:solidFill>
                    <a:srgbClr val="80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8" name="Rectangle 526"/>
                  <p:cNvSpPr/>
                  <p:nvPr/>
                </p:nvSpPr>
                <p:spPr>
                  <a:xfrm>
                    <a:off x="546102" y="-1"/>
                    <a:ext cx="12702" cy="314328"/>
                  </a:xfrm>
                  <a:prstGeom prst="rect">
                    <a:avLst/>
                  </a:prstGeom>
                  <a:solidFill>
                    <a:srgbClr val="814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59" name="Rectangle 527"/>
                  <p:cNvSpPr/>
                  <p:nvPr/>
                </p:nvSpPr>
                <p:spPr>
                  <a:xfrm>
                    <a:off x="554039" y="-1"/>
                    <a:ext cx="12702" cy="314328"/>
                  </a:xfrm>
                  <a:prstGeom prst="rect">
                    <a:avLst/>
                  </a:prstGeom>
                  <a:solidFill>
                    <a:srgbClr val="834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60" name="Rectangle 528"/>
                  <p:cNvSpPr/>
                  <p:nvPr/>
                </p:nvSpPr>
                <p:spPr>
                  <a:xfrm>
                    <a:off x="562771" y="-1"/>
                    <a:ext cx="12702" cy="314328"/>
                  </a:xfrm>
                  <a:prstGeom prst="rect">
                    <a:avLst/>
                  </a:prstGeom>
                  <a:solidFill>
                    <a:srgbClr val="854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61" name="Rectangle 529"/>
                  <p:cNvSpPr/>
                  <p:nvPr/>
                </p:nvSpPr>
                <p:spPr>
                  <a:xfrm>
                    <a:off x="572296" y="-1"/>
                    <a:ext cx="12702" cy="314328"/>
                  </a:xfrm>
                  <a:prstGeom prst="rect">
                    <a:avLst/>
                  </a:prstGeom>
                  <a:solidFill>
                    <a:srgbClr val="864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62" name="Rectangle 530"/>
                  <p:cNvSpPr/>
                  <p:nvPr/>
                </p:nvSpPr>
                <p:spPr>
                  <a:xfrm>
                    <a:off x="581027" y="-1"/>
                    <a:ext cx="12702" cy="314328"/>
                  </a:xfrm>
                  <a:prstGeom prst="rect">
                    <a:avLst/>
                  </a:prstGeom>
                  <a:solidFill>
                    <a:srgbClr val="894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63" name="Rectangle 531"/>
                  <p:cNvSpPr/>
                  <p:nvPr/>
                </p:nvSpPr>
                <p:spPr>
                  <a:xfrm>
                    <a:off x="588964" y="-1"/>
                    <a:ext cx="12702" cy="314328"/>
                  </a:xfrm>
                  <a:prstGeom prst="rect">
                    <a:avLst/>
                  </a:prstGeom>
                  <a:solidFill>
                    <a:srgbClr val="8A4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64" name="Rectangle 532"/>
                  <p:cNvSpPr/>
                  <p:nvPr/>
                </p:nvSpPr>
                <p:spPr>
                  <a:xfrm>
                    <a:off x="596902" y="-1"/>
                    <a:ext cx="12702" cy="314328"/>
                  </a:xfrm>
                  <a:prstGeom prst="rect">
                    <a:avLst/>
                  </a:prstGeom>
                  <a:solidFill>
                    <a:srgbClr val="8B4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grpSp>
            <p:sp>
              <p:nvSpPr>
                <p:cNvPr id="866" name="Rectangle 534"/>
                <p:cNvSpPr/>
                <p:nvPr/>
              </p:nvSpPr>
              <p:spPr>
                <a:xfrm>
                  <a:off x="605632" y="0"/>
                  <a:ext cx="12702" cy="314327"/>
                </a:xfrm>
                <a:prstGeom prst="rect">
                  <a:avLst/>
                </a:prstGeom>
                <a:solidFill>
                  <a:srgbClr val="8D4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67" name="Rectangle 535"/>
                <p:cNvSpPr/>
                <p:nvPr/>
              </p:nvSpPr>
              <p:spPr>
                <a:xfrm>
                  <a:off x="614363" y="0"/>
                  <a:ext cx="12702" cy="314327"/>
                </a:xfrm>
                <a:prstGeom prst="rect">
                  <a:avLst/>
                </a:prstGeom>
                <a:solidFill>
                  <a:srgbClr val="8E4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68" name="Rectangle 536"/>
                <p:cNvSpPr/>
                <p:nvPr/>
              </p:nvSpPr>
              <p:spPr>
                <a:xfrm>
                  <a:off x="623095" y="0"/>
                  <a:ext cx="12702" cy="314327"/>
                </a:xfrm>
                <a:prstGeom prst="rect">
                  <a:avLst/>
                </a:prstGeom>
                <a:solidFill>
                  <a:srgbClr val="904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69" name="Rectangle 537"/>
                <p:cNvSpPr/>
                <p:nvPr/>
              </p:nvSpPr>
              <p:spPr>
                <a:xfrm>
                  <a:off x="631826" y="0"/>
                  <a:ext cx="12702" cy="314327"/>
                </a:xfrm>
                <a:prstGeom prst="rect">
                  <a:avLst/>
                </a:prstGeom>
                <a:solidFill>
                  <a:srgbClr val="924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0" name="Rectangle 538"/>
                <p:cNvSpPr/>
                <p:nvPr/>
              </p:nvSpPr>
              <p:spPr>
                <a:xfrm>
                  <a:off x="639763" y="0"/>
                  <a:ext cx="12702" cy="314327"/>
                </a:xfrm>
                <a:prstGeom prst="rect">
                  <a:avLst/>
                </a:prstGeom>
                <a:solidFill>
                  <a:srgbClr val="934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1" name="Rectangle 539"/>
                <p:cNvSpPr/>
                <p:nvPr/>
              </p:nvSpPr>
              <p:spPr>
                <a:xfrm>
                  <a:off x="648495" y="0"/>
                  <a:ext cx="12702" cy="314327"/>
                </a:xfrm>
                <a:prstGeom prst="rect">
                  <a:avLst/>
                </a:prstGeom>
                <a:solidFill>
                  <a:srgbClr val="944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2" name="Rectangle 540"/>
                <p:cNvSpPr/>
                <p:nvPr/>
              </p:nvSpPr>
              <p:spPr>
                <a:xfrm>
                  <a:off x="657226" y="0"/>
                  <a:ext cx="12702" cy="314327"/>
                </a:xfrm>
                <a:prstGeom prst="rect">
                  <a:avLst/>
                </a:prstGeom>
                <a:solidFill>
                  <a:srgbClr val="954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3" name="Rectangle 541"/>
                <p:cNvSpPr/>
                <p:nvPr/>
              </p:nvSpPr>
              <p:spPr>
                <a:xfrm>
                  <a:off x="665164" y="0"/>
                  <a:ext cx="12702" cy="314327"/>
                </a:xfrm>
                <a:prstGeom prst="rect">
                  <a:avLst/>
                </a:prstGeom>
                <a:solidFill>
                  <a:srgbClr val="964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4" name="Rectangle 542"/>
                <p:cNvSpPr/>
                <p:nvPr/>
              </p:nvSpPr>
              <p:spPr>
                <a:xfrm>
                  <a:off x="673102" y="0"/>
                  <a:ext cx="12702" cy="314327"/>
                </a:xfrm>
                <a:prstGeom prst="rect">
                  <a:avLst/>
                </a:prstGeom>
                <a:solidFill>
                  <a:srgbClr val="984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5" name="Rectangle 543"/>
                <p:cNvSpPr/>
                <p:nvPr/>
              </p:nvSpPr>
              <p:spPr>
                <a:xfrm>
                  <a:off x="681833" y="0"/>
                  <a:ext cx="12702" cy="314327"/>
                </a:xfrm>
                <a:prstGeom prst="rect">
                  <a:avLst/>
                </a:prstGeom>
                <a:solidFill>
                  <a:srgbClr val="994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6" name="Rectangle 544"/>
                <p:cNvSpPr/>
                <p:nvPr/>
              </p:nvSpPr>
              <p:spPr>
                <a:xfrm>
                  <a:off x="691358" y="0"/>
                  <a:ext cx="12702" cy="314327"/>
                </a:xfrm>
                <a:prstGeom prst="rect">
                  <a:avLst/>
                </a:prstGeom>
                <a:solidFill>
                  <a:srgbClr val="9B4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7" name="Rectangle 545"/>
                <p:cNvSpPr/>
                <p:nvPr/>
              </p:nvSpPr>
              <p:spPr>
                <a:xfrm>
                  <a:off x="700089" y="0"/>
                  <a:ext cx="12702" cy="314327"/>
                </a:xfrm>
                <a:prstGeom prst="rect">
                  <a:avLst/>
                </a:prstGeom>
                <a:solidFill>
                  <a:srgbClr val="9C4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8" name="Rectangle 546"/>
                <p:cNvSpPr/>
                <p:nvPr/>
              </p:nvSpPr>
              <p:spPr>
                <a:xfrm>
                  <a:off x="708027" y="0"/>
                  <a:ext cx="12702" cy="314327"/>
                </a:xfrm>
                <a:prstGeom prst="rect">
                  <a:avLst/>
                </a:prstGeom>
                <a:solidFill>
                  <a:srgbClr val="9D4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79" name="Rectangle 547"/>
                <p:cNvSpPr/>
                <p:nvPr/>
              </p:nvSpPr>
              <p:spPr>
                <a:xfrm>
                  <a:off x="715964" y="0"/>
                  <a:ext cx="12702" cy="314327"/>
                </a:xfrm>
                <a:prstGeom prst="rect">
                  <a:avLst/>
                </a:prstGeom>
                <a:solidFill>
                  <a:srgbClr val="9E4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0" name="Rectangle 548"/>
                <p:cNvSpPr/>
                <p:nvPr/>
              </p:nvSpPr>
              <p:spPr>
                <a:xfrm>
                  <a:off x="724696" y="0"/>
                  <a:ext cx="12702" cy="314327"/>
                </a:xfrm>
                <a:prstGeom prst="rect">
                  <a:avLst/>
                </a:prstGeom>
                <a:solidFill>
                  <a:srgbClr val="9F4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1" name="Rectangle 549"/>
                <p:cNvSpPr/>
                <p:nvPr/>
              </p:nvSpPr>
              <p:spPr>
                <a:xfrm>
                  <a:off x="734221" y="0"/>
                  <a:ext cx="12702" cy="314327"/>
                </a:xfrm>
                <a:prstGeom prst="rect">
                  <a:avLst/>
                </a:prstGeom>
                <a:solidFill>
                  <a:srgbClr val="A04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2" name="Rectangle 550"/>
                <p:cNvSpPr/>
                <p:nvPr/>
              </p:nvSpPr>
              <p:spPr>
                <a:xfrm>
                  <a:off x="742952" y="0"/>
                  <a:ext cx="12702" cy="314327"/>
                </a:xfrm>
                <a:prstGeom prst="rect">
                  <a:avLst/>
                </a:prstGeom>
                <a:solidFill>
                  <a:srgbClr val="A25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3" name="Rectangle 551"/>
                <p:cNvSpPr/>
                <p:nvPr/>
              </p:nvSpPr>
              <p:spPr>
                <a:xfrm>
                  <a:off x="750889" y="0"/>
                  <a:ext cx="12702" cy="314327"/>
                </a:xfrm>
                <a:prstGeom prst="rect">
                  <a:avLst/>
                </a:prstGeom>
                <a:solidFill>
                  <a:srgbClr val="A35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4" name="Rectangle 552"/>
                <p:cNvSpPr/>
                <p:nvPr/>
              </p:nvSpPr>
              <p:spPr>
                <a:xfrm>
                  <a:off x="759621" y="0"/>
                  <a:ext cx="12702" cy="314327"/>
                </a:xfrm>
                <a:prstGeom prst="rect">
                  <a:avLst/>
                </a:prstGeom>
                <a:solidFill>
                  <a:srgbClr val="A45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5" name="Rectangle 553"/>
                <p:cNvSpPr/>
                <p:nvPr/>
              </p:nvSpPr>
              <p:spPr>
                <a:xfrm>
                  <a:off x="768352" y="0"/>
                  <a:ext cx="12702" cy="314327"/>
                </a:xfrm>
                <a:prstGeom prst="rect">
                  <a:avLst/>
                </a:prstGeom>
                <a:solidFill>
                  <a:srgbClr val="A45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6" name="Rectangle 554"/>
                <p:cNvSpPr/>
                <p:nvPr/>
              </p:nvSpPr>
              <p:spPr>
                <a:xfrm>
                  <a:off x="776289" y="0"/>
                  <a:ext cx="12702" cy="314327"/>
                </a:xfrm>
                <a:prstGeom prst="rect">
                  <a:avLst/>
                </a:prstGeom>
                <a:solidFill>
                  <a:srgbClr val="A55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7" name="Rectangle 555"/>
                <p:cNvSpPr/>
                <p:nvPr/>
              </p:nvSpPr>
              <p:spPr>
                <a:xfrm>
                  <a:off x="785021" y="0"/>
                  <a:ext cx="12702" cy="314327"/>
                </a:xfrm>
                <a:prstGeom prst="rect">
                  <a:avLst/>
                </a:prstGeom>
                <a:solidFill>
                  <a:srgbClr val="A652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8" name="Rectangle 556"/>
                <p:cNvSpPr/>
                <p:nvPr/>
              </p:nvSpPr>
              <p:spPr>
                <a:xfrm>
                  <a:off x="793752" y="0"/>
                  <a:ext cx="12702" cy="314327"/>
                </a:xfrm>
                <a:prstGeom prst="rect">
                  <a:avLst/>
                </a:prstGeom>
                <a:solidFill>
                  <a:srgbClr val="A75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89" name="Rectangle 557"/>
                <p:cNvSpPr/>
                <p:nvPr/>
              </p:nvSpPr>
              <p:spPr>
                <a:xfrm>
                  <a:off x="802483" y="0"/>
                  <a:ext cx="12702" cy="314327"/>
                </a:xfrm>
                <a:prstGeom prst="rect">
                  <a:avLst/>
                </a:prstGeom>
                <a:solidFill>
                  <a:srgbClr val="A85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0" name="Rectangle 558"/>
                <p:cNvSpPr/>
                <p:nvPr/>
              </p:nvSpPr>
              <p:spPr>
                <a:xfrm>
                  <a:off x="811214" y="0"/>
                  <a:ext cx="12702" cy="314327"/>
                </a:xfrm>
                <a:prstGeom prst="rect">
                  <a:avLst/>
                </a:prstGeom>
                <a:solidFill>
                  <a:srgbClr val="A95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1" name="Rectangle 559"/>
                <p:cNvSpPr/>
                <p:nvPr/>
              </p:nvSpPr>
              <p:spPr>
                <a:xfrm>
                  <a:off x="819152" y="0"/>
                  <a:ext cx="12702" cy="314327"/>
                </a:xfrm>
                <a:prstGeom prst="rect">
                  <a:avLst/>
                </a:prstGeom>
                <a:solidFill>
                  <a:srgbClr val="A95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2" name="Rectangle 560"/>
                <p:cNvSpPr/>
                <p:nvPr/>
              </p:nvSpPr>
              <p:spPr>
                <a:xfrm>
                  <a:off x="827089" y="0"/>
                  <a:ext cx="12702" cy="314327"/>
                </a:xfrm>
                <a:prstGeom prst="rect">
                  <a:avLst/>
                </a:prstGeom>
                <a:solidFill>
                  <a:srgbClr val="AA5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3" name="Rectangle 561"/>
                <p:cNvSpPr/>
                <p:nvPr/>
              </p:nvSpPr>
              <p:spPr>
                <a:xfrm>
                  <a:off x="835821" y="0"/>
                  <a:ext cx="12702" cy="314327"/>
                </a:xfrm>
                <a:prstGeom prst="rect">
                  <a:avLst/>
                </a:prstGeom>
                <a:solidFill>
                  <a:srgbClr val="AB5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4" name="Rectangle 562"/>
                <p:cNvSpPr/>
                <p:nvPr/>
              </p:nvSpPr>
              <p:spPr>
                <a:xfrm>
                  <a:off x="845346" y="0"/>
                  <a:ext cx="12702" cy="314327"/>
                </a:xfrm>
                <a:prstGeom prst="rect">
                  <a:avLst/>
                </a:prstGeom>
                <a:solidFill>
                  <a:srgbClr val="AB5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5" name="Rectangle 563"/>
                <p:cNvSpPr/>
                <p:nvPr/>
              </p:nvSpPr>
              <p:spPr>
                <a:xfrm>
                  <a:off x="854077" y="0"/>
                  <a:ext cx="12702" cy="314327"/>
                </a:xfrm>
                <a:prstGeom prst="rect">
                  <a:avLst/>
                </a:prstGeom>
                <a:solidFill>
                  <a:srgbClr val="AC5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6" name="Rectangle 564"/>
                <p:cNvSpPr/>
                <p:nvPr/>
              </p:nvSpPr>
              <p:spPr>
                <a:xfrm>
                  <a:off x="862014" y="0"/>
                  <a:ext cx="12702" cy="314327"/>
                </a:xfrm>
                <a:prstGeom prst="rect">
                  <a:avLst/>
                </a:prstGeom>
                <a:solidFill>
                  <a:srgbClr val="AD5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7" name="Rectangle 565"/>
                <p:cNvSpPr/>
                <p:nvPr/>
              </p:nvSpPr>
              <p:spPr>
                <a:xfrm>
                  <a:off x="869952" y="0"/>
                  <a:ext cx="12702" cy="314327"/>
                </a:xfrm>
                <a:prstGeom prst="rect">
                  <a:avLst/>
                </a:prstGeom>
                <a:solidFill>
                  <a:srgbClr val="AD5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8" name="Rectangle 566"/>
                <p:cNvSpPr/>
                <p:nvPr/>
              </p:nvSpPr>
              <p:spPr>
                <a:xfrm>
                  <a:off x="878683" y="0"/>
                  <a:ext cx="12702" cy="314327"/>
                </a:xfrm>
                <a:prstGeom prst="rect">
                  <a:avLst/>
                </a:prstGeom>
                <a:solidFill>
                  <a:srgbClr val="AE5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899" name="Rectangle 567"/>
                <p:cNvSpPr/>
                <p:nvPr/>
              </p:nvSpPr>
              <p:spPr>
                <a:xfrm>
                  <a:off x="887414" y="0"/>
                  <a:ext cx="12702" cy="314327"/>
                </a:xfrm>
                <a:prstGeom prst="rect">
                  <a:avLst/>
                </a:prstGeom>
                <a:solidFill>
                  <a:srgbClr val="AF5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0" name="Rectangle 568"/>
                <p:cNvSpPr/>
                <p:nvPr/>
              </p:nvSpPr>
              <p:spPr>
                <a:xfrm>
                  <a:off x="896146" y="0"/>
                  <a:ext cx="12702" cy="314327"/>
                </a:xfrm>
                <a:prstGeom prst="rect">
                  <a:avLst/>
                </a:prstGeom>
                <a:solidFill>
                  <a:srgbClr val="AF5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1" name="Rectangle 569"/>
                <p:cNvSpPr/>
                <p:nvPr/>
              </p:nvSpPr>
              <p:spPr>
                <a:xfrm>
                  <a:off x="904877" y="0"/>
                  <a:ext cx="12702" cy="314327"/>
                </a:xfrm>
                <a:prstGeom prst="rect">
                  <a:avLst/>
                </a:prstGeom>
                <a:solidFill>
                  <a:srgbClr val="B05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2" name="Rectangle 570"/>
                <p:cNvSpPr/>
                <p:nvPr/>
              </p:nvSpPr>
              <p:spPr>
                <a:xfrm>
                  <a:off x="912814" y="0"/>
                  <a:ext cx="12702" cy="314327"/>
                </a:xfrm>
                <a:prstGeom prst="rect">
                  <a:avLst/>
                </a:prstGeom>
                <a:solidFill>
                  <a:srgbClr val="B05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3" name="Rectangle 571"/>
                <p:cNvSpPr/>
                <p:nvPr/>
              </p:nvSpPr>
              <p:spPr>
                <a:xfrm>
                  <a:off x="921546" y="0"/>
                  <a:ext cx="12702" cy="314327"/>
                </a:xfrm>
                <a:prstGeom prst="rect">
                  <a:avLst/>
                </a:prstGeom>
                <a:solidFill>
                  <a:srgbClr val="B1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4" name="Rectangle 572"/>
                <p:cNvSpPr/>
                <p:nvPr/>
              </p:nvSpPr>
              <p:spPr>
                <a:xfrm>
                  <a:off x="930277" y="0"/>
                  <a:ext cx="12702" cy="314327"/>
                </a:xfrm>
                <a:prstGeom prst="rect">
                  <a:avLst/>
                </a:prstGeom>
                <a:solidFill>
                  <a:srgbClr val="B1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5" name="Rectangle 573"/>
                <p:cNvSpPr/>
                <p:nvPr/>
              </p:nvSpPr>
              <p:spPr>
                <a:xfrm>
                  <a:off x="938214" y="0"/>
                  <a:ext cx="12702" cy="314327"/>
                </a:xfrm>
                <a:prstGeom prst="rect">
                  <a:avLst/>
                </a:prstGeom>
                <a:solidFill>
                  <a:srgbClr val="B2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6" name="Rectangle 574"/>
                <p:cNvSpPr/>
                <p:nvPr/>
              </p:nvSpPr>
              <p:spPr>
                <a:xfrm>
                  <a:off x="946946" y="0"/>
                  <a:ext cx="12702" cy="314327"/>
                </a:xfrm>
                <a:prstGeom prst="rect">
                  <a:avLst/>
                </a:prstGeom>
                <a:solidFill>
                  <a:srgbClr val="B2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7" name="Rectangle 575"/>
                <p:cNvSpPr/>
                <p:nvPr/>
              </p:nvSpPr>
              <p:spPr>
                <a:xfrm>
                  <a:off x="956471" y="0"/>
                  <a:ext cx="12702" cy="314327"/>
                </a:xfrm>
                <a:prstGeom prst="rect">
                  <a:avLst/>
                </a:prstGeom>
                <a:solidFill>
                  <a:srgbClr val="B25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8" name="Rectangle 576"/>
                <p:cNvSpPr/>
                <p:nvPr/>
              </p:nvSpPr>
              <p:spPr>
                <a:xfrm>
                  <a:off x="965202" y="0"/>
                  <a:ext cx="12702" cy="314327"/>
                </a:xfrm>
                <a:prstGeom prst="rect">
                  <a:avLst/>
                </a:prstGeom>
                <a:solidFill>
                  <a:srgbClr val="B3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09" name="Rectangle 577"/>
                <p:cNvSpPr/>
                <p:nvPr/>
              </p:nvSpPr>
              <p:spPr>
                <a:xfrm>
                  <a:off x="973139" y="0"/>
                  <a:ext cx="12702" cy="314327"/>
                </a:xfrm>
                <a:prstGeom prst="rect">
                  <a:avLst/>
                </a:prstGeom>
                <a:solidFill>
                  <a:srgbClr val="B3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0" name="Rectangle 578"/>
                <p:cNvSpPr/>
                <p:nvPr/>
              </p:nvSpPr>
              <p:spPr>
                <a:xfrm>
                  <a:off x="981077" y="0"/>
                  <a:ext cx="12702" cy="314327"/>
                </a:xfrm>
                <a:prstGeom prst="rect">
                  <a:avLst/>
                </a:prstGeom>
                <a:solidFill>
                  <a:srgbClr val="B3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1" name="Rectangle 579"/>
                <p:cNvSpPr/>
                <p:nvPr/>
              </p:nvSpPr>
              <p:spPr>
                <a:xfrm>
                  <a:off x="989808" y="0"/>
                  <a:ext cx="12702" cy="314327"/>
                </a:xfrm>
                <a:prstGeom prst="rect">
                  <a:avLst/>
                </a:prstGeom>
                <a:solidFill>
                  <a:srgbClr val="B4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2" name="Rectangle 580"/>
                <p:cNvSpPr/>
                <p:nvPr/>
              </p:nvSpPr>
              <p:spPr>
                <a:xfrm>
                  <a:off x="998540" y="0"/>
                  <a:ext cx="12702" cy="314327"/>
                </a:xfrm>
                <a:prstGeom prst="rect">
                  <a:avLst/>
                </a:prstGeom>
                <a:solidFill>
                  <a:srgbClr val="B4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3" name="Rectangle 581"/>
                <p:cNvSpPr/>
                <p:nvPr/>
              </p:nvSpPr>
              <p:spPr>
                <a:xfrm>
                  <a:off x="1007272" y="0"/>
                  <a:ext cx="12702" cy="314327"/>
                </a:xfrm>
                <a:prstGeom prst="rect">
                  <a:avLst/>
                </a:prstGeom>
                <a:solidFill>
                  <a:srgbClr val="B45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4" name="Rectangle 582"/>
                <p:cNvSpPr/>
                <p:nvPr/>
              </p:nvSpPr>
              <p:spPr>
                <a:xfrm>
                  <a:off x="1016003" y="0"/>
                  <a:ext cx="12702" cy="314327"/>
                </a:xfrm>
                <a:prstGeom prst="rect">
                  <a:avLst/>
                </a:prstGeom>
                <a:solidFill>
                  <a:srgbClr val="B5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5" name="Rectangle 583"/>
                <p:cNvSpPr/>
                <p:nvPr/>
              </p:nvSpPr>
              <p:spPr>
                <a:xfrm>
                  <a:off x="1023940" y="0"/>
                  <a:ext cx="12702" cy="314327"/>
                </a:xfrm>
                <a:prstGeom prst="rect">
                  <a:avLst/>
                </a:prstGeom>
                <a:solidFill>
                  <a:srgbClr val="B5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6" name="Rectangle 584"/>
                <p:cNvSpPr/>
                <p:nvPr/>
              </p:nvSpPr>
              <p:spPr>
                <a:xfrm>
                  <a:off x="1032672" y="0"/>
                  <a:ext cx="12702" cy="314327"/>
                </a:xfrm>
                <a:prstGeom prst="rect">
                  <a:avLst/>
                </a:prstGeom>
                <a:solidFill>
                  <a:srgbClr val="B5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7" name="Rectangle 585"/>
                <p:cNvSpPr/>
                <p:nvPr/>
              </p:nvSpPr>
              <p:spPr>
                <a:xfrm>
                  <a:off x="1041403" y="0"/>
                  <a:ext cx="12702" cy="314327"/>
                </a:xfrm>
                <a:prstGeom prst="rect">
                  <a:avLst/>
                </a:prstGeom>
                <a:solidFill>
                  <a:srgbClr val="B5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8" name="Rectangle 586"/>
                <p:cNvSpPr/>
                <p:nvPr/>
              </p:nvSpPr>
              <p:spPr>
                <a:xfrm>
                  <a:off x="1049340" y="0"/>
                  <a:ext cx="12702" cy="314327"/>
                </a:xfrm>
                <a:prstGeom prst="rect">
                  <a:avLst/>
                </a:prstGeom>
                <a:solidFill>
                  <a:srgbClr val="B6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19" name="Rectangle 587"/>
                <p:cNvSpPr/>
                <p:nvPr/>
              </p:nvSpPr>
              <p:spPr>
                <a:xfrm>
                  <a:off x="1058072" y="0"/>
                  <a:ext cx="12702" cy="314327"/>
                </a:xfrm>
                <a:prstGeom prst="rect">
                  <a:avLst/>
                </a:prstGeom>
                <a:solidFill>
                  <a:srgbClr val="B6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20" name="Rectangle 588"/>
                <p:cNvSpPr/>
                <p:nvPr/>
              </p:nvSpPr>
              <p:spPr>
                <a:xfrm>
                  <a:off x="1066803" y="0"/>
                  <a:ext cx="12702" cy="314327"/>
                </a:xfrm>
                <a:prstGeom prst="rect">
                  <a:avLst/>
                </a:prstGeom>
                <a:solidFill>
                  <a:srgbClr val="B6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21" name="Rectangle 589"/>
                <p:cNvSpPr/>
                <p:nvPr/>
              </p:nvSpPr>
              <p:spPr>
                <a:xfrm>
                  <a:off x="1075534" y="0"/>
                  <a:ext cx="12702" cy="314327"/>
                </a:xfrm>
                <a:prstGeom prst="rect">
                  <a:avLst/>
                </a:prstGeom>
                <a:solidFill>
                  <a:srgbClr val="B65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22" name="Rectangle 590"/>
                <p:cNvSpPr/>
                <p:nvPr/>
              </p:nvSpPr>
              <p:spPr>
                <a:xfrm>
                  <a:off x="1084265" y="0"/>
                  <a:ext cx="12702" cy="314327"/>
                </a:xfrm>
                <a:prstGeom prst="rect">
                  <a:avLst/>
                </a:prstGeom>
                <a:solidFill>
                  <a:srgbClr val="B75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grpSp>
          <p:grpSp>
            <p:nvGrpSpPr>
              <p:cNvPr id="1437" name="Group 81"/>
              <p:cNvGrpSpPr/>
              <p:nvPr/>
            </p:nvGrpSpPr>
            <p:grpSpPr>
              <a:xfrm>
                <a:off x="-2" y="268287"/>
                <a:ext cx="2985303" cy="65091"/>
                <a:chOff x="0" y="0"/>
                <a:chExt cx="2985302" cy="65090"/>
              </a:xfrm>
            </p:grpSpPr>
            <p:grpSp>
              <p:nvGrpSpPr>
                <p:cNvPr id="1124" name="Group 792"/>
                <p:cNvGrpSpPr/>
                <p:nvPr/>
              </p:nvGrpSpPr>
              <p:grpSpPr>
                <a:xfrm>
                  <a:off x="0" y="0"/>
                  <a:ext cx="2638432" cy="65091"/>
                  <a:chOff x="0" y="0"/>
                  <a:chExt cx="2638431" cy="65090"/>
                </a:xfrm>
              </p:grpSpPr>
              <p:sp>
                <p:nvSpPr>
                  <p:cNvPr id="924" name="Rectangle 592"/>
                  <p:cNvSpPr/>
                  <p:nvPr/>
                </p:nvSpPr>
                <p:spPr>
                  <a:xfrm>
                    <a:off x="0" y="-1"/>
                    <a:ext cx="12701" cy="65092"/>
                  </a:xfrm>
                  <a:prstGeom prst="rect">
                    <a:avLst/>
                  </a:pr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25" name="Rectangle 593"/>
                  <p:cNvSpPr/>
                  <p:nvPr/>
                </p:nvSpPr>
                <p:spPr>
                  <a:xfrm>
                    <a:off x="12700" y="-1"/>
                    <a:ext cx="12702" cy="65092"/>
                  </a:xfrm>
                  <a:prstGeom prst="rect">
                    <a:avLst/>
                  </a:prstGeom>
                  <a:solidFill>
                    <a:srgbClr val="00000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26" name="Rectangle 594"/>
                  <p:cNvSpPr/>
                  <p:nvPr/>
                </p:nvSpPr>
                <p:spPr>
                  <a:xfrm>
                    <a:off x="25400" y="-1"/>
                    <a:ext cx="12702" cy="65092"/>
                  </a:xfrm>
                  <a:prstGeom prst="rect">
                    <a:avLst/>
                  </a:prstGeom>
                  <a:solidFill>
                    <a:srgbClr val="00000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27" name="Rectangle 595"/>
                  <p:cNvSpPr/>
                  <p:nvPr/>
                </p:nvSpPr>
                <p:spPr>
                  <a:xfrm>
                    <a:off x="38100" y="-1"/>
                    <a:ext cx="12702" cy="65092"/>
                  </a:xfrm>
                  <a:prstGeom prst="rect">
                    <a:avLst/>
                  </a:prstGeom>
                  <a:solidFill>
                    <a:srgbClr val="00000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28" name="Rectangle 596"/>
                  <p:cNvSpPr/>
                  <p:nvPr/>
                </p:nvSpPr>
                <p:spPr>
                  <a:xfrm>
                    <a:off x="50006" y="-1"/>
                    <a:ext cx="12702" cy="65092"/>
                  </a:xfrm>
                  <a:prstGeom prst="rect">
                    <a:avLst/>
                  </a:prstGeom>
                  <a:solidFill>
                    <a:srgbClr val="00000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29" name="Rectangle 597"/>
                  <p:cNvSpPr/>
                  <p:nvPr/>
                </p:nvSpPr>
                <p:spPr>
                  <a:xfrm>
                    <a:off x="61912" y="-1"/>
                    <a:ext cx="12702" cy="65092"/>
                  </a:xfrm>
                  <a:prstGeom prst="rect">
                    <a:avLst/>
                  </a:prstGeom>
                  <a:solidFill>
                    <a:srgbClr val="00000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0" name="Rectangle 598"/>
                  <p:cNvSpPr/>
                  <p:nvPr/>
                </p:nvSpPr>
                <p:spPr>
                  <a:xfrm>
                    <a:off x="74612" y="-1"/>
                    <a:ext cx="12702" cy="65092"/>
                  </a:xfrm>
                  <a:prstGeom prst="rect">
                    <a:avLst/>
                  </a:prstGeom>
                  <a:solidFill>
                    <a:srgbClr val="00000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1" name="Rectangle 599"/>
                  <p:cNvSpPr/>
                  <p:nvPr/>
                </p:nvSpPr>
                <p:spPr>
                  <a:xfrm>
                    <a:off x="87312" y="-1"/>
                    <a:ext cx="12702" cy="65092"/>
                  </a:xfrm>
                  <a:prstGeom prst="rect">
                    <a:avLst/>
                  </a:prstGeom>
                  <a:solidFill>
                    <a:srgbClr val="00000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2" name="Rectangle 600"/>
                  <p:cNvSpPr/>
                  <p:nvPr/>
                </p:nvSpPr>
                <p:spPr>
                  <a:xfrm>
                    <a:off x="100012" y="-1"/>
                    <a:ext cx="12702" cy="65092"/>
                  </a:xfrm>
                  <a:prstGeom prst="rect">
                    <a:avLst/>
                  </a:prstGeom>
                  <a:solidFill>
                    <a:srgbClr val="00000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3" name="Rectangle 601"/>
                  <p:cNvSpPr/>
                  <p:nvPr/>
                </p:nvSpPr>
                <p:spPr>
                  <a:xfrm>
                    <a:off x="111918" y="-1"/>
                    <a:ext cx="12702" cy="65092"/>
                  </a:xfrm>
                  <a:prstGeom prst="rect">
                    <a:avLst/>
                  </a:prstGeom>
                  <a:solidFill>
                    <a:srgbClr val="00000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4" name="Rectangle 602"/>
                  <p:cNvSpPr/>
                  <p:nvPr/>
                </p:nvSpPr>
                <p:spPr>
                  <a:xfrm>
                    <a:off x="123825" y="-1"/>
                    <a:ext cx="12702" cy="65092"/>
                  </a:xfrm>
                  <a:prstGeom prst="rect">
                    <a:avLst/>
                  </a:prstGeom>
                  <a:solidFill>
                    <a:srgbClr val="00000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5" name="Rectangle 603"/>
                  <p:cNvSpPr/>
                  <p:nvPr/>
                </p:nvSpPr>
                <p:spPr>
                  <a:xfrm>
                    <a:off x="136525" y="-1"/>
                    <a:ext cx="12702" cy="65092"/>
                  </a:xfrm>
                  <a:prstGeom prst="rect">
                    <a:avLst/>
                  </a:prstGeom>
                  <a:solidFill>
                    <a:srgbClr val="00000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6" name="Rectangle 604"/>
                  <p:cNvSpPr/>
                  <p:nvPr/>
                </p:nvSpPr>
                <p:spPr>
                  <a:xfrm>
                    <a:off x="149225" y="-1"/>
                    <a:ext cx="12702" cy="65092"/>
                  </a:xfrm>
                  <a:prstGeom prst="rect">
                    <a:avLst/>
                  </a:prstGeom>
                  <a:solidFill>
                    <a:srgbClr val="00001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7" name="Rectangle 605"/>
                  <p:cNvSpPr/>
                  <p:nvPr/>
                </p:nvSpPr>
                <p:spPr>
                  <a:xfrm>
                    <a:off x="161925" y="-1"/>
                    <a:ext cx="12702" cy="65092"/>
                  </a:xfrm>
                  <a:prstGeom prst="rect">
                    <a:avLst/>
                  </a:prstGeom>
                  <a:solidFill>
                    <a:srgbClr val="00001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8" name="Rectangle 606"/>
                  <p:cNvSpPr/>
                  <p:nvPr/>
                </p:nvSpPr>
                <p:spPr>
                  <a:xfrm>
                    <a:off x="173831" y="-1"/>
                    <a:ext cx="12702" cy="65092"/>
                  </a:xfrm>
                  <a:prstGeom prst="rect">
                    <a:avLst/>
                  </a:prstGeom>
                  <a:solidFill>
                    <a:srgbClr val="00001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39" name="Rectangle 607"/>
                  <p:cNvSpPr/>
                  <p:nvPr/>
                </p:nvSpPr>
                <p:spPr>
                  <a:xfrm>
                    <a:off x="185737" y="-1"/>
                    <a:ext cx="12702" cy="65092"/>
                  </a:xfrm>
                  <a:prstGeom prst="rect">
                    <a:avLst/>
                  </a:prstGeom>
                  <a:solidFill>
                    <a:srgbClr val="00001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0" name="Rectangle 608"/>
                  <p:cNvSpPr/>
                  <p:nvPr/>
                </p:nvSpPr>
                <p:spPr>
                  <a:xfrm>
                    <a:off x="198437" y="-1"/>
                    <a:ext cx="12702" cy="65092"/>
                  </a:xfrm>
                  <a:prstGeom prst="rect">
                    <a:avLst/>
                  </a:prstGeom>
                  <a:solidFill>
                    <a:srgbClr val="00001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1" name="Rectangle 609"/>
                  <p:cNvSpPr/>
                  <p:nvPr/>
                </p:nvSpPr>
                <p:spPr>
                  <a:xfrm>
                    <a:off x="211137" y="-1"/>
                    <a:ext cx="12702" cy="65092"/>
                  </a:xfrm>
                  <a:prstGeom prst="rect">
                    <a:avLst/>
                  </a:prstGeom>
                  <a:solidFill>
                    <a:srgbClr val="00001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2" name="Rectangle 610"/>
                  <p:cNvSpPr/>
                  <p:nvPr/>
                </p:nvSpPr>
                <p:spPr>
                  <a:xfrm>
                    <a:off x="223837" y="-1"/>
                    <a:ext cx="12702" cy="65092"/>
                  </a:xfrm>
                  <a:prstGeom prst="rect">
                    <a:avLst/>
                  </a:prstGeom>
                  <a:solidFill>
                    <a:srgbClr val="00001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3" name="Rectangle 611"/>
                  <p:cNvSpPr/>
                  <p:nvPr/>
                </p:nvSpPr>
                <p:spPr>
                  <a:xfrm>
                    <a:off x="236537" y="-1"/>
                    <a:ext cx="12702" cy="65092"/>
                  </a:xfrm>
                  <a:prstGeom prst="rect">
                    <a:avLst/>
                  </a:prstGeom>
                  <a:solidFill>
                    <a:srgbClr val="00001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4" name="Rectangle 612"/>
                  <p:cNvSpPr/>
                  <p:nvPr/>
                </p:nvSpPr>
                <p:spPr>
                  <a:xfrm>
                    <a:off x="248443" y="-1"/>
                    <a:ext cx="12702" cy="65092"/>
                  </a:xfrm>
                  <a:prstGeom prst="rect">
                    <a:avLst/>
                  </a:prstGeom>
                  <a:solidFill>
                    <a:srgbClr val="00001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5" name="Rectangle 613"/>
                  <p:cNvSpPr/>
                  <p:nvPr/>
                </p:nvSpPr>
                <p:spPr>
                  <a:xfrm>
                    <a:off x="260350" y="-1"/>
                    <a:ext cx="12702" cy="65092"/>
                  </a:xfrm>
                  <a:prstGeom prst="rect">
                    <a:avLst/>
                  </a:prstGeom>
                  <a:solidFill>
                    <a:srgbClr val="00001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6" name="Rectangle 614"/>
                  <p:cNvSpPr/>
                  <p:nvPr/>
                </p:nvSpPr>
                <p:spPr>
                  <a:xfrm>
                    <a:off x="273050" y="-1"/>
                    <a:ext cx="12702" cy="65092"/>
                  </a:xfrm>
                  <a:prstGeom prst="rect">
                    <a:avLst/>
                  </a:prstGeom>
                  <a:solidFill>
                    <a:srgbClr val="00001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7" name="Rectangle 615"/>
                  <p:cNvSpPr/>
                  <p:nvPr/>
                </p:nvSpPr>
                <p:spPr>
                  <a:xfrm>
                    <a:off x="285750" y="-1"/>
                    <a:ext cx="12702" cy="65092"/>
                  </a:xfrm>
                  <a:prstGeom prst="rect">
                    <a:avLst/>
                  </a:prstGeom>
                  <a:solidFill>
                    <a:srgbClr val="00001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8" name="Rectangle 616"/>
                  <p:cNvSpPr/>
                  <p:nvPr/>
                </p:nvSpPr>
                <p:spPr>
                  <a:xfrm>
                    <a:off x="298450" y="-1"/>
                    <a:ext cx="12702" cy="65092"/>
                  </a:xfrm>
                  <a:prstGeom prst="rect">
                    <a:avLst/>
                  </a:prstGeom>
                  <a:solidFill>
                    <a:srgbClr val="00002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49" name="Rectangle 617"/>
                  <p:cNvSpPr/>
                  <p:nvPr/>
                </p:nvSpPr>
                <p:spPr>
                  <a:xfrm>
                    <a:off x="310356" y="-1"/>
                    <a:ext cx="12702" cy="65092"/>
                  </a:xfrm>
                  <a:prstGeom prst="rect">
                    <a:avLst/>
                  </a:prstGeom>
                  <a:solidFill>
                    <a:srgbClr val="00002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0" name="Rectangle 618"/>
                  <p:cNvSpPr/>
                  <p:nvPr/>
                </p:nvSpPr>
                <p:spPr>
                  <a:xfrm>
                    <a:off x="322262" y="-1"/>
                    <a:ext cx="12702" cy="65092"/>
                  </a:xfrm>
                  <a:prstGeom prst="rect">
                    <a:avLst/>
                  </a:prstGeom>
                  <a:solidFill>
                    <a:srgbClr val="00002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1" name="Rectangle 619"/>
                  <p:cNvSpPr/>
                  <p:nvPr/>
                </p:nvSpPr>
                <p:spPr>
                  <a:xfrm>
                    <a:off x="334962" y="-1"/>
                    <a:ext cx="12702" cy="65092"/>
                  </a:xfrm>
                  <a:prstGeom prst="rect">
                    <a:avLst/>
                  </a:prstGeom>
                  <a:solidFill>
                    <a:srgbClr val="00002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2" name="Rectangle 620"/>
                  <p:cNvSpPr/>
                  <p:nvPr/>
                </p:nvSpPr>
                <p:spPr>
                  <a:xfrm>
                    <a:off x="347662" y="-1"/>
                    <a:ext cx="12702" cy="65092"/>
                  </a:xfrm>
                  <a:prstGeom prst="rect">
                    <a:avLst/>
                  </a:prstGeom>
                  <a:solidFill>
                    <a:srgbClr val="00002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3" name="Rectangle 621"/>
                  <p:cNvSpPr/>
                  <p:nvPr/>
                </p:nvSpPr>
                <p:spPr>
                  <a:xfrm>
                    <a:off x="360362" y="-1"/>
                    <a:ext cx="12702" cy="65092"/>
                  </a:xfrm>
                  <a:prstGeom prst="rect">
                    <a:avLst/>
                  </a:prstGeom>
                  <a:solidFill>
                    <a:srgbClr val="00002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4" name="Rectangle 622"/>
                  <p:cNvSpPr/>
                  <p:nvPr/>
                </p:nvSpPr>
                <p:spPr>
                  <a:xfrm>
                    <a:off x="372268" y="-1"/>
                    <a:ext cx="12702" cy="65092"/>
                  </a:xfrm>
                  <a:prstGeom prst="rect">
                    <a:avLst/>
                  </a:prstGeom>
                  <a:solidFill>
                    <a:srgbClr val="00002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5" name="Rectangle 623"/>
                  <p:cNvSpPr/>
                  <p:nvPr/>
                </p:nvSpPr>
                <p:spPr>
                  <a:xfrm>
                    <a:off x="384175" y="-1"/>
                    <a:ext cx="12702" cy="65092"/>
                  </a:xfrm>
                  <a:prstGeom prst="rect">
                    <a:avLst/>
                  </a:prstGeom>
                  <a:solidFill>
                    <a:srgbClr val="00002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6" name="Rectangle 624"/>
                  <p:cNvSpPr/>
                  <p:nvPr/>
                </p:nvSpPr>
                <p:spPr>
                  <a:xfrm>
                    <a:off x="396875" y="-1"/>
                    <a:ext cx="12702" cy="65092"/>
                  </a:xfrm>
                  <a:prstGeom prst="rect">
                    <a:avLst/>
                  </a:prstGeom>
                  <a:solidFill>
                    <a:srgbClr val="00002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7" name="Rectangle 625"/>
                  <p:cNvSpPr/>
                  <p:nvPr/>
                </p:nvSpPr>
                <p:spPr>
                  <a:xfrm>
                    <a:off x="409575" y="-1"/>
                    <a:ext cx="12702" cy="65092"/>
                  </a:xfrm>
                  <a:prstGeom prst="rect">
                    <a:avLst/>
                  </a:prstGeom>
                  <a:solidFill>
                    <a:srgbClr val="00002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8" name="Rectangle 626"/>
                  <p:cNvSpPr/>
                  <p:nvPr/>
                </p:nvSpPr>
                <p:spPr>
                  <a:xfrm>
                    <a:off x="422276" y="-1"/>
                    <a:ext cx="12702" cy="65092"/>
                  </a:xfrm>
                  <a:prstGeom prst="rect">
                    <a:avLst/>
                  </a:prstGeom>
                  <a:solidFill>
                    <a:srgbClr val="00002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59" name="Rectangle 627"/>
                  <p:cNvSpPr/>
                  <p:nvPr/>
                </p:nvSpPr>
                <p:spPr>
                  <a:xfrm>
                    <a:off x="434182" y="-1"/>
                    <a:ext cx="12702" cy="65092"/>
                  </a:xfrm>
                  <a:prstGeom prst="rect">
                    <a:avLst/>
                  </a:prstGeom>
                  <a:solidFill>
                    <a:srgbClr val="00002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0" name="Rectangle 628"/>
                  <p:cNvSpPr/>
                  <p:nvPr/>
                </p:nvSpPr>
                <p:spPr>
                  <a:xfrm>
                    <a:off x="446088" y="-1"/>
                    <a:ext cx="14289" cy="65092"/>
                  </a:xfrm>
                  <a:prstGeom prst="rect">
                    <a:avLst/>
                  </a:prstGeom>
                  <a:solidFill>
                    <a:srgbClr val="00003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1" name="Rectangle 629"/>
                  <p:cNvSpPr/>
                  <p:nvPr/>
                </p:nvSpPr>
                <p:spPr>
                  <a:xfrm>
                    <a:off x="459582" y="-1"/>
                    <a:ext cx="12702" cy="65092"/>
                  </a:xfrm>
                  <a:prstGeom prst="rect">
                    <a:avLst/>
                  </a:prstGeom>
                  <a:solidFill>
                    <a:srgbClr val="00003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2" name="Rectangle 630"/>
                  <p:cNvSpPr/>
                  <p:nvPr/>
                </p:nvSpPr>
                <p:spPr>
                  <a:xfrm>
                    <a:off x="471488" y="-1"/>
                    <a:ext cx="12702" cy="65092"/>
                  </a:xfrm>
                  <a:prstGeom prst="rect">
                    <a:avLst/>
                  </a:prstGeom>
                  <a:solidFill>
                    <a:srgbClr val="00003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3" name="Rectangle 631"/>
                  <p:cNvSpPr/>
                  <p:nvPr/>
                </p:nvSpPr>
                <p:spPr>
                  <a:xfrm>
                    <a:off x="484188" y="-1"/>
                    <a:ext cx="12702" cy="65092"/>
                  </a:xfrm>
                  <a:prstGeom prst="rect">
                    <a:avLst/>
                  </a:prstGeom>
                  <a:solidFill>
                    <a:srgbClr val="00003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4" name="Rectangle 632"/>
                  <p:cNvSpPr/>
                  <p:nvPr/>
                </p:nvSpPr>
                <p:spPr>
                  <a:xfrm>
                    <a:off x="496094" y="-1"/>
                    <a:ext cx="12702" cy="65092"/>
                  </a:xfrm>
                  <a:prstGeom prst="rect">
                    <a:avLst/>
                  </a:prstGeom>
                  <a:solidFill>
                    <a:srgbClr val="00003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5" name="Rectangle 633"/>
                  <p:cNvSpPr/>
                  <p:nvPr/>
                </p:nvSpPr>
                <p:spPr>
                  <a:xfrm>
                    <a:off x="508001" y="-1"/>
                    <a:ext cx="14289" cy="65092"/>
                  </a:xfrm>
                  <a:prstGeom prst="rect">
                    <a:avLst/>
                  </a:prstGeom>
                  <a:solidFill>
                    <a:srgbClr val="00003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6" name="Rectangle 634"/>
                  <p:cNvSpPr/>
                  <p:nvPr/>
                </p:nvSpPr>
                <p:spPr>
                  <a:xfrm>
                    <a:off x="521494" y="-1"/>
                    <a:ext cx="12702" cy="65092"/>
                  </a:xfrm>
                  <a:prstGeom prst="rect">
                    <a:avLst/>
                  </a:prstGeom>
                  <a:solidFill>
                    <a:srgbClr val="00003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7" name="Rectangle 635"/>
                  <p:cNvSpPr/>
                  <p:nvPr/>
                </p:nvSpPr>
                <p:spPr>
                  <a:xfrm>
                    <a:off x="533401" y="-1"/>
                    <a:ext cx="12702" cy="65092"/>
                  </a:xfrm>
                  <a:prstGeom prst="rect">
                    <a:avLst/>
                  </a:prstGeom>
                  <a:solidFill>
                    <a:srgbClr val="00003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8" name="Rectangle 636"/>
                  <p:cNvSpPr/>
                  <p:nvPr/>
                </p:nvSpPr>
                <p:spPr>
                  <a:xfrm>
                    <a:off x="546101" y="-1"/>
                    <a:ext cx="12702" cy="65092"/>
                  </a:xfrm>
                  <a:prstGeom prst="rect">
                    <a:avLst/>
                  </a:prstGeom>
                  <a:solidFill>
                    <a:srgbClr val="00003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69" name="Rectangle 637"/>
                  <p:cNvSpPr/>
                  <p:nvPr/>
                </p:nvSpPr>
                <p:spPr>
                  <a:xfrm>
                    <a:off x="558007" y="-1"/>
                    <a:ext cx="12702" cy="65092"/>
                  </a:xfrm>
                  <a:prstGeom prst="rect">
                    <a:avLst/>
                  </a:prstGeom>
                  <a:solidFill>
                    <a:srgbClr val="00003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0" name="Rectangle 638"/>
                  <p:cNvSpPr/>
                  <p:nvPr/>
                </p:nvSpPr>
                <p:spPr>
                  <a:xfrm>
                    <a:off x="569913" y="-1"/>
                    <a:ext cx="14289" cy="65092"/>
                  </a:xfrm>
                  <a:prstGeom prst="rect">
                    <a:avLst/>
                  </a:prstGeom>
                  <a:solidFill>
                    <a:srgbClr val="00003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1" name="Rectangle 639"/>
                  <p:cNvSpPr/>
                  <p:nvPr/>
                </p:nvSpPr>
                <p:spPr>
                  <a:xfrm>
                    <a:off x="583407" y="-1"/>
                    <a:ext cx="12702" cy="65092"/>
                  </a:xfrm>
                  <a:prstGeom prst="rect">
                    <a:avLst/>
                  </a:prstGeom>
                  <a:solidFill>
                    <a:srgbClr val="00003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2" name="Rectangle 640"/>
                  <p:cNvSpPr/>
                  <p:nvPr/>
                </p:nvSpPr>
                <p:spPr>
                  <a:xfrm>
                    <a:off x="595313" y="-1"/>
                    <a:ext cx="19052" cy="65092"/>
                  </a:xfrm>
                  <a:prstGeom prst="rect">
                    <a:avLst/>
                  </a:prstGeom>
                  <a:solidFill>
                    <a:srgbClr val="0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3" name="Rectangle 641"/>
                  <p:cNvSpPr/>
                  <p:nvPr/>
                </p:nvSpPr>
                <p:spPr>
                  <a:xfrm>
                    <a:off x="614363" y="-1"/>
                    <a:ext cx="19052" cy="65092"/>
                  </a:xfrm>
                  <a:prstGeom prst="rect">
                    <a:avLst/>
                  </a:prstGeom>
                  <a:solidFill>
                    <a:srgbClr val="0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4" name="Rectangle 642"/>
                  <p:cNvSpPr/>
                  <p:nvPr/>
                </p:nvSpPr>
                <p:spPr>
                  <a:xfrm>
                    <a:off x="633413" y="-1"/>
                    <a:ext cx="19052" cy="65092"/>
                  </a:xfrm>
                  <a:prstGeom prst="rect">
                    <a:avLst/>
                  </a:prstGeom>
                  <a:solidFill>
                    <a:srgbClr val="0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5" name="Rectangle 643"/>
                  <p:cNvSpPr/>
                  <p:nvPr/>
                </p:nvSpPr>
                <p:spPr>
                  <a:xfrm>
                    <a:off x="652463" y="-1"/>
                    <a:ext cx="19052" cy="65092"/>
                  </a:xfrm>
                  <a:prstGeom prst="rect">
                    <a:avLst/>
                  </a:prstGeom>
                  <a:solidFill>
                    <a:srgbClr val="0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6" name="Rectangle 644"/>
                  <p:cNvSpPr/>
                  <p:nvPr/>
                </p:nvSpPr>
                <p:spPr>
                  <a:xfrm>
                    <a:off x="671513" y="-1"/>
                    <a:ext cx="17464" cy="65092"/>
                  </a:xfrm>
                  <a:prstGeom prst="rect">
                    <a:avLst/>
                  </a:prstGeom>
                  <a:solidFill>
                    <a:srgbClr val="0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7" name="Rectangle 645"/>
                  <p:cNvSpPr/>
                  <p:nvPr/>
                </p:nvSpPr>
                <p:spPr>
                  <a:xfrm>
                    <a:off x="688976" y="-1"/>
                    <a:ext cx="19052" cy="65092"/>
                  </a:xfrm>
                  <a:prstGeom prst="rect">
                    <a:avLst/>
                  </a:prstGeom>
                  <a:solidFill>
                    <a:srgbClr val="0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8" name="Rectangle 646"/>
                  <p:cNvSpPr/>
                  <p:nvPr/>
                </p:nvSpPr>
                <p:spPr>
                  <a:xfrm>
                    <a:off x="708026" y="-1"/>
                    <a:ext cx="17464" cy="65092"/>
                  </a:xfrm>
                  <a:prstGeom prst="rect">
                    <a:avLst/>
                  </a:prstGeom>
                  <a:solidFill>
                    <a:srgbClr val="0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79" name="Rectangle 647"/>
                  <p:cNvSpPr/>
                  <p:nvPr/>
                </p:nvSpPr>
                <p:spPr>
                  <a:xfrm>
                    <a:off x="725488" y="-1"/>
                    <a:ext cx="19052" cy="65092"/>
                  </a:xfrm>
                  <a:prstGeom prst="rect">
                    <a:avLst/>
                  </a:prstGeom>
                  <a:solidFill>
                    <a:srgbClr val="0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0" name="Rectangle 648"/>
                  <p:cNvSpPr/>
                  <p:nvPr/>
                </p:nvSpPr>
                <p:spPr>
                  <a:xfrm>
                    <a:off x="744538" y="-1"/>
                    <a:ext cx="19052" cy="65092"/>
                  </a:xfrm>
                  <a:prstGeom prst="rect">
                    <a:avLst/>
                  </a:prstGeom>
                  <a:solidFill>
                    <a:srgbClr val="0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1" name="Rectangle 649"/>
                  <p:cNvSpPr/>
                  <p:nvPr/>
                </p:nvSpPr>
                <p:spPr>
                  <a:xfrm>
                    <a:off x="763588" y="-1"/>
                    <a:ext cx="19052" cy="65092"/>
                  </a:xfrm>
                  <a:prstGeom prst="rect">
                    <a:avLst/>
                  </a:prstGeom>
                  <a:solidFill>
                    <a:srgbClr val="0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2" name="Rectangle 650"/>
                  <p:cNvSpPr/>
                  <p:nvPr/>
                </p:nvSpPr>
                <p:spPr>
                  <a:xfrm>
                    <a:off x="782638" y="-1"/>
                    <a:ext cx="19052" cy="65092"/>
                  </a:xfrm>
                  <a:prstGeom prst="rect">
                    <a:avLst/>
                  </a:prstGeom>
                  <a:solidFill>
                    <a:srgbClr val="0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3" name="Rectangle 651"/>
                  <p:cNvSpPr/>
                  <p:nvPr/>
                </p:nvSpPr>
                <p:spPr>
                  <a:xfrm>
                    <a:off x="801688" y="-1"/>
                    <a:ext cx="17464" cy="65092"/>
                  </a:xfrm>
                  <a:prstGeom prst="rect">
                    <a:avLst/>
                  </a:prstGeom>
                  <a:solidFill>
                    <a:srgbClr val="0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4" name="Rectangle 652"/>
                  <p:cNvSpPr/>
                  <p:nvPr/>
                </p:nvSpPr>
                <p:spPr>
                  <a:xfrm>
                    <a:off x="819151" y="-1"/>
                    <a:ext cx="19052" cy="65092"/>
                  </a:xfrm>
                  <a:prstGeom prst="rect">
                    <a:avLst/>
                  </a:prstGeom>
                  <a:solidFill>
                    <a:srgbClr val="1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5" name="Rectangle 653"/>
                  <p:cNvSpPr/>
                  <p:nvPr/>
                </p:nvSpPr>
                <p:spPr>
                  <a:xfrm>
                    <a:off x="838201" y="-1"/>
                    <a:ext cx="19052" cy="65092"/>
                  </a:xfrm>
                  <a:prstGeom prst="rect">
                    <a:avLst/>
                  </a:prstGeom>
                  <a:solidFill>
                    <a:srgbClr val="1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6" name="Rectangle 654"/>
                  <p:cNvSpPr/>
                  <p:nvPr/>
                </p:nvSpPr>
                <p:spPr>
                  <a:xfrm>
                    <a:off x="857251" y="-1"/>
                    <a:ext cx="17464" cy="65092"/>
                  </a:xfrm>
                  <a:prstGeom prst="rect">
                    <a:avLst/>
                  </a:prstGeom>
                  <a:solidFill>
                    <a:srgbClr val="1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7" name="Rectangle 655"/>
                  <p:cNvSpPr/>
                  <p:nvPr/>
                </p:nvSpPr>
                <p:spPr>
                  <a:xfrm>
                    <a:off x="874714" y="-1"/>
                    <a:ext cx="19052" cy="65092"/>
                  </a:xfrm>
                  <a:prstGeom prst="rect">
                    <a:avLst/>
                  </a:prstGeom>
                  <a:solidFill>
                    <a:srgbClr val="1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8" name="Rectangle 656"/>
                  <p:cNvSpPr/>
                  <p:nvPr/>
                </p:nvSpPr>
                <p:spPr>
                  <a:xfrm>
                    <a:off x="893764" y="-1"/>
                    <a:ext cx="17464" cy="65092"/>
                  </a:xfrm>
                  <a:prstGeom prst="rect">
                    <a:avLst/>
                  </a:prstGeom>
                  <a:solidFill>
                    <a:srgbClr val="15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89" name="Rectangle 657"/>
                  <p:cNvSpPr/>
                  <p:nvPr/>
                </p:nvSpPr>
                <p:spPr>
                  <a:xfrm>
                    <a:off x="911227" y="-1"/>
                    <a:ext cx="19052" cy="65092"/>
                  </a:xfrm>
                  <a:prstGeom prst="rect">
                    <a:avLst/>
                  </a:prstGeom>
                  <a:solidFill>
                    <a:srgbClr val="1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0" name="Rectangle 658"/>
                  <p:cNvSpPr/>
                  <p:nvPr/>
                </p:nvSpPr>
                <p:spPr>
                  <a:xfrm>
                    <a:off x="930277" y="-1"/>
                    <a:ext cx="19052" cy="65092"/>
                  </a:xfrm>
                  <a:prstGeom prst="rect">
                    <a:avLst/>
                  </a:prstGeom>
                  <a:solidFill>
                    <a:srgbClr val="1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1" name="Rectangle 659"/>
                  <p:cNvSpPr/>
                  <p:nvPr/>
                </p:nvSpPr>
                <p:spPr>
                  <a:xfrm>
                    <a:off x="949327" y="-1"/>
                    <a:ext cx="19052" cy="65092"/>
                  </a:xfrm>
                  <a:prstGeom prst="rect">
                    <a:avLst/>
                  </a:prstGeom>
                  <a:solidFill>
                    <a:srgbClr val="1A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2" name="Rectangle 660"/>
                  <p:cNvSpPr/>
                  <p:nvPr/>
                </p:nvSpPr>
                <p:spPr>
                  <a:xfrm>
                    <a:off x="968377" y="-1"/>
                    <a:ext cx="19052" cy="65092"/>
                  </a:xfrm>
                  <a:prstGeom prst="rect">
                    <a:avLst/>
                  </a:prstGeom>
                  <a:solidFill>
                    <a:srgbClr val="1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3" name="Rectangle 661"/>
                  <p:cNvSpPr/>
                  <p:nvPr/>
                </p:nvSpPr>
                <p:spPr>
                  <a:xfrm>
                    <a:off x="987427" y="-1"/>
                    <a:ext cx="17464" cy="65092"/>
                  </a:xfrm>
                  <a:prstGeom prst="rect">
                    <a:avLst/>
                  </a:prstGeom>
                  <a:solidFill>
                    <a:srgbClr val="1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4" name="Rectangle 662"/>
                  <p:cNvSpPr/>
                  <p:nvPr/>
                </p:nvSpPr>
                <p:spPr>
                  <a:xfrm>
                    <a:off x="1004889" y="-1"/>
                    <a:ext cx="19052" cy="65092"/>
                  </a:xfrm>
                  <a:prstGeom prst="rect">
                    <a:avLst/>
                  </a:prstGeom>
                  <a:solidFill>
                    <a:srgbClr val="1D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5" name="Rectangle 663"/>
                  <p:cNvSpPr/>
                  <p:nvPr/>
                </p:nvSpPr>
                <p:spPr>
                  <a:xfrm>
                    <a:off x="1023939" y="-1"/>
                    <a:ext cx="19052" cy="65092"/>
                  </a:xfrm>
                  <a:prstGeom prst="rect">
                    <a:avLst/>
                  </a:prstGeom>
                  <a:solidFill>
                    <a:srgbClr val="1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6" name="Rectangle 664"/>
                  <p:cNvSpPr/>
                  <p:nvPr/>
                </p:nvSpPr>
                <p:spPr>
                  <a:xfrm>
                    <a:off x="1042989" y="-1"/>
                    <a:ext cx="17464" cy="65092"/>
                  </a:xfrm>
                  <a:prstGeom prst="rect">
                    <a:avLst/>
                  </a:prstGeom>
                  <a:solidFill>
                    <a:srgbClr val="2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7" name="Rectangle 665"/>
                  <p:cNvSpPr/>
                  <p:nvPr/>
                </p:nvSpPr>
                <p:spPr>
                  <a:xfrm>
                    <a:off x="1060452" y="-1"/>
                    <a:ext cx="19052" cy="65092"/>
                  </a:xfrm>
                  <a:prstGeom prst="rect">
                    <a:avLst/>
                  </a:prstGeom>
                  <a:solidFill>
                    <a:srgbClr val="2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8" name="Rectangle 666"/>
                  <p:cNvSpPr/>
                  <p:nvPr/>
                </p:nvSpPr>
                <p:spPr>
                  <a:xfrm>
                    <a:off x="1079502" y="-1"/>
                    <a:ext cx="19052" cy="65092"/>
                  </a:xfrm>
                  <a:prstGeom prst="rect">
                    <a:avLst/>
                  </a:prstGeom>
                  <a:solidFill>
                    <a:srgbClr val="2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999" name="Rectangle 667"/>
                  <p:cNvSpPr/>
                  <p:nvPr/>
                </p:nvSpPr>
                <p:spPr>
                  <a:xfrm>
                    <a:off x="1098552" y="-1"/>
                    <a:ext cx="19052" cy="65092"/>
                  </a:xfrm>
                  <a:prstGeom prst="rect">
                    <a:avLst/>
                  </a:prstGeom>
                  <a:solidFill>
                    <a:srgbClr val="2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0" name="Rectangle 668"/>
                  <p:cNvSpPr/>
                  <p:nvPr/>
                </p:nvSpPr>
                <p:spPr>
                  <a:xfrm>
                    <a:off x="1117602" y="-1"/>
                    <a:ext cx="19052" cy="65092"/>
                  </a:xfrm>
                  <a:prstGeom prst="rect">
                    <a:avLst/>
                  </a:prstGeom>
                  <a:solidFill>
                    <a:srgbClr val="2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1" name="Rectangle 669"/>
                  <p:cNvSpPr/>
                  <p:nvPr/>
                </p:nvSpPr>
                <p:spPr>
                  <a:xfrm>
                    <a:off x="1136652" y="-1"/>
                    <a:ext cx="17464" cy="65092"/>
                  </a:xfrm>
                  <a:prstGeom prst="rect">
                    <a:avLst/>
                  </a:prstGeom>
                  <a:solidFill>
                    <a:srgbClr val="2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2" name="Rectangle 670"/>
                  <p:cNvSpPr/>
                  <p:nvPr/>
                </p:nvSpPr>
                <p:spPr>
                  <a:xfrm>
                    <a:off x="1154114" y="-1"/>
                    <a:ext cx="19052" cy="65092"/>
                  </a:xfrm>
                  <a:prstGeom prst="rect">
                    <a:avLst/>
                  </a:prstGeom>
                  <a:solidFill>
                    <a:srgbClr val="2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3" name="Rectangle 671"/>
                  <p:cNvSpPr/>
                  <p:nvPr/>
                </p:nvSpPr>
                <p:spPr>
                  <a:xfrm>
                    <a:off x="1173164" y="-1"/>
                    <a:ext cx="17464" cy="65092"/>
                  </a:xfrm>
                  <a:prstGeom prst="rect">
                    <a:avLst/>
                  </a:prstGeom>
                  <a:solidFill>
                    <a:srgbClr val="2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4" name="Rectangle 672"/>
                  <p:cNvSpPr/>
                  <p:nvPr/>
                </p:nvSpPr>
                <p:spPr>
                  <a:xfrm>
                    <a:off x="1190627" y="-1"/>
                    <a:ext cx="19052" cy="65092"/>
                  </a:xfrm>
                  <a:prstGeom prst="rect">
                    <a:avLst/>
                  </a:prstGeom>
                  <a:solidFill>
                    <a:srgbClr val="2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5" name="Rectangle 673"/>
                  <p:cNvSpPr/>
                  <p:nvPr/>
                </p:nvSpPr>
                <p:spPr>
                  <a:xfrm>
                    <a:off x="1209677" y="-1"/>
                    <a:ext cx="19052" cy="65092"/>
                  </a:xfrm>
                  <a:prstGeom prst="rect">
                    <a:avLst/>
                  </a:prstGeom>
                  <a:solidFill>
                    <a:srgbClr val="2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6" name="Rectangle 674"/>
                  <p:cNvSpPr/>
                  <p:nvPr/>
                </p:nvSpPr>
                <p:spPr>
                  <a:xfrm>
                    <a:off x="1228727" y="-1"/>
                    <a:ext cx="19052" cy="65092"/>
                  </a:xfrm>
                  <a:prstGeom prst="rect">
                    <a:avLst/>
                  </a:prstGeom>
                  <a:solidFill>
                    <a:srgbClr val="2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7" name="Rectangle 675"/>
                  <p:cNvSpPr/>
                  <p:nvPr/>
                </p:nvSpPr>
                <p:spPr>
                  <a:xfrm>
                    <a:off x="1247777" y="-1"/>
                    <a:ext cx="19052" cy="65092"/>
                  </a:xfrm>
                  <a:prstGeom prst="rect">
                    <a:avLst/>
                  </a:prstGeom>
                  <a:solidFill>
                    <a:srgbClr val="2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8" name="Rectangle 676"/>
                  <p:cNvSpPr/>
                  <p:nvPr/>
                </p:nvSpPr>
                <p:spPr>
                  <a:xfrm>
                    <a:off x="1266827" y="-1"/>
                    <a:ext cx="17464" cy="65092"/>
                  </a:xfrm>
                  <a:prstGeom prst="rect">
                    <a:avLst/>
                  </a:prstGeom>
                  <a:solidFill>
                    <a:srgbClr val="3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09" name="Rectangle 677"/>
                  <p:cNvSpPr/>
                  <p:nvPr/>
                </p:nvSpPr>
                <p:spPr>
                  <a:xfrm>
                    <a:off x="1284289" y="-1"/>
                    <a:ext cx="19052" cy="65092"/>
                  </a:xfrm>
                  <a:prstGeom prst="rect">
                    <a:avLst/>
                  </a:prstGeom>
                  <a:solidFill>
                    <a:srgbClr val="3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0" name="Rectangle 678"/>
                  <p:cNvSpPr/>
                  <p:nvPr/>
                </p:nvSpPr>
                <p:spPr>
                  <a:xfrm>
                    <a:off x="1303339" y="-1"/>
                    <a:ext cx="19052" cy="65092"/>
                  </a:xfrm>
                  <a:prstGeom prst="rect">
                    <a:avLst/>
                  </a:prstGeom>
                  <a:solidFill>
                    <a:srgbClr val="3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1" name="Rectangle 679"/>
                  <p:cNvSpPr/>
                  <p:nvPr/>
                </p:nvSpPr>
                <p:spPr>
                  <a:xfrm>
                    <a:off x="1322390" y="-1"/>
                    <a:ext cx="17464" cy="65092"/>
                  </a:xfrm>
                  <a:prstGeom prst="rect">
                    <a:avLst/>
                  </a:prstGeom>
                  <a:solidFill>
                    <a:srgbClr val="3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2" name="Rectangle 680"/>
                  <p:cNvSpPr/>
                  <p:nvPr/>
                </p:nvSpPr>
                <p:spPr>
                  <a:xfrm>
                    <a:off x="1339853" y="-1"/>
                    <a:ext cx="19052" cy="65092"/>
                  </a:xfrm>
                  <a:prstGeom prst="rect">
                    <a:avLst/>
                  </a:prstGeom>
                  <a:solidFill>
                    <a:srgbClr val="3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3" name="Rectangle 681"/>
                  <p:cNvSpPr/>
                  <p:nvPr/>
                </p:nvSpPr>
                <p:spPr>
                  <a:xfrm>
                    <a:off x="1358903" y="-1"/>
                    <a:ext cx="19052" cy="65092"/>
                  </a:xfrm>
                  <a:prstGeom prst="rect">
                    <a:avLst/>
                  </a:prstGeom>
                  <a:solidFill>
                    <a:srgbClr val="3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4" name="Rectangle 682"/>
                  <p:cNvSpPr/>
                  <p:nvPr/>
                </p:nvSpPr>
                <p:spPr>
                  <a:xfrm>
                    <a:off x="1377953" y="-1"/>
                    <a:ext cx="19052" cy="65092"/>
                  </a:xfrm>
                  <a:prstGeom prst="rect">
                    <a:avLst/>
                  </a:prstGeom>
                  <a:solidFill>
                    <a:srgbClr val="3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5" name="Rectangle 683"/>
                  <p:cNvSpPr/>
                  <p:nvPr/>
                </p:nvSpPr>
                <p:spPr>
                  <a:xfrm>
                    <a:off x="1397003" y="-1"/>
                    <a:ext cx="19052" cy="65092"/>
                  </a:xfrm>
                  <a:prstGeom prst="rect">
                    <a:avLst/>
                  </a:prstGeom>
                  <a:solidFill>
                    <a:srgbClr val="3A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6" name="Rectangle 684"/>
                  <p:cNvSpPr/>
                  <p:nvPr/>
                </p:nvSpPr>
                <p:spPr>
                  <a:xfrm>
                    <a:off x="1416053" y="-1"/>
                    <a:ext cx="17464" cy="65092"/>
                  </a:xfrm>
                  <a:prstGeom prst="rect">
                    <a:avLst/>
                  </a:prstGeom>
                  <a:solidFill>
                    <a:srgbClr val="3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7" name="Rectangle 685"/>
                  <p:cNvSpPr/>
                  <p:nvPr/>
                </p:nvSpPr>
                <p:spPr>
                  <a:xfrm>
                    <a:off x="1433515" y="-1"/>
                    <a:ext cx="19052" cy="65092"/>
                  </a:xfrm>
                  <a:prstGeom prst="rect">
                    <a:avLst/>
                  </a:prstGeom>
                  <a:solidFill>
                    <a:srgbClr val="3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8" name="Rectangle 686"/>
                  <p:cNvSpPr/>
                  <p:nvPr/>
                </p:nvSpPr>
                <p:spPr>
                  <a:xfrm>
                    <a:off x="1452565" y="-1"/>
                    <a:ext cx="17464" cy="65092"/>
                  </a:xfrm>
                  <a:prstGeom prst="rect">
                    <a:avLst/>
                  </a:prstGeom>
                  <a:solidFill>
                    <a:srgbClr val="3D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19" name="Rectangle 687"/>
                  <p:cNvSpPr/>
                  <p:nvPr/>
                </p:nvSpPr>
                <p:spPr>
                  <a:xfrm>
                    <a:off x="1470028" y="-1"/>
                    <a:ext cx="19052" cy="65092"/>
                  </a:xfrm>
                  <a:prstGeom prst="rect">
                    <a:avLst/>
                  </a:prstGeom>
                  <a:solidFill>
                    <a:srgbClr val="3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0" name="Rectangle 688"/>
                  <p:cNvSpPr/>
                  <p:nvPr/>
                </p:nvSpPr>
                <p:spPr>
                  <a:xfrm>
                    <a:off x="1489078" y="-1"/>
                    <a:ext cx="19052" cy="65092"/>
                  </a:xfrm>
                  <a:prstGeom prst="rect">
                    <a:avLst/>
                  </a:prstGeom>
                  <a:solidFill>
                    <a:srgbClr val="4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1" name="Rectangle 689"/>
                  <p:cNvSpPr/>
                  <p:nvPr/>
                </p:nvSpPr>
                <p:spPr>
                  <a:xfrm>
                    <a:off x="1508128" y="-1"/>
                    <a:ext cx="15877" cy="65092"/>
                  </a:xfrm>
                  <a:prstGeom prst="rect">
                    <a:avLst/>
                  </a:prstGeom>
                  <a:solidFill>
                    <a:srgbClr val="4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2" name="Rectangle 690"/>
                  <p:cNvSpPr/>
                  <p:nvPr/>
                </p:nvSpPr>
                <p:spPr>
                  <a:xfrm>
                    <a:off x="1524003" y="-1"/>
                    <a:ext cx="15877" cy="65092"/>
                  </a:xfrm>
                  <a:prstGeom prst="rect">
                    <a:avLst/>
                  </a:prstGeom>
                  <a:solidFill>
                    <a:srgbClr val="4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3" name="Rectangle 691"/>
                  <p:cNvSpPr/>
                  <p:nvPr/>
                </p:nvSpPr>
                <p:spPr>
                  <a:xfrm>
                    <a:off x="1539878" y="-1"/>
                    <a:ext cx="15877" cy="65092"/>
                  </a:xfrm>
                  <a:prstGeom prst="rect">
                    <a:avLst/>
                  </a:prstGeom>
                  <a:solidFill>
                    <a:srgbClr val="4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4" name="Rectangle 692"/>
                  <p:cNvSpPr/>
                  <p:nvPr/>
                </p:nvSpPr>
                <p:spPr>
                  <a:xfrm>
                    <a:off x="1555753" y="-1"/>
                    <a:ext cx="14289" cy="65092"/>
                  </a:xfrm>
                  <a:prstGeom prst="rect">
                    <a:avLst/>
                  </a:prstGeom>
                  <a:solidFill>
                    <a:srgbClr val="4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5" name="Rectangle 693"/>
                  <p:cNvSpPr/>
                  <p:nvPr/>
                </p:nvSpPr>
                <p:spPr>
                  <a:xfrm>
                    <a:off x="1570040" y="-1"/>
                    <a:ext cx="15877" cy="65092"/>
                  </a:xfrm>
                  <a:prstGeom prst="rect">
                    <a:avLst/>
                  </a:prstGeom>
                  <a:solidFill>
                    <a:srgbClr val="4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6" name="Rectangle 694"/>
                  <p:cNvSpPr/>
                  <p:nvPr/>
                </p:nvSpPr>
                <p:spPr>
                  <a:xfrm>
                    <a:off x="1585915" y="-1"/>
                    <a:ext cx="15877" cy="65092"/>
                  </a:xfrm>
                  <a:prstGeom prst="rect">
                    <a:avLst/>
                  </a:prstGeom>
                  <a:solidFill>
                    <a:srgbClr val="4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7" name="Rectangle 695"/>
                  <p:cNvSpPr/>
                  <p:nvPr/>
                </p:nvSpPr>
                <p:spPr>
                  <a:xfrm>
                    <a:off x="1601790" y="-1"/>
                    <a:ext cx="15877" cy="65092"/>
                  </a:xfrm>
                  <a:prstGeom prst="rect">
                    <a:avLst/>
                  </a:prstGeom>
                  <a:solidFill>
                    <a:srgbClr val="4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8" name="Rectangle 696"/>
                  <p:cNvSpPr/>
                  <p:nvPr/>
                </p:nvSpPr>
                <p:spPr>
                  <a:xfrm>
                    <a:off x="1617665" y="-1"/>
                    <a:ext cx="14289" cy="65092"/>
                  </a:xfrm>
                  <a:prstGeom prst="rect">
                    <a:avLst/>
                  </a:prstGeom>
                  <a:solidFill>
                    <a:srgbClr val="4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29" name="Rectangle 697"/>
                  <p:cNvSpPr/>
                  <p:nvPr/>
                </p:nvSpPr>
                <p:spPr>
                  <a:xfrm>
                    <a:off x="1631953" y="-1"/>
                    <a:ext cx="15877" cy="65092"/>
                  </a:xfrm>
                  <a:prstGeom prst="rect">
                    <a:avLst/>
                  </a:prstGeom>
                  <a:solidFill>
                    <a:srgbClr val="5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0" name="Rectangle 698"/>
                  <p:cNvSpPr/>
                  <p:nvPr/>
                </p:nvSpPr>
                <p:spPr>
                  <a:xfrm>
                    <a:off x="1647828" y="-1"/>
                    <a:ext cx="15877" cy="65092"/>
                  </a:xfrm>
                  <a:prstGeom prst="rect">
                    <a:avLst/>
                  </a:prstGeom>
                  <a:solidFill>
                    <a:srgbClr val="5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1" name="Rectangle 699"/>
                  <p:cNvSpPr/>
                  <p:nvPr/>
                </p:nvSpPr>
                <p:spPr>
                  <a:xfrm>
                    <a:off x="1663703" y="-1"/>
                    <a:ext cx="15877" cy="65092"/>
                  </a:xfrm>
                  <a:prstGeom prst="rect">
                    <a:avLst/>
                  </a:prstGeom>
                  <a:solidFill>
                    <a:srgbClr val="5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2" name="Rectangle 700"/>
                  <p:cNvSpPr/>
                  <p:nvPr/>
                </p:nvSpPr>
                <p:spPr>
                  <a:xfrm>
                    <a:off x="1679578" y="-1"/>
                    <a:ext cx="14289" cy="65092"/>
                  </a:xfrm>
                  <a:prstGeom prst="rect">
                    <a:avLst/>
                  </a:prstGeom>
                  <a:solidFill>
                    <a:srgbClr val="5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3" name="Rectangle 701"/>
                  <p:cNvSpPr/>
                  <p:nvPr/>
                </p:nvSpPr>
                <p:spPr>
                  <a:xfrm>
                    <a:off x="1693865" y="-1"/>
                    <a:ext cx="15877" cy="65092"/>
                  </a:xfrm>
                  <a:prstGeom prst="rect">
                    <a:avLst/>
                  </a:prstGeom>
                  <a:solidFill>
                    <a:srgbClr val="5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4" name="Rectangle 702"/>
                  <p:cNvSpPr/>
                  <p:nvPr/>
                </p:nvSpPr>
                <p:spPr>
                  <a:xfrm>
                    <a:off x="1709740" y="-1"/>
                    <a:ext cx="15877" cy="65092"/>
                  </a:xfrm>
                  <a:prstGeom prst="rect">
                    <a:avLst/>
                  </a:prstGeom>
                  <a:solidFill>
                    <a:srgbClr val="5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5" name="Rectangle 703"/>
                  <p:cNvSpPr/>
                  <p:nvPr/>
                </p:nvSpPr>
                <p:spPr>
                  <a:xfrm>
                    <a:off x="1725615" y="-1"/>
                    <a:ext cx="15877" cy="65092"/>
                  </a:xfrm>
                  <a:prstGeom prst="rect">
                    <a:avLst/>
                  </a:prstGeom>
                  <a:solidFill>
                    <a:srgbClr val="5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6" name="Rectangle 704"/>
                  <p:cNvSpPr/>
                  <p:nvPr/>
                </p:nvSpPr>
                <p:spPr>
                  <a:xfrm>
                    <a:off x="1741490" y="-1"/>
                    <a:ext cx="15877" cy="65092"/>
                  </a:xfrm>
                  <a:prstGeom prst="rect">
                    <a:avLst/>
                  </a:prstGeom>
                  <a:solidFill>
                    <a:srgbClr val="5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7" name="Rectangle 705"/>
                  <p:cNvSpPr/>
                  <p:nvPr/>
                </p:nvSpPr>
                <p:spPr>
                  <a:xfrm>
                    <a:off x="1757365" y="-1"/>
                    <a:ext cx="14289" cy="65092"/>
                  </a:xfrm>
                  <a:prstGeom prst="rect">
                    <a:avLst/>
                  </a:prstGeom>
                  <a:solidFill>
                    <a:srgbClr val="5D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8" name="Rectangle 706"/>
                  <p:cNvSpPr/>
                  <p:nvPr/>
                </p:nvSpPr>
                <p:spPr>
                  <a:xfrm>
                    <a:off x="1771654" y="-1"/>
                    <a:ext cx="15877" cy="65092"/>
                  </a:xfrm>
                  <a:prstGeom prst="rect">
                    <a:avLst/>
                  </a:prstGeom>
                  <a:solidFill>
                    <a:srgbClr val="5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39" name="Rectangle 707"/>
                  <p:cNvSpPr/>
                  <p:nvPr/>
                </p:nvSpPr>
                <p:spPr>
                  <a:xfrm>
                    <a:off x="1787529" y="-1"/>
                    <a:ext cx="15877" cy="65092"/>
                  </a:xfrm>
                  <a:prstGeom prst="rect">
                    <a:avLst/>
                  </a:prstGeom>
                  <a:solidFill>
                    <a:srgbClr val="6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0" name="Rectangle 708"/>
                  <p:cNvSpPr/>
                  <p:nvPr/>
                </p:nvSpPr>
                <p:spPr>
                  <a:xfrm>
                    <a:off x="1803404" y="-1"/>
                    <a:ext cx="15877" cy="65092"/>
                  </a:xfrm>
                  <a:prstGeom prst="rect">
                    <a:avLst/>
                  </a:prstGeom>
                  <a:solidFill>
                    <a:srgbClr val="6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1" name="Rectangle 709"/>
                  <p:cNvSpPr/>
                  <p:nvPr/>
                </p:nvSpPr>
                <p:spPr>
                  <a:xfrm>
                    <a:off x="1819279" y="-1"/>
                    <a:ext cx="14289" cy="65092"/>
                  </a:xfrm>
                  <a:prstGeom prst="rect">
                    <a:avLst/>
                  </a:prstGeom>
                  <a:solidFill>
                    <a:srgbClr val="6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2" name="Rectangle 710"/>
                  <p:cNvSpPr/>
                  <p:nvPr/>
                </p:nvSpPr>
                <p:spPr>
                  <a:xfrm>
                    <a:off x="1833566" y="-1"/>
                    <a:ext cx="15877" cy="65092"/>
                  </a:xfrm>
                  <a:prstGeom prst="rect">
                    <a:avLst/>
                  </a:prstGeom>
                  <a:solidFill>
                    <a:srgbClr val="65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3" name="Rectangle 711"/>
                  <p:cNvSpPr/>
                  <p:nvPr/>
                </p:nvSpPr>
                <p:spPr>
                  <a:xfrm>
                    <a:off x="1849441" y="-1"/>
                    <a:ext cx="15877" cy="65092"/>
                  </a:xfrm>
                  <a:prstGeom prst="rect">
                    <a:avLst/>
                  </a:prstGeom>
                  <a:solidFill>
                    <a:srgbClr val="6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4" name="Rectangle 712"/>
                  <p:cNvSpPr/>
                  <p:nvPr/>
                </p:nvSpPr>
                <p:spPr>
                  <a:xfrm>
                    <a:off x="1865316" y="-1"/>
                    <a:ext cx="15877" cy="65092"/>
                  </a:xfrm>
                  <a:prstGeom prst="rect">
                    <a:avLst/>
                  </a:prstGeom>
                  <a:solidFill>
                    <a:srgbClr val="6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5" name="Rectangle 713"/>
                  <p:cNvSpPr/>
                  <p:nvPr/>
                </p:nvSpPr>
                <p:spPr>
                  <a:xfrm>
                    <a:off x="1881191" y="-1"/>
                    <a:ext cx="14289" cy="65092"/>
                  </a:xfrm>
                  <a:prstGeom prst="rect">
                    <a:avLst/>
                  </a:prstGeom>
                  <a:solidFill>
                    <a:srgbClr val="6A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6" name="Rectangle 714"/>
                  <p:cNvSpPr/>
                  <p:nvPr/>
                </p:nvSpPr>
                <p:spPr>
                  <a:xfrm>
                    <a:off x="1895479" y="-1"/>
                    <a:ext cx="15877" cy="65092"/>
                  </a:xfrm>
                  <a:prstGeom prst="rect">
                    <a:avLst/>
                  </a:prstGeom>
                  <a:solidFill>
                    <a:srgbClr val="6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7" name="Rectangle 715"/>
                  <p:cNvSpPr/>
                  <p:nvPr/>
                </p:nvSpPr>
                <p:spPr>
                  <a:xfrm>
                    <a:off x="1911354" y="-1"/>
                    <a:ext cx="15877" cy="65092"/>
                  </a:xfrm>
                  <a:prstGeom prst="rect">
                    <a:avLst/>
                  </a:prstGeom>
                  <a:solidFill>
                    <a:srgbClr val="6D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8" name="Rectangle 716"/>
                  <p:cNvSpPr/>
                  <p:nvPr/>
                </p:nvSpPr>
                <p:spPr>
                  <a:xfrm>
                    <a:off x="1927229" y="-1"/>
                    <a:ext cx="15877" cy="65092"/>
                  </a:xfrm>
                  <a:prstGeom prst="rect">
                    <a:avLst/>
                  </a:prstGeom>
                  <a:solidFill>
                    <a:srgbClr val="6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49" name="Rectangle 717"/>
                  <p:cNvSpPr/>
                  <p:nvPr/>
                </p:nvSpPr>
                <p:spPr>
                  <a:xfrm>
                    <a:off x="1943104" y="-1"/>
                    <a:ext cx="15877" cy="65092"/>
                  </a:xfrm>
                  <a:prstGeom prst="rect">
                    <a:avLst/>
                  </a:prstGeom>
                  <a:solidFill>
                    <a:srgbClr val="7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0" name="Rectangle 718"/>
                  <p:cNvSpPr/>
                  <p:nvPr/>
                </p:nvSpPr>
                <p:spPr>
                  <a:xfrm>
                    <a:off x="1958979" y="-1"/>
                    <a:ext cx="14289" cy="65092"/>
                  </a:xfrm>
                  <a:prstGeom prst="rect">
                    <a:avLst/>
                  </a:prstGeom>
                  <a:solidFill>
                    <a:srgbClr val="7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1" name="Rectangle 719"/>
                  <p:cNvSpPr/>
                  <p:nvPr/>
                </p:nvSpPr>
                <p:spPr>
                  <a:xfrm>
                    <a:off x="1973266" y="-1"/>
                    <a:ext cx="15877" cy="65092"/>
                  </a:xfrm>
                  <a:prstGeom prst="rect">
                    <a:avLst/>
                  </a:prstGeom>
                  <a:solidFill>
                    <a:srgbClr val="7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2" name="Rectangle 720"/>
                  <p:cNvSpPr/>
                  <p:nvPr/>
                </p:nvSpPr>
                <p:spPr>
                  <a:xfrm>
                    <a:off x="1989141" y="-1"/>
                    <a:ext cx="15877" cy="65092"/>
                  </a:xfrm>
                  <a:prstGeom prst="rect">
                    <a:avLst/>
                  </a:prstGeom>
                  <a:solidFill>
                    <a:srgbClr val="75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3" name="Rectangle 721"/>
                  <p:cNvSpPr/>
                  <p:nvPr/>
                </p:nvSpPr>
                <p:spPr>
                  <a:xfrm>
                    <a:off x="2005016" y="-1"/>
                    <a:ext cx="15877" cy="65092"/>
                  </a:xfrm>
                  <a:prstGeom prst="rect">
                    <a:avLst/>
                  </a:prstGeom>
                  <a:solidFill>
                    <a:srgbClr val="7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4" name="Rectangle 722"/>
                  <p:cNvSpPr/>
                  <p:nvPr/>
                </p:nvSpPr>
                <p:spPr>
                  <a:xfrm>
                    <a:off x="2020891" y="-1"/>
                    <a:ext cx="14289" cy="65092"/>
                  </a:xfrm>
                  <a:prstGeom prst="rect">
                    <a:avLst/>
                  </a:prstGeom>
                  <a:solidFill>
                    <a:srgbClr val="7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5" name="Rectangle 723"/>
                  <p:cNvSpPr/>
                  <p:nvPr/>
                </p:nvSpPr>
                <p:spPr>
                  <a:xfrm>
                    <a:off x="2035179" y="-1"/>
                    <a:ext cx="15877" cy="65092"/>
                  </a:xfrm>
                  <a:prstGeom prst="rect">
                    <a:avLst/>
                  </a:prstGeom>
                  <a:solidFill>
                    <a:srgbClr val="7A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6" name="Rectangle 724"/>
                  <p:cNvSpPr/>
                  <p:nvPr/>
                </p:nvSpPr>
                <p:spPr>
                  <a:xfrm>
                    <a:off x="2051054" y="-1"/>
                    <a:ext cx="15877" cy="65092"/>
                  </a:xfrm>
                  <a:prstGeom prst="rect">
                    <a:avLst/>
                  </a:prstGeom>
                  <a:solidFill>
                    <a:srgbClr val="7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7" name="Rectangle 725"/>
                  <p:cNvSpPr/>
                  <p:nvPr/>
                </p:nvSpPr>
                <p:spPr>
                  <a:xfrm>
                    <a:off x="2066929" y="-1"/>
                    <a:ext cx="15877" cy="65092"/>
                  </a:xfrm>
                  <a:prstGeom prst="rect">
                    <a:avLst/>
                  </a:prstGeom>
                  <a:solidFill>
                    <a:srgbClr val="7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8" name="Rectangle 726"/>
                  <p:cNvSpPr/>
                  <p:nvPr/>
                </p:nvSpPr>
                <p:spPr>
                  <a:xfrm>
                    <a:off x="2082804" y="-1"/>
                    <a:ext cx="14289" cy="65092"/>
                  </a:xfrm>
                  <a:prstGeom prst="rect">
                    <a:avLst/>
                  </a:prstGeom>
                  <a:solidFill>
                    <a:srgbClr val="7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59" name="Rectangle 727"/>
                  <p:cNvSpPr/>
                  <p:nvPr/>
                </p:nvSpPr>
                <p:spPr>
                  <a:xfrm>
                    <a:off x="2097092" y="-1"/>
                    <a:ext cx="15877" cy="65092"/>
                  </a:xfrm>
                  <a:prstGeom prst="rect">
                    <a:avLst/>
                  </a:prstGeom>
                  <a:solidFill>
                    <a:srgbClr val="8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0" name="Rectangle 728"/>
                  <p:cNvSpPr/>
                  <p:nvPr/>
                </p:nvSpPr>
                <p:spPr>
                  <a:xfrm>
                    <a:off x="2112967" y="-1"/>
                    <a:ext cx="15877" cy="65092"/>
                  </a:xfrm>
                  <a:prstGeom prst="rect">
                    <a:avLst/>
                  </a:prstGeom>
                  <a:solidFill>
                    <a:srgbClr val="8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1" name="Rectangle 729"/>
                  <p:cNvSpPr/>
                  <p:nvPr/>
                </p:nvSpPr>
                <p:spPr>
                  <a:xfrm>
                    <a:off x="2128842" y="-1"/>
                    <a:ext cx="15877" cy="65092"/>
                  </a:xfrm>
                  <a:prstGeom prst="rect">
                    <a:avLst/>
                  </a:prstGeom>
                  <a:solidFill>
                    <a:srgbClr val="8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2" name="Rectangle 730"/>
                  <p:cNvSpPr/>
                  <p:nvPr/>
                </p:nvSpPr>
                <p:spPr>
                  <a:xfrm>
                    <a:off x="2144717" y="-1"/>
                    <a:ext cx="15877" cy="65092"/>
                  </a:xfrm>
                  <a:prstGeom prst="rect">
                    <a:avLst/>
                  </a:prstGeom>
                  <a:solidFill>
                    <a:srgbClr val="8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3" name="Rectangle 731"/>
                  <p:cNvSpPr/>
                  <p:nvPr/>
                </p:nvSpPr>
                <p:spPr>
                  <a:xfrm>
                    <a:off x="2160592" y="-1"/>
                    <a:ext cx="14289" cy="65092"/>
                  </a:xfrm>
                  <a:prstGeom prst="rect">
                    <a:avLst/>
                  </a:prstGeom>
                  <a:solidFill>
                    <a:srgbClr val="8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4" name="Rectangle 732"/>
                  <p:cNvSpPr/>
                  <p:nvPr/>
                </p:nvSpPr>
                <p:spPr>
                  <a:xfrm>
                    <a:off x="2174879" y="-1"/>
                    <a:ext cx="15877" cy="65092"/>
                  </a:xfrm>
                  <a:prstGeom prst="rect">
                    <a:avLst/>
                  </a:prstGeom>
                  <a:solidFill>
                    <a:srgbClr val="8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5" name="Rectangle 733"/>
                  <p:cNvSpPr/>
                  <p:nvPr/>
                </p:nvSpPr>
                <p:spPr>
                  <a:xfrm>
                    <a:off x="2190755" y="-1"/>
                    <a:ext cx="15877" cy="65092"/>
                  </a:xfrm>
                  <a:prstGeom prst="rect">
                    <a:avLst/>
                  </a:prstGeom>
                  <a:solidFill>
                    <a:srgbClr val="8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6" name="Rectangle 734"/>
                  <p:cNvSpPr/>
                  <p:nvPr/>
                </p:nvSpPr>
                <p:spPr>
                  <a:xfrm>
                    <a:off x="2206630" y="-1"/>
                    <a:ext cx="15877" cy="65092"/>
                  </a:xfrm>
                  <a:prstGeom prst="rect">
                    <a:avLst/>
                  </a:prstGeom>
                  <a:solidFill>
                    <a:srgbClr val="8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7" name="Rectangle 735"/>
                  <p:cNvSpPr/>
                  <p:nvPr/>
                </p:nvSpPr>
                <p:spPr>
                  <a:xfrm>
                    <a:off x="2222505" y="-1"/>
                    <a:ext cx="14289" cy="65092"/>
                  </a:xfrm>
                  <a:prstGeom prst="rect">
                    <a:avLst/>
                  </a:prstGeom>
                  <a:solidFill>
                    <a:srgbClr val="8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8" name="Rectangle 736"/>
                  <p:cNvSpPr/>
                  <p:nvPr/>
                </p:nvSpPr>
                <p:spPr>
                  <a:xfrm>
                    <a:off x="2236793" y="-1"/>
                    <a:ext cx="15877" cy="65092"/>
                  </a:xfrm>
                  <a:prstGeom prst="rect">
                    <a:avLst/>
                  </a:prstGeom>
                  <a:solidFill>
                    <a:srgbClr val="91023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69" name="Rectangle 737"/>
                  <p:cNvSpPr/>
                  <p:nvPr/>
                </p:nvSpPr>
                <p:spPr>
                  <a:xfrm>
                    <a:off x="2249493" y="-1"/>
                    <a:ext cx="12702" cy="65092"/>
                  </a:xfrm>
                  <a:prstGeom prst="rect">
                    <a:avLst/>
                  </a:prstGeom>
                  <a:solidFill>
                    <a:srgbClr val="93053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0" name="Rectangle 738"/>
                  <p:cNvSpPr/>
                  <p:nvPr/>
                </p:nvSpPr>
                <p:spPr>
                  <a:xfrm>
                    <a:off x="2255843" y="-1"/>
                    <a:ext cx="12702" cy="65092"/>
                  </a:xfrm>
                  <a:prstGeom prst="rect">
                    <a:avLst/>
                  </a:prstGeom>
                  <a:solidFill>
                    <a:srgbClr val="95073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1" name="Rectangle 739"/>
                  <p:cNvSpPr/>
                  <p:nvPr/>
                </p:nvSpPr>
                <p:spPr>
                  <a:xfrm>
                    <a:off x="2262986" y="-1"/>
                    <a:ext cx="12702" cy="65092"/>
                  </a:xfrm>
                  <a:prstGeom prst="rect">
                    <a:avLst/>
                  </a:prstGeom>
                  <a:solidFill>
                    <a:srgbClr val="96093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2" name="Rectangle 740"/>
                  <p:cNvSpPr/>
                  <p:nvPr/>
                </p:nvSpPr>
                <p:spPr>
                  <a:xfrm>
                    <a:off x="2270130" y="-1"/>
                    <a:ext cx="12702" cy="65092"/>
                  </a:xfrm>
                  <a:prstGeom prst="rect">
                    <a:avLst/>
                  </a:prstGeom>
                  <a:solidFill>
                    <a:srgbClr val="980B3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3" name="Rectangle 741"/>
                  <p:cNvSpPr/>
                  <p:nvPr/>
                </p:nvSpPr>
                <p:spPr>
                  <a:xfrm>
                    <a:off x="2277274" y="-1"/>
                    <a:ext cx="12702" cy="65092"/>
                  </a:xfrm>
                  <a:prstGeom prst="rect">
                    <a:avLst/>
                  </a:prstGeom>
                  <a:solidFill>
                    <a:srgbClr val="9A0C3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4" name="Rectangle 742"/>
                  <p:cNvSpPr/>
                  <p:nvPr/>
                </p:nvSpPr>
                <p:spPr>
                  <a:xfrm>
                    <a:off x="2284418" y="-1"/>
                    <a:ext cx="12702" cy="65092"/>
                  </a:xfrm>
                  <a:prstGeom prst="rect">
                    <a:avLst/>
                  </a:prstGeom>
                  <a:solidFill>
                    <a:srgbClr val="9B0E3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5" name="Rectangle 743"/>
                  <p:cNvSpPr/>
                  <p:nvPr/>
                </p:nvSpPr>
                <p:spPr>
                  <a:xfrm>
                    <a:off x="2291561" y="-1"/>
                    <a:ext cx="12702" cy="65092"/>
                  </a:xfrm>
                  <a:prstGeom prst="rect">
                    <a:avLst/>
                  </a:prstGeom>
                  <a:solidFill>
                    <a:srgbClr val="9D103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6" name="Rectangle 744"/>
                  <p:cNvSpPr/>
                  <p:nvPr/>
                </p:nvSpPr>
                <p:spPr>
                  <a:xfrm>
                    <a:off x="2298705" y="-1"/>
                    <a:ext cx="12702" cy="65092"/>
                  </a:xfrm>
                  <a:prstGeom prst="rect">
                    <a:avLst/>
                  </a:prstGeom>
                  <a:solidFill>
                    <a:srgbClr val="9E123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7" name="Rectangle 745"/>
                  <p:cNvSpPr/>
                  <p:nvPr/>
                </p:nvSpPr>
                <p:spPr>
                  <a:xfrm>
                    <a:off x="2305055" y="-1"/>
                    <a:ext cx="12702" cy="65092"/>
                  </a:xfrm>
                  <a:prstGeom prst="rect">
                    <a:avLst/>
                  </a:prstGeom>
                  <a:solidFill>
                    <a:srgbClr val="A0133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8" name="Rectangle 746"/>
                  <p:cNvSpPr/>
                  <p:nvPr/>
                </p:nvSpPr>
                <p:spPr>
                  <a:xfrm>
                    <a:off x="2312199" y="-1"/>
                    <a:ext cx="12702" cy="65092"/>
                  </a:xfrm>
                  <a:prstGeom prst="rect">
                    <a:avLst/>
                  </a:prstGeom>
                  <a:solidFill>
                    <a:srgbClr val="A1153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79" name="Rectangle 747"/>
                  <p:cNvSpPr/>
                  <p:nvPr/>
                </p:nvSpPr>
                <p:spPr>
                  <a:xfrm>
                    <a:off x="2319343" y="-1"/>
                    <a:ext cx="12702" cy="65092"/>
                  </a:xfrm>
                  <a:prstGeom prst="rect">
                    <a:avLst/>
                  </a:prstGeom>
                  <a:solidFill>
                    <a:srgbClr val="A3173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0" name="Rectangle 748"/>
                  <p:cNvSpPr/>
                  <p:nvPr/>
                </p:nvSpPr>
                <p:spPr>
                  <a:xfrm>
                    <a:off x="2326486" y="-1"/>
                    <a:ext cx="12702" cy="65092"/>
                  </a:xfrm>
                  <a:prstGeom prst="rect">
                    <a:avLst/>
                  </a:prstGeom>
                  <a:solidFill>
                    <a:srgbClr val="A4193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1" name="Rectangle 749"/>
                  <p:cNvSpPr/>
                  <p:nvPr/>
                </p:nvSpPr>
                <p:spPr>
                  <a:xfrm>
                    <a:off x="2333630" y="-1"/>
                    <a:ext cx="12702" cy="65092"/>
                  </a:xfrm>
                  <a:prstGeom prst="rect">
                    <a:avLst/>
                  </a:prstGeom>
                  <a:solidFill>
                    <a:srgbClr val="A61B3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2" name="Rectangle 750"/>
                  <p:cNvSpPr/>
                  <p:nvPr/>
                </p:nvSpPr>
                <p:spPr>
                  <a:xfrm>
                    <a:off x="2339980" y="-1"/>
                    <a:ext cx="12702" cy="65092"/>
                  </a:xfrm>
                  <a:prstGeom prst="rect">
                    <a:avLst/>
                  </a:prstGeom>
                  <a:solidFill>
                    <a:srgbClr val="A71D2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3" name="Rectangle 751"/>
                  <p:cNvSpPr/>
                  <p:nvPr/>
                </p:nvSpPr>
                <p:spPr>
                  <a:xfrm>
                    <a:off x="2347124" y="-1"/>
                    <a:ext cx="12702" cy="65092"/>
                  </a:xfrm>
                  <a:prstGeom prst="rect">
                    <a:avLst/>
                  </a:prstGeom>
                  <a:solidFill>
                    <a:srgbClr val="A91E2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4" name="Rectangle 752"/>
                  <p:cNvSpPr/>
                  <p:nvPr/>
                </p:nvSpPr>
                <p:spPr>
                  <a:xfrm>
                    <a:off x="2354268" y="-1"/>
                    <a:ext cx="12702" cy="65092"/>
                  </a:xfrm>
                  <a:prstGeom prst="rect">
                    <a:avLst/>
                  </a:prstGeom>
                  <a:solidFill>
                    <a:srgbClr val="AB202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5" name="Rectangle 753"/>
                  <p:cNvSpPr/>
                  <p:nvPr/>
                </p:nvSpPr>
                <p:spPr>
                  <a:xfrm>
                    <a:off x="2361411" y="-1"/>
                    <a:ext cx="12702" cy="65092"/>
                  </a:xfrm>
                  <a:prstGeom prst="rect">
                    <a:avLst/>
                  </a:prstGeom>
                  <a:solidFill>
                    <a:srgbClr val="AC222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6" name="Rectangle 754"/>
                  <p:cNvSpPr/>
                  <p:nvPr/>
                </p:nvSpPr>
                <p:spPr>
                  <a:xfrm>
                    <a:off x="2368555" y="-1"/>
                    <a:ext cx="12702" cy="65092"/>
                  </a:xfrm>
                  <a:prstGeom prst="rect">
                    <a:avLst/>
                  </a:prstGeom>
                  <a:solidFill>
                    <a:srgbClr val="AE242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7" name="Rectangle 755"/>
                  <p:cNvSpPr/>
                  <p:nvPr/>
                </p:nvSpPr>
                <p:spPr>
                  <a:xfrm>
                    <a:off x="2375699" y="-1"/>
                    <a:ext cx="12702" cy="65092"/>
                  </a:xfrm>
                  <a:prstGeom prst="rect">
                    <a:avLst/>
                  </a:prstGeom>
                  <a:solidFill>
                    <a:srgbClr val="AF262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8" name="Rectangle 756"/>
                  <p:cNvSpPr/>
                  <p:nvPr/>
                </p:nvSpPr>
                <p:spPr>
                  <a:xfrm>
                    <a:off x="2382843" y="-1"/>
                    <a:ext cx="12702" cy="65092"/>
                  </a:xfrm>
                  <a:prstGeom prst="rect">
                    <a:avLst/>
                  </a:prstGeom>
                  <a:solidFill>
                    <a:srgbClr val="B1272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89" name="Rectangle 757"/>
                  <p:cNvSpPr/>
                  <p:nvPr/>
                </p:nvSpPr>
                <p:spPr>
                  <a:xfrm>
                    <a:off x="2389193" y="-1"/>
                    <a:ext cx="12702" cy="65092"/>
                  </a:xfrm>
                  <a:prstGeom prst="rect">
                    <a:avLst/>
                  </a:prstGeom>
                  <a:solidFill>
                    <a:srgbClr val="B2292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0" name="Rectangle 758"/>
                  <p:cNvSpPr/>
                  <p:nvPr/>
                </p:nvSpPr>
                <p:spPr>
                  <a:xfrm>
                    <a:off x="2395543" y="-1"/>
                    <a:ext cx="12702" cy="65092"/>
                  </a:xfrm>
                  <a:prstGeom prst="rect">
                    <a:avLst/>
                  </a:prstGeom>
                  <a:solidFill>
                    <a:srgbClr val="B42B2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1" name="Rectangle 759"/>
                  <p:cNvSpPr/>
                  <p:nvPr/>
                </p:nvSpPr>
                <p:spPr>
                  <a:xfrm>
                    <a:off x="2402686" y="-1"/>
                    <a:ext cx="12702" cy="65092"/>
                  </a:xfrm>
                  <a:prstGeom prst="rect">
                    <a:avLst/>
                  </a:prstGeom>
                  <a:solidFill>
                    <a:srgbClr val="B52D2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2" name="Rectangle 760"/>
                  <p:cNvSpPr/>
                  <p:nvPr/>
                </p:nvSpPr>
                <p:spPr>
                  <a:xfrm>
                    <a:off x="2409830" y="-1"/>
                    <a:ext cx="12702" cy="65092"/>
                  </a:xfrm>
                  <a:prstGeom prst="rect">
                    <a:avLst/>
                  </a:prstGeom>
                  <a:solidFill>
                    <a:srgbClr val="B72E2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3" name="Rectangle 761"/>
                  <p:cNvSpPr/>
                  <p:nvPr/>
                </p:nvSpPr>
                <p:spPr>
                  <a:xfrm>
                    <a:off x="2416974" y="-1"/>
                    <a:ext cx="12702" cy="65092"/>
                  </a:xfrm>
                  <a:prstGeom prst="rect">
                    <a:avLst/>
                  </a:prstGeom>
                  <a:solidFill>
                    <a:srgbClr val="B9302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4" name="Rectangle 762"/>
                  <p:cNvSpPr/>
                  <p:nvPr/>
                </p:nvSpPr>
                <p:spPr>
                  <a:xfrm>
                    <a:off x="2424118" y="-1"/>
                    <a:ext cx="12702" cy="65092"/>
                  </a:xfrm>
                  <a:prstGeom prst="rect">
                    <a:avLst/>
                  </a:prstGeom>
                  <a:solidFill>
                    <a:srgbClr val="BA322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5" name="Rectangle 763"/>
                  <p:cNvSpPr/>
                  <p:nvPr/>
                </p:nvSpPr>
                <p:spPr>
                  <a:xfrm>
                    <a:off x="2431261" y="-1"/>
                    <a:ext cx="12702" cy="65092"/>
                  </a:xfrm>
                  <a:prstGeom prst="rect">
                    <a:avLst/>
                  </a:prstGeom>
                  <a:solidFill>
                    <a:srgbClr val="BC342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6" name="Rectangle 764"/>
                  <p:cNvSpPr/>
                  <p:nvPr/>
                </p:nvSpPr>
                <p:spPr>
                  <a:xfrm>
                    <a:off x="2438405" y="-1"/>
                    <a:ext cx="12702" cy="65092"/>
                  </a:xfrm>
                  <a:prstGeom prst="rect">
                    <a:avLst/>
                  </a:prstGeom>
                  <a:solidFill>
                    <a:srgbClr val="BD362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7" name="Rectangle 765"/>
                  <p:cNvSpPr/>
                  <p:nvPr/>
                </p:nvSpPr>
                <p:spPr>
                  <a:xfrm>
                    <a:off x="2444755" y="-1"/>
                    <a:ext cx="12702" cy="65092"/>
                  </a:xfrm>
                  <a:prstGeom prst="rect">
                    <a:avLst/>
                  </a:prstGeom>
                  <a:solidFill>
                    <a:srgbClr val="BF372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8" name="Rectangle 766"/>
                  <p:cNvSpPr/>
                  <p:nvPr/>
                </p:nvSpPr>
                <p:spPr>
                  <a:xfrm>
                    <a:off x="2451899" y="-1"/>
                    <a:ext cx="12702" cy="65092"/>
                  </a:xfrm>
                  <a:prstGeom prst="rect">
                    <a:avLst/>
                  </a:prstGeom>
                  <a:solidFill>
                    <a:srgbClr val="C0391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099" name="Rectangle 767"/>
                  <p:cNvSpPr/>
                  <p:nvPr/>
                </p:nvSpPr>
                <p:spPr>
                  <a:xfrm>
                    <a:off x="2459043" y="-1"/>
                    <a:ext cx="12702" cy="65092"/>
                  </a:xfrm>
                  <a:prstGeom prst="rect">
                    <a:avLst/>
                  </a:prstGeom>
                  <a:solidFill>
                    <a:srgbClr val="C23B1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0" name="Rectangle 768"/>
                  <p:cNvSpPr/>
                  <p:nvPr/>
                </p:nvSpPr>
                <p:spPr>
                  <a:xfrm>
                    <a:off x="2466186" y="-1"/>
                    <a:ext cx="12702" cy="65092"/>
                  </a:xfrm>
                  <a:prstGeom prst="rect">
                    <a:avLst/>
                  </a:prstGeom>
                  <a:solidFill>
                    <a:srgbClr val="C33D1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1" name="Rectangle 769"/>
                  <p:cNvSpPr/>
                  <p:nvPr/>
                </p:nvSpPr>
                <p:spPr>
                  <a:xfrm>
                    <a:off x="2473330" y="-1"/>
                    <a:ext cx="12702" cy="65092"/>
                  </a:xfrm>
                  <a:prstGeom prst="rect">
                    <a:avLst/>
                  </a:prstGeom>
                  <a:solidFill>
                    <a:srgbClr val="C53F1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2" name="Rectangle 770"/>
                  <p:cNvSpPr/>
                  <p:nvPr/>
                </p:nvSpPr>
                <p:spPr>
                  <a:xfrm>
                    <a:off x="2479680" y="-1"/>
                    <a:ext cx="12702" cy="65092"/>
                  </a:xfrm>
                  <a:prstGeom prst="rect">
                    <a:avLst/>
                  </a:prstGeom>
                  <a:solidFill>
                    <a:srgbClr val="C6401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3" name="Rectangle 771"/>
                  <p:cNvSpPr/>
                  <p:nvPr/>
                </p:nvSpPr>
                <p:spPr>
                  <a:xfrm>
                    <a:off x="2486824" y="-1"/>
                    <a:ext cx="12702" cy="65092"/>
                  </a:xfrm>
                  <a:prstGeom prst="rect">
                    <a:avLst/>
                  </a:prstGeom>
                  <a:solidFill>
                    <a:srgbClr val="C8421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4" name="Rectangle 772"/>
                  <p:cNvSpPr/>
                  <p:nvPr/>
                </p:nvSpPr>
                <p:spPr>
                  <a:xfrm>
                    <a:off x="2493968" y="-1"/>
                    <a:ext cx="12702" cy="65092"/>
                  </a:xfrm>
                  <a:prstGeom prst="rect">
                    <a:avLst/>
                  </a:prstGeom>
                  <a:solidFill>
                    <a:srgbClr val="C9441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5" name="Rectangle 773"/>
                  <p:cNvSpPr/>
                  <p:nvPr/>
                </p:nvSpPr>
                <p:spPr>
                  <a:xfrm>
                    <a:off x="2501111" y="-1"/>
                    <a:ext cx="12702" cy="65092"/>
                  </a:xfrm>
                  <a:prstGeom prst="rect">
                    <a:avLst/>
                  </a:prstGeom>
                  <a:solidFill>
                    <a:srgbClr val="CB461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6" name="Rectangle 774"/>
                  <p:cNvSpPr/>
                  <p:nvPr/>
                </p:nvSpPr>
                <p:spPr>
                  <a:xfrm>
                    <a:off x="2508255" y="-1"/>
                    <a:ext cx="12702" cy="65092"/>
                  </a:xfrm>
                  <a:prstGeom prst="rect">
                    <a:avLst/>
                  </a:prstGeom>
                  <a:solidFill>
                    <a:srgbClr val="CD481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7" name="Rectangle 775"/>
                  <p:cNvSpPr/>
                  <p:nvPr/>
                </p:nvSpPr>
                <p:spPr>
                  <a:xfrm>
                    <a:off x="2515399" y="-1"/>
                    <a:ext cx="12702" cy="65092"/>
                  </a:xfrm>
                  <a:prstGeom prst="rect">
                    <a:avLst/>
                  </a:prstGeom>
                  <a:solidFill>
                    <a:srgbClr val="CE4A1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8" name="Rectangle 776"/>
                  <p:cNvSpPr/>
                  <p:nvPr/>
                </p:nvSpPr>
                <p:spPr>
                  <a:xfrm>
                    <a:off x="2522543" y="-1"/>
                    <a:ext cx="12702" cy="65092"/>
                  </a:xfrm>
                  <a:prstGeom prst="rect">
                    <a:avLst/>
                  </a:prstGeom>
                  <a:solidFill>
                    <a:srgbClr val="D04B1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09" name="Rectangle 777"/>
                  <p:cNvSpPr/>
                  <p:nvPr/>
                </p:nvSpPr>
                <p:spPr>
                  <a:xfrm>
                    <a:off x="2528893" y="-1"/>
                    <a:ext cx="12702" cy="65092"/>
                  </a:xfrm>
                  <a:prstGeom prst="rect">
                    <a:avLst/>
                  </a:prstGeom>
                  <a:solidFill>
                    <a:srgbClr val="D14D1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0" name="Rectangle 778"/>
                  <p:cNvSpPr/>
                  <p:nvPr/>
                </p:nvSpPr>
                <p:spPr>
                  <a:xfrm>
                    <a:off x="2535243" y="-1"/>
                    <a:ext cx="12702" cy="65092"/>
                  </a:xfrm>
                  <a:prstGeom prst="rect">
                    <a:avLst/>
                  </a:prstGeom>
                  <a:solidFill>
                    <a:srgbClr val="D34F1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1" name="Rectangle 779"/>
                  <p:cNvSpPr/>
                  <p:nvPr/>
                </p:nvSpPr>
                <p:spPr>
                  <a:xfrm>
                    <a:off x="2542386" y="-1"/>
                    <a:ext cx="12702" cy="65092"/>
                  </a:xfrm>
                  <a:prstGeom prst="rect">
                    <a:avLst/>
                  </a:prstGeom>
                  <a:solidFill>
                    <a:srgbClr val="D4511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2" name="Rectangle 780"/>
                  <p:cNvSpPr/>
                  <p:nvPr/>
                </p:nvSpPr>
                <p:spPr>
                  <a:xfrm>
                    <a:off x="2549530" y="-1"/>
                    <a:ext cx="12702" cy="65092"/>
                  </a:xfrm>
                  <a:prstGeom prst="rect">
                    <a:avLst/>
                  </a:prstGeom>
                  <a:solidFill>
                    <a:srgbClr val="D6521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3" name="Rectangle 781"/>
                  <p:cNvSpPr/>
                  <p:nvPr/>
                </p:nvSpPr>
                <p:spPr>
                  <a:xfrm>
                    <a:off x="2556674" y="-1"/>
                    <a:ext cx="12702" cy="65092"/>
                  </a:xfrm>
                  <a:prstGeom prst="rect">
                    <a:avLst/>
                  </a:prstGeom>
                  <a:solidFill>
                    <a:srgbClr val="D7541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4" name="Rectangle 782"/>
                  <p:cNvSpPr/>
                  <p:nvPr/>
                </p:nvSpPr>
                <p:spPr>
                  <a:xfrm>
                    <a:off x="2563818" y="-1"/>
                    <a:ext cx="12702" cy="65092"/>
                  </a:xfrm>
                  <a:prstGeom prst="rect">
                    <a:avLst/>
                  </a:prstGeom>
                  <a:solidFill>
                    <a:srgbClr val="D9560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5" name="Rectangle 783"/>
                  <p:cNvSpPr/>
                  <p:nvPr/>
                </p:nvSpPr>
                <p:spPr>
                  <a:xfrm>
                    <a:off x="2570961" y="-1"/>
                    <a:ext cx="12702" cy="65092"/>
                  </a:xfrm>
                  <a:prstGeom prst="rect">
                    <a:avLst/>
                  </a:prstGeom>
                  <a:solidFill>
                    <a:srgbClr val="DB580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6" name="Rectangle 784"/>
                  <p:cNvSpPr/>
                  <p:nvPr/>
                </p:nvSpPr>
                <p:spPr>
                  <a:xfrm>
                    <a:off x="2578105" y="-1"/>
                    <a:ext cx="12702" cy="65092"/>
                  </a:xfrm>
                  <a:prstGeom prst="rect">
                    <a:avLst/>
                  </a:prstGeom>
                  <a:solidFill>
                    <a:srgbClr val="DC5A0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7" name="Rectangle 785"/>
                  <p:cNvSpPr/>
                  <p:nvPr/>
                </p:nvSpPr>
                <p:spPr>
                  <a:xfrm>
                    <a:off x="2584455" y="-1"/>
                    <a:ext cx="12702" cy="65092"/>
                  </a:xfrm>
                  <a:prstGeom prst="rect">
                    <a:avLst/>
                  </a:prstGeom>
                  <a:solidFill>
                    <a:srgbClr val="DE5B0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8" name="Rectangle 786"/>
                  <p:cNvSpPr/>
                  <p:nvPr/>
                </p:nvSpPr>
                <p:spPr>
                  <a:xfrm>
                    <a:off x="2591599" y="-1"/>
                    <a:ext cx="12702" cy="65092"/>
                  </a:xfrm>
                  <a:prstGeom prst="rect">
                    <a:avLst/>
                  </a:prstGeom>
                  <a:solidFill>
                    <a:srgbClr val="DF5D0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19" name="Rectangle 787"/>
                  <p:cNvSpPr/>
                  <p:nvPr/>
                </p:nvSpPr>
                <p:spPr>
                  <a:xfrm>
                    <a:off x="2598743" y="-1"/>
                    <a:ext cx="12702" cy="65092"/>
                  </a:xfrm>
                  <a:prstGeom prst="rect">
                    <a:avLst/>
                  </a:prstGeom>
                  <a:solidFill>
                    <a:srgbClr val="E15F0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20" name="Rectangle 788"/>
                  <p:cNvSpPr/>
                  <p:nvPr/>
                </p:nvSpPr>
                <p:spPr>
                  <a:xfrm>
                    <a:off x="2605886" y="-1"/>
                    <a:ext cx="12702" cy="65092"/>
                  </a:xfrm>
                  <a:prstGeom prst="rect">
                    <a:avLst/>
                  </a:prstGeom>
                  <a:solidFill>
                    <a:srgbClr val="E2610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21" name="Rectangle 789"/>
                  <p:cNvSpPr/>
                  <p:nvPr/>
                </p:nvSpPr>
                <p:spPr>
                  <a:xfrm>
                    <a:off x="2613030" y="-1"/>
                    <a:ext cx="12702" cy="65092"/>
                  </a:xfrm>
                  <a:prstGeom prst="rect">
                    <a:avLst/>
                  </a:prstGeom>
                  <a:solidFill>
                    <a:srgbClr val="E4630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22" name="Rectangle 790"/>
                  <p:cNvSpPr/>
                  <p:nvPr/>
                </p:nvSpPr>
                <p:spPr>
                  <a:xfrm>
                    <a:off x="2619380" y="-1"/>
                    <a:ext cx="12702" cy="65092"/>
                  </a:xfrm>
                  <a:prstGeom prst="rect">
                    <a:avLst/>
                  </a:prstGeom>
                  <a:solidFill>
                    <a:srgbClr val="E5640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23" name="Rectangle 791"/>
                  <p:cNvSpPr/>
                  <p:nvPr/>
                </p:nvSpPr>
                <p:spPr>
                  <a:xfrm>
                    <a:off x="2625731" y="-1"/>
                    <a:ext cx="12702" cy="65092"/>
                  </a:xfrm>
                  <a:prstGeom prst="rect">
                    <a:avLst/>
                  </a:prstGeom>
                  <a:solidFill>
                    <a:srgbClr val="E7660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grpSp>
            <p:grpSp>
              <p:nvGrpSpPr>
                <p:cNvPr id="1325" name="Group 993"/>
                <p:cNvGrpSpPr/>
                <p:nvPr/>
              </p:nvGrpSpPr>
              <p:grpSpPr>
                <a:xfrm>
                  <a:off x="-1" y="-1"/>
                  <a:ext cx="2985303" cy="65092"/>
                  <a:chOff x="0" y="0"/>
                  <a:chExt cx="2985302" cy="65090"/>
                </a:xfrm>
              </p:grpSpPr>
              <p:sp>
                <p:nvSpPr>
                  <p:cNvPr id="1125" name="Rectangle 793"/>
                  <p:cNvSpPr/>
                  <p:nvPr/>
                </p:nvSpPr>
                <p:spPr>
                  <a:xfrm>
                    <a:off x="2632875" y="-1"/>
                    <a:ext cx="12702" cy="65092"/>
                  </a:xfrm>
                  <a:prstGeom prst="rect">
                    <a:avLst/>
                  </a:prstGeom>
                  <a:solidFill>
                    <a:srgbClr val="E8680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26" name="Rectangle 794"/>
                  <p:cNvSpPr/>
                  <p:nvPr/>
                </p:nvSpPr>
                <p:spPr>
                  <a:xfrm>
                    <a:off x="2640019" y="-1"/>
                    <a:ext cx="12702" cy="65092"/>
                  </a:xfrm>
                  <a:prstGeom prst="rect">
                    <a:avLst/>
                  </a:prstGeom>
                  <a:solidFill>
                    <a:srgbClr val="EA6A0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27" name="Rectangle 795"/>
                  <p:cNvSpPr/>
                  <p:nvPr/>
                </p:nvSpPr>
                <p:spPr>
                  <a:xfrm>
                    <a:off x="2647162" y="-1"/>
                    <a:ext cx="12702" cy="65092"/>
                  </a:xfrm>
                  <a:prstGeom prst="rect">
                    <a:avLst/>
                  </a:prstGeom>
                  <a:solidFill>
                    <a:srgbClr val="EC6C0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28" name="Rectangle 796"/>
                  <p:cNvSpPr/>
                  <p:nvPr/>
                </p:nvSpPr>
                <p:spPr>
                  <a:xfrm>
                    <a:off x="2654306" y="-1"/>
                    <a:ext cx="12702" cy="65092"/>
                  </a:xfrm>
                  <a:prstGeom prst="rect">
                    <a:avLst/>
                  </a:prstGeom>
                  <a:solidFill>
                    <a:srgbClr val="ED6D0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29" name="Rectangle 797"/>
                  <p:cNvSpPr/>
                  <p:nvPr/>
                </p:nvSpPr>
                <p:spPr>
                  <a:xfrm>
                    <a:off x="2661450" y="-1"/>
                    <a:ext cx="12702" cy="65092"/>
                  </a:xfrm>
                  <a:prstGeom prst="rect">
                    <a:avLst/>
                  </a:prstGeom>
                  <a:solidFill>
                    <a:srgbClr val="EF6F0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0" name="Rectangle 798"/>
                  <p:cNvSpPr/>
                  <p:nvPr/>
                </p:nvSpPr>
                <p:spPr>
                  <a:xfrm>
                    <a:off x="2668594" y="-1"/>
                    <a:ext cx="12702" cy="65092"/>
                  </a:xfrm>
                  <a:prstGeom prst="rect">
                    <a:avLst/>
                  </a:prstGeom>
                  <a:solidFill>
                    <a:srgbClr val="F07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1" name="Rectangle 799"/>
                  <p:cNvSpPr/>
                  <p:nvPr/>
                </p:nvSpPr>
                <p:spPr>
                  <a:xfrm>
                    <a:off x="2674944" y="-1"/>
                    <a:ext cx="12702" cy="65092"/>
                  </a:xfrm>
                  <a:prstGeom prst="rect">
                    <a:avLst/>
                  </a:prstGeom>
                  <a:solidFill>
                    <a:srgbClr val="F27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2" name="Rectangle 800"/>
                  <p:cNvSpPr/>
                  <p:nvPr/>
                </p:nvSpPr>
                <p:spPr>
                  <a:xfrm>
                    <a:off x="2682087" y="-1"/>
                    <a:ext cx="12702" cy="65092"/>
                  </a:xfrm>
                  <a:prstGeom prst="rect">
                    <a:avLst/>
                  </a:prstGeom>
                  <a:solidFill>
                    <a:srgbClr val="F27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3" name="Rectangle 801"/>
                  <p:cNvSpPr/>
                  <p:nvPr/>
                </p:nvSpPr>
                <p:spPr>
                  <a:xfrm>
                    <a:off x="2689231" y="-1"/>
                    <a:ext cx="12702" cy="65092"/>
                  </a:xfrm>
                  <a:prstGeom prst="rect">
                    <a:avLst/>
                  </a:prstGeom>
                  <a:solidFill>
                    <a:srgbClr val="F27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4" name="Rectangle 802"/>
                  <p:cNvSpPr/>
                  <p:nvPr/>
                </p:nvSpPr>
                <p:spPr>
                  <a:xfrm>
                    <a:off x="2695581" y="-1"/>
                    <a:ext cx="12702" cy="65092"/>
                  </a:xfrm>
                  <a:prstGeom prst="rect">
                    <a:avLst/>
                  </a:prstGeom>
                  <a:solidFill>
                    <a:srgbClr val="F27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5" name="Rectangle 803"/>
                  <p:cNvSpPr/>
                  <p:nvPr/>
                </p:nvSpPr>
                <p:spPr>
                  <a:xfrm>
                    <a:off x="2701931" y="-1"/>
                    <a:ext cx="12702" cy="65092"/>
                  </a:xfrm>
                  <a:prstGeom prst="rect">
                    <a:avLst/>
                  </a:prstGeom>
                  <a:solidFill>
                    <a:srgbClr val="F37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6" name="Rectangle 804"/>
                  <p:cNvSpPr/>
                  <p:nvPr/>
                </p:nvSpPr>
                <p:spPr>
                  <a:xfrm>
                    <a:off x="2708281" y="-1"/>
                    <a:ext cx="12702" cy="65092"/>
                  </a:xfrm>
                  <a:prstGeom prst="rect">
                    <a:avLst/>
                  </a:prstGeom>
                  <a:solidFill>
                    <a:srgbClr val="F37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7" name="Rectangle 805"/>
                  <p:cNvSpPr/>
                  <p:nvPr/>
                </p:nvSpPr>
                <p:spPr>
                  <a:xfrm>
                    <a:off x="2714631" y="-1"/>
                    <a:ext cx="12702" cy="65092"/>
                  </a:xfrm>
                  <a:prstGeom prst="rect">
                    <a:avLst/>
                  </a:prstGeom>
                  <a:solidFill>
                    <a:srgbClr val="F37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8" name="Rectangle 806"/>
                  <p:cNvSpPr/>
                  <p:nvPr/>
                </p:nvSpPr>
                <p:spPr>
                  <a:xfrm>
                    <a:off x="2720981" y="-1"/>
                    <a:ext cx="12702" cy="65092"/>
                  </a:xfrm>
                  <a:prstGeom prst="rect">
                    <a:avLst/>
                  </a:prstGeom>
                  <a:solidFill>
                    <a:srgbClr val="F47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39" name="Rectangle 807"/>
                  <p:cNvSpPr/>
                  <p:nvPr/>
                </p:nvSpPr>
                <p:spPr>
                  <a:xfrm>
                    <a:off x="2727331" y="-1"/>
                    <a:ext cx="12702" cy="65092"/>
                  </a:xfrm>
                  <a:prstGeom prst="rect">
                    <a:avLst/>
                  </a:prstGeom>
                  <a:solidFill>
                    <a:srgbClr val="F48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0" name="Rectangle 808"/>
                  <p:cNvSpPr/>
                  <p:nvPr/>
                </p:nvSpPr>
                <p:spPr>
                  <a:xfrm>
                    <a:off x="2732887" y="-1"/>
                    <a:ext cx="12702" cy="65092"/>
                  </a:xfrm>
                  <a:prstGeom prst="rect">
                    <a:avLst/>
                  </a:prstGeom>
                  <a:solidFill>
                    <a:srgbClr val="F48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1" name="Rectangle 809"/>
                  <p:cNvSpPr/>
                  <p:nvPr/>
                </p:nvSpPr>
                <p:spPr>
                  <a:xfrm>
                    <a:off x="2739237" y="-1"/>
                    <a:ext cx="12702" cy="65092"/>
                  </a:xfrm>
                  <a:prstGeom prst="rect">
                    <a:avLst/>
                  </a:prstGeom>
                  <a:solidFill>
                    <a:srgbClr val="F48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2" name="Rectangle 810"/>
                  <p:cNvSpPr/>
                  <p:nvPr/>
                </p:nvSpPr>
                <p:spPr>
                  <a:xfrm>
                    <a:off x="2746381" y="-1"/>
                    <a:ext cx="12702" cy="65092"/>
                  </a:xfrm>
                  <a:prstGeom prst="rect">
                    <a:avLst/>
                  </a:prstGeom>
                  <a:solidFill>
                    <a:srgbClr val="F58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3" name="Rectangle 811"/>
                  <p:cNvSpPr/>
                  <p:nvPr/>
                </p:nvSpPr>
                <p:spPr>
                  <a:xfrm>
                    <a:off x="2751937" y="-1"/>
                    <a:ext cx="12702" cy="65092"/>
                  </a:xfrm>
                  <a:prstGeom prst="rect">
                    <a:avLst/>
                  </a:prstGeom>
                  <a:solidFill>
                    <a:srgbClr val="F58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4" name="Rectangle 812"/>
                  <p:cNvSpPr/>
                  <p:nvPr/>
                </p:nvSpPr>
                <p:spPr>
                  <a:xfrm>
                    <a:off x="2757494" y="-1"/>
                    <a:ext cx="12702" cy="65092"/>
                  </a:xfrm>
                  <a:prstGeom prst="rect">
                    <a:avLst/>
                  </a:prstGeom>
                  <a:solidFill>
                    <a:srgbClr val="F58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5" name="Rectangle 813"/>
                  <p:cNvSpPr/>
                  <p:nvPr/>
                </p:nvSpPr>
                <p:spPr>
                  <a:xfrm>
                    <a:off x="2763844" y="-1"/>
                    <a:ext cx="12702" cy="65092"/>
                  </a:xfrm>
                  <a:prstGeom prst="rect">
                    <a:avLst/>
                  </a:prstGeom>
                  <a:solidFill>
                    <a:srgbClr val="F58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6" name="Rectangle 814"/>
                  <p:cNvSpPr/>
                  <p:nvPr/>
                </p:nvSpPr>
                <p:spPr>
                  <a:xfrm>
                    <a:off x="2770194" y="-1"/>
                    <a:ext cx="12702" cy="65092"/>
                  </a:xfrm>
                  <a:prstGeom prst="rect">
                    <a:avLst/>
                  </a:prstGeom>
                  <a:solidFill>
                    <a:srgbClr val="F68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7" name="Rectangle 815"/>
                  <p:cNvSpPr/>
                  <p:nvPr/>
                </p:nvSpPr>
                <p:spPr>
                  <a:xfrm>
                    <a:off x="2776545" y="-1"/>
                    <a:ext cx="12702" cy="65092"/>
                  </a:xfrm>
                  <a:prstGeom prst="rect">
                    <a:avLst/>
                  </a:prstGeom>
                  <a:solidFill>
                    <a:srgbClr val="F68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8" name="Rectangle 816"/>
                  <p:cNvSpPr/>
                  <p:nvPr/>
                </p:nvSpPr>
                <p:spPr>
                  <a:xfrm>
                    <a:off x="2782895" y="-1"/>
                    <a:ext cx="12702" cy="65092"/>
                  </a:xfrm>
                  <a:prstGeom prst="rect">
                    <a:avLst/>
                  </a:prstGeom>
                  <a:solidFill>
                    <a:srgbClr val="F68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49" name="Rectangle 817"/>
                  <p:cNvSpPr/>
                  <p:nvPr/>
                </p:nvSpPr>
                <p:spPr>
                  <a:xfrm>
                    <a:off x="2789245" y="-1"/>
                    <a:ext cx="12702" cy="65092"/>
                  </a:xfrm>
                  <a:prstGeom prst="rect">
                    <a:avLst/>
                  </a:prstGeom>
                  <a:solidFill>
                    <a:srgbClr val="F79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0" name="Rectangle 818"/>
                  <p:cNvSpPr/>
                  <p:nvPr/>
                </p:nvSpPr>
                <p:spPr>
                  <a:xfrm>
                    <a:off x="2794801" y="-1"/>
                    <a:ext cx="12702" cy="65092"/>
                  </a:xfrm>
                  <a:prstGeom prst="rect">
                    <a:avLst/>
                  </a:prstGeom>
                  <a:solidFill>
                    <a:srgbClr val="F79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1" name="Rectangle 819"/>
                  <p:cNvSpPr/>
                  <p:nvPr/>
                </p:nvSpPr>
                <p:spPr>
                  <a:xfrm>
                    <a:off x="2801151" y="-1"/>
                    <a:ext cx="12702" cy="65092"/>
                  </a:xfrm>
                  <a:prstGeom prst="rect">
                    <a:avLst/>
                  </a:prstGeom>
                  <a:solidFill>
                    <a:srgbClr val="F79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2" name="Rectangle 820"/>
                  <p:cNvSpPr/>
                  <p:nvPr/>
                </p:nvSpPr>
                <p:spPr>
                  <a:xfrm>
                    <a:off x="2808295" y="-1"/>
                    <a:ext cx="12702" cy="65092"/>
                  </a:xfrm>
                  <a:prstGeom prst="rect">
                    <a:avLst/>
                  </a:prstGeom>
                  <a:solidFill>
                    <a:srgbClr val="F79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3" name="Rectangle 821"/>
                  <p:cNvSpPr/>
                  <p:nvPr/>
                </p:nvSpPr>
                <p:spPr>
                  <a:xfrm>
                    <a:off x="2813851" y="-1"/>
                    <a:ext cx="12702" cy="65092"/>
                  </a:xfrm>
                  <a:prstGeom prst="rect">
                    <a:avLst/>
                  </a:prstGeom>
                  <a:solidFill>
                    <a:srgbClr val="F89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4" name="Rectangle 822"/>
                  <p:cNvSpPr/>
                  <p:nvPr/>
                </p:nvSpPr>
                <p:spPr>
                  <a:xfrm>
                    <a:off x="2819407" y="-1"/>
                    <a:ext cx="12702" cy="65092"/>
                  </a:xfrm>
                  <a:prstGeom prst="rect">
                    <a:avLst/>
                  </a:prstGeom>
                  <a:solidFill>
                    <a:srgbClr val="F89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5" name="Rectangle 823"/>
                  <p:cNvSpPr/>
                  <p:nvPr/>
                </p:nvSpPr>
                <p:spPr>
                  <a:xfrm>
                    <a:off x="2825757" y="-1"/>
                    <a:ext cx="12702" cy="65092"/>
                  </a:xfrm>
                  <a:prstGeom prst="rect">
                    <a:avLst/>
                  </a:prstGeom>
                  <a:solidFill>
                    <a:srgbClr val="F89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6" name="Rectangle 824"/>
                  <p:cNvSpPr/>
                  <p:nvPr/>
                </p:nvSpPr>
                <p:spPr>
                  <a:xfrm>
                    <a:off x="2832107" y="-1"/>
                    <a:ext cx="12702" cy="65092"/>
                  </a:xfrm>
                  <a:prstGeom prst="rect">
                    <a:avLst/>
                  </a:prstGeom>
                  <a:solidFill>
                    <a:srgbClr val="F89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7" name="Rectangle 825"/>
                  <p:cNvSpPr/>
                  <p:nvPr/>
                </p:nvSpPr>
                <p:spPr>
                  <a:xfrm>
                    <a:off x="2838457" y="-1"/>
                    <a:ext cx="12702" cy="65092"/>
                  </a:xfrm>
                  <a:prstGeom prst="rect">
                    <a:avLst/>
                  </a:prstGeom>
                  <a:solidFill>
                    <a:srgbClr val="F99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8" name="Rectangle 826"/>
                  <p:cNvSpPr/>
                  <p:nvPr/>
                </p:nvSpPr>
                <p:spPr>
                  <a:xfrm>
                    <a:off x="2844807" y="-1"/>
                    <a:ext cx="12702" cy="65092"/>
                  </a:xfrm>
                  <a:prstGeom prst="rect">
                    <a:avLst/>
                  </a:prstGeom>
                  <a:solidFill>
                    <a:srgbClr val="F99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59" name="Rectangle 827"/>
                  <p:cNvSpPr/>
                  <p:nvPr/>
                </p:nvSpPr>
                <p:spPr>
                  <a:xfrm>
                    <a:off x="2851157" y="-1"/>
                    <a:ext cx="12702" cy="65092"/>
                  </a:xfrm>
                  <a:prstGeom prst="rect">
                    <a:avLst/>
                  </a:prstGeom>
                  <a:solidFill>
                    <a:srgbClr val="F9A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0" name="Rectangle 828"/>
                  <p:cNvSpPr/>
                  <p:nvPr/>
                </p:nvSpPr>
                <p:spPr>
                  <a:xfrm>
                    <a:off x="2856713" y="-1"/>
                    <a:ext cx="12702" cy="65092"/>
                  </a:xfrm>
                  <a:prstGeom prst="rect">
                    <a:avLst/>
                  </a:prstGeom>
                  <a:solidFill>
                    <a:srgbClr val="F9A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1" name="Rectangle 829"/>
                  <p:cNvSpPr/>
                  <p:nvPr/>
                </p:nvSpPr>
                <p:spPr>
                  <a:xfrm>
                    <a:off x="2863063" y="-1"/>
                    <a:ext cx="12702" cy="65092"/>
                  </a:xfrm>
                  <a:prstGeom prst="rect">
                    <a:avLst/>
                  </a:prstGeom>
                  <a:solidFill>
                    <a:srgbClr val="FAA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2" name="Rectangle 830"/>
                  <p:cNvSpPr/>
                  <p:nvPr/>
                </p:nvSpPr>
                <p:spPr>
                  <a:xfrm>
                    <a:off x="2870207" y="-1"/>
                    <a:ext cx="12702" cy="65092"/>
                  </a:xfrm>
                  <a:prstGeom prst="rect">
                    <a:avLst/>
                  </a:prstGeom>
                  <a:solidFill>
                    <a:srgbClr val="FAA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3" name="Rectangle 831"/>
                  <p:cNvSpPr/>
                  <p:nvPr/>
                </p:nvSpPr>
                <p:spPr>
                  <a:xfrm>
                    <a:off x="2876557" y="-1"/>
                    <a:ext cx="12702" cy="65092"/>
                  </a:xfrm>
                  <a:prstGeom prst="rect">
                    <a:avLst/>
                  </a:prstGeom>
                  <a:solidFill>
                    <a:srgbClr val="FAA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4" name="Rectangle 832"/>
                  <p:cNvSpPr/>
                  <p:nvPr/>
                </p:nvSpPr>
                <p:spPr>
                  <a:xfrm>
                    <a:off x="2882113" y="-1"/>
                    <a:ext cx="12702" cy="65092"/>
                  </a:xfrm>
                  <a:prstGeom prst="rect">
                    <a:avLst/>
                  </a:prstGeom>
                  <a:solidFill>
                    <a:srgbClr val="FBA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5" name="Rectangle 833"/>
                  <p:cNvSpPr/>
                  <p:nvPr/>
                </p:nvSpPr>
                <p:spPr>
                  <a:xfrm>
                    <a:off x="2887670" y="-1"/>
                    <a:ext cx="12702" cy="65092"/>
                  </a:xfrm>
                  <a:prstGeom prst="rect">
                    <a:avLst/>
                  </a:prstGeom>
                  <a:solidFill>
                    <a:srgbClr val="FBA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6" name="Rectangle 834"/>
                  <p:cNvSpPr/>
                  <p:nvPr/>
                </p:nvSpPr>
                <p:spPr>
                  <a:xfrm>
                    <a:off x="2894813" y="-1"/>
                    <a:ext cx="12702" cy="65092"/>
                  </a:xfrm>
                  <a:prstGeom prst="rect">
                    <a:avLst/>
                  </a:prstGeom>
                  <a:solidFill>
                    <a:srgbClr val="FBA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7" name="Rectangle 835"/>
                  <p:cNvSpPr/>
                  <p:nvPr/>
                </p:nvSpPr>
                <p:spPr>
                  <a:xfrm>
                    <a:off x="2901163" y="-1"/>
                    <a:ext cx="12702" cy="65092"/>
                  </a:xfrm>
                  <a:prstGeom prst="rect">
                    <a:avLst/>
                  </a:prstGeom>
                  <a:solidFill>
                    <a:srgbClr val="FBA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8" name="Rectangle 836"/>
                  <p:cNvSpPr/>
                  <p:nvPr/>
                </p:nvSpPr>
                <p:spPr>
                  <a:xfrm>
                    <a:off x="2906720" y="-1"/>
                    <a:ext cx="12702" cy="65092"/>
                  </a:xfrm>
                  <a:prstGeom prst="rect">
                    <a:avLst/>
                  </a:prstGeom>
                  <a:solidFill>
                    <a:srgbClr val="FCA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69" name="Rectangle 837"/>
                  <p:cNvSpPr/>
                  <p:nvPr/>
                </p:nvSpPr>
                <p:spPr>
                  <a:xfrm>
                    <a:off x="2913070" y="-1"/>
                    <a:ext cx="12702" cy="65092"/>
                  </a:xfrm>
                  <a:prstGeom prst="rect">
                    <a:avLst/>
                  </a:prstGeom>
                  <a:solidFill>
                    <a:srgbClr val="FCA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0" name="Rectangle 838"/>
                  <p:cNvSpPr/>
                  <p:nvPr/>
                </p:nvSpPr>
                <p:spPr>
                  <a:xfrm>
                    <a:off x="2919420" y="-1"/>
                    <a:ext cx="12702" cy="65092"/>
                  </a:xfrm>
                  <a:prstGeom prst="rect">
                    <a:avLst/>
                  </a:prstGeom>
                  <a:solidFill>
                    <a:srgbClr val="FCB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1" name="Rectangle 839"/>
                  <p:cNvSpPr/>
                  <p:nvPr/>
                </p:nvSpPr>
                <p:spPr>
                  <a:xfrm>
                    <a:off x="2925770" y="-1"/>
                    <a:ext cx="12702" cy="65092"/>
                  </a:xfrm>
                  <a:prstGeom prst="rect">
                    <a:avLst/>
                  </a:prstGeom>
                  <a:solidFill>
                    <a:srgbClr val="FCB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2" name="Rectangle 840"/>
                  <p:cNvSpPr/>
                  <p:nvPr/>
                </p:nvSpPr>
                <p:spPr>
                  <a:xfrm>
                    <a:off x="2932120" y="-1"/>
                    <a:ext cx="12702" cy="65092"/>
                  </a:xfrm>
                  <a:prstGeom prst="rect">
                    <a:avLst/>
                  </a:prstGeom>
                  <a:solidFill>
                    <a:srgbClr val="FDB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3" name="Rectangle 841"/>
                  <p:cNvSpPr/>
                  <p:nvPr/>
                </p:nvSpPr>
                <p:spPr>
                  <a:xfrm>
                    <a:off x="2938470" y="-1"/>
                    <a:ext cx="12702" cy="65092"/>
                  </a:xfrm>
                  <a:prstGeom prst="rect">
                    <a:avLst/>
                  </a:prstGeom>
                  <a:solidFill>
                    <a:srgbClr val="FDB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4" name="Rectangle 842"/>
                  <p:cNvSpPr/>
                  <p:nvPr/>
                </p:nvSpPr>
                <p:spPr>
                  <a:xfrm>
                    <a:off x="2944026" y="-1"/>
                    <a:ext cx="12702" cy="65092"/>
                  </a:xfrm>
                  <a:prstGeom prst="rect">
                    <a:avLst/>
                  </a:prstGeom>
                  <a:solidFill>
                    <a:srgbClr val="FDB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5" name="Rectangle 843"/>
                  <p:cNvSpPr/>
                  <p:nvPr/>
                </p:nvSpPr>
                <p:spPr>
                  <a:xfrm>
                    <a:off x="2949582" y="-1"/>
                    <a:ext cx="12702" cy="65092"/>
                  </a:xfrm>
                  <a:prstGeom prst="rect">
                    <a:avLst/>
                  </a:prstGeom>
                  <a:solidFill>
                    <a:srgbClr val="FEB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6" name="Rectangle 844"/>
                  <p:cNvSpPr/>
                  <p:nvPr/>
                </p:nvSpPr>
                <p:spPr>
                  <a:xfrm>
                    <a:off x="2956726" y="-1"/>
                    <a:ext cx="12702" cy="65092"/>
                  </a:xfrm>
                  <a:prstGeom prst="rect">
                    <a:avLst/>
                  </a:prstGeom>
                  <a:solidFill>
                    <a:srgbClr val="FEB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7" name="Rectangle 845"/>
                  <p:cNvSpPr/>
                  <p:nvPr/>
                </p:nvSpPr>
                <p:spPr>
                  <a:xfrm>
                    <a:off x="2963076" y="-1"/>
                    <a:ext cx="12702" cy="65092"/>
                  </a:xfrm>
                  <a:prstGeom prst="rect">
                    <a:avLst/>
                  </a:prstGeom>
                  <a:solidFill>
                    <a:srgbClr val="FEB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8" name="Rectangle 846"/>
                  <p:cNvSpPr/>
                  <p:nvPr/>
                </p:nvSpPr>
                <p:spPr>
                  <a:xfrm>
                    <a:off x="2968632" y="-1"/>
                    <a:ext cx="12702" cy="65092"/>
                  </a:xfrm>
                  <a:prstGeom prst="rect">
                    <a:avLst/>
                  </a:prstGeom>
                  <a:solidFill>
                    <a:srgbClr val="FEB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79" name="Rectangle 847"/>
                  <p:cNvSpPr/>
                  <p:nvPr/>
                </p:nvSpPr>
                <p:spPr>
                  <a:xfrm>
                    <a:off x="2972601" y="-1"/>
                    <a:ext cx="12702" cy="65092"/>
                  </a:xfrm>
                  <a:prstGeom prst="rect">
                    <a:avLst/>
                  </a:prstGeom>
                  <a:solidFill>
                    <a:srgbClr val="FFB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0" name="Freeform 848"/>
                  <p:cNvSpPr/>
                  <p:nvPr/>
                </p:nvSpPr>
                <p:spPr>
                  <a:xfrm>
                    <a:off x="0" y="-1"/>
                    <a:ext cx="2976572" cy="61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0" y="0"/>
                        </a:moveTo>
                        <a:lnTo>
                          <a:pt x="138" y="1108"/>
                        </a:lnTo>
                        <a:lnTo>
                          <a:pt x="69" y="3323"/>
                        </a:lnTo>
                        <a:lnTo>
                          <a:pt x="23" y="6646"/>
                        </a:lnTo>
                        <a:lnTo>
                          <a:pt x="0" y="11077"/>
                        </a:lnTo>
                        <a:lnTo>
                          <a:pt x="12" y="13292"/>
                        </a:lnTo>
                        <a:lnTo>
                          <a:pt x="23" y="14954"/>
                        </a:lnTo>
                        <a:lnTo>
                          <a:pt x="69" y="18277"/>
                        </a:lnTo>
                        <a:lnTo>
                          <a:pt x="138" y="21046"/>
                        </a:lnTo>
                        <a:lnTo>
                          <a:pt x="184" y="21600"/>
                        </a:lnTo>
                        <a:lnTo>
                          <a:pt x="21416" y="21600"/>
                        </a:lnTo>
                        <a:lnTo>
                          <a:pt x="21462" y="21046"/>
                        </a:lnTo>
                        <a:lnTo>
                          <a:pt x="21531" y="18277"/>
                        </a:lnTo>
                        <a:lnTo>
                          <a:pt x="21577" y="14954"/>
                        </a:lnTo>
                        <a:lnTo>
                          <a:pt x="21588" y="13292"/>
                        </a:lnTo>
                        <a:lnTo>
                          <a:pt x="21600" y="11077"/>
                        </a:lnTo>
                        <a:lnTo>
                          <a:pt x="21577" y="6646"/>
                        </a:lnTo>
                        <a:lnTo>
                          <a:pt x="21531" y="3323"/>
                        </a:lnTo>
                        <a:lnTo>
                          <a:pt x="21462" y="1108"/>
                        </a:lnTo>
                        <a:lnTo>
                          <a:pt x="21370" y="0"/>
                        </a:lnTo>
                        <a:lnTo>
                          <a:pt x="230" y="0"/>
                        </a:lnTo>
                        <a:close/>
                      </a:path>
                    </a:pathLst>
                  </a:custGeom>
                  <a:blipFill rotWithShape="1">
                    <a:blip r:embed="rId2"/>
                    <a:srcRect l="0" t="0" r="0" b="0"/>
                    <a:tile tx="0" ty="0" sx="100000" sy="100000" flip="none" algn="tl"/>
                  </a:blip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1" name="Rectangle 849"/>
                  <p:cNvSpPr/>
                  <p:nvPr/>
                </p:nvSpPr>
                <p:spPr>
                  <a:xfrm>
                    <a:off x="0" y="-1"/>
                    <a:ext cx="12702" cy="65092"/>
                  </a:xfrm>
                  <a:prstGeom prst="rect">
                    <a:avLst/>
                  </a:pr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2" name="Rectangle 850"/>
                  <p:cNvSpPr/>
                  <p:nvPr/>
                </p:nvSpPr>
                <p:spPr>
                  <a:xfrm>
                    <a:off x="12700" y="-1"/>
                    <a:ext cx="12702" cy="65092"/>
                  </a:xfrm>
                  <a:prstGeom prst="rect">
                    <a:avLst/>
                  </a:prstGeom>
                  <a:solidFill>
                    <a:srgbClr val="00000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3" name="Rectangle 851"/>
                  <p:cNvSpPr/>
                  <p:nvPr/>
                </p:nvSpPr>
                <p:spPr>
                  <a:xfrm>
                    <a:off x="25400" y="-1"/>
                    <a:ext cx="12702" cy="65092"/>
                  </a:xfrm>
                  <a:prstGeom prst="rect">
                    <a:avLst/>
                  </a:prstGeom>
                  <a:solidFill>
                    <a:srgbClr val="00000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4" name="Rectangle 852"/>
                  <p:cNvSpPr/>
                  <p:nvPr/>
                </p:nvSpPr>
                <p:spPr>
                  <a:xfrm>
                    <a:off x="38100" y="-1"/>
                    <a:ext cx="12702" cy="65092"/>
                  </a:xfrm>
                  <a:prstGeom prst="rect">
                    <a:avLst/>
                  </a:prstGeom>
                  <a:solidFill>
                    <a:srgbClr val="00000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5" name="Rectangle 853"/>
                  <p:cNvSpPr/>
                  <p:nvPr/>
                </p:nvSpPr>
                <p:spPr>
                  <a:xfrm>
                    <a:off x="50006" y="-1"/>
                    <a:ext cx="12702" cy="65092"/>
                  </a:xfrm>
                  <a:prstGeom prst="rect">
                    <a:avLst/>
                  </a:prstGeom>
                  <a:solidFill>
                    <a:srgbClr val="00000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6" name="Rectangle 854"/>
                  <p:cNvSpPr/>
                  <p:nvPr/>
                </p:nvSpPr>
                <p:spPr>
                  <a:xfrm>
                    <a:off x="61912" y="-1"/>
                    <a:ext cx="12702" cy="65092"/>
                  </a:xfrm>
                  <a:prstGeom prst="rect">
                    <a:avLst/>
                  </a:prstGeom>
                  <a:solidFill>
                    <a:srgbClr val="00000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7" name="Rectangle 855"/>
                  <p:cNvSpPr/>
                  <p:nvPr/>
                </p:nvSpPr>
                <p:spPr>
                  <a:xfrm>
                    <a:off x="74612" y="-1"/>
                    <a:ext cx="12702" cy="65092"/>
                  </a:xfrm>
                  <a:prstGeom prst="rect">
                    <a:avLst/>
                  </a:prstGeom>
                  <a:solidFill>
                    <a:srgbClr val="00000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8" name="Rectangle 856"/>
                  <p:cNvSpPr/>
                  <p:nvPr/>
                </p:nvSpPr>
                <p:spPr>
                  <a:xfrm>
                    <a:off x="87312" y="-1"/>
                    <a:ext cx="12702" cy="65092"/>
                  </a:xfrm>
                  <a:prstGeom prst="rect">
                    <a:avLst/>
                  </a:prstGeom>
                  <a:solidFill>
                    <a:srgbClr val="00000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89" name="Rectangle 857"/>
                  <p:cNvSpPr/>
                  <p:nvPr/>
                </p:nvSpPr>
                <p:spPr>
                  <a:xfrm>
                    <a:off x="100012" y="-1"/>
                    <a:ext cx="12702" cy="65092"/>
                  </a:xfrm>
                  <a:prstGeom prst="rect">
                    <a:avLst/>
                  </a:prstGeom>
                  <a:solidFill>
                    <a:srgbClr val="00000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0" name="Rectangle 858"/>
                  <p:cNvSpPr/>
                  <p:nvPr/>
                </p:nvSpPr>
                <p:spPr>
                  <a:xfrm>
                    <a:off x="111918" y="-1"/>
                    <a:ext cx="12702" cy="65092"/>
                  </a:xfrm>
                  <a:prstGeom prst="rect">
                    <a:avLst/>
                  </a:prstGeom>
                  <a:solidFill>
                    <a:srgbClr val="00000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1" name="Rectangle 859"/>
                  <p:cNvSpPr/>
                  <p:nvPr/>
                </p:nvSpPr>
                <p:spPr>
                  <a:xfrm>
                    <a:off x="123825" y="-1"/>
                    <a:ext cx="12702" cy="65092"/>
                  </a:xfrm>
                  <a:prstGeom prst="rect">
                    <a:avLst/>
                  </a:prstGeom>
                  <a:solidFill>
                    <a:srgbClr val="00000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2" name="Rectangle 860"/>
                  <p:cNvSpPr/>
                  <p:nvPr/>
                </p:nvSpPr>
                <p:spPr>
                  <a:xfrm>
                    <a:off x="136525" y="-1"/>
                    <a:ext cx="12702" cy="65092"/>
                  </a:xfrm>
                  <a:prstGeom prst="rect">
                    <a:avLst/>
                  </a:prstGeom>
                  <a:solidFill>
                    <a:srgbClr val="00000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3" name="Rectangle 861"/>
                  <p:cNvSpPr/>
                  <p:nvPr/>
                </p:nvSpPr>
                <p:spPr>
                  <a:xfrm>
                    <a:off x="149225" y="-1"/>
                    <a:ext cx="12702" cy="65092"/>
                  </a:xfrm>
                  <a:prstGeom prst="rect">
                    <a:avLst/>
                  </a:prstGeom>
                  <a:solidFill>
                    <a:srgbClr val="00001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4" name="Rectangle 862"/>
                  <p:cNvSpPr/>
                  <p:nvPr/>
                </p:nvSpPr>
                <p:spPr>
                  <a:xfrm>
                    <a:off x="161925" y="-1"/>
                    <a:ext cx="12702" cy="65092"/>
                  </a:xfrm>
                  <a:prstGeom prst="rect">
                    <a:avLst/>
                  </a:prstGeom>
                  <a:solidFill>
                    <a:srgbClr val="00001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5" name="Rectangle 863"/>
                  <p:cNvSpPr/>
                  <p:nvPr/>
                </p:nvSpPr>
                <p:spPr>
                  <a:xfrm>
                    <a:off x="173831" y="-1"/>
                    <a:ext cx="12702" cy="65092"/>
                  </a:xfrm>
                  <a:prstGeom prst="rect">
                    <a:avLst/>
                  </a:prstGeom>
                  <a:solidFill>
                    <a:srgbClr val="00001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6" name="Rectangle 864"/>
                  <p:cNvSpPr/>
                  <p:nvPr/>
                </p:nvSpPr>
                <p:spPr>
                  <a:xfrm>
                    <a:off x="185737" y="-1"/>
                    <a:ext cx="12702" cy="65092"/>
                  </a:xfrm>
                  <a:prstGeom prst="rect">
                    <a:avLst/>
                  </a:prstGeom>
                  <a:solidFill>
                    <a:srgbClr val="00001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7" name="Rectangle 865"/>
                  <p:cNvSpPr/>
                  <p:nvPr/>
                </p:nvSpPr>
                <p:spPr>
                  <a:xfrm>
                    <a:off x="198437" y="-1"/>
                    <a:ext cx="12702" cy="65092"/>
                  </a:xfrm>
                  <a:prstGeom prst="rect">
                    <a:avLst/>
                  </a:prstGeom>
                  <a:solidFill>
                    <a:srgbClr val="00001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8" name="Rectangle 866"/>
                  <p:cNvSpPr/>
                  <p:nvPr/>
                </p:nvSpPr>
                <p:spPr>
                  <a:xfrm>
                    <a:off x="211137" y="-1"/>
                    <a:ext cx="12702" cy="65092"/>
                  </a:xfrm>
                  <a:prstGeom prst="rect">
                    <a:avLst/>
                  </a:prstGeom>
                  <a:solidFill>
                    <a:srgbClr val="00001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199" name="Rectangle 867"/>
                  <p:cNvSpPr/>
                  <p:nvPr/>
                </p:nvSpPr>
                <p:spPr>
                  <a:xfrm>
                    <a:off x="223837" y="-1"/>
                    <a:ext cx="12702" cy="65092"/>
                  </a:xfrm>
                  <a:prstGeom prst="rect">
                    <a:avLst/>
                  </a:prstGeom>
                  <a:solidFill>
                    <a:srgbClr val="00001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0" name="Rectangle 868"/>
                  <p:cNvSpPr/>
                  <p:nvPr/>
                </p:nvSpPr>
                <p:spPr>
                  <a:xfrm>
                    <a:off x="236537" y="-1"/>
                    <a:ext cx="12702" cy="65092"/>
                  </a:xfrm>
                  <a:prstGeom prst="rect">
                    <a:avLst/>
                  </a:prstGeom>
                  <a:solidFill>
                    <a:srgbClr val="00001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1" name="Rectangle 869"/>
                  <p:cNvSpPr/>
                  <p:nvPr/>
                </p:nvSpPr>
                <p:spPr>
                  <a:xfrm>
                    <a:off x="248443" y="-1"/>
                    <a:ext cx="12702" cy="65092"/>
                  </a:xfrm>
                  <a:prstGeom prst="rect">
                    <a:avLst/>
                  </a:prstGeom>
                  <a:solidFill>
                    <a:srgbClr val="00001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2" name="Rectangle 870"/>
                  <p:cNvSpPr/>
                  <p:nvPr/>
                </p:nvSpPr>
                <p:spPr>
                  <a:xfrm>
                    <a:off x="260350" y="-1"/>
                    <a:ext cx="12702" cy="65092"/>
                  </a:xfrm>
                  <a:prstGeom prst="rect">
                    <a:avLst/>
                  </a:prstGeom>
                  <a:solidFill>
                    <a:srgbClr val="00001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3" name="Rectangle 871"/>
                  <p:cNvSpPr/>
                  <p:nvPr/>
                </p:nvSpPr>
                <p:spPr>
                  <a:xfrm>
                    <a:off x="273050" y="-1"/>
                    <a:ext cx="12702" cy="65092"/>
                  </a:xfrm>
                  <a:prstGeom prst="rect">
                    <a:avLst/>
                  </a:prstGeom>
                  <a:solidFill>
                    <a:srgbClr val="00001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4" name="Rectangle 872"/>
                  <p:cNvSpPr/>
                  <p:nvPr/>
                </p:nvSpPr>
                <p:spPr>
                  <a:xfrm>
                    <a:off x="285750" y="-1"/>
                    <a:ext cx="12702" cy="65092"/>
                  </a:xfrm>
                  <a:prstGeom prst="rect">
                    <a:avLst/>
                  </a:prstGeom>
                  <a:solidFill>
                    <a:srgbClr val="00001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5" name="Rectangle 873"/>
                  <p:cNvSpPr/>
                  <p:nvPr/>
                </p:nvSpPr>
                <p:spPr>
                  <a:xfrm>
                    <a:off x="298450" y="-1"/>
                    <a:ext cx="12702" cy="65092"/>
                  </a:xfrm>
                  <a:prstGeom prst="rect">
                    <a:avLst/>
                  </a:prstGeom>
                  <a:solidFill>
                    <a:srgbClr val="00002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6" name="Rectangle 874"/>
                  <p:cNvSpPr/>
                  <p:nvPr/>
                </p:nvSpPr>
                <p:spPr>
                  <a:xfrm>
                    <a:off x="310356" y="-1"/>
                    <a:ext cx="12702" cy="65092"/>
                  </a:xfrm>
                  <a:prstGeom prst="rect">
                    <a:avLst/>
                  </a:prstGeom>
                  <a:solidFill>
                    <a:srgbClr val="00002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7" name="Rectangle 875"/>
                  <p:cNvSpPr/>
                  <p:nvPr/>
                </p:nvSpPr>
                <p:spPr>
                  <a:xfrm>
                    <a:off x="322262" y="-1"/>
                    <a:ext cx="12702" cy="65092"/>
                  </a:xfrm>
                  <a:prstGeom prst="rect">
                    <a:avLst/>
                  </a:prstGeom>
                  <a:solidFill>
                    <a:srgbClr val="00002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8" name="Rectangle 876"/>
                  <p:cNvSpPr/>
                  <p:nvPr/>
                </p:nvSpPr>
                <p:spPr>
                  <a:xfrm>
                    <a:off x="334962" y="-1"/>
                    <a:ext cx="12702" cy="65092"/>
                  </a:xfrm>
                  <a:prstGeom prst="rect">
                    <a:avLst/>
                  </a:prstGeom>
                  <a:solidFill>
                    <a:srgbClr val="00002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09" name="Rectangle 877"/>
                  <p:cNvSpPr/>
                  <p:nvPr/>
                </p:nvSpPr>
                <p:spPr>
                  <a:xfrm>
                    <a:off x="347662" y="-1"/>
                    <a:ext cx="12702" cy="65092"/>
                  </a:xfrm>
                  <a:prstGeom prst="rect">
                    <a:avLst/>
                  </a:prstGeom>
                  <a:solidFill>
                    <a:srgbClr val="00002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0" name="Rectangle 878"/>
                  <p:cNvSpPr/>
                  <p:nvPr/>
                </p:nvSpPr>
                <p:spPr>
                  <a:xfrm>
                    <a:off x="360362" y="-1"/>
                    <a:ext cx="12702" cy="65092"/>
                  </a:xfrm>
                  <a:prstGeom prst="rect">
                    <a:avLst/>
                  </a:prstGeom>
                  <a:solidFill>
                    <a:srgbClr val="00002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1" name="Rectangle 879"/>
                  <p:cNvSpPr/>
                  <p:nvPr/>
                </p:nvSpPr>
                <p:spPr>
                  <a:xfrm>
                    <a:off x="372268" y="-1"/>
                    <a:ext cx="12702" cy="65092"/>
                  </a:xfrm>
                  <a:prstGeom prst="rect">
                    <a:avLst/>
                  </a:prstGeom>
                  <a:solidFill>
                    <a:srgbClr val="00002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2" name="Rectangle 880"/>
                  <p:cNvSpPr/>
                  <p:nvPr/>
                </p:nvSpPr>
                <p:spPr>
                  <a:xfrm>
                    <a:off x="384175" y="-1"/>
                    <a:ext cx="12702" cy="65092"/>
                  </a:xfrm>
                  <a:prstGeom prst="rect">
                    <a:avLst/>
                  </a:prstGeom>
                  <a:solidFill>
                    <a:srgbClr val="00002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3" name="Rectangle 881"/>
                  <p:cNvSpPr/>
                  <p:nvPr/>
                </p:nvSpPr>
                <p:spPr>
                  <a:xfrm>
                    <a:off x="396875" y="-1"/>
                    <a:ext cx="12702" cy="65092"/>
                  </a:xfrm>
                  <a:prstGeom prst="rect">
                    <a:avLst/>
                  </a:prstGeom>
                  <a:solidFill>
                    <a:srgbClr val="00002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4" name="Rectangle 882"/>
                  <p:cNvSpPr/>
                  <p:nvPr/>
                </p:nvSpPr>
                <p:spPr>
                  <a:xfrm>
                    <a:off x="409576" y="-1"/>
                    <a:ext cx="12702" cy="65092"/>
                  </a:xfrm>
                  <a:prstGeom prst="rect">
                    <a:avLst/>
                  </a:prstGeom>
                  <a:solidFill>
                    <a:srgbClr val="00002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5" name="Rectangle 883"/>
                  <p:cNvSpPr/>
                  <p:nvPr/>
                </p:nvSpPr>
                <p:spPr>
                  <a:xfrm>
                    <a:off x="422276" y="-1"/>
                    <a:ext cx="12702" cy="65092"/>
                  </a:xfrm>
                  <a:prstGeom prst="rect">
                    <a:avLst/>
                  </a:prstGeom>
                  <a:solidFill>
                    <a:srgbClr val="00002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6" name="Rectangle 884"/>
                  <p:cNvSpPr/>
                  <p:nvPr/>
                </p:nvSpPr>
                <p:spPr>
                  <a:xfrm>
                    <a:off x="434182" y="-1"/>
                    <a:ext cx="12702" cy="65092"/>
                  </a:xfrm>
                  <a:prstGeom prst="rect">
                    <a:avLst/>
                  </a:prstGeom>
                  <a:solidFill>
                    <a:srgbClr val="00002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7" name="Rectangle 885"/>
                  <p:cNvSpPr/>
                  <p:nvPr/>
                </p:nvSpPr>
                <p:spPr>
                  <a:xfrm>
                    <a:off x="446088" y="-1"/>
                    <a:ext cx="14289" cy="65092"/>
                  </a:xfrm>
                  <a:prstGeom prst="rect">
                    <a:avLst/>
                  </a:prstGeom>
                  <a:solidFill>
                    <a:srgbClr val="00003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8" name="Rectangle 886"/>
                  <p:cNvSpPr/>
                  <p:nvPr/>
                </p:nvSpPr>
                <p:spPr>
                  <a:xfrm>
                    <a:off x="459582" y="-1"/>
                    <a:ext cx="12702" cy="65092"/>
                  </a:xfrm>
                  <a:prstGeom prst="rect">
                    <a:avLst/>
                  </a:prstGeom>
                  <a:solidFill>
                    <a:srgbClr val="00003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19" name="Rectangle 887"/>
                  <p:cNvSpPr/>
                  <p:nvPr/>
                </p:nvSpPr>
                <p:spPr>
                  <a:xfrm>
                    <a:off x="471488" y="-1"/>
                    <a:ext cx="12702" cy="65092"/>
                  </a:xfrm>
                  <a:prstGeom prst="rect">
                    <a:avLst/>
                  </a:prstGeom>
                  <a:solidFill>
                    <a:srgbClr val="00003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0" name="Rectangle 888"/>
                  <p:cNvSpPr/>
                  <p:nvPr/>
                </p:nvSpPr>
                <p:spPr>
                  <a:xfrm>
                    <a:off x="484188" y="-1"/>
                    <a:ext cx="12702" cy="65092"/>
                  </a:xfrm>
                  <a:prstGeom prst="rect">
                    <a:avLst/>
                  </a:prstGeom>
                  <a:solidFill>
                    <a:srgbClr val="00003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1" name="Rectangle 889"/>
                  <p:cNvSpPr/>
                  <p:nvPr/>
                </p:nvSpPr>
                <p:spPr>
                  <a:xfrm>
                    <a:off x="496094" y="-1"/>
                    <a:ext cx="12702" cy="65092"/>
                  </a:xfrm>
                  <a:prstGeom prst="rect">
                    <a:avLst/>
                  </a:prstGeom>
                  <a:solidFill>
                    <a:srgbClr val="00003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2" name="Rectangle 890"/>
                  <p:cNvSpPr/>
                  <p:nvPr/>
                </p:nvSpPr>
                <p:spPr>
                  <a:xfrm>
                    <a:off x="508001" y="-1"/>
                    <a:ext cx="14289" cy="65092"/>
                  </a:xfrm>
                  <a:prstGeom prst="rect">
                    <a:avLst/>
                  </a:prstGeom>
                  <a:solidFill>
                    <a:srgbClr val="00003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3" name="Rectangle 891"/>
                  <p:cNvSpPr/>
                  <p:nvPr/>
                </p:nvSpPr>
                <p:spPr>
                  <a:xfrm>
                    <a:off x="521494" y="-1"/>
                    <a:ext cx="12702" cy="65092"/>
                  </a:xfrm>
                  <a:prstGeom prst="rect">
                    <a:avLst/>
                  </a:prstGeom>
                  <a:solidFill>
                    <a:srgbClr val="00003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4" name="Rectangle 892"/>
                  <p:cNvSpPr/>
                  <p:nvPr/>
                </p:nvSpPr>
                <p:spPr>
                  <a:xfrm>
                    <a:off x="533401" y="-1"/>
                    <a:ext cx="12702" cy="65092"/>
                  </a:xfrm>
                  <a:prstGeom prst="rect">
                    <a:avLst/>
                  </a:prstGeom>
                  <a:solidFill>
                    <a:srgbClr val="00003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5" name="Rectangle 893"/>
                  <p:cNvSpPr/>
                  <p:nvPr/>
                </p:nvSpPr>
                <p:spPr>
                  <a:xfrm>
                    <a:off x="546101" y="-1"/>
                    <a:ext cx="12702" cy="65092"/>
                  </a:xfrm>
                  <a:prstGeom prst="rect">
                    <a:avLst/>
                  </a:prstGeom>
                  <a:solidFill>
                    <a:srgbClr val="00003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6" name="Rectangle 894"/>
                  <p:cNvSpPr/>
                  <p:nvPr/>
                </p:nvSpPr>
                <p:spPr>
                  <a:xfrm>
                    <a:off x="558007" y="-1"/>
                    <a:ext cx="12702" cy="65092"/>
                  </a:xfrm>
                  <a:prstGeom prst="rect">
                    <a:avLst/>
                  </a:prstGeom>
                  <a:solidFill>
                    <a:srgbClr val="00003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7" name="Rectangle 895"/>
                  <p:cNvSpPr/>
                  <p:nvPr/>
                </p:nvSpPr>
                <p:spPr>
                  <a:xfrm>
                    <a:off x="569913" y="-1"/>
                    <a:ext cx="14289" cy="65092"/>
                  </a:xfrm>
                  <a:prstGeom prst="rect">
                    <a:avLst/>
                  </a:prstGeom>
                  <a:solidFill>
                    <a:srgbClr val="00003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8" name="Rectangle 896"/>
                  <p:cNvSpPr/>
                  <p:nvPr/>
                </p:nvSpPr>
                <p:spPr>
                  <a:xfrm>
                    <a:off x="583407" y="-1"/>
                    <a:ext cx="12702" cy="65092"/>
                  </a:xfrm>
                  <a:prstGeom prst="rect">
                    <a:avLst/>
                  </a:prstGeom>
                  <a:solidFill>
                    <a:srgbClr val="00003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29" name="Rectangle 897"/>
                  <p:cNvSpPr/>
                  <p:nvPr/>
                </p:nvSpPr>
                <p:spPr>
                  <a:xfrm>
                    <a:off x="595313" y="-1"/>
                    <a:ext cx="19052" cy="65092"/>
                  </a:xfrm>
                  <a:prstGeom prst="rect">
                    <a:avLst/>
                  </a:prstGeom>
                  <a:solidFill>
                    <a:srgbClr val="0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0" name="Rectangle 898"/>
                  <p:cNvSpPr/>
                  <p:nvPr/>
                </p:nvSpPr>
                <p:spPr>
                  <a:xfrm>
                    <a:off x="614363" y="-1"/>
                    <a:ext cx="19052" cy="65092"/>
                  </a:xfrm>
                  <a:prstGeom prst="rect">
                    <a:avLst/>
                  </a:prstGeom>
                  <a:solidFill>
                    <a:srgbClr val="0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1" name="Rectangle 899"/>
                  <p:cNvSpPr/>
                  <p:nvPr/>
                </p:nvSpPr>
                <p:spPr>
                  <a:xfrm>
                    <a:off x="633413" y="-1"/>
                    <a:ext cx="19052" cy="65092"/>
                  </a:xfrm>
                  <a:prstGeom prst="rect">
                    <a:avLst/>
                  </a:prstGeom>
                  <a:solidFill>
                    <a:srgbClr val="0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2" name="Rectangle 900"/>
                  <p:cNvSpPr/>
                  <p:nvPr/>
                </p:nvSpPr>
                <p:spPr>
                  <a:xfrm>
                    <a:off x="652463" y="-1"/>
                    <a:ext cx="19052" cy="65092"/>
                  </a:xfrm>
                  <a:prstGeom prst="rect">
                    <a:avLst/>
                  </a:prstGeom>
                  <a:solidFill>
                    <a:srgbClr val="0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3" name="Rectangle 901"/>
                  <p:cNvSpPr/>
                  <p:nvPr/>
                </p:nvSpPr>
                <p:spPr>
                  <a:xfrm>
                    <a:off x="671513" y="-1"/>
                    <a:ext cx="17464" cy="65092"/>
                  </a:xfrm>
                  <a:prstGeom prst="rect">
                    <a:avLst/>
                  </a:prstGeom>
                  <a:solidFill>
                    <a:srgbClr val="0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4" name="Rectangle 902"/>
                  <p:cNvSpPr/>
                  <p:nvPr/>
                </p:nvSpPr>
                <p:spPr>
                  <a:xfrm>
                    <a:off x="688976" y="-1"/>
                    <a:ext cx="19052" cy="65092"/>
                  </a:xfrm>
                  <a:prstGeom prst="rect">
                    <a:avLst/>
                  </a:prstGeom>
                  <a:solidFill>
                    <a:srgbClr val="0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5" name="Rectangle 903"/>
                  <p:cNvSpPr/>
                  <p:nvPr/>
                </p:nvSpPr>
                <p:spPr>
                  <a:xfrm>
                    <a:off x="708026" y="-1"/>
                    <a:ext cx="17464" cy="65092"/>
                  </a:xfrm>
                  <a:prstGeom prst="rect">
                    <a:avLst/>
                  </a:prstGeom>
                  <a:solidFill>
                    <a:srgbClr val="0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6" name="Rectangle 904"/>
                  <p:cNvSpPr/>
                  <p:nvPr/>
                </p:nvSpPr>
                <p:spPr>
                  <a:xfrm>
                    <a:off x="725488" y="-1"/>
                    <a:ext cx="19052" cy="65092"/>
                  </a:xfrm>
                  <a:prstGeom prst="rect">
                    <a:avLst/>
                  </a:prstGeom>
                  <a:solidFill>
                    <a:srgbClr val="0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7" name="Rectangle 905"/>
                  <p:cNvSpPr/>
                  <p:nvPr/>
                </p:nvSpPr>
                <p:spPr>
                  <a:xfrm>
                    <a:off x="744538" y="-1"/>
                    <a:ext cx="19052" cy="65092"/>
                  </a:xfrm>
                  <a:prstGeom prst="rect">
                    <a:avLst/>
                  </a:prstGeom>
                  <a:solidFill>
                    <a:srgbClr val="0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8" name="Rectangle 906"/>
                  <p:cNvSpPr/>
                  <p:nvPr/>
                </p:nvSpPr>
                <p:spPr>
                  <a:xfrm>
                    <a:off x="763588" y="-1"/>
                    <a:ext cx="19052" cy="65092"/>
                  </a:xfrm>
                  <a:prstGeom prst="rect">
                    <a:avLst/>
                  </a:prstGeom>
                  <a:solidFill>
                    <a:srgbClr val="0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39" name="Rectangle 907"/>
                  <p:cNvSpPr/>
                  <p:nvPr/>
                </p:nvSpPr>
                <p:spPr>
                  <a:xfrm>
                    <a:off x="782638" y="-1"/>
                    <a:ext cx="19052" cy="65092"/>
                  </a:xfrm>
                  <a:prstGeom prst="rect">
                    <a:avLst/>
                  </a:prstGeom>
                  <a:solidFill>
                    <a:srgbClr val="0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0" name="Rectangle 908"/>
                  <p:cNvSpPr/>
                  <p:nvPr/>
                </p:nvSpPr>
                <p:spPr>
                  <a:xfrm>
                    <a:off x="801689" y="-1"/>
                    <a:ext cx="17464" cy="65092"/>
                  </a:xfrm>
                  <a:prstGeom prst="rect">
                    <a:avLst/>
                  </a:prstGeom>
                  <a:solidFill>
                    <a:srgbClr val="0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1" name="Rectangle 909"/>
                  <p:cNvSpPr/>
                  <p:nvPr/>
                </p:nvSpPr>
                <p:spPr>
                  <a:xfrm>
                    <a:off x="819152" y="-1"/>
                    <a:ext cx="19052" cy="65092"/>
                  </a:xfrm>
                  <a:prstGeom prst="rect">
                    <a:avLst/>
                  </a:prstGeom>
                  <a:solidFill>
                    <a:srgbClr val="1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2" name="Rectangle 910"/>
                  <p:cNvSpPr/>
                  <p:nvPr/>
                </p:nvSpPr>
                <p:spPr>
                  <a:xfrm>
                    <a:off x="838202" y="-1"/>
                    <a:ext cx="19052" cy="65092"/>
                  </a:xfrm>
                  <a:prstGeom prst="rect">
                    <a:avLst/>
                  </a:prstGeom>
                  <a:solidFill>
                    <a:srgbClr val="1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3" name="Rectangle 911"/>
                  <p:cNvSpPr/>
                  <p:nvPr/>
                </p:nvSpPr>
                <p:spPr>
                  <a:xfrm>
                    <a:off x="857252" y="-1"/>
                    <a:ext cx="17464" cy="65092"/>
                  </a:xfrm>
                  <a:prstGeom prst="rect">
                    <a:avLst/>
                  </a:prstGeom>
                  <a:solidFill>
                    <a:srgbClr val="1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4" name="Rectangle 912"/>
                  <p:cNvSpPr/>
                  <p:nvPr/>
                </p:nvSpPr>
                <p:spPr>
                  <a:xfrm>
                    <a:off x="874714" y="-1"/>
                    <a:ext cx="19052" cy="65092"/>
                  </a:xfrm>
                  <a:prstGeom prst="rect">
                    <a:avLst/>
                  </a:prstGeom>
                  <a:solidFill>
                    <a:srgbClr val="1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5" name="Rectangle 913"/>
                  <p:cNvSpPr/>
                  <p:nvPr/>
                </p:nvSpPr>
                <p:spPr>
                  <a:xfrm>
                    <a:off x="893764" y="-1"/>
                    <a:ext cx="17464" cy="65092"/>
                  </a:xfrm>
                  <a:prstGeom prst="rect">
                    <a:avLst/>
                  </a:prstGeom>
                  <a:solidFill>
                    <a:srgbClr val="15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6" name="Rectangle 914"/>
                  <p:cNvSpPr/>
                  <p:nvPr/>
                </p:nvSpPr>
                <p:spPr>
                  <a:xfrm>
                    <a:off x="911227" y="-1"/>
                    <a:ext cx="19052" cy="65092"/>
                  </a:xfrm>
                  <a:prstGeom prst="rect">
                    <a:avLst/>
                  </a:prstGeom>
                  <a:solidFill>
                    <a:srgbClr val="1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7" name="Rectangle 915"/>
                  <p:cNvSpPr/>
                  <p:nvPr/>
                </p:nvSpPr>
                <p:spPr>
                  <a:xfrm>
                    <a:off x="930277" y="-1"/>
                    <a:ext cx="19052" cy="65092"/>
                  </a:xfrm>
                  <a:prstGeom prst="rect">
                    <a:avLst/>
                  </a:prstGeom>
                  <a:solidFill>
                    <a:srgbClr val="1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8" name="Rectangle 916"/>
                  <p:cNvSpPr/>
                  <p:nvPr/>
                </p:nvSpPr>
                <p:spPr>
                  <a:xfrm>
                    <a:off x="949327" y="-1"/>
                    <a:ext cx="19052" cy="65092"/>
                  </a:xfrm>
                  <a:prstGeom prst="rect">
                    <a:avLst/>
                  </a:prstGeom>
                  <a:solidFill>
                    <a:srgbClr val="1A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49" name="Rectangle 917"/>
                  <p:cNvSpPr/>
                  <p:nvPr/>
                </p:nvSpPr>
                <p:spPr>
                  <a:xfrm>
                    <a:off x="968377" y="-1"/>
                    <a:ext cx="19052" cy="65092"/>
                  </a:xfrm>
                  <a:prstGeom prst="rect">
                    <a:avLst/>
                  </a:prstGeom>
                  <a:solidFill>
                    <a:srgbClr val="1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0" name="Rectangle 918"/>
                  <p:cNvSpPr/>
                  <p:nvPr/>
                </p:nvSpPr>
                <p:spPr>
                  <a:xfrm>
                    <a:off x="987427" y="-1"/>
                    <a:ext cx="17464" cy="65092"/>
                  </a:xfrm>
                  <a:prstGeom prst="rect">
                    <a:avLst/>
                  </a:prstGeom>
                  <a:solidFill>
                    <a:srgbClr val="1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1" name="Rectangle 919"/>
                  <p:cNvSpPr/>
                  <p:nvPr/>
                </p:nvSpPr>
                <p:spPr>
                  <a:xfrm>
                    <a:off x="1004889" y="-1"/>
                    <a:ext cx="19052" cy="65092"/>
                  </a:xfrm>
                  <a:prstGeom prst="rect">
                    <a:avLst/>
                  </a:prstGeom>
                  <a:solidFill>
                    <a:srgbClr val="1D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2" name="Rectangle 920"/>
                  <p:cNvSpPr/>
                  <p:nvPr/>
                </p:nvSpPr>
                <p:spPr>
                  <a:xfrm>
                    <a:off x="1023939" y="-1"/>
                    <a:ext cx="19052" cy="65092"/>
                  </a:xfrm>
                  <a:prstGeom prst="rect">
                    <a:avLst/>
                  </a:prstGeom>
                  <a:solidFill>
                    <a:srgbClr val="1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3" name="Rectangle 921"/>
                  <p:cNvSpPr/>
                  <p:nvPr/>
                </p:nvSpPr>
                <p:spPr>
                  <a:xfrm>
                    <a:off x="1042989" y="-1"/>
                    <a:ext cx="17464" cy="65092"/>
                  </a:xfrm>
                  <a:prstGeom prst="rect">
                    <a:avLst/>
                  </a:prstGeom>
                  <a:solidFill>
                    <a:srgbClr val="2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4" name="Rectangle 922"/>
                  <p:cNvSpPr/>
                  <p:nvPr/>
                </p:nvSpPr>
                <p:spPr>
                  <a:xfrm>
                    <a:off x="1060452" y="-1"/>
                    <a:ext cx="19052" cy="65092"/>
                  </a:xfrm>
                  <a:prstGeom prst="rect">
                    <a:avLst/>
                  </a:prstGeom>
                  <a:solidFill>
                    <a:srgbClr val="2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5" name="Rectangle 923"/>
                  <p:cNvSpPr/>
                  <p:nvPr/>
                </p:nvSpPr>
                <p:spPr>
                  <a:xfrm>
                    <a:off x="1079502" y="-1"/>
                    <a:ext cx="19052" cy="65092"/>
                  </a:xfrm>
                  <a:prstGeom prst="rect">
                    <a:avLst/>
                  </a:prstGeom>
                  <a:solidFill>
                    <a:srgbClr val="2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6" name="Rectangle 924"/>
                  <p:cNvSpPr/>
                  <p:nvPr/>
                </p:nvSpPr>
                <p:spPr>
                  <a:xfrm>
                    <a:off x="1098552" y="-1"/>
                    <a:ext cx="19052" cy="65092"/>
                  </a:xfrm>
                  <a:prstGeom prst="rect">
                    <a:avLst/>
                  </a:prstGeom>
                  <a:solidFill>
                    <a:srgbClr val="2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7" name="Rectangle 925"/>
                  <p:cNvSpPr/>
                  <p:nvPr/>
                </p:nvSpPr>
                <p:spPr>
                  <a:xfrm>
                    <a:off x="1117602" y="-1"/>
                    <a:ext cx="19052" cy="65092"/>
                  </a:xfrm>
                  <a:prstGeom prst="rect">
                    <a:avLst/>
                  </a:prstGeom>
                  <a:solidFill>
                    <a:srgbClr val="2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8" name="Rectangle 926"/>
                  <p:cNvSpPr/>
                  <p:nvPr/>
                </p:nvSpPr>
                <p:spPr>
                  <a:xfrm>
                    <a:off x="1136652" y="-1"/>
                    <a:ext cx="17464" cy="65092"/>
                  </a:xfrm>
                  <a:prstGeom prst="rect">
                    <a:avLst/>
                  </a:prstGeom>
                  <a:solidFill>
                    <a:srgbClr val="2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59" name="Rectangle 927"/>
                  <p:cNvSpPr/>
                  <p:nvPr/>
                </p:nvSpPr>
                <p:spPr>
                  <a:xfrm>
                    <a:off x="1154114" y="-1"/>
                    <a:ext cx="19052" cy="65092"/>
                  </a:xfrm>
                  <a:prstGeom prst="rect">
                    <a:avLst/>
                  </a:prstGeom>
                  <a:solidFill>
                    <a:srgbClr val="2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0" name="Rectangle 928"/>
                  <p:cNvSpPr/>
                  <p:nvPr/>
                </p:nvSpPr>
                <p:spPr>
                  <a:xfrm>
                    <a:off x="1173164" y="-1"/>
                    <a:ext cx="17464" cy="65092"/>
                  </a:xfrm>
                  <a:prstGeom prst="rect">
                    <a:avLst/>
                  </a:prstGeom>
                  <a:solidFill>
                    <a:srgbClr val="2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1" name="Rectangle 929"/>
                  <p:cNvSpPr/>
                  <p:nvPr/>
                </p:nvSpPr>
                <p:spPr>
                  <a:xfrm>
                    <a:off x="1190628" y="-1"/>
                    <a:ext cx="19052" cy="65092"/>
                  </a:xfrm>
                  <a:prstGeom prst="rect">
                    <a:avLst/>
                  </a:prstGeom>
                  <a:solidFill>
                    <a:srgbClr val="2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2" name="Rectangle 930"/>
                  <p:cNvSpPr/>
                  <p:nvPr/>
                </p:nvSpPr>
                <p:spPr>
                  <a:xfrm>
                    <a:off x="1209678" y="-1"/>
                    <a:ext cx="19052" cy="65092"/>
                  </a:xfrm>
                  <a:prstGeom prst="rect">
                    <a:avLst/>
                  </a:prstGeom>
                  <a:solidFill>
                    <a:srgbClr val="2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3" name="Rectangle 931"/>
                  <p:cNvSpPr/>
                  <p:nvPr/>
                </p:nvSpPr>
                <p:spPr>
                  <a:xfrm>
                    <a:off x="1228728" y="-1"/>
                    <a:ext cx="19052" cy="65092"/>
                  </a:xfrm>
                  <a:prstGeom prst="rect">
                    <a:avLst/>
                  </a:prstGeom>
                  <a:solidFill>
                    <a:srgbClr val="2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4" name="Rectangle 932"/>
                  <p:cNvSpPr/>
                  <p:nvPr/>
                </p:nvSpPr>
                <p:spPr>
                  <a:xfrm>
                    <a:off x="1247778" y="-1"/>
                    <a:ext cx="19052" cy="65092"/>
                  </a:xfrm>
                  <a:prstGeom prst="rect">
                    <a:avLst/>
                  </a:prstGeom>
                  <a:solidFill>
                    <a:srgbClr val="2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5" name="Rectangle 933"/>
                  <p:cNvSpPr/>
                  <p:nvPr/>
                </p:nvSpPr>
                <p:spPr>
                  <a:xfrm>
                    <a:off x="1266828" y="-1"/>
                    <a:ext cx="17464" cy="65092"/>
                  </a:xfrm>
                  <a:prstGeom prst="rect">
                    <a:avLst/>
                  </a:prstGeom>
                  <a:solidFill>
                    <a:srgbClr val="3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6" name="Rectangle 934"/>
                  <p:cNvSpPr/>
                  <p:nvPr/>
                </p:nvSpPr>
                <p:spPr>
                  <a:xfrm>
                    <a:off x="1284290" y="-1"/>
                    <a:ext cx="19052" cy="65092"/>
                  </a:xfrm>
                  <a:prstGeom prst="rect">
                    <a:avLst/>
                  </a:prstGeom>
                  <a:solidFill>
                    <a:srgbClr val="3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7" name="Rectangle 935"/>
                  <p:cNvSpPr/>
                  <p:nvPr/>
                </p:nvSpPr>
                <p:spPr>
                  <a:xfrm>
                    <a:off x="1303340" y="-1"/>
                    <a:ext cx="19052" cy="65092"/>
                  </a:xfrm>
                  <a:prstGeom prst="rect">
                    <a:avLst/>
                  </a:prstGeom>
                  <a:solidFill>
                    <a:srgbClr val="3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8" name="Rectangle 936"/>
                  <p:cNvSpPr/>
                  <p:nvPr/>
                </p:nvSpPr>
                <p:spPr>
                  <a:xfrm>
                    <a:off x="1322390" y="-1"/>
                    <a:ext cx="17464" cy="65092"/>
                  </a:xfrm>
                  <a:prstGeom prst="rect">
                    <a:avLst/>
                  </a:prstGeom>
                  <a:solidFill>
                    <a:srgbClr val="3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69" name="Rectangle 937"/>
                  <p:cNvSpPr/>
                  <p:nvPr/>
                </p:nvSpPr>
                <p:spPr>
                  <a:xfrm>
                    <a:off x="1339853" y="-1"/>
                    <a:ext cx="19052" cy="65092"/>
                  </a:xfrm>
                  <a:prstGeom prst="rect">
                    <a:avLst/>
                  </a:prstGeom>
                  <a:solidFill>
                    <a:srgbClr val="3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0" name="Rectangle 938"/>
                  <p:cNvSpPr/>
                  <p:nvPr/>
                </p:nvSpPr>
                <p:spPr>
                  <a:xfrm>
                    <a:off x="1358903" y="-1"/>
                    <a:ext cx="19052" cy="65092"/>
                  </a:xfrm>
                  <a:prstGeom prst="rect">
                    <a:avLst/>
                  </a:prstGeom>
                  <a:solidFill>
                    <a:srgbClr val="3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1" name="Rectangle 939"/>
                  <p:cNvSpPr/>
                  <p:nvPr/>
                </p:nvSpPr>
                <p:spPr>
                  <a:xfrm>
                    <a:off x="1377953" y="-1"/>
                    <a:ext cx="19052" cy="65092"/>
                  </a:xfrm>
                  <a:prstGeom prst="rect">
                    <a:avLst/>
                  </a:prstGeom>
                  <a:solidFill>
                    <a:srgbClr val="3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2" name="Rectangle 940"/>
                  <p:cNvSpPr/>
                  <p:nvPr/>
                </p:nvSpPr>
                <p:spPr>
                  <a:xfrm>
                    <a:off x="1397003" y="-1"/>
                    <a:ext cx="19052" cy="65092"/>
                  </a:xfrm>
                  <a:prstGeom prst="rect">
                    <a:avLst/>
                  </a:prstGeom>
                  <a:solidFill>
                    <a:srgbClr val="3A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3" name="Rectangle 941"/>
                  <p:cNvSpPr/>
                  <p:nvPr/>
                </p:nvSpPr>
                <p:spPr>
                  <a:xfrm>
                    <a:off x="1416053" y="-1"/>
                    <a:ext cx="17464" cy="65092"/>
                  </a:xfrm>
                  <a:prstGeom prst="rect">
                    <a:avLst/>
                  </a:prstGeom>
                  <a:solidFill>
                    <a:srgbClr val="3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4" name="Rectangle 942"/>
                  <p:cNvSpPr/>
                  <p:nvPr/>
                </p:nvSpPr>
                <p:spPr>
                  <a:xfrm>
                    <a:off x="1433515" y="-1"/>
                    <a:ext cx="19052" cy="65092"/>
                  </a:xfrm>
                  <a:prstGeom prst="rect">
                    <a:avLst/>
                  </a:prstGeom>
                  <a:solidFill>
                    <a:srgbClr val="3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5" name="Rectangle 943"/>
                  <p:cNvSpPr/>
                  <p:nvPr/>
                </p:nvSpPr>
                <p:spPr>
                  <a:xfrm>
                    <a:off x="1452565" y="-1"/>
                    <a:ext cx="17464" cy="65092"/>
                  </a:xfrm>
                  <a:prstGeom prst="rect">
                    <a:avLst/>
                  </a:prstGeom>
                  <a:solidFill>
                    <a:srgbClr val="3D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6" name="Rectangle 944"/>
                  <p:cNvSpPr/>
                  <p:nvPr/>
                </p:nvSpPr>
                <p:spPr>
                  <a:xfrm>
                    <a:off x="1470028" y="-1"/>
                    <a:ext cx="19052" cy="65092"/>
                  </a:xfrm>
                  <a:prstGeom prst="rect">
                    <a:avLst/>
                  </a:prstGeom>
                  <a:solidFill>
                    <a:srgbClr val="3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7" name="Rectangle 945"/>
                  <p:cNvSpPr/>
                  <p:nvPr/>
                </p:nvSpPr>
                <p:spPr>
                  <a:xfrm>
                    <a:off x="1489078" y="-1"/>
                    <a:ext cx="19052" cy="65092"/>
                  </a:xfrm>
                  <a:prstGeom prst="rect">
                    <a:avLst/>
                  </a:prstGeom>
                  <a:solidFill>
                    <a:srgbClr val="4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8" name="Rectangle 946"/>
                  <p:cNvSpPr/>
                  <p:nvPr/>
                </p:nvSpPr>
                <p:spPr>
                  <a:xfrm>
                    <a:off x="1508128" y="-1"/>
                    <a:ext cx="15877" cy="65092"/>
                  </a:xfrm>
                  <a:prstGeom prst="rect">
                    <a:avLst/>
                  </a:prstGeom>
                  <a:solidFill>
                    <a:srgbClr val="4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79" name="Rectangle 947"/>
                  <p:cNvSpPr/>
                  <p:nvPr/>
                </p:nvSpPr>
                <p:spPr>
                  <a:xfrm>
                    <a:off x="1524003" y="-1"/>
                    <a:ext cx="15877" cy="65092"/>
                  </a:xfrm>
                  <a:prstGeom prst="rect">
                    <a:avLst/>
                  </a:prstGeom>
                  <a:solidFill>
                    <a:srgbClr val="4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0" name="Rectangle 948"/>
                  <p:cNvSpPr/>
                  <p:nvPr/>
                </p:nvSpPr>
                <p:spPr>
                  <a:xfrm>
                    <a:off x="1539878" y="-1"/>
                    <a:ext cx="15877" cy="65092"/>
                  </a:xfrm>
                  <a:prstGeom prst="rect">
                    <a:avLst/>
                  </a:prstGeom>
                  <a:solidFill>
                    <a:srgbClr val="4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1" name="Rectangle 949"/>
                  <p:cNvSpPr/>
                  <p:nvPr/>
                </p:nvSpPr>
                <p:spPr>
                  <a:xfrm>
                    <a:off x="1555753" y="-1"/>
                    <a:ext cx="14289" cy="65092"/>
                  </a:xfrm>
                  <a:prstGeom prst="rect">
                    <a:avLst/>
                  </a:prstGeom>
                  <a:solidFill>
                    <a:srgbClr val="4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2" name="Rectangle 950"/>
                  <p:cNvSpPr/>
                  <p:nvPr/>
                </p:nvSpPr>
                <p:spPr>
                  <a:xfrm>
                    <a:off x="1570040" y="-1"/>
                    <a:ext cx="15877" cy="65092"/>
                  </a:xfrm>
                  <a:prstGeom prst="rect">
                    <a:avLst/>
                  </a:prstGeom>
                  <a:solidFill>
                    <a:srgbClr val="4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3" name="Rectangle 951"/>
                  <p:cNvSpPr/>
                  <p:nvPr/>
                </p:nvSpPr>
                <p:spPr>
                  <a:xfrm>
                    <a:off x="1585915" y="-1"/>
                    <a:ext cx="15877" cy="65092"/>
                  </a:xfrm>
                  <a:prstGeom prst="rect">
                    <a:avLst/>
                  </a:prstGeom>
                  <a:solidFill>
                    <a:srgbClr val="4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4" name="Rectangle 952"/>
                  <p:cNvSpPr/>
                  <p:nvPr/>
                </p:nvSpPr>
                <p:spPr>
                  <a:xfrm>
                    <a:off x="1601790" y="-1"/>
                    <a:ext cx="15877" cy="65092"/>
                  </a:xfrm>
                  <a:prstGeom prst="rect">
                    <a:avLst/>
                  </a:prstGeom>
                  <a:solidFill>
                    <a:srgbClr val="4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5" name="Rectangle 953"/>
                  <p:cNvSpPr/>
                  <p:nvPr/>
                </p:nvSpPr>
                <p:spPr>
                  <a:xfrm>
                    <a:off x="1617666" y="-1"/>
                    <a:ext cx="14289" cy="65092"/>
                  </a:xfrm>
                  <a:prstGeom prst="rect">
                    <a:avLst/>
                  </a:prstGeom>
                  <a:solidFill>
                    <a:srgbClr val="4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6" name="Rectangle 954"/>
                  <p:cNvSpPr/>
                  <p:nvPr/>
                </p:nvSpPr>
                <p:spPr>
                  <a:xfrm>
                    <a:off x="1631954" y="-1"/>
                    <a:ext cx="15877" cy="65092"/>
                  </a:xfrm>
                  <a:prstGeom prst="rect">
                    <a:avLst/>
                  </a:prstGeom>
                  <a:solidFill>
                    <a:srgbClr val="5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7" name="Rectangle 955"/>
                  <p:cNvSpPr/>
                  <p:nvPr/>
                </p:nvSpPr>
                <p:spPr>
                  <a:xfrm>
                    <a:off x="1647829" y="-1"/>
                    <a:ext cx="15877" cy="65092"/>
                  </a:xfrm>
                  <a:prstGeom prst="rect">
                    <a:avLst/>
                  </a:prstGeom>
                  <a:solidFill>
                    <a:srgbClr val="5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8" name="Rectangle 956"/>
                  <p:cNvSpPr/>
                  <p:nvPr/>
                </p:nvSpPr>
                <p:spPr>
                  <a:xfrm>
                    <a:off x="1663704" y="-1"/>
                    <a:ext cx="15877" cy="65092"/>
                  </a:xfrm>
                  <a:prstGeom prst="rect">
                    <a:avLst/>
                  </a:prstGeom>
                  <a:solidFill>
                    <a:srgbClr val="5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89" name="Rectangle 957"/>
                  <p:cNvSpPr/>
                  <p:nvPr/>
                </p:nvSpPr>
                <p:spPr>
                  <a:xfrm>
                    <a:off x="1679579" y="-1"/>
                    <a:ext cx="14289" cy="65092"/>
                  </a:xfrm>
                  <a:prstGeom prst="rect">
                    <a:avLst/>
                  </a:prstGeom>
                  <a:solidFill>
                    <a:srgbClr val="5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0" name="Rectangle 958"/>
                  <p:cNvSpPr/>
                  <p:nvPr/>
                </p:nvSpPr>
                <p:spPr>
                  <a:xfrm>
                    <a:off x="1693866" y="-1"/>
                    <a:ext cx="15877" cy="65092"/>
                  </a:xfrm>
                  <a:prstGeom prst="rect">
                    <a:avLst/>
                  </a:prstGeom>
                  <a:solidFill>
                    <a:srgbClr val="5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1" name="Rectangle 959"/>
                  <p:cNvSpPr/>
                  <p:nvPr/>
                </p:nvSpPr>
                <p:spPr>
                  <a:xfrm>
                    <a:off x="1709741" y="-1"/>
                    <a:ext cx="15877" cy="65092"/>
                  </a:xfrm>
                  <a:prstGeom prst="rect">
                    <a:avLst/>
                  </a:prstGeom>
                  <a:solidFill>
                    <a:srgbClr val="5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2" name="Rectangle 960"/>
                  <p:cNvSpPr/>
                  <p:nvPr/>
                </p:nvSpPr>
                <p:spPr>
                  <a:xfrm>
                    <a:off x="1725616" y="-1"/>
                    <a:ext cx="15877" cy="65092"/>
                  </a:xfrm>
                  <a:prstGeom prst="rect">
                    <a:avLst/>
                  </a:prstGeom>
                  <a:solidFill>
                    <a:srgbClr val="5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3" name="Rectangle 961"/>
                  <p:cNvSpPr/>
                  <p:nvPr/>
                </p:nvSpPr>
                <p:spPr>
                  <a:xfrm>
                    <a:off x="1741491" y="-1"/>
                    <a:ext cx="15877" cy="65092"/>
                  </a:xfrm>
                  <a:prstGeom prst="rect">
                    <a:avLst/>
                  </a:prstGeom>
                  <a:solidFill>
                    <a:srgbClr val="5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4" name="Rectangle 962"/>
                  <p:cNvSpPr/>
                  <p:nvPr/>
                </p:nvSpPr>
                <p:spPr>
                  <a:xfrm>
                    <a:off x="1757366" y="-1"/>
                    <a:ext cx="14289" cy="65092"/>
                  </a:xfrm>
                  <a:prstGeom prst="rect">
                    <a:avLst/>
                  </a:prstGeom>
                  <a:solidFill>
                    <a:srgbClr val="5D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5" name="Rectangle 963"/>
                  <p:cNvSpPr/>
                  <p:nvPr/>
                </p:nvSpPr>
                <p:spPr>
                  <a:xfrm>
                    <a:off x="1771654" y="-1"/>
                    <a:ext cx="15877" cy="65092"/>
                  </a:xfrm>
                  <a:prstGeom prst="rect">
                    <a:avLst/>
                  </a:prstGeom>
                  <a:solidFill>
                    <a:srgbClr val="5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6" name="Rectangle 964"/>
                  <p:cNvSpPr/>
                  <p:nvPr/>
                </p:nvSpPr>
                <p:spPr>
                  <a:xfrm>
                    <a:off x="1787529" y="-1"/>
                    <a:ext cx="15877" cy="65092"/>
                  </a:xfrm>
                  <a:prstGeom prst="rect">
                    <a:avLst/>
                  </a:prstGeom>
                  <a:solidFill>
                    <a:srgbClr val="6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7" name="Rectangle 965"/>
                  <p:cNvSpPr/>
                  <p:nvPr/>
                </p:nvSpPr>
                <p:spPr>
                  <a:xfrm>
                    <a:off x="1803404" y="-1"/>
                    <a:ext cx="15877" cy="65092"/>
                  </a:xfrm>
                  <a:prstGeom prst="rect">
                    <a:avLst/>
                  </a:prstGeom>
                  <a:solidFill>
                    <a:srgbClr val="6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8" name="Rectangle 966"/>
                  <p:cNvSpPr/>
                  <p:nvPr/>
                </p:nvSpPr>
                <p:spPr>
                  <a:xfrm>
                    <a:off x="1819279" y="-1"/>
                    <a:ext cx="14289" cy="65092"/>
                  </a:xfrm>
                  <a:prstGeom prst="rect">
                    <a:avLst/>
                  </a:prstGeom>
                  <a:solidFill>
                    <a:srgbClr val="6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299" name="Rectangle 967"/>
                  <p:cNvSpPr/>
                  <p:nvPr/>
                </p:nvSpPr>
                <p:spPr>
                  <a:xfrm>
                    <a:off x="1833567" y="-1"/>
                    <a:ext cx="15877" cy="65092"/>
                  </a:xfrm>
                  <a:prstGeom prst="rect">
                    <a:avLst/>
                  </a:prstGeom>
                  <a:solidFill>
                    <a:srgbClr val="65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0" name="Rectangle 968"/>
                  <p:cNvSpPr/>
                  <p:nvPr/>
                </p:nvSpPr>
                <p:spPr>
                  <a:xfrm>
                    <a:off x="1849442" y="-1"/>
                    <a:ext cx="15877" cy="65092"/>
                  </a:xfrm>
                  <a:prstGeom prst="rect">
                    <a:avLst/>
                  </a:prstGeom>
                  <a:solidFill>
                    <a:srgbClr val="6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1" name="Rectangle 969"/>
                  <p:cNvSpPr/>
                  <p:nvPr/>
                </p:nvSpPr>
                <p:spPr>
                  <a:xfrm>
                    <a:off x="1865317" y="-1"/>
                    <a:ext cx="15877" cy="65092"/>
                  </a:xfrm>
                  <a:prstGeom prst="rect">
                    <a:avLst/>
                  </a:prstGeom>
                  <a:solidFill>
                    <a:srgbClr val="68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2" name="Rectangle 970"/>
                  <p:cNvSpPr/>
                  <p:nvPr/>
                </p:nvSpPr>
                <p:spPr>
                  <a:xfrm>
                    <a:off x="1881192" y="-1"/>
                    <a:ext cx="14289" cy="65092"/>
                  </a:xfrm>
                  <a:prstGeom prst="rect">
                    <a:avLst/>
                  </a:prstGeom>
                  <a:solidFill>
                    <a:srgbClr val="6A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3" name="Rectangle 971"/>
                  <p:cNvSpPr/>
                  <p:nvPr/>
                </p:nvSpPr>
                <p:spPr>
                  <a:xfrm>
                    <a:off x="1895479" y="-1"/>
                    <a:ext cx="15877" cy="65092"/>
                  </a:xfrm>
                  <a:prstGeom prst="rect">
                    <a:avLst/>
                  </a:prstGeom>
                  <a:solidFill>
                    <a:srgbClr val="6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4" name="Rectangle 972"/>
                  <p:cNvSpPr/>
                  <p:nvPr/>
                </p:nvSpPr>
                <p:spPr>
                  <a:xfrm>
                    <a:off x="1911354" y="-1"/>
                    <a:ext cx="15877" cy="65092"/>
                  </a:xfrm>
                  <a:prstGeom prst="rect">
                    <a:avLst/>
                  </a:prstGeom>
                  <a:solidFill>
                    <a:srgbClr val="6D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5" name="Rectangle 973"/>
                  <p:cNvSpPr/>
                  <p:nvPr/>
                </p:nvSpPr>
                <p:spPr>
                  <a:xfrm>
                    <a:off x="1927229" y="-1"/>
                    <a:ext cx="15877" cy="65092"/>
                  </a:xfrm>
                  <a:prstGeom prst="rect">
                    <a:avLst/>
                  </a:prstGeom>
                  <a:solidFill>
                    <a:srgbClr val="6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6" name="Rectangle 974"/>
                  <p:cNvSpPr/>
                  <p:nvPr/>
                </p:nvSpPr>
                <p:spPr>
                  <a:xfrm>
                    <a:off x="1943104" y="-1"/>
                    <a:ext cx="15877" cy="65092"/>
                  </a:xfrm>
                  <a:prstGeom prst="rect">
                    <a:avLst/>
                  </a:prstGeom>
                  <a:solidFill>
                    <a:srgbClr val="70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7" name="Rectangle 975"/>
                  <p:cNvSpPr/>
                  <p:nvPr/>
                </p:nvSpPr>
                <p:spPr>
                  <a:xfrm>
                    <a:off x="1958979" y="-1"/>
                    <a:ext cx="14289" cy="65092"/>
                  </a:xfrm>
                  <a:prstGeom prst="rect">
                    <a:avLst/>
                  </a:prstGeom>
                  <a:solidFill>
                    <a:srgbClr val="72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8" name="Rectangle 976"/>
                  <p:cNvSpPr/>
                  <p:nvPr/>
                </p:nvSpPr>
                <p:spPr>
                  <a:xfrm>
                    <a:off x="1973267" y="-1"/>
                    <a:ext cx="15877" cy="65092"/>
                  </a:xfrm>
                  <a:prstGeom prst="rect">
                    <a:avLst/>
                  </a:prstGeom>
                  <a:solidFill>
                    <a:srgbClr val="7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09" name="Rectangle 977"/>
                  <p:cNvSpPr/>
                  <p:nvPr/>
                </p:nvSpPr>
                <p:spPr>
                  <a:xfrm>
                    <a:off x="1989142" y="-1"/>
                    <a:ext cx="15877" cy="65092"/>
                  </a:xfrm>
                  <a:prstGeom prst="rect">
                    <a:avLst/>
                  </a:prstGeom>
                  <a:solidFill>
                    <a:srgbClr val="75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0" name="Rectangle 978"/>
                  <p:cNvSpPr/>
                  <p:nvPr/>
                </p:nvSpPr>
                <p:spPr>
                  <a:xfrm>
                    <a:off x="2005018" y="-1"/>
                    <a:ext cx="15877" cy="65092"/>
                  </a:xfrm>
                  <a:prstGeom prst="rect">
                    <a:avLst/>
                  </a:prstGeom>
                  <a:solidFill>
                    <a:srgbClr val="7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1" name="Rectangle 979"/>
                  <p:cNvSpPr/>
                  <p:nvPr/>
                </p:nvSpPr>
                <p:spPr>
                  <a:xfrm>
                    <a:off x="2020893" y="-1"/>
                    <a:ext cx="14289" cy="65092"/>
                  </a:xfrm>
                  <a:prstGeom prst="rect">
                    <a:avLst/>
                  </a:prstGeom>
                  <a:solidFill>
                    <a:srgbClr val="7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2" name="Rectangle 980"/>
                  <p:cNvSpPr/>
                  <p:nvPr/>
                </p:nvSpPr>
                <p:spPr>
                  <a:xfrm>
                    <a:off x="2035180" y="-1"/>
                    <a:ext cx="15877" cy="65092"/>
                  </a:xfrm>
                  <a:prstGeom prst="rect">
                    <a:avLst/>
                  </a:prstGeom>
                  <a:solidFill>
                    <a:srgbClr val="7A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3" name="Rectangle 981"/>
                  <p:cNvSpPr/>
                  <p:nvPr/>
                </p:nvSpPr>
                <p:spPr>
                  <a:xfrm>
                    <a:off x="2051055" y="-1"/>
                    <a:ext cx="15877" cy="65092"/>
                  </a:xfrm>
                  <a:prstGeom prst="rect">
                    <a:avLst/>
                  </a:prstGeom>
                  <a:solidFill>
                    <a:srgbClr val="7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4" name="Rectangle 982"/>
                  <p:cNvSpPr/>
                  <p:nvPr/>
                </p:nvSpPr>
                <p:spPr>
                  <a:xfrm>
                    <a:off x="2066930" y="-1"/>
                    <a:ext cx="15877" cy="65092"/>
                  </a:xfrm>
                  <a:prstGeom prst="rect">
                    <a:avLst/>
                  </a:prstGeom>
                  <a:solidFill>
                    <a:srgbClr val="7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5" name="Rectangle 983"/>
                  <p:cNvSpPr/>
                  <p:nvPr/>
                </p:nvSpPr>
                <p:spPr>
                  <a:xfrm>
                    <a:off x="2082805" y="-1"/>
                    <a:ext cx="14289" cy="65092"/>
                  </a:xfrm>
                  <a:prstGeom prst="rect">
                    <a:avLst/>
                  </a:prstGeom>
                  <a:solidFill>
                    <a:srgbClr val="7F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6" name="Rectangle 984"/>
                  <p:cNvSpPr/>
                  <p:nvPr/>
                </p:nvSpPr>
                <p:spPr>
                  <a:xfrm>
                    <a:off x="2097093" y="-1"/>
                    <a:ext cx="15877" cy="65092"/>
                  </a:xfrm>
                  <a:prstGeom prst="rect">
                    <a:avLst/>
                  </a:prstGeom>
                  <a:solidFill>
                    <a:srgbClr val="81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7" name="Rectangle 985"/>
                  <p:cNvSpPr/>
                  <p:nvPr/>
                </p:nvSpPr>
                <p:spPr>
                  <a:xfrm>
                    <a:off x="2112968" y="-1"/>
                    <a:ext cx="15877" cy="65092"/>
                  </a:xfrm>
                  <a:prstGeom prst="rect">
                    <a:avLst/>
                  </a:prstGeom>
                  <a:solidFill>
                    <a:srgbClr val="83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8" name="Rectangle 986"/>
                  <p:cNvSpPr/>
                  <p:nvPr/>
                </p:nvSpPr>
                <p:spPr>
                  <a:xfrm>
                    <a:off x="2128843" y="-1"/>
                    <a:ext cx="15877" cy="65092"/>
                  </a:xfrm>
                  <a:prstGeom prst="rect">
                    <a:avLst/>
                  </a:prstGeom>
                  <a:solidFill>
                    <a:srgbClr val="84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19" name="Rectangle 987"/>
                  <p:cNvSpPr/>
                  <p:nvPr/>
                </p:nvSpPr>
                <p:spPr>
                  <a:xfrm>
                    <a:off x="2144718" y="-1"/>
                    <a:ext cx="15877" cy="65092"/>
                  </a:xfrm>
                  <a:prstGeom prst="rect">
                    <a:avLst/>
                  </a:prstGeom>
                  <a:solidFill>
                    <a:srgbClr val="86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20" name="Rectangle 988"/>
                  <p:cNvSpPr/>
                  <p:nvPr/>
                </p:nvSpPr>
                <p:spPr>
                  <a:xfrm>
                    <a:off x="2160593" y="-1"/>
                    <a:ext cx="14289" cy="65092"/>
                  </a:xfrm>
                  <a:prstGeom prst="rect">
                    <a:avLst/>
                  </a:prstGeom>
                  <a:solidFill>
                    <a:srgbClr val="87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21" name="Rectangle 989"/>
                  <p:cNvSpPr/>
                  <p:nvPr/>
                </p:nvSpPr>
                <p:spPr>
                  <a:xfrm>
                    <a:off x="2174880" y="-1"/>
                    <a:ext cx="15877" cy="65092"/>
                  </a:xfrm>
                  <a:prstGeom prst="rect">
                    <a:avLst/>
                  </a:prstGeom>
                  <a:solidFill>
                    <a:srgbClr val="89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22" name="Rectangle 990"/>
                  <p:cNvSpPr/>
                  <p:nvPr/>
                </p:nvSpPr>
                <p:spPr>
                  <a:xfrm>
                    <a:off x="2190755" y="-1"/>
                    <a:ext cx="15877" cy="65092"/>
                  </a:xfrm>
                  <a:prstGeom prst="rect">
                    <a:avLst/>
                  </a:prstGeom>
                  <a:solidFill>
                    <a:srgbClr val="8B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23" name="Rectangle 991"/>
                  <p:cNvSpPr/>
                  <p:nvPr/>
                </p:nvSpPr>
                <p:spPr>
                  <a:xfrm>
                    <a:off x="2206630" y="-1"/>
                    <a:ext cx="15877" cy="65092"/>
                  </a:xfrm>
                  <a:prstGeom prst="rect">
                    <a:avLst/>
                  </a:prstGeom>
                  <a:solidFill>
                    <a:srgbClr val="8C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24" name="Rectangle 992"/>
                  <p:cNvSpPr/>
                  <p:nvPr/>
                </p:nvSpPr>
                <p:spPr>
                  <a:xfrm>
                    <a:off x="2222505" y="-1"/>
                    <a:ext cx="14289" cy="65092"/>
                  </a:xfrm>
                  <a:prstGeom prst="rect">
                    <a:avLst/>
                  </a:prstGeom>
                  <a:solidFill>
                    <a:srgbClr val="8E004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grpSp>
            <p:sp>
              <p:nvSpPr>
                <p:cNvPr id="1326" name="Rectangle 994"/>
                <p:cNvSpPr/>
                <p:nvPr/>
              </p:nvSpPr>
              <p:spPr>
                <a:xfrm>
                  <a:off x="2236792" y="-1"/>
                  <a:ext cx="15877" cy="65091"/>
                </a:xfrm>
                <a:prstGeom prst="rect">
                  <a:avLst/>
                </a:prstGeom>
                <a:solidFill>
                  <a:srgbClr val="91023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27" name="Rectangle 995"/>
                <p:cNvSpPr/>
                <p:nvPr/>
              </p:nvSpPr>
              <p:spPr>
                <a:xfrm>
                  <a:off x="2249492" y="-1"/>
                  <a:ext cx="12702" cy="65091"/>
                </a:xfrm>
                <a:prstGeom prst="rect">
                  <a:avLst/>
                </a:prstGeom>
                <a:solidFill>
                  <a:srgbClr val="93053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28" name="Rectangle 996"/>
                <p:cNvSpPr/>
                <p:nvPr/>
              </p:nvSpPr>
              <p:spPr>
                <a:xfrm>
                  <a:off x="2255842" y="-1"/>
                  <a:ext cx="12702" cy="65091"/>
                </a:xfrm>
                <a:prstGeom prst="rect">
                  <a:avLst/>
                </a:prstGeom>
                <a:solidFill>
                  <a:srgbClr val="95073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29" name="Rectangle 997"/>
                <p:cNvSpPr/>
                <p:nvPr/>
              </p:nvSpPr>
              <p:spPr>
                <a:xfrm>
                  <a:off x="2262985" y="-1"/>
                  <a:ext cx="12702" cy="65091"/>
                </a:xfrm>
                <a:prstGeom prst="rect">
                  <a:avLst/>
                </a:prstGeom>
                <a:solidFill>
                  <a:srgbClr val="96093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0" name="Rectangle 998"/>
                <p:cNvSpPr/>
                <p:nvPr/>
              </p:nvSpPr>
              <p:spPr>
                <a:xfrm>
                  <a:off x="2270129" y="-1"/>
                  <a:ext cx="12702" cy="65091"/>
                </a:xfrm>
                <a:prstGeom prst="rect">
                  <a:avLst/>
                </a:prstGeom>
                <a:solidFill>
                  <a:srgbClr val="980B3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1" name="Rectangle 999"/>
                <p:cNvSpPr/>
                <p:nvPr/>
              </p:nvSpPr>
              <p:spPr>
                <a:xfrm>
                  <a:off x="2277273" y="-1"/>
                  <a:ext cx="12702" cy="65091"/>
                </a:xfrm>
                <a:prstGeom prst="rect">
                  <a:avLst/>
                </a:prstGeom>
                <a:solidFill>
                  <a:srgbClr val="9A0C3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2" name="Rectangle 1000"/>
                <p:cNvSpPr/>
                <p:nvPr/>
              </p:nvSpPr>
              <p:spPr>
                <a:xfrm>
                  <a:off x="2284417" y="-1"/>
                  <a:ext cx="12702" cy="65091"/>
                </a:xfrm>
                <a:prstGeom prst="rect">
                  <a:avLst/>
                </a:prstGeom>
                <a:solidFill>
                  <a:srgbClr val="9B0E3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3" name="Rectangle 1001"/>
                <p:cNvSpPr/>
                <p:nvPr/>
              </p:nvSpPr>
              <p:spPr>
                <a:xfrm>
                  <a:off x="2291560" y="-1"/>
                  <a:ext cx="12702" cy="65091"/>
                </a:xfrm>
                <a:prstGeom prst="rect">
                  <a:avLst/>
                </a:prstGeom>
                <a:solidFill>
                  <a:srgbClr val="9D103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4" name="Rectangle 1002"/>
                <p:cNvSpPr/>
                <p:nvPr/>
              </p:nvSpPr>
              <p:spPr>
                <a:xfrm>
                  <a:off x="2298704" y="-1"/>
                  <a:ext cx="12702" cy="65091"/>
                </a:xfrm>
                <a:prstGeom prst="rect">
                  <a:avLst/>
                </a:prstGeom>
                <a:solidFill>
                  <a:srgbClr val="9E123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5" name="Rectangle 1003"/>
                <p:cNvSpPr/>
                <p:nvPr/>
              </p:nvSpPr>
              <p:spPr>
                <a:xfrm>
                  <a:off x="2305054" y="-1"/>
                  <a:ext cx="12702" cy="65091"/>
                </a:xfrm>
                <a:prstGeom prst="rect">
                  <a:avLst/>
                </a:prstGeom>
                <a:solidFill>
                  <a:srgbClr val="A0133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6" name="Rectangle 1004"/>
                <p:cNvSpPr/>
                <p:nvPr/>
              </p:nvSpPr>
              <p:spPr>
                <a:xfrm>
                  <a:off x="2312198" y="-1"/>
                  <a:ext cx="12702" cy="65091"/>
                </a:xfrm>
                <a:prstGeom prst="rect">
                  <a:avLst/>
                </a:prstGeom>
                <a:solidFill>
                  <a:srgbClr val="A1153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7" name="Rectangle 1005"/>
                <p:cNvSpPr/>
                <p:nvPr/>
              </p:nvSpPr>
              <p:spPr>
                <a:xfrm>
                  <a:off x="2319342" y="-1"/>
                  <a:ext cx="12702" cy="65091"/>
                </a:xfrm>
                <a:prstGeom prst="rect">
                  <a:avLst/>
                </a:prstGeom>
                <a:solidFill>
                  <a:srgbClr val="A3173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8" name="Rectangle 1006"/>
                <p:cNvSpPr/>
                <p:nvPr/>
              </p:nvSpPr>
              <p:spPr>
                <a:xfrm>
                  <a:off x="2326485" y="-1"/>
                  <a:ext cx="12702" cy="65091"/>
                </a:xfrm>
                <a:prstGeom prst="rect">
                  <a:avLst/>
                </a:prstGeom>
                <a:solidFill>
                  <a:srgbClr val="A4193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39" name="Rectangle 1007"/>
                <p:cNvSpPr/>
                <p:nvPr/>
              </p:nvSpPr>
              <p:spPr>
                <a:xfrm>
                  <a:off x="2333629" y="-1"/>
                  <a:ext cx="12702" cy="65091"/>
                </a:xfrm>
                <a:prstGeom prst="rect">
                  <a:avLst/>
                </a:prstGeom>
                <a:solidFill>
                  <a:srgbClr val="A61B3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0" name="Rectangle 1008"/>
                <p:cNvSpPr/>
                <p:nvPr/>
              </p:nvSpPr>
              <p:spPr>
                <a:xfrm>
                  <a:off x="2339979" y="-1"/>
                  <a:ext cx="12702" cy="65091"/>
                </a:xfrm>
                <a:prstGeom prst="rect">
                  <a:avLst/>
                </a:prstGeom>
                <a:solidFill>
                  <a:srgbClr val="A71D2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1" name="Rectangle 1009"/>
                <p:cNvSpPr/>
                <p:nvPr/>
              </p:nvSpPr>
              <p:spPr>
                <a:xfrm>
                  <a:off x="2347123" y="-1"/>
                  <a:ext cx="12702" cy="65091"/>
                </a:xfrm>
                <a:prstGeom prst="rect">
                  <a:avLst/>
                </a:prstGeom>
                <a:solidFill>
                  <a:srgbClr val="A91E2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2" name="Rectangle 1010"/>
                <p:cNvSpPr/>
                <p:nvPr/>
              </p:nvSpPr>
              <p:spPr>
                <a:xfrm>
                  <a:off x="2354267" y="-1"/>
                  <a:ext cx="12702" cy="65091"/>
                </a:xfrm>
                <a:prstGeom prst="rect">
                  <a:avLst/>
                </a:prstGeom>
                <a:solidFill>
                  <a:srgbClr val="AB202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3" name="Rectangle 1011"/>
                <p:cNvSpPr/>
                <p:nvPr/>
              </p:nvSpPr>
              <p:spPr>
                <a:xfrm>
                  <a:off x="2361410" y="-1"/>
                  <a:ext cx="12702" cy="65091"/>
                </a:xfrm>
                <a:prstGeom prst="rect">
                  <a:avLst/>
                </a:prstGeom>
                <a:solidFill>
                  <a:srgbClr val="AC222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4" name="Rectangle 1012"/>
                <p:cNvSpPr/>
                <p:nvPr/>
              </p:nvSpPr>
              <p:spPr>
                <a:xfrm>
                  <a:off x="2368554" y="-1"/>
                  <a:ext cx="12702" cy="65091"/>
                </a:xfrm>
                <a:prstGeom prst="rect">
                  <a:avLst/>
                </a:prstGeom>
                <a:solidFill>
                  <a:srgbClr val="AE242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5" name="Rectangle 1013"/>
                <p:cNvSpPr/>
                <p:nvPr/>
              </p:nvSpPr>
              <p:spPr>
                <a:xfrm>
                  <a:off x="2375698" y="-1"/>
                  <a:ext cx="12702" cy="65091"/>
                </a:xfrm>
                <a:prstGeom prst="rect">
                  <a:avLst/>
                </a:prstGeom>
                <a:solidFill>
                  <a:srgbClr val="AF262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6" name="Rectangle 1014"/>
                <p:cNvSpPr/>
                <p:nvPr/>
              </p:nvSpPr>
              <p:spPr>
                <a:xfrm>
                  <a:off x="2382842" y="-1"/>
                  <a:ext cx="12702" cy="65091"/>
                </a:xfrm>
                <a:prstGeom prst="rect">
                  <a:avLst/>
                </a:prstGeom>
                <a:solidFill>
                  <a:srgbClr val="B1272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7" name="Rectangle 1015"/>
                <p:cNvSpPr/>
                <p:nvPr/>
              </p:nvSpPr>
              <p:spPr>
                <a:xfrm>
                  <a:off x="2389192" y="-1"/>
                  <a:ext cx="12702" cy="65091"/>
                </a:xfrm>
                <a:prstGeom prst="rect">
                  <a:avLst/>
                </a:prstGeom>
                <a:solidFill>
                  <a:srgbClr val="B2292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8" name="Rectangle 1016"/>
                <p:cNvSpPr/>
                <p:nvPr/>
              </p:nvSpPr>
              <p:spPr>
                <a:xfrm>
                  <a:off x="2395542" y="-1"/>
                  <a:ext cx="12702" cy="65091"/>
                </a:xfrm>
                <a:prstGeom prst="rect">
                  <a:avLst/>
                </a:prstGeom>
                <a:solidFill>
                  <a:srgbClr val="B42B2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49" name="Rectangle 1017"/>
                <p:cNvSpPr/>
                <p:nvPr/>
              </p:nvSpPr>
              <p:spPr>
                <a:xfrm>
                  <a:off x="2402685" y="-1"/>
                  <a:ext cx="12702" cy="65091"/>
                </a:xfrm>
                <a:prstGeom prst="rect">
                  <a:avLst/>
                </a:prstGeom>
                <a:solidFill>
                  <a:srgbClr val="B52D2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0" name="Rectangle 1018"/>
                <p:cNvSpPr/>
                <p:nvPr/>
              </p:nvSpPr>
              <p:spPr>
                <a:xfrm>
                  <a:off x="2409829" y="-1"/>
                  <a:ext cx="12702" cy="65091"/>
                </a:xfrm>
                <a:prstGeom prst="rect">
                  <a:avLst/>
                </a:prstGeom>
                <a:solidFill>
                  <a:srgbClr val="B72E2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1" name="Rectangle 1019"/>
                <p:cNvSpPr/>
                <p:nvPr/>
              </p:nvSpPr>
              <p:spPr>
                <a:xfrm>
                  <a:off x="2416973" y="-1"/>
                  <a:ext cx="12702" cy="65091"/>
                </a:xfrm>
                <a:prstGeom prst="rect">
                  <a:avLst/>
                </a:prstGeom>
                <a:solidFill>
                  <a:srgbClr val="B9302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2" name="Rectangle 1020"/>
                <p:cNvSpPr/>
                <p:nvPr/>
              </p:nvSpPr>
              <p:spPr>
                <a:xfrm>
                  <a:off x="2424117" y="-1"/>
                  <a:ext cx="12702" cy="65091"/>
                </a:xfrm>
                <a:prstGeom prst="rect">
                  <a:avLst/>
                </a:prstGeom>
                <a:solidFill>
                  <a:srgbClr val="BA322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3" name="Rectangle 1021"/>
                <p:cNvSpPr/>
                <p:nvPr/>
              </p:nvSpPr>
              <p:spPr>
                <a:xfrm>
                  <a:off x="2431260" y="-1"/>
                  <a:ext cx="12702" cy="65091"/>
                </a:xfrm>
                <a:prstGeom prst="rect">
                  <a:avLst/>
                </a:prstGeom>
                <a:solidFill>
                  <a:srgbClr val="BC342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4" name="Rectangle 1022"/>
                <p:cNvSpPr/>
                <p:nvPr/>
              </p:nvSpPr>
              <p:spPr>
                <a:xfrm>
                  <a:off x="2438404" y="-1"/>
                  <a:ext cx="12702" cy="65091"/>
                </a:xfrm>
                <a:prstGeom prst="rect">
                  <a:avLst/>
                </a:prstGeom>
                <a:solidFill>
                  <a:srgbClr val="BD362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5" name="Rectangle 1023"/>
                <p:cNvSpPr/>
                <p:nvPr/>
              </p:nvSpPr>
              <p:spPr>
                <a:xfrm>
                  <a:off x="2444754" y="-1"/>
                  <a:ext cx="12702" cy="65091"/>
                </a:xfrm>
                <a:prstGeom prst="rect">
                  <a:avLst/>
                </a:prstGeom>
                <a:solidFill>
                  <a:srgbClr val="BF372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6" name="Rectangle 0"/>
                <p:cNvSpPr/>
                <p:nvPr/>
              </p:nvSpPr>
              <p:spPr>
                <a:xfrm>
                  <a:off x="2451898" y="-1"/>
                  <a:ext cx="12702" cy="65091"/>
                </a:xfrm>
                <a:prstGeom prst="rect">
                  <a:avLst/>
                </a:prstGeom>
                <a:solidFill>
                  <a:srgbClr val="C0391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7" name="Rectangle 1"/>
                <p:cNvSpPr/>
                <p:nvPr/>
              </p:nvSpPr>
              <p:spPr>
                <a:xfrm>
                  <a:off x="2459042" y="-1"/>
                  <a:ext cx="12702" cy="65091"/>
                </a:xfrm>
                <a:prstGeom prst="rect">
                  <a:avLst/>
                </a:prstGeom>
                <a:solidFill>
                  <a:srgbClr val="C23B1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8" name="Rectangle 2"/>
                <p:cNvSpPr/>
                <p:nvPr/>
              </p:nvSpPr>
              <p:spPr>
                <a:xfrm>
                  <a:off x="2466185" y="-1"/>
                  <a:ext cx="12702" cy="65091"/>
                </a:xfrm>
                <a:prstGeom prst="rect">
                  <a:avLst/>
                </a:prstGeom>
                <a:solidFill>
                  <a:srgbClr val="C33D1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59" name="Rectangle 3"/>
                <p:cNvSpPr/>
                <p:nvPr/>
              </p:nvSpPr>
              <p:spPr>
                <a:xfrm>
                  <a:off x="2473329" y="-1"/>
                  <a:ext cx="12702" cy="65091"/>
                </a:xfrm>
                <a:prstGeom prst="rect">
                  <a:avLst/>
                </a:prstGeom>
                <a:solidFill>
                  <a:srgbClr val="C53F1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0" name="Rectangle 4"/>
                <p:cNvSpPr/>
                <p:nvPr/>
              </p:nvSpPr>
              <p:spPr>
                <a:xfrm>
                  <a:off x="2479679" y="-1"/>
                  <a:ext cx="12702" cy="65091"/>
                </a:xfrm>
                <a:prstGeom prst="rect">
                  <a:avLst/>
                </a:prstGeom>
                <a:solidFill>
                  <a:srgbClr val="C6401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1" name="Rectangle 5"/>
                <p:cNvSpPr/>
                <p:nvPr/>
              </p:nvSpPr>
              <p:spPr>
                <a:xfrm>
                  <a:off x="2486823" y="-1"/>
                  <a:ext cx="12702" cy="65091"/>
                </a:xfrm>
                <a:prstGeom prst="rect">
                  <a:avLst/>
                </a:prstGeom>
                <a:solidFill>
                  <a:srgbClr val="C8421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2" name="Rectangle 6"/>
                <p:cNvSpPr/>
                <p:nvPr/>
              </p:nvSpPr>
              <p:spPr>
                <a:xfrm>
                  <a:off x="2493967" y="-1"/>
                  <a:ext cx="12702" cy="65091"/>
                </a:xfrm>
                <a:prstGeom prst="rect">
                  <a:avLst/>
                </a:prstGeom>
                <a:solidFill>
                  <a:srgbClr val="C9441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3" name="Rectangle 7"/>
                <p:cNvSpPr/>
                <p:nvPr/>
              </p:nvSpPr>
              <p:spPr>
                <a:xfrm>
                  <a:off x="2501110" y="-1"/>
                  <a:ext cx="12702" cy="65091"/>
                </a:xfrm>
                <a:prstGeom prst="rect">
                  <a:avLst/>
                </a:prstGeom>
                <a:solidFill>
                  <a:srgbClr val="CB461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4" name="Rectangle 8"/>
                <p:cNvSpPr/>
                <p:nvPr/>
              </p:nvSpPr>
              <p:spPr>
                <a:xfrm>
                  <a:off x="2508254" y="-1"/>
                  <a:ext cx="12702" cy="65091"/>
                </a:xfrm>
                <a:prstGeom prst="rect">
                  <a:avLst/>
                </a:prstGeom>
                <a:solidFill>
                  <a:srgbClr val="CD481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5" name="Rectangle 9"/>
                <p:cNvSpPr/>
                <p:nvPr/>
              </p:nvSpPr>
              <p:spPr>
                <a:xfrm>
                  <a:off x="2515398" y="-1"/>
                  <a:ext cx="12702" cy="65091"/>
                </a:xfrm>
                <a:prstGeom prst="rect">
                  <a:avLst/>
                </a:prstGeom>
                <a:solidFill>
                  <a:srgbClr val="CE4A1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6" name="Rectangle 10"/>
                <p:cNvSpPr/>
                <p:nvPr/>
              </p:nvSpPr>
              <p:spPr>
                <a:xfrm>
                  <a:off x="2522542" y="-1"/>
                  <a:ext cx="12702" cy="65091"/>
                </a:xfrm>
                <a:prstGeom prst="rect">
                  <a:avLst/>
                </a:prstGeom>
                <a:solidFill>
                  <a:srgbClr val="D04B1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7" name="Rectangle 11"/>
                <p:cNvSpPr/>
                <p:nvPr/>
              </p:nvSpPr>
              <p:spPr>
                <a:xfrm>
                  <a:off x="2528892" y="-1"/>
                  <a:ext cx="12702" cy="65091"/>
                </a:xfrm>
                <a:prstGeom prst="rect">
                  <a:avLst/>
                </a:prstGeom>
                <a:solidFill>
                  <a:srgbClr val="D14D1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8" name="Rectangle 12"/>
                <p:cNvSpPr/>
                <p:nvPr/>
              </p:nvSpPr>
              <p:spPr>
                <a:xfrm>
                  <a:off x="2535242" y="-1"/>
                  <a:ext cx="12702" cy="65091"/>
                </a:xfrm>
                <a:prstGeom prst="rect">
                  <a:avLst/>
                </a:prstGeom>
                <a:solidFill>
                  <a:srgbClr val="D34F1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69" name="Rectangle 13"/>
                <p:cNvSpPr/>
                <p:nvPr/>
              </p:nvSpPr>
              <p:spPr>
                <a:xfrm>
                  <a:off x="2542385" y="-1"/>
                  <a:ext cx="12702" cy="65091"/>
                </a:xfrm>
                <a:prstGeom prst="rect">
                  <a:avLst/>
                </a:prstGeom>
                <a:solidFill>
                  <a:srgbClr val="D4511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0" name="Rectangle 14"/>
                <p:cNvSpPr/>
                <p:nvPr/>
              </p:nvSpPr>
              <p:spPr>
                <a:xfrm>
                  <a:off x="2549529" y="-1"/>
                  <a:ext cx="12702" cy="65091"/>
                </a:xfrm>
                <a:prstGeom prst="rect">
                  <a:avLst/>
                </a:prstGeom>
                <a:solidFill>
                  <a:srgbClr val="D6521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1" name="Rectangle 15"/>
                <p:cNvSpPr/>
                <p:nvPr/>
              </p:nvSpPr>
              <p:spPr>
                <a:xfrm>
                  <a:off x="2556673" y="-1"/>
                  <a:ext cx="12702" cy="65091"/>
                </a:xfrm>
                <a:prstGeom prst="rect">
                  <a:avLst/>
                </a:prstGeom>
                <a:solidFill>
                  <a:srgbClr val="D7541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2" name="Rectangle 16"/>
                <p:cNvSpPr/>
                <p:nvPr/>
              </p:nvSpPr>
              <p:spPr>
                <a:xfrm>
                  <a:off x="2563817" y="-1"/>
                  <a:ext cx="12702" cy="65091"/>
                </a:xfrm>
                <a:prstGeom prst="rect">
                  <a:avLst/>
                </a:prstGeom>
                <a:solidFill>
                  <a:srgbClr val="D9560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3" name="Rectangle 17"/>
                <p:cNvSpPr/>
                <p:nvPr/>
              </p:nvSpPr>
              <p:spPr>
                <a:xfrm>
                  <a:off x="2570960" y="-1"/>
                  <a:ext cx="12702" cy="65091"/>
                </a:xfrm>
                <a:prstGeom prst="rect">
                  <a:avLst/>
                </a:prstGeom>
                <a:solidFill>
                  <a:srgbClr val="DB580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4" name="Rectangle 18"/>
                <p:cNvSpPr/>
                <p:nvPr/>
              </p:nvSpPr>
              <p:spPr>
                <a:xfrm>
                  <a:off x="2578104" y="-1"/>
                  <a:ext cx="12702" cy="65091"/>
                </a:xfrm>
                <a:prstGeom prst="rect">
                  <a:avLst/>
                </a:prstGeom>
                <a:solidFill>
                  <a:srgbClr val="DC5A0D"/>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5" name="Rectangle 19"/>
                <p:cNvSpPr/>
                <p:nvPr/>
              </p:nvSpPr>
              <p:spPr>
                <a:xfrm>
                  <a:off x="2584454" y="-1"/>
                  <a:ext cx="12702" cy="65091"/>
                </a:xfrm>
                <a:prstGeom prst="rect">
                  <a:avLst/>
                </a:prstGeom>
                <a:solidFill>
                  <a:srgbClr val="DE5B0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6" name="Rectangle 20"/>
                <p:cNvSpPr/>
                <p:nvPr/>
              </p:nvSpPr>
              <p:spPr>
                <a:xfrm>
                  <a:off x="2591598" y="-1"/>
                  <a:ext cx="12702" cy="65091"/>
                </a:xfrm>
                <a:prstGeom prst="rect">
                  <a:avLst/>
                </a:prstGeom>
                <a:solidFill>
                  <a:srgbClr val="DF5D0B"/>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7" name="Rectangle 21"/>
                <p:cNvSpPr/>
                <p:nvPr/>
              </p:nvSpPr>
              <p:spPr>
                <a:xfrm>
                  <a:off x="2598742" y="-1"/>
                  <a:ext cx="12702" cy="65091"/>
                </a:xfrm>
                <a:prstGeom prst="rect">
                  <a:avLst/>
                </a:prstGeom>
                <a:solidFill>
                  <a:srgbClr val="E15F0A"/>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8" name="Rectangle 22"/>
                <p:cNvSpPr/>
                <p:nvPr/>
              </p:nvSpPr>
              <p:spPr>
                <a:xfrm>
                  <a:off x="2605885" y="-1"/>
                  <a:ext cx="12702" cy="65091"/>
                </a:xfrm>
                <a:prstGeom prst="rect">
                  <a:avLst/>
                </a:prstGeom>
                <a:solidFill>
                  <a:srgbClr val="E2610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79" name="Rectangle 23"/>
                <p:cNvSpPr/>
                <p:nvPr/>
              </p:nvSpPr>
              <p:spPr>
                <a:xfrm>
                  <a:off x="2613029" y="-1"/>
                  <a:ext cx="12702" cy="65091"/>
                </a:xfrm>
                <a:prstGeom prst="rect">
                  <a:avLst/>
                </a:prstGeom>
                <a:solidFill>
                  <a:srgbClr val="E46308"/>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0" name="Rectangle 24"/>
                <p:cNvSpPr/>
                <p:nvPr/>
              </p:nvSpPr>
              <p:spPr>
                <a:xfrm>
                  <a:off x="2619379" y="-1"/>
                  <a:ext cx="12702" cy="65091"/>
                </a:xfrm>
                <a:prstGeom prst="rect">
                  <a:avLst/>
                </a:prstGeom>
                <a:solidFill>
                  <a:srgbClr val="E56407"/>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1" name="Rectangle 25"/>
                <p:cNvSpPr/>
                <p:nvPr/>
              </p:nvSpPr>
              <p:spPr>
                <a:xfrm>
                  <a:off x="2625729" y="-1"/>
                  <a:ext cx="12702" cy="65091"/>
                </a:xfrm>
                <a:prstGeom prst="rect">
                  <a:avLst/>
                </a:prstGeom>
                <a:solidFill>
                  <a:srgbClr val="E7660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2" name="Rectangle 26"/>
                <p:cNvSpPr/>
                <p:nvPr/>
              </p:nvSpPr>
              <p:spPr>
                <a:xfrm>
                  <a:off x="2632873" y="-1"/>
                  <a:ext cx="12702" cy="65091"/>
                </a:xfrm>
                <a:prstGeom prst="rect">
                  <a:avLst/>
                </a:prstGeom>
                <a:solidFill>
                  <a:srgbClr val="E86805"/>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3" name="Rectangle 27"/>
                <p:cNvSpPr/>
                <p:nvPr/>
              </p:nvSpPr>
              <p:spPr>
                <a:xfrm>
                  <a:off x="2640017" y="-1"/>
                  <a:ext cx="12702" cy="65091"/>
                </a:xfrm>
                <a:prstGeom prst="rect">
                  <a:avLst/>
                </a:prstGeom>
                <a:solidFill>
                  <a:srgbClr val="EA6A0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4" name="Rectangle 28"/>
                <p:cNvSpPr/>
                <p:nvPr/>
              </p:nvSpPr>
              <p:spPr>
                <a:xfrm>
                  <a:off x="2647160" y="-1"/>
                  <a:ext cx="12702" cy="65091"/>
                </a:xfrm>
                <a:prstGeom prst="rect">
                  <a:avLst/>
                </a:prstGeom>
                <a:solidFill>
                  <a:srgbClr val="EC6C0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5" name="Rectangle 29"/>
                <p:cNvSpPr/>
                <p:nvPr/>
              </p:nvSpPr>
              <p:spPr>
                <a:xfrm>
                  <a:off x="2654305" y="-1"/>
                  <a:ext cx="12702" cy="65091"/>
                </a:xfrm>
                <a:prstGeom prst="rect">
                  <a:avLst/>
                </a:prstGeom>
                <a:solidFill>
                  <a:srgbClr val="ED6D02"/>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6" name="Rectangle 30"/>
                <p:cNvSpPr/>
                <p:nvPr/>
              </p:nvSpPr>
              <p:spPr>
                <a:xfrm>
                  <a:off x="2661448" y="-1"/>
                  <a:ext cx="12702" cy="65091"/>
                </a:xfrm>
                <a:prstGeom prst="rect">
                  <a:avLst/>
                </a:prstGeom>
                <a:solidFill>
                  <a:srgbClr val="EF6F01"/>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7" name="Rectangle 31"/>
                <p:cNvSpPr/>
                <p:nvPr/>
              </p:nvSpPr>
              <p:spPr>
                <a:xfrm>
                  <a:off x="2668592" y="-1"/>
                  <a:ext cx="12702" cy="65091"/>
                </a:xfrm>
                <a:prstGeom prst="rect">
                  <a:avLst/>
                </a:prstGeom>
                <a:solidFill>
                  <a:srgbClr val="F07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8" name="Rectangle 32"/>
                <p:cNvSpPr/>
                <p:nvPr/>
              </p:nvSpPr>
              <p:spPr>
                <a:xfrm>
                  <a:off x="2674942" y="-1"/>
                  <a:ext cx="12702" cy="65091"/>
                </a:xfrm>
                <a:prstGeom prst="rect">
                  <a:avLst/>
                </a:prstGeom>
                <a:solidFill>
                  <a:srgbClr val="F27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89" name="Rectangle 33"/>
                <p:cNvSpPr/>
                <p:nvPr/>
              </p:nvSpPr>
              <p:spPr>
                <a:xfrm>
                  <a:off x="2682085" y="-1"/>
                  <a:ext cx="12702" cy="65091"/>
                </a:xfrm>
                <a:prstGeom prst="rect">
                  <a:avLst/>
                </a:prstGeom>
                <a:solidFill>
                  <a:srgbClr val="F27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0" name="Rectangle 34"/>
                <p:cNvSpPr/>
                <p:nvPr/>
              </p:nvSpPr>
              <p:spPr>
                <a:xfrm>
                  <a:off x="2689230" y="-1"/>
                  <a:ext cx="12702" cy="65091"/>
                </a:xfrm>
                <a:prstGeom prst="rect">
                  <a:avLst/>
                </a:prstGeom>
                <a:solidFill>
                  <a:srgbClr val="F27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1" name="Rectangle 35"/>
                <p:cNvSpPr/>
                <p:nvPr/>
              </p:nvSpPr>
              <p:spPr>
                <a:xfrm>
                  <a:off x="2695580" y="-1"/>
                  <a:ext cx="12702" cy="65091"/>
                </a:xfrm>
                <a:prstGeom prst="rect">
                  <a:avLst/>
                </a:prstGeom>
                <a:solidFill>
                  <a:srgbClr val="F27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2" name="Rectangle 36"/>
                <p:cNvSpPr/>
                <p:nvPr/>
              </p:nvSpPr>
              <p:spPr>
                <a:xfrm>
                  <a:off x="2701930" y="-1"/>
                  <a:ext cx="12702" cy="65091"/>
                </a:xfrm>
                <a:prstGeom prst="rect">
                  <a:avLst/>
                </a:prstGeom>
                <a:solidFill>
                  <a:srgbClr val="F37A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3" name="Rectangle 37"/>
                <p:cNvSpPr/>
                <p:nvPr/>
              </p:nvSpPr>
              <p:spPr>
                <a:xfrm>
                  <a:off x="2708280" y="-1"/>
                  <a:ext cx="12702" cy="65091"/>
                </a:xfrm>
                <a:prstGeom prst="rect">
                  <a:avLst/>
                </a:prstGeom>
                <a:solidFill>
                  <a:srgbClr val="F37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4" name="Rectangle 38"/>
                <p:cNvSpPr/>
                <p:nvPr/>
              </p:nvSpPr>
              <p:spPr>
                <a:xfrm>
                  <a:off x="2714630" y="-1"/>
                  <a:ext cx="12702" cy="65091"/>
                </a:xfrm>
                <a:prstGeom prst="rect">
                  <a:avLst/>
                </a:prstGeom>
                <a:solidFill>
                  <a:srgbClr val="F37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5" name="Rectangle 39"/>
                <p:cNvSpPr/>
                <p:nvPr/>
              </p:nvSpPr>
              <p:spPr>
                <a:xfrm>
                  <a:off x="2720980" y="-1"/>
                  <a:ext cx="12702" cy="65091"/>
                </a:xfrm>
                <a:prstGeom prst="rect">
                  <a:avLst/>
                </a:prstGeom>
                <a:solidFill>
                  <a:srgbClr val="F47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6" name="Rectangle 40"/>
                <p:cNvSpPr/>
                <p:nvPr/>
              </p:nvSpPr>
              <p:spPr>
                <a:xfrm>
                  <a:off x="2727330" y="-1"/>
                  <a:ext cx="12702" cy="65091"/>
                </a:xfrm>
                <a:prstGeom prst="rect">
                  <a:avLst/>
                </a:prstGeom>
                <a:solidFill>
                  <a:srgbClr val="F48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7" name="Rectangle 41"/>
                <p:cNvSpPr/>
                <p:nvPr/>
              </p:nvSpPr>
              <p:spPr>
                <a:xfrm>
                  <a:off x="2732886" y="-1"/>
                  <a:ext cx="12702" cy="65091"/>
                </a:xfrm>
                <a:prstGeom prst="rect">
                  <a:avLst/>
                </a:prstGeom>
                <a:solidFill>
                  <a:srgbClr val="F48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8" name="Rectangle 42"/>
                <p:cNvSpPr/>
                <p:nvPr/>
              </p:nvSpPr>
              <p:spPr>
                <a:xfrm>
                  <a:off x="2739236" y="-1"/>
                  <a:ext cx="12702" cy="65091"/>
                </a:xfrm>
                <a:prstGeom prst="rect">
                  <a:avLst/>
                </a:prstGeom>
                <a:solidFill>
                  <a:srgbClr val="F48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399" name="Rectangle 43"/>
                <p:cNvSpPr/>
                <p:nvPr/>
              </p:nvSpPr>
              <p:spPr>
                <a:xfrm>
                  <a:off x="2746380" y="-1"/>
                  <a:ext cx="12702" cy="65091"/>
                </a:xfrm>
                <a:prstGeom prst="rect">
                  <a:avLst/>
                </a:prstGeom>
                <a:solidFill>
                  <a:srgbClr val="F58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0" name="Rectangle 44"/>
                <p:cNvSpPr/>
                <p:nvPr/>
              </p:nvSpPr>
              <p:spPr>
                <a:xfrm>
                  <a:off x="2751936" y="-1"/>
                  <a:ext cx="12702" cy="65091"/>
                </a:xfrm>
                <a:prstGeom prst="rect">
                  <a:avLst/>
                </a:prstGeom>
                <a:solidFill>
                  <a:srgbClr val="F58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1" name="Rectangle 45"/>
                <p:cNvSpPr/>
                <p:nvPr/>
              </p:nvSpPr>
              <p:spPr>
                <a:xfrm>
                  <a:off x="2757493" y="-1"/>
                  <a:ext cx="12702" cy="65091"/>
                </a:xfrm>
                <a:prstGeom prst="rect">
                  <a:avLst/>
                </a:prstGeom>
                <a:solidFill>
                  <a:srgbClr val="F58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2" name="Rectangle 46"/>
                <p:cNvSpPr/>
                <p:nvPr/>
              </p:nvSpPr>
              <p:spPr>
                <a:xfrm>
                  <a:off x="2763843" y="-1"/>
                  <a:ext cx="12702" cy="65091"/>
                </a:xfrm>
                <a:prstGeom prst="rect">
                  <a:avLst/>
                </a:prstGeom>
                <a:solidFill>
                  <a:srgbClr val="F58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3" name="Rectangle 47"/>
                <p:cNvSpPr/>
                <p:nvPr/>
              </p:nvSpPr>
              <p:spPr>
                <a:xfrm>
                  <a:off x="2770193" y="-1"/>
                  <a:ext cx="12702" cy="65091"/>
                </a:xfrm>
                <a:prstGeom prst="rect">
                  <a:avLst/>
                </a:prstGeom>
                <a:solidFill>
                  <a:srgbClr val="F68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4" name="Rectangle 48"/>
                <p:cNvSpPr/>
                <p:nvPr/>
              </p:nvSpPr>
              <p:spPr>
                <a:xfrm>
                  <a:off x="2776543" y="-1"/>
                  <a:ext cx="12702" cy="65091"/>
                </a:xfrm>
                <a:prstGeom prst="rect">
                  <a:avLst/>
                </a:prstGeom>
                <a:solidFill>
                  <a:srgbClr val="F68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5" name="Rectangle 49"/>
                <p:cNvSpPr/>
                <p:nvPr/>
              </p:nvSpPr>
              <p:spPr>
                <a:xfrm>
                  <a:off x="2782893" y="-1"/>
                  <a:ext cx="12702" cy="65091"/>
                </a:xfrm>
                <a:prstGeom prst="rect">
                  <a:avLst/>
                </a:prstGeom>
                <a:solidFill>
                  <a:srgbClr val="F68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6" name="Rectangle 50"/>
                <p:cNvSpPr/>
                <p:nvPr/>
              </p:nvSpPr>
              <p:spPr>
                <a:xfrm>
                  <a:off x="2789243" y="-1"/>
                  <a:ext cx="12702" cy="65091"/>
                </a:xfrm>
                <a:prstGeom prst="rect">
                  <a:avLst/>
                </a:prstGeom>
                <a:solidFill>
                  <a:srgbClr val="F79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7" name="Rectangle 51"/>
                <p:cNvSpPr/>
                <p:nvPr/>
              </p:nvSpPr>
              <p:spPr>
                <a:xfrm>
                  <a:off x="2794799" y="-1"/>
                  <a:ext cx="12702" cy="65091"/>
                </a:xfrm>
                <a:prstGeom prst="rect">
                  <a:avLst/>
                </a:prstGeom>
                <a:solidFill>
                  <a:srgbClr val="F79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8" name="Rectangle 52"/>
                <p:cNvSpPr/>
                <p:nvPr/>
              </p:nvSpPr>
              <p:spPr>
                <a:xfrm>
                  <a:off x="2801149" y="-1"/>
                  <a:ext cx="12702" cy="65091"/>
                </a:xfrm>
                <a:prstGeom prst="rect">
                  <a:avLst/>
                </a:prstGeom>
                <a:solidFill>
                  <a:srgbClr val="F79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09" name="Rectangle 53"/>
                <p:cNvSpPr/>
                <p:nvPr/>
              </p:nvSpPr>
              <p:spPr>
                <a:xfrm>
                  <a:off x="2808293" y="-1"/>
                  <a:ext cx="12702" cy="65091"/>
                </a:xfrm>
                <a:prstGeom prst="rect">
                  <a:avLst/>
                </a:prstGeom>
                <a:solidFill>
                  <a:srgbClr val="F795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0" name="Rectangle 54"/>
                <p:cNvSpPr/>
                <p:nvPr/>
              </p:nvSpPr>
              <p:spPr>
                <a:xfrm>
                  <a:off x="2813849" y="-1"/>
                  <a:ext cx="12702" cy="65091"/>
                </a:xfrm>
                <a:prstGeom prst="rect">
                  <a:avLst/>
                </a:prstGeom>
                <a:solidFill>
                  <a:srgbClr val="F89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1" name="Rectangle 55"/>
                <p:cNvSpPr/>
                <p:nvPr/>
              </p:nvSpPr>
              <p:spPr>
                <a:xfrm>
                  <a:off x="2819405" y="-1"/>
                  <a:ext cx="12702" cy="65091"/>
                </a:xfrm>
                <a:prstGeom prst="rect">
                  <a:avLst/>
                </a:prstGeom>
                <a:solidFill>
                  <a:srgbClr val="F89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2" name="Rectangle 56"/>
                <p:cNvSpPr/>
                <p:nvPr/>
              </p:nvSpPr>
              <p:spPr>
                <a:xfrm>
                  <a:off x="2825755" y="-1"/>
                  <a:ext cx="12702" cy="65091"/>
                </a:xfrm>
                <a:prstGeom prst="rect">
                  <a:avLst/>
                </a:prstGeom>
                <a:solidFill>
                  <a:srgbClr val="F89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3" name="Rectangle 57"/>
                <p:cNvSpPr/>
                <p:nvPr/>
              </p:nvSpPr>
              <p:spPr>
                <a:xfrm>
                  <a:off x="2832105" y="-1"/>
                  <a:ext cx="12702" cy="65091"/>
                </a:xfrm>
                <a:prstGeom prst="rect">
                  <a:avLst/>
                </a:prstGeom>
                <a:solidFill>
                  <a:srgbClr val="F89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4" name="Rectangle 58"/>
                <p:cNvSpPr/>
                <p:nvPr/>
              </p:nvSpPr>
              <p:spPr>
                <a:xfrm>
                  <a:off x="2838455" y="-1"/>
                  <a:ext cx="12702" cy="65091"/>
                </a:xfrm>
                <a:prstGeom prst="rect">
                  <a:avLst/>
                </a:prstGeom>
                <a:solidFill>
                  <a:srgbClr val="F99D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5" name="Rectangle 59"/>
                <p:cNvSpPr/>
                <p:nvPr/>
              </p:nvSpPr>
              <p:spPr>
                <a:xfrm>
                  <a:off x="2844805" y="-1"/>
                  <a:ext cx="12702" cy="65091"/>
                </a:xfrm>
                <a:prstGeom prst="rect">
                  <a:avLst/>
                </a:prstGeom>
                <a:solidFill>
                  <a:srgbClr val="F99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6" name="Rectangle 60"/>
                <p:cNvSpPr/>
                <p:nvPr/>
              </p:nvSpPr>
              <p:spPr>
                <a:xfrm>
                  <a:off x="2851155" y="-1"/>
                  <a:ext cx="12702" cy="65091"/>
                </a:xfrm>
                <a:prstGeom prst="rect">
                  <a:avLst/>
                </a:prstGeom>
                <a:solidFill>
                  <a:srgbClr val="F9A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7" name="Rectangle 61"/>
                <p:cNvSpPr/>
                <p:nvPr/>
              </p:nvSpPr>
              <p:spPr>
                <a:xfrm>
                  <a:off x="2856711" y="-1"/>
                  <a:ext cx="12702" cy="65091"/>
                </a:xfrm>
                <a:prstGeom prst="rect">
                  <a:avLst/>
                </a:prstGeom>
                <a:solidFill>
                  <a:srgbClr val="F9A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8" name="Rectangle 62"/>
                <p:cNvSpPr/>
                <p:nvPr/>
              </p:nvSpPr>
              <p:spPr>
                <a:xfrm>
                  <a:off x="2863061" y="-1"/>
                  <a:ext cx="12702" cy="65091"/>
                </a:xfrm>
                <a:prstGeom prst="rect">
                  <a:avLst/>
                </a:prstGeom>
                <a:solidFill>
                  <a:srgbClr val="FAA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19" name="Rectangle 63"/>
                <p:cNvSpPr/>
                <p:nvPr/>
              </p:nvSpPr>
              <p:spPr>
                <a:xfrm>
                  <a:off x="2870205" y="-1"/>
                  <a:ext cx="12702" cy="65091"/>
                </a:xfrm>
                <a:prstGeom prst="rect">
                  <a:avLst/>
                </a:prstGeom>
                <a:solidFill>
                  <a:srgbClr val="FAA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0" name="Rectangle 64"/>
                <p:cNvSpPr/>
                <p:nvPr/>
              </p:nvSpPr>
              <p:spPr>
                <a:xfrm>
                  <a:off x="2876555" y="-1"/>
                  <a:ext cx="12702" cy="65091"/>
                </a:xfrm>
                <a:prstGeom prst="rect">
                  <a:avLst/>
                </a:prstGeom>
                <a:solidFill>
                  <a:srgbClr val="FAA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1" name="Rectangle 65"/>
                <p:cNvSpPr/>
                <p:nvPr/>
              </p:nvSpPr>
              <p:spPr>
                <a:xfrm>
                  <a:off x="2882111" y="-1"/>
                  <a:ext cx="12702" cy="65091"/>
                </a:xfrm>
                <a:prstGeom prst="rect">
                  <a:avLst/>
                </a:prstGeom>
                <a:solidFill>
                  <a:srgbClr val="FBA8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2" name="Rectangle 66"/>
                <p:cNvSpPr/>
                <p:nvPr/>
              </p:nvSpPr>
              <p:spPr>
                <a:xfrm>
                  <a:off x="2887668" y="-1"/>
                  <a:ext cx="12702" cy="65091"/>
                </a:xfrm>
                <a:prstGeom prst="rect">
                  <a:avLst/>
                </a:prstGeom>
                <a:solidFill>
                  <a:srgbClr val="FBA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3" name="Rectangle 67"/>
                <p:cNvSpPr/>
                <p:nvPr/>
              </p:nvSpPr>
              <p:spPr>
                <a:xfrm>
                  <a:off x="2894811" y="-1"/>
                  <a:ext cx="12702" cy="65091"/>
                </a:xfrm>
                <a:prstGeom prst="rect">
                  <a:avLst/>
                </a:prstGeom>
                <a:solidFill>
                  <a:srgbClr val="FBA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4" name="Rectangle 68"/>
                <p:cNvSpPr/>
                <p:nvPr/>
              </p:nvSpPr>
              <p:spPr>
                <a:xfrm>
                  <a:off x="2901161" y="-1"/>
                  <a:ext cx="12702" cy="65091"/>
                </a:xfrm>
                <a:prstGeom prst="rect">
                  <a:avLst/>
                </a:prstGeom>
                <a:solidFill>
                  <a:srgbClr val="FBA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5" name="Rectangle 69"/>
                <p:cNvSpPr/>
                <p:nvPr/>
              </p:nvSpPr>
              <p:spPr>
                <a:xfrm>
                  <a:off x="2906718" y="-1"/>
                  <a:ext cx="12702" cy="65091"/>
                </a:xfrm>
                <a:prstGeom prst="rect">
                  <a:avLst/>
                </a:prstGeom>
                <a:solidFill>
                  <a:srgbClr val="FCA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6" name="Rectangle 70"/>
                <p:cNvSpPr/>
                <p:nvPr/>
              </p:nvSpPr>
              <p:spPr>
                <a:xfrm>
                  <a:off x="2913068" y="-1"/>
                  <a:ext cx="12702" cy="65091"/>
                </a:xfrm>
                <a:prstGeom prst="rect">
                  <a:avLst/>
                </a:prstGeom>
                <a:solidFill>
                  <a:srgbClr val="FCA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7" name="Rectangle 71"/>
                <p:cNvSpPr/>
                <p:nvPr/>
              </p:nvSpPr>
              <p:spPr>
                <a:xfrm>
                  <a:off x="2919418" y="-1"/>
                  <a:ext cx="12702" cy="65091"/>
                </a:xfrm>
                <a:prstGeom prst="rect">
                  <a:avLst/>
                </a:prstGeom>
                <a:solidFill>
                  <a:srgbClr val="FCB1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8" name="Rectangle 72"/>
                <p:cNvSpPr/>
                <p:nvPr/>
              </p:nvSpPr>
              <p:spPr>
                <a:xfrm>
                  <a:off x="2925768" y="-1"/>
                  <a:ext cx="12702" cy="65091"/>
                </a:xfrm>
                <a:prstGeom prst="rect">
                  <a:avLst/>
                </a:prstGeom>
                <a:solidFill>
                  <a:srgbClr val="FCB3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29" name="Rectangle 73"/>
                <p:cNvSpPr/>
                <p:nvPr/>
              </p:nvSpPr>
              <p:spPr>
                <a:xfrm>
                  <a:off x="2932118" y="-1"/>
                  <a:ext cx="12702" cy="65091"/>
                </a:xfrm>
                <a:prstGeom prst="rect">
                  <a:avLst/>
                </a:prstGeom>
                <a:solidFill>
                  <a:srgbClr val="FDB4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30" name="Rectangle 74"/>
                <p:cNvSpPr/>
                <p:nvPr/>
              </p:nvSpPr>
              <p:spPr>
                <a:xfrm>
                  <a:off x="2938468" y="-1"/>
                  <a:ext cx="12702" cy="65091"/>
                </a:xfrm>
                <a:prstGeom prst="rect">
                  <a:avLst/>
                </a:prstGeom>
                <a:solidFill>
                  <a:srgbClr val="FDB6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31" name="Rectangle 75"/>
                <p:cNvSpPr/>
                <p:nvPr/>
              </p:nvSpPr>
              <p:spPr>
                <a:xfrm>
                  <a:off x="2944024" y="-1"/>
                  <a:ext cx="12702" cy="65091"/>
                </a:xfrm>
                <a:prstGeom prst="rect">
                  <a:avLst/>
                </a:prstGeom>
                <a:solidFill>
                  <a:srgbClr val="FDB7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32" name="Rectangle 76"/>
                <p:cNvSpPr/>
                <p:nvPr/>
              </p:nvSpPr>
              <p:spPr>
                <a:xfrm>
                  <a:off x="2949580" y="-1"/>
                  <a:ext cx="12702" cy="65091"/>
                </a:xfrm>
                <a:prstGeom prst="rect">
                  <a:avLst/>
                </a:prstGeom>
                <a:solidFill>
                  <a:srgbClr val="FEB9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33" name="Rectangle 77"/>
                <p:cNvSpPr/>
                <p:nvPr/>
              </p:nvSpPr>
              <p:spPr>
                <a:xfrm>
                  <a:off x="2956724" y="-1"/>
                  <a:ext cx="12702" cy="65091"/>
                </a:xfrm>
                <a:prstGeom prst="rect">
                  <a:avLst/>
                </a:prstGeom>
                <a:solidFill>
                  <a:srgbClr val="FEBB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34" name="Rectangle 78"/>
                <p:cNvSpPr/>
                <p:nvPr/>
              </p:nvSpPr>
              <p:spPr>
                <a:xfrm>
                  <a:off x="2963074" y="-1"/>
                  <a:ext cx="12702" cy="65091"/>
                </a:xfrm>
                <a:prstGeom prst="rect">
                  <a:avLst/>
                </a:prstGeom>
                <a:solidFill>
                  <a:srgbClr val="FEBC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35" name="Rectangle 79"/>
                <p:cNvSpPr/>
                <p:nvPr/>
              </p:nvSpPr>
              <p:spPr>
                <a:xfrm>
                  <a:off x="2968630" y="-1"/>
                  <a:ext cx="12702" cy="65091"/>
                </a:xfrm>
                <a:prstGeom prst="rect">
                  <a:avLst/>
                </a:prstGeom>
                <a:solidFill>
                  <a:srgbClr val="FEBE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36" name="Rectangle 80"/>
                <p:cNvSpPr/>
                <p:nvPr/>
              </p:nvSpPr>
              <p:spPr>
                <a:xfrm>
                  <a:off x="2972599" y="-1"/>
                  <a:ext cx="12702" cy="65091"/>
                </a:xfrm>
                <a:prstGeom prst="rect">
                  <a:avLst/>
                </a:prstGeom>
                <a:solidFill>
                  <a:srgbClr val="FFBF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grpSp>
        </p:grpSp>
        <p:sp>
          <p:nvSpPr>
            <p:cNvPr id="1439" name="Rectangle 84"/>
            <p:cNvSpPr txBox="1"/>
            <p:nvPr/>
          </p:nvSpPr>
          <p:spPr>
            <a:xfrm>
              <a:off x="3148014" y="-1"/>
              <a:ext cx="127001"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sz="800">
                  <a:solidFill>
                    <a:srgbClr val="FFFFCC"/>
                  </a:solidFill>
                  <a:latin typeface="Arial"/>
                  <a:ea typeface="Arial"/>
                  <a:cs typeface="Arial"/>
                  <a:sym typeface="Arial"/>
                </a:defRPr>
              </a:lvl1pPr>
            </a:lstStyle>
            <a:p>
              <a:pPr/>
              <a:r>
                <a:t>1</a:t>
              </a:r>
            </a:p>
          </p:txBody>
        </p:sp>
        <p:sp>
          <p:nvSpPr>
            <p:cNvPr id="1440" name="Rectangle 85"/>
            <p:cNvSpPr txBox="1"/>
            <p:nvPr/>
          </p:nvSpPr>
          <p:spPr>
            <a:xfrm>
              <a:off x="382587" y="71437"/>
              <a:ext cx="2675502" cy="244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i="1" sz="1700">
                  <a:solidFill>
                    <a:srgbClr val="FFCC66"/>
                  </a:solidFill>
                  <a:latin typeface="Times New Roman"/>
                  <a:ea typeface="Times New Roman"/>
                  <a:cs typeface="Times New Roman"/>
                  <a:sym typeface="Times New Roman"/>
                </a:defRPr>
              </a:lvl1pPr>
            </a:lstStyle>
            <a:p>
              <a:pPr/>
              <a:r>
                <a:t>The highest priority for human</a:t>
              </a:r>
            </a:p>
          </p:txBody>
        </p:sp>
        <p:sp>
          <p:nvSpPr>
            <p:cNvPr id="1441" name="Rectangle 86"/>
            <p:cNvSpPr txBox="1"/>
            <p:nvPr/>
          </p:nvSpPr>
          <p:spPr>
            <a:xfrm>
              <a:off x="2033589" y="322262"/>
              <a:ext cx="978136" cy="244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i="1" sz="1700">
                  <a:solidFill>
                    <a:srgbClr val="FFCC66"/>
                  </a:solidFill>
                  <a:latin typeface="Times New Roman"/>
                  <a:ea typeface="Times New Roman"/>
                  <a:cs typeface="Times New Roman"/>
                  <a:sym typeface="Times New Roman"/>
                </a:defRPr>
              </a:lvl1pPr>
            </a:lstStyle>
            <a:p>
              <a:pPr/>
              <a:r>
                <a:t>survival is:</a:t>
              </a:r>
            </a:p>
          </p:txBody>
        </p:sp>
        <p:sp>
          <p:nvSpPr>
            <p:cNvPr id="1442" name="Rectangle 87"/>
            <p:cNvSpPr txBox="1"/>
            <p:nvPr/>
          </p:nvSpPr>
          <p:spPr>
            <a:xfrm>
              <a:off x="120650" y="814387"/>
              <a:ext cx="127001" cy="317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300">
                  <a:solidFill>
                    <a:srgbClr val="FFCC66"/>
                  </a:solidFill>
                  <a:latin typeface="Times New Roman"/>
                  <a:ea typeface="Times New Roman"/>
                  <a:cs typeface="Times New Roman"/>
                  <a:sym typeface="Times New Roman"/>
                </a:defRPr>
              </a:lvl1pPr>
            </a:lstStyle>
            <a:p>
              <a:pPr/>
              <a:r>
                <a:t>•</a:t>
              </a:r>
            </a:p>
          </p:txBody>
        </p:sp>
        <p:sp>
          <p:nvSpPr>
            <p:cNvPr id="1443" name="Rectangle 88"/>
            <p:cNvSpPr txBox="1"/>
            <p:nvPr/>
          </p:nvSpPr>
          <p:spPr>
            <a:xfrm>
              <a:off x="249237" y="814387"/>
              <a:ext cx="702730" cy="317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300">
                  <a:solidFill>
                    <a:srgbClr val="FFFFCC"/>
                  </a:solidFill>
                  <a:latin typeface="Times New Roman"/>
                  <a:ea typeface="Times New Roman"/>
                  <a:cs typeface="Times New Roman"/>
                  <a:sym typeface="Times New Roman"/>
                </a:defRPr>
              </a:lvl1pPr>
            </a:lstStyle>
            <a:p>
              <a:pPr/>
              <a:r>
                <a:t>Water</a:t>
              </a:r>
            </a:p>
          </p:txBody>
        </p:sp>
        <p:sp>
          <p:nvSpPr>
            <p:cNvPr id="1444" name="Rectangle 89"/>
            <p:cNvSpPr txBox="1"/>
            <p:nvPr/>
          </p:nvSpPr>
          <p:spPr>
            <a:xfrm>
              <a:off x="120650" y="1227138"/>
              <a:ext cx="127001" cy="3177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300">
                  <a:solidFill>
                    <a:srgbClr val="FFCC66"/>
                  </a:solidFill>
                  <a:latin typeface="Times New Roman"/>
                  <a:ea typeface="Times New Roman"/>
                  <a:cs typeface="Times New Roman"/>
                  <a:sym typeface="Times New Roman"/>
                </a:defRPr>
              </a:lvl1pPr>
            </a:lstStyle>
            <a:p>
              <a:pPr/>
              <a:r>
                <a:t>•</a:t>
              </a:r>
            </a:p>
          </p:txBody>
        </p:sp>
        <p:sp>
          <p:nvSpPr>
            <p:cNvPr id="1445" name="Rectangle 90"/>
            <p:cNvSpPr txBox="1"/>
            <p:nvPr/>
          </p:nvSpPr>
          <p:spPr>
            <a:xfrm>
              <a:off x="249237" y="1227138"/>
              <a:ext cx="402072" cy="3177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300">
                  <a:solidFill>
                    <a:srgbClr val="FFFFCC"/>
                  </a:solidFill>
                  <a:latin typeface="Times New Roman"/>
                  <a:ea typeface="Times New Roman"/>
                  <a:cs typeface="Times New Roman"/>
                  <a:sym typeface="Times New Roman"/>
                </a:defRPr>
              </a:lvl1pPr>
            </a:lstStyle>
            <a:p>
              <a:pPr/>
              <a:r>
                <a:t>Air</a:t>
              </a:r>
            </a:p>
          </p:txBody>
        </p:sp>
        <p:sp>
          <p:nvSpPr>
            <p:cNvPr id="1446" name="Rectangle 91"/>
            <p:cNvSpPr txBox="1"/>
            <p:nvPr/>
          </p:nvSpPr>
          <p:spPr>
            <a:xfrm>
              <a:off x="120650" y="1638300"/>
              <a:ext cx="127001" cy="317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300">
                  <a:solidFill>
                    <a:srgbClr val="FFCC66"/>
                  </a:solidFill>
                  <a:latin typeface="Times New Roman"/>
                  <a:ea typeface="Times New Roman"/>
                  <a:cs typeface="Times New Roman"/>
                  <a:sym typeface="Times New Roman"/>
                </a:defRPr>
              </a:lvl1pPr>
            </a:lstStyle>
            <a:p>
              <a:pPr/>
              <a:r>
                <a:t>•</a:t>
              </a:r>
            </a:p>
          </p:txBody>
        </p:sp>
        <p:sp>
          <p:nvSpPr>
            <p:cNvPr id="1447" name="Rectangle 92"/>
            <p:cNvSpPr txBox="1"/>
            <p:nvPr/>
          </p:nvSpPr>
          <p:spPr>
            <a:xfrm>
              <a:off x="249237" y="1638300"/>
              <a:ext cx="613303" cy="317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300">
                  <a:solidFill>
                    <a:srgbClr val="FFFFCC"/>
                  </a:solidFill>
                  <a:latin typeface="Times New Roman"/>
                  <a:ea typeface="Times New Roman"/>
                  <a:cs typeface="Times New Roman"/>
                  <a:sym typeface="Times New Roman"/>
                </a:defRPr>
              </a:lvl1pPr>
            </a:lstStyle>
            <a:p>
              <a:pPr/>
              <a:r>
                <a:t>Food</a:t>
              </a:r>
            </a:p>
          </p:txBody>
        </p:sp>
        <p:grpSp>
          <p:nvGrpSpPr>
            <p:cNvPr id="1574" name="Group 219"/>
            <p:cNvGrpSpPr/>
            <p:nvPr/>
          </p:nvGrpSpPr>
          <p:grpSpPr>
            <a:xfrm>
              <a:off x="1574799" y="862011"/>
              <a:ext cx="1522418" cy="1209680"/>
              <a:chOff x="-1" y="0"/>
              <a:chExt cx="1522416" cy="1209678"/>
            </a:xfrm>
          </p:grpSpPr>
          <p:sp>
            <p:nvSpPr>
              <p:cNvPr id="1448" name="Freeform 93"/>
              <p:cNvSpPr/>
              <p:nvPr/>
            </p:nvSpPr>
            <p:spPr>
              <a:xfrm>
                <a:off x="-2" y="368299"/>
                <a:ext cx="1522418" cy="8413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
                    </a:moveTo>
                    <a:lnTo>
                      <a:pt x="20677" y="122"/>
                    </a:lnTo>
                    <a:lnTo>
                      <a:pt x="20496" y="245"/>
                    </a:lnTo>
                    <a:lnTo>
                      <a:pt x="20158" y="408"/>
                    </a:lnTo>
                    <a:lnTo>
                      <a:pt x="19776" y="489"/>
                    </a:lnTo>
                    <a:lnTo>
                      <a:pt x="19348" y="489"/>
                    </a:lnTo>
                    <a:lnTo>
                      <a:pt x="18987" y="408"/>
                    </a:lnTo>
                    <a:lnTo>
                      <a:pt x="18604" y="122"/>
                    </a:lnTo>
                    <a:lnTo>
                      <a:pt x="18424" y="408"/>
                    </a:lnTo>
                    <a:lnTo>
                      <a:pt x="18176" y="571"/>
                    </a:lnTo>
                    <a:lnTo>
                      <a:pt x="17748" y="571"/>
                    </a:lnTo>
                    <a:lnTo>
                      <a:pt x="17546" y="408"/>
                    </a:lnTo>
                    <a:lnTo>
                      <a:pt x="17366" y="122"/>
                    </a:lnTo>
                    <a:lnTo>
                      <a:pt x="17208" y="408"/>
                    </a:lnTo>
                    <a:lnTo>
                      <a:pt x="17028" y="571"/>
                    </a:lnTo>
                    <a:lnTo>
                      <a:pt x="16555" y="571"/>
                    </a:lnTo>
                    <a:lnTo>
                      <a:pt x="16352" y="408"/>
                    </a:lnTo>
                    <a:lnTo>
                      <a:pt x="16284" y="326"/>
                    </a:lnTo>
                    <a:lnTo>
                      <a:pt x="16104" y="489"/>
                    </a:lnTo>
                    <a:lnTo>
                      <a:pt x="15947" y="611"/>
                    </a:lnTo>
                    <a:lnTo>
                      <a:pt x="15766" y="734"/>
                    </a:lnTo>
                    <a:lnTo>
                      <a:pt x="15564" y="774"/>
                    </a:lnTo>
                    <a:lnTo>
                      <a:pt x="15384" y="734"/>
                    </a:lnTo>
                    <a:lnTo>
                      <a:pt x="15248" y="571"/>
                    </a:lnTo>
                    <a:lnTo>
                      <a:pt x="15001" y="326"/>
                    </a:lnTo>
                    <a:lnTo>
                      <a:pt x="14978" y="245"/>
                    </a:lnTo>
                    <a:lnTo>
                      <a:pt x="14843" y="122"/>
                    </a:lnTo>
                    <a:lnTo>
                      <a:pt x="14663" y="0"/>
                    </a:lnTo>
                    <a:lnTo>
                      <a:pt x="14550" y="122"/>
                    </a:lnTo>
                    <a:lnTo>
                      <a:pt x="14460" y="326"/>
                    </a:lnTo>
                    <a:lnTo>
                      <a:pt x="14325" y="408"/>
                    </a:lnTo>
                    <a:lnTo>
                      <a:pt x="14167" y="489"/>
                    </a:lnTo>
                    <a:lnTo>
                      <a:pt x="14032" y="489"/>
                    </a:lnTo>
                    <a:lnTo>
                      <a:pt x="13897" y="326"/>
                    </a:lnTo>
                    <a:lnTo>
                      <a:pt x="13874" y="326"/>
                    </a:lnTo>
                    <a:lnTo>
                      <a:pt x="13874" y="245"/>
                    </a:lnTo>
                    <a:lnTo>
                      <a:pt x="13694" y="122"/>
                    </a:lnTo>
                    <a:lnTo>
                      <a:pt x="13559" y="0"/>
                    </a:lnTo>
                    <a:lnTo>
                      <a:pt x="13447" y="122"/>
                    </a:lnTo>
                    <a:lnTo>
                      <a:pt x="13289" y="326"/>
                    </a:lnTo>
                    <a:lnTo>
                      <a:pt x="6262" y="326"/>
                    </a:lnTo>
                    <a:lnTo>
                      <a:pt x="6126" y="122"/>
                    </a:lnTo>
                    <a:lnTo>
                      <a:pt x="5991" y="0"/>
                    </a:lnTo>
                    <a:lnTo>
                      <a:pt x="5879" y="122"/>
                    </a:lnTo>
                    <a:lnTo>
                      <a:pt x="5721" y="245"/>
                    </a:lnTo>
                    <a:lnTo>
                      <a:pt x="5653" y="326"/>
                    </a:lnTo>
                    <a:lnTo>
                      <a:pt x="5631" y="326"/>
                    </a:lnTo>
                    <a:lnTo>
                      <a:pt x="5541" y="489"/>
                    </a:lnTo>
                    <a:lnTo>
                      <a:pt x="5428" y="489"/>
                    </a:lnTo>
                    <a:lnTo>
                      <a:pt x="5293" y="408"/>
                    </a:lnTo>
                    <a:lnTo>
                      <a:pt x="5180" y="326"/>
                    </a:lnTo>
                    <a:lnTo>
                      <a:pt x="5090" y="122"/>
                    </a:lnTo>
                    <a:lnTo>
                      <a:pt x="4955" y="0"/>
                    </a:lnTo>
                    <a:lnTo>
                      <a:pt x="4775" y="122"/>
                    </a:lnTo>
                    <a:lnTo>
                      <a:pt x="4662" y="245"/>
                    </a:lnTo>
                    <a:lnTo>
                      <a:pt x="4617" y="326"/>
                    </a:lnTo>
                    <a:lnTo>
                      <a:pt x="4347" y="571"/>
                    </a:lnTo>
                    <a:lnTo>
                      <a:pt x="4189" y="734"/>
                    </a:lnTo>
                    <a:lnTo>
                      <a:pt x="4077" y="774"/>
                    </a:lnTo>
                    <a:lnTo>
                      <a:pt x="3852" y="734"/>
                    </a:lnTo>
                    <a:lnTo>
                      <a:pt x="3671" y="611"/>
                    </a:lnTo>
                    <a:lnTo>
                      <a:pt x="3469" y="489"/>
                    </a:lnTo>
                    <a:lnTo>
                      <a:pt x="3333" y="326"/>
                    </a:lnTo>
                    <a:lnTo>
                      <a:pt x="2996" y="571"/>
                    </a:lnTo>
                    <a:lnTo>
                      <a:pt x="2545" y="571"/>
                    </a:lnTo>
                    <a:lnTo>
                      <a:pt x="2387" y="408"/>
                    </a:lnTo>
                    <a:lnTo>
                      <a:pt x="2162" y="122"/>
                    </a:lnTo>
                    <a:lnTo>
                      <a:pt x="2027" y="408"/>
                    </a:lnTo>
                    <a:lnTo>
                      <a:pt x="1824" y="571"/>
                    </a:lnTo>
                    <a:lnTo>
                      <a:pt x="1396" y="571"/>
                    </a:lnTo>
                    <a:lnTo>
                      <a:pt x="1149" y="408"/>
                    </a:lnTo>
                    <a:lnTo>
                      <a:pt x="969" y="122"/>
                    </a:lnTo>
                    <a:lnTo>
                      <a:pt x="0" y="122"/>
                    </a:lnTo>
                    <a:lnTo>
                      <a:pt x="0" y="21600"/>
                    </a:lnTo>
                    <a:lnTo>
                      <a:pt x="21600" y="21600"/>
                    </a:lnTo>
                    <a:lnTo>
                      <a:pt x="21600" y="122"/>
                    </a:lnTo>
                    <a:close/>
                  </a:path>
                </a:pathLst>
              </a:custGeom>
              <a:solidFill>
                <a:srgbClr val="CFEDF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49" name="Freeform 94"/>
              <p:cNvSpPr/>
              <p:nvPr/>
            </p:nvSpPr>
            <p:spPr>
              <a:xfrm>
                <a:off x="-2" y="368299"/>
                <a:ext cx="1522418" cy="8413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
                    </a:moveTo>
                    <a:lnTo>
                      <a:pt x="20677" y="122"/>
                    </a:lnTo>
                    <a:lnTo>
                      <a:pt x="20496" y="245"/>
                    </a:lnTo>
                    <a:lnTo>
                      <a:pt x="20158" y="408"/>
                    </a:lnTo>
                    <a:lnTo>
                      <a:pt x="19776" y="489"/>
                    </a:lnTo>
                    <a:lnTo>
                      <a:pt x="19348" y="489"/>
                    </a:lnTo>
                    <a:lnTo>
                      <a:pt x="18987" y="408"/>
                    </a:lnTo>
                    <a:lnTo>
                      <a:pt x="18604" y="122"/>
                    </a:lnTo>
                    <a:lnTo>
                      <a:pt x="18424" y="408"/>
                    </a:lnTo>
                    <a:lnTo>
                      <a:pt x="18176" y="571"/>
                    </a:lnTo>
                    <a:lnTo>
                      <a:pt x="17748" y="571"/>
                    </a:lnTo>
                    <a:lnTo>
                      <a:pt x="17546" y="408"/>
                    </a:lnTo>
                    <a:lnTo>
                      <a:pt x="17366" y="122"/>
                    </a:lnTo>
                    <a:lnTo>
                      <a:pt x="17208" y="408"/>
                    </a:lnTo>
                    <a:lnTo>
                      <a:pt x="17028" y="571"/>
                    </a:lnTo>
                    <a:lnTo>
                      <a:pt x="16555" y="571"/>
                    </a:lnTo>
                    <a:lnTo>
                      <a:pt x="16352" y="408"/>
                    </a:lnTo>
                    <a:lnTo>
                      <a:pt x="16284" y="326"/>
                    </a:lnTo>
                    <a:lnTo>
                      <a:pt x="16104" y="489"/>
                    </a:lnTo>
                    <a:lnTo>
                      <a:pt x="15947" y="611"/>
                    </a:lnTo>
                    <a:lnTo>
                      <a:pt x="15766" y="734"/>
                    </a:lnTo>
                    <a:lnTo>
                      <a:pt x="15564" y="774"/>
                    </a:lnTo>
                    <a:lnTo>
                      <a:pt x="15384" y="734"/>
                    </a:lnTo>
                    <a:lnTo>
                      <a:pt x="15248" y="571"/>
                    </a:lnTo>
                    <a:lnTo>
                      <a:pt x="15001" y="326"/>
                    </a:lnTo>
                    <a:lnTo>
                      <a:pt x="14978" y="245"/>
                    </a:lnTo>
                    <a:lnTo>
                      <a:pt x="14843" y="122"/>
                    </a:lnTo>
                    <a:lnTo>
                      <a:pt x="14663" y="0"/>
                    </a:lnTo>
                    <a:lnTo>
                      <a:pt x="14550" y="122"/>
                    </a:lnTo>
                    <a:lnTo>
                      <a:pt x="14460" y="326"/>
                    </a:lnTo>
                    <a:lnTo>
                      <a:pt x="14325" y="408"/>
                    </a:lnTo>
                    <a:lnTo>
                      <a:pt x="14167" y="489"/>
                    </a:lnTo>
                    <a:lnTo>
                      <a:pt x="14032" y="489"/>
                    </a:lnTo>
                    <a:lnTo>
                      <a:pt x="13897" y="326"/>
                    </a:lnTo>
                    <a:lnTo>
                      <a:pt x="13874" y="326"/>
                    </a:lnTo>
                    <a:lnTo>
                      <a:pt x="13874" y="245"/>
                    </a:lnTo>
                    <a:lnTo>
                      <a:pt x="13694" y="122"/>
                    </a:lnTo>
                    <a:lnTo>
                      <a:pt x="13559" y="0"/>
                    </a:lnTo>
                    <a:lnTo>
                      <a:pt x="13447" y="122"/>
                    </a:lnTo>
                    <a:lnTo>
                      <a:pt x="13289" y="326"/>
                    </a:lnTo>
                    <a:lnTo>
                      <a:pt x="6262" y="326"/>
                    </a:lnTo>
                    <a:lnTo>
                      <a:pt x="6126" y="122"/>
                    </a:lnTo>
                    <a:lnTo>
                      <a:pt x="5991" y="0"/>
                    </a:lnTo>
                    <a:lnTo>
                      <a:pt x="5879" y="122"/>
                    </a:lnTo>
                    <a:lnTo>
                      <a:pt x="5721" y="245"/>
                    </a:lnTo>
                    <a:lnTo>
                      <a:pt x="5653" y="326"/>
                    </a:lnTo>
                    <a:lnTo>
                      <a:pt x="5631" y="326"/>
                    </a:lnTo>
                    <a:lnTo>
                      <a:pt x="5541" y="489"/>
                    </a:lnTo>
                    <a:lnTo>
                      <a:pt x="5428" y="489"/>
                    </a:lnTo>
                    <a:lnTo>
                      <a:pt x="5293" y="408"/>
                    </a:lnTo>
                    <a:lnTo>
                      <a:pt x="5180" y="326"/>
                    </a:lnTo>
                    <a:lnTo>
                      <a:pt x="5090" y="122"/>
                    </a:lnTo>
                    <a:lnTo>
                      <a:pt x="4955" y="0"/>
                    </a:lnTo>
                    <a:lnTo>
                      <a:pt x="4775" y="122"/>
                    </a:lnTo>
                    <a:lnTo>
                      <a:pt x="4662" y="245"/>
                    </a:lnTo>
                    <a:lnTo>
                      <a:pt x="4617" y="326"/>
                    </a:lnTo>
                    <a:lnTo>
                      <a:pt x="4347" y="571"/>
                    </a:lnTo>
                    <a:lnTo>
                      <a:pt x="4189" y="734"/>
                    </a:lnTo>
                    <a:lnTo>
                      <a:pt x="4077" y="774"/>
                    </a:lnTo>
                    <a:lnTo>
                      <a:pt x="3852" y="734"/>
                    </a:lnTo>
                    <a:lnTo>
                      <a:pt x="3671" y="611"/>
                    </a:lnTo>
                    <a:lnTo>
                      <a:pt x="3469" y="489"/>
                    </a:lnTo>
                    <a:lnTo>
                      <a:pt x="3333" y="326"/>
                    </a:lnTo>
                    <a:lnTo>
                      <a:pt x="2996" y="571"/>
                    </a:lnTo>
                    <a:lnTo>
                      <a:pt x="2545" y="571"/>
                    </a:lnTo>
                    <a:lnTo>
                      <a:pt x="2387" y="408"/>
                    </a:lnTo>
                    <a:lnTo>
                      <a:pt x="2162" y="122"/>
                    </a:lnTo>
                    <a:lnTo>
                      <a:pt x="2027" y="408"/>
                    </a:lnTo>
                    <a:lnTo>
                      <a:pt x="1824" y="571"/>
                    </a:lnTo>
                    <a:lnTo>
                      <a:pt x="1396" y="571"/>
                    </a:lnTo>
                    <a:lnTo>
                      <a:pt x="1149" y="408"/>
                    </a:lnTo>
                    <a:lnTo>
                      <a:pt x="969" y="122"/>
                    </a:lnTo>
                    <a:lnTo>
                      <a:pt x="0" y="122"/>
                    </a:lnTo>
                    <a:lnTo>
                      <a:pt x="0" y="21600"/>
                    </a:lnTo>
                    <a:lnTo>
                      <a:pt x="21600" y="21600"/>
                    </a:lnTo>
                    <a:lnTo>
                      <a:pt x="21600" y="122"/>
                    </a:lnTo>
                    <a:close/>
                  </a:path>
                </a:pathLst>
              </a:custGeom>
              <a:noFill/>
              <a:ln w="3175" cap="flat">
                <a:solidFill>
                  <a:srgbClr val="CFEDF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50" name="Freeform 95"/>
              <p:cNvSpPr/>
              <p:nvPr/>
            </p:nvSpPr>
            <p:spPr>
              <a:xfrm>
                <a:off x="152400" y="765175"/>
                <a:ext cx="265114" cy="352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0" y="2043"/>
                    </a:moveTo>
                    <a:lnTo>
                      <a:pt x="1423" y="3308"/>
                    </a:lnTo>
                    <a:lnTo>
                      <a:pt x="776" y="5351"/>
                    </a:lnTo>
                    <a:lnTo>
                      <a:pt x="0" y="7297"/>
                    </a:lnTo>
                    <a:lnTo>
                      <a:pt x="0" y="10022"/>
                    </a:lnTo>
                    <a:lnTo>
                      <a:pt x="388" y="11676"/>
                    </a:lnTo>
                    <a:lnTo>
                      <a:pt x="1293" y="13330"/>
                    </a:lnTo>
                    <a:lnTo>
                      <a:pt x="1940" y="14984"/>
                    </a:lnTo>
                    <a:lnTo>
                      <a:pt x="3234" y="16249"/>
                    </a:lnTo>
                    <a:lnTo>
                      <a:pt x="4139" y="17708"/>
                    </a:lnTo>
                    <a:lnTo>
                      <a:pt x="5820" y="18973"/>
                    </a:lnTo>
                    <a:lnTo>
                      <a:pt x="7243" y="19849"/>
                    </a:lnTo>
                    <a:lnTo>
                      <a:pt x="9183" y="20822"/>
                    </a:lnTo>
                    <a:lnTo>
                      <a:pt x="11382" y="21600"/>
                    </a:lnTo>
                    <a:lnTo>
                      <a:pt x="13581" y="21016"/>
                    </a:lnTo>
                    <a:lnTo>
                      <a:pt x="15521" y="20238"/>
                    </a:lnTo>
                    <a:lnTo>
                      <a:pt x="17461" y="19362"/>
                    </a:lnTo>
                    <a:lnTo>
                      <a:pt x="18884" y="18292"/>
                    </a:lnTo>
                    <a:lnTo>
                      <a:pt x="20436" y="17222"/>
                    </a:lnTo>
                    <a:lnTo>
                      <a:pt x="21600" y="15762"/>
                    </a:lnTo>
                    <a:lnTo>
                      <a:pt x="19401" y="10022"/>
                    </a:lnTo>
                    <a:lnTo>
                      <a:pt x="18754" y="7686"/>
                    </a:lnTo>
                    <a:lnTo>
                      <a:pt x="17720" y="5838"/>
                    </a:lnTo>
                    <a:lnTo>
                      <a:pt x="16556" y="3989"/>
                    </a:lnTo>
                    <a:lnTo>
                      <a:pt x="14874" y="2432"/>
                    </a:lnTo>
                    <a:lnTo>
                      <a:pt x="11641" y="0"/>
                    </a:lnTo>
                    <a:lnTo>
                      <a:pt x="1940" y="2043"/>
                    </a:lnTo>
                    <a:close/>
                  </a:path>
                </a:pathLst>
              </a:custGeom>
              <a:solidFill>
                <a:srgbClr val="C9662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51" name="Freeform 96"/>
              <p:cNvSpPr/>
              <p:nvPr/>
            </p:nvSpPr>
            <p:spPr>
              <a:xfrm>
                <a:off x="152400" y="765175"/>
                <a:ext cx="265114" cy="352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0" y="2043"/>
                    </a:moveTo>
                    <a:lnTo>
                      <a:pt x="1423" y="3308"/>
                    </a:lnTo>
                    <a:lnTo>
                      <a:pt x="776" y="5351"/>
                    </a:lnTo>
                    <a:lnTo>
                      <a:pt x="0" y="7297"/>
                    </a:lnTo>
                    <a:lnTo>
                      <a:pt x="0" y="10022"/>
                    </a:lnTo>
                    <a:lnTo>
                      <a:pt x="388" y="11676"/>
                    </a:lnTo>
                    <a:lnTo>
                      <a:pt x="1293" y="13330"/>
                    </a:lnTo>
                    <a:lnTo>
                      <a:pt x="1940" y="14984"/>
                    </a:lnTo>
                    <a:lnTo>
                      <a:pt x="3234" y="16249"/>
                    </a:lnTo>
                    <a:lnTo>
                      <a:pt x="4139" y="17708"/>
                    </a:lnTo>
                    <a:lnTo>
                      <a:pt x="5820" y="18973"/>
                    </a:lnTo>
                    <a:lnTo>
                      <a:pt x="7243" y="19849"/>
                    </a:lnTo>
                    <a:lnTo>
                      <a:pt x="9183" y="20822"/>
                    </a:lnTo>
                    <a:lnTo>
                      <a:pt x="11382" y="21600"/>
                    </a:lnTo>
                    <a:lnTo>
                      <a:pt x="13581" y="21016"/>
                    </a:lnTo>
                    <a:lnTo>
                      <a:pt x="15521" y="20238"/>
                    </a:lnTo>
                    <a:lnTo>
                      <a:pt x="17461" y="19362"/>
                    </a:lnTo>
                    <a:lnTo>
                      <a:pt x="18884" y="18292"/>
                    </a:lnTo>
                    <a:lnTo>
                      <a:pt x="20436" y="17222"/>
                    </a:lnTo>
                    <a:lnTo>
                      <a:pt x="21600" y="15762"/>
                    </a:lnTo>
                    <a:lnTo>
                      <a:pt x="19401" y="10022"/>
                    </a:lnTo>
                    <a:lnTo>
                      <a:pt x="18754" y="7686"/>
                    </a:lnTo>
                    <a:lnTo>
                      <a:pt x="17720" y="5838"/>
                    </a:lnTo>
                    <a:lnTo>
                      <a:pt x="16556" y="3989"/>
                    </a:lnTo>
                    <a:lnTo>
                      <a:pt x="14874" y="2432"/>
                    </a:lnTo>
                    <a:lnTo>
                      <a:pt x="11641" y="0"/>
                    </a:lnTo>
                    <a:lnTo>
                      <a:pt x="1940" y="2043"/>
                    </a:lnTo>
                    <a:close/>
                  </a:path>
                </a:pathLst>
              </a:custGeom>
              <a:noFill/>
              <a:ln w="3175" cap="flat">
                <a:solidFill>
                  <a:srgbClr val="C96623"/>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52" name="Freeform 97"/>
              <p:cNvSpPr/>
              <p:nvPr/>
            </p:nvSpPr>
            <p:spPr>
              <a:xfrm>
                <a:off x="1152527" y="530225"/>
                <a:ext cx="66677" cy="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lnTo>
                      <a:pt x="16457" y="16200"/>
                    </a:lnTo>
                    <a:lnTo>
                      <a:pt x="12343" y="18360"/>
                    </a:lnTo>
                    <a:lnTo>
                      <a:pt x="9771" y="20160"/>
                    </a:lnTo>
                    <a:lnTo>
                      <a:pt x="6171" y="20880"/>
                    </a:lnTo>
                    <a:lnTo>
                      <a:pt x="0" y="21600"/>
                    </a:lnTo>
                    <a:close/>
                  </a:path>
                </a:pathLst>
              </a:cu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53" name="Freeform 98"/>
              <p:cNvSpPr/>
              <p:nvPr/>
            </p:nvSpPr>
            <p:spPr>
              <a:xfrm>
                <a:off x="1152527" y="530225"/>
                <a:ext cx="66677" cy="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lnTo>
                      <a:pt x="16457" y="16200"/>
                    </a:lnTo>
                    <a:lnTo>
                      <a:pt x="12343" y="18360"/>
                    </a:lnTo>
                    <a:lnTo>
                      <a:pt x="9771" y="20160"/>
                    </a:lnTo>
                    <a:lnTo>
                      <a:pt x="6171" y="20880"/>
                    </a:lnTo>
                    <a:lnTo>
                      <a:pt x="0" y="21600"/>
                    </a:lnTo>
                    <a:close/>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54" name="Freeform 99"/>
              <p:cNvSpPr/>
              <p:nvPr/>
            </p:nvSpPr>
            <p:spPr>
              <a:xfrm>
                <a:off x="1152527" y="498474"/>
                <a:ext cx="341314" cy="139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73"/>
                    </a:moveTo>
                    <a:lnTo>
                      <a:pt x="8339" y="14727"/>
                    </a:lnTo>
                    <a:lnTo>
                      <a:pt x="8339" y="16936"/>
                    </a:lnTo>
                    <a:lnTo>
                      <a:pt x="8439" y="17918"/>
                    </a:lnTo>
                    <a:lnTo>
                      <a:pt x="9042" y="19145"/>
                    </a:lnTo>
                    <a:lnTo>
                      <a:pt x="9645" y="20618"/>
                    </a:lnTo>
                    <a:lnTo>
                      <a:pt x="10247" y="21600"/>
                    </a:lnTo>
                    <a:lnTo>
                      <a:pt x="11754" y="21600"/>
                    </a:lnTo>
                    <a:lnTo>
                      <a:pt x="11855" y="20864"/>
                    </a:lnTo>
                    <a:lnTo>
                      <a:pt x="12860" y="20618"/>
                    </a:lnTo>
                    <a:lnTo>
                      <a:pt x="13965" y="19636"/>
                    </a:lnTo>
                    <a:lnTo>
                      <a:pt x="15170" y="19636"/>
                    </a:lnTo>
                    <a:lnTo>
                      <a:pt x="17180" y="20864"/>
                    </a:lnTo>
                    <a:lnTo>
                      <a:pt x="17380" y="21600"/>
                    </a:lnTo>
                    <a:lnTo>
                      <a:pt x="17581" y="20864"/>
                    </a:lnTo>
                    <a:lnTo>
                      <a:pt x="17782" y="20618"/>
                    </a:lnTo>
                    <a:lnTo>
                      <a:pt x="17782" y="19145"/>
                    </a:lnTo>
                    <a:lnTo>
                      <a:pt x="17380" y="18164"/>
                    </a:lnTo>
                    <a:lnTo>
                      <a:pt x="15170" y="16445"/>
                    </a:lnTo>
                    <a:lnTo>
                      <a:pt x="19088" y="16936"/>
                    </a:lnTo>
                    <a:lnTo>
                      <a:pt x="19691" y="16936"/>
                    </a:lnTo>
                    <a:lnTo>
                      <a:pt x="19691" y="14727"/>
                    </a:lnTo>
                    <a:lnTo>
                      <a:pt x="19289" y="13991"/>
                    </a:lnTo>
                    <a:lnTo>
                      <a:pt x="19088" y="13991"/>
                    </a:lnTo>
                    <a:lnTo>
                      <a:pt x="16074" y="12764"/>
                    </a:lnTo>
                    <a:lnTo>
                      <a:pt x="18285" y="11782"/>
                    </a:lnTo>
                    <a:lnTo>
                      <a:pt x="19993" y="12764"/>
                    </a:lnTo>
                    <a:lnTo>
                      <a:pt x="20897" y="12764"/>
                    </a:lnTo>
                    <a:lnTo>
                      <a:pt x="21198" y="12273"/>
                    </a:lnTo>
                    <a:lnTo>
                      <a:pt x="21600" y="11291"/>
                    </a:lnTo>
                    <a:lnTo>
                      <a:pt x="21299" y="10064"/>
                    </a:lnTo>
                    <a:lnTo>
                      <a:pt x="21198" y="9573"/>
                    </a:lnTo>
                    <a:lnTo>
                      <a:pt x="20897" y="9082"/>
                    </a:lnTo>
                    <a:lnTo>
                      <a:pt x="19792" y="8100"/>
                    </a:lnTo>
                    <a:lnTo>
                      <a:pt x="17380" y="8100"/>
                    </a:lnTo>
                    <a:lnTo>
                      <a:pt x="16275" y="8591"/>
                    </a:lnTo>
                    <a:lnTo>
                      <a:pt x="15873" y="9082"/>
                    </a:lnTo>
                    <a:lnTo>
                      <a:pt x="16074" y="7609"/>
                    </a:lnTo>
                    <a:lnTo>
                      <a:pt x="16778" y="6627"/>
                    </a:lnTo>
                    <a:lnTo>
                      <a:pt x="17380" y="6382"/>
                    </a:lnTo>
                    <a:lnTo>
                      <a:pt x="17883" y="5891"/>
                    </a:lnTo>
                    <a:lnTo>
                      <a:pt x="18486" y="6382"/>
                    </a:lnTo>
                    <a:lnTo>
                      <a:pt x="19088" y="5891"/>
                    </a:lnTo>
                    <a:lnTo>
                      <a:pt x="19289" y="4909"/>
                    </a:lnTo>
                    <a:lnTo>
                      <a:pt x="19390" y="3927"/>
                    </a:lnTo>
                    <a:lnTo>
                      <a:pt x="19289" y="2945"/>
                    </a:lnTo>
                    <a:lnTo>
                      <a:pt x="19088" y="2209"/>
                    </a:lnTo>
                    <a:lnTo>
                      <a:pt x="17180" y="2209"/>
                    </a:lnTo>
                    <a:lnTo>
                      <a:pt x="15873" y="2945"/>
                    </a:lnTo>
                    <a:lnTo>
                      <a:pt x="14768" y="3927"/>
                    </a:lnTo>
                    <a:lnTo>
                      <a:pt x="13965" y="4909"/>
                    </a:lnTo>
                    <a:lnTo>
                      <a:pt x="13362" y="7364"/>
                    </a:lnTo>
                    <a:lnTo>
                      <a:pt x="13060" y="6627"/>
                    </a:lnTo>
                    <a:lnTo>
                      <a:pt x="13362" y="4418"/>
                    </a:lnTo>
                    <a:lnTo>
                      <a:pt x="14166" y="3682"/>
                    </a:lnTo>
                    <a:lnTo>
                      <a:pt x="14367" y="2700"/>
                    </a:lnTo>
                    <a:lnTo>
                      <a:pt x="14768" y="1718"/>
                    </a:lnTo>
                    <a:lnTo>
                      <a:pt x="14768" y="736"/>
                    </a:lnTo>
                    <a:lnTo>
                      <a:pt x="14367" y="0"/>
                    </a:lnTo>
                    <a:lnTo>
                      <a:pt x="12860" y="736"/>
                    </a:lnTo>
                    <a:lnTo>
                      <a:pt x="11855" y="2209"/>
                    </a:lnTo>
                    <a:lnTo>
                      <a:pt x="11152" y="2945"/>
                    </a:lnTo>
                    <a:lnTo>
                      <a:pt x="10750" y="5891"/>
                    </a:lnTo>
                    <a:lnTo>
                      <a:pt x="10247" y="7609"/>
                    </a:lnTo>
                    <a:lnTo>
                      <a:pt x="10047" y="8100"/>
                    </a:lnTo>
                    <a:lnTo>
                      <a:pt x="9645" y="8591"/>
                    </a:lnTo>
                    <a:lnTo>
                      <a:pt x="1206" y="6627"/>
                    </a:lnTo>
                    <a:lnTo>
                      <a:pt x="0" y="12273"/>
                    </a:lnTo>
                    <a:close/>
                  </a:path>
                </a:pathLst>
              </a:custGeom>
              <a:solidFill>
                <a:srgbClr val="FFB58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55" name="Freeform 100"/>
              <p:cNvSpPr/>
              <p:nvPr/>
            </p:nvSpPr>
            <p:spPr>
              <a:xfrm>
                <a:off x="1152527" y="498474"/>
                <a:ext cx="341314" cy="139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73"/>
                    </a:moveTo>
                    <a:lnTo>
                      <a:pt x="8339" y="14727"/>
                    </a:lnTo>
                    <a:lnTo>
                      <a:pt x="8339" y="16936"/>
                    </a:lnTo>
                    <a:lnTo>
                      <a:pt x="8439" y="17918"/>
                    </a:lnTo>
                    <a:lnTo>
                      <a:pt x="9042" y="19145"/>
                    </a:lnTo>
                    <a:lnTo>
                      <a:pt x="9645" y="20618"/>
                    </a:lnTo>
                    <a:lnTo>
                      <a:pt x="10247" y="21600"/>
                    </a:lnTo>
                    <a:lnTo>
                      <a:pt x="11754" y="21600"/>
                    </a:lnTo>
                    <a:lnTo>
                      <a:pt x="11855" y="20864"/>
                    </a:lnTo>
                    <a:lnTo>
                      <a:pt x="12860" y="20618"/>
                    </a:lnTo>
                    <a:lnTo>
                      <a:pt x="13965" y="19636"/>
                    </a:lnTo>
                    <a:lnTo>
                      <a:pt x="15170" y="19636"/>
                    </a:lnTo>
                    <a:lnTo>
                      <a:pt x="17180" y="20864"/>
                    </a:lnTo>
                    <a:lnTo>
                      <a:pt x="17380" y="21600"/>
                    </a:lnTo>
                    <a:lnTo>
                      <a:pt x="17581" y="20864"/>
                    </a:lnTo>
                    <a:lnTo>
                      <a:pt x="17782" y="20618"/>
                    </a:lnTo>
                    <a:lnTo>
                      <a:pt x="17782" y="19145"/>
                    </a:lnTo>
                    <a:lnTo>
                      <a:pt x="17380" y="18164"/>
                    </a:lnTo>
                    <a:lnTo>
                      <a:pt x="15170" y="16445"/>
                    </a:lnTo>
                    <a:lnTo>
                      <a:pt x="19088" y="16936"/>
                    </a:lnTo>
                    <a:lnTo>
                      <a:pt x="19691" y="16936"/>
                    </a:lnTo>
                    <a:lnTo>
                      <a:pt x="19691" y="14727"/>
                    </a:lnTo>
                    <a:lnTo>
                      <a:pt x="19289" y="13991"/>
                    </a:lnTo>
                    <a:lnTo>
                      <a:pt x="19088" y="13991"/>
                    </a:lnTo>
                    <a:lnTo>
                      <a:pt x="16074" y="12764"/>
                    </a:lnTo>
                    <a:lnTo>
                      <a:pt x="18285" y="11782"/>
                    </a:lnTo>
                    <a:lnTo>
                      <a:pt x="19993" y="12764"/>
                    </a:lnTo>
                    <a:lnTo>
                      <a:pt x="20897" y="12764"/>
                    </a:lnTo>
                    <a:lnTo>
                      <a:pt x="21198" y="12273"/>
                    </a:lnTo>
                    <a:lnTo>
                      <a:pt x="21600" y="11291"/>
                    </a:lnTo>
                    <a:lnTo>
                      <a:pt x="21299" y="10064"/>
                    </a:lnTo>
                    <a:lnTo>
                      <a:pt x="21198" y="9573"/>
                    </a:lnTo>
                    <a:lnTo>
                      <a:pt x="20897" y="9082"/>
                    </a:lnTo>
                    <a:lnTo>
                      <a:pt x="19792" y="8100"/>
                    </a:lnTo>
                    <a:lnTo>
                      <a:pt x="17380" y="8100"/>
                    </a:lnTo>
                    <a:lnTo>
                      <a:pt x="16275" y="8591"/>
                    </a:lnTo>
                    <a:lnTo>
                      <a:pt x="15873" y="9082"/>
                    </a:lnTo>
                    <a:lnTo>
                      <a:pt x="16074" y="7609"/>
                    </a:lnTo>
                    <a:lnTo>
                      <a:pt x="16778" y="6627"/>
                    </a:lnTo>
                    <a:lnTo>
                      <a:pt x="17380" y="6382"/>
                    </a:lnTo>
                    <a:lnTo>
                      <a:pt x="17883" y="5891"/>
                    </a:lnTo>
                    <a:lnTo>
                      <a:pt x="18486" y="6382"/>
                    </a:lnTo>
                    <a:lnTo>
                      <a:pt x="19088" y="5891"/>
                    </a:lnTo>
                    <a:lnTo>
                      <a:pt x="19289" y="4909"/>
                    </a:lnTo>
                    <a:lnTo>
                      <a:pt x="19390" y="3927"/>
                    </a:lnTo>
                    <a:lnTo>
                      <a:pt x="19289" y="2945"/>
                    </a:lnTo>
                    <a:lnTo>
                      <a:pt x="19088" y="2209"/>
                    </a:lnTo>
                    <a:lnTo>
                      <a:pt x="17180" y="2209"/>
                    </a:lnTo>
                    <a:lnTo>
                      <a:pt x="15873" y="2945"/>
                    </a:lnTo>
                    <a:lnTo>
                      <a:pt x="14768" y="3927"/>
                    </a:lnTo>
                    <a:lnTo>
                      <a:pt x="13965" y="4909"/>
                    </a:lnTo>
                    <a:lnTo>
                      <a:pt x="13362" y="7364"/>
                    </a:lnTo>
                    <a:lnTo>
                      <a:pt x="13060" y="6627"/>
                    </a:lnTo>
                    <a:lnTo>
                      <a:pt x="13362" y="4418"/>
                    </a:lnTo>
                    <a:lnTo>
                      <a:pt x="14166" y="3682"/>
                    </a:lnTo>
                    <a:lnTo>
                      <a:pt x="14367" y="2700"/>
                    </a:lnTo>
                    <a:lnTo>
                      <a:pt x="14768" y="1718"/>
                    </a:lnTo>
                    <a:lnTo>
                      <a:pt x="14768" y="736"/>
                    </a:lnTo>
                    <a:lnTo>
                      <a:pt x="14367" y="0"/>
                    </a:lnTo>
                    <a:lnTo>
                      <a:pt x="12860" y="736"/>
                    </a:lnTo>
                    <a:lnTo>
                      <a:pt x="11855" y="2209"/>
                    </a:lnTo>
                    <a:lnTo>
                      <a:pt x="11152" y="2945"/>
                    </a:lnTo>
                    <a:lnTo>
                      <a:pt x="10750" y="5891"/>
                    </a:lnTo>
                    <a:lnTo>
                      <a:pt x="10247" y="7609"/>
                    </a:lnTo>
                    <a:lnTo>
                      <a:pt x="10047" y="8100"/>
                    </a:lnTo>
                    <a:lnTo>
                      <a:pt x="9645" y="8591"/>
                    </a:lnTo>
                    <a:lnTo>
                      <a:pt x="1206" y="6627"/>
                    </a:lnTo>
                    <a:lnTo>
                      <a:pt x="0" y="12273"/>
                    </a:lnTo>
                    <a:close/>
                  </a:path>
                </a:pathLst>
              </a:custGeom>
              <a:noFill/>
              <a:ln w="3175" cap="flat">
                <a:solidFill>
                  <a:srgbClr val="FFB58E"/>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56" name="Freeform 101"/>
              <p:cNvSpPr/>
              <p:nvPr/>
            </p:nvSpPr>
            <p:spPr>
              <a:xfrm>
                <a:off x="593726" y="969963"/>
                <a:ext cx="188914" cy="179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7" y="12616"/>
                    </a:moveTo>
                    <a:lnTo>
                      <a:pt x="2360" y="13381"/>
                    </a:lnTo>
                    <a:lnTo>
                      <a:pt x="2904" y="13381"/>
                    </a:lnTo>
                    <a:lnTo>
                      <a:pt x="3449" y="13763"/>
                    </a:lnTo>
                    <a:lnTo>
                      <a:pt x="3630" y="14336"/>
                    </a:lnTo>
                    <a:lnTo>
                      <a:pt x="4356" y="14910"/>
                    </a:lnTo>
                    <a:lnTo>
                      <a:pt x="3630" y="15101"/>
                    </a:lnTo>
                    <a:lnTo>
                      <a:pt x="3449" y="15865"/>
                    </a:lnTo>
                    <a:lnTo>
                      <a:pt x="3449" y="17012"/>
                    </a:lnTo>
                    <a:lnTo>
                      <a:pt x="3630" y="17968"/>
                    </a:lnTo>
                    <a:lnTo>
                      <a:pt x="3630" y="18733"/>
                    </a:lnTo>
                    <a:lnTo>
                      <a:pt x="4719" y="20071"/>
                    </a:lnTo>
                    <a:lnTo>
                      <a:pt x="5627" y="20835"/>
                    </a:lnTo>
                    <a:lnTo>
                      <a:pt x="6716" y="21218"/>
                    </a:lnTo>
                    <a:lnTo>
                      <a:pt x="8350" y="21600"/>
                    </a:lnTo>
                    <a:lnTo>
                      <a:pt x="9802" y="21218"/>
                    </a:lnTo>
                    <a:lnTo>
                      <a:pt x="10891" y="20644"/>
                    </a:lnTo>
                    <a:lnTo>
                      <a:pt x="12161" y="19880"/>
                    </a:lnTo>
                    <a:lnTo>
                      <a:pt x="12887" y="18350"/>
                    </a:lnTo>
                    <a:lnTo>
                      <a:pt x="13250" y="16630"/>
                    </a:lnTo>
                    <a:lnTo>
                      <a:pt x="14339" y="15865"/>
                    </a:lnTo>
                    <a:lnTo>
                      <a:pt x="15247" y="14336"/>
                    </a:lnTo>
                    <a:lnTo>
                      <a:pt x="15610" y="13381"/>
                    </a:lnTo>
                    <a:lnTo>
                      <a:pt x="15610" y="11278"/>
                    </a:lnTo>
                    <a:lnTo>
                      <a:pt x="19966" y="10131"/>
                    </a:lnTo>
                    <a:lnTo>
                      <a:pt x="21055" y="9749"/>
                    </a:lnTo>
                    <a:lnTo>
                      <a:pt x="21418" y="9175"/>
                    </a:lnTo>
                    <a:lnTo>
                      <a:pt x="21600" y="8411"/>
                    </a:lnTo>
                    <a:lnTo>
                      <a:pt x="21600" y="6881"/>
                    </a:lnTo>
                    <a:lnTo>
                      <a:pt x="21418" y="6308"/>
                    </a:lnTo>
                    <a:lnTo>
                      <a:pt x="19966" y="5161"/>
                    </a:lnTo>
                    <a:lnTo>
                      <a:pt x="14339" y="0"/>
                    </a:lnTo>
                    <a:lnTo>
                      <a:pt x="8350" y="765"/>
                    </a:lnTo>
                    <a:lnTo>
                      <a:pt x="15247" y="5735"/>
                    </a:lnTo>
                    <a:lnTo>
                      <a:pt x="13613" y="5735"/>
                    </a:lnTo>
                    <a:lnTo>
                      <a:pt x="11617" y="6308"/>
                    </a:lnTo>
                    <a:lnTo>
                      <a:pt x="9439" y="6499"/>
                    </a:lnTo>
                    <a:lnTo>
                      <a:pt x="7079" y="7646"/>
                    </a:lnTo>
                    <a:lnTo>
                      <a:pt x="5627" y="8602"/>
                    </a:lnTo>
                    <a:lnTo>
                      <a:pt x="4356" y="9749"/>
                    </a:lnTo>
                    <a:lnTo>
                      <a:pt x="3449" y="9366"/>
                    </a:lnTo>
                    <a:lnTo>
                      <a:pt x="2723" y="9175"/>
                    </a:lnTo>
                    <a:lnTo>
                      <a:pt x="1997" y="9175"/>
                    </a:lnTo>
                    <a:lnTo>
                      <a:pt x="1271" y="9366"/>
                    </a:lnTo>
                    <a:lnTo>
                      <a:pt x="726" y="10131"/>
                    </a:lnTo>
                    <a:lnTo>
                      <a:pt x="0" y="11278"/>
                    </a:lnTo>
                    <a:lnTo>
                      <a:pt x="0" y="12234"/>
                    </a:lnTo>
                    <a:lnTo>
                      <a:pt x="908" y="12616"/>
                    </a:lnTo>
                    <a:lnTo>
                      <a:pt x="1997" y="12616"/>
                    </a:lnTo>
                    <a:close/>
                  </a:path>
                </a:pathLst>
              </a:custGeom>
              <a:solidFill>
                <a:srgbClr val="FFB58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57" name="Freeform 102"/>
              <p:cNvSpPr/>
              <p:nvPr/>
            </p:nvSpPr>
            <p:spPr>
              <a:xfrm>
                <a:off x="593726" y="969963"/>
                <a:ext cx="188914" cy="179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7" y="12616"/>
                    </a:moveTo>
                    <a:lnTo>
                      <a:pt x="2360" y="13381"/>
                    </a:lnTo>
                    <a:lnTo>
                      <a:pt x="2904" y="13381"/>
                    </a:lnTo>
                    <a:lnTo>
                      <a:pt x="3449" y="13763"/>
                    </a:lnTo>
                    <a:lnTo>
                      <a:pt x="3630" y="14336"/>
                    </a:lnTo>
                    <a:lnTo>
                      <a:pt x="4356" y="14910"/>
                    </a:lnTo>
                    <a:lnTo>
                      <a:pt x="3630" y="15101"/>
                    </a:lnTo>
                    <a:lnTo>
                      <a:pt x="3449" y="15865"/>
                    </a:lnTo>
                    <a:lnTo>
                      <a:pt x="3449" y="17012"/>
                    </a:lnTo>
                    <a:lnTo>
                      <a:pt x="3630" y="17968"/>
                    </a:lnTo>
                    <a:lnTo>
                      <a:pt x="3630" y="18733"/>
                    </a:lnTo>
                    <a:lnTo>
                      <a:pt x="4719" y="20071"/>
                    </a:lnTo>
                    <a:lnTo>
                      <a:pt x="5627" y="20835"/>
                    </a:lnTo>
                    <a:lnTo>
                      <a:pt x="6716" y="21218"/>
                    </a:lnTo>
                    <a:lnTo>
                      <a:pt x="8350" y="21600"/>
                    </a:lnTo>
                    <a:lnTo>
                      <a:pt x="9802" y="21218"/>
                    </a:lnTo>
                    <a:lnTo>
                      <a:pt x="10891" y="20644"/>
                    </a:lnTo>
                    <a:lnTo>
                      <a:pt x="12161" y="19880"/>
                    </a:lnTo>
                    <a:lnTo>
                      <a:pt x="12887" y="18350"/>
                    </a:lnTo>
                    <a:lnTo>
                      <a:pt x="13250" y="16630"/>
                    </a:lnTo>
                    <a:lnTo>
                      <a:pt x="14339" y="15865"/>
                    </a:lnTo>
                    <a:lnTo>
                      <a:pt x="15247" y="14336"/>
                    </a:lnTo>
                    <a:lnTo>
                      <a:pt x="15610" y="13381"/>
                    </a:lnTo>
                    <a:lnTo>
                      <a:pt x="15610" y="11278"/>
                    </a:lnTo>
                    <a:lnTo>
                      <a:pt x="19966" y="10131"/>
                    </a:lnTo>
                    <a:lnTo>
                      <a:pt x="21055" y="9749"/>
                    </a:lnTo>
                    <a:lnTo>
                      <a:pt x="21418" y="9175"/>
                    </a:lnTo>
                    <a:lnTo>
                      <a:pt x="21600" y="8411"/>
                    </a:lnTo>
                    <a:lnTo>
                      <a:pt x="21600" y="6881"/>
                    </a:lnTo>
                    <a:lnTo>
                      <a:pt x="21418" y="6308"/>
                    </a:lnTo>
                    <a:lnTo>
                      <a:pt x="19966" y="5161"/>
                    </a:lnTo>
                    <a:lnTo>
                      <a:pt x="14339" y="0"/>
                    </a:lnTo>
                    <a:lnTo>
                      <a:pt x="8350" y="765"/>
                    </a:lnTo>
                    <a:lnTo>
                      <a:pt x="15247" y="5735"/>
                    </a:lnTo>
                    <a:lnTo>
                      <a:pt x="13613" y="5735"/>
                    </a:lnTo>
                    <a:lnTo>
                      <a:pt x="11617" y="6308"/>
                    </a:lnTo>
                    <a:lnTo>
                      <a:pt x="9439" y="6499"/>
                    </a:lnTo>
                    <a:lnTo>
                      <a:pt x="7079" y="7646"/>
                    </a:lnTo>
                    <a:lnTo>
                      <a:pt x="5627" y="8602"/>
                    </a:lnTo>
                    <a:lnTo>
                      <a:pt x="4356" y="9749"/>
                    </a:lnTo>
                    <a:lnTo>
                      <a:pt x="3449" y="9366"/>
                    </a:lnTo>
                    <a:lnTo>
                      <a:pt x="2723" y="9175"/>
                    </a:lnTo>
                    <a:lnTo>
                      <a:pt x="1997" y="9175"/>
                    </a:lnTo>
                    <a:lnTo>
                      <a:pt x="1271" y="9366"/>
                    </a:lnTo>
                    <a:lnTo>
                      <a:pt x="726" y="10131"/>
                    </a:lnTo>
                    <a:lnTo>
                      <a:pt x="0" y="11278"/>
                    </a:lnTo>
                    <a:lnTo>
                      <a:pt x="0" y="12234"/>
                    </a:lnTo>
                    <a:lnTo>
                      <a:pt x="908" y="12616"/>
                    </a:lnTo>
                    <a:lnTo>
                      <a:pt x="1997" y="12616"/>
                    </a:lnTo>
                    <a:close/>
                  </a:path>
                </a:pathLst>
              </a:custGeom>
              <a:noFill/>
              <a:ln w="3175" cap="flat">
                <a:solidFill>
                  <a:srgbClr val="FFB58E"/>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58" name="Freeform 103"/>
              <p:cNvSpPr/>
              <p:nvPr/>
            </p:nvSpPr>
            <p:spPr>
              <a:xfrm>
                <a:off x="977901" y="812800"/>
                <a:ext cx="103190" cy="112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18609" y="0"/>
                    </a:lnTo>
                    <a:lnTo>
                      <a:pt x="20271" y="1217"/>
                    </a:lnTo>
                    <a:lnTo>
                      <a:pt x="21268" y="2434"/>
                    </a:lnTo>
                    <a:lnTo>
                      <a:pt x="21600" y="3346"/>
                    </a:lnTo>
                    <a:lnTo>
                      <a:pt x="21268" y="4563"/>
                    </a:lnTo>
                    <a:lnTo>
                      <a:pt x="20271" y="5780"/>
                    </a:lnTo>
                    <a:lnTo>
                      <a:pt x="18609" y="6389"/>
                    </a:lnTo>
                    <a:lnTo>
                      <a:pt x="16615" y="7606"/>
                    </a:lnTo>
                    <a:lnTo>
                      <a:pt x="15286" y="8823"/>
                    </a:lnTo>
                    <a:lnTo>
                      <a:pt x="14954" y="10344"/>
                    </a:lnTo>
                    <a:lnTo>
                      <a:pt x="14954" y="11561"/>
                    </a:lnTo>
                    <a:lnTo>
                      <a:pt x="14289" y="14299"/>
                    </a:lnTo>
                    <a:lnTo>
                      <a:pt x="13625" y="16732"/>
                    </a:lnTo>
                    <a:lnTo>
                      <a:pt x="11298" y="18254"/>
                    </a:lnTo>
                    <a:lnTo>
                      <a:pt x="9305" y="20687"/>
                    </a:lnTo>
                    <a:lnTo>
                      <a:pt x="6646" y="21600"/>
                    </a:lnTo>
                    <a:lnTo>
                      <a:pt x="0" y="21600"/>
                    </a:lnTo>
                    <a:close/>
                  </a:path>
                </a:pathLst>
              </a:cu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59" name="Freeform 104"/>
              <p:cNvSpPr/>
              <p:nvPr/>
            </p:nvSpPr>
            <p:spPr>
              <a:xfrm>
                <a:off x="977901" y="812800"/>
                <a:ext cx="103190" cy="112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18609" y="0"/>
                    </a:lnTo>
                    <a:lnTo>
                      <a:pt x="20271" y="1217"/>
                    </a:lnTo>
                    <a:lnTo>
                      <a:pt x="21268" y="2434"/>
                    </a:lnTo>
                    <a:lnTo>
                      <a:pt x="21600" y="3346"/>
                    </a:lnTo>
                    <a:lnTo>
                      <a:pt x="21268" y="4563"/>
                    </a:lnTo>
                    <a:lnTo>
                      <a:pt x="20271" y="5780"/>
                    </a:lnTo>
                    <a:lnTo>
                      <a:pt x="18609" y="6389"/>
                    </a:lnTo>
                    <a:lnTo>
                      <a:pt x="16615" y="7606"/>
                    </a:lnTo>
                    <a:lnTo>
                      <a:pt x="15286" y="8823"/>
                    </a:lnTo>
                    <a:lnTo>
                      <a:pt x="14954" y="10344"/>
                    </a:lnTo>
                    <a:lnTo>
                      <a:pt x="14954" y="11561"/>
                    </a:lnTo>
                    <a:lnTo>
                      <a:pt x="14289" y="14299"/>
                    </a:lnTo>
                    <a:lnTo>
                      <a:pt x="13625" y="16732"/>
                    </a:lnTo>
                    <a:lnTo>
                      <a:pt x="11298" y="18254"/>
                    </a:lnTo>
                    <a:lnTo>
                      <a:pt x="9305" y="20687"/>
                    </a:lnTo>
                    <a:lnTo>
                      <a:pt x="6646" y="21600"/>
                    </a:lnTo>
                    <a:lnTo>
                      <a:pt x="0" y="21600"/>
                    </a:lnTo>
                    <a:close/>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60" name="Freeform 105"/>
              <p:cNvSpPr/>
              <p:nvPr/>
            </p:nvSpPr>
            <p:spPr>
              <a:xfrm>
                <a:off x="992188" y="728663"/>
                <a:ext cx="279403" cy="257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82" y="2400"/>
                    </a:moveTo>
                    <a:lnTo>
                      <a:pt x="14236" y="1333"/>
                    </a:lnTo>
                    <a:lnTo>
                      <a:pt x="13868" y="533"/>
                    </a:lnTo>
                    <a:lnTo>
                      <a:pt x="12886" y="400"/>
                    </a:lnTo>
                    <a:lnTo>
                      <a:pt x="12273" y="0"/>
                    </a:lnTo>
                    <a:lnTo>
                      <a:pt x="11536" y="400"/>
                    </a:lnTo>
                    <a:lnTo>
                      <a:pt x="10555" y="533"/>
                    </a:lnTo>
                    <a:lnTo>
                      <a:pt x="10186" y="1067"/>
                    </a:lnTo>
                    <a:lnTo>
                      <a:pt x="9941" y="1600"/>
                    </a:lnTo>
                    <a:lnTo>
                      <a:pt x="9695" y="2800"/>
                    </a:lnTo>
                    <a:lnTo>
                      <a:pt x="9450" y="3600"/>
                    </a:lnTo>
                    <a:lnTo>
                      <a:pt x="9695" y="4400"/>
                    </a:lnTo>
                    <a:lnTo>
                      <a:pt x="10186" y="5067"/>
                    </a:lnTo>
                    <a:lnTo>
                      <a:pt x="10555" y="5867"/>
                    </a:lnTo>
                    <a:lnTo>
                      <a:pt x="10432" y="6400"/>
                    </a:lnTo>
                    <a:lnTo>
                      <a:pt x="10186" y="6933"/>
                    </a:lnTo>
                    <a:lnTo>
                      <a:pt x="9941" y="7600"/>
                    </a:lnTo>
                    <a:lnTo>
                      <a:pt x="9941" y="8400"/>
                    </a:lnTo>
                    <a:lnTo>
                      <a:pt x="10186" y="9067"/>
                    </a:lnTo>
                    <a:lnTo>
                      <a:pt x="10555" y="9867"/>
                    </a:lnTo>
                    <a:lnTo>
                      <a:pt x="11291" y="10933"/>
                    </a:lnTo>
                    <a:lnTo>
                      <a:pt x="11536" y="11067"/>
                    </a:lnTo>
                    <a:lnTo>
                      <a:pt x="11782" y="12133"/>
                    </a:lnTo>
                    <a:lnTo>
                      <a:pt x="11782" y="13067"/>
                    </a:lnTo>
                    <a:lnTo>
                      <a:pt x="11536" y="14133"/>
                    </a:lnTo>
                    <a:lnTo>
                      <a:pt x="11291" y="14933"/>
                    </a:lnTo>
                    <a:lnTo>
                      <a:pt x="9941" y="16133"/>
                    </a:lnTo>
                    <a:lnTo>
                      <a:pt x="1595" y="13333"/>
                    </a:lnTo>
                    <a:lnTo>
                      <a:pt x="491" y="13333"/>
                    </a:lnTo>
                    <a:lnTo>
                      <a:pt x="0" y="14400"/>
                    </a:lnTo>
                    <a:lnTo>
                      <a:pt x="245" y="14933"/>
                    </a:lnTo>
                    <a:lnTo>
                      <a:pt x="736" y="15600"/>
                    </a:lnTo>
                    <a:lnTo>
                      <a:pt x="1350" y="15733"/>
                    </a:lnTo>
                    <a:lnTo>
                      <a:pt x="1350" y="16133"/>
                    </a:lnTo>
                    <a:lnTo>
                      <a:pt x="1595" y="16267"/>
                    </a:lnTo>
                    <a:lnTo>
                      <a:pt x="8714" y="18267"/>
                    </a:lnTo>
                    <a:lnTo>
                      <a:pt x="9205" y="18533"/>
                    </a:lnTo>
                    <a:lnTo>
                      <a:pt x="9941" y="18800"/>
                    </a:lnTo>
                    <a:lnTo>
                      <a:pt x="10186" y="19333"/>
                    </a:lnTo>
                    <a:lnTo>
                      <a:pt x="10432" y="20133"/>
                    </a:lnTo>
                    <a:lnTo>
                      <a:pt x="10555" y="21067"/>
                    </a:lnTo>
                    <a:lnTo>
                      <a:pt x="12027" y="21600"/>
                    </a:lnTo>
                    <a:lnTo>
                      <a:pt x="12273" y="21600"/>
                    </a:lnTo>
                    <a:lnTo>
                      <a:pt x="13132" y="21067"/>
                    </a:lnTo>
                    <a:lnTo>
                      <a:pt x="13991" y="20133"/>
                    </a:lnTo>
                    <a:lnTo>
                      <a:pt x="14482" y="19333"/>
                    </a:lnTo>
                    <a:lnTo>
                      <a:pt x="14727" y="18267"/>
                    </a:lnTo>
                    <a:lnTo>
                      <a:pt x="14727" y="16533"/>
                    </a:lnTo>
                    <a:lnTo>
                      <a:pt x="14973" y="15067"/>
                    </a:lnTo>
                    <a:lnTo>
                      <a:pt x="15341" y="13867"/>
                    </a:lnTo>
                    <a:lnTo>
                      <a:pt x="16814" y="12400"/>
                    </a:lnTo>
                    <a:lnTo>
                      <a:pt x="18409" y="11600"/>
                    </a:lnTo>
                    <a:lnTo>
                      <a:pt x="19391" y="11333"/>
                    </a:lnTo>
                    <a:lnTo>
                      <a:pt x="20005" y="10933"/>
                    </a:lnTo>
                    <a:lnTo>
                      <a:pt x="20741" y="9867"/>
                    </a:lnTo>
                    <a:lnTo>
                      <a:pt x="21232" y="9067"/>
                    </a:lnTo>
                    <a:lnTo>
                      <a:pt x="21232" y="6933"/>
                    </a:lnTo>
                    <a:lnTo>
                      <a:pt x="20741" y="6133"/>
                    </a:lnTo>
                    <a:lnTo>
                      <a:pt x="20864" y="5867"/>
                    </a:lnTo>
                    <a:lnTo>
                      <a:pt x="21355" y="5600"/>
                    </a:lnTo>
                    <a:lnTo>
                      <a:pt x="21600" y="5067"/>
                    </a:lnTo>
                    <a:lnTo>
                      <a:pt x="21600" y="4800"/>
                    </a:lnTo>
                    <a:lnTo>
                      <a:pt x="21355" y="4000"/>
                    </a:lnTo>
                    <a:lnTo>
                      <a:pt x="20864" y="3867"/>
                    </a:lnTo>
                    <a:lnTo>
                      <a:pt x="20005" y="3867"/>
                    </a:lnTo>
                    <a:lnTo>
                      <a:pt x="20005" y="3600"/>
                    </a:lnTo>
                    <a:lnTo>
                      <a:pt x="19514" y="3333"/>
                    </a:lnTo>
                    <a:lnTo>
                      <a:pt x="19023" y="3333"/>
                    </a:lnTo>
                    <a:lnTo>
                      <a:pt x="18900" y="3600"/>
                    </a:lnTo>
                    <a:lnTo>
                      <a:pt x="18409" y="2533"/>
                    </a:lnTo>
                    <a:lnTo>
                      <a:pt x="17550" y="2533"/>
                    </a:lnTo>
                    <a:lnTo>
                      <a:pt x="17059" y="2800"/>
                    </a:lnTo>
                    <a:lnTo>
                      <a:pt x="16568" y="3333"/>
                    </a:lnTo>
                    <a:lnTo>
                      <a:pt x="16323" y="2800"/>
                    </a:lnTo>
                    <a:lnTo>
                      <a:pt x="16077" y="2533"/>
                    </a:lnTo>
                    <a:lnTo>
                      <a:pt x="15218" y="2400"/>
                    </a:lnTo>
                    <a:lnTo>
                      <a:pt x="14727" y="2533"/>
                    </a:lnTo>
                    <a:lnTo>
                      <a:pt x="14482" y="2400"/>
                    </a:lnTo>
                    <a:close/>
                  </a:path>
                </a:pathLst>
              </a:custGeom>
              <a:solidFill>
                <a:srgbClr val="FFB58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61" name="Freeform 106"/>
              <p:cNvSpPr/>
              <p:nvPr/>
            </p:nvSpPr>
            <p:spPr>
              <a:xfrm>
                <a:off x="992188" y="728663"/>
                <a:ext cx="279403" cy="257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82" y="2400"/>
                    </a:moveTo>
                    <a:lnTo>
                      <a:pt x="14236" y="1333"/>
                    </a:lnTo>
                    <a:lnTo>
                      <a:pt x="13868" y="533"/>
                    </a:lnTo>
                    <a:lnTo>
                      <a:pt x="12886" y="400"/>
                    </a:lnTo>
                    <a:lnTo>
                      <a:pt x="12273" y="0"/>
                    </a:lnTo>
                    <a:lnTo>
                      <a:pt x="11536" y="400"/>
                    </a:lnTo>
                    <a:lnTo>
                      <a:pt x="10555" y="533"/>
                    </a:lnTo>
                    <a:lnTo>
                      <a:pt x="10186" y="1067"/>
                    </a:lnTo>
                    <a:lnTo>
                      <a:pt x="9941" y="1600"/>
                    </a:lnTo>
                    <a:lnTo>
                      <a:pt x="9695" y="2800"/>
                    </a:lnTo>
                    <a:lnTo>
                      <a:pt x="9450" y="3600"/>
                    </a:lnTo>
                    <a:lnTo>
                      <a:pt x="9695" y="4400"/>
                    </a:lnTo>
                    <a:lnTo>
                      <a:pt x="10186" y="5067"/>
                    </a:lnTo>
                    <a:lnTo>
                      <a:pt x="10555" y="5867"/>
                    </a:lnTo>
                    <a:lnTo>
                      <a:pt x="10432" y="6400"/>
                    </a:lnTo>
                    <a:lnTo>
                      <a:pt x="10186" y="6933"/>
                    </a:lnTo>
                    <a:lnTo>
                      <a:pt x="9941" y="7600"/>
                    </a:lnTo>
                    <a:lnTo>
                      <a:pt x="9941" y="8400"/>
                    </a:lnTo>
                    <a:lnTo>
                      <a:pt x="10186" y="9067"/>
                    </a:lnTo>
                    <a:lnTo>
                      <a:pt x="10555" y="9867"/>
                    </a:lnTo>
                    <a:lnTo>
                      <a:pt x="11291" y="10933"/>
                    </a:lnTo>
                    <a:lnTo>
                      <a:pt x="11536" y="11067"/>
                    </a:lnTo>
                    <a:lnTo>
                      <a:pt x="11782" y="12133"/>
                    </a:lnTo>
                    <a:lnTo>
                      <a:pt x="11782" y="13067"/>
                    </a:lnTo>
                    <a:lnTo>
                      <a:pt x="11536" y="14133"/>
                    </a:lnTo>
                    <a:lnTo>
                      <a:pt x="11291" y="14933"/>
                    </a:lnTo>
                    <a:lnTo>
                      <a:pt x="9941" y="16133"/>
                    </a:lnTo>
                    <a:lnTo>
                      <a:pt x="1595" y="13333"/>
                    </a:lnTo>
                    <a:lnTo>
                      <a:pt x="491" y="13333"/>
                    </a:lnTo>
                    <a:lnTo>
                      <a:pt x="0" y="14400"/>
                    </a:lnTo>
                    <a:lnTo>
                      <a:pt x="245" y="14933"/>
                    </a:lnTo>
                    <a:lnTo>
                      <a:pt x="736" y="15600"/>
                    </a:lnTo>
                    <a:lnTo>
                      <a:pt x="1350" y="15733"/>
                    </a:lnTo>
                    <a:lnTo>
                      <a:pt x="1350" y="16133"/>
                    </a:lnTo>
                    <a:lnTo>
                      <a:pt x="1595" y="16267"/>
                    </a:lnTo>
                    <a:lnTo>
                      <a:pt x="8714" y="18267"/>
                    </a:lnTo>
                    <a:lnTo>
                      <a:pt x="9205" y="18533"/>
                    </a:lnTo>
                    <a:lnTo>
                      <a:pt x="9941" y="18800"/>
                    </a:lnTo>
                    <a:lnTo>
                      <a:pt x="10186" y="19333"/>
                    </a:lnTo>
                    <a:lnTo>
                      <a:pt x="10432" y="20133"/>
                    </a:lnTo>
                    <a:lnTo>
                      <a:pt x="10555" y="21067"/>
                    </a:lnTo>
                    <a:lnTo>
                      <a:pt x="12027" y="21600"/>
                    </a:lnTo>
                    <a:lnTo>
                      <a:pt x="12273" y="21600"/>
                    </a:lnTo>
                    <a:lnTo>
                      <a:pt x="13132" y="21067"/>
                    </a:lnTo>
                    <a:lnTo>
                      <a:pt x="13991" y="20133"/>
                    </a:lnTo>
                    <a:lnTo>
                      <a:pt x="14482" y="19333"/>
                    </a:lnTo>
                    <a:lnTo>
                      <a:pt x="14727" y="18267"/>
                    </a:lnTo>
                    <a:lnTo>
                      <a:pt x="14727" y="16533"/>
                    </a:lnTo>
                    <a:lnTo>
                      <a:pt x="14973" y="15067"/>
                    </a:lnTo>
                    <a:lnTo>
                      <a:pt x="15341" y="13867"/>
                    </a:lnTo>
                    <a:lnTo>
                      <a:pt x="16814" y="12400"/>
                    </a:lnTo>
                    <a:lnTo>
                      <a:pt x="18409" y="11600"/>
                    </a:lnTo>
                    <a:lnTo>
                      <a:pt x="19391" y="11333"/>
                    </a:lnTo>
                    <a:lnTo>
                      <a:pt x="20005" y="10933"/>
                    </a:lnTo>
                    <a:lnTo>
                      <a:pt x="20741" y="9867"/>
                    </a:lnTo>
                    <a:lnTo>
                      <a:pt x="21232" y="9067"/>
                    </a:lnTo>
                    <a:lnTo>
                      <a:pt x="21232" y="6933"/>
                    </a:lnTo>
                    <a:lnTo>
                      <a:pt x="20741" y="6133"/>
                    </a:lnTo>
                    <a:lnTo>
                      <a:pt x="20864" y="5867"/>
                    </a:lnTo>
                    <a:lnTo>
                      <a:pt x="21355" y="5600"/>
                    </a:lnTo>
                    <a:lnTo>
                      <a:pt x="21600" y="5067"/>
                    </a:lnTo>
                    <a:lnTo>
                      <a:pt x="21600" y="4800"/>
                    </a:lnTo>
                    <a:lnTo>
                      <a:pt x="21355" y="4000"/>
                    </a:lnTo>
                    <a:lnTo>
                      <a:pt x="20864" y="3867"/>
                    </a:lnTo>
                    <a:lnTo>
                      <a:pt x="20005" y="3867"/>
                    </a:lnTo>
                    <a:lnTo>
                      <a:pt x="20005" y="3600"/>
                    </a:lnTo>
                    <a:lnTo>
                      <a:pt x="19514" y="3333"/>
                    </a:lnTo>
                    <a:lnTo>
                      <a:pt x="19023" y="3333"/>
                    </a:lnTo>
                    <a:lnTo>
                      <a:pt x="18900" y="3600"/>
                    </a:lnTo>
                    <a:lnTo>
                      <a:pt x="18409" y="2533"/>
                    </a:lnTo>
                    <a:lnTo>
                      <a:pt x="17550" y="2533"/>
                    </a:lnTo>
                    <a:lnTo>
                      <a:pt x="17059" y="2800"/>
                    </a:lnTo>
                    <a:lnTo>
                      <a:pt x="16568" y="3333"/>
                    </a:lnTo>
                    <a:lnTo>
                      <a:pt x="16323" y="2800"/>
                    </a:lnTo>
                    <a:lnTo>
                      <a:pt x="16077" y="2533"/>
                    </a:lnTo>
                    <a:lnTo>
                      <a:pt x="15218" y="2400"/>
                    </a:lnTo>
                    <a:lnTo>
                      <a:pt x="14727" y="2533"/>
                    </a:lnTo>
                    <a:lnTo>
                      <a:pt x="14482" y="2400"/>
                    </a:lnTo>
                    <a:close/>
                  </a:path>
                </a:pathLst>
              </a:custGeom>
              <a:noFill/>
              <a:ln w="3175" cap="flat">
                <a:solidFill>
                  <a:srgbClr val="FFB58E"/>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62" name="Freeform 107"/>
              <p:cNvSpPr/>
              <p:nvPr/>
            </p:nvSpPr>
            <p:spPr>
              <a:xfrm>
                <a:off x="-2" y="368299"/>
                <a:ext cx="1522418" cy="30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411"/>
                    </a:moveTo>
                    <a:lnTo>
                      <a:pt x="20677" y="3411"/>
                    </a:lnTo>
                    <a:lnTo>
                      <a:pt x="20496" y="6821"/>
                    </a:lnTo>
                    <a:lnTo>
                      <a:pt x="20158" y="11368"/>
                    </a:lnTo>
                    <a:lnTo>
                      <a:pt x="19776" y="13642"/>
                    </a:lnTo>
                    <a:lnTo>
                      <a:pt x="19348" y="13642"/>
                    </a:lnTo>
                    <a:lnTo>
                      <a:pt x="18987" y="11368"/>
                    </a:lnTo>
                    <a:lnTo>
                      <a:pt x="18604" y="3411"/>
                    </a:lnTo>
                    <a:lnTo>
                      <a:pt x="18424" y="11368"/>
                    </a:lnTo>
                    <a:lnTo>
                      <a:pt x="18176" y="15916"/>
                    </a:lnTo>
                    <a:lnTo>
                      <a:pt x="17748" y="15916"/>
                    </a:lnTo>
                    <a:lnTo>
                      <a:pt x="17546" y="11368"/>
                    </a:lnTo>
                    <a:lnTo>
                      <a:pt x="17366" y="3411"/>
                    </a:lnTo>
                    <a:lnTo>
                      <a:pt x="17208" y="11368"/>
                    </a:lnTo>
                    <a:lnTo>
                      <a:pt x="17028" y="15916"/>
                    </a:lnTo>
                    <a:lnTo>
                      <a:pt x="16555" y="15916"/>
                    </a:lnTo>
                    <a:lnTo>
                      <a:pt x="16352" y="11368"/>
                    </a:lnTo>
                    <a:lnTo>
                      <a:pt x="16284" y="9095"/>
                    </a:lnTo>
                    <a:lnTo>
                      <a:pt x="16104" y="13642"/>
                    </a:lnTo>
                    <a:lnTo>
                      <a:pt x="15947" y="17053"/>
                    </a:lnTo>
                    <a:lnTo>
                      <a:pt x="15766" y="20463"/>
                    </a:lnTo>
                    <a:lnTo>
                      <a:pt x="15564" y="21600"/>
                    </a:lnTo>
                    <a:lnTo>
                      <a:pt x="15384" y="20463"/>
                    </a:lnTo>
                    <a:lnTo>
                      <a:pt x="15248" y="15916"/>
                    </a:lnTo>
                    <a:lnTo>
                      <a:pt x="15001" y="9095"/>
                    </a:lnTo>
                    <a:lnTo>
                      <a:pt x="14978" y="6821"/>
                    </a:lnTo>
                    <a:lnTo>
                      <a:pt x="14843" y="3411"/>
                    </a:lnTo>
                    <a:lnTo>
                      <a:pt x="14663" y="0"/>
                    </a:lnTo>
                    <a:lnTo>
                      <a:pt x="14550" y="3411"/>
                    </a:lnTo>
                    <a:lnTo>
                      <a:pt x="14460" y="9095"/>
                    </a:lnTo>
                    <a:lnTo>
                      <a:pt x="14325" y="11368"/>
                    </a:lnTo>
                    <a:lnTo>
                      <a:pt x="14167" y="13642"/>
                    </a:lnTo>
                    <a:lnTo>
                      <a:pt x="14032" y="13642"/>
                    </a:lnTo>
                    <a:lnTo>
                      <a:pt x="13897" y="9095"/>
                    </a:lnTo>
                    <a:lnTo>
                      <a:pt x="13874" y="9095"/>
                    </a:lnTo>
                    <a:lnTo>
                      <a:pt x="13874" y="6821"/>
                    </a:lnTo>
                    <a:lnTo>
                      <a:pt x="13694" y="3411"/>
                    </a:lnTo>
                    <a:lnTo>
                      <a:pt x="13559" y="0"/>
                    </a:lnTo>
                    <a:lnTo>
                      <a:pt x="13447" y="3411"/>
                    </a:lnTo>
                    <a:lnTo>
                      <a:pt x="13289" y="9095"/>
                    </a:lnTo>
                    <a:lnTo>
                      <a:pt x="6262" y="9095"/>
                    </a:lnTo>
                    <a:lnTo>
                      <a:pt x="6126" y="3411"/>
                    </a:lnTo>
                    <a:lnTo>
                      <a:pt x="5991" y="0"/>
                    </a:lnTo>
                    <a:lnTo>
                      <a:pt x="5879" y="3411"/>
                    </a:lnTo>
                    <a:lnTo>
                      <a:pt x="5721" y="6821"/>
                    </a:lnTo>
                    <a:lnTo>
                      <a:pt x="5653" y="9095"/>
                    </a:lnTo>
                    <a:lnTo>
                      <a:pt x="5631" y="9095"/>
                    </a:lnTo>
                    <a:lnTo>
                      <a:pt x="5541" y="13642"/>
                    </a:lnTo>
                    <a:lnTo>
                      <a:pt x="5428" y="13642"/>
                    </a:lnTo>
                    <a:lnTo>
                      <a:pt x="5293" y="11368"/>
                    </a:lnTo>
                    <a:lnTo>
                      <a:pt x="5180" y="9095"/>
                    </a:lnTo>
                    <a:lnTo>
                      <a:pt x="5090" y="3411"/>
                    </a:lnTo>
                    <a:lnTo>
                      <a:pt x="4955" y="0"/>
                    </a:lnTo>
                    <a:lnTo>
                      <a:pt x="4775" y="3411"/>
                    </a:lnTo>
                    <a:lnTo>
                      <a:pt x="4662" y="6821"/>
                    </a:lnTo>
                    <a:lnTo>
                      <a:pt x="4617" y="9095"/>
                    </a:lnTo>
                    <a:lnTo>
                      <a:pt x="4347" y="15916"/>
                    </a:lnTo>
                    <a:lnTo>
                      <a:pt x="4189" y="20463"/>
                    </a:lnTo>
                    <a:lnTo>
                      <a:pt x="4077" y="21600"/>
                    </a:lnTo>
                    <a:lnTo>
                      <a:pt x="3852" y="20463"/>
                    </a:lnTo>
                    <a:lnTo>
                      <a:pt x="3671" y="17053"/>
                    </a:lnTo>
                    <a:lnTo>
                      <a:pt x="3469" y="13642"/>
                    </a:lnTo>
                    <a:lnTo>
                      <a:pt x="3333" y="9095"/>
                    </a:lnTo>
                    <a:lnTo>
                      <a:pt x="2996" y="15916"/>
                    </a:lnTo>
                    <a:lnTo>
                      <a:pt x="2545" y="15916"/>
                    </a:lnTo>
                    <a:lnTo>
                      <a:pt x="2387" y="11368"/>
                    </a:lnTo>
                    <a:lnTo>
                      <a:pt x="2162" y="3411"/>
                    </a:lnTo>
                    <a:lnTo>
                      <a:pt x="2027" y="11368"/>
                    </a:lnTo>
                    <a:lnTo>
                      <a:pt x="1824" y="15916"/>
                    </a:lnTo>
                    <a:lnTo>
                      <a:pt x="1396" y="15916"/>
                    </a:lnTo>
                    <a:lnTo>
                      <a:pt x="1149" y="11368"/>
                    </a:lnTo>
                    <a:lnTo>
                      <a:pt x="969" y="3411"/>
                    </a:lnTo>
                    <a:lnTo>
                      <a:pt x="0" y="3411"/>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63" name="Freeform 108"/>
              <p:cNvSpPr/>
              <p:nvPr/>
            </p:nvSpPr>
            <p:spPr>
              <a:xfrm>
                <a:off x="1016001" y="728663"/>
                <a:ext cx="163515" cy="192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851"/>
                    </a:moveTo>
                    <a:lnTo>
                      <a:pt x="13841" y="21600"/>
                    </a:lnTo>
                    <a:lnTo>
                      <a:pt x="16148" y="19993"/>
                    </a:lnTo>
                    <a:lnTo>
                      <a:pt x="16567" y="18922"/>
                    </a:lnTo>
                    <a:lnTo>
                      <a:pt x="16986" y="17494"/>
                    </a:lnTo>
                    <a:lnTo>
                      <a:pt x="16986" y="16245"/>
                    </a:lnTo>
                    <a:lnTo>
                      <a:pt x="16567" y="14817"/>
                    </a:lnTo>
                    <a:lnTo>
                      <a:pt x="16148" y="14638"/>
                    </a:lnTo>
                    <a:lnTo>
                      <a:pt x="14889" y="13210"/>
                    </a:lnTo>
                    <a:lnTo>
                      <a:pt x="14260" y="12139"/>
                    </a:lnTo>
                    <a:lnTo>
                      <a:pt x="13841" y="11246"/>
                    </a:lnTo>
                    <a:lnTo>
                      <a:pt x="13841" y="10175"/>
                    </a:lnTo>
                    <a:lnTo>
                      <a:pt x="14260" y="9283"/>
                    </a:lnTo>
                    <a:lnTo>
                      <a:pt x="14680" y="8569"/>
                    </a:lnTo>
                    <a:lnTo>
                      <a:pt x="14889" y="7855"/>
                    </a:lnTo>
                    <a:lnTo>
                      <a:pt x="14260" y="6783"/>
                    </a:lnTo>
                    <a:lnTo>
                      <a:pt x="13421" y="5891"/>
                    </a:lnTo>
                    <a:lnTo>
                      <a:pt x="13002" y="4820"/>
                    </a:lnTo>
                    <a:lnTo>
                      <a:pt x="13421" y="3749"/>
                    </a:lnTo>
                    <a:lnTo>
                      <a:pt x="13841" y="2142"/>
                    </a:lnTo>
                    <a:lnTo>
                      <a:pt x="14260" y="1428"/>
                    </a:lnTo>
                    <a:lnTo>
                      <a:pt x="14889" y="714"/>
                    </a:lnTo>
                    <a:lnTo>
                      <a:pt x="16567" y="536"/>
                    </a:lnTo>
                    <a:lnTo>
                      <a:pt x="17825" y="0"/>
                    </a:lnTo>
                    <a:lnTo>
                      <a:pt x="18874" y="536"/>
                    </a:lnTo>
                    <a:lnTo>
                      <a:pt x="20551" y="714"/>
                    </a:lnTo>
                    <a:lnTo>
                      <a:pt x="21181" y="1785"/>
                    </a:lnTo>
                    <a:lnTo>
                      <a:pt x="21600" y="3213"/>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64" name="Freeform 109"/>
              <p:cNvSpPr/>
              <p:nvPr/>
            </p:nvSpPr>
            <p:spPr>
              <a:xfrm>
                <a:off x="271462" y="479424"/>
                <a:ext cx="947742" cy="506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11" y="271"/>
                    </a:moveTo>
                    <a:lnTo>
                      <a:pt x="16101" y="135"/>
                    </a:lnTo>
                    <a:lnTo>
                      <a:pt x="16354" y="0"/>
                    </a:lnTo>
                    <a:lnTo>
                      <a:pt x="16969" y="0"/>
                    </a:lnTo>
                    <a:lnTo>
                      <a:pt x="17222" y="271"/>
                    </a:lnTo>
                    <a:lnTo>
                      <a:pt x="17584" y="609"/>
                    </a:lnTo>
                    <a:lnTo>
                      <a:pt x="17873" y="1016"/>
                    </a:lnTo>
                    <a:lnTo>
                      <a:pt x="18525" y="1016"/>
                    </a:lnTo>
                    <a:lnTo>
                      <a:pt x="19284" y="609"/>
                    </a:lnTo>
                    <a:lnTo>
                      <a:pt x="19827" y="609"/>
                    </a:lnTo>
                    <a:lnTo>
                      <a:pt x="20225" y="813"/>
                    </a:lnTo>
                    <a:lnTo>
                      <a:pt x="20768" y="1151"/>
                    </a:lnTo>
                    <a:lnTo>
                      <a:pt x="21238" y="1625"/>
                    </a:lnTo>
                    <a:lnTo>
                      <a:pt x="21600" y="2167"/>
                    </a:lnTo>
                    <a:lnTo>
                      <a:pt x="21093" y="2438"/>
                    </a:lnTo>
                    <a:lnTo>
                      <a:pt x="20768" y="2844"/>
                    </a:lnTo>
                    <a:lnTo>
                      <a:pt x="20551" y="3182"/>
                    </a:lnTo>
                    <a:lnTo>
                      <a:pt x="20297" y="3589"/>
                    </a:lnTo>
                    <a:lnTo>
                      <a:pt x="20225" y="4334"/>
                    </a:lnTo>
                    <a:lnTo>
                      <a:pt x="20225" y="4875"/>
                    </a:lnTo>
                    <a:lnTo>
                      <a:pt x="20297" y="5485"/>
                    </a:lnTo>
                    <a:lnTo>
                      <a:pt x="20406" y="5823"/>
                    </a:lnTo>
                    <a:lnTo>
                      <a:pt x="20515" y="6094"/>
                    </a:lnTo>
                    <a:lnTo>
                      <a:pt x="20406" y="6229"/>
                    </a:lnTo>
                    <a:lnTo>
                      <a:pt x="20225" y="6500"/>
                    </a:lnTo>
                    <a:lnTo>
                      <a:pt x="20044" y="6500"/>
                    </a:lnTo>
                    <a:lnTo>
                      <a:pt x="19899" y="6229"/>
                    </a:lnTo>
                    <a:lnTo>
                      <a:pt x="19429" y="5755"/>
                    </a:lnTo>
                    <a:lnTo>
                      <a:pt x="19067" y="5485"/>
                    </a:lnTo>
                    <a:lnTo>
                      <a:pt x="17765" y="5485"/>
                    </a:lnTo>
                    <a:lnTo>
                      <a:pt x="15051" y="6568"/>
                    </a:lnTo>
                    <a:lnTo>
                      <a:pt x="15051" y="7110"/>
                    </a:lnTo>
                    <a:lnTo>
                      <a:pt x="15160" y="7787"/>
                    </a:lnTo>
                    <a:lnTo>
                      <a:pt x="15160" y="7990"/>
                    </a:lnTo>
                    <a:lnTo>
                      <a:pt x="15594" y="8532"/>
                    </a:lnTo>
                    <a:lnTo>
                      <a:pt x="16101" y="8870"/>
                    </a:lnTo>
                    <a:lnTo>
                      <a:pt x="16571" y="9276"/>
                    </a:lnTo>
                    <a:lnTo>
                      <a:pt x="16824" y="9412"/>
                    </a:lnTo>
                    <a:lnTo>
                      <a:pt x="16969" y="9412"/>
                    </a:lnTo>
                    <a:lnTo>
                      <a:pt x="17041" y="9615"/>
                    </a:lnTo>
                    <a:lnTo>
                      <a:pt x="17114" y="9886"/>
                    </a:lnTo>
                    <a:lnTo>
                      <a:pt x="17114" y="10157"/>
                    </a:lnTo>
                    <a:lnTo>
                      <a:pt x="16969" y="10563"/>
                    </a:lnTo>
                    <a:lnTo>
                      <a:pt x="16824" y="10631"/>
                    </a:lnTo>
                    <a:lnTo>
                      <a:pt x="14038" y="12053"/>
                    </a:lnTo>
                    <a:lnTo>
                      <a:pt x="15485" y="12053"/>
                    </a:lnTo>
                    <a:lnTo>
                      <a:pt x="15739" y="12188"/>
                    </a:lnTo>
                    <a:lnTo>
                      <a:pt x="15956" y="12459"/>
                    </a:lnTo>
                    <a:lnTo>
                      <a:pt x="16245" y="12865"/>
                    </a:lnTo>
                    <a:lnTo>
                      <a:pt x="16354" y="13475"/>
                    </a:lnTo>
                    <a:lnTo>
                      <a:pt x="16643" y="13881"/>
                    </a:lnTo>
                    <a:lnTo>
                      <a:pt x="16824" y="13881"/>
                    </a:lnTo>
                    <a:lnTo>
                      <a:pt x="17114" y="13610"/>
                    </a:lnTo>
                    <a:lnTo>
                      <a:pt x="17367" y="13610"/>
                    </a:lnTo>
                    <a:lnTo>
                      <a:pt x="17729" y="13745"/>
                    </a:lnTo>
                    <a:lnTo>
                      <a:pt x="17910" y="13881"/>
                    </a:lnTo>
                    <a:lnTo>
                      <a:pt x="18054" y="14219"/>
                    </a:lnTo>
                    <a:lnTo>
                      <a:pt x="17873" y="14219"/>
                    </a:lnTo>
                    <a:lnTo>
                      <a:pt x="17584" y="14490"/>
                    </a:lnTo>
                    <a:lnTo>
                      <a:pt x="17331" y="14761"/>
                    </a:lnTo>
                    <a:lnTo>
                      <a:pt x="17186" y="15167"/>
                    </a:lnTo>
                    <a:lnTo>
                      <a:pt x="17041" y="15506"/>
                    </a:lnTo>
                    <a:lnTo>
                      <a:pt x="17041" y="16522"/>
                    </a:lnTo>
                    <a:lnTo>
                      <a:pt x="17114" y="16657"/>
                    </a:lnTo>
                    <a:lnTo>
                      <a:pt x="17114" y="16928"/>
                    </a:lnTo>
                    <a:lnTo>
                      <a:pt x="17041" y="17266"/>
                    </a:lnTo>
                    <a:lnTo>
                      <a:pt x="16896" y="17402"/>
                    </a:lnTo>
                    <a:lnTo>
                      <a:pt x="16571" y="17537"/>
                    </a:lnTo>
                    <a:lnTo>
                      <a:pt x="16498" y="17673"/>
                    </a:lnTo>
                    <a:lnTo>
                      <a:pt x="16426" y="17944"/>
                    </a:lnTo>
                    <a:lnTo>
                      <a:pt x="16498" y="18282"/>
                    </a:lnTo>
                    <a:lnTo>
                      <a:pt x="16679" y="18553"/>
                    </a:lnTo>
                    <a:lnTo>
                      <a:pt x="16824" y="18621"/>
                    </a:lnTo>
                    <a:lnTo>
                      <a:pt x="16896" y="18824"/>
                    </a:lnTo>
                    <a:lnTo>
                      <a:pt x="16896" y="18892"/>
                    </a:lnTo>
                    <a:lnTo>
                      <a:pt x="16824" y="19027"/>
                    </a:lnTo>
                    <a:lnTo>
                      <a:pt x="16679" y="19162"/>
                    </a:lnTo>
                    <a:lnTo>
                      <a:pt x="16354" y="19433"/>
                    </a:lnTo>
                    <a:lnTo>
                      <a:pt x="15956" y="19298"/>
                    </a:lnTo>
                    <a:lnTo>
                      <a:pt x="15594" y="19027"/>
                    </a:lnTo>
                    <a:lnTo>
                      <a:pt x="15268" y="18621"/>
                    </a:lnTo>
                    <a:lnTo>
                      <a:pt x="15051" y="18282"/>
                    </a:lnTo>
                    <a:lnTo>
                      <a:pt x="14870" y="18214"/>
                    </a:lnTo>
                    <a:lnTo>
                      <a:pt x="14509" y="18214"/>
                    </a:lnTo>
                    <a:lnTo>
                      <a:pt x="14328" y="18282"/>
                    </a:lnTo>
                    <a:lnTo>
                      <a:pt x="14255" y="18282"/>
                    </a:lnTo>
                    <a:lnTo>
                      <a:pt x="14111" y="18553"/>
                    </a:lnTo>
                    <a:lnTo>
                      <a:pt x="13495" y="18553"/>
                    </a:lnTo>
                    <a:lnTo>
                      <a:pt x="13242" y="18214"/>
                    </a:lnTo>
                    <a:lnTo>
                      <a:pt x="12953" y="17808"/>
                    </a:lnTo>
                    <a:lnTo>
                      <a:pt x="12736" y="17537"/>
                    </a:lnTo>
                    <a:lnTo>
                      <a:pt x="12482" y="17402"/>
                    </a:lnTo>
                    <a:lnTo>
                      <a:pt x="11940" y="17402"/>
                    </a:lnTo>
                    <a:lnTo>
                      <a:pt x="11614" y="17673"/>
                    </a:lnTo>
                    <a:lnTo>
                      <a:pt x="11397" y="17944"/>
                    </a:lnTo>
                    <a:lnTo>
                      <a:pt x="10927" y="17944"/>
                    </a:lnTo>
                    <a:lnTo>
                      <a:pt x="10746" y="17673"/>
                    </a:lnTo>
                    <a:lnTo>
                      <a:pt x="10601" y="17402"/>
                    </a:lnTo>
                    <a:lnTo>
                      <a:pt x="10529" y="16928"/>
                    </a:lnTo>
                    <a:lnTo>
                      <a:pt x="10529" y="16522"/>
                    </a:lnTo>
                    <a:lnTo>
                      <a:pt x="10384" y="16792"/>
                    </a:lnTo>
                    <a:lnTo>
                      <a:pt x="9986" y="16792"/>
                    </a:lnTo>
                    <a:lnTo>
                      <a:pt x="9986" y="17199"/>
                    </a:lnTo>
                    <a:lnTo>
                      <a:pt x="9914" y="17402"/>
                    </a:lnTo>
                    <a:lnTo>
                      <a:pt x="9696" y="17673"/>
                    </a:lnTo>
                    <a:lnTo>
                      <a:pt x="9841" y="17808"/>
                    </a:lnTo>
                    <a:lnTo>
                      <a:pt x="9914" y="18214"/>
                    </a:lnTo>
                    <a:lnTo>
                      <a:pt x="9769" y="18621"/>
                    </a:lnTo>
                    <a:lnTo>
                      <a:pt x="10203" y="18621"/>
                    </a:lnTo>
                    <a:lnTo>
                      <a:pt x="10384" y="18892"/>
                    </a:lnTo>
                    <a:lnTo>
                      <a:pt x="10529" y="19162"/>
                    </a:lnTo>
                    <a:lnTo>
                      <a:pt x="10601" y="19569"/>
                    </a:lnTo>
                    <a:lnTo>
                      <a:pt x="10673" y="20043"/>
                    </a:lnTo>
                    <a:lnTo>
                      <a:pt x="10529" y="20449"/>
                    </a:lnTo>
                    <a:lnTo>
                      <a:pt x="10239" y="20855"/>
                    </a:lnTo>
                    <a:lnTo>
                      <a:pt x="10058" y="21194"/>
                    </a:lnTo>
                    <a:lnTo>
                      <a:pt x="9769" y="21465"/>
                    </a:lnTo>
                    <a:lnTo>
                      <a:pt x="9443" y="21465"/>
                    </a:lnTo>
                    <a:lnTo>
                      <a:pt x="8901" y="20923"/>
                    </a:lnTo>
                    <a:lnTo>
                      <a:pt x="8575" y="20855"/>
                    </a:lnTo>
                    <a:lnTo>
                      <a:pt x="8285" y="20923"/>
                    </a:lnTo>
                    <a:lnTo>
                      <a:pt x="8032" y="21194"/>
                    </a:lnTo>
                    <a:lnTo>
                      <a:pt x="7743" y="21465"/>
                    </a:lnTo>
                    <a:lnTo>
                      <a:pt x="7526" y="21600"/>
                    </a:lnTo>
                    <a:lnTo>
                      <a:pt x="7272" y="21465"/>
                    </a:lnTo>
                    <a:lnTo>
                      <a:pt x="7128" y="21329"/>
                    </a:lnTo>
                    <a:lnTo>
                      <a:pt x="6983" y="20923"/>
                    </a:lnTo>
                    <a:lnTo>
                      <a:pt x="6947" y="20584"/>
                    </a:lnTo>
                    <a:lnTo>
                      <a:pt x="6983" y="20043"/>
                    </a:lnTo>
                    <a:lnTo>
                      <a:pt x="6983" y="19907"/>
                    </a:lnTo>
                    <a:lnTo>
                      <a:pt x="6947" y="19569"/>
                    </a:lnTo>
                    <a:lnTo>
                      <a:pt x="6838" y="19433"/>
                    </a:lnTo>
                    <a:lnTo>
                      <a:pt x="6585" y="19569"/>
                    </a:lnTo>
                    <a:lnTo>
                      <a:pt x="6187" y="19569"/>
                    </a:lnTo>
                    <a:lnTo>
                      <a:pt x="5897" y="19433"/>
                    </a:lnTo>
                    <a:lnTo>
                      <a:pt x="5753" y="19162"/>
                    </a:lnTo>
                    <a:lnTo>
                      <a:pt x="5717" y="18892"/>
                    </a:lnTo>
                    <a:lnTo>
                      <a:pt x="5608" y="18553"/>
                    </a:lnTo>
                    <a:lnTo>
                      <a:pt x="5717" y="18214"/>
                    </a:lnTo>
                    <a:lnTo>
                      <a:pt x="5753" y="17944"/>
                    </a:lnTo>
                    <a:lnTo>
                      <a:pt x="6115" y="17402"/>
                    </a:lnTo>
                    <a:lnTo>
                      <a:pt x="6115" y="17199"/>
                    </a:lnTo>
                    <a:lnTo>
                      <a:pt x="6042" y="16792"/>
                    </a:lnTo>
                    <a:lnTo>
                      <a:pt x="5717" y="16386"/>
                    </a:lnTo>
                    <a:lnTo>
                      <a:pt x="5355" y="15912"/>
                    </a:lnTo>
                    <a:lnTo>
                      <a:pt x="5174" y="15371"/>
                    </a:lnTo>
                    <a:lnTo>
                      <a:pt x="5065" y="14897"/>
                    </a:lnTo>
                    <a:lnTo>
                      <a:pt x="5174" y="14152"/>
                    </a:lnTo>
                    <a:lnTo>
                      <a:pt x="5210" y="13610"/>
                    </a:lnTo>
                    <a:lnTo>
                      <a:pt x="5499" y="13204"/>
                    </a:lnTo>
                    <a:lnTo>
                      <a:pt x="5717" y="12865"/>
                    </a:lnTo>
                    <a:lnTo>
                      <a:pt x="5717" y="12662"/>
                    </a:lnTo>
                    <a:lnTo>
                      <a:pt x="5427" y="12662"/>
                    </a:lnTo>
                    <a:lnTo>
                      <a:pt x="5029" y="12865"/>
                    </a:lnTo>
                    <a:lnTo>
                      <a:pt x="4667" y="12662"/>
                    </a:lnTo>
                    <a:lnTo>
                      <a:pt x="4269" y="12459"/>
                    </a:lnTo>
                    <a:lnTo>
                      <a:pt x="3980" y="12053"/>
                    </a:lnTo>
                    <a:lnTo>
                      <a:pt x="3654" y="11579"/>
                    </a:lnTo>
                    <a:lnTo>
                      <a:pt x="4486" y="9886"/>
                    </a:lnTo>
                    <a:lnTo>
                      <a:pt x="4088" y="10021"/>
                    </a:lnTo>
                    <a:lnTo>
                      <a:pt x="3582" y="9886"/>
                    </a:lnTo>
                    <a:lnTo>
                      <a:pt x="3184" y="9615"/>
                    </a:lnTo>
                    <a:lnTo>
                      <a:pt x="2786" y="9412"/>
                    </a:lnTo>
                    <a:lnTo>
                      <a:pt x="2714" y="9886"/>
                    </a:lnTo>
                    <a:lnTo>
                      <a:pt x="2533" y="10428"/>
                    </a:lnTo>
                    <a:lnTo>
                      <a:pt x="2316" y="10631"/>
                    </a:lnTo>
                    <a:lnTo>
                      <a:pt x="2135" y="10834"/>
                    </a:lnTo>
                    <a:lnTo>
                      <a:pt x="1845" y="10902"/>
                    </a:lnTo>
                    <a:lnTo>
                      <a:pt x="1556" y="10834"/>
                    </a:lnTo>
                    <a:lnTo>
                      <a:pt x="1303" y="10563"/>
                    </a:lnTo>
                    <a:lnTo>
                      <a:pt x="0" y="8396"/>
                    </a:lnTo>
                    <a:lnTo>
                      <a:pt x="0" y="8261"/>
                    </a:lnTo>
                    <a:lnTo>
                      <a:pt x="72" y="7855"/>
                    </a:lnTo>
                    <a:lnTo>
                      <a:pt x="145" y="7381"/>
                    </a:lnTo>
                    <a:lnTo>
                      <a:pt x="362" y="6974"/>
                    </a:lnTo>
                    <a:lnTo>
                      <a:pt x="543" y="6839"/>
                    </a:lnTo>
                    <a:lnTo>
                      <a:pt x="760" y="6771"/>
                    </a:lnTo>
                    <a:lnTo>
                      <a:pt x="1158" y="6771"/>
                    </a:lnTo>
                    <a:lnTo>
                      <a:pt x="1230" y="6568"/>
                    </a:lnTo>
                    <a:lnTo>
                      <a:pt x="1230" y="6500"/>
                    </a:lnTo>
                    <a:lnTo>
                      <a:pt x="1158" y="6094"/>
                    </a:lnTo>
                    <a:lnTo>
                      <a:pt x="1085" y="5823"/>
                    </a:lnTo>
                    <a:lnTo>
                      <a:pt x="1085" y="5485"/>
                    </a:lnTo>
                    <a:lnTo>
                      <a:pt x="1230" y="5078"/>
                    </a:lnTo>
                    <a:lnTo>
                      <a:pt x="1339" y="4604"/>
                    </a:lnTo>
                    <a:lnTo>
                      <a:pt x="1483" y="4334"/>
                    </a:lnTo>
                    <a:lnTo>
                      <a:pt x="1845" y="4198"/>
                    </a:lnTo>
                    <a:lnTo>
                      <a:pt x="2026" y="4198"/>
                    </a:lnTo>
                    <a:lnTo>
                      <a:pt x="2316" y="4063"/>
                    </a:lnTo>
                    <a:lnTo>
                      <a:pt x="2460" y="3047"/>
                    </a:lnTo>
                    <a:lnTo>
                      <a:pt x="2533" y="2641"/>
                    </a:lnTo>
                    <a:lnTo>
                      <a:pt x="2533" y="2438"/>
                    </a:lnTo>
                    <a:lnTo>
                      <a:pt x="2714" y="2031"/>
                    </a:lnTo>
                    <a:lnTo>
                      <a:pt x="2894" y="1896"/>
                    </a:lnTo>
                    <a:lnTo>
                      <a:pt x="3184" y="2031"/>
                    </a:lnTo>
                    <a:lnTo>
                      <a:pt x="3401" y="2167"/>
                    </a:lnTo>
                    <a:lnTo>
                      <a:pt x="3727" y="2641"/>
                    </a:lnTo>
                    <a:lnTo>
                      <a:pt x="3980" y="2844"/>
                    </a:lnTo>
                    <a:lnTo>
                      <a:pt x="4414" y="2438"/>
                    </a:lnTo>
                    <a:lnTo>
                      <a:pt x="4486" y="2167"/>
                    </a:lnTo>
                    <a:lnTo>
                      <a:pt x="15811" y="271"/>
                    </a:lnTo>
                    <a:close/>
                  </a:path>
                </a:pathLst>
              </a:custGeom>
              <a:solidFill>
                <a:srgbClr val="666A9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65" name="Freeform 110"/>
              <p:cNvSpPr/>
              <p:nvPr/>
            </p:nvSpPr>
            <p:spPr>
              <a:xfrm>
                <a:off x="271462" y="479424"/>
                <a:ext cx="947742" cy="506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11" y="271"/>
                    </a:moveTo>
                    <a:lnTo>
                      <a:pt x="16101" y="135"/>
                    </a:lnTo>
                    <a:lnTo>
                      <a:pt x="16354" y="0"/>
                    </a:lnTo>
                    <a:lnTo>
                      <a:pt x="16969" y="0"/>
                    </a:lnTo>
                    <a:lnTo>
                      <a:pt x="17222" y="271"/>
                    </a:lnTo>
                    <a:lnTo>
                      <a:pt x="17584" y="609"/>
                    </a:lnTo>
                    <a:lnTo>
                      <a:pt x="17873" y="1016"/>
                    </a:lnTo>
                    <a:lnTo>
                      <a:pt x="18525" y="1016"/>
                    </a:lnTo>
                    <a:lnTo>
                      <a:pt x="19284" y="609"/>
                    </a:lnTo>
                    <a:lnTo>
                      <a:pt x="19827" y="609"/>
                    </a:lnTo>
                    <a:lnTo>
                      <a:pt x="20225" y="813"/>
                    </a:lnTo>
                    <a:lnTo>
                      <a:pt x="20768" y="1151"/>
                    </a:lnTo>
                    <a:lnTo>
                      <a:pt x="21238" y="1625"/>
                    </a:lnTo>
                    <a:lnTo>
                      <a:pt x="21600" y="2167"/>
                    </a:lnTo>
                    <a:lnTo>
                      <a:pt x="21093" y="2438"/>
                    </a:lnTo>
                    <a:lnTo>
                      <a:pt x="20768" y="2844"/>
                    </a:lnTo>
                    <a:lnTo>
                      <a:pt x="20551" y="3182"/>
                    </a:lnTo>
                    <a:lnTo>
                      <a:pt x="20297" y="3589"/>
                    </a:lnTo>
                    <a:lnTo>
                      <a:pt x="20225" y="4334"/>
                    </a:lnTo>
                    <a:lnTo>
                      <a:pt x="20225" y="4875"/>
                    </a:lnTo>
                    <a:lnTo>
                      <a:pt x="20297" y="5485"/>
                    </a:lnTo>
                    <a:lnTo>
                      <a:pt x="20406" y="5823"/>
                    </a:lnTo>
                    <a:lnTo>
                      <a:pt x="20515" y="6094"/>
                    </a:lnTo>
                    <a:lnTo>
                      <a:pt x="20406" y="6229"/>
                    </a:lnTo>
                    <a:lnTo>
                      <a:pt x="20225" y="6500"/>
                    </a:lnTo>
                    <a:lnTo>
                      <a:pt x="20044" y="6500"/>
                    </a:lnTo>
                    <a:lnTo>
                      <a:pt x="19899" y="6229"/>
                    </a:lnTo>
                    <a:lnTo>
                      <a:pt x="19429" y="5755"/>
                    </a:lnTo>
                    <a:lnTo>
                      <a:pt x="19067" y="5485"/>
                    </a:lnTo>
                    <a:lnTo>
                      <a:pt x="17765" y="5485"/>
                    </a:lnTo>
                    <a:lnTo>
                      <a:pt x="15051" y="6568"/>
                    </a:lnTo>
                    <a:lnTo>
                      <a:pt x="15051" y="7110"/>
                    </a:lnTo>
                    <a:lnTo>
                      <a:pt x="15160" y="7787"/>
                    </a:lnTo>
                    <a:lnTo>
                      <a:pt x="15160" y="7990"/>
                    </a:lnTo>
                    <a:lnTo>
                      <a:pt x="15594" y="8532"/>
                    </a:lnTo>
                    <a:lnTo>
                      <a:pt x="16101" y="8870"/>
                    </a:lnTo>
                    <a:lnTo>
                      <a:pt x="16571" y="9276"/>
                    </a:lnTo>
                    <a:lnTo>
                      <a:pt x="16824" y="9412"/>
                    </a:lnTo>
                    <a:lnTo>
                      <a:pt x="16969" y="9412"/>
                    </a:lnTo>
                    <a:lnTo>
                      <a:pt x="17041" y="9615"/>
                    </a:lnTo>
                    <a:lnTo>
                      <a:pt x="17114" y="9886"/>
                    </a:lnTo>
                    <a:lnTo>
                      <a:pt x="17114" y="10157"/>
                    </a:lnTo>
                    <a:lnTo>
                      <a:pt x="16969" y="10563"/>
                    </a:lnTo>
                    <a:lnTo>
                      <a:pt x="16824" y="10631"/>
                    </a:lnTo>
                    <a:lnTo>
                      <a:pt x="14038" y="12053"/>
                    </a:lnTo>
                    <a:lnTo>
                      <a:pt x="15485" y="12053"/>
                    </a:lnTo>
                    <a:lnTo>
                      <a:pt x="15739" y="12188"/>
                    </a:lnTo>
                    <a:lnTo>
                      <a:pt x="15956" y="12459"/>
                    </a:lnTo>
                    <a:lnTo>
                      <a:pt x="16245" y="12865"/>
                    </a:lnTo>
                    <a:lnTo>
                      <a:pt x="16354" y="13475"/>
                    </a:lnTo>
                    <a:lnTo>
                      <a:pt x="16643" y="13881"/>
                    </a:lnTo>
                    <a:lnTo>
                      <a:pt x="16824" y="13881"/>
                    </a:lnTo>
                    <a:lnTo>
                      <a:pt x="17114" y="13610"/>
                    </a:lnTo>
                    <a:lnTo>
                      <a:pt x="17367" y="13610"/>
                    </a:lnTo>
                    <a:lnTo>
                      <a:pt x="17729" y="13745"/>
                    </a:lnTo>
                    <a:lnTo>
                      <a:pt x="17910" y="13881"/>
                    </a:lnTo>
                    <a:lnTo>
                      <a:pt x="18054" y="14219"/>
                    </a:lnTo>
                    <a:lnTo>
                      <a:pt x="17873" y="14219"/>
                    </a:lnTo>
                    <a:lnTo>
                      <a:pt x="17584" y="14490"/>
                    </a:lnTo>
                    <a:lnTo>
                      <a:pt x="17331" y="14761"/>
                    </a:lnTo>
                    <a:lnTo>
                      <a:pt x="17186" y="15167"/>
                    </a:lnTo>
                    <a:lnTo>
                      <a:pt x="17041" y="15506"/>
                    </a:lnTo>
                    <a:lnTo>
                      <a:pt x="17041" y="16522"/>
                    </a:lnTo>
                    <a:lnTo>
                      <a:pt x="17114" y="16657"/>
                    </a:lnTo>
                    <a:lnTo>
                      <a:pt x="17114" y="16928"/>
                    </a:lnTo>
                    <a:lnTo>
                      <a:pt x="17041" y="17266"/>
                    </a:lnTo>
                    <a:lnTo>
                      <a:pt x="16896" y="17402"/>
                    </a:lnTo>
                    <a:lnTo>
                      <a:pt x="16571" y="17537"/>
                    </a:lnTo>
                    <a:lnTo>
                      <a:pt x="16498" y="17673"/>
                    </a:lnTo>
                    <a:lnTo>
                      <a:pt x="16426" y="17944"/>
                    </a:lnTo>
                    <a:lnTo>
                      <a:pt x="16498" y="18282"/>
                    </a:lnTo>
                    <a:lnTo>
                      <a:pt x="16679" y="18553"/>
                    </a:lnTo>
                    <a:lnTo>
                      <a:pt x="16824" y="18621"/>
                    </a:lnTo>
                    <a:lnTo>
                      <a:pt x="16896" y="18824"/>
                    </a:lnTo>
                    <a:lnTo>
                      <a:pt x="16896" y="18892"/>
                    </a:lnTo>
                    <a:lnTo>
                      <a:pt x="16824" y="19027"/>
                    </a:lnTo>
                    <a:lnTo>
                      <a:pt x="16679" y="19162"/>
                    </a:lnTo>
                    <a:lnTo>
                      <a:pt x="16354" y="19433"/>
                    </a:lnTo>
                    <a:lnTo>
                      <a:pt x="15956" y="19298"/>
                    </a:lnTo>
                    <a:lnTo>
                      <a:pt x="15594" y="19027"/>
                    </a:lnTo>
                    <a:lnTo>
                      <a:pt x="15268" y="18621"/>
                    </a:lnTo>
                    <a:lnTo>
                      <a:pt x="15051" y="18282"/>
                    </a:lnTo>
                    <a:lnTo>
                      <a:pt x="14870" y="18214"/>
                    </a:lnTo>
                    <a:lnTo>
                      <a:pt x="14509" y="18214"/>
                    </a:lnTo>
                    <a:lnTo>
                      <a:pt x="14328" y="18282"/>
                    </a:lnTo>
                    <a:lnTo>
                      <a:pt x="14255" y="18282"/>
                    </a:lnTo>
                    <a:lnTo>
                      <a:pt x="14111" y="18553"/>
                    </a:lnTo>
                    <a:lnTo>
                      <a:pt x="13495" y="18553"/>
                    </a:lnTo>
                    <a:lnTo>
                      <a:pt x="13242" y="18214"/>
                    </a:lnTo>
                    <a:lnTo>
                      <a:pt x="12953" y="17808"/>
                    </a:lnTo>
                    <a:lnTo>
                      <a:pt x="12736" y="17537"/>
                    </a:lnTo>
                    <a:lnTo>
                      <a:pt x="12482" y="17402"/>
                    </a:lnTo>
                    <a:lnTo>
                      <a:pt x="11940" y="17402"/>
                    </a:lnTo>
                    <a:lnTo>
                      <a:pt x="11614" y="17673"/>
                    </a:lnTo>
                    <a:lnTo>
                      <a:pt x="11397" y="17944"/>
                    </a:lnTo>
                    <a:lnTo>
                      <a:pt x="10927" y="17944"/>
                    </a:lnTo>
                    <a:lnTo>
                      <a:pt x="10746" y="17673"/>
                    </a:lnTo>
                    <a:lnTo>
                      <a:pt x="10601" y="17402"/>
                    </a:lnTo>
                    <a:lnTo>
                      <a:pt x="10529" y="16928"/>
                    </a:lnTo>
                    <a:lnTo>
                      <a:pt x="10529" y="16522"/>
                    </a:lnTo>
                    <a:lnTo>
                      <a:pt x="10384" y="16792"/>
                    </a:lnTo>
                    <a:lnTo>
                      <a:pt x="9986" y="16792"/>
                    </a:lnTo>
                    <a:lnTo>
                      <a:pt x="9986" y="17199"/>
                    </a:lnTo>
                    <a:lnTo>
                      <a:pt x="9914" y="17402"/>
                    </a:lnTo>
                    <a:lnTo>
                      <a:pt x="9696" y="17673"/>
                    </a:lnTo>
                    <a:lnTo>
                      <a:pt x="9841" y="17808"/>
                    </a:lnTo>
                    <a:lnTo>
                      <a:pt x="9914" y="18214"/>
                    </a:lnTo>
                    <a:lnTo>
                      <a:pt x="9769" y="18621"/>
                    </a:lnTo>
                    <a:lnTo>
                      <a:pt x="10203" y="18621"/>
                    </a:lnTo>
                    <a:lnTo>
                      <a:pt x="10384" y="18892"/>
                    </a:lnTo>
                    <a:lnTo>
                      <a:pt x="10529" y="19162"/>
                    </a:lnTo>
                    <a:lnTo>
                      <a:pt x="10601" y="19569"/>
                    </a:lnTo>
                    <a:lnTo>
                      <a:pt x="10673" y="20043"/>
                    </a:lnTo>
                    <a:lnTo>
                      <a:pt x="10529" y="20449"/>
                    </a:lnTo>
                    <a:lnTo>
                      <a:pt x="10239" y="20855"/>
                    </a:lnTo>
                    <a:lnTo>
                      <a:pt x="10058" y="21194"/>
                    </a:lnTo>
                    <a:lnTo>
                      <a:pt x="9769" y="21465"/>
                    </a:lnTo>
                    <a:lnTo>
                      <a:pt x="9443" y="21465"/>
                    </a:lnTo>
                    <a:lnTo>
                      <a:pt x="8901" y="20923"/>
                    </a:lnTo>
                    <a:lnTo>
                      <a:pt x="8575" y="20855"/>
                    </a:lnTo>
                    <a:lnTo>
                      <a:pt x="8285" y="20923"/>
                    </a:lnTo>
                    <a:lnTo>
                      <a:pt x="8032" y="21194"/>
                    </a:lnTo>
                    <a:lnTo>
                      <a:pt x="7743" y="21465"/>
                    </a:lnTo>
                    <a:lnTo>
                      <a:pt x="7526" y="21600"/>
                    </a:lnTo>
                    <a:lnTo>
                      <a:pt x="7272" y="21465"/>
                    </a:lnTo>
                    <a:lnTo>
                      <a:pt x="7128" y="21329"/>
                    </a:lnTo>
                    <a:lnTo>
                      <a:pt x="6983" y="20923"/>
                    </a:lnTo>
                    <a:lnTo>
                      <a:pt x="6947" y="20584"/>
                    </a:lnTo>
                    <a:lnTo>
                      <a:pt x="6983" y="20043"/>
                    </a:lnTo>
                    <a:lnTo>
                      <a:pt x="6983" y="19907"/>
                    </a:lnTo>
                    <a:lnTo>
                      <a:pt x="6947" y="19569"/>
                    </a:lnTo>
                    <a:lnTo>
                      <a:pt x="6838" y="19433"/>
                    </a:lnTo>
                    <a:lnTo>
                      <a:pt x="6585" y="19569"/>
                    </a:lnTo>
                    <a:lnTo>
                      <a:pt x="6187" y="19569"/>
                    </a:lnTo>
                    <a:lnTo>
                      <a:pt x="5897" y="19433"/>
                    </a:lnTo>
                    <a:lnTo>
                      <a:pt x="5753" y="19162"/>
                    </a:lnTo>
                    <a:lnTo>
                      <a:pt x="5717" y="18892"/>
                    </a:lnTo>
                    <a:lnTo>
                      <a:pt x="5608" y="18553"/>
                    </a:lnTo>
                    <a:lnTo>
                      <a:pt x="5717" y="18214"/>
                    </a:lnTo>
                    <a:lnTo>
                      <a:pt x="5753" y="17944"/>
                    </a:lnTo>
                    <a:lnTo>
                      <a:pt x="6115" y="17402"/>
                    </a:lnTo>
                    <a:lnTo>
                      <a:pt x="6115" y="17199"/>
                    </a:lnTo>
                    <a:lnTo>
                      <a:pt x="6042" y="16792"/>
                    </a:lnTo>
                    <a:lnTo>
                      <a:pt x="5717" y="16386"/>
                    </a:lnTo>
                    <a:lnTo>
                      <a:pt x="5355" y="15912"/>
                    </a:lnTo>
                    <a:lnTo>
                      <a:pt x="5174" y="15371"/>
                    </a:lnTo>
                    <a:lnTo>
                      <a:pt x="5065" y="14897"/>
                    </a:lnTo>
                    <a:lnTo>
                      <a:pt x="5174" y="14152"/>
                    </a:lnTo>
                    <a:lnTo>
                      <a:pt x="5210" y="13610"/>
                    </a:lnTo>
                    <a:lnTo>
                      <a:pt x="5499" y="13204"/>
                    </a:lnTo>
                    <a:lnTo>
                      <a:pt x="5717" y="12865"/>
                    </a:lnTo>
                    <a:lnTo>
                      <a:pt x="5717" y="12662"/>
                    </a:lnTo>
                    <a:lnTo>
                      <a:pt x="5427" y="12662"/>
                    </a:lnTo>
                    <a:lnTo>
                      <a:pt x="5029" y="12865"/>
                    </a:lnTo>
                    <a:lnTo>
                      <a:pt x="4667" y="12662"/>
                    </a:lnTo>
                    <a:lnTo>
                      <a:pt x="4269" y="12459"/>
                    </a:lnTo>
                    <a:lnTo>
                      <a:pt x="3980" y="12053"/>
                    </a:lnTo>
                    <a:lnTo>
                      <a:pt x="3654" y="11579"/>
                    </a:lnTo>
                    <a:lnTo>
                      <a:pt x="4486" y="9886"/>
                    </a:lnTo>
                    <a:lnTo>
                      <a:pt x="4088" y="10021"/>
                    </a:lnTo>
                    <a:lnTo>
                      <a:pt x="3582" y="9886"/>
                    </a:lnTo>
                    <a:lnTo>
                      <a:pt x="3184" y="9615"/>
                    </a:lnTo>
                    <a:lnTo>
                      <a:pt x="2786" y="9412"/>
                    </a:lnTo>
                    <a:lnTo>
                      <a:pt x="2714" y="9886"/>
                    </a:lnTo>
                    <a:lnTo>
                      <a:pt x="2533" y="10428"/>
                    </a:lnTo>
                    <a:lnTo>
                      <a:pt x="2316" y="10631"/>
                    </a:lnTo>
                    <a:lnTo>
                      <a:pt x="2135" y="10834"/>
                    </a:lnTo>
                    <a:lnTo>
                      <a:pt x="1845" y="10902"/>
                    </a:lnTo>
                    <a:lnTo>
                      <a:pt x="1556" y="10834"/>
                    </a:lnTo>
                    <a:lnTo>
                      <a:pt x="1303" y="10563"/>
                    </a:lnTo>
                    <a:lnTo>
                      <a:pt x="0" y="8396"/>
                    </a:lnTo>
                    <a:lnTo>
                      <a:pt x="0" y="8261"/>
                    </a:lnTo>
                    <a:lnTo>
                      <a:pt x="72" y="7855"/>
                    </a:lnTo>
                    <a:lnTo>
                      <a:pt x="145" y="7381"/>
                    </a:lnTo>
                    <a:lnTo>
                      <a:pt x="362" y="6974"/>
                    </a:lnTo>
                    <a:lnTo>
                      <a:pt x="543" y="6839"/>
                    </a:lnTo>
                    <a:lnTo>
                      <a:pt x="760" y="6771"/>
                    </a:lnTo>
                    <a:lnTo>
                      <a:pt x="1158" y="6771"/>
                    </a:lnTo>
                    <a:lnTo>
                      <a:pt x="1230" y="6568"/>
                    </a:lnTo>
                    <a:lnTo>
                      <a:pt x="1230" y="6500"/>
                    </a:lnTo>
                    <a:lnTo>
                      <a:pt x="1158" y="6094"/>
                    </a:lnTo>
                    <a:lnTo>
                      <a:pt x="1085" y="5823"/>
                    </a:lnTo>
                    <a:lnTo>
                      <a:pt x="1085" y="5485"/>
                    </a:lnTo>
                    <a:lnTo>
                      <a:pt x="1230" y="5078"/>
                    </a:lnTo>
                    <a:lnTo>
                      <a:pt x="1339" y="4604"/>
                    </a:lnTo>
                    <a:lnTo>
                      <a:pt x="1483" y="4334"/>
                    </a:lnTo>
                    <a:lnTo>
                      <a:pt x="1845" y="4198"/>
                    </a:lnTo>
                    <a:lnTo>
                      <a:pt x="2026" y="4198"/>
                    </a:lnTo>
                    <a:lnTo>
                      <a:pt x="2316" y="4063"/>
                    </a:lnTo>
                    <a:lnTo>
                      <a:pt x="2460" y="3047"/>
                    </a:lnTo>
                    <a:lnTo>
                      <a:pt x="2533" y="2641"/>
                    </a:lnTo>
                    <a:lnTo>
                      <a:pt x="2533" y="2438"/>
                    </a:lnTo>
                    <a:lnTo>
                      <a:pt x="2714" y="2031"/>
                    </a:lnTo>
                    <a:lnTo>
                      <a:pt x="2894" y="1896"/>
                    </a:lnTo>
                    <a:lnTo>
                      <a:pt x="3184" y="2031"/>
                    </a:lnTo>
                    <a:lnTo>
                      <a:pt x="3401" y="2167"/>
                    </a:lnTo>
                    <a:lnTo>
                      <a:pt x="3727" y="2641"/>
                    </a:lnTo>
                    <a:lnTo>
                      <a:pt x="3980" y="2844"/>
                    </a:lnTo>
                    <a:lnTo>
                      <a:pt x="4414" y="2438"/>
                    </a:lnTo>
                    <a:lnTo>
                      <a:pt x="4486" y="2167"/>
                    </a:lnTo>
                    <a:lnTo>
                      <a:pt x="15811" y="271"/>
                    </a:lnTo>
                    <a:close/>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66" name="Freeform 111"/>
              <p:cNvSpPr/>
              <p:nvPr/>
            </p:nvSpPr>
            <p:spPr>
              <a:xfrm>
                <a:off x="536576" y="571500"/>
                <a:ext cx="387352" cy="223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5" y="11030"/>
                    </a:moveTo>
                    <a:lnTo>
                      <a:pt x="13279" y="11183"/>
                    </a:lnTo>
                    <a:lnTo>
                      <a:pt x="13633" y="11796"/>
                    </a:lnTo>
                    <a:lnTo>
                      <a:pt x="14075" y="12409"/>
                    </a:lnTo>
                    <a:lnTo>
                      <a:pt x="14252" y="12868"/>
                    </a:lnTo>
                    <a:lnTo>
                      <a:pt x="14075" y="13787"/>
                    </a:lnTo>
                    <a:lnTo>
                      <a:pt x="14075" y="15626"/>
                    </a:lnTo>
                    <a:lnTo>
                      <a:pt x="14252" y="16085"/>
                    </a:lnTo>
                    <a:lnTo>
                      <a:pt x="14607" y="16391"/>
                    </a:lnTo>
                    <a:lnTo>
                      <a:pt x="15403" y="16391"/>
                    </a:lnTo>
                    <a:lnTo>
                      <a:pt x="16111" y="16085"/>
                    </a:lnTo>
                    <a:lnTo>
                      <a:pt x="16643" y="16085"/>
                    </a:lnTo>
                    <a:lnTo>
                      <a:pt x="17085" y="16698"/>
                    </a:lnTo>
                    <a:lnTo>
                      <a:pt x="17705" y="17311"/>
                    </a:lnTo>
                    <a:lnTo>
                      <a:pt x="18236" y="18077"/>
                    </a:lnTo>
                    <a:lnTo>
                      <a:pt x="18767" y="18383"/>
                    </a:lnTo>
                    <a:lnTo>
                      <a:pt x="19387" y="18383"/>
                    </a:lnTo>
                    <a:lnTo>
                      <a:pt x="21246" y="18077"/>
                    </a:lnTo>
                    <a:lnTo>
                      <a:pt x="21600" y="18996"/>
                    </a:lnTo>
                    <a:lnTo>
                      <a:pt x="21069" y="19302"/>
                    </a:lnTo>
                    <a:lnTo>
                      <a:pt x="19741" y="20987"/>
                    </a:lnTo>
                    <a:lnTo>
                      <a:pt x="18767" y="21600"/>
                    </a:lnTo>
                    <a:lnTo>
                      <a:pt x="16908" y="21600"/>
                    </a:lnTo>
                    <a:lnTo>
                      <a:pt x="16111" y="21294"/>
                    </a:lnTo>
                    <a:lnTo>
                      <a:pt x="15315" y="20221"/>
                    </a:lnTo>
                    <a:lnTo>
                      <a:pt x="14607" y="19302"/>
                    </a:lnTo>
                    <a:lnTo>
                      <a:pt x="9826" y="19302"/>
                    </a:lnTo>
                    <a:lnTo>
                      <a:pt x="8852" y="18996"/>
                    </a:lnTo>
                    <a:lnTo>
                      <a:pt x="6462" y="18996"/>
                    </a:lnTo>
                    <a:lnTo>
                      <a:pt x="5311" y="20221"/>
                    </a:lnTo>
                    <a:lnTo>
                      <a:pt x="4338" y="20987"/>
                    </a:lnTo>
                    <a:lnTo>
                      <a:pt x="3630" y="21294"/>
                    </a:lnTo>
                    <a:lnTo>
                      <a:pt x="2656" y="21294"/>
                    </a:lnTo>
                    <a:lnTo>
                      <a:pt x="1948" y="20987"/>
                    </a:lnTo>
                    <a:lnTo>
                      <a:pt x="1151" y="20221"/>
                    </a:lnTo>
                    <a:lnTo>
                      <a:pt x="531" y="19302"/>
                    </a:lnTo>
                    <a:lnTo>
                      <a:pt x="177" y="19302"/>
                    </a:lnTo>
                    <a:lnTo>
                      <a:pt x="354" y="18383"/>
                    </a:lnTo>
                    <a:lnTo>
                      <a:pt x="354" y="17004"/>
                    </a:lnTo>
                    <a:lnTo>
                      <a:pt x="177" y="15779"/>
                    </a:lnTo>
                    <a:lnTo>
                      <a:pt x="0" y="14094"/>
                    </a:lnTo>
                    <a:lnTo>
                      <a:pt x="177" y="12715"/>
                    </a:lnTo>
                    <a:lnTo>
                      <a:pt x="354" y="11183"/>
                    </a:lnTo>
                    <a:lnTo>
                      <a:pt x="885" y="10111"/>
                    </a:lnTo>
                    <a:lnTo>
                      <a:pt x="1328" y="9191"/>
                    </a:lnTo>
                    <a:lnTo>
                      <a:pt x="2213" y="8119"/>
                    </a:lnTo>
                    <a:lnTo>
                      <a:pt x="3010" y="7506"/>
                    </a:lnTo>
                    <a:lnTo>
                      <a:pt x="4603" y="5209"/>
                    </a:lnTo>
                    <a:lnTo>
                      <a:pt x="4869" y="0"/>
                    </a:lnTo>
                    <a:lnTo>
                      <a:pt x="11951" y="613"/>
                    </a:lnTo>
                    <a:lnTo>
                      <a:pt x="11154" y="3523"/>
                    </a:lnTo>
                    <a:lnTo>
                      <a:pt x="12925" y="1103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67" name="Freeform 112"/>
              <p:cNvSpPr/>
              <p:nvPr/>
            </p:nvSpPr>
            <p:spPr>
              <a:xfrm>
                <a:off x="536576" y="571500"/>
                <a:ext cx="387352" cy="223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5" y="11030"/>
                    </a:moveTo>
                    <a:lnTo>
                      <a:pt x="13279" y="11183"/>
                    </a:lnTo>
                    <a:lnTo>
                      <a:pt x="13633" y="11796"/>
                    </a:lnTo>
                    <a:lnTo>
                      <a:pt x="14075" y="12409"/>
                    </a:lnTo>
                    <a:lnTo>
                      <a:pt x="14252" y="12868"/>
                    </a:lnTo>
                    <a:lnTo>
                      <a:pt x="14075" y="13787"/>
                    </a:lnTo>
                    <a:lnTo>
                      <a:pt x="14075" y="15626"/>
                    </a:lnTo>
                    <a:lnTo>
                      <a:pt x="14252" y="16085"/>
                    </a:lnTo>
                    <a:lnTo>
                      <a:pt x="14607" y="16391"/>
                    </a:lnTo>
                    <a:lnTo>
                      <a:pt x="15403" y="16391"/>
                    </a:lnTo>
                    <a:lnTo>
                      <a:pt x="16111" y="16085"/>
                    </a:lnTo>
                    <a:lnTo>
                      <a:pt x="16643" y="16085"/>
                    </a:lnTo>
                    <a:lnTo>
                      <a:pt x="17085" y="16698"/>
                    </a:lnTo>
                    <a:lnTo>
                      <a:pt x="17705" y="17311"/>
                    </a:lnTo>
                    <a:lnTo>
                      <a:pt x="18236" y="18077"/>
                    </a:lnTo>
                    <a:lnTo>
                      <a:pt x="18767" y="18383"/>
                    </a:lnTo>
                    <a:lnTo>
                      <a:pt x="19387" y="18383"/>
                    </a:lnTo>
                    <a:lnTo>
                      <a:pt x="21246" y="18077"/>
                    </a:lnTo>
                    <a:lnTo>
                      <a:pt x="21600" y="18996"/>
                    </a:lnTo>
                    <a:lnTo>
                      <a:pt x="21069" y="19302"/>
                    </a:lnTo>
                    <a:lnTo>
                      <a:pt x="19741" y="20987"/>
                    </a:lnTo>
                    <a:lnTo>
                      <a:pt x="18767" y="21600"/>
                    </a:lnTo>
                    <a:lnTo>
                      <a:pt x="16908" y="21600"/>
                    </a:lnTo>
                    <a:lnTo>
                      <a:pt x="16111" y="21294"/>
                    </a:lnTo>
                    <a:lnTo>
                      <a:pt x="15315" y="20221"/>
                    </a:lnTo>
                    <a:lnTo>
                      <a:pt x="14607" y="19302"/>
                    </a:lnTo>
                    <a:lnTo>
                      <a:pt x="9826" y="19302"/>
                    </a:lnTo>
                    <a:lnTo>
                      <a:pt x="8852" y="18996"/>
                    </a:lnTo>
                    <a:lnTo>
                      <a:pt x="6462" y="18996"/>
                    </a:lnTo>
                    <a:lnTo>
                      <a:pt x="5311" y="20221"/>
                    </a:lnTo>
                    <a:lnTo>
                      <a:pt x="4338" y="20987"/>
                    </a:lnTo>
                    <a:lnTo>
                      <a:pt x="3630" y="21294"/>
                    </a:lnTo>
                    <a:lnTo>
                      <a:pt x="2656" y="21294"/>
                    </a:lnTo>
                    <a:lnTo>
                      <a:pt x="1948" y="20987"/>
                    </a:lnTo>
                    <a:lnTo>
                      <a:pt x="1151" y="20221"/>
                    </a:lnTo>
                    <a:lnTo>
                      <a:pt x="531" y="19302"/>
                    </a:lnTo>
                    <a:lnTo>
                      <a:pt x="177" y="19302"/>
                    </a:lnTo>
                    <a:lnTo>
                      <a:pt x="354" y="18383"/>
                    </a:lnTo>
                    <a:lnTo>
                      <a:pt x="354" y="17004"/>
                    </a:lnTo>
                    <a:lnTo>
                      <a:pt x="177" y="15779"/>
                    </a:lnTo>
                    <a:lnTo>
                      <a:pt x="0" y="14094"/>
                    </a:lnTo>
                    <a:lnTo>
                      <a:pt x="177" y="12715"/>
                    </a:lnTo>
                    <a:lnTo>
                      <a:pt x="354" y="11183"/>
                    </a:lnTo>
                    <a:lnTo>
                      <a:pt x="885" y="10111"/>
                    </a:lnTo>
                    <a:lnTo>
                      <a:pt x="1328" y="9191"/>
                    </a:lnTo>
                    <a:lnTo>
                      <a:pt x="2213" y="8119"/>
                    </a:lnTo>
                    <a:lnTo>
                      <a:pt x="3010" y="7506"/>
                    </a:lnTo>
                    <a:lnTo>
                      <a:pt x="4603" y="5209"/>
                    </a:lnTo>
                    <a:lnTo>
                      <a:pt x="4869" y="0"/>
                    </a:lnTo>
                    <a:lnTo>
                      <a:pt x="11951" y="613"/>
                    </a:lnTo>
                    <a:lnTo>
                      <a:pt x="11154" y="3523"/>
                    </a:lnTo>
                    <a:lnTo>
                      <a:pt x="12925" y="11030"/>
                    </a:lnTo>
                    <a:close/>
                  </a:path>
                </a:pathLst>
              </a:custGeom>
              <a:noFill/>
              <a:ln w="3175" cap="flat">
                <a:solidFill>
                  <a:srgbClr val="FFFFFF"/>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68" name="Freeform 113"/>
              <p:cNvSpPr/>
              <p:nvPr/>
            </p:nvSpPr>
            <p:spPr>
              <a:xfrm>
                <a:off x="655638" y="588963"/>
                <a:ext cx="438153" cy="111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78" y="8331"/>
                    </a:moveTo>
                    <a:lnTo>
                      <a:pt x="4383" y="7097"/>
                    </a:lnTo>
                    <a:lnTo>
                      <a:pt x="5322" y="6480"/>
                    </a:lnTo>
                    <a:lnTo>
                      <a:pt x="6026" y="4937"/>
                    </a:lnTo>
                    <a:lnTo>
                      <a:pt x="6730" y="3703"/>
                    </a:lnTo>
                    <a:lnTo>
                      <a:pt x="8843" y="3703"/>
                    </a:lnTo>
                    <a:lnTo>
                      <a:pt x="9391" y="4320"/>
                    </a:lnTo>
                    <a:lnTo>
                      <a:pt x="10252" y="4320"/>
                    </a:lnTo>
                    <a:lnTo>
                      <a:pt x="10878" y="3703"/>
                    </a:lnTo>
                    <a:lnTo>
                      <a:pt x="11583" y="3086"/>
                    </a:lnTo>
                    <a:lnTo>
                      <a:pt x="11896" y="1851"/>
                    </a:lnTo>
                    <a:lnTo>
                      <a:pt x="12130" y="1851"/>
                    </a:lnTo>
                    <a:lnTo>
                      <a:pt x="13070" y="0"/>
                    </a:lnTo>
                    <a:lnTo>
                      <a:pt x="13852" y="0"/>
                    </a:lnTo>
                    <a:lnTo>
                      <a:pt x="14713" y="926"/>
                    </a:lnTo>
                    <a:lnTo>
                      <a:pt x="15417" y="1851"/>
                    </a:lnTo>
                    <a:lnTo>
                      <a:pt x="16278" y="3086"/>
                    </a:lnTo>
                    <a:lnTo>
                      <a:pt x="16904" y="3703"/>
                    </a:lnTo>
                    <a:lnTo>
                      <a:pt x="17765" y="3703"/>
                    </a:lnTo>
                    <a:lnTo>
                      <a:pt x="18548" y="3086"/>
                    </a:lnTo>
                    <a:lnTo>
                      <a:pt x="18939" y="1851"/>
                    </a:lnTo>
                    <a:lnTo>
                      <a:pt x="19957" y="4937"/>
                    </a:lnTo>
                    <a:lnTo>
                      <a:pt x="21130" y="8331"/>
                    </a:lnTo>
                    <a:lnTo>
                      <a:pt x="21600" y="9566"/>
                    </a:lnTo>
                    <a:lnTo>
                      <a:pt x="20661" y="11726"/>
                    </a:lnTo>
                    <a:lnTo>
                      <a:pt x="19800" y="12960"/>
                    </a:lnTo>
                    <a:lnTo>
                      <a:pt x="19096" y="14503"/>
                    </a:lnTo>
                    <a:lnTo>
                      <a:pt x="17139" y="14503"/>
                    </a:lnTo>
                    <a:lnTo>
                      <a:pt x="16278" y="12960"/>
                    </a:lnTo>
                    <a:lnTo>
                      <a:pt x="15417" y="11109"/>
                    </a:lnTo>
                    <a:lnTo>
                      <a:pt x="14791" y="9874"/>
                    </a:lnTo>
                    <a:lnTo>
                      <a:pt x="13930" y="9566"/>
                    </a:lnTo>
                    <a:lnTo>
                      <a:pt x="13226" y="9566"/>
                    </a:lnTo>
                    <a:lnTo>
                      <a:pt x="12365" y="9874"/>
                    </a:lnTo>
                    <a:lnTo>
                      <a:pt x="11583" y="10491"/>
                    </a:lnTo>
                    <a:lnTo>
                      <a:pt x="11191" y="12960"/>
                    </a:lnTo>
                    <a:lnTo>
                      <a:pt x="10722" y="14503"/>
                    </a:lnTo>
                    <a:lnTo>
                      <a:pt x="10096" y="15120"/>
                    </a:lnTo>
                    <a:lnTo>
                      <a:pt x="9078" y="15120"/>
                    </a:lnTo>
                    <a:lnTo>
                      <a:pt x="8609" y="14194"/>
                    </a:lnTo>
                    <a:lnTo>
                      <a:pt x="8061" y="12960"/>
                    </a:lnTo>
                    <a:lnTo>
                      <a:pt x="7357" y="12343"/>
                    </a:lnTo>
                    <a:lnTo>
                      <a:pt x="6730" y="12960"/>
                    </a:lnTo>
                    <a:lnTo>
                      <a:pt x="6026" y="14503"/>
                    </a:lnTo>
                    <a:lnTo>
                      <a:pt x="5870" y="15737"/>
                    </a:lnTo>
                    <a:lnTo>
                      <a:pt x="5322" y="18823"/>
                    </a:lnTo>
                    <a:lnTo>
                      <a:pt x="5009" y="20366"/>
                    </a:lnTo>
                    <a:lnTo>
                      <a:pt x="4383" y="21600"/>
                    </a:lnTo>
                    <a:lnTo>
                      <a:pt x="3522" y="21600"/>
                    </a:lnTo>
                    <a:lnTo>
                      <a:pt x="2896" y="20366"/>
                    </a:lnTo>
                    <a:lnTo>
                      <a:pt x="2661" y="18823"/>
                    </a:lnTo>
                    <a:lnTo>
                      <a:pt x="1330" y="11109"/>
                    </a:lnTo>
                    <a:lnTo>
                      <a:pt x="1017" y="11109"/>
                    </a:lnTo>
                    <a:lnTo>
                      <a:pt x="548" y="9874"/>
                    </a:lnTo>
                    <a:lnTo>
                      <a:pt x="313" y="8640"/>
                    </a:lnTo>
                    <a:lnTo>
                      <a:pt x="0" y="6480"/>
                    </a:lnTo>
                    <a:lnTo>
                      <a:pt x="0" y="5246"/>
                    </a:lnTo>
                    <a:lnTo>
                      <a:pt x="313" y="4320"/>
                    </a:lnTo>
                    <a:lnTo>
                      <a:pt x="548" y="3703"/>
                    </a:lnTo>
                    <a:lnTo>
                      <a:pt x="1017" y="3086"/>
                    </a:lnTo>
                    <a:lnTo>
                      <a:pt x="1487" y="3086"/>
                    </a:lnTo>
                    <a:lnTo>
                      <a:pt x="2348" y="3703"/>
                    </a:lnTo>
                    <a:lnTo>
                      <a:pt x="2661" y="3703"/>
                    </a:lnTo>
                    <a:lnTo>
                      <a:pt x="2896" y="4937"/>
                    </a:lnTo>
                    <a:lnTo>
                      <a:pt x="3130" y="6480"/>
                    </a:lnTo>
                    <a:lnTo>
                      <a:pt x="3678" y="8331"/>
                    </a:lnTo>
                    <a:close/>
                  </a:path>
                </a:pathLst>
              </a:custGeom>
              <a:solidFill>
                <a:srgbClr val="B5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69" name="Freeform 114"/>
              <p:cNvSpPr/>
              <p:nvPr/>
            </p:nvSpPr>
            <p:spPr>
              <a:xfrm>
                <a:off x="655638" y="588963"/>
                <a:ext cx="438153" cy="111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78" y="8331"/>
                    </a:moveTo>
                    <a:lnTo>
                      <a:pt x="4383" y="7097"/>
                    </a:lnTo>
                    <a:lnTo>
                      <a:pt x="5322" y="6480"/>
                    </a:lnTo>
                    <a:lnTo>
                      <a:pt x="6026" y="4937"/>
                    </a:lnTo>
                    <a:lnTo>
                      <a:pt x="6730" y="3703"/>
                    </a:lnTo>
                    <a:lnTo>
                      <a:pt x="8843" y="3703"/>
                    </a:lnTo>
                    <a:lnTo>
                      <a:pt x="9391" y="4320"/>
                    </a:lnTo>
                    <a:lnTo>
                      <a:pt x="10252" y="4320"/>
                    </a:lnTo>
                    <a:lnTo>
                      <a:pt x="10878" y="3703"/>
                    </a:lnTo>
                    <a:lnTo>
                      <a:pt x="11583" y="3086"/>
                    </a:lnTo>
                    <a:lnTo>
                      <a:pt x="11896" y="1851"/>
                    </a:lnTo>
                    <a:lnTo>
                      <a:pt x="12130" y="1851"/>
                    </a:lnTo>
                    <a:lnTo>
                      <a:pt x="13070" y="0"/>
                    </a:lnTo>
                    <a:lnTo>
                      <a:pt x="13852" y="0"/>
                    </a:lnTo>
                    <a:lnTo>
                      <a:pt x="14713" y="926"/>
                    </a:lnTo>
                    <a:lnTo>
                      <a:pt x="15417" y="1851"/>
                    </a:lnTo>
                    <a:lnTo>
                      <a:pt x="16278" y="3086"/>
                    </a:lnTo>
                    <a:lnTo>
                      <a:pt x="16904" y="3703"/>
                    </a:lnTo>
                    <a:lnTo>
                      <a:pt x="17765" y="3703"/>
                    </a:lnTo>
                    <a:lnTo>
                      <a:pt x="18548" y="3086"/>
                    </a:lnTo>
                    <a:lnTo>
                      <a:pt x="18939" y="1851"/>
                    </a:lnTo>
                    <a:lnTo>
                      <a:pt x="19957" y="4937"/>
                    </a:lnTo>
                    <a:lnTo>
                      <a:pt x="21130" y="8331"/>
                    </a:lnTo>
                    <a:lnTo>
                      <a:pt x="21600" y="9566"/>
                    </a:lnTo>
                    <a:lnTo>
                      <a:pt x="20661" y="11726"/>
                    </a:lnTo>
                    <a:lnTo>
                      <a:pt x="19800" y="12960"/>
                    </a:lnTo>
                    <a:lnTo>
                      <a:pt x="19096" y="14503"/>
                    </a:lnTo>
                    <a:lnTo>
                      <a:pt x="17139" y="14503"/>
                    </a:lnTo>
                    <a:lnTo>
                      <a:pt x="16278" y="12960"/>
                    </a:lnTo>
                    <a:lnTo>
                      <a:pt x="15417" y="11109"/>
                    </a:lnTo>
                    <a:lnTo>
                      <a:pt x="14791" y="9874"/>
                    </a:lnTo>
                    <a:lnTo>
                      <a:pt x="13930" y="9566"/>
                    </a:lnTo>
                    <a:lnTo>
                      <a:pt x="13226" y="9566"/>
                    </a:lnTo>
                    <a:lnTo>
                      <a:pt x="12365" y="9874"/>
                    </a:lnTo>
                    <a:lnTo>
                      <a:pt x="11583" y="10491"/>
                    </a:lnTo>
                    <a:lnTo>
                      <a:pt x="11191" y="12960"/>
                    </a:lnTo>
                    <a:lnTo>
                      <a:pt x="10722" y="14503"/>
                    </a:lnTo>
                    <a:lnTo>
                      <a:pt x="10096" y="15120"/>
                    </a:lnTo>
                    <a:lnTo>
                      <a:pt x="9078" y="15120"/>
                    </a:lnTo>
                    <a:lnTo>
                      <a:pt x="8609" y="14194"/>
                    </a:lnTo>
                    <a:lnTo>
                      <a:pt x="8061" y="12960"/>
                    </a:lnTo>
                    <a:lnTo>
                      <a:pt x="7357" y="12343"/>
                    </a:lnTo>
                    <a:lnTo>
                      <a:pt x="6730" y="12960"/>
                    </a:lnTo>
                    <a:lnTo>
                      <a:pt x="6026" y="14503"/>
                    </a:lnTo>
                    <a:lnTo>
                      <a:pt x="5870" y="15737"/>
                    </a:lnTo>
                    <a:lnTo>
                      <a:pt x="5322" y="18823"/>
                    </a:lnTo>
                    <a:lnTo>
                      <a:pt x="5009" y="20366"/>
                    </a:lnTo>
                    <a:lnTo>
                      <a:pt x="4383" y="21600"/>
                    </a:lnTo>
                    <a:lnTo>
                      <a:pt x="3522" y="21600"/>
                    </a:lnTo>
                    <a:lnTo>
                      <a:pt x="2896" y="20366"/>
                    </a:lnTo>
                    <a:lnTo>
                      <a:pt x="2661" y="18823"/>
                    </a:lnTo>
                    <a:lnTo>
                      <a:pt x="1330" y="11109"/>
                    </a:lnTo>
                    <a:lnTo>
                      <a:pt x="1017" y="11109"/>
                    </a:lnTo>
                    <a:lnTo>
                      <a:pt x="548" y="9874"/>
                    </a:lnTo>
                    <a:lnTo>
                      <a:pt x="313" y="8640"/>
                    </a:lnTo>
                    <a:lnTo>
                      <a:pt x="0" y="6480"/>
                    </a:lnTo>
                    <a:lnTo>
                      <a:pt x="0" y="5246"/>
                    </a:lnTo>
                    <a:lnTo>
                      <a:pt x="313" y="4320"/>
                    </a:lnTo>
                    <a:lnTo>
                      <a:pt x="548" y="3703"/>
                    </a:lnTo>
                    <a:lnTo>
                      <a:pt x="1017" y="3086"/>
                    </a:lnTo>
                    <a:lnTo>
                      <a:pt x="1487" y="3086"/>
                    </a:lnTo>
                    <a:lnTo>
                      <a:pt x="2348" y="3703"/>
                    </a:lnTo>
                    <a:lnTo>
                      <a:pt x="2661" y="3703"/>
                    </a:lnTo>
                    <a:lnTo>
                      <a:pt x="2896" y="4937"/>
                    </a:lnTo>
                    <a:lnTo>
                      <a:pt x="3130" y="6480"/>
                    </a:lnTo>
                    <a:lnTo>
                      <a:pt x="3678" y="8331"/>
                    </a:lnTo>
                    <a:close/>
                  </a:path>
                </a:pathLst>
              </a:custGeom>
              <a:noFill/>
              <a:ln w="3175" cap="flat">
                <a:solidFill>
                  <a:srgbClr val="B5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70" name="Freeform 115"/>
              <p:cNvSpPr/>
              <p:nvPr/>
            </p:nvSpPr>
            <p:spPr>
              <a:xfrm>
                <a:off x="420687" y="274637"/>
                <a:ext cx="550866" cy="306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39" y="0"/>
                    </a:moveTo>
                    <a:lnTo>
                      <a:pt x="15064" y="0"/>
                    </a:lnTo>
                    <a:lnTo>
                      <a:pt x="15998" y="224"/>
                    </a:lnTo>
                    <a:lnTo>
                      <a:pt x="16931" y="895"/>
                    </a:lnTo>
                    <a:lnTo>
                      <a:pt x="17616" y="1455"/>
                    </a:lnTo>
                    <a:lnTo>
                      <a:pt x="18425" y="2238"/>
                    </a:lnTo>
                    <a:lnTo>
                      <a:pt x="19048" y="3581"/>
                    </a:lnTo>
                    <a:lnTo>
                      <a:pt x="19733" y="4589"/>
                    </a:lnTo>
                    <a:lnTo>
                      <a:pt x="19982" y="4365"/>
                    </a:lnTo>
                    <a:lnTo>
                      <a:pt x="20791" y="4365"/>
                    </a:lnTo>
                    <a:lnTo>
                      <a:pt x="20978" y="4812"/>
                    </a:lnTo>
                    <a:lnTo>
                      <a:pt x="21227" y="5596"/>
                    </a:lnTo>
                    <a:lnTo>
                      <a:pt x="21227" y="6603"/>
                    </a:lnTo>
                    <a:lnTo>
                      <a:pt x="21164" y="7498"/>
                    </a:lnTo>
                    <a:lnTo>
                      <a:pt x="20791" y="7946"/>
                    </a:lnTo>
                    <a:lnTo>
                      <a:pt x="20417" y="8170"/>
                    </a:lnTo>
                    <a:lnTo>
                      <a:pt x="20044" y="8170"/>
                    </a:lnTo>
                    <a:lnTo>
                      <a:pt x="20666" y="8618"/>
                    </a:lnTo>
                    <a:lnTo>
                      <a:pt x="20978" y="9177"/>
                    </a:lnTo>
                    <a:lnTo>
                      <a:pt x="21351" y="10296"/>
                    </a:lnTo>
                    <a:lnTo>
                      <a:pt x="21476" y="11304"/>
                    </a:lnTo>
                    <a:lnTo>
                      <a:pt x="21600" y="12423"/>
                    </a:lnTo>
                    <a:lnTo>
                      <a:pt x="21476" y="13430"/>
                    </a:lnTo>
                    <a:lnTo>
                      <a:pt x="21351" y="14661"/>
                    </a:lnTo>
                    <a:lnTo>
                      <a:pt x="20417" y="16340"/>
                    </a:lnTo>
                    <a:lnTo>
                      <a:pt x="19733" y="17459"/>
                    </a:lnTo>
                    <a:lnTo>
                      <a:pt x="18861" y="18466"/>
                    </a:lnTo>
                    <a:lnTo>
                      <a:pt x="18114" y="19138"/>
                    </a:lnTo>
                    <a:lnTo>
                      <a:pt x="16994" y="19474"/>
                    </a:lnTo>
                    <a:lnTo>
                      <a:pt x="16060" y="19474"/>
                    </a:lnTo>
                    <a:lnTo>
                      <a:pt x="13446" y="20369"/>
                    </a:lnTo>
                    <a:lnTo>
                      <a:pt x="13321" y="20817"/>
                    </a:lnTo>
                    <a:lnTo>
                      <a:pt x="12387" y="21152"/>
                    </a:lnTo>
                    <a:lnTo>
                      <a:pt x="11516" y="21600"/>
                    </a:lnTo>
                    <a:lnTo>
                      <a:pt x="9835" y="21600"/>
                    </a:lnTo>
                    <a:lnTo>
                      <a:pt x="8964" y="21152"/>
                    </a:lnTo>
                    <a:lnTo>
                      <a:pt x="8279" y="20369"/>
                    </a:lnTo>
                    <a:lnTo>
                      <a:pt x="7594" y="20817"/>
                    </a:lnTo>
                    <a:lnTo>
                      <a:pt x="6412" y="20817"/>
                    </a:lnTo>
                    <a:lnTo>
                      <a:pt x="5229" y="20145"/>
                    </a:lnTo>
                    <a:lnTo>
                      <a:pt x="4171" y="19474"/>
                    </a:lnTo>
                    <a:lnTo>
                      <a:pt x="3610" y="19474"/>
                    </a:lnTo>
                    <a:lnTo>
                      <a:pt x="3050" y="19138"/>
                    </a:lnTo>
                    <a:lnTo>
                      <a:pt x="2179" y="18019"/>
                    </a:lnTo>
                    <a:lnTo>
                      <a:pt x="1494" y="17459"/>
                    </a:lnTo>
                    <a:lnTo>
                      <a:pt x="996" y="16788"/>
                    </a:lnTo>
                    <a:lnTo>
                      <a:pt x="560" y="15445"/>
                    </a:lnTo>
                    <a:lnTo>
                      <a:pt x="249" y="14437"/>
                    </a:lnTo>
                    <a:lnTo>
                      <a:pt x="62" y="13206"/>
                    </a:lnTo>
                    <a:lnTo>
                      <a:pt x="0" y="12087"/>
                    </a:lnTo>
                    <a:lnTo>
                      <a:pt x="62" y="10744"/>
                    </a:lnTo>
                    <a:lnTo>
                      <a:pt x="311" y="9625"/>
                    </a:lnTo>
                    <a:lnTo>
                      <a:pt x="560" y="8282"/>
                    </a:lnTo>
                    <a:lnTo>
                      <a:pt x="311" y="7946"/>
                    </a:lnTo>
                    <a:lnTo>
                      <a:pt x="249" y="7498"/>
                    </a:lnTo>
                    <a:lnTo>
                      <a:pt x="62" y="6603"/>
                    </a:lnTo>
                    <a:lnTo>
                      <a:pt x="249" y="6044"/>
                    </a:lnTo>
                    <a:lnTo>
                      <a:pt x="311" y="5372"/>
                    </a:lnTo>
                    <a:lnTo>
                      <a:pt x="809" y="5260"/>
                    </a:lnTo>
                    <a:lnTo>
                      <a:pt x="996" y="4812"/>
                    </a:lnTo>
                    <a:lnTo>
                      <a:pt x="1369" y="4812"/>
                    </a:lnTo>
                    <a:lnTo>
                      <a:pt x="1743" y="5260"/>
                    </a:lnTo>
                    <a:lnTo>
                      <a:pt x="2116" y="5596"/>
                    </a:lnTo>
                    <a:lnTo>
                      <a:pt x="2863" y="4141"/>
                    </a:lnTo>
                    <a:lnTo>
                      <a:pt x="3797" y="3134"/>
                    </a:lnTo>
                    <a:lnTo>
                      <a:pt x="5914" y="1231"/>
                    </a:lnTo>
                    <a:lnTo>
                      <a:pt x="7096" y="895"/>
                    </a:lnTo>
                    <a:lnTo>
                      <a:pt x="14939" y="0"/>
                    </a:lnTo>
                    <a:close/>
                  </a:path>
                </a:pathLst>
              </a:custGeom>
              <a:solidFill>
                <a:srgbClr val="FFB58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71" name="Freeform 116"/>
              <p:cNvSpPr/>
              <p:nvPr/>
            </p:nvSpPr>
            <p:spPr>
              <a:xfrm>
                <a:off x="420687" y="274637"/>
                <a:ext cx="550866" cy="306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39" y="0"/>
                    </a:moveTo>
                    <a:lnTo>
                      <a:pt x="15064" y="0"/>
                    </a:lnTo>
                    <a:lnTo>
                      <a:pt x="15998" y="224"/>
                    </a:lnTo>
                    <a:lnTo>
                      <a:pt x="16931" y="895"/>
                    </a:lnTo>
                    <a:lnTo>
                      <a:pt x="17616" y="1455"/>
                    </a:lnTo>
                    <a:lnTo>
                      <a:pt x="18425" y="2238"/>
                    </a:lnTo>
                    <a:lnTo>
                      <a:pt x="19048" y="3581"/>
                    </a:lnTo>
                    <a:lnTo>
                      <a:pt x="19733" y="4589"/>
                    </a:lnTo>
                    <a:lnTo>
                      <a:pt x="19982" y="4365"/>
                    </a:lnTo>
                    <a:lnTo>
                      <a:pt x="20791" y="4365"/>
                    </a:lnTo>
                    <a:lnTo>
                      <a:pt x="20978" y="4812"/>
                    </a:lnTo>
                    <a:lnTo>
                      <a:pt x="21227" y="5596"/>
                    </a:lnTo>
                    <a:lnTo>
                      <a:pt x="21227" y="6603"/>
                    </a:lnTo>
                    <a:lnTo>
                      <a:pt x="21164" y="7498"/>
                    </a:lnTo>
                    <a:lnTo>
                      <a:pt x="20791" y="7946"/>
                    </a:lnTo>
                    <a:lnTo>
                      <a:pt x="20417" y="8170"/>
                    </a:lnTo>
                    <a:lnTo>
                      <a:pt x="20044" y="8170"/>
                    </a:lnTo>
                    <a:lnTo>
                      <a:pt x="20666" y="8618"/>
                    </a:lnTo>
                    <a:lnTo>
                      <a:pt x="20978" y="9177"/>
                    </a:lnTo>
                    <a:lnTo>
                      <a:pt x="21351" y="10296"/>
                    </a:lnTo>
                    <a:lnTo>
                      <a:pt x="21476" y="11304"/>
                    </a:lnTo>
                    <a:lnTo>
                      <a:pt x="21600" y="12423"/>
                    </a:lnTo>
                    <a:lnTo>
                      <a:pt x="21476" y="13430"/>
                    </a:lnTo>
                    <a:lnTo>
                      <a:pt x="21351" y="14661"/>
                    </a:lnTo>
                    <a:lnTo>
                      <a:pt x="20417" y="16340"/>
                    </a:lnTo>
                    <a:lnTo>
                      <a:pt x="19733" y="17459"/>
                    </a:lnTo>
                    <a:lnTo>
                      <a:pt x="18861" y="18466"/>
                    </a:lnTo>
                    <a:lnTo>
                      <a:pt x="18114" y="19138"/>
                    </a:lnTo>
                    <a:lnTo>
                      <a:pt x="16994" y="19474"/>
                    </a:lnTo>
                    <a:lnTo>
                      <a:pt x="16060" y="19474"/>
                    </a:lnTo>
                    <a:lnTo>
                      <a:pt x="13446" y="20369"/>
                    </a:lnTo>
                    <a:lnTo>
                      <a:pt x="13321" y="20817"/>
                    </a:lnTo>
                    <a:lnTo>
                      <a:pt x="12387" y="21152"/>
                    </a:lnTo>
                    <a:lnTo>
                      <a:pt x="11516" y="21600"/>
                    </a:lnTo>
                    <a:lnTo>
                      <a:pt x="9835" y="21600"/>
                    </a:lnTo>
                    <a:lnTo>
                      <a:pt x="8964" y="21152"/>
                    </a:lnTo>
                    <a:lnTo>
                      <a:pt x="8279" y="20369"/>
                    </a:lnTo>
                    <a:lnTo>
                      <a:pt x="7594" y="20817"/>
                    </a:lnTo>
                    <a:lnTo>
                      <a:pt x="6412" y="20817"/>
                    </a:lnTo>
                    <a:lnTo>
                      <a:pt x="5229" y="20145"/>
                    </a:lnTo>
                    <a:lnTo>
                      <a:pt x="4171" y="19474"/>
                    </a:lnTo>
                    <a:lnTo>
                      <a:pt x="3610" y="19474"/>
                    </a:lnTo>
                    <a:lnTo>
                      <a:pt x="3050" y="19138"/>
                    </a:lnTo>
                    <a:lnTo>
                      <a:pt x="2179" y="18019"/>
                    </a:lnTo>
                    <a:lnTo>
                      <a:pt x="1494" y="17459"/>
                    </a:lnTo>
                    <a:lnTo>
                      <a:pt x="996" y="16788"/>
                    </a:lnTo>
                    <a:lnTo>
                      <a:pt x="560" y="15445"/>
                    </a:lnTo>
                    <a:lnTo>
                      <a:pt x="249" y="14437"/>
                    </a:lnTo>
                    <a:lnTo>
                      <a:pt x="62" y="13206"/>
                    </a:lnTo>
                    <a:lnTo>
                      <a:pt x="0" y="12087"/>
                    </a:lnTo>
                    <a:lnTo>
                      <a:pt x="62" y="10744"/>
                    </a:lnTo>
                    <a:lnTo>
                      <a:pt x="311" y="9625"/>
                    </a:lnTo>
                    <a:lnTo>
                      <a:pt x="560" y="8282"/>
                    </a:lnTo>
                    <a:lnTo>
                      <a:pt x="311" y="7946"/>
                    </a:lnTo>
                    <a:lnTo>
                      <a:pt x="249" y="7498"/>
                    </a:lnTo>
                    <a:lnTo>
                      <a:pt x="62" y="6603"/>
                    </a:lnTo>
                    <a:lnTo>
                      <a:pt x="249" y="6044"/>
                    </a:lnTo>
                    <a:lnTo>
                      <a:pt x="311" y="5372"/>
                    </a:lnTo>
                    <a:lnTo>
                      <a:pt x="809" y="5260"/>
                    </a:lnTo>
                    <a:lnTo>
                      <a:pt x="996" y="4812"/>
                    </a:lnTo>
                    <a:lnTo>
                      <a:pt x="1369" y="4812"/>
                    </a:lnTo>
                    <a:lnTo>
                      <a:pt x="1743" y="5260"/>
                    </a:lnTo>
                    <a:lnTo>
                      <a:pt x="2116" y="5596"/>
                    </a:lnTo>
                    <a:lnTo>
                      <a:pt x="2863" y="4141"/>
                    </a:lnTo>
                    <a:lnTo>
                      <a:pt x="3797" y="3134"/>
                    </a:lnTo>
                    <a:lnTo>
                      <a:pt x="5914" y="1231"/>
                    </a:lnTo>
                    <a:lnTo>
                      <a:pt x="7096" y="895"/>
                    </a:lnTo>
                    <a:lnTo>
                      <a:pt x="14939" y="0"/>
                    </a:lnTo>
                    <a:close/>
                  </a:path>
                </a:pathLst>
              </a:custGeom>
              <a:noFill/>
              <a:ln w="3175" cap="flat">
                <a:solidFill>
                  <a:srgbClr val="FFB58E"/>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72" name="Freeform 117"/>
              <p:cNvSpPr/>
              <p:nvPr/>
            </p:nvSpPr>
            <p:spPr>
              <a:xfrm>
                <a:off x="714376" y="298449"/>
                <a:ext cx="84139" cy="38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74" y="0"/>
                    </a:moveTo>
                    <a:lnTo>
                      <a:pt x="13449" y="1800"/>
                    </a:lnTo>
                    <a:lnTo>
                      <a:pt x="17117" y="3600"/>
                    </a:lnTo>
                    <a:lnTo>
                      <a:pt x="17525" y="3600"/>
                    </a:lnTo>
                    <a:lnTo>
                      <a:pt x="19970" y="4500"/>
                    </a:lnTo>
                    <a:lnTo>
                      <a:pt x="21600" y="6300"/>
                    </a:lnTo>
                    <a:lnTo>
                      <a:pt x="21600" y="16200"/>
                    </a:lnTo>
                    <a:lnTo>
                      <a:pt x="20785" y="19800"/>
                    </a:lnTo>
                    <a:lnTo>
                      <a:pt x="19970" y="21600"/>
                    </a:lnTo>
                    <a:lnTo>
                      <a:pt x="15487" y="19800"/>
                    </a:lnTo>
                    <a:lnTo>
                      <a:pt x="4075" y="19800"/>
                    </a:lnTo>
                    <a:lnTo>
                      <a:pt x="1630" y="18000"/>
                    </a:lnTo>
                    <a:lnTo>
                      <a:pt x="1223" y="15300"/>
                    </a:lnTo>
                    <a:lnTo>
                      <a:pt x="0" y="9900"/>
                    </a:lnTo>
                    <a:lnTo>
                      <a:pt x="1223" y="4500"/>
                    </a:lnTo>
                    <a:lnTo>
                      <a:pt x="1630" y="1800"/>
                    </a:lnTo>
                    <a:lnTo>
                      <a:pt x="5706" y="0"/>
                    </a:lnTo>
                    <a:lnTo>
                      <a:pt x="9374" y="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73" name="Freeform 118"/>
              <p:cNvSpPr/>
              <p:nvPr/>
            </p:nvSpPr>
            <p:spPr>
              <a:xfrm>
                <a:off x="714376" y="298449"/>
                <a:ext cx="84139" cy="38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74" y="0"/>
                    </a:moveTo>
                    <a:lnTo>
                      <a:pt x="13449" y="1800"/>
                    </a:lnTo>
                    <a:lnTo>
                      <a:pt x="17117" y="3600"/>
                    </a:lnTo>
                    <a:lnTo>
                      <a:pt x="17525" y="3600"/>
                    </a:lnTo>
                    <a:lnTo>
                      <a:pt x="19970" y="4500"/>
                    </a:lnTo>
                    <a:lnTo>
                      <a:pt x="21600" y="6300"/>
                    </a:lnTo>
                    <a:lnTo>
                      <a:pt x="21600" y="16200"/>
                    </a:lnTo>
                    <a:lnTo>
                      <a:pt x="20785" y="19800"/>
                    </a:lnTo>
                    <a:lnTo>
                      <a:pt x="19970" y="21600"/>
                    </a:lnTo>
                    <a:lnTo>
                      <a:pt x="15487" y="19800"/>
                    </a:lnTo>
                    <a:lnTo>
                      <a:pt x="4075" y="19800"/>
                    </a:lnTo>
                    <a:lnTo>
                      <a:pt x="1630" y="18000"/>
                    </a:lnTo>
                    <a:lnTo>
                      <a:pt x="1223" y="15300"/>
                    </a:lnTo>
                    <a:lnTo>
                      <a:pt x="0" y="9900"/>
                    </a:lnTo>
                    <a:lnTo>
                      <a:pt x="1223" y="4500"/>
                    </a:lnTo>
                    <a:lnTo>
                      <a:pt x="1630" y="1800"/>
                    </a:lnTo>
                    <a:lnTo>
                      <a:pt x="5706" y="0"/>
                    </a:lnTo>
                    <a:lnTo>
                      <a:pt x="9374" y="0"/>
                    </a:lnTo>
                    <a:close/>
                  </a:path>
                </a:pathLst>
              </a:custGeom>
              <a:noFill/>
              <a:ln w="3175" cap="flat">
                <a:solidFill>
                  <a:srgbClr val="FFFFFF"/>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74" name="Freeform 119"/>
              <p:cNvSpPr/>
              <p:nvPr/>
            </p:nvSpPr>
            <p:spPr>
              <a:xfrm>
                <a:off x="590551" y="298449"/>
                <a:ext cx="82552" cy="65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1" y="1054"/>
                    </a:moveTo>
                    <a:lnTo>
                      <a:pt x="15369" y="0"/>
                    </a:lnTo>
                    <a:lnTo>
                      <a:pt x="12462" y="0"/>
                    </a:lnTo>
                    <a:lnTo>
                      <a:pt x="8723" y="1054"/>
                    </a:lnTo>
                    <a:lnTo>
                      <a:pt x="5400" y="2634"/>
                    </a:lnTo>
                    <a:lnTo>
                      <a:pt x="2908" y="6849"/>
                    </a:lnTo>
                    <a:lnTo>
                      <a:pt x="831" y="10537"/>
                    </a:lnTo>
                    <a:lnTo>
                      <a:pt x="0" y="13698"/>
                    </a:lnTo>
                    <a:lnTo>
                      <a:pt x="831" y="19493"/>
                    </a:lnTo>
                    <a:lnTo>
                      <a:pt x="4569" y="20546"/>
                    </a:lnTo>
                    <a:lnTo>
                      <a:pt x="7062" y="21600"/>
                    </a:lnTo>
                    <a:lnTo>
                      <a:pt x="10800" y="21600"/>
                    </a:lnTo>
                    <a:lnTo>
                      <a:pt x="12462" y="20546"/>
                    </a:lnTo>
                    <a:lnTo>
                      <a:pt x="15369" y="18439"/>
                    </a:lnTo>
                    <a:lnTo>
                      <a:pt x="19523" y="14751"/>
                    </a:lnTo>
                    <a:lnTo>
                      <a:pt x="21185" y="11590"/>
                    </a:lnTo>
                    <a:lnTo>
                      <a:pt x="21600" y="9483"/>
                    </a:lnTo>
                    <a:lnTo>
                      <a:pt x="17031" y="1054"/>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75" name="Freeform 120"/>
              <p:cNvSpPr/>
              <p:nvPr/>
            </p:nvSpPr>
            <p:spPr>
              <a:xfrm>
                <a:off x="590551" y="298449"/>
                <a:ext cx="82552" cy="65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1" y="1054"/>
                    </a:moveTo>
                    <a:lnTo>
                      <a:pt x="15369" y="0"/>
                    </a:lnTo>
                    <a:lnTo>
                      <a:pt x="12462" y="0"/>
                    </a:lnTo>
                    <a:lnTo>
                      <a:pt x="8723" y="1054"/>
                    </a:lnTo>
                    <a:lnTo>
                      <a:pt x="5400" y="2634"/>
                    </a:lnTo>
                    <a:lnTo>
                      <a:pt x="2908" y="6849"/>
                    </a:lnTo>
                    <a:lnTo>
                      <a:pt x="831" y="10537"/>
                    </a:lnTo>
                    <a:lnTo>
                      <a:pt x="0" y="13698"/>
                    </a:lnTo>
                    <a:lnTo>
                      <a:pt x="831" y="19493"/>
                    </a:lnTo>
                    <a:lnTo>
                      <a:pt x="4569" y="20546"/>
                    </a:lnTo>
                    <a:lnTo>
                      <a:pt x="7062" y="21600"/>
                    </a:lnTo>
                    <a:lnTo>
                      <a:pt x="10800" y="21600"/>
                    </a:lnTo>
                    <a:lnTo>
                      <a:pt x="12462" y="20546"/>
                    </a:lnTo>
                    <a:lnTo>
                      <a:pt x="15369" y="18439"/>
                    </a:lnTo>
                    <a:lnTo>
                      <a:pt x="19523" y="14751"/>
                    </a:lnTo>
                    <a:lnTo>
                      <a:pt x="21185" y="11590"/>
                    </a:lnTo>
                    <a:lnTo>
                      <a:pt x="21600" y="9483"/>
                    </a:lnTo>
                    <a:lnTo>
                      <a:pt x="17031" y="1054"/>
                    </a:lnTo>
                    <a:close/>
                  </a:path>
                </a:pathLst>
              </a:custGeom>
              <a:noFill/>
              <a:ln w="3175" cap="flat">
                <a:solidFill>
                  <a:srgbClr val="FFFFFF"/>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76" name="Freeform 121"/>
              <p:cNvSpPr/>
              <p:nvPr/>
            </p:nvSpPr>
            <p:spPr>
              <a:xfrm>
                <a:off x="1262064" y="687388"/>
                <a:ext cx="161927" cy="1317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06" y="2863"/>
                    </a:moveTo>
                    <a:lnTo>
                      <a:pt x="19271" y="5986"/>
                    </a:lnTo>
                    <a:lnTo>
                      <a:pt x="18424" y="8328"/>
                    </a:lnTo>
                    <a:lnTo>
                      <a:pt x="18000" y="11711"/>
                    </a:lnTo>
                    <a:lnTo>
                      <a:pt x="18424" y="14573"/>
                    </a:lnTo>
                    <a:lnTo>
                      <a:pt x="18847" y="17696"/>
                    </a:lnTo>
                    <a:lnTo>
                      <a:pt x="19694" y="20559"/>
                    </a:lnTo>
                    <a:lnTo>
                      <a:pt x="19906" y="21600"/>
                    </a:lnTo>
                    <a:lnTo>
                      <a:pt x="18000" y="21600"/>
                    </a:lnTo>
                    <a:lnTo>
                      <a:pt x="16729" y="20299"/>
                    </a:lnTo>
                    <a:lnTo>
                      <a:pt x="15671" y="19258"/>
                    </a:lnTo>
                    <a:lnTo>
                      <a:pt x="14824" y="16135"/>
                    </a:lnTo>
                    <a:lnTo>
                      <a:pt x="14188" y="15354"/>
                    </a:lnTo>
                    <a:lnTo>
                      <a:pt x="13341" y="14573"/>
                    </a:lnTo>
                    <a:lnTo>
                      <a:pt x="11647" y="14573"/>
                    </a:lnTo>
                    <a:lnTo>
                      <a:pt x="10165" y="17176"/>
                    </a:lnTo>
                    <a:lnTo>
                      <a:pt x="9318" y="17696"/>
                    </a:lnTo>
                    <a:lnTo>
                      <a:pt x="8047" y="18217"/>
                    </a:lnTo>
                    <a:lnTo>
                      <a:pt x="6141" y="18217"/>
                    </a:lnTo>
                    <a:lnTo>
                      <a:pt x="4447" y="17696"/>
                    </a:lnTo>
                    <a:lnTo>
                      <a:pt x="2965" y="17176"/>
                    </a:lnTo>
                    <a:lnTo>
                      <a:pt x="2118" y="15354"/>
                    </a:lnTo>
                    <a:lnTo>
                      <a:pt x="1271" y="13793"/>
                    </a:lnTo>
                    <a:lnTo>
                      <a:pt x="1271" y="11711"/>
                    </a:lnTo>
                    <a:lnTo>
                      <a:pt x="4447" y="13793"/>
                    </a:lnTo>
                    <a:lnTo>
                      <a:pt x="4447" y="11451"/>
                    </a:lnTo>
                    <a:lnTo>
                      <a:pt x="6565" y="12231"/>
                    </a:lnTo>
                    <a:lnTo>
                      <a:pt x="5294" y="7807"/>
                    </a:lnTo>
                    <a:lnTo>
                      <a:pt x="4447" y="9369"/>
                    </a:lnTo>
                    <a:lnTo>
                      <a:pt x="3176" y="6766"/>
                    </a:lnTo>
                    <a:lnTo>
                      <a:pt x="2541" y="9369"/>
                    </a:lnTo>
                    <a:lnTo>
                      <a:pt x="1694" y="6506"/>
                    </a:lnTo>
                    <a:lnTo>
                      <a:pt x="0" y="8848"/>
                    </a:lnTo>
                    <a:lnTo>
                      <a:pt x="0" y="7807"/>
                    </a:lnTo>
                    <a:lnTo>
                      <a:pt x="635" y="5986"/>
                    </a:lnTo>
                    <a:lnTo>
                      <a:pt x="635" y="6506"/>
                    </a:lnTo>
                    <a:lnTo>
                      <a:pt x="635" y="4945"/>
                    </a:lnTo>
                    <a:lnTo>
                      <a:pt x="847" y="3643"/>
                    </a:lnTo>
                    <a:lnTo>
                      <a:pt x="1694" y="2082"/>
                    </a:lnTo>
                    <a:lnTo>
                      <a:pt x="2541" y="1041"/>
                    </a:lnTo>
                    <a:lnTo>
                      <a:pt x="4024" y="0"/>
                    </a:lnTo>
                    <a:lnTo>
                      <a:pt x="5718" y="0"/>
                    </a:lnTo>
                    <a:lnTo>
                      <a:pt x="6988" y="1041"/>
                    </a:lnTo>
                    <a:lnTo>
                      <a:pt x="8047" y="2082"/>
                    </a:lnTo>
                    <a:lnTo>
                      <a:pt x="8894" y="3643"/>
                    </a:lnTo>
                    <a:lnTo>
                      <a:pt x="9318" y="4945"/>
                    </a:lnTo>
                    <a:lnTo>
                      <a:pt x="9741" y="6766"/>
                    </a:lnTo>
                    <a:lnTo>
                      <a:pt x="10165" y="7807"/>
                    </a:lnTo>
                    <a:lnTo>
                      <a:pt x="11224" y="8848"/>
                    </a:lnTo>
                    <a:lnTo>
                      <a:pt x="14188" y="8848"/>
                    </a:lnTo>
                    <a:lnTo>
                      <a:pt x="14824" y="7807"/>
                    </a:lnTo>
                    <a:lnTo>
                      <a:pt x="15671" y="6766"/>
                    </a:lnTo>
                    <a:lnTo>
                      <a:pt x="16518" y="6506"/>
                    </a:lnTo>
                    <a:lnTo>
                      <a:pt x="16518" y="5986"/>
                    </a:lnTo>
                    <a:lnTo>
                      <a:pt x="17365" y="3643"/>
                    </a:lnTo>
                    <a:lnTo>
                      <a:pt x="18424" y="2082"/>
                    </a:lnTo>
                    <a:lnTo>
                      <a:pt x="19906" y="1041"/>
                    </a:lnTo>
                    <a:lnTo>
                      <a:pt x="21600" y="0"/>
                    </a:lnTo>
                    <a:lnTo>
                      <a:pt x="19906" y="2863"/>
                    </a:lnTo>
                    <a:close/>
                  </a:path>
                </a:pathLst>
              </a:custGeom>
              <a:solidFill>
                <a:srgbClr val="FF700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77" name="Freeform 122"/>
              <p:cNvSpPr/>
              <p:nvPr/>
            </p:nvSpPr>
            <p:spPr>
              <a:xfrm>
                <a:off x="1262064" y="687388"/>
                <a:ext cx="161927" cy="1317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06" y="2863"/>
                    </a:moveTo>
                    <a:lnTo>
                      <a:pt x="19271" y="5986"/>
                    </a:lnTo>
                    <a:lnTo>
                      <a:pt x="18424" y="8328"/>
                    </a:lnTo>
                    <a:lnTo>
                      <a:pt x="18000" y="11711"/>
                    </a:lnTo>
                    <a:lnTo>
                      <a:pt x="18424" y="14573"/>
                    </a:lnTo>
                    <a:lnTo>
                      <a:pt x="18847" y="17696"/>
                    </a:lnTo>
                    <a:lnTo>
                      <a:pt x="19694" y="20559"/>
                    </a:lnTo>
                    <a:lnTo>
                      <a:pt x="19906" y="21600"/>
                    </a:lnTo>
                    <a:lnTo>
                      <a:pt x="18000" y="21600"/>
                    </a:lnTo>
                    <a:lnTo>
                      <a:pt x="16729" y="20299"/>
                    </a:lnTo>
                    <a:lnTo>
                      <a:pt x="15671" y="19258"/>
                    </a:lnTo>
                    <a:lnTo>
                      <a:pt x="14824" y="16135"/>
                    </a:lnTo>
                    <a:lnTo>
                      <a:pt x="14188" y="15354"/>
                    </a:lnTo>
                    <a:lnTo>
                      <a:pt x="13341" y="14573"/>
                    </a:lnTo>
                    <a:lnTo>
                      <a:pt x="11647" y="14573"/>
                    </a:lnTo>
                    <a:lnTo>
                      <a:pt x="10165" y="17176"/>
                    </a:lnTo>
                    <a:lnTo>
                      <a:pt x="9318" y="17696"/>
                    </a:lnTo>
                    <a:lnTo>
                      <a:pt x="8047" y="18217"/>
                    </a:lnTo>
                    <a:lnTo>
                      <a:pt x="6141" y="18217"/>
                    </a:lnTo>
                    <a:lnTo>
                      <a:pt x="4447" y="17696"/>
                    </a:lnTo>
                    <a:lnTo>
                      <a:pt x="2965" y="17176"/>
                    </a:lnTo>
                    <a:lnTo>
                      <a:pt x="2118" y="15354"/>
                    </a:lnTo>
                    <a:lnTo>
                      <a:pt x="1271" y="13793"/>
                    </a:lnTo>
                    <a:lnTo>
                      <a:pt x="1271" y="11711"/>
                    </a:lnTo>
                    <a:lnTo>
                      <a:pt x="4447" y="13793"/>
                    </a:lnTo>
                    <a:lnTo>
                      <a:pt x="4447" y="11451"/>
                    </a:lnTo>
                    <a:lnTo>
                      <a:pt x="6565" y="12231"/>
                    </a:lnTo>
                    <a:lnTo>
                      <a:pt x="5294" y="7807"/>
                    </a:lnTo>
                    <a:lnTo>
                      <a:pt x="4447" y="9369"/>
                    </a:lnTo>
                    <a:lnTo>
                      <a:pt x="3176" y="6766"/>
                    </a:lnTo>
                    <a:lnTo>
                      <a:pt x="2541" y="9369"/>
                    </a:lnTo>
                    <a:lnTo>
                      <a:pt x="1694" y="6506"/>
                    </a:lnTo>
                    <a:lnTo>
                      <a:pt x="0" y="8848"/>
                    </a:lnTo>
                    <a:lnTo>
                      <a:pt x="0" y="7807"/>
                    </a:lnTo>
                    <a:lnTo>
                      <a:pt x="635" y="5986"/>
                    </a:lnTo>
                    <a:lnTo>
                      <a:pt x="635" y="6506"/>
                    </a:lnTo>
                    <a:lnTo>
                      <a:pt x="635" y="4945"/>
                    </a:lnTo>
                    <a:lnTo>
                      <a:pt x="847" y="3643"/>
                    </a:lnTo>
                    <a:lnTo>
                      <a:pt x="1694" y="2082"/>
                    </a:lnTo>
                    <a:lnTo>
                      <a:pt x="2541" y="1041"/>
                    </a:lnTo>
                    <a:lnTo>
                      <a:pt x="4024" y="0"/>
                    </a:lnTo>
                    <a:lnTo>
                      <a:pt x="5718" y="0"/>
                    </a:lnTo>
                    <a:lnTo>
                      <a:pt x="6988" y="1041"/>
                    </a:lnTo>
                    <a:lnTo>
                      <a:pt x="8047" y="2082"/>
                    </a:lnTo>
                    <a:lnTo>
                      <a:pt x="8894" y="3643"/>
                    </a:lnTo>
                    <a:lnTo>
                      <a:pt x="9318" y="4945"/>
                    </a:lnTo>
                    <a:lnTo>
                      <a:pt x="9741" y="6766"/>
                    </a:lnTo>
                    <a:lnTo>
                      <a:pt x="10165" y="7807"/>
                    </a:lnTo>
                    <a:lnTo>
                      <a:pt x="11224" y="8848"/>
                    </a:lnTo>
                    <a:lnTo>
                      <a:pt x="14188" y="8848"/>
                    </a:lnTo>
                    <a:lnTo>
                      <a:pt x="14824" y="7807"/>
                    </a:lnTo>
                    <a:lnTo>
                      <a:pt x="15671" y="6766"/>
                    </a:lnTo>
                    <a:lnTo>
                      <a:pt x="16518" y="6506"/>
                    </a:lnTo>
                    <a:lnTo>
                      <a:pt x="16518" y="5986"/>
                    </a:lnTo>
                    <a:lnTo>
                      <a:pt x="17365" y="3643"/>
                    </a:lnTo>
                    <a:lnTo>
                      <a:pt x="18424" y="2082"/>
                    </a:lnTo>
                    <a:lnTo>
                      <a:pt x="19906" y="1041"/>
                    </a:lnTo>
                    <a:lnTo>
                      <a:pt x="21600" y="0"/>
                    </a:lnTo>
                    <a:lnTo>
                      <a:pt x="19906" y="2863"/>
                    </a:lnTo>
                    <a:close/>
                  </a:path>
                </a:pathLst>
              </a:custGeom>
              <a:noFill/>
              <a:ln w="3175" cap="flat">
                <a:solidFill>
                  <a:srgbClr val="FF700C"/>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78" name="Freeform 123"/>
              <p:cNvSpPr/>
              <p:nvPr/>
            </p:nvSpPr>
            <p:spPr>
              <a:xfrm>
                <a:off x="1280321" y="709613"/>
                <a:ext cx="12702" cy="14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400"/>
                    </a:moveTo>
                    <a:lnTo>
                      <a:pt x="21600" y="12000"/>
                    </a:lnTo>
                    <a:lnTo>
                      <a:pt x="9257" y="21600"/>
                    </a:lnTo>
                    <a:lnTo>
                      <a:pt x="6171" y="21600"/>
                    </a:lnTo>
                    <a:lnTo>
                      <a:pt x="0" y="12000"/>
                    </a:lnTo>
                    <a:lnTo>
                      <a:pt x="0" y="0"/>
                    </a:lnTo>
                    <a:lnTo>
                      <a:pt x="9257" y="0"/>
                    </a:lnTo>
                    <a:lnTo>
                      <a:pt x="21600" y="2400"/>
                    </a:lnTo>
                    <a:close/>
                  </a:path>
                </a:pathLst>
              </a:cu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79" name="Freeform 124"/>
              <p:cNvSpPr/>
              <p:nvPr/>
            </p:nvSpPr>
            <p:spPr>
              <a:xfrm>
                <a:off x="1280321" y="709613"/>
                <a:ext cx="12702" cy="14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400"/>
                    </a:moveTo>
                    <a:lnTo>
                      <a:pt x="21600" y="12000"/>
                    </a:lnTo>
                    <a:lnTo>
                      <a:pt x="9257" y="21600"/>
                    </a:lnTo>
                    <a:lnTo>
                      <a:pt x="6171" y="21600"/>
                    </a:lnTo>
                    <a:lnTo>
                      <a:pt x="0" y="12000"/>
                    </a:lnTo>
                    <a:lnTo>
                      <a:pt x="0" y="0"/>
                    </a:lnTo>
                    <a:lnTo>
                      <a:pt x="9257" y="0"/>
                    </a:lnTo>
                    <a:lnTo>
                      <a:pt x="21600" y="2400"/>
                    </a:lnTo>
                    <a:close/>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80" name="Freeform 125"/>
              <p:cNvSpPr/>
              <p:nvPr/>
            </p:nvSpPr>
            <p:spPr>
              <a:xfrm>
                <a:off x="1262064" y="687388"/>
                <a:ext cx="161927" cy="1317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06" y="2863"/>
                    </a:moveTo>
                    <a:lnTo>
                      <a:pt x="19271" y="5986"/>
                    </a:lnTo>
                    <a:lnTo>
                      <a:pt x="18424" y="8328"/>
                    </a:lnTo>
                    <a:lnTo>
                      <a:pt x="18000" y="11711"/>
                    </a:lnTo>
                    <a:lnTo>
                      <a:pt x="18424" y="14573"/>
                    </a:lnTo>
                    <a:lnTo>
                      <a:pt x="18847" y="17696"/>
                    </a:lnTo>
                    <a:lnTo>
                      <a:pt x="19694" y="20559"/>
                    </a:lnTo>
                    <a:lnTo>
                      <a:pt x="19906" y="21600"/>
                    </a:lnTo>
                    <a:lnTo>
                      <a:pt x="18000" y="21600"/>
                    </a:lnTo>
                    <a:lnTo>
                      <a:pt x="16729" y="20299"/>
                    </a:lnTo>
                    <a:lnTo>
                      <a:pt x="15671" y="19258"/>
                    </a:lnTo>
                    <a:lnTo>
                      <a:pt x="14824" y="16135"/>
                    </a:lnTo>
                    <a:lnTo>
                      <a:pt x="14188" y="15354"/>
                    </a:lnTo>
                    <a:lnTo>
                      <a:pt x="13341" y="14573"/>
                    </a:lnTo>
                    <a:lnTo>
                      <a:pt x="11647" y="14573"/>
                    </a:lnTo>
                    <a:lnTo>
                      <a:pt x="10165" y="17176"/>
                    </a:lnTo>
                    <a:lnTo>
                      <a:pt x="9318" y="17696"/>
                    </a:lnTo>
                    <a:lnTo>
                      <a:pt x="8047" y="18217"/>
                    </a:lnTo>
                    <a:lnTo>
                      <a:pt x="6141" y="18217"/>
                    </a:lnTo>
                    <a:lnTo>
                      <a:pt x="4447" y="17696"/>
                    </a:lnTo>
                    <a:lnTo>
                      <a:pt x="2965" y="17176"/>
                    </a:lnTo>
                    <a:lnTo>
                      <a:pt x="2118" y="15354"/>
                    </a:lnTo>
                    <a:lnTo>
                      <a:pt x="1271" y="13793"/>
                    </a:lnTo>
                    <a:lnTo>
                      <a:pt x="1271" y="11711"/>
                    </a:lnTo>
                    <a:lnTo>
                      <a:pt x="4447" y="13793"/>
                    </a:lnTo>
                    <a:lnTo>
                      <a:pt x="4447" y="11451"/>
                    </a:lnTo>
                    <a:lnTo>
                      <a:pt x="6565" y="12231"/>
                    </a:lnTo>
                    <a:lnTo>
                      <a:pt x="5294" y="7807"/>
                    </a:lnTo>
                    <a:lnTo>
                      <a:pt x="4447" y="9369"/>
                    </a:lnTo>
                    <a:lnTo>
                      <a:pt x="3176" y="6766"/>
                    </a:lnTo>
                    <a:lnTo>
                      <a:pt x="2541" y="9369"/>
                    </a:lnTo>
                    <a:lnTo>
                      <a:pt x="1694" y="6506"/>
                    </a:lnTo>
                    <a:lnTo>
                      <a:pt x="0" y="8848"/>
                    </a:lnTo>
                    <a:lnTo>
                      <a:pt x="0" y="7807"/>
                    </a:lnTo>
                    <a:lnTo>
                      <a:pt x="635" y="5986"/>
                    </a:lnTo>
                    <a:lnTo>
                      <a:pt x="635" y="6506"/>
                    </a:lnTo>
                    <a:lnTo>
                      <a:pt x="635" y="4945"/>
                    </a:lnTo>
                    <a:lnTo>
                      <a:pt x="847" y="3643"/>
                    </a:lnTo>
                    <a:lnTo>
                      <a:pt x="1694" y="2082"/>
                    </a:lnTo>
                    <a:lnTo>
                      <a:pt x="2541" y="1041"/>
                    </a:lnTo>
                    <a:lnTo>
                      <a:pt x="4024" y="0"/>
                    </a:lnTo>
                    <a:lnTo>
                      <a:pt x="5718" y="0"/>
                    </a:lnTo>
                    <a:lnTo>
                      <a:pt x="6988" y="1041"/>
                    </a:lnTo>
                    <a:lnTo>
                      <a:pt x="8047" y="2082"/>
                    </a:lnTo>
                    <a:lnTo>
                      <a:pt x="8894" y="3643"/>
                    </a:lnTo>
                    <a:lnTo>
                      <a:pt x="9318" y="4945"/>
                    </a:lnTo>
                    <a:lnTo>
                      <a:pt x="9741" y="6766"/>
                    </a:lnTo>
                    <a:lnTo>
                      <a:pt x="10165" y="7807"/>
                    </a:lnTo>
                    <a:lnTo>
                      <a:pt x="11224" y="8848"/>
                    </a:lnTo>
                    <a:lnTo>
                      <a:pt x="14188" y="8848"/>
                    </a:lnTo>
                    <a:lnTo>
                      <a:pt x="14824" y="7807"/>
                    </a:lnTo>
                    <a:lnTo>
                      <a:pt x="15671" y="6766"/>
                    </a:lnTo>
                    <a:lnTo>
                      <a:pt x="16518" y="6506"/>
                    </a:lnTo>
                    <a:lnTo>
                      <a:pt x="16518" y="5986"/>
                    </a:lnTo>
                    <a:lnTo>
                      <a:pt x="17365" y="3643"/>
                    </a:lnTo>
                    <a:lnTo>
                      <a:pt x="18424" y="2082"/>
                    </a:lnTo>
                    <a:lnTo>
                      <a:pt x="19906" y="1041"/>
                    </a:lnTo>
                    <a:lnTo>
                      <a:pt x="21600" y="0"/>
                    </a:lnTo>
                    <a:lnTo>
                      <a:pt x="19906" y="2863"/>
                    </a:lnTo>
                    <a:close/>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81" name="Freeform 126"/>
              <p:cNvSpPr/>
              <p:nvPr/>
            </p:nvSpPr>
            <p:spPr>
              <a:xfrm>
                <a:off x="801688" y="985838"/>
                <a:ext cx="134940" cy="98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194"/>
                    </a:moveTo>
                    <a:lnTo>
                      <a:pt x="21600" y="9058"/>
                    </a:lnTo>
                    <a:lnTo>
                      <a:pt x="20584" y="6619"/>
                    </a:lnTo>
                    <a:lnTo>
                      <a:pt x="19567" y="3135"/>
                    </a:lnTo>
                    <a:lnTo>
                      <a:pt x="18551" y="1742"/>
                    </a:lnTo>
                    <a:lnTo>
                      <a:pt x="16772" y="697"/>
                    </a:lnTo>
                    <a:lnTo>
                      <a:pt x="15247" y="0"/>
                    </a:lnTo>
                    <a:lnTo>
                      <a:pt x="13722" y="0"/>
                    </a:lnTo>
                    <a:lnTo>
                      <a:pt x="12960" y="1394"/>
                    </a:lnTo>
                    <a:lnTo>
                      <a:pt x="10927" y="2787"/>
                    </a:lnTo>
                    <a:lnTo>
                      <a:pt x="9911" y="5226"/>
                    </a:lnTo>
                    <a:lnTo>
                      <a:pt x="9148" y="8013"/>
                    </a:lnTo>
                    <a:lnTo>
                      <a:pt x="9148" y="10452"/>
                    </a:lnTo>
                    <a:lnTo>
                      <a:pt x="6607" y="8013"/>
                    </a:lnTo>
                    <a:lnTo>
                      <a:pt x="4574" y="5226"/>
                    </a:lnTo>
                    <a:lnTo>
                      <a:pt x="1779" y="3135"/>
                    </a:lnTo>
                    <a:lnTo>
                      <a:pt x="0" y="2787"/>
                    </a:lnTo>
                    <a:lnTo>
                      <a:pt x="1779" y="5226"/>
                    </a:lnTo>
                    <a:lnTo>
                      <a:pt x="2795" y="8361"/>
                    </a:lnTo>
                    <a:lnTo>
                      <a:pt x="3304" y="12194"/>
                    </a:lnTo>
                    <a:lnTo>
                      <a:pt x="3304" y="15677"/>
                    </a:lnTo>
                    <a:lnTo>
                      <a:pt x="2795" y="18813"/>
                    </a:lnTo>
                    <a:lnTo>
                      <a:pt x="762" y="21600"/>
                    </a:lnTo>
                    <a:lnTo>
                      <a:pt x="3304" y="19510"/>
                    </a:lnTo>
                    <a:lnTo>
                      <a:pt x="4320" y="18813"/>
                    </a:lnTo>
                    <a:lnTo>
                      <a:pt x="5591" y="17419"/>
                    </a:lnTo>
                    <a:lnTo>
                      <a:pt x="6607" y="17419"/>
                    </a:lnTo>
                    <a:lnTo>
                      <a:pt x="8132" y="17071"/>
                    </a:lnTo>
                    <a:lnTo>
                      <a:pt x="9148" y="16374"/>
                    </a:lnTo>
                    <a:lnTo>
                      <a:pt x="9148" y="15677"/>
                    </a:lnTo>
                    <a:lnTo>
                      <a:pt x="9911" y="17419"/>
                    </a:lnTo>
                    <a:lnTo>
                      <a:pt x="11435" y="19510"/>
                    </a:lnTo>
                    <a:lnTo>
                      <a:pt x="13214" y="20206"/>
                    </a:lnTo>
                    <a:lnTo>
                      <a:pt x="14739" y="20206"/>
                    </a:lnTo>
                    <a:lnTo>
                      <a:pt x="16772" y="19510"/>
                    </a:lnTo>
                    <a:lnTo>
                      <a:pt x="19059" y="17419"/>
                    </a:lnTo>
                    <a:lnTo>
                      <a:pt x="20075" y="16374"/>
                    </a:lnTo>
                    <a:lnTo>
                      <a:pt x="20838" y="14981"/>
                    </a:lnTo>
                    <a:lnTo>
                      <a:pt x="21600" y="12194"/>
                    </a:lnTo>
                    <a:close/>
                  </a:path>
                </a:pathLst>
              </a:custGeom>
              <a:solidFill>
                <a:srgbClr val="FF700C"/>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82" name="Freeform 127"/>
              <p:cNvSpPr/>
              <p:nvPr/>
            </p:nvSpPr>
            <p:spPr>
              <a:xfrm>
                <a:off x="801688" y="985838"/>
                <a:ext cx="134940" cy="98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194"/>
                    </a:moveTo>
                    <a:lnTo>
                      <a:pt x="21600" y="9058"/>
                    </a:lnTo>
                    <a:lnTo>
                      <a:pt x="20584" y="6619"/>
                    </a:lnTo>
                    <a:lnTo>
                      <a:pt x="19567" y="3135"/>
                    </a:lnTo>
                    <a:lnTo>
                      <a:pt x="18551" y="1742"/>
                    </a:lnTo>
                    <a:lnTo>
                      <a:pt x="16772" y="697"/>
                    </a:lnTo>
                    <a:lnTo>
                      <a:pt x="15247" y="0"/>
                    </a:lnTo>
                    <a:lnTo>
                      <a:pt x="13722" y="0"/>
                    </a:lnTo>
                    <a:lnTo>
                      <a:pt x="12960" y="1394"/>
                    </a:lnTo>
                    <a:lnTo>
                      <a:pt x="10927" y="2787"/>
                    </a:lnTo>
                    <a:lnTo>
                      <a:pt x="9911" y="5226"/>
                    </a:lnTo>
                    <a:lnTo>
                      <a:pt x="9148" y="8013"/>
                    </a:lnTo>
                    <a:lnTo>
                      <a:pt x="9148" y="10452"/>
                    </a:lnTo>
                    <a:lnTo>
                      <a:pt x="6607" y="8013"/>
                    </a:lnTo>
                    <a:lnTo>
                      <a:pt x="4574" y="5226"/>
                    </a:lnTo>
                    <a:lnTo>
                      <a:pt x="1779" y="3135"/>
                    </a:lnTo>
                    <a:lnTo>
                      <a:pt x="0" y="2787"/>
                    </a:lnTo>
                    <a:lnTo>
                      <a:pt x="1779" y="5226"/>
                    </a:lnTo>
                    <a:lnTo>
                      <a:pt x="2795" y="8361"/>
                    </a:lnTo>
                    <a:lnTo>
                      <a:pt x="3304" y="12194"/>
                    </a:lnTo>
                    <a:lnTo>
                      <a:pt x="3304" y="15677"/>
                    </a:lnTo>
                    <a:lnTo>
                      <a:pt x="2795" y="18813"/>
                    </a:lnTo>
                    <a:lnTo>
                      <a:pt x="762" y="21600"/>
                    </a:lnTo>
                    <a:lnTo>
                      <a:pt x="3304" y="19510"/>
                    </a:lnTo>
                    <a:lnTo>
                      <a:pt x="4320" y="18813"/>
                    </a:lnTo>
                    <a:lnTo>
                      <a:pt x="5591" y="17419"/>
                    </a:lnTo>
                    <a:lnTo>
                      <a:pt x="6607" y="17419"/>
                    </a:lnTo>
                    <a:lnTo>
                      <a:pt x="8132" y="17071"/>
                    </a:lnTo>
                    <a:lnTo>
                      <a:pt x="9148" y="16374"/>
                    </a:lnTo>
                    <a:lnTo>
                      <a:pt x="9148" y="15677"/>
                    </a:lnTo>
                    <a:lnTo>
                      <a:pt x="9911" y="17419"/>
                    </a:lnTo>
                    <a:lnTo>
                      <a:pt x="11435" y="19510"/>
                    </a:lnTo>
                    <a:lnTo>
                      <a:pt x="13214" y="20206"/>
                    </a:lnTo>
                    <a:lnTo>
                      <a:pt x="14739" y="20206"/>
                    </a:lnTo>
                    <a:lnTo>
                      <a:pt x="16772" y="19510"/>
                    </a:lnTo>
                    <a:lnTo>
                      <a:pt x="19059" y="17419"/>
                    </a:lnTo>
                    <a:lnTo>
                      <a:pt x="20075" y="16374"/>
                    </a:lnTo>
                    <a:lnTo>
                      <a:pt x="20838" y="14981"/>
                    </a:lnTo>
                    <a:lnTo>
                      <a:pt x="21600" y="12194"/>
                    </a:lnTo>
                    <a:close/>
                  </a:path>
                </a:pathLst>
              </a:custGeom>
              <a:noFill/>
              <a:ln w="3175" cap="flat">
                <a:solidFill>
                  <a:srgbClr val="FF700C"/>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83" name="Line 128"/>
              <p:cNvSpPr/>
              <p:nvPr/>
            </p:nvSpPr>
            <p:spPr>
              <a:xfrm flipH="1">
                <a:off x="1284025" y="698500"/>
                <a:ext cx="2118" cy="12702"/>
              </a:xfrm>
              <a:prstGeom prst="line">
                <a:avLst/>
              </a:prstGeom>
              <a:noFill/>
              <a:ln w="3175" cap="flat">
                <a:solidFill>
                  <a:srgbClr val="000000"/>
                </a:solidFill>
                <a:prstDash val="solid"/>
                <a:round/>
              </a:ln>
              <a:effectLst/>
            </p:spPr>
            <p:txBody>
              <a:bodyPr wrap="square" lIns="45718" tIns="45718" rIns="45718" bIns="45718" numCol="1" anchor="t">
                <a:noAutofit/>
              </a:bodyPr>
              <a:lstStyle/>
              <a:p>
                <a:pPr/>
              </a:p>
            </p:txBody>
          </p:sp>
          <p:sp>
            <p:nvSpPr>
              <p:cNvPr id="1484" name="Freeform 129"/>
              <p:cNvSpPr/>
              <p:nvPr/>
            </p:nvSpPr>
            <p:spPr>
              <a:xfrm>
                <a:off x="893763" y="1023938"/>
                <a:ext cx="42865" cy="22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971"/>
                    </a:moveTo>
                    <a:lnTo>
                      <a:pt x="16800" y="9257"/>
                    </a:lnTo>
                    <a:lnTo>
                      <a:pt x="10400" y="21600"/>
                    </a:lnTo>
                    <a:lnTo>
                      <a:pt x="0" y="0"/>
                    </a:lnTo>
                    <a:lnTo>
                      <a:pt x="0" y="21600"/>
                    </a:lnTo>
                  </a:path>
                </a:pathLst>
              </a:custGeom>
              <a:noFill/>
              <a:ln w="3175" cap="flat">
                <a:solidFill>
                  <a:srgbClr val="FF700C"/>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85" name="Freeform 130"/>
              <p:cNvSpPr/>
              <p:nvPr/>
            </p:nvSpPr>
            <p:spPr>
              <a:xfrm>
                <a:off x="901701" y="993775"/>
                <a:ext cx="15877" cy="22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7280" y="21600"/>
                    </a:lnTo>
                    <a:lnTo>
                      <a:pt x="6480" y="18514"/>
                    </a:lnTo>
                    <a:lnTo>
                      <a:pt x="0" y="12343"/>
                    </a:lnTo>
                    <a:lnTo>
                      <a:pt x="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86" name="Freeform 131"/>
              <p:cNvSpPr/>
              <p:nvPr/>
            </p:nvSpPr>
            <p:spPr>
              <a:xfrm>
                <a:off x="896144" y="1009650"/>
                <a:ext cx="12702" cy="12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5400"/>
                    </a:moveTo>
                    <a:lnTo>
                      <a:pt x="6171" y="0"/>
                    </a:lnTo>
                    <a:lnTo>
                      <a:pt x="18514" y="0"/>
                    </a:lnTo>
                    <a:lnTo>
                      <a:pt x="18514" y="5400"/>
                    </a:lnTo>
                    <a:lnTo>
                      <a:pt x="21600" y="5400"/>
                    </a:lnTo>
                    <a:lnTo>
                      <a:pt x="21600" y="10800"/>
                    </a:lnTo>
                    <a:lnTo>
                      <a:pt x="9257" y="21600"/>
                    </a:lnTo>
                    <a:lnTo>
                      <a:pt x="0" y="21600"/>
                    </a:lnTo>
                    <a:lnTo>
                      <a:pt x="0" y="10800"/>
                    </a:lnTo>
                    <a:lnTo>
                      <a:pt x="6171" y="5400"/>
                    </a:lnTo>
                    <a:close/>
                  </a:path>
                </a:pathLst>
              </a:cu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487" name="Freeform 132"/>
              <p:cNvSpPr/>
              <p:nvPr/>
            </p:nvSpPr>
            <p:spPr>
              <a:xfrm>
                <a:off x="896144" y="1009650"/>
                <a:ext cx="12702" cy="12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5400"/>
                    </a:moveTo>
                    <a:lnTo>
                      <a:pt x="6171" y="0"/>
                    </a:lnTo>
                    <a:lnTo>
                      <a:pt x="18514" y="0"/>
                    </a:lnTo>
                    <a:lnTo>
                      <a:pt x="18514" y="5400"/>
                    </a:lnTo>
                    <a:lnTo>
                      <a:pt x="21600" y="5400"/>
                    </a:lnTo>
                    <a:lnTo>
                      <a:pt x="21600" y="10800"/>
                    </a:lnTo>
                    <a:lnTo>
                      <a:pt x="9257" y="21600"/>
                    </a:lnTo>
                    <a:lnTo>
                      <a:pt x="0" y="21600"/>
                    </a:lnTo>
                    <a:lnTo>
                      <a:pt x="0" y="10800"/>
                    </a:lnTo>
                    <a:lnTo>
                      <a:pt x="6171" y="5400"/>
                    </a:lnTo>
                    <a:close/>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88" name="Line 133"/>
              <p:cNvSpPr/>
              <p:nvPr/>
            </p:nvSpPr>
            <p:spPr>
              <a:xfrm flipV="1">
                <a:off x="431800" y="727076"/>
                <a:ext cx="23814" cy="23814"/>
              </a:xfrm>
              <a:prstGeom prst="line">
                <a:avLst/>
              </a:prstGeom>
              <a:noFill/>
              <a:ln w="3175" cap="flat">
                <a:solidFill>
                  <a:srgbClr val="000000"/>
                </a:solidFill>
                <a:prstDash val="solid"/>
                <a:round/>
              </a:ln>
              <a:effectLst/>
            </p:spPr>
            <p:txBody>
              <a:bodyPr wrap="square" lIns="45718" tIns="45718" rIns="45718" bIns="45718" numCol="1" anchor="t">
                <a:noAutofit/>
              </a:bodyPr>
              <a:lstStyle/>
              <a:p>
                <a:pPr/>
              </a:p>
            </p:txBody>
          </p:sp>
          <p:sp>
            <p:nvSpPr>
              <p:cNvPr id="1489" name="Freeform 134"/>
              <p:cNvSpPr/>
              <p:nvPr/>
            </p:nvSpPr>
            <p:spPr>
              <a:xfrm>
                <a:off x="619126" y="571500"/>
                <a:ext cx="131764" cy="5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541"/>
                    </a:moveTo>
                    <a:lnTo>
                      <a:pt x="19258" y="14612"/>
                    </a:lnTo>
                    <a:lnTo>
                      <a:pt x="11451" y="6353"/>
                    </a:lnTo>
                    <a:lnTo>
                      <a:pt x="9889" y="14612"/>
                    </a:lnTo>
                    <a:lnTo>
                      <a:pt x="8848" y="6353"/>
                    </a:lnTo>
                    <a:lnTo>
                      <a:pt x="0" y="21600"/>
                    </a:lnTo>
                    <a:lnTo>
                      <a:pt x="781"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0" name="Freeform 135"/>
              <p:cNvSpPr/>
              <p:nvPr/>
            </p:nvSpPr>
            <p:spPr>
              <a:xfrm>
                <a:off x="625476" y="569913"/>
                <a:ext cx="138114" cy="14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103" y="0"/>
                    </a:lnTo>
                    <a:lnTo>
                      <a:pt x="17379" y="12000"/>
                    </a:lnTo>
                    <a:lnTo>
                      <a:pt x="13903" y="16800"/>
                    </a:lnTo>
                    <a:lnTo>
                      <a:pt x="10924" y="21600"/>
                    </a:lnTo>
                    <a:lnTo>
                      <a:pt x="7200" y="16800"/>
                    </a:lnTo>
                    <a:lnTo>
                      <a:pt x="3724" y="12000"/>
                    </a:lnTo>
                    <a:lnTo>
                      <a:pt x="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1" name="Freeform 136"/>
              <p:cNvSpPr/>
              <p:nvPr/>
            </p:nvSpPr>
            <p:spPr>
              <a:xfrm>
                <a:off x="828676" y="482599"/>
                <a:ext cx="136527" cy="71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847" y="1920"/>
                    </a:lnTo>
                    <a:lnTo>
                      <a:pt x="17833" y="7200"/>
                    </a:lnTo>
                    <a:lnTo>
                      <a:pt x="15070" y="12000"/>
                    </a:lnTo>
                    <a:lnTo>
                      <a:pt x="11553" y="16320"/>
                    </a:lnTo>
                    <a:lnTo>
                      <a:pt x="8540" y="19200"/>
                    </a:lnTo>
                    <a:lnTo>
                      <a:pt x="4019" y="20640"/>
                    </a:lnTo>
                    <a:lnTo>
                      <a:pt x="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2" name="Freeform 137"/>
              <p:cNvSpPr/>
              <p:nvPr/>
            </p:nvSpPr>
            <p:spPr>
              <a:xfrm>
                <a:off x="931863" y="390524"/>
                <a:ext cx="39690" cy="92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640" y="1862"/>
                    </a:lnTo>
                    <a:lnTo>
                      <a:pt x="12960" y="4841"/>
                    </a:lnTo>
                    <a:lnTo>
                      <a:pt x="18144" y="7448"/>
                    </a:lnTo>
                    <a:lnTo>
                      <a:pt x="19872" y="10428"/>
                    </a:lnTo>
                    <a:lnTo>
                      <a:pt x="21600" y="14524"/>
                    </a:lnTo>
                    <a:lnTo>
                      <a:pt x="19872" y="18248"/>
                    </a:lnTo>
                    <a:lnTo>
                      <a:pt x="18144"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3" name="Freeform 138"/>
              <p:cNvSpPr/>
              <p:nvPr/>
            </p:nvSpPr>
            <p:spPr>
              <a:xfrm>
                <a:off x="500062" y="547688"/>
                <a:ext cx="114303" cy="238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5900" y="20160"/>
                    </a:lnTo>
                    <a:lnTo>
                      <a:pt x="10200" y="14400"/>
                    </a:lnTo>
                    <a:lnTo>
                      <a:pt x="5100" y="8640"/>
                    </a:lnTo>
                    <a:lnTo>
                      <a:pt x="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4" name="Freeform 139"/>
              <p:cNvSpPr/>
              <p:nvPr/>
            </p:nvSpPr>
            <p:spPr>
              <a:xfrm>
                <a:off x="420687" y="342899"/>
                <a:ext cx="55565" cy="1936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811" y="20184"/>
                    </a:lnTo>
                    <a:lnTo>
                      <a:pt x="9874" y="18944"/>
                    </a:lnTo>
                    <a:lnTo>
                      <a:pt x="5554" y="17351"/>
                    </a:lnTo>
                    <a:lnTo>
                      <a:pt x="2469" y="15580"/>
                    </a:lnTo>
                    <a:lnTo>
                      <a:pt x="617" y="13633"/>
                    </a:lnTo>
                    <a:lnTo>
                      <a:pt x="0" y="11508"/>
                    </a:lnTo>
                    <a:lnTo>
                      <a:pt x="617" y="9561"/>
                    </a:lnTo>
                    <a:lnTo>
                      <a:pt x="3086" y="7613"/>
                    </a:lnTo>
                    <a:lnTo>
                      <a:pt x="5554" y="5489"/>
                    </a:lnTo>
                    <a:lnTo>
                      <a:pt x="3086" y="5311"/>
                    </a:lnTo>
                    <a:lnTo>
                      <a:pt x="2469" y="4249"/>
                    </a:lnTo>
                    <a:lnTo>
                      <a:pt x="617" y="2833"/>
                    </a:lnTo>
                    <a:lnTo>
                      <a:pt x="2469" y="1948"/>
                    </a:lnTo>
                    <a:lnTo>
                      <a:pt x="3086" y="1239"/>
                    </a:lnTo>
                    <a:lnTo>
                      <a:pt x="8023" y="708"/>
                    </a:lnTo>
                    <a:lnTo>
                      <a:pt x="9874" y="0"/>
                    </a:lnTo>
                    <a:lnTo>
                      <a:pt x="13577" y="0"/>
                    </a:lnTo>
                    <a:lnTo>
                      <a:pt x="17280" y="708"/>
                    </a:lnTo>
                    <a:lnTo>
                      <a:pt x="20983" y="1239"/>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5" name="Freeform 140"/>
              <p:cNvSpPr/>
              <p:nvPr/>
            </p:nvSpPr>
            <p:spPr>
              <a:xfrm>
                <a:off x="920751" y="336549"/>
                <a:ext cx="41277" cy="5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41"/>
                    </a:moveTo>
                    <a:lnTo>
                      <a:pt x="4985" y="1271"/>
                    </a:lnTo>
                    <a:lnTo>
                      <a:pt x="9138" y="0"/>
                    </a:lnTo>
                    <a:lnTo>
                      <a:pt x="15785" y="1271"/>
                    </a:lnTo>
                    <a:lnTo>
                      <a:pt x="18277" y="5082"/>
                    </a:lnTo>
                    <a:lnTo>
                      <a:pt x="21600" y="6988"/>
                    </a:lnTo>
                    <a:lnTo>
                      <a:pt x="21600" y="14612"/>
                    </a:lnTo>
                    <a:lnTo>
                      <a:pt x="18277" y="17788"/>
                    </a:lnTo>
                    <a:lnTo>
                      <a:pt x="15785" y="20329"/>
                    </a:lnTo>
                    <a:lnTo>
                      <a:pt x="1080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6" name="Freeform 141"/>
              <p:cNvSpPr/>
              <p:nvPr/>
            </p:nvSpPr>
            <p:spPr>
              <a:xfrm>
                <a:off x="766763" y="274637"/>
                <a:ext cx="153990" cy="682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44" y="0"/>
                    </a:lnTo>
                    <a:lnTo>
                      <a:pt x="8685" y="1005"/>
                    </a:lnTo>
                    <a:lnTo>
                      <a:pt x="12025" y="4019"/>
                    </a:lnTo>
                    <a:lnTo>
                      <a:pt x="14474" y="6530"/>
                    </a:lnTo>
                    <a:lnTo>
                      <a:pt x="17369" y="10047"/>
                    </a:lnTo>
                    <a:lnTo>
                      <a:pt x="19596" y="16074"/>
                    </a:lnTo>
                    <a:lnTo>
                      <a:pt x="2160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7" name="Freeform 142"/>
              <p:cNvSpPr/>
              <p:nvPr/>
            </p:nvSpPr>
            <p:spPr>
              <a:xfrm>
                <a:off x="474662" y="287337"/>
                <a:ext cx="163516" cy="666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517" y="15943"/>
                    </a:lnTo>
                    <a:lnTo>
                      <a:pt x="5662" y="10286"/>
                    </a:lnTo>
                    <a:lnTo>
                      <a:pt x="9437" y="5657"/>
                    </a:lnTo>
                    <a:lnTo>
                      <a:pt x="12792" y="2571"/>
                    </a:lnTo>
                    <a:lnTo>
                      <a:pt x="16777" y="514"/>
                    </a:lnTo>
                    <a:lnTo>
                      <a:pt x="2160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8" name="Freeform 143"/>
              <p:cNvSpPr/>
              <p:nvPr/>
            </p:nvSpPr>
            <p:spPr>
              <a:xfrm>
                <a:off x="608013" y="366712"/>
                <a:ext cx="30165" cy="44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514"/>
                    </a:moveTo>
                    <a:lnTo>
                      <a:pt x="12505" y="21600"/>
                    </a:lnTo>
                    <a:lnTo>
                      <a:pt x="7958" y="18514"/>
                    </a:lnTo>
                    <a:lnTo>
                      <a:pt x="4547" y="16971"/>
                    </a:lnTo>
                    <a:lnTo>
                      <a:pt x="0" y="14657"/>
                    </a:lnTo>
                    <a:lnTo>
                      <a:pt x="0" y="6943"/>
                    </a:lnTo>
                    <a:lnTo>
                      <a:pt x="4547" y="3086"/>
                    </a:lnTo>
                    <a:lnTo>
                      <a:pt x="7958" y="771"/>
                    </a:lnTo>
                    <a:lnTo>
                      <a:pt x="17053" y="0"/>
                    </a:lnTo>
                    <a:lnTo>
                      <a:pt x="21600" y="771"/>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499" name="Freeform 144"/>
              <p:cNvSpPr/>
              <p:nvPr/>
            </p:nvSpPr>
            <p:spPr>
              <a:xfrm>
                <a:off x="652463" y="295274"/>
                <a:ext cx="33340" cy="31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20"/>
                    </a:moveTo>
                    <a:lnTo>
                      <a:pt x="21600" y="14040"/>
                    </a:lnTo>
                    <a:lnTo>
                      <a:pt x="17486" y="17280"/>
                    </a:lnTo>
                    <a:lnTo>
                      <a:pt x="15429" y="21600"/>
                    </a:lnTo>
                    <a:lnTo>
                      <a:pt x="9257" y="21600"/>
                    </a:lnTo>
                    <a:lnTo>
                      <a:pt x="6171" y="20520"/>
                    </a:lnTo>
                    <a:lnTo>
                      <a:pt x="2057" y="17280"/>
                    </a:lnTo>
                    <a:lnTo>
                      <a:pt x="0" y="9720"/>
                    </a:lnTo>
                    <a:lnTo>
                      <a:pt x="0" y="6480"/>
                    </a:lnTo>
                    <a:lnTo>
                      <a:pt x="2057" y="2160"/>
                    </a:lnTo>
                    <a:lnTo>
                      <a:pt x="9257" y="0"/>
                    </a:lnTo>
                    <a:lnTo>
                      <a:pt x="13371" y="0"/>
                    </a:lnTo>
                    <a:lnTo>
                      <a:pt x="17486" y="2160"/>
                    </a:lnTo>
                    <a:lnTo>
                      <a:pt x="19543" y="6480"/>
                    </a:lnTo>
                    <a:lnTo>
                      <a:pt x="21600" y="9720"/>
                    </a:lnTo>
                    <a:close/>
                  </a:path>
                </a:pathLst>
              </a:cu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00" name="Freeform 145"/>
              <p:cNvSpPr/>
              <p:nvPr/>
            </p:nvSpPr>
            <p:spPr>
              <a:xfrm>
                <a:off x="652463" y="295274"/>
                <a:ext cx="33340" cy="31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20"/>
                    </a:moveTo>
                    <a:lnTo>
                      <a:pt x="21600" y="14040"/>
                    </a:lnTo>
                    <a:lnTo>
                      <a:pt x="17486" y="17280"/>
                    </a:lnTo>
                    <a:lnTo>
                      <a:pt x="15429" y="21600"/>
                    </a:lnTo>
                    <a:lnTo>
                      <a:pt x="9257" y="21600"/>
                    </a:lnTo>
                    <a:lnTo>
                      <a:pt x="6171" y="20520"/>
                    </a:lnTo>
                    <a:lnTo>
                      <a:pt x="2057" y="17280"/>
                    </a:lnTo>
                    <a:lnTo>
                      <a:pt x="0" y="9720"/>
                    </a:lnTo>
                    <a:lnTo>
                      <a:pt x="0" y="6480"/>
                    </a:lnTo>
                    <a:lnTo>
                      <a:pt x="2057" y="2160"/>
                    </a:lnTo>
                    <a:lnTo>
                      <a:pt x="9257" y="0"/>
                    </a:lnTo>
                    <a:lnTo>
                      <a:pt x="13371" y="0"/>
                    </a:lnTo>
                    <a:lnTo>
                      <a:pt x="17486" y="2160"/>
                    </a:lnTo>
                    <a:lnTo>
                      <a:pt x="19543" y="6480"/>
                    </a:lnTo>
                    <a:lnTo>
                      <a:pt x="21600" y="9720"/>
                    </a:lnTo>
                    <a:close/>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01" name="Freeform 146"/>
              <p:cNvSpPr/>
              <p:nvPr/>
            </p:nvSpPr>
            <p:spPr>
              <a:xfrm>
                <a:off x="604838" y="446087"/>
                <a:ext cx="38102" cy="71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5400" y="0"/>
                    </a:lnTo>
                    <a:lnTo>
                      <a:pt x="10800" y="1440"/>
                    </a:lnTo>
                    <a:lnTo>
                      <a:pt x="17100" y="2880"/>
                    </a:lnTo>
                    <a:lnTo>
                      <a:pt x="20700" y="5760"/>
                    </a:lnTo>
                    <a:lnTo>
                      <a:pt x="21600" y="9120"/>
                    </a:lnTo>
                    <a:lnTo>
                      <a:pt x="21600" y="12960"/>
                    </a:lnTo>
                    <a:lnTo>
                      <a:pt x="20700" y="15840"/>
                    </a:lnTo>
                    <a:lnTo>
                      <a:pt x="18900" y="19200"/>
                    </a:lnTo>
                    <a:lnTo>
                      <a:pt x="11700" y="21120"/>
                    </a:lnTo>
                    <a:lnTo>
                      <a:pt x="7200" y="21600"/>
                    </a:lnTo>
                    <a:lnTo>
                      <a:pt x="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02" name="Freeform 147"/>
              <p:cNvSpPr/>
              <p:nvPr/>
            </p:nvSpPr>
            <p:spPr>
              <a:xfrm>
                <a:off x="757238" y="446087"/>
                <a:ext cx="38102" cy="698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9800" y="21600"/>
                    </a:lnTo>
                    <a:lnTo>
                      <a:pt x="11700" y="20618"/>
                    </a:lnTo>
                    <a:lnTo>
                      <a:pt x="6300" y="19636"/>
                    </a:lnTo>
                    <a:lnTo>
                      <a:pt x="3600" y="16200"/>
                    </a:lnTo>
                    <a:lnTo>
                      <a:pt x="0" y="10309"/>
                    </a:lnTo>
                    <a:lnTo>
                      <a:pt x="1800" y="6873"/>
                    </a:lnTo>
                    <a:lnTo>
                      <a:pt x="5400" y="3927"/>
                    </a:lnTo>
                    <a:lnTo>
                      <a:pt x="8100" y="1964"/>
                    </a:lnTo>
                    <a:lnTo>
                      <a:pt x="13500" y="1473"/>
                    </a:lnTo>
                    <a:lnTo>
                      <a:pt x="2160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03" name="Freeform 148"/>
              <p:cNvSpPr/>
              <p:nvPr/>
            </p:nvSpPr>
            <p:spPr>
              <a:xfrm>
                <a:off x="647701" y="476249"/>
                <a:ext cx="112714" cy="17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855"/>
                    </a:moveTo>
                    <a:lnTo>
                      <a:pt x="2738" y="15709"/>
                    </a:lnTo>
                    <a:lnTo>
                      <a:pt x="4868" y="0"/>
                    </a:lnTo>
                    <a:lnTo>
                      <a:pt x="7301" y="21600"/>
                    </a:lnTo>
                    <a:lnTo>
                      <a:pt x="11865" y="3927"/>
                    </a:lnTo>
                    <a:lnTo>
                      <a:pt x="15211" y="21600"/>
                    </a:lnTo>
                    <a:lnTo>
                      <a:pt x="17645" y="3927"/>
                    </a:lnTo>
                    <a:lnTo>
                      <a:pt x="21600" y="19636"/>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04" name="Freeform 149"/>
              <p:cNvSpPr/>
              <p:nvPr/>
            </p:nvSpPr>
            <p:spPr>
              <a:xfrm>
                <a:off x="781051" y="304799"/>
                <a:ext cx="17464" cy="28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64" y="0"/>
                    </a:lnTo>
                    <a:lnTo>
                      <a:pt x="13745" y="1200"/>
                    </a:lnTo>
                    <a:lnTo>
                      <a:pt x="17673" y="3600"/>
                    </a:lnTo>
                    <a:lnTo>
                      <a:pt x="21600" y="12000"/>
                    </a:lnTo>
                    <a:lnTo>
                      <a:pt x="21600" y="16800"/>
                    </a:lnTo>
                    <a:lnTo>
                      <a:pt x="17673"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05" name="Freeform 150"/>
              <p:cNvSpPr/>
              <p:nvPr/>
            </p:nvSpPr>
            <p:spPr>
              <a:xfrm>
                <a:off x="714376" y="306387"/>
                <a:ext cx="19052" cy="269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8000" y="21600"/>
                    </a:lnTo>
                    <a:lnTo>
                      <a:pt x="7200" y="19059"/>
                    </a:lnTo>
                    <a:lnTo>
                      <a:pt x="0" y="15247"/>
                    </a:lnTo>
                    <a:lnTo>
                      <a:pt x="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06" name="Freeform 151"/>
              <p:cNvSpPr/>
              <p:nvPr/>
            </p:nvSpPr>
            <p:spPr>
              <a:xfrm>
                <a:off x="271462" y="523875"/>
                <a:ext cx="196852" cy="152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0"/>
                    </a:moveTo>
                    <a:lnTo>
                      <a:pt x="21252" y="1800"/>
                    </a:lnTo>
                    <a:lnTo>
                      <a:pt x="19161" y="3150"/>
                    </a:lnTo>
                    <a:lnTo>
                      <a:pt x="17942" y="2475"/>
                    </a:lnTo>
                    <a:lnTo>
                      <a:pt x="16026" y="900"/>
                    </a:lnTo>
                    <a:lnTo>
                      <a:pt x="15329" y="450"/>
                    </a:lnTo>
                    <a:lnTo>
                      <a:pt x="13935" y="0"/>
                    </a:lnTo>
                    <a:lnTo>
                      <a:pt x="13065" y="450"/>
                    </a:lnTo>
                    <a:lnTo>
                      <a:pt x="12194" y="1800"/>
                    </a:lnTo>
                    <a:lnTo>
                      <a:pt x="11845" y="2475"/>
                    </a:lnTo>
                    <a:lnTo>
                      <a:pt x="11845" y="3825"/>
                    </a:lnTo>
                    <a:lnTo>
                      <a:pt x="11148" y="7200"/>
                    </a:lnTo>
                    <a:lnTo>
                      <a:pt x="9755" y="7650"/>
                    </a:lnTo>
                    <a:lnTo>
                      <a:pt x="8884" y="7650"/>
                    </a:lnTo>
                    <a:lnTo>
                      <a:pt x="7142" y="8100"/>
                    </a:lnTo>
                    <a:lnTo>
                      <a:pt x="6445" y="9000"/>
                    </a:lnTo>
                    <a:lnTo>
                      <a:pt x="5574" y="10575"/>
                    </a:lnTo>
                    <a:lnTo>
                      <a:pt x="5226" y="11925"/>
                    </a:lnTo>
                    <a:lnTo>
                      <a:pt x="5226" y="13050"/>
                    </a:lnTo>
                    <a:lnTo>
                      <a:pt x="5574" y="13950"/>
                    </a:lnTo>
                    <a:lnTo>
                      <a:pt x="5923" y="15300"/>
                    </a:lnTo>
                    <a:lnTo>
                      <a:pt x="5923" y="15525"/>
                    </a:lnTo>
                    <a:lnTo>
                      <a:pt x="5574" y="16200"/>
                    </a:lnTo>
                    <a:lnTo>
                      <a:pt x="3658" y="16200"/>
                    </a:lnTo>
                    <a:lnTo>
                      <a:pt x="2613" y="16425"/>
                    </a:lnTo>
                    <a:lnTo>
                      <a:pt x="1742" y="16875"/>
                    </a:lnTo>
                    <a:lnTo>
                      <a:pt x="697" y="18225"/>
                    </a:lnTo>
                    <a:lnTo>
                      <a:pt x="0" y="19800"/>
                    </a:lnTo>
                    <a:lnTo>
                      <a:pt x="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07" name="Freeform 152"/>
              <p:cNvSpPr/>
              <p:nvPr/>
            </p:nvSpPr>
            <p:spPr>
              <a:xfrm>
                <a:off x="328612" y="700088"/>
                <a:ext cx="177802" cy="34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91"/>
                    </a:moveTo>
                    <a:lnTo>
                      <a:pt x="964" y="20618"/>
                    </a:lnTo>
                    <a:lnTo>
                      <a:pt x="2893" y="21600"/>
                    </a:lnTo>
                    <a:lnTo>
                      <a:pt x="4436" y="20618"/>
                    </a:lnTo>
                    <a:lnTo>
                      <a:pt x="5400" y="17673"/>
                    </a:lnTo>
                    <a:lnTo>
                      <a:pt x="6557" y="14727"/>
                    </a:lnTo>
                    <a:lnTo>
                      <a:pt x="7136" y="6873"/>
                    </a:lnTo>
                    <a:lnTo>
                      <a:pt x="7907" y="0"/>
                    </a:lnTo>
                    <a:lnTo>
                      <a:pt x="10029" y="5891"/>
                    </a:lnTo>
                    <a:lnTo>
                      <a:pt x="12150" y="6873"/>
                    </a:lnTo>
                    <a:lnTo>
                      <a:pt x="14271" y="8836"/>
                    </a:lnTo>
                    <a:lnTo>
                      <a:pt x="16586" y="6873"/>
                    </a:lnTo>
                    <a:lnTo>
                      <a:pt x="19093" y="5891"/>
                    </a:lnTo>
                    <a:lnTo>
                      <a:pt x="20829" y="0"/>
                    </a:lnTo>
                    <a:lnTo>
                      <a:pt x="2160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08" name="Freeform 153"/>
              <p:cNvSpPr/>
              <p:nvPr/>
            </p:nvSpPr>
            <p:spPr>
              <a:xfrm>
                <a:off x="560388" y="228599"/>
                <a:ext cx="292102" cy="666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91" y="14914"/>
                    </a:moveTo>
                    <a:lnTo>
                      <a:pt x="15613" y="11314"/>
                    </a:lnTo>
                    <a:lnTo>
                      <a:pt x="16435" y="8229"/>
                    </a:lnTo>
                    <a:lnTo>
                      <a:pt x="17843" y="6171"/>
                    </a:lnTo>
                    <a:lnTo>
                      <a:pt x="19957" y="6171"/>
                    </a:lnTo>
                    <a:lnTo>
                      <a:pt x="20896" y="9257"/>
                    </a:lnTo>
                    <a:lnTo>
                      <a:pt x="21600" y="9771"/>
                    </a:lnTo>
                    <a:lnTo>
                      <a:pt x="20426" y="4114"/>
                    </a:lnTo>
                    <a:lnTo>
                      <a:pt x="19604" y="3086"/>
                    </a:lnTo>
                    <a:lnTo>
                      <a:pt x="18548" y="2057"/>
                    </a:lnTo>
                    <a:lnTo>
                      <a:pt x="17609" y="2057"/>
                    </a:lnTo>
                    <a:lnTo>
                      <a:pt x="16435" y="4114"/>
                    </a:lnTo>
                    <a:lnTo>
                      <a:pt x="14087" y="9771"/>
                    </a:lnTo>
                    <a:lnTo>
                      <a:pt x="13030" y="2057"/>
                    </a:lnTo>
                    <a:lnTo>
                      <a:pt x="13030" y="9771"/>
                    </a:lnTo>
                    <a:lnTo>
                      <a:pt x="12326" y="6171"/>
                    </a:lnTo>
                    <a:lnTo>
                      <a:pt x="11387" y="3086"/>
                    </a:lnTo>
                    <a:lnTo>
                      <a:pt x="10800" y="1543"/>
                    </a:lnTo>
                    <a:lnTo>
                      <a:pt x="9978" y="0"/>
                    </a:lnTo>
                    <a:lnTo>
                      <a:pt x="8570" y="1543"/>
                    </a:lnTo>
                    <a:lnTo>
                      <a:pt x="7513" y="2057"/>
                    </a:lnTo>
                    <a:lnTo>
                      <a:pt x="7865" y="2057"/>
                    </a:lnTo>
                    <a:lnTo>
                      <a:pt x="8570" y="4114"/>
                    </a:lnTo>
                    <a:lnTo>
                      <a:pt x="9039" y="6171"/>
                    </a:lnTo>
                    <a:lnTo>
                      <a:pt x="9274" y="9771"/>
                    </a:lnTo>
                    <a:lnTo>
                      <a:pt x="7748" y="8229"/>
                    </a:lnTo>
                    <a:lnTo>
                      <a:pt x="6104" y="6171"/>
                    </a:lnTo>
                    <a:lnTo>
                      <a:pt x="4343" y="6171"/>
                    </a:lnTo>
                    <a:lnTo>
                      <a:pt x="3052" y="8229"/>
                    </a:lnTo>
                    <a:lnTo>
                      <a:pt x="1526" y="9771"/>
                    </a:lnTo>
                    <a:lnTo>
                      <a:pt x="0" y="12857"/>
                    </a:lnTo>
                    <a:lnTo>
                      <a:pt x="1996" y="11829"/>
                    </a:lnTo>
                    <a:lnTo>
                      <a:pt x="4226" y="11314"/>
                    </a:lnTo>
                    <a:lnTo>
                      <a:pt x="6574" y="11829"/>
                    </a:lnTo>
                    <a:lnTo>
                      <a:pt x="8217" y="13886"/>
                    </a:lnTo>
                    <a:lnTo>
                      <a:pt x="7043" y="14914"/>
                    </a:lnTo>
                    <a:lnTo>
                      <a:pt x="6104" y="16971"/>
                    </a:lnTo>
                    <a:lnTo>
                      <a:pt x="5517" y="19543"/>
                    </a:lnTo>
                    <a:lnTo>
                      <a:pt x="5517" y="20571"/>
                    </a:lnTo>
                    <a:lnTo>
                      <a:pt x="10565" y="14914"/>
                    </a:lnTo>
                    <a:lnTo>
                      <a:pt x="10800" y="21600"/>
                    </a:lnTo>
                    <a:lnTo>
                      <a:pt x="11857" y="14914"/>
                    </a:lnTo>
                    <a:lnTo>
                      <a:pt x="15378" y="21600"/>
                    </a:lnTo>
                    <a:lnTo>
                      <a:pt x="14791" y="14914"/>
                    </a:lnTo>
                    <a:close/>
                  </a:path>
                </a:pathLst>
              </a:custGeom>
              <a:solidFill>
                <a:srgbClr val="C96623"/>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09" name="Freeform 154"/>
              <p:cNvSpPr/>
              <p:nvPr/>
            </p:nvSpPr>
            <p:spPr>
              <a:xfrm>
                <a:off x="560388" y="228599"/>
                <a:ext cx="292102" cy="666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91" y="14914"/>
                    </a:moveTo>
                    <a:lnTo>
                      <a:pt x="15613" y="11314"/>
                    </a:lnTo>
                    <a:lnTo>
                      <a:pt x="16435" y="8229"/>
                    </a:lnTo>
                    <a:lnTo>
                      <a:pt x="17843" y="6171"/>
                    </a:lnTo>
                    <a:lnTo>
                      <a:pt x="19957" y="6171"/>
                    </a:lnTo>
                    <a:lnTo>
                      <a:pt x="20896" y="9257"/>
                    </a:lnTo>
                    <a:lnTo>
                      <a:pt x="21600" y="9771"/>
                    </a:lnTo>
                    <a:lnTo>
                      <a:pt x="20426" y="4114"/>
                    </a:lnTo>
                    <a:lnTo>
                      <a:pt x="19604" y="3086"/>
                    </a:lnTo>
                    <a:lnTo>
                      <a:pt x="18548" y="2057"/>
                    </a:lnTo>
                    <a:lnTo>
                      <a:pt x="17609" y="2057"/>
                    </a:lnTo>
                    <a:lnTo>
                      <a:pt x="16435" y="4114"/>
                    </a:lnTo>
                    <a:lnTo>
                      <a:pt x="14087" y="9771"/>
                    </a:lnTo>
                    <a:lnTo>
                      <a:pt x="13030" y="2057"/>
                    </a:lnTo>
                    <a:lnTo>
                      <a:pt x="13030" y="9771"/>
                    </a:lnTo>
                    <a:lnTo>
                      <a:pt x="12326" y="6171"/>
                    </a:lnTo>
                    <a:lnTo>
                      <a:pt x="11387" y="3086"/>
                    </a:lnTo>
                    <a:lnTo>
                      <a:pt x="10800" y="1543"/>
                    </a:lnTo>
                    <a:lnTo>
                      <a:pt x="9978" y="0"/>
                    </a:lnTo>
                    <a:lnTo>
                      <a:pt x="8570" y="1543"/>
                    </a:lnTo>
                    <a:lnTo>
                      <a:pt x="7513" y="2057"/>
                    </a:lnTo>
                    <a:lnTo>
                      <a:pt x="7865" y="2057"/>
                    </a:lnTo>
                    <a:lnTo>
                      <a:pt x="8570" y="4114"/>
                    </a:lnTo>
                    <a:lnTo>
                      <a:pt x="9039" y="6171"/>
                    </a:lnTo>
                    <a:lnTo>
                      <a:pt x="9274" y="9771"/>
                    </a:lnTo>
                    <a:lnTo>
                      <a:pt x="7748" y="8229"/>
                    </a:lnTo>
                    <a:lnTo>
                      <a:pt x="6104" y="6171"/>
                    </a:lnTo>
                    <a:lnTo>
                      <a:pt x="4343" y="6171"/>
                    </a:lnTo>
                    <a:lnTo>
                      <a:pt x="3052" y="8229"/>
                    </a:lnTo>
                    <a:lnTo>
                      <a:pt x="1526" y="9771"/>
                    </a:lnTo>
                    <a:lnTo>
                      <a:pt x="0" y="12857"/>
                    </a:lnTo>
                    <a:lnTo>
                      <a:pt x="1996" y="11829"/>
                    </a:lnTo>
                    <a:lnTo>
                      <a:pt x="4226" y="11314"/>
                    </a:lnTo>
                    <a:lnTo>
                      <a:pt x="6574" y="11829"/>
                    </a:lnTo>
                    <a:lnTo>
                      <a:pt x="8217" y="13886"/>
                    </a:lnTo>
                    <a:lnTo>
                      <a:pt x="7043" y="14914"/>
                    </a:lnTo>
                    <a:lnTo>
                      <a:pt x="6104" y="16971"/>
                    </a:lnTo>
                    <a:lnTo>
                      <a:pt x="5517" y="19543"/>
                    </a:lnTo>
                    <a:lnTo>
                      <a:pt x="5517" y="20571"/>
                    </a:lnTo>
                    <a:lnTo>
                      <a:pt x="10565" y="14914"/>
                    </a:lnTo>
                    <a:lnTo>
                      <a:pt x="10800" y="21600"/>
                    </a:lnTo>
                    <a:lnTo>
                      <a:pt x="11857" y="14914"/>
                    </a:lnTo>
                    <a:lnTo>
                      <a:pt x="15378" y="21600"/>
                    </a:lnTo>
                    <a:lnTo>
                      <a:pt x="14791" y="14914"/>
                    </a:lnTo>
                    <a:close/>
                  </a:path>
                </a:pathLst>
              </a:custGeom>
              <a:noFill/>
              <a:ln w="3175" cap="flat">
                <a:solidFill>
                  <a:srgbClr val="C96623"/>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0" name="Freeform 155"/>
              <p:cNvSpPr/>
              <p:nvPr/>
            </p:nvSpPr>
            <p:spPr>
              <a:xfrm>
                <a:off x="590551" y="298449"/>
                <a:ext cx="80964" cy="65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71" y="0"/>
                    </a:moveTo>
                    <a:lnTo>
                      <a:pt x="12706" y="0"/>
                    </a:lnTo>
                    <a:lnTo>
                      <a:pt x="8894" y="1054"/>
                    </a:lnTo>
                    <a:lnTo>
                      <a:pt x="5506" y="2634"/>
                    </a:lnTo>
                    <a:lnTo>
                      <a:pt x="2965" y="6849"/>
                    </a:lnTo>
                    <a:lnTo>
                      <a:pt x="847" y="10537"/>
                    </a:lnTo>
                    <a:lnTo>
                      <a:pt x="0" y="13698"/>
                    </a:lnTo>
                    <a:lnTo>
                      <a:pt x="847" y="19493"/>
                    </a:lnTo>
                    <a:lnTo>
                      <a:pt x="4659" y="20546"/>
                    </a:lnTo>
                    <a:lnTo>
                      <a:pt x="7200" y="21600"/>
                    </a:lnTo>
                    <a:lnTo>
                      <a:pt x="11012" y="21600"/>
                    </a:lnTo>
                    <a:lnTo>
                      <a:pt x="12706" y="20546"/>
                    </a:lnTo>
                    <a:lnTo>
                      <a:pt x="15671" y="18439"/>
                    </a:lnTo>
                    <a:lnTo>
                      <a:pt x="19906" y="14751"/>
                    </a:lnTo>
                    <a:lnTo>
                      <a:pt x="21600" y="11590"/>
                    </a:lnTo>
                  </a:path>
                </a:pathLst>
              </a:custGeom>
              <a:noFill/>
              <a:ln w="3175" cap="flat">
                <a:solidFill>
                  <a:srgbClr val="C96623"/>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1" name="Freeform 156"/>
              <p:cNvSpPr/>
              <p:nvPr/>
            </p:nvSpPr>
            <p:spPr>
              <a:xfrm>
                <a:off x="661988" y="333374"/>
                <a:ext cx="196852" cy="87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673"/>
                    </a:moveTo>
                    <a:lnTo>
                      <a:pt x="3658" y="20029"/>
                    </a:lnTo>
                    <a:lnTo>
                      <a:pt x="7142" y="21600"/>
                    </a:lnTo>
                    <a:lnTo>
                      <a:pt x="10800" y="21600"/>
                    </a:lnTo>
                    <a:lnTo>
                      <a:pt x="14284" y="20422"/>
                    </a:lnTo>
                    <a:lnTo>
                      <a:pt x="17942" y="19244"/>
                    </a:lnTo>
                    <a:lnTo>
                      <a:pt x="19858" y="16887"/>
                    </a:lnTo>
                    <a:lnTo>
                      <a:pt x="20903" y="15709"/>
                    </a:lnTo>
                    <a:lnTo>
                      <a:pt x="21077" y="13353"/>
                    </a:lnTo>
                    <a:lnTo>
                      <a:pt x="21600" y="10996"/>
                    </a:lnTo>
                    <a:lnTo>
                      <a:pt x="21600" y="8247"/>
                    </a:lnTo>
                    <a:lnTo>
                      <a:pt x="20903" y="5891"/>
                    </a:lnTo>
                    <a:lnTo>
                      <a:pt x="19858" y="4320"/>
                    </a:lnTo>
                    <a:lnTo>
                      <a:pt x="18987" y="3927"/>
                    </a:lnTo>
                    <a:lnTo>
                      <a:pt x="15677" y="1571"/>
                    </a:lnTo>
                    <a:lnTo>
                      <a:pt x="12368" y="0"/>
                    </a:lnTo>
                    <a:lnTo>
                      <a:pt x="9058" y="0"/>
                    </a:lnTo>
                    <a:lnTo>
                      <a:pt x="5748" y="785"/>
                    </a:lnTo>
                    <a:lnTo>
                      <a:pt x="2613" y="2356"/>
                    </a:lnTo>
                    <a:lnTo>
                      <a:pt x="1568" y="3927"/>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2" name="Freeform 157"/>
              <p:cNvSpPr/>
              <p:nvPr/>
            </p:nvSpPr>
            <p:spPr>
              <a:xfrm>
                <a:off x="431800" y="649288"/>
                <a:ext cx="158753" cy="1317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55"/>
                    </a:moveTo>
                    <a:lnTo>
                      <a:pt x="1944" y="18477"/>
                    </a:lnTo>
                    <a:lnTo>
                      <a:pt x="3672" y="20039"/>
                    </a:lnTo>
                    <a:lnTo>
                      <a:pt x="6048" y="20819"/>
                    </a:lnTo>
                    <a:lnTo>
                      <a:pt x="8208" y="21600"/>
                    </a:lnTo>
                    <a:lnTo>
                      <a:pt x="10584" y="20819"/>
                    </a:lnTo>
                    <a:lnTo>
                      <a:pt x="12312" y="20819"/>
                    </a:lnTo>
                    <a:lnTo>
                      <a:pt x="13392" y="20559"/>
                    </a:lnTo>
                    <a:lnTo>
                      <a:pt x="14688" y="19518"/>
                    </a:lnTo>
                    <a:lnTo>
                      <a:pt x="15120" y="18477"/>
                    </a:lnTo>
                    <a:lnTo>
                      <a:pt x="15120" y="15614"/>
                    </a:lnTo>
                    <a:lnTo>
                      <a:pt x="14688" y="13793"/>
                    </a:lnTo>
                    <a:lnTo>
                      <a:pt x="14256" y="11190"/>
                    </a:lnTo>
                    <a:lnTo>
                      <a:pt x="14688" y="8848"/>
                    </a:lnTo>
                    <a:lnTo>
                      <a:pt x="15120" y="6246"/>
                    </a:lnTo>
                    <a:lnTo>
                      <a:pt x="16416" y="4424"/>
                    </a:lnTo>
                    <a:lnTo>
                      <a:pt x="17496" y="2342"/>
                    </a:lnTo>
                    <a:lnTo>
                      <a:pt x="19656" y="1041"/>
                    </a:lnTo>
                    <a:lnTo>
                      <a:pt x="2160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3" name="Freeform 158"/>
              <p:cNvSpPr/>
              <p:nvPr/>
            </p:nvSpPr>
            <p:spPr>
              <a:xfrm>
                <a:off x="768351" y="633413"/>
                <a:ext cx="254002" cy="128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800"/>
                    </a:moveTo>
                    <a:lnTo>
                      <a:pt x="540" y="8800"/>
                    </a:lnTo>
                    <a:lnTo>
                      <a:pt x="1080" y="10133"/>
                    </a:lnTo>
                    <a:lnTo>
                      <a:pt x="1755" y="11200"/>
                    </a:lnTo>
                    <a:lnTo>
                      <a:pt x="2025" y="12000"/>
                    </a:lnTo>
                    <a:lnTo>
                      <a:pt x="1755" y="13600"/>
                    </a:lnTo>
                    <a:lnTo>
                      <a:pt x="1755" y="16000"/>
                    </a:lnTo>
                    <a:lnTo>
                      <a:pt x="2025" y="17600"/>
                    </a:lnTo>
                    <a:lnTo>
                      <a:pt x="2565" y="18133"/>
                    </a:lnTo>
                    <a:lnTo>
                      <a:pt x="3780" y="18133"/>
                    </a:lnTo>
                    <a:lnTo>
                      <a:pt x="4860" y="17600"/>
                    </a:lnTo>
                    <a:lnTo>
                      <a:pt x="5670" y="17600"/>
                    </a:lnTo>
                    <a:lnTo>
                      <a:pt x="6345" y="18133"/>
                    </a:lnTo>
                    <a:lnTo>
                      <a:pt x="7290" y="19733"/>
                    </a:lnTo>
                    <a:lnTo>
                      <a:pt x="8100" y="21067"/>
                    </a:lnTo>
                    <a:lnTo>
                      <a:pt x="8910" y="21600"/>
                    </a:lnTo>
                    <a:lnTo>
                      <a:pt x="9855" y="21600"/>
                    </a:lnTo>
                    <a:lnTo>
                      <a:pt x="20520" y="16800"/>
                    </a:lnTo>
                    <a:lnTo>
                      <a:pt x="21060" y="15733"/>
                    </a:lnTo>
                    <a:lnTo>
                      <a:pt x="21600" y="15200"/>
                    </a:lnTo>
                    <a:lnTo>
                      <a:pt x="21600" y="13067"/>
                    </a:lnTo>
                    <a:lnTo>
                      <a:pt x="21330" y="12000"/>
                    </a:lnTo>
                    <a:lnTo>
                      <a:pt x="21060" y="11200"/>
                    </a:lnTo>
                    <a:lnTo>
                      <a:pt x="20520" y="11200"/>
                    </a:lnTo>
                    <a:lnTo>
                      <a:pt x="19575" y="10667"/>
                    </a:lnTo>
                    <a:lnTo>
                      <a:pt x="17820" y="9067"/>
                    </a:lnTo>
                    <a:lnTo>
                      <a:pt x="15930" y="7733"/>
                    </a:lnTo>
                    <a:lnTo>
                      <a:pt x="14310" y="5600"/>
                    </a:lnTo>
                    <a:lnTo>
                      <a:pt x="14310" y="4800"/>
                    </a:lnTo>
                    <a:lnTo>
                      <a:pt x="13905" y="2667"/>
                    </a:lnTo>
                    <a:lnTo>
                      <a:pt x="13905"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4" name="Freeform 159"/>
              <p:cNvSpPr/>
              <p:nvPr/>
            </p:nvSpPr>
            <p:spPr>
              <a:xfrm>
                <a:off x="679451" y="588963"/>
                <a:ext cx="414340" cy="111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8" y="7097"/>
                    </a:moveTo>
                    <a:lnTo>
                      <a:pt x="2648" y="8331"/>
                    </a:lnTo>
                    <a:lnTo>
                      <a:pt x="3393" y="7097"/>
                    </a:lnTo>
                    <a:lnTo>
                      <a:pt x="4386" y="6480"/>
                    </a:lnTo>
                    <a:lnTo>
                      <a:pt x="5131" y="4937"/>
                    </a:lnTo>
                    <a:lnTo>
                      <a:pt x="5876" y="3703"/>
                    </a:lnTo>
                    <a:lnTo>
                      <a:pt x="8110" y="3703"/>
                    </a:lnTo>
                    <a:lnTo>
                      <a:pt x="8690" y="4320"/>
                    </a:lnTo>
                    <a:lnTo>
                      <a:pt x="9434" y="4320"/>
                    </a:lnTo>
                    <a:lnTo>
                      <a:pt x="10262" y="3703"/>
                    </a:lnTo>
                    <a:lnTo>
                      <a:pt x="11007" y="3086"/>
                    </a:lnTo>
                    <a:lnTo>
                      <a:pt x="11338" y="1851"/>
                    </a:lnTo>
                    <a:lnTo>
                      <a:pt x="11586" y="1851"/>
                    </a:lnTo>
                    <a:lnTo>
                      <a:pt x="12579" y="0"/>
                    </a:lnTo>
                    <a:lnTo>
                      <a:pt x="13407" y="0"/>
                    </a:lnTo>
                    <a:lnTo>
                      <a:pt x="14317" y="926"/>
                    </a:lnTo>
                    <a:lnTo>
                      <a:pt x="15062" y="1851"/>
                    </a:lnTo>
                    <a:lnTo>
                      <a:pt x="15890" y="3086"/>
                    </a:lnTo>
                    <a:lnTo>
                      <a:pt x="16634" y="3703"/>
                    </a:lnTo>
                    <a:lnTo>
                      <a:pt x="17545" y="3703"/>
                    </a:lnTo>
                    <a:lnTo>
                      <a:pt x="18786" y="1851"/>
                    </a:lnTo>
                    <a:lnTo>
                      <a:pt x="19862" y="4937"/>
                    </a:lnTo>
                    <a:lnTo>
                      <a:pt x="21103" y="8331"/>
                    </a:lnTo>
                    <a:lnTo>
                      <a:pt x="21600" y="8640"/>
                    </a:lnTo>
                    <a:lnTo>
                      <a:pt x="20607" y="11726"/>
                    </a:lnTo>
                    <a:lnTo>
                      <a:pt x="19697" y="12960"/>
                    </a:lnTo>
                    <a:lnTo>
                      <a:pt x="18952" y="14503"/>
                    </a:lnTo>
                    <a:lnTo>
                      <a:pt x="17876" y="14503"/>
                    </a:lnTo>
                    <a:lnTo>
                      <a:pt x="16800" y="14194"/>
                    </a:lnTo>
                    <a:lnTo>
                      <a:pt x="15972" y="12960"/>
                    </a:lnTo>
                    <a:lnTo>
                      <a:pt x="15062" y="11109"/>
                    </a:lnTo>
                    <a:lnTo>
                      <a:pt x="14400" y="9874"/>
                    </a:lnTo>
                    <a:lnTo>
                      <a:pt x="13490" y="9566"/>
                    </a:lnTo>
                    <a:lnTo>
                      <a:pt x="12745" y="8640"/>
                    </a:lnTo>
                    <a:lnTo>
                      <a:pt x="11834" y="9566"/>
                    </a:lnTo>
                    <a:lnTo>
                      <a:pt x="11007" y="10491"/>
                    </a:lnTo>
                    <a:lnTo>
                      <a:pt x="10593" y="12343"/>
                    </a:lnTo>
                    <a:lnTo>
                      <a:pt x="9931" y="14503"/>
                    </a:lnTo>
                    <a:lnTo>
                      <a:pt x="9434" y="15120"/>
                    </a:lnTo>
                    <a:lnTo>
                      <a:pt x="9021" y="15120"/>
                    </a:lnTo>
                    <a:lnTo>
                      <a:pt x="7779" y="14194"/>
                    </a:lnTo>
                    <a:lnTo>
                      <a:pt x="7283" y="12343"/>
                    </a:lnTo>
                    <a:lnTo>
                      <a:pt x="6538" y="12343"/>
                    </a:lnTo>
                    <a:lnTo>
                      <a:pt x="5876" y="12960"/>
                    </a:lnTo>
                    <a:lnTo>
                      <a:pt x="5131" y="14503"/>
                    </a:lnTo>
                    <a:lnTo>
                      <a:pt x="4966" y="15737"/>
                    </a:lnTo>
                    <a:lnTo>
                      <a:pt x="4386" y="18823"/>
                    </a:lnTo>
                    <a:lnTo>
                      <a:pt x="4055" y="20366"/>
                    </a:lnTo>
                    <a:lnTo>
                      <a:pt x="3393" y="21600"/>
                    </a:lnTo>
                    <a:lnTo>
                      <a:pt x="2979" y="21600"/>
                    </a:lnTo>
                    <a:lnTo>
                      <a:pt x="2483" y="20983"/>
                    </a:lnTo>
                    <a:lnTo>
                      <a:pt x="1821" y="20366"/>
                    </a:lnTo>
                    <a:lnTo>
                      <a:pt x="1572" y="18823"/>
                    </a:lnTo>
                    <a:lnTo>
                      <a:pt x="0" y="11109"/>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5" name="Freeform 160"/>
              <p:cNvSpPr/>
              <p:nvPr/>
            </p:nvSpPr>
            <p:spPr>
              <a:xfrm>
                <a:off x="965201" y="479424"/>
                <a:ext cx="249240" cy="152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550" y="450"/>
                    </a:lnTo>
                    <a:lnTo>
                      <a:pt x="2064" y="0"/>
                    </a:lnTo>
                    <a:lnTo>
                      <a:pt x="3164" y="0"/>
                    </a:lnTo>
                    <a:lnTo>
                      <a:pt x="4403" y="450"/>
                    </a:lnTo>
                    <a:lnTo>
                      <a:pt x="5366" y="900"/>
                    </a:lnTo>
                    <a:lnTo>
                      <a:pt x="6741" y="2025"/>
                    </a:lnTo>
                    <a:lnTo>
                      <a:pt x="7842" y="3375"/>
                    </a:lnTo>
                    <a:lnTo>
                      <a:pt x="10318" y="3375"/>
                    </a:lnTo>
                    <a:lnTo>
                      <a:pt x="13208" y="2025"/>
                    </a:lnTo>
                    <a:lnTo>
                      <a:pt x="15271" y="2025"/>
                    </a:lnTo>
                    <a:lnTo>
                      <a:pt x="16785" y="2700"/>
                    </a:lnTo>
                    <a:lnTo>
                      <a:pt x="18848" y="4275"/>
                    </a:lnTo>
                    <a:lnTo>
                      <a:pt x="20637" y="5400"/>
                    </a:lnTo>
                    <a:lnTo>
                      <a:pt x="21600" y="7200"/>
                    </a:lnTo>
                    <a:lnTo>
                      <a:pt x="19536" y="8100"/>
                    </a:lnTo>
                    <a:lnTo>
                      <a:pt x="18848" y="9450"/>
                    </a:lnTo>
                    <a:lnTo>
                      <a:pt x="18023" y="10575"/>
                    </a:lnTo>
                    <a:lnTo>
                      <a:pt x="17060" y="11925"/>
                    </a:lnTo>
                    <a:lnTo>
                      <a:pt x="16785" y="14400"/>
                    </a:lnTo>
                    <a:lnTo>
                      <a:pt x="16785" y="18225"/>
                    </a:lnTo>
                    <a:lnTo>
                      <a:pt x="17473" y="19350"/>
                    </a:lnTo>
                    <a:lnTo>
                      <a:pt x="17885" y="20250"/>
                    </a:lnTo>
                    <a:lnTo>
                      <a:pt x="17473" y="20700"/>
                    </a:lnTo>
                    <a:lnTo>
                      <a:pt x="16510" y="21600"/>
                    </a:lnTo>
                    <a:lnTo>
                      <a:pt x="15546" y="21600"/>
                    </a:lnTo>
                    <a:lnTo>
                      <a:pt x="13758" y="19125"/>
                    </a:lnTo>
                    <a:lnTo>
                      <a:pt x="12107" y="18225"/>
                    </a:lnTo>
                    <a:lnTo>
                      <a:pt x="7429" y="18225"/>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6" name="Freeform 161"/>
              <p:cNvSpPr/>
              <p:nvPr/>
            </p:nvSpPr>
            <p:spPr>
              <a:xfrm>
                <a:off x="685801" y="762000"/>
                <a:ext cx="377827" cy="173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83"/>
                    </a:moveTo>
                    <a:lnTo>
                      <a:pt x="545" y="13475"/>
                    </a:lnTo>
                    <a:lnTo>
                      <a:pt x="998" y="13872"/>
                    </a:lnTo>
                    <a:lnTo>
                      <a:pt x="1997" y="13872"/>
                    </a:lnTo>
                    <a:lnTo>
                      <a:pt x="2723" y="13079"/>
                    </a:lnTo>
                    <a:lnTo>
                      <a:pt x="2723" y="14268"/>
                    </a:lnTo>
                    <a:lnTo>
                      <a:pt x="2904" y="15655"/>
                    </a:lnTo>
                    <a:lnTo>
                      <a:pt x="3267" y="16448"/>
                    </a:lnTo>
                    <a:lnTo>
                      <a:pt x="3721" y="17240"/>
                    </a:lnTo>
                    <a:lnTo>
                      <a:pt x="4901" y="17240"/>
                    </a:lnTo>
                    <a:lnTo>
                      <a:pt x="5445" y="16448"/>
                    </a:lnTo>
                    <a:lnTo>
                      <a:pt x="6262" y="15655"/>
                    </a:lnTo>
                    <a:lnTo>
                      <a:pt x="7624" y="15655"/>
                    </a:lnTo>
                    <a:lnTo>
                      <a:pt x="8259" y="16051"/>
                    </a:lnTo>
                    <a:lnTo>
                      <a:pt x="8803" y="16844"/>
                    </a:lnTo>
                    <a:lnTo>
                      <a:pt x="9529" y="18033"/>
                    </a:lnTo>
                    <a:lnTo>
                      <a:pt x="10165" y="19024"/>
                    </a:lnTo>
                    <a:lnTo>
                      <a:pt x="11526" y="19024"/>
                    </a:lnTo>
                    <a:lnTo>
                      <a:pt x="12071" y="18231"/>
                    </a:lnTo>
                    <a:lnTo>
                      <a:pt x="12252" y="18231"/>
                    </a:lnTo>
                    <a:lnTo>
                      <a:pt x="12706" y="18033"/>
                    </a:lnTo>
                    <a:lnTo>
                      <a:pt x="13613" y="18033"/>
                    </a:lnTo>
                    <a:lnTo>
                      <a:pt x="14067" y="18231"/>
                    </a:lnTo>
                    <a:lnTo>
                      <a:pt x="14612" y="19817"/>
                    </a:lnTo>
                    <a:lnTo>
                      <a:pt x="15429" y="20411"/>
                    </a:lnTo>
                    <a:lnTo>
                      <a:pt x="16336" y="21204"/>
                    </a:lnTo>
                    <a:lnTo>
                      <a:pt x="17334" y="21600"/>
                    </a:lnTo>
                    <a:lnTo>
                      <a:pt x="18151" y="20807"/>
                    </a:lnTo>
                    <a:lnTo>
                      <a:pt x="18514" y="20411"/>
                    </a:lnTo>
                    <a:lnTo>
                      <a:pt x="18696" y="20015"/>
                    </a:lnTo>
                    <a:lnTo>
                      <a:pt x="18514" y="19817"/>
                    </a:lnTo>
                    <a:lnTo>
                      <a:pt x="18514" y="19222"/>
                    </a:lnTo>
                    <a:lnTo>
                      <a:pt x="18061" y="19024"/>
                    </a:lnTo>
                    <a:lnTo>
                      <a:pt x="17697" y="18231"/>
                    </a:lnTo>
                    <a:lnTo>
                      <a:pt x="17516" y="17439"/>
                    </a:lnTo>
                    <a:lnTo>
                      <a:pt x="17697" y="16448"/>
                    </a:lnTo>
                    <a:lnTo>
                      <a:pt x="17879" y="16051"/>
                    </a:lnTo>
                    <a:lnTo>
                      <a:pt x="18696" y="15655"/>
                    </a:lnTo>
                    <a:lnTo>
                      <a:pt x="19059" y="15259"/>
                    </a:lnTo>
                    <a:lnTo>
                      <a:pt x="19059" y="13079"/>
                    </a:lnTo>
                    <a:lnTo>
                      <a:pt x="18877" y="12088"/>
                    </a:lnTo>
                    <a:lnTo>
                      <a:pt x="19059" y="10106"/>
                    </a:lnTo>
                    <a:lnTo>
                      <a:pt x="19240" y="9116"/>
                    </a:lnTo>
                    <a:lnTo>
                      <a:pt x="19785" y="7927"/>
                    </a:lnTo>
                    <a:lnTo>
                      <a:pt x="20420" y="7134"/>
                    </a:lnTo>
                    <a:lnTo>
                      <a:pt x="21146" y="6341"/>
                    </a:lnTo>
                    <a:lnTo>
                      <a:pt x="21600" y="6341"/>
                    </a:lnTo>
                    <a:lnTo>
                      <a:pt x="21237" y="5350"/>
                    </a:lnTo>
                    <a:lnTo>
                      <a:pt x="20602" y="4954"/>
                    </a:lnTo>
                    <a:lnTo>
                      <a:pt x="19876" y="4558"/>
                    </a:lnTo>
                    <a:lnTo>
                      <a:pt x="19240" y="4558"/>
                    </a:lnTo>
                    <a:lnTo>
                      <a:pt x="18696" y="4954"/>
                    </a:lnTo>
                    <a:lnTo>
                      <a:pt x="18514" y="5350"/>
                    </a:lnTo>
                    <a:lnTo>
                      <a:pt x="18061" y="5350"/>
                    </a:lnTo>
                    <a:lnTo>
                      <a:pt x="17334" y="4161"/>
                    </a:lnTo>
                    <a:lnTo>
                      <a:pt x="17062" y="2378"/>
                    </a:lnTo>
                    <a:lnTo>
                      <a:pt x="16336" y="1585"/>
                    </a:lnTo>
                    <a:lnTo>
                      <a:pt x="15792" y="793"/>
                    </a:lnTo>
                    <a:lnTo>
                      <a:pt x="15156" y="0"/>
                    </a:lnTo>
                    <a:lnTo>
                      <a:pt x="14339" y="0"/>
                    </a:lnTo>
                    <a:lnTo>
                      <a:pt x="13613" y="396"/>
                    </a:lnTo>
                    <a:lnTo>
                      <a:pt x="13069" y="1189"/>
                    </a:lnTo>
                    <a:lnTo>
                      <a:pt x="11708" y="3369"/>
                    </a:lnTo>
                    <a:lnTo>
                      <a:pt x="10709" y="4161"/>
                    </a:lnTo>
                    <a:lnTo>
                      <a:pt x="8803" y="4161"/>
                    </a:lnTo>
                    <a:lnTo>
                      <a:pt x="7987" y="3369"/>
                    </a:lnTo>
                    <a:lnTo>
                      <a:pt x="7170" y="2378"/>
                    </a:lnTo>
                    <a:lnTo>
                      <a:pt x="6444" y="1189"/>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7" name="Freeform 162"/>
              <p:cNvSpPr/>
              <p:nvPr/>
            </p:nvSpPr>
            <p:spPr>
              <a:xfrm>
                <a:off x="493712" y="765175"/>
                <a:ext cx="242891" cy="220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82" y="622"/>
                    </a:moveTo>
                    <a:lnTo>
                      <a:pt x="17929" y="311"/>
                    </a:lnTo>
                    <a:lnTo>
                      <a:pt x="15953" y="0"/>
                    </a:lnTo>
                    <a:lnTo>
                      <a:pt x="14118" y="311"/>
                    </a:lnTo>
                    <a:lnTo>
                      <a:pt x="12282" y="1554"/>
                    </a:lnTo>
                    <a:lnTo>
                      <a:pt x="10729" y="2331"/>
                    </a:lnTo>
                    <a:lnTo>
                      <a:pt x="9600" y="2642"/>
                    </a:lnTo>
                    <a:lnTo>
                      <a:pt x="8047" y="2642"/>
                    </a:lnTo>
                    <a:lnTo>
                      <a:pt x="6918" y="2331"/>
                    </a:lnTo>
                    <a:lnTo>
                      <a:pt x="5647" y="1554"/>
                    </a:lnTo>
                    <a:lnTo>
                      <a:pt x="4659" y="622"/>
                    </a:lnTo>
                    <a:lnTo>
                      <a:pt x="3247" y="932"/>
                    </a:lnTo>
                    <a:lnTo>
                      <a:pt x="2541" y="1554"/>
                    </a:lnTo>
                    <a:lnTo>
                      <a:pt x="1694" y="2331"/>
                    </a:lnTo>
                    <a:lnTo>
                      <a:pt x="565" y="3263"/>
                    </a:lnTo>
                    <a:lnTo>
                      <a:pt x="424" y="4506"/>
                    </a:lnTo>
                    <a:lnTo>
                      <a:pt x="0" y="6216"/>
                    </a:lnTo>
                    <a:lnTo>
                      <a:pt x="424" y="7304"/>
                    </a:lnTo>
                    <a:lnTo>
                      <a:pt x="1129" y="8547"/>
                    </a:lnTo>
                    <a:lnTo>
                      <a:pt x="2541" y="9635"/>
                    </a:lnTo>
                    <a:lnTo>
                      <a:pt x="3812" y="10567"/>
                    </a:lnTo>
                    <a:lnTo>
                      <a:pt x="4094" y="11499"/>
                    </a:lnTo>
                    <a:lnTo>
                      <a:pt x="4094" y="11965"/>
                    </a:lnTo>
                    <a:lnTo>
                      <a:pt x="2682" y="13209"/>
                    </a:lnTo>
                    <a:lnTo>
                      <a:pt x="2541" y="13830"/>
                    </a:lnTo>
                    <a:lnTo>
                      <a:pt x="2118" y="14607"/>
                    </a:lnTo>
                    <a:lnTo>
                      <a:pt x="2118" y="15384"/>
                    </a:lnTo>
                    <a:lnTo>
                      <a:pt x="3247" y="16627"/>
                    </a:lnTo>
                    <a:lnTo>
                      <a:pt x="4376" y="16938"/>
                    </a:lnTo>
                    <a:lnTo>
                      <a:pt x="5929" y="16938"/>
                    </a:lnTo>
                    <a:lnTo>
                      <a:pt x="6918" y="16627"/>
                    </a:lnTo>
                    <a:lnTo>
                      <a:pt x="7341" y="16938"/>
                    </a:lnTo>
                    <a:lnTo>
                      <a:pt x="7482" y="17715"/>
                    </a:lnTo>
                    <a:lnTo>
                      <a:pt x="7482" y="18026"/>
                    </a:lnTo>
                    <a:lnTo>
                      <a:pt x="7341" y="19269"/>
                    </a:lnTo>
                    <a:lnTo>
                      <a:pt x="7482" y="20046"/>
                    </a:lnTo>
                    <a:lnTo>
                      <a:pt x="8047" y="20978"/>
                    </a:lnTo>
                    <a:lnTo>
                      <a:pt x="8612" y="21600"/>
                    </a:lnTo>
                    <a:lnTo>
                      <a:pt x="9600" y="21600"/>
                    </a:lnTo>
                    <a:lnTo>
                      <a:pt x="10447" y="21289"/>
                    </a:lnTo>
                    <a:lnTo>
                      <a:pt x="11012" y="20978"/>
                    </a:lnTo>
                    <a:lnTo>
                      <a:pt x="11153" y="20668"/>
                    </a:lnTo>
                    <a:lnTo>
                      <a:pt x="12565" y="20046"/>
                    </a:lnTo>
                    <a:lnTo>
                      <a:pt x="13694" y="19891"/>
                    </a:lnTo>
                    <a:lnTo>
                      <a:pt x="14965" y="20046"/>
                    </a:lnTo>
                    <a:lnTo>
                      <a:pt x="17082" y="21289"/>
                    </a:lnTo>
                    <a:lnTo>
                      <a:pt x="18353" y="21289"/>
                    </a:lnTo>
                    <a:lnTo>
                      <a:pt x="19482" y="20668"/>
                    </a:lnTo>
                    <a:lnTo>
                      <a:pt x="20188" y="19891"/>
                    </a:lnTo>
                    <a:lnTo>
                      <a:pt x="21318" y="18958"/>
                    </a:lnTo>
                    <a:lnTo>
                      <a:pt x="21600" y="18026"/>
                    </a:lnTo>
                    <a:lnTo>
                      <a:pt x="21600" y="16938"/>
                    </a:lnTo>
                    <a:lnTo>
                      <a:pt x="21318" y="16006"/>
                    </a:lnTo>
                    <a:lnTo>
                      <a:pt x="20753" y="15384"/>
                    </a:lnTo>
                    <a:lnTo>
                      <a:pt x="19624" y="14763"/>
                    </a:lnTo>
                    <a:lnTo>
                      <a:pt x="18353" y="14763"/>
                    </a:lnTo>
                    <a:lnTo>
                      <a:pt x="18918" y="13830"/>
                    </a:lnTo>
                    <a:lnTo>
                      <a:pt x="18635" y="12898"/>
                    </a:lnTo>
                    <a:lnTo>
                      <a:pt x="18071" y="12587"/>
                    </a:lnTo>
                    <a:lnTo>
                      <a:pt x="18635" y="11965"/>
                    </a:lnTo>
                    <a:lnTo>
                      <a:pt x="19200" y="11499"/>
                    </a:lnTo>
                    <a:lnTo>
                      <a:pt x="19200" y="10567"/>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8" name="Freeform 163"/>
              <p:cNvSpPr/>
              <p:nvPr/>
            </p:nvSpPr>
            <p:spPr>
              <a:xfrm>
                <a:off x="655638" y="604838"/>
                <a:ext cx="58740" cy="41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57" y="21600"/>
                    </a:moveTo>
                    <a:lnTo>
                      <a:pt x="11092" y="17446"/>
                    </a:lnTo>
                    <a:lnTo>
                      <a:pt x="15178" y="14123"/>
                    </a:lnTo>
                    <a:lnTo>
                      <a:pt x="18681" y="9138"/>
                    </a:lnTo>
                    <a:lnTo>
                      <a:pt x="21600" y="9138"/>
                    </a:lnTo>
                    <a:lnTo>
                      <a:pt x="21600" y="4985"/>
                    </a:lnTo>
                    <a:lnTo>
                      <a:pt x="19849" y="1662"/>
                    </a:lnTo>
                    <a:lnTo>
                      <a:pt x="17514" y="1662"/>
                    </a:lnTo>
                    <a:lnTo>
                      <a:pt x="11092" y="0"/>
                    </a:lnTo>
                    <a:lnTo>
                      <a:pt x="7589" y="0"/>
                    </a:lnTo>
                    <a:lnTo>
                      <a:pt x="4086" y="1662"/>
                    </a:lnTo>
                    <a:lnTo>
                      <a:pt x="2335" y="1662"/>
                    </a:lnTo>
                    <a:lnTo>
                      <a:pt x="0" y="4985"/>
                    </a:lnTo>
                    <a:lnTo>
                      <a:pt x="0" y="9138"/>
                    </a:lnTo>
                    <a:lnTo>
                      <a:pt x="2335" y="14954"/>
                    </a:lnTo>
                    <a:lnTo>
                      <a:pt x="4086" y="18277"/>
                    </a:lnTo>
                    <a:lnTo>
                      <a:pt x="7589" y="21600"/>
                    </a:lnTo>
                    <a:lnTo>
                      <a:pt x="8757" y="21600"/>
                    </a:lnTo>
                    <a:close/>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19" name="Freeform 164"/>
              <p:cNvSpPr/>
              <p:nvPr/>
            </p:nvSpPr>
            <p:spPr>
              <a:xfrm>
                <a:off x="720726" y="295274"/>
                <a:ext cx="30164" cy="31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20"/>
                    </a:moveTo>
                    <a:lnTo>
                      <a:pt x="21600" y="14040"/>
                    </a:lnTo>
                    <a:lnTo>
                      <a:pt x="20463" y="17280"/>
                    </a:lnTo>
                    <a:lnTo>
                      <a:pt x="15916" y="21600"/>
                    </a:lnTo>
                    <a:lnTo>
                      <a:pt x="11368" y="21600"/>
                    </a:lnTo>
                    <a:lnTo>
                      <a:pt x="6821" y="20520"/>
                    </a:lnTo>
                    <a:lnTo>
                      <a:pt x="0" y="17280"/>
                    </a:lnTo>
                    <a:lnTo>
                      <a:pt x="0" y="6480"/>
                    </a:lnTo>
                    <a:lnTo>
                      <a:pt x="4547" y="2160"/>
                    </a:lnTo>
                    <a:lnTo>
                      <a:pt x="9095" y="0"/>
                    </a:lnTo>
                    <a:lnTo>
                      <a:pt x="13642" y="0"/>
                    </a:lnTo>
                    <a:lnTo>
                      <a:pt x="20463" y="2160"/>
                    </a:lnTo>
                    <a:lnTo>
                      <a:pt x="21600" y="6480"/>
                    </a:lnTo>
                    <a:lnTo>
                      <a:pt x="21600" y="9720"/>
                    </a:lnTo>
                    <a:close/>
                  </a:path>
                </a:pathLst>
              </a:cu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20" name="Freeform 165"/>
              <p:cNvSpPr/>
              <p:nvPr/>
            </p:nvSpPr>
            <p:spPr>
              <a:xfrm>
                <a:off x="720726" y="295274"/>
                <a:ext cx="30164" cy="31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20"/>
                    </a:moveTo>
                    <a:lnTo>
                      <a:pt x="21600" y="14040"/>
                    </a:lnTo>
                    <a:lnTo>
                      <a:pt x="20463" y="17280"/>
                    </a:lnTo>
                    <a:lnTo>
                      <a:pt x="15916" y="21600"/>
                    </a:lnTo>
                    <a:lnTo>
                      <a:pt x="11368" y="21600"/>
                    </a:lnTo>
                    <a:lnTo>
                      <a:pt x="6821" y="20520"/>
                    </a:lnTo>
                    <a:lnTo>
                      <a:pt x="0" y="17280"/>
                    </a:lnTo>
                    <a:lnTo>
                      <a:pt x="0" y="6480"/>
                    </a:lnTo>
                    <a:lnTo>
                      <a:pt x="4547" y="2160"/>
                    </a:lnTo>
                    <a:lnTo>
                      <a:pt x="9095" y="0"/>
                    </a:lnTo>
                    <a:lnTo>
                      <a:pt x="13642" y="0"/>
                    </a:lnTo>
                    <a:lnTo>
                      <a:pt x="20463" y="2160"/>
                    </a:lnTo>
                    <a:lnTo>
                      <a:pt x="21600" y="6480"/>
                    </a:lnTo>
                    <a:lnTo>
                      <a:pt x="21600" y="9720"/>
                    </a:lnTo>
                    <a:close/>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21" name="Freeform 166"/>
              <p:cNvSpPr/>
              <p:nvPr/>
            </p:nvSpPr>
            <p:spPr>
              <a:xfrm>
                <a:off x="590551" y="298449"/>
                <a:ext cx="82552" cy="65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1" y="1054"/>
                    </a:moveTo>
                    <a:lnTo>
                      <a:pt x="15369" y="0"/>
                    </a:lnTo>
                    <a:lnTo>
                      <a:pt x="12462" y="0"/>
                    </a:lnTo>
                    <a:lnTo>
                      <a:pt x="8723" y="1054"/>
                    </a:lnTo>
                    <a:lnTo>
                      <a:pt x="5400" y="2634"/>
                    </a:lnTo>
                    <a:lnTo>
                      <a:pt x="2908" y="6849"/>
                    </a:lnTo>
                    <a:lnTo>
                      <a:pt x="831" y="10537"/>
                    </a:lnTo>
                    <a:lnTo>
                      <a:pt x="0" y="13698"/>
                    </a:lnTo>
                    <a:lnTo>
                      <a:pt x="831" y="19493"/>
                    </a:lnTo>
                    <a:lnTo>
                      <a:pt x="4569" y="20546"/>
                    </a:lnTo>
                    <a:lnTo>
                      <a:pt x="7062" y="21600"/>
                    </a:lnTo>
                    <a:lnTo>
                      <a:pt x="10800" y="21600"/>
                    </a:lnTo>
                    <a:lnTo>
                      <a:pt x="12462" y="20546"/>
                    </a:lnTo>
                    <a:lnTo>
                      <a:pt x="15369" y="18439"/>
                    </a:lnTo>
                    <a:lnTo>
                      <a:pt x="19523" y="14751"/>
                    </a:lnTo>
                    <a:lnTo>
                      <a:pt x="21185" y="11590"/>
                    </a:lnTo>
                    <a:lnTo>
                      <a:pt x="21600" y="9483"/>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22" name="Freeform 167"/>
              <p:cNvSpPr/>
              <p:nvPr/>
            </p:nvSpPr>
            <p:spPr>
              <a:xfrm>
                <a:off x="1152527" y="757238"/>
                <a:ext cx="30164" cy="5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26" y="0"/>
                    </a:moveTo>
                    <a:lnTo>
                      <a:pt x="21600" y="0"/>
                    </a:lnTo>
                    <a:lnTo>
                      <a:pt x="21600" y="4447"/>
                    </a:lnTo>
                    <a:lnTo>
                      <a:pt x="19326" y="9529"/>
                    </a:lnTo>
                    <a:lnTo>
                      <a:pt x="14779" y="15247"/>
                    </a:lnTo>
                    <a:lnTo>
                      <a:pt x="10232" y="19059"/>
                    </a:lnTo>
                    <a:lnTo>
                      <a:pt x="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23" name="Freeform 168"/>
              <p:cNvSpPr/>
              <p:nvPr/>
            </p:nvSpPr>
            <p:spPr>
              <a:xfrm>
                <a:off x="1182689" y="757238"/>
                <a:ext cx="23815" cy="28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00"/>
                    </a:moveTo>
                    <a:lnTo>
                      <a:pt x="5760" y="0"/>
                    </a:lnTo>
                    <a:lnTo>
                      <a:pt x="15840" y="1200"/>
                    </a:lnTo>
                    <a:lnTo>
                      <a:pt x="18720" y="3600"/>
                    </a:lnTo>
                    <a:lnTo>
                      <a:pt x="21600" y="8400"/>
                    </a:lnTo>
                    <a:lnTo>
                      <a:pt x="21600" y="13200"/>
                    </a:lnTo>
                    <a:lnTo>
                      <a:pt x="18720" y="18000"/>
                    </a:lnTo>
                    <a:lnTo>
                      <a:pt x="12960" y="21600"/>
                    </a:lnTo>
                    <a:lnTo>
                      <a:pt x="5760" y="21600"/>
                    </a:lnTo>
                    <a:lnTo>
                      <a:pt x="0" y="180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24" name="Freeform 169"/>
              <p:cNvSpPr/>
              <p:nvPr/>
            </p:nvSpPr>
            <p:spPr>
              <a:xfrm>
                <a:off x="1209677" y="758825"/>
                <a:ext cx="26989" cy="22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171"/>
                    </a:moveTo>
                    <a:lnTo>
                      <a:pt x="2541" y="3086"/>
                    </a:lnTo>
                    <a:lnTo>
                      <a:pt x="7624" y="0"/>
                    </a:lnTo>
                    <a:lnTo>
                      <a:pt x="16518" y="0"/>
                    </a:lnTo>
                    <a:lnTo>
                      <a:pt x="21600" y="12343"/>
                    </a:lnTo>
                    <a:lnTo>
                      <a:pt x="19059" y="16971"/>
                    </a:lnTo>
                    <a:lnTo>
                      <a:pt x="11435" y="21600"/>
                    </a:lnTo>
                    <a:lnTo>
                      <a:pt x="7624" y="21600"/>
                    </a:lnTo>
                    <a:lnTo>
                      <a:pt x="3812" y="16971"/>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25" name="Freeform 170"/>
              <p:cNvSpPr/>
              <p:nvPr/>
            </p:nvSpPr>
            <p:spPr>
              <a:xfrm>
                <a:off x="1254127" y="774700"/>
                <a:ext cx="17464" cy="23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818" y="0"/>
                    </a:lnTo>
                    <a:lnTo>
                      <a:pt x="17673" y="1440"/>
                    </a:lnTo>
                    <a:lnTo>
                      <a:pt x="21600" y="10080"/>
                    </a:lnTo>
                    <a:lnTo>
                      <a:pt x="21600" y="12960"/>
                    </a:lnTo>
                    <a:lnTo>
                      <a:pt x="17673" y="18720"/>
                    </a:lnTo>
                    <a:lnTo>
                      <a:pt x="9818"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26" name="Freeform 171"/>
              <p:cNvSpPr/>
              <p:nvPr/>
            </p:nvSpPr>
            <p:spPr>
              <a:xfrm>
                <a:off x="1189039" y="811213"/>
                <a:ext cx="17465" cy="58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45" y="0"/>
                    </a:moveTo>
                    <a:lnTo>
                      <a:pt x="13745" y="584"/>
                    </a:lnTo>
                    <a:lnTo>
                      <a:pt x="21600" y="5254"/>
                    </a:lnTo>
                    <a:lnTo>
                      <a:pt x="21600" y="9341"/>
                    </a:lnTo>
                    <a:lnTo>
                      <a:pt x="17673" y="15178"/>
                    </a:lnTo>
                    <a:lnTo>
                      <a:pt x="13745" y="18097"/>
                    </a:lnTo>
                    <a:lnTo>
                      <a:pt x="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27" name="Freeform 172"/>
              <p:cNvSpPr/>
              <p:nvPr/>
            </p:nvSpPr>
            <p:spPr>
              <a:xfrm>
                <a:off x="611188" y="1059657"/>
                <a:ext cx="23815" cy="12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9257"/>
                    </a:lnTo>
                    <a:lnTo>
                      <a:pt x="5760" y="0"/>
                    </a:lnTo>
                    <a:lnTo>
                      <a:pt x="2160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28" name="Freeform 173"/>
              <p:cNvSpPr/>
              <p:nvPr/>
            </p:nvSpPr>
            <p:spPr>
              <a:xfrm>
                <a:off x="608807" y="1069975"/>
                <a:ext cx="12702" cy="12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8640" y="21600"/>
                    </a:lnTo>
                    <a:lnTo>
                      <a:pt x="0" y="7200"/>
                    </a:lnTo>
                    <a:lnTo>
                      <a:pt x="0"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29" name="Freeform 174"/>
              <p:cNvSpPr/>
              <p:nvPr/>
            </p:nvSpPr>
            <p:spPr>
              <a:xfrm>
                <a:off x="295275" y="774700"/>
                <a:ext cx="34927" cy="1222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927" y="1122"/>
                    </a:lnTo>
                    <a:lnTo>
                      <a:pt x="12764" y="4208"/>
                    </a:lnTo>
                    <a:lnTo>
                      <a:pt x="16691" y="7855"/>
                    </a:lnTo>
                    <a:lnTo>
                      <a:pt x="20618" y="10940"/>
                    </a:lnTo>
                    <a:lnTo>
                      <a:pt x="21600" y="14868"/>
                    </a:lnTo>
                    <a:lnTo>
                      <a:pt x="20618" y="17953"/>
                    </a:lnTo>
                    <a:lnTo>
                      <a:pt x="18655"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30" name="Freeform 175"/>
              <p:cNvSpPr/>
              <p:nvPr/>
            </p:nvSpPr>
            <p:spPr>
              <a:xfrm>
                <a:off x="322262" y="896938"/>
                <a:ext cx="95252" cy="12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40" y="820"/>
                    </a:lnTo>
                    <a:lnTo>
                      <a:pt x="7560" y="5468"/>
                    </a:lnTo>
                    <a:lnTo>
                      <a:pt x="13680" y="10663"/>
                    </a:lnTo>
                    <a:lnTo>
                      <a:pt x="16920" y="15858"/>
                    </a:lnTo>
                    <a:lnTo>
                      <a:pt x="2160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31" name="Freeform 176"/>
              <p:cNvSpPr/>
              <p:nvPr/>
            </p:nvSpPr>
            <p:spPr>
              <a:xfrm>
                <a:off x="1012826" y="768350"/>
                <a:ext cx="254003" cy="217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35" y="315"/>
                    </a:moveTo>
                    <a:lnTo>
                      <a:pt x="19170" y="0"/>
                    </a:lnTo>
                    <a:lnTo>
                      <a:pt x="19710" y="0"/>
                    </a:lnTo>
                    <a:lnTo>
                      <a:pt x="20250" y="315"/>
                    </a:lnTo>
                    <a:lnTo>
                      <a:pt x="20250" y="1261"/>
                    </a:lnTo>
                    <a:lnTo>
                      <a:pt x="19980" y="1734"/>
                    </a:lnTo>
                    <a:lnTo>
                      <a:pt x="19710" y="1734"/>
                    </a:lnTo>
                    <a:lnTo>
                      <a:pt x="21060" y="3311"/>
                    </a:lnTo>
                    <a:lnTo>
                      <a:pt x="21600" y="4257"/>
                    </a:lnTo>
                    <a:lnTo>
                      <a:pt x="21600" y="6780"/>
                    </a:lnTo>
                    <a:lnTo>
                      <a:pt x="21060" y="7726"/>
                    </a:lnTo>
                    <a:lnTo>
                      <a:pt x="20250" y="8987"/>
                    </a:lnTo>
                    <a:lnTo>
                      <a:pt x="19575" y="9460"/>
                    </a:lnTo>
                    <a:lnTo>
                      <a:pt x="18495" y="9775"/>
                    </a:lnTo>
                    <a:lnTo>
                      <a:pt x="16740" y="10721"/>
                    </a:lnTo>
                    <a:lnTo>
                      <a:pt x="15120" y="12455"/>
                    </a:lnTo>
                    <a:lnTo>
                      <a:pt x="14715" y="13874"/>
                    </a:lnTo>
                    <a:lnTo>
                      <a:pt x="14445" y="15609"/>
                    </a:lnTo>
                    <a:lnTo>
                      <a:pt x="14445" y="17658"/>
                    </a:lnTo>
                    <a:lnTo>
                      <a:pt x="14175" y="18920"/>
                    </a:lnTo>
                    <a:lnTo>
                      <a:pt x="13635" y="19866"/>
                    </a:lnTo>
                    <a:lnTo>
                      <a:pt x="12690" y="20969"/>
                    </a:lnTo>
                    <a:lnTo>
                      <a:pt x="11745" y="21600"/>
                    </a:lnTo>
                    <a:lnTo>
                      <a:pt x="11475" y="21600"/>
                    </a:lnTo>
                    <a:lnTo>
                      <a:pt x="9855" y="20969"/>
                    </a:lnTo>
                    <a:lnTo>
                      <a:pt x="9720" y="19866"/>
                    </a:lnTo>
                    <a:lnTo>
                      <a:pt x="9450" y="18920"/>
                    </a:lnTo>
                    <a:lnTo>
                      <a:pt x="9180" y="18289"/>
                    </a:lnTo>
                    <a:lnTo>
                      <a:pt x="8370" y="17974"/>
                    </a:lnTo>
                    <a:lnTo>
                      <a:pt x="7830" y="17658"/>
                    </a:lnTo>
                    <a:lnTo>
                      <a:pt x="0" y="15293"/>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32" name="Freeform 177"/>
              <p:cNvSpPr/>
              <p:nvPr/>
            </p:nvSpPr>
            <p:spPr>
              <a:xfrm>
                <a:off x="593726" y="976313"/>
                <a:ext cx="133352" cy="98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29" y="0"/>
                    </a:moveTo>
                    <a:lnTo>
                      <a:pt x="21600" y="9058"/>
                    </a:lnTo>
                    <a:lnTo>
                      <a:pt x="18771" y="9058"/>
                    </a:lnTo>
                    <a:lnTo>
                      <a:pt x="16457" y="10103"/>
                    </a:lnTo>
                    <a:lnTo>
                      <a:pt x="12857" y="10452"/>
                    </a:lnTo>
                    <a:lnTo>
                      <a:pt x="10029" y="11845"/>
                    </a:lnTo>
                    <a:lnTo>
                      <a:pt x="7971" y="14284"/>
                    </a:lnTo>
                    <a:lnTo>
                      <a:pt x="6171" y="15677"/>
                    </a:lnTo>
                    <a:lnTo>
                      <a:pt x="4886" y="15677"/>
                    </a:lnTo>
                    <a:lnTo>
                      <a:pt x="3857" y="15329"/>
                    </a:lnTo>
                    <a:lnTo>
                      <a:pt x="2829" y="15329"/>
                    </a:lnTo>
                    <a:lnTo>
                      <a:pt x="1286" y="15677"/>
                    </a:lnTo>
                    <a:lnTo>
                      <a:pt x="1029" y="17071"/>
                    </a:lnTo>
                    <a:lnTo>
                      <a:pt x="0" y="19161"/>
                    </a:lnTo>
                    <a:lnTo>
                      <a:pt x="0" y="19510"/>
                    </a:lnTo>
                    <a:lnTo>
                      <a:pt x="1286" y="21600"/>
                    </a:lnTo>
                    <a:lnTo>
                      <a:pt x="180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33" name="Freeform 178"/>
              <p:cNvSpPr/>
              <p:nvPr/>
            </p:nvSpPr>
            <p:spPr>
              <a:xfrm>
                <a:off x="623888" y="1084264"/>
                <a:ext cx="61915" cy="41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54" y="0"/>
                    </a:moveTo>
                    <a:lnTo>
                      <a:pt x="6646" y="0"/>
                    </a:lnTo>
                    <a:lnTo>
                      <a:pt x="3877" y="2492"/>
                    </a:lnTo>
                    <a:lnTo>
                      <a:pt x="554" y="5815"/>
                    </a:lnTo>
                    <a:lnTo>
                      <a:pt x="0" y="5815"/>
                    </a:lnTo>
                    <a:lnTo>
                      <a:pt x="0" y="14123"/>
                    </a:lnTo>
                    <a:lnTo>
                      <a:pt x="554" y="17446"/>
                    </a:lnTo>
                    <a:lnTo>
                      <a:pt x="3877" y="18277"/>
                    </a:lnTo>
                    <a:lnTo>
                      <a:pt x="8308" y="21600"/>
                    </a:lnTo>
                    <a:lnTo>
                      <a:pt x="11077" y="21600"/>
                    </a:lnTo>
                    <a:lnTo>
                      <a:pt x="14954" y="19938"/>
                    </a:lnTo>
                    <a:lnTo>
                      <a:pt x="18277" y="17446"/>
                    </a:lnTo>
                    <a:lnTo>
                      <a:pt x="20492" y="12462"/>
                    </a:lnTo>
                    <a:lnTo>
                      <a:pt x="21600" y="5815"/>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34" name="Freeform 179"/>
              <p:cNvSpPr/>
              <p:nvPr/>
            </p:nvSpPr>
            <p:spPr>
              <a:xfrm>
                <a:off x="623888" y="968375"/>
                <a:ext cx="158752" cy="180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12" y="0"/>
                    </a:moveTo>
                    <a:lnTo>
                      <a:pt x="19656" y="5305"/>
                    </a:lnTo>
                    <a:lnTo>
                      <a:pt x="21600" y="7011"/>
                    </a:lnTo>
                    <a:lnTo>
                      <a:pt x="21600" y="7768"/>
                    </a:lnTo>
                    <a:lnTo>
                      <a:pt x="21384" y="9284"/>
                    </a:lnTo>
                    <a:lnTo>
                      <a:pt x="20952" y="9853"/>
                    </a:lnTo>
                    <a:lnTo>
                      <a:pt x="19656" y="10232"/>
                    </a:lnTo>
                    <a:lnTo>
                      <a:pt x="14472" y="11368"/>
                    </a:lnTo>
                    <a:lnTo>
                      <a:pt x="14472" y="13453"/>
                    </a:lnTo>
                    <a:lnTo>
                      <a:pt x="14040" y="14400"/>
                    </a:lnTo>
                    <a:lnTo>
                      <a:pt x="12960" y="15916"/>
                    </a:lnTo>
                    <a:lnTo>
                      <a:pt x="11664" y="16674"/>
                    </a:lnTo>
                    <a:lnTo>
                      <a:pt x="11232" y="18000"/>
                    </a:lnTo>
                    <a:lnTo>
                      <a:pt x="10368" y="19895"/>
                    </a:lnTo>
                    <a:lnTo>
                      <a:pt x="8856" y="20653"/>
                    </a:lnTo>
                    <a:lnTo>
                      <a:pt x="7560" y="21221"/>
                    </a:lnTo>
                    <a:lnTo>
                      <a:pt x="5832" y="21600"/>
                    </a:lnTo>
                    <a:lnTo>
                      <a:pt x="3888" y="21221"/>
                    </a:lnTo>
                    <a:lnTo>
                      <a:pt x="2592" y="20842"/>
                    </a:lnTo>
                    <a:lnTo>
                      <a:pt x="1512" y="20084"/>
                    </a:lnTo>
                    <a:lnTo>
                      <a:pt x="216" y="18758"/>
                    </a:lnTo>
                    <a:lnTo>
                      <a:pt x="216" y="18000"/>
                    </a:lnTo>
                    <a:lnTo>
                      <a:pt x="0" y="17053"/>
                    </a:lnTo>
                    <a:lnTo>
                      <a:pt x="0" y="15158"/>
                    </a:lnTo>
                    <a:lnTo>
                      <a:pt x="216" y="15158"/>
                    </a:lnTo>
                    <a:lnTo>
                      <a:pt x="1080" y="14968"/>
                    </a:lnTo>
                    <a:lnTo>
                      <a:pt x="0" y="14400"/>
                    </a:lnTo>
                    <a:lnTo>
                      <a:pt x="0" y="13832"/>
                    </a:lnTo>
                    <a:lnTo>
                      <a:pt x="216" y="13074"/>
                    </a:lnTo>
                    <a:lnTo>
                      <a:pt x="1080" y="12316"/>
                    </a:lnTo>
                    <a:lnTo>
                      <a:pt x="1944" y="12316"/>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35" name="Freeform 180"/>
              <p:cNvSpPr/>
              <p:nvPr/>
            </p:nvSpPr>
            <p:spPr>
              <a:xfrm>
                <a:off x="1162052" y="498474"/>
                <a:ext cx="331789" cy="139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73"/>
                    </a:moveTo>
                    <a:lnTo>
                      <a:pt x="7958" y="14727"/>
                    </a:lnTo>
                    <a:lnTo>
                      <a:pt x="7958" y="16936"/>
                    </a:lnTo>
                    <a:lnTo>
                      <a:pt x="8061" y="17918"/>
                    </a:lnTo>
                    <a:lnTo>
                      <a:pt x="8681" y="19145"/>
                    </a:lnTo>
                    <a:lnTo>
                      <a:pt x="9301" y="20864"/>
                    </a:lnTo>
                    <a:lnTo>
                      <a:pt x="9922" y="21600"/>
                    </a:lnTo>
                    <a:lnTo>
                      <a:pt x="11472" y="21600"/>
                    </a:lnTo>
                    <a:lnTo>
                      <a:pt x="11575" y="20864"/>
                    </a:lnTo>
                    <a:lnTo>
                      <a:pt x="12609" y="20618"/>
                    </a:lnTo>
                    <a:lnTo>
                      <a:pt x="13745" y="19636"/>
                    </a:lnTo>
                    <a:lnTo>
                      <a:pt x="14986" y="19636"/>
                    </a:lnTo>
                    <a:lnTo>
                      <a:pt x="17053" y="20864"/>
                    </a:lnTo>
                    <a:lnTo>
                      <a:pt x="17259" y="21600"/>
                    </a:lnTo>
                    <a:lnTo>
                      <a:pt x="17466" y="20864"/>
                    </a:lnTo>
                    <a:lnTo>
                      <a:pt x="17673" y="20618"/>
                    </a:lnTo>
                    <a:lnTo>
                      <a:pt x="17673" y="19145"/>
                    </a:lnTo>
                    <a:lnTo>
                      <a:pt x="17259" y="18164"/>
                    </a:lnTo>
                    <a:lnTo>
                      <a:pt x="14986" y="16445"/>
                    </a:lnTo>
                    <a:lnTo>
                      <a:pt x="19016" y="16936"/>
                    </a:lnTo>
                    <a:lnTo>
                      <a:pt x="19636" y="16936"/>
                    </a:lnTo>
                    <a:lnTo>
                      <a:pt x="19636" y="14727"/>
                    </a:lnTo>
                    <a:lnTo>
                      <a:pt x="19223" y="13991"/>
                    </a:lnTo>
                    <a:lnTo>
                      <a:pt x="19016" y="13991"/>
                    </a:lnTo>
                    <a:lnTo>
                      <a:pt x="15916" y="12764"/>
                    </a:lnTo>
                    <a:lnTo>
                      <a:pt x="18189" y="11782"/>
                    </a:lnTo>
                    <a:lnTo>
                      <a:pt x="19946" y="12764"/>
                    </a:lnTo>
                    <a:lnTo>
                      <a:pt x="20877" y="12764"/>
                    </a:lnTo>
                    <a:lnTo>
                      <a:pt x="21187" y="12273"/>
                    </a:lnTo>
                    <a:lnTo>
                      <a:pt x="21600" y="11291"/>
                    </a:lnTo>
                    <a:lnTo>
                      <a:pt x="21290" y="10064"/>
                    </a:lnTo>
                    <a:lnTo>
                      <a:pt x="21187" y="9573"/>
                    </a:lnTo>
                    <a:lnTo>
                      <a:pt x="20877" y="9082"/>
                    </a:lnTo>
                    <a:lnTo>
                      <a:pt x="19740" y="8100"/>
                    </a:lnTo>
                    <a:lnTo>
                      <a:pt x="17259" y="8100"/>
                    </a:lnTo>
                    <a:lnTo>
                      <a:pt x="16122" y="8591"/>
                    </a:lnTo>
                    <a:lnTo>
                      <a:pt x="15709" y="9082"/>
                    </a:lnTo>
                    <a:lnTo>
                      <a:pt x="15916" y="8100"/>
                    </a:lnTo>
                    <a:lnTo>
                      <a:pt x="16639" y="6627"/>
                    </a:lnTo>
                    <a:lnTo>
                      <a:pt x="17259" y="6382"/>
                    </a:lnTo>
                    <a:lnTo>
                      <a:pt x="17776" y="5891"/>
                    </a:lnTo>
                    <a:lnTo>
                      <a:pt x="18396" y="6382"/>
                    </a:lnTo>
                    <a:lnTo>
                      <a:pt x="19016" y="5891"/>
                    </a:lnTo>
                    <a:lnTo>
                      <a:pt x="19223" y="4909"/>
                    </a:lnTo>
                    <a:lnTo>
                      <a:pt x="19326" y="3927"/>
                    </a:lnTo>
                    <a:lnTo>
                      <a:pt x="19223" y="2945"/>
                    </a:lnTo>
                    <a:lnTo>
                      <a:pt x="19016" y="2209"/>
                    </a:lnTo>
                    <a:lnTo>
                      <a:pt x="17053" y="2209"/>
                    </a:lnTo>
                    <a:lnTo>
                      <a:pt x="15709" y="2945"/>
                    </a:lnTo>
                    <a:lnTo>
                      <a:pt x="14572" y="3927"/>
                    </a:lnTo>
                    <a:lnTo>
                      <a:pt x="13745" y="4909"/>
                    </a:lnTo>
                    <a:lnTo>
                      <a:pt x="13125" y="7364"/>
                    </a:lnTo>
                    <a:lnTo>
                      <a:pt x="12815" y="6627"/>
                    </a:lnTo>
                    <a:lnTo>
                      <a:pt x="13125" y="4418"/>
                    </a:lnTo>
                    <a:lnTo>
                      <a:pt x="13952" y="3682"/>
                    </a:lnTo>
                    <a:lnTo>
                      <a:pt x="14159" y="2700"/>
                    </a:lnTo>
                    <a:lnTo>
                      <a:pt x="14572" y="1718"/>
                    </a:lnTo>
                    <a:lnTo>
                      <a:pt x="14572" y="736"/>
                    </a:lnTo>
                    <a:lnTo>
                      <a:pt x="14159" y="0"/>
                    </a:lnTo>
                    <a:lnTo>
                      <a:pt x="12609" y="736"/>
                    </a:lnTo>
                    <a:lnTo>
                      <a:pt x="11575" y="2209"/>
                    </a:lnTo>
                    <a:lnTo>
                      <a:pt x="10852" y="2945"/>
                    </a:lnTo>
                    <a:lnTo>
                      <a:pt x="10438" y="5891"/>
                    </a:lnTo>
                    <a:lnTo>
                      <a:pt x="9922" y="7609"/>
                    </a:lnTo>
                    <a:lnTo>
                      <a:pt x="9715" y="8100"/>
                    </a:lnTo>
                    <a:lnTo>
                      <a:pt x="9301" y="8591"/>
                    </a:lnTo>
                    <a:lnTo>
                      <a:pt x="1550" y="6627"/>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36" name="Freeform 181"/>
              <p:cNvSpPr/>
              <p:nvPr/>
            </p:nvSpPr>
            <p:spPr>
              <a:xfrm>
                <a:off x="215900" y="676275"/>
                <a:ext cx="120652" cy="80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11" y="2541"/>
                    </a:moveTo>
                    <a:lnTo>
                      <a:pt x="11084" y="0"/>
                    </a:lnTo>
                    <a:lnTo>
                      <a:pt x="9947" y="0"/>
                    </a:lnTo>
                    <a:lnTo>
                      <a:pt x="0" y="9318"/>
                    </a:lnTo>
                    <a:lnTo>
                      <a:pt x="13642" y="21600"/>
                    </a:lnTo>
                    <a:lnTo>
                      <a:pt x="21600" y="15247"/>
                    </a:lnTo>
                    <a:lnTo>
                      <a:pt x="21316" y="11012"/>
                    </a:lnTo>
                    <a:lnTo>
                      <a:pt x="20179" y="7624"/>
                    </a:lnTo>
                    <a:lnTo>
                      <a:pt x="18474" y="6353"/>
                    </a:lnTo>
                    <a:lnTo>
                      <a:pt x="17053" y="5506"/>
                    </a:lnTo>
                    <a:lnTo>
                      <a:pt x="14211" y="2541"/>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37" name="Freeform 182"/>
              <p:cNvSpPr/>
              <p:nvPr/>
            </p:nvSpPr>
            <p:spPr>
              <a:xfrm>
                <a:off x="215900" y="676275"/>
                <a:ext cx="120652" cy="80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11" y="2541"/>
                    </a:moveTo>
                    <a:lnTo>
                      <a:pt x="11084" y="0"/>
                    </a:lnTo>
                    <a:lnTo>
                      <a:pt x="9947" y="0"/>
                    </a:lnTo>
                    <a:lnTo>
                      <a:pt x="0" y="9318"/>
                    </a:lnTo>
                    <a:lnTo>
                      <a:pt x="13642" y="21600"/>
                    </a:lnTo>
                    <a:lnTo>
                      <a:pt x="21600" y="15247"/>
                    </a:lnTo>
                    <a:lnTo>
                      <a:pt x="21316" y="11012"/>
                    </a:lnTo>
                    <a:lnTo>
                      <a:pt x="20179" y="7624"/>
                    </a:lnTo>
                    <a:lnTo>
                      <a:pt x="18474" y="6353"/>
                    </a:lnTo>
                    <a:lnTo>
                      <a:pt x="17053" y="5506"/>
                    </a:lnTo>
                    <a:lnTo>
                      <a:pt x="14211" y="2541"/>
                    </a:lnTo>
                    <a:close/>
                  </a:path>
                </a:pathLst>
              </a:custGeom>
              <a:noFill/>
              <a:ln w="3175" cap="flat">
                <a:solidFill>
                  <a:srgbClr val="FFFFFF"/>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38" name="Freeform 183"/>
              <p:cNvSpPr/>
              <p:nvPr/>
            </p:nvSpPr>
            <p:spPr>
              <a:xfrm>
                <a:off x="292100" y="696913"/>
                <a:ext cx="44452" cy="60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3074"/>
                    </a:lnTo>
                    <a:lnTo>
                      <a:pt x="20829" y="7389"/>
                    </a:lnTo>
                    <a:lnTo>
                      <a:pt x="17743" y="2842"/>
                    </a:lnTo>
                    <a:lnTo>
                      <a:pt x="13114" y="1137"/>
                    </a:lnTo>
                    <a:lnTo>
                      <a:pt x="9257" y="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39" name="Freeform 184"/>
              <p:cNvSpPr/>
              <p:nvPr/>
            </p:nvSpPr>
            <p:spPr>
              <a:xfrm>
                <a:off x="215900" y="676275"/>
                <a:ext cx="79377" cy="34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891"/>
                    </a:moveTo>
                    <a:lnTo>
                      <a:pt x="16848" y="0"/>
                    </a:lnTo>
                    <a:lnTo>
                      <a:pt x="15120" y="0"/>
                    </a:lnTo>
                    <a:lnTo>
                      <a:pt x="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40" name="Line 185"/>
              <p:cNvSpPr/>
              <p:nvPr/>
            </p:nvSpPr>
            <p:spPr>
              <a:xfrm flipH="1">
                <a:off x="163512" y="901700"/>
                <a:ext cx="158752" cy="26989"/>
              </a:xfrm>
              <a:prstGeom prst="line">
                <a:avLst/>
              </a:prstGeom>
              <a:noFill/>
              <a:ln w="3175" cap="flat">
                <a:solidFill>
                  <a:srgbClr val="000000"/>
                </a:solidFill>
                <a:prstDash val="solid"/>
                <a:round/>
              </a:ln>
              <a:effectLst/>
            </p:spPr>
            <p:txBody>
              <a:bodyPr wrap="square" lIns="45718" tIns="45718" rIns="45718" bIns="45718" numCol="1" anchor="t">
                <a:noAutofit/>
              </a:bodyPr>
              <a:lstStyle/>
              <a:p>
                <a:pPr/>
              </a:p>
            </p:txBody>
          </p:sp>
          <p:sp>
            <p:nvSpPr>
              <p:cNvPr id="1541" name="Freeform 186"/>
              <p:cNvSpPr/>
              <p:nvPr/>
            </p:nvSpPr>
            <p:spPr>
              <a:xfrm>
                <a:off x="234950" y="709613"/>
                <a:ext cx="57152" cy="47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800" y="720"/>
                    </a:lnTo>
                    <a:lnTo>
                      <a:pt x="11400" y="3600"/>
                    </a:lnTo>
                    <a:lnTo>
                      <a:pt x="15000" y="8640"/>
                    </a:lnTo>
                    <a:lnTo>
                      <a:pt x="19800" y="14400"/>
                    </a:lnTo>
                    <a:lnTo>
                      <a:pt x="21600" y="21600"/>
                    </a:lnTo>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42" name="Freeform 187"/>
              <p:cNvSpPr/>
              <p:nvPr/>
            </p:nvSpPr>
            <p:spPr>
              <a:xfrm>
                <a:off x="149225" y="709613"/>
                <a:ext cx="138114" cy="1206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6" y="15347"/>
                    </a:moveTo>
                    <a:lnTo>
                      <a:pt x="1241" y="14779"/>
                    </a:lnTo>
                    <a:lnTo>
                      <a:pt x="0" y="12789"/>
                    </a:lnTo>
                    <a:lnTo>
                      <a:pt x="497" y="11084"/>
                    </a:lnTo>
                    <a:lnTo>
                      <a:pt x="1986" y="9947"/>
                    </a:lnTo>
                    <a:lnTo>
                      <a:pt x="1241" y="9379"/>
                    </a:lnTo>
                    <a:lnTo>
                      <a:pt x="1986" y="8526"/>
                    </a:lnTo>
                    <a:lnTo>
                      <a:pt x="2979" y="5684"/>
                    </a:lnTo>
                    <a:lnTo>
                      <a:pt x="4221" y="3411"/>
                    </a:lnTo>
                    <a:lnTo>
                      <a:pt x="5710" y="1421"/>
                    </a:lnTo>
                    <a:lnTo>
                      <a:pt x="8938" y="284"/>
                    </a:lnTo>
                    <a:lnTo>
                      <a:pt x="11669" y="0"/>
                    </a:lnTo>
                    <a:lnTo>
                      <a:pt x="13407" y="0"/>
                    </a:lnTo>
                    <a:lnTo>
                      <a:pt x="15393" y="284"/>
                    </a:lnTo>
                    <a:lnTo>
                      <a:pt x="18124" y="1421"/>
                    </a:lnTo>
                    <a:lnTo>
                      <a:pt x="19614" y="3411"/>
                    </a:lnTo>
                    <a:lnTo>
                      <a:pt x="21600" y="5684"/>
                    </a:lnTo>
                    <a:lnTo>
                      <a:pt x="17876" y="7389"/>
                    </a:lnTo>
                    <a:lnTo>
                      <a:pt x="19614" y="8811"/>
                    </a:lnTo>
                    <a:lnTo>
                      <a:pt x="20607" y="10516"/>
                    </a:lnTo>
                    <a:lnTo>
                      <a:pt x="21600" y="11937"/>
                    </a:lnTo>
                    <a:lnTo>
                      <a:pt x="21600" y="14211"/>
                    </a:lnTo>
                    <a:lnTo>
                      <a:pt x="19614" y="15347"/>
                    </a:lnTo>
                    <a:lnTo>
                      <a:pt x="18124" y="16484"/>
                    </a:lnTo>
                    <a:lnTo>
                      <a:pt x="10428" y="21600"/>
                    </a:lnTo>
                    <a:lnTo>
                      <a:pt x="7945" y="21600"/>
                    </a:lnTo>
                    <a:lnTo>
                      <a:pt x="4221" y="20179"/>
                    </a:lnTo>
                    <a:lnTo>
                      <a:pt x="3724" y="20179"/>
                    </a:lnTo>
                    <a:lnTo>
                      <a:pt x="2979" y="18474"/>
                    </a:lnTo>
                    <a:lnTo>
                      <a:pt x="2234" y="17053"/>
                    </a:lnTo>
                    <a:lnTo>
                      <a:pt x="1986" y="15347"/>
                    </a:lnTo>
                    <a:close/>
                  </a:path>
                </a:pathLst>
              </a:custGeom>
              <a:solidFill>
                <a:srgbClr val="FFB58E"/>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43" name="Freeform 188"/>
              <p:cNvSpPr/>
              <p:nvPr/>
            </p:nvSpPr>
            <p:spPr>
              <a:xfrm>
                <a:off x="149225" y="709613"/>
                <a:ext cx="138114" cy="1206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6" y="15347"/>
                    </a:moveTo>
                    <a:lnTo>
                      <a:pt x="1241" y="14779"/>
                    </a:lnTo>
                    <a:lnTo>
                      <a:pt x="0" y="12789"/>
                    </a:lnTo>
                    <a:lnTo>
                      <a:pt x="497" y="11084"/>
                    </a:lnTo>
                    <a:lnTo>
                      <a:pt x="1986" y="9947"/>
                    </a:lnTo>
                    <a:lnTo>
                      <a:pt x="1241" y="9379"/>
                    </a:lnTo>
                    <a:lnTo>
                      <a:pt x="1986" y="8526"/>
                    </a:lnTo>
                    <a:lnTo>
                      <a:pt x="2979" y="5684"/>
                    </a:lnTo>
                    <a:lnTo>
                      <a:pt x="4221" y="3411"/>
                    </a:lnTo>
                    <a:lnTo>
                      <a:pt x="5710" y="1421"/>
                    </a:lnTo>
                    <a:lnTo>
                      <a:pt x="8938" y="284"/>
                    </a:lnTo>
                    <a:lnTo>
                      <a:pt x="11669" y="0"/>
                    </a:lnTo>
                    <a:lnTo>
                      <a:pt x="13407" y="0"/>
                    </a:lnTo>
                    <a:lnTo>
                      <a:pt x="15393" y="284"/>
                    </a:lnTo>
                    <a:lnTo>
                      <a:pt x="18124" y="1421"/>
                    </a:lnTo>
                    <a:lnTo>
                      <a:pt x="19614" y="3411"/>
                    </a:lnTo>
                    <a:lnTo>
                      <a:pt x="21600" y="5684"/>
                    </a:lnTo>
                    <a:lnTo>
                      <a:pt x="17876" y="7389"/>
                    </a:lnTo>
                    <a:lnTo>
                      <a:pt x="19614" y="8811"/>
                    </a:lnTo>
                    <a:lnTo>
                      <a:pt x="20607" y="10516"/>
                    </a:lnTo>
                    <a:lnTo>
                      <a:pt x="21600" y="11937"/>
                    </a:lnTo>
                    <a:lnTo>
                      <a:pt x="21600" y="14211"/>
                    </a:lnTo>
                    <a:lnTo>
                      <a:pt x="19614" y="15347"/>
                    </a:lnTo>
                    <a:lnTo>
                      <a:pt x="18124" y="16484"/>
                    </a:lnTo>
                    <a:lnTo>
                      <a:pt x="10428" y="21600"/>
                    </a:lnTo>
                    <a:lnTo>
                      <a:pt x="7945" y="21600"/>
                    </a:lnTo>
                    <a:lnTo>
                      <a:pt x="4221" y="20179"/>
                    </a:lnTo>
                    <a:lnTo>
                      <a:pt x="3724" y="20179"/>
                    </a:lnTo>
                    <a:lnTo>
                      <a:pt x="2979" y="18474"/>
                    </a:lnTo>
                    <a:lnTo>
                      <a:pt x="2234" y="17053"/>
                    </a:lnTo>
                    <a:lnTo>
                      <a:pt x="1986" y="15347"/>
                    </a:lnTo>
                    <a:close/>
                  </a:path>
                </a:pathLst>
              </a:custGeom>
              <a:noFill/>
              <a:ln w="3175" cap="flat">
                <a:solidFill>
                  <a:srgbClr val="FFB58E"/>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44" name="Freeform 189"/>
              <p:cNvSpPr/>
              <p:nvPr/>
            </p:nvSpPr>
            <p:spPr>
              <a:xfrm>
                <a:off x="163512" y="781050"/>
                <a:ext cx="12702" cy="23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8100" y="12960"/>
                    </a:lnTo>
                    <a:lnTo>
                      <a:pt x="10800" y="7200"/>
                    </a:lnTo>
                    <a:lnTo>
                      <a:pt x="21600" y="0"/>
                    </a:lnTo>
                  </a:path>
                </a:pathLst>
              </a:custGeom>
              <a:noFill/>
              <a:ln w="3175" cap="flat">
                <a:solidFill>
                  <a:srgbClr val="FFB58E"/>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45" name="Freeform 190"/>
              <p:cNvSpPr/>
              <p:nvPr/>
            </p:nvSpPr>
            <p:spPr>
              <a:xfrm flipV="1">
                <a:off x="161925" y="747713"/>
                <a:ext cx="17464" cy="17464"/>
              </a:xfrm>
              <a:prstGeom prst="line">
                <a:avLst/>
              </a:prstGeom>
              <a:noFill/>
              <a:ln w="3175" cap="flat">
                <a:solidFill>
                  <a:srgbClr val="000000"/>
                </a:solidFill>
                <a:prstDash val="solid"/>
                <a:round/>
              </a:ln>
              <a:effectLst/>
            </p:spPr>
            <p:txBody>
              <a:bodyPr wrap="square" lIns="45718" tIns="45718" rIns="45718" bIns="45718" numCol="1" anchor="t">
                <a:noAutofit/>
              </a:bodyPr>
              <a:lstStyle/>
              <a:p>
                <a:pPr/>
              </a:p>
            </p:txBody>
          </p:sp>
          <p:sp>
            <p:nvSpPr>
              <p:cNvPr id="1546" name="Freeform 191"/>
              <p:cNvSpPr/>
              <p:nvPr/>
            </p:nvSpPr>
            <p:spPr>
              <a:xfrm>
                <a:off x="200025" y="776288"/>
                <a:ext cx="101602" cy="117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254"/>
                    </a:moveTo>
                    <a:lnTo>
                      <a:pt x="3375" y="5254"/>
                    </a:lnTo>
                    <a:lnTo>
                      <a:pt x="6413" y="4086"/>
                    </a:lnTo>
                    <a:lnTo>
                      <a:pt x="8438" y="2335"/>
                    </a:lnTo>
                    <a:lnTo>
                      <a:pt x="9450" y="0"/>
                    </a:lnTo>
                    <a:lnTo>
                      <a:pt x="10125" y="0"/>
                    </a:lnTo>
                    <a:lnTo>
                      <a:pt x="17212" y="9924"/>
                    </a:lnTo>
                    <a:lnTo>
                      <a:pt x="15862" y="9924"/>
                    </a:lnTo>
                    <a:lnTo>
                      <a:pt x="18900" y="16054"/>
                    </a:lnTo>
                    <a:lnTo>
                      <a:pt x="21600" y="17805"/>
                    </a:lnTo>
                    <a:lnTo>
                      <a:pt x="15187" y="19557"/>
                    </a:lnTo>
                    <a:lnTo>
                      <a:pt x="17212" y="16638"/>
                    </a:lnTo>
                    <a:lnTo>
                      <a:pt x="14512" y="10800"/>
                    </a:lnTo>
                    <a:lnTo>
                      <a:pt x="9450" y="11676"/>
                    </a:lnTo>
                    <a:lnTo>
                      <a:pt x="8438" y="18389"/>
                    </a:lnTo>
                    <a:lnTo>
                      <a:pt x="9450" y="20432"/>
                    </a:lnTo>
                    <a:lnTo>
                      <a:pt x="4388" y="21600"/>
                    </a:lnTo>
                    <a:lnTo>
                      <a:pt x="7088" y="18389"/>
                    </a:lnTo>
                    <a:lnTo>
                      <a:pt x="7425" y="12259"/>
                    </a:lnTo>
                    <a:lnTo>
                      <a:pt x="5738" y="12259"/>
                    </a:lnTo>
                    <a:lnTo>
                      <a:pt x="3375" y="9924"/>
                    </a:lnTo>
                    <a:lnTo>
                      <a:pt x="0" y="5254"/>
                    </a:lnTo>
                    <a:close/>
                  </a:path>
                </a:pathLst>
              </a:custGeom>
              <a:solidFill>
                <a:srgbClr val="000000"/>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47" name="Freeform 192"/>
              <p:cNvSpPr/>
              <p:nvPr/>
            </p:nvSpPr>
            <p:spPr>
              <a:xfrm>
                <a:off x="200025" y="776288"/>
                <a:ext cx="101602" cy="117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254"/>
                    </a:moveTo>
                    <a:lnTo>
                      <a:pt x="3375" y="5254"/>
                    </a:lnTo>
                    <a:lnTo>
                      <a:pt x="6413" y="4086"/>
                    </a:lnTo>
                    <a:lnTo>
                      <a:pt x="8438" y="2335"/>
                    </a:lnTo>
                    <a:lnTo>
                      <a:pt x="9450" y="0"/>
                    </a:lnTo>
                    <a:lnTo>
                      <a:pt x="10125" y="0"/>
                    </a:lnTo>
                    <a:lnTo>
                      <a:pt x="17212" y="9924"/>
                    </a:lnTo>
                    <a:lnTo>
                      <a:pt x="15862" y="9924"/>
                    </a:lnTo>
                    <a:lnTo>
                      <a:pt x="18900" y="16054"/>
                    </a:lnTo>
                    <a:lnTo>
                      <a:pt x="21600" y="17805"/>
                    </a:lnTo>
                    <a:lnTo>
                      <a:pt x="15187" y="19557"/>
                    </a:lnTo>
                    <a:lnTo>
                      <a:pt x="17212" y="16638"/>
                    </a:lnTo>
                    <a:lnTo>
                      <a:pt x="14512" y="10800"/>
                    </a:lnTo>
                    <a:lnTo>
                      <a:pt x="9450" y="11676"/>
                    </a:lnTo>
                    <a:lnTo>
                      <a:pt x="8438" y="18389"/>
                    </a:lnTo>
                    <a:lnTo>
                      <a:pt x="9450" y="20432"/>
                    </a:lnTo>
                    <a:lnTo>
                      <a:pt x="4388" y="21600"/>
                    </a:lnTo>
                    <a:lnTo>
                      <a:pt x="7088" y="18389"/>
                    </a:lnTo>
                    <a:lnTo>
                      <a:pt x="7425" y="12259"/>
                    </a:lnTo>
                    <a:lnTo>
                      <a:pt x="5738" y="12259"/>
                    </a:lnTo>
                    <a:lnTo>
                      <a:pt x="3375" y="9924"/>
                    </a:lnTo>
                    <a:lnTo>
                      <a:pt x="0" y="5254"/>
                    </a:lnTo>
                    <a:close/>
                  </a:path>
                </a:pathLst>
              </a:custGeom>
              <a:noFill/>
              <a:ln w="3175" cap="flat">
                <a:solidFill>
                  <a:srgbClr val="000000"/>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48" name="Freeform 193"/>
              <p:cNvSpPr/>
              <p:nvPr/>
            </p:nvSpPr>
            <p:spPr>
              <a:xfrm>
                <a:off x="138112" y="80962"/>
                <a:ext cx="296865" cy="133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99" y="8486"/>
                    </a:moveTo>
                    <a:lnTo>
                      <a:pt x="5660" y="8486"/>
                    </a:lnTo>
                    <a:lnTo>
                      <a:pt x="4967" y="8229"/>
                    </a:lnTo>
                    <a:lnTo>
                      <a:pt x="4043" y="7714"/>
                    </a:lnTo>
                    <a:lnTo>
                      <a:pt x="3003" y="6686"/>
                    </a:lnTo>
                    <a:lnTo>
                      <a:pt x="2310" y="5657"/>
                    </a:lnTo>
                    <a:lnTo>
                      <a:pt x="1733" y="5400"/>
                    </a:lnTo>
                    <a:lnTo>
                      <a:pt x="809" y="4371"/>
                    </a:lnTo>
                    <a:lnTo>
                      <a:pt x="116" y="2829"/>
                    </a:lnTo>
                    <a:lnTo>
                      <a:pt x="0" y="1543"/>
                    </a:lnTo>
                    <a:lnTo>
                      <a:pt x="0" y="771"/>
                    </a:lnTo>
                    <a:lnTo>
                      <a:pt x="116" y="514"/>
                    </a:lnTo>
                    <a:lnTo>
                      <a:pt x="578" y="0"/>
                    </a:lnTo>
                    <a:lnTo>
                      <a:pt x="3234" y="0"/>
                    </a:lnTo>
                    <a:lnTo>
                      <a:pt x="4274" y="514"/>
                    </a:lnTo>
                    <a:lnTo>
                      <a:pt x="5198" y="771"/>
                    </a:lnTo>
                    <a:lnTo>
                      <a:pt x="5198" y="1543"/>
                    </a:lnTo>
                    <a:lnTo>
                      <a:pt x="6237" y="2314"/>
                    </a:lnTo>
                    <a:lnTo>
                      <a:pt x="8432" y="3857"/>
                    </a:lnTo>
                    <a:lnTo>
                      <a:pt x="10396" y="5657"/>
                    </a:lnTo>
                    <a:lnTo>
                      <a:pt x="12590" y="8229"/>
                    </a:lnTo>
                    <a:lnTo>
                      <a:pt x="14439" y="10029"/>
                    </a:lnTo>
                    <a:lnTo>
                      <a:pt x="16518" y="12343"/>
                    </a:lnTo>
                    <a:lnTo>
                      <a:pt x="17788" y="14914"/>
                    </a:lnTo>
                    <a:lnTo>
                      <a:pt x="19290" y="16971"/>
                    </a:lnTo>
                    <a:lnTo>
                      <a:pt x="20560" y="19800"/>
                    </a:lnTo>
                    <a:lnTo>
                      <a:pt x="21600" y="21600"/>
                    </a:lnTo>
                    <a:lnTo>
                      <a:pt x="19867" y="19800"/>
                    </a:lnTo>
                    <a:lnTo>
                      <a:pt x="17904" y="16971"/>
                    </a:lnTo>
                    <a:lnTo>
                      <a:pt x="16171" y="14914"/>
                    </a:lnTo>
                    <a:lnTo>
                      <a:pt x="13976" y="13114"/>
                    </a:lnTo>
                    <a:lnTo>
                      <a:pt x="11666" y="11057"/>
                    </a:lnTo>
                    <a:lnTo>
                      <a:pt x="11204" y="10543"/>
                    </a:lnTo>
                    <a:lnTo>
                      <a:pt x="10165" y="9514"/>
                    </a:lnTo>
                    <a:lnTo>
                      <a:pt x="9125" y="9257"/>
                    </a:lnTo>
                    <a:lnTo>
                      <a:pt x="7739" y="8486"/>
                    </a:lnTo>
                    <a:lnTo>
                      <a:pt x="6699" y="8486"/>
                    </a:lnTo>
                    <a:close/>
                  </a:path>
                </a:pathLst>
              </a:custGeom>
              <a:solidFill>
                <a:srgbClr val="CFEDF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49" name="Freeform 194"/>
              <p:cNvSpPr/>
              <p:nvPr/>
            </p:nvSpPr>
            <p:spPr>
              <a:xfrm>
                <a:off x="138112" y="80962"/>
                <a:ext cx="296865" cy="133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99" y="8486"/>
                    </a:moveTo>
                    <a:lnTo>
                      <a:pt x="5660" y="8486"/>
                    </a:lnTo>
                    <a:lnTo>
                      <a:pt x="4967" y="8229"/>
                    </a:lnTo>
                    <a:lnTo>
                      <a:pt x="4043" y="7714"/>
                    </a:lnTo>
                    <a:lnTo>
                      <a:pt x="3003" y="6686"/>
                    </a:lnTo>
                    <a:lnTo>
                      <a:pt x="2310" y="5657"/>
                    </a:lnTo>
                    <a:lnTo>
                      <a:pt x="1733" y="5400"/>
                    </a:lnTo>
                    <a:lnTo>
                      <a:pt x="809" y="4371"/>
                    </a:lnTo>
                    <a:lnTo>
                      <a:pt x="116" y="2829"/>
                    </a:lnTo>
                    <a:lnTo>
                      <a:pt x="0" y="1543"/>
                    </a:lnTo>
                    <a:lnTo>
                      <a:pt x="0" y="771"/>
                    </a:lnTo>
                    <a:lnTo>
                      <a:pt x="116" y="514"/>
                    </a:lnTo>
                    <a:lnTo>
                      <a:pt x="578" y="0"/>
                    </a:lnTo>
                    <a:lnTo>
                      <a:pt x="3234" y="0"/>
                    </a:lnTo>
                    <a:lnTo>
                      <a:pt x="4274" y="514"/>
                    </a:lnTo>
                    <a:lnTo>
                      <a:pt x="5198" y="771"/>
                    </a:lnTo>
                    <a:lnTo>
                      <a:pt x="5198" y="1543"/>
                    </a:lnTo>
                    <a:lnTo>
                      <a:pt x="6237" y="2314"/>
                    </a:lnTo>
                    <a:lnTo>
                      <a:pt x="8432" y="3857"/>
                    </a:lnTo>
                    <a:lnTo>
                      <a:pt x="10396" y="5657"/>
                    </a:lnTo>
                    <a:lnTo>
                      <a:pt x="12590" y="8229"/>
                    </a:lnTo>
                    <a:lnTo>
                      <a:pt x="14439" y="10029"/>
                    </a:lnTo>
                    <a:lnTo>
                      <a:pt x="16518" y="12343"/>
                    </a:lnTo>
                    <a:lnTo>
                      <a:pt x="17788" y="14914"/>
                    </a:lnTo>
                    <a:lnTo>
                      <a:pt x="19290" y="16971"/>
                    </a:lnTo>
                    <a:lnTo>
                      <a:pt x="20560" y="19800"/>
                    </a:lnTo>
                    <a:lnTo>
                      <a:pt x="21600" y="21600"/>
                    </a:lnTo>
                    <a:lnTo>
                      <a:pt x="19867" y="19800"/>
                    </a:lnTo>
                    <a:lnTo>
                      <a:pt x="17904" y="16971"/>
                    </a:lnTo>
                    <a:lnTo>
                      <a:pt x="16171" y="14914"/>
                    </a:lnTo>
                    <a:lnTo>
                      <a:pt x="13976" y="13114"/>
                    </a:lnTo>
                    <a:lnTo>
                      <a:pt x="11666" y="11057"/>
                    </a:lnTo>
                    <a:lnTo>
                      <a:pt x="11204" y="10543"/>
                    </a:lnTo>
                    <a:lnTo>
                      <a:pt x="10165" y="9514"/>
                    </a:lnTo>
                    <a:lnTo>
                      <a:pt x="9125" y="9257"/>
                    </a:lnTo>
                    <a:lnTo>
                      <a:pt x="7739" y="8486"/>
                    </a:lnTo>
                    <a:lnTo>
                      <a:pt x="6699" y="8486"/>
                    </a:lnTo>
                    <a:close/>
                  </a:path>
                </a:pathLst>
              </a:custGeom>
              <a:noFill/>
              <a:ln w="3175" cap="flat">
                <a:solidFill>
                  <a:srgbClr val="CFEDF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50" name="Freeform 195"/>
              <p:cNvSpPr/>
              <p:nvPr/>
            </p:nvSpPr>
            <p:spPr>
              <a:xfrm>
                <a:off x="44450" y="223837"/>
                <a:ext cx="352427" cy="50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08" y="14850"/>
                    </a:moveTo>
                    <a:lnTo>
                      <a:pt x="6227" y="16875"/>
                    </a:lnTo>
                    <a:lnTo>
                      <a:pt x="3114" y="16875"/>
                    </a:lnTo>
                    <a:lnTo>
                      <a:pt x="2238" y="14850"/>
                    </a:lnTo>
                    <a:lnTo>
                      <a:pt x="1459" y="14175"/>
                    </a:lnTo>
                    <a:lnTo>
                      <a:pt x="778" y="12825"/>
                    </a:lnTo>
                    <a:lnTo>
                      <a:pt x="0" y="7425"/>
                    </a:lnTo>
                    <a:lnTo>
                      <a:pt x="0" y="6075"/>
                    </a:lnTo>
                    <a:lnTo>
                      <a:pt x="584" y="2025"/>
                    </a:lnTo>
                    <a:lnTo>
                      <a:pt x="973" y="2025"/>
                    </a:lnTo>
                    <a:lnTo>
                      <a:pt x="1654" y="1350"/>
                    </a:lnTo>
                    <a:lnTo>
                      <a:pt x="2432" y="1350"/>
                    </a:lnTo>
                    <a:lnTo>
                      <a:pt x="3308" y="0"/>
                    </a:lnTo>
                    <a:lnTo>
                      <a:pt x="4768" y="0"/>
                    </a:lnTo>
                    <a:lnTo>
                      <a:pt x="7200" y="1350"/>
                    </a:lnTo>
                    <a:lnTo>
                      <a:pt x="9146" y="2025"/>
                    </a:lnTo>
                    <a:lnTo>
                      <a:pt x="11384" y="4050"/>
                    </a:lnTo>
                    <a:lnTo>
                      <a:pt x="13427" y="4725"/>
                    </a:lnTo>
                    <a:lnTo>
                      <a:pt x="15178" y="7425"/>
                    </a:lnTo>
                    <a:lnTo>
                      <a:pt x="17222" y="10125"/>
                    </a:lnTo>
                    <a:lnTo>
                      <a:pt x="18876" y="14850"/>
                    </a:lnTo>
                    <a:lnTo>
                      <a:pt x="20530" y="17550"/>
                    </a:lnTo>
                    <a:lnTo>
                      <a:pt x="21600" y="21600"/>
                    </a:lnTo>
                    <a:lnTo>
                      <a:pt x="19946" y="18900"/>
                    </a:lnTo>
                    <a:lnTo>
                      <a:pt x="17903" y="16875"/>
                    </a:lnTo>
                    <a:lnTo>
                      <a:pt x="15762" y="14850"/>
                    </a:lnTo>
                    <a:lnTo>
                      <a:pt x="13524" y="14175"/>
                    </a:lnTo>
                    <a:lnTo>
                      <a:pt x="11384" y="12825"/>
                    </a:lnTo>
                    <a:lnTo>
                      <a:pt x="9049" y="12825"/>
                    </a:lnTo>
                    <a:lnTo>
                      <a:pt x="7881" y="14175"/>
                    </a:lnTo>
                    <a:lnTo>
                      <a:pt x="7589" y="14175"/>
                    </a:lnTo>
                    <a:lnTo>
                      <a:pt x="6908" y="14850"/>
                    </a:lnTo>
                    <a:close/>
                  </a:path>
                </a:pathLst>
              </a:custGeom>
              <a:solidFill>
                <a:srgbClr val="CFEDF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51" name="Freeform 196"/>
              <p:cNvSpPr/>
              <p:nvPr/>
            </p:nvSpPr>
            <p:spPr>
              <a:xfrm>
                <a:off x="44450" y="223837"/>
                <a:ext cx="352427" cy="50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08" y="14850"/>
                    </a:moveTo>
                    <a:lnTo>
                      <a:pt x="6227" y="16875"/>
                    </a:lnTo>
                    <a:lnTo>
                      <a:pt x="3114" y="16875"/>
                    </a:lnTo>
                    <a:lnTo>
                      <a:pt x="2238" y="14850"/>
                    </a:lnTo>
                    <a:lnTo>
                      <a:pt x="1459" y="14175"/>
                    </a:lnTo>
                    <a:lnTo>
                      <a:pt x="778" y="12825"/>
                    </a:lnTo>
                    <a:lnTo>
                      <a:pt x="0" y="7425"/>
                    </a:lnTo>
                    <a:lnTo>
                      <a:pt x="0" y="6075"/>
                    </a:lnTo>
                    <a:lnTo>
                      <a:pt x="584" y="2025"/>
                    </a:lnTo>
                    <a:lnTo>
                      <a:pt x="973" y="2025"/>
                    </a:lnTo>
                    <a:lnTo>
                      <a:pt x="1654" y="1350"/>
                    </a:lnTo>
                    <a:lnTo>
                      <a:pt x="2432" y="1350"/>
                    </a:lnTo>
                    <a:lnTo>
                      <a:pt x="3308" y="0"/>
                    </a:lnTo>
                    <a:lnTo>
                      <a:pt x="4768" y="0"/>
                    </a:lnTo>
                    <a:lnTo>
                      <a:pt x="7200" y="1350"/>
                    </a:lnTo>
                    <a:lnTo>
                      <a:pt x="9146" y="2025"/>
                    </a:lnTo>
                    <a:lnTo>
                      <a:pt x="11384" y="4050"/>
                    </a:lnTo>
                    <a:lnTo>
                      <a:pt x="13427" y="4725"/>
                    </a:lnTo>
                    <a:lnTo>
                      <a:pt x="15178" y="7425"/>
                    </a:lnTo>
                    <a:lnTo>
                      <a:pt x="17222" y="10125"/>
                    </a:lnTo>
                    <a:lnTo>
                      <a:pt x="18876" y="14850"/>
                    </a:lnTo>
                    <a:lnTo>
                      <a:pt x="20530" y="17550"/>
                    </a:lnTo>
                    <a:lnTo>
                      <a:pt x="21600" y="21600"/>
                    </a:lnTo>
                    <a:lnTo>
                      <a:pt x="19946" y="18900"/>
                    </a:lnTo>
                    <a:lnTo>
                      <a:pt x="17903" y="16875"/>
                    </a:lnTo>
                    <a:lnTo>
                      <a:pt x="15762" y="14850"/>
                    </a:lnTo>
                    <a:lnTo>
                      <a:pt x="13524" y="14175"/>
                    </a:lnTo>
                    <a:lnTo>
                      <a:pt x="11384" y="12825"/>
                    </a:lnTo>
                    <a:lnTo>
                      <a:pt x="9049" y="12825"/>
                    </a:lnTo>
                    <a:lnTo>
                      <a:pt x="7881" y="14175"/>
                    </a:lnTo>
                    <a:lnTo>
                      <a:pt x="7589" y="14175"/>
                    </a:lnTo>
                    <a:lnTo>
                      <a:pt x="6908" y="14850"/>
                    </a:lnTo>
                    <a:close/>
                  </a:path>
                </a:pathLst>
              </a:custGeom>
              <a:noFill/>
              <a:ln w="3175" cap="flat">
                <a:solidFill>
                  <a:srgbClr val="CFEDF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52" name="Freeform 197"/>
              <p:cNvSpPr/>
              <p:nvPr/>
            </p:nvSpPr>
            <p:spPr>
              <a:xfrm>
                <a:off x="390525" y="-1"/>
                <a:ext cx="227015" cy="19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93" y="7740"/>
                    </a:moveTo>
                    <a:lnTo>
                      <a:pt x="5287" y="7560"/>
                    </a:lnTo>
                    <a:lnTo>
                      <a:pt x="4229" y="6300"/>
                    </a:lnTo>
                    <a:lnTo>
                      <a:pt x="3474" y="6120"/>
                    </a:lnTo>
                    <a:lnTo>
                      <a:pt x="2568" y="5400"/>
                    </a:lnTo>
                    <a:lnTo>
                      <a:pt x="1964" y="4680"/>
                    </a:lnTo>
                    <a:lnTo>
                      <a:pt x="755" y="4140"/>
                    </a:lnTo>
                    <a:lnTo>
                      <a:pt x="604" y="2700"/>
                    </a:lnTo>
                    <a:lnTo>
                      <a:pt x="302" y="1980"/>
                    </a:lnTo>
                    <a:lnTo>
                      <a:pt x="0" y="1620"/>
                    </a:lnTo>
                    <a:lnTo>
                      <a:pt x="0" y="900"/>
                    </a:lnTo>
                    <a:lnTo>
                      <a:pt x="302" y="720"/>
                    </a:lnTo>
                    <a:lnTo>
                      <a:pt x="604" y="360"/>
                    </a:lnTo>
                    <a:lnTo>
                      <a:pt x="1208" y="360"/>
                    </a:lnTo>
                    <a:lnTo>
                      <a:pt x="1964" y="0"/>
                    </a:lnTo>
                    <a:lnTo>
                      <a:pt x="2870" y="360"/>
                    </a:lnTo>
                    <a:lnTo>
                      <a:pt x="3625" y="720"/>
                    </a:lnTo>
                    <a:lnTo>
                      <a:pt x="4834" y="900"/>
                    </a:lnTo>
                    <a:lnTo>
                      <a:pt x="5740" y="1620"/>
                    </a:lnTo>
                    <a:lnTo>
                      <a:pt x="6495" y="2340"/>
                    </a:lnTo>
                    <a:lnTo>
                      <a:pt x="7401" y="3060"/>
                    </a:lnTo>
                    <a:lnTo>
                      <a:pt x="9818" y="5040"/>
                    </a:lnTo>
                    <a:lnTo>
                      <a:pt x="11933" y="6840"/>
                    </a:lnTo>
                    <a:lnTo>
                      <a:pt x="14199" y="9180"/>
                    </a:lnTo>
                    <a:lnTo>
                      <a:pt x="15860" y="11160"/>
                    </a:lnTo>
                    <a:lnTo>
                      <a:pt x="17673" y="13140"/>
                    </a:lnTo>
                    <a:lnTo>
                      <a:pt x="18730" y="15120"/>
                    </a:lnTo>
                    <a:lnTo>
                      <a:pt x="20090" y="17280"/>
                    </a:lnTo>
                    <a:lnTo>
                      <a:pt x="20996" y="19620"/>
                    </a:lnTo>
                    <a:lnTo>
                      <a:pt x="21600" y="21600"/>
                    </a:lnTo>
                    <a:lnTo>
                      <a:pt x="20090" y="19260"/>
                    </a:lnTo>
                    <a:lnTo>
                      <a:pt x="18428" y="16920"/>
                    </a:lnTo>
                    <a:lnTo>
                      <a:pt x="16464" y="15120"/>
                    </a:lnTo>
                    <a:lnTo>
                      <a:pt x="14501" y="12960"/>
                    </a:lnTo>
                    <a:lnTo>
                      <a:pt x="12084" y="11160"/>
                    </a:lnTo>
                    <a:lnTo>
                      <a:pt x="11631" y="10800"/>
                    </a:lnTo>
                    <a:lnTo>
                      <a:pt x="11631" y="10260"/>
                    </a:lnTo>
                    <a:lnTo>
                      <a:pt x="10271" y="9540"/>
                    </a:lnTo>
                    <a:lnTo>
                      <a:pt x="9063" y="8820"/>
                    </a:lnTo>
                    <a:lnTo>
                      <a:pt x="8006" y="8100"/>
                    </a:lnTo>
                    <a:lnTo>
                      <a:pt x="7401" y="8100"/>
                    </a:lnTo>
                    <a:lnTo>
                      <a:pt x="6193" y="7740"/>
                    </a:lnTo>
                    <a:close/>
                  </a:path>
                </a:pathLst>
              </a:custGeom>
              <a:solidFill>
                <a:srgbClr val="CFEDF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53" name="Freeform 198"/>
              <p:cNvSpPr/>
              <p:nvPr/>
            </p:nvSpPr>
            <p:spPr>
              <a:xfrm>
                <a:off x="390525" y="-1"/>
                <a:ext cx="227015" cy="190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93" y="7740"/>
                    </a:moveTo>
                    <a:lnTo>
                      <a:pt x="5287" y="7560"/>
                    </a:lnTo>
                    <a:lnTo>
                      <a:pt x="4229" y="6300"/>
                    </a:lnTo>
                    <a:lnTo>
                      <a:pt x="3474" y="6120"/>
                    </a:lnTo>
                    <a:lnTo>
                      <a:pt x="2568" y="5400"/>
                    </a:lnTo>
                    <a:lnTo>
                      <a:pt x="1964" y="4680"/>
                    </a:lnTo>
                    <a:lnTo>
                      <a:pt x="755" y="4140"/>
                    </a:lnTo>
                    <a:lnTo>
                      <a:pt x="604" y="2700"/>
                    </a:lnTo>
                    <a:lnTo>
                      <a:pt x="302" y="1980"/>
                    </a:lnTo>
                    <a:lnTo>
                      <a:pt x="0" y="1620"/>
                    </a:lnTo>
                    <a:lnTo>
                      <a:pt x="0" y="900"/>
                    </a:lnTo>
                    <a:lnTo>
                      <a:pt x="302" y="720"/>
                    </a:lnTo>
                    <a:lnTo>
                      <a:pt x="604" y="360"/>
                    </a:lnTo>
                    <a:lnTo>
                      <a:pt x="1208" y="360"/>
                    </a:lnTo>
                    <a:lnTo>
                      <a:pt x="1964" y="0"/>
                    </a:lnTo>
                    <a:lnTo>
                      <a:pt x="2870" y="360"/>
                    </a:lnTo>
                    <a:lnTo>
                      <a:pt x="3625" y="720"/>
                    </a:lnTo>
                    <a:lnTo>
                      <a:pt x="4834" y="900"/>
                    </a:lnTo>
                    <a:lnTo>
                      <a:pt x="5740" y="1620"/>
                    </a:lnTo>
                    <a:lnTo>
                      <a:pt x="6495" y="2340"/>
                    </a:lnTo>
                    <a:lnTo>
                      <a:pt x="7401" y="3060"/>
                    </a:lnTo>
                    <a:lnTo>
                      <a:pt x="9818" y="5040"/>
                    </a:lnTo>
                    <a:lnTo>
                      <a:pt x="11933" y="6840"/>
                    </a:lnTo>
                    <a:lnTo>
                      <a:pt x="14199" y="9180"/>
                    </a:lnTo>
                    <a:lnTo>
                      <a:pt x="15860" y="11160"/>
                    </a:lnTo>
                    <a:lnTo>
                      <a:pt x="17673" y="13140"/>
                    </a:lnTo>
                    <a:lnTo>
                      <a:pt x="18730" y="15120"/>
                    </a:lnTo>
                    <a:lnTo>
                      <a:pt x="20090" y="17280"/>
                    </a:lnTo>
                    <a:lnTo>
                      <a:pt x="20996" y="19620"/>
                    </a:lnTo>
                    <a:lnTo>
                      <a:pt x="21600" y="21600"/>
                    </a:lnTo>
                    <a:lnTo>
                      <a:pt x="20090" y="19260"/>
                    </a:lnTo>
                    <a:lnTo>
                      <a:pt x="18428" y="16920"/>
                    </a:lnTo>
                    <a:lnTo>
                      <a:pt x="16464" y="15120"/>
                    </a:lnTo>
                    <a:lnTo>
                      <a:pt x="14501" y="12960"/>
                    </a:lnTo>
                    <a:lnTo>
                      <a:pt x="12084" y="11160"/>
                    </a:lnTo>
                    <a:lnTo>
                      <a:pt x="11631" y="10800"/>
                    </a:lnTo>
                    <a:lnTo>
                      <a:pt x="11631" y="10260"/>
                    </a:lnTo>
                    <a:lnTo>
                      <a:pt x="10271" y="9540"/>
                    </a:lnTo>
                    <a:lnTo>
                      <a:pt x="9063" y="8820"/>
                    </a:lnTo>
                    <a:lnTo>
                      <a:pt x="8006" y="8100"/>
                    </a:lnTo>
                    <a:lnTo>
                      <a:pt x="7401" y="8100"/>
                    </a:lnTo>
                    <a:lnTo>
                      <a:pt x="6193" y="7740"/>
                    </a:lnTo>
                    <a:close/>
                  </a:path>
                </a:pathLst>
              </a:custGeom>
              <a:noFill/>
              <a:ln w="3175" cap="flat">
                <a:solidFill>
                  <a:srgbClr val="CFEDF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54" name="Freeform 199"/>
              <p:cNvSpPr/>
              <p:nvPr/>
            </p:nvSpPr>
            <p:spPr>
              <a:xfrm>
                <a:off x="950913" y="80962"/>
                <a:ext cx="296866" cy="133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01" y="8486"/>
                    </a:moveTo>
                    <a:lnTo>
                      <a:pt x="15709" y="8486"/>
                    </a:lnTo>
                    <a:lnTo>
                      <a:pt x="16633" y="8229"/>
                    </a:lnTo>
                    <a:lnTo>
                      <a:pt x="17326" y="7714"/>
                    </a:lnTo>
                    <a:lnTo>
                      <a:pt x="18366" y="6686"/>
                    </a:lnTo>
                    <a:lnTo>
                      <a:pt x="19174" y="5657"/>
                    </a:lnTo>
                    <a:lnTo>
                      <a:pt x="19867" y="5400"/>
                    </a:lnTo>
                    <a:lnTo>
                      <a:pt x="20560" y="4371"/>
                    </a:lnTo>
                    <a:lnTo>
                      <a:pt x="20907" y="3343"/>
                    </a:lnTo>
                    <a:lnTo>
                      <a:pt x="21369" y="2829"/>
                    </a:lnTo>
                    <a:lnTo>
                      <a:pt x="21600" y="1543"/>
                    </a:lnTo>
                    <a:lnTo>
                      <a:pt x="21369" y="771"/>
                    </a:lnTo>
                    <a:lnTo>
                      <a:pt x="21369" y="514"/>
                    </a:lnTo>
                    <a:lnTo>
                      <a:pt x="20907" y="0"/>
                    </a:lnTo>
                    <a:lnTo>
                      <a:pt x="18135" y="0"/>
                    </a:lnTo>
                    <a:lnTo>
                      <a:pt x="17326" y="514"/>
                    </a:lnTo>
                    <a:lnTo>
                      <a:pt x="16402" y="771"/>
                    </a:lnTo>
                    <a:lnTo>
                      <a:pt x="16171" y="1543"/>
                    </a:lnTo>
                    <a:lnTo>
                      <a:pt x="15363" y="2314"/>
                    </a:lnTo>
                    <a:lnTo>
                      <a:pt x="13399" y="3857"/>
                    </a:lnTo>
                    <a:lnTo>
                      <a:pt x="11204" y="5657"/>
                    </a:lnTo>
                    <a:lnTo>
                      <a:pt x="9356" y="8229"/>
                    </a:lnTo>
                    <a:lnTo>
                      <a:pt x="7277" y="10029"/>
                    </a:lnTo>
                    <a:lnTo>
                      <a:pt x="5429" y="12343"/>
                    </a:lnTo>
                    <a:lnTo>
                      <a:pt x="3696" y="14914"/>
                    </a:lnTo>
                    <a:lnTo>
                      <a:pt x="2426" y="16971"/>
                    </a:lnTo>
                    <a:lnTo>
                      <a:pt x="809" y="19800"/>
                    </a:lnTo>
                    <a:lnTo>
                      <a:pt x="0" y="21600"/>
                    </a:lnTo>
                    <a:lnTo>
                      <a:pt x="1502" y="19800"/>
                    </a:lnTo>
                    <a:lnTo>
                      <a:pt x="3465" y="17743"/>
                    </a:lnTo>
                    <a:lnTo>
                      <a:pt x="5544" y="14914"/>
                    </a:lnTo>
                    <a:lnTo>
                      <a:pt x="7739" y="13114"/>
                    </a:lnTo>
                    <a:lnTo>
                      <a:pt x="9934" y="11057"/>
                    </a:lnTo>
                    <a:lnTo>
                      <a:pt x="10396" y="10543"/>
                    </a:lnTo>
                    <a:lnTo>
                      <a:pt x="11666" y="9514"/>
                    </a:lnTo>
                    <a:lnTo>
                      <a:pt x="12821" y="9257"/>
                    </a:lnTo>
                    <a:lnTo>
                      <a:pt x="14092" y="8486"/>
                    </a:lnTo>
                    <a:lnTo>
                      <a:pt x="14901" y="8486"/>
                    </a:lnTo>
                    <a:close/>
                  </a:path>
                </a:pathLst>
              </a:custGeom>
              <a:solidFill>
                <a:srgbClr val="CFEDF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55" name="Freeform 200"/>
              <p:cNvSpPr/>
              <p:nvPr/>
            </p:nvSpPr>
            <p:spPr>
              <a:xfrm>
                <a:off x="950913" y="80962"/>
                <a:ext cx="296866" cy="133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01" y="8486"/>
                    </a:moveTo>
                    <a:lnTo>
                      <a:pt x="15709" y="8486"/>
                    </a:lnTo>
                    <a:lnTo>
                      <a:pt x="16633" y="8229"/>
                    </a:lnTo>
                    <a:lnTo>
                      <a:pt x="17326" y="7714"/>
                    </a:lnTo>
                    <a:lnTo>
                      <a:pt x="18366" y="6686"/>
                    </a:lnTo>
                    <a:lnTo>
                      <a:pt x="19174" y="5657"/>
                    </a:lnTo>
                    <a:lnTo>
                      <a:pt x="19867" y="5400"/>
                    </a:lnTo>
                    <a:lnTo>
                      <a:pt x="20560" y="4371"/>
                    </a:lnTo>
                    <a:lnTo>
                      <a:pt x="20907" y="3343"/>
                    </a:lnTo>
                    <a:lnTo>
                      <a:pt x="21369" y="2829"/>
                    </a:lnTo>
                    <a:lnTo>
                      <a:pt x="21600" y="1543"/>
                    </a:lnTo>
                    <a:lnTo>
                      <a:pt x="21369" y="771"/>
                    </a:lnTo>
                    <a:lnTo>
                      <a:pt x="21369" y="514"/>
                    </a:lnTo>
                    <a:lnTo>
                      <a:pt x="20907" y="0"/>
                    </a:lnTo>
                    <a:lnTo>
                      <a:pt x="18135" y="0"/>
                    </a:lnTo>
                    <a:lnTo>
                      <a:pt x="17326" y="514"/>
                    </a:lnTo>
                    <a:lnTo>
                      <a:pt x="16402" y="771"/>
                    </a:lnTo>
                    <a:lnTo>
                      <a:pt x="16171" y="1543"/>
                    </a:lnTo>
                    <a:lnTo>
                      <a:pt x="15363" y="2314"/>
                    </a:lnTo>
                    <a:lnTo>
                      <a:pt x="13399" y="3857"/>
                    </a:lnTo>
                    <a:lnTo>
                      <a:pt x="11204" y="5657"/>
                    </a:lnTo>
                    <a:lnTo>
                      <a:pt x="9356" y="8229"/>
                    </a:lnTo>
                    <a:lnTo>
                      <a:pt x="7277" y="10029"/>
                    </a:lnTo>
                    <a:lnTo>
                      <a:pt x="5429" y="12343"/>
                    </a:lnTo>
                    <a:lnTo>
                      <a:pt x="3696" y="14914"/>
                    </a:lnTo>
                    <a:lnTo>
                      <a:pt x="2426" y="16971"/>
                    </a:lnTo>
                    <a:lnTo>
                      <a:pt x="809" y="19800"/>
                    </a:lnTo>
                    <a:lnTo>
                      <a:pt x="0" y="21600"/>
                    </a:lnTo>
                    <a:lnTo>
                      <a:pt x="1502" y="19800"/>
                    </a:lnTo>
                    <a:lnTo>
                      <a:pt x="3465" y="17743"/>
                    </a:lnTo>
                    <a:lnTo>
                      <a:pt x="5544" y="14914"/>
                    </a:lnTo>
                    <a:lnTo>
                      <a:pt x="7739" y="13114"/>
                    </a:lnTo>
                    <a:lnTo>
                      <a:pt x="9934" y="11057"/>
                    </a:lnTo>
                    <a:lnTo>
                      <a:pt x="10396" y="10543"/>
                    </a:lnTo>
                    <a:lnTo>
                      <a:pt x="11666" y="9514"/>
                    </a:lnTo>
                    <a:lnTo>
                      <a:pt x="12821" y="9257"/>
                    </a:lnTo>
                    <a:lnTo>
                      <a:pt x="14092" y="8486"/>
                    </a:lnTo>
                    <a:lnTo>
                      <a:pt x="14901" y="8486"/>
                    </a:lnTo>
                    <a:close/>
                  </a:path>
                </a:pathLst>
              </a:custGeom>
              <a:noFill/>
              <a:ln w="3175" cap="flat">
                <a:solidFill>
                  <a:srgbClr val="CFEDF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56" name="Freeform 201"/>
              <p:cNvSpPr/>
              <p:nvPr/>
            </p:nvSpPr>
            <p:spPr>
              <a:xfrm>
                <a:off x="985838" y="223837"/>
                <a:ext cx="354016" cy="50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29" y="14850"/>
                    </a:moveTo>
                    <a:lnTo>
                      <a:pt x="15401" y="16875"/>
                    </a:lnTo>
                    <a:lnTo>
                      <a:pt x="18694" y="16875"/>
                    </a:lnTo>
                    <a:lnTo>
                      <a:pt x="19469" y="14850"/>
                    </a:lnTo>
                    <a:lnTo>
                      <a:pt x="20050" y="14175"/>
                    </a:lnTo>
                    <a:lnTo>
                      <a:pt x="20728" y="12825"/>
                    </a:lnTo>
                    <a:lnTo>
                      <a:pt x="21116" y="10125"/>
                    </a:lnTo>
                    <a:lnTo>
                      <a:pt x="21503" y="8775"/>
                    </a:lnTo>
                    <a:lnTo>
                      <a:pt x="21600" y="7425"/>
                    </a:lnTo>
                    <a:lnTo>
                      <a:pt x="21600" y="6075"/>
                    </a:lnTo>
                    <a:lnTo>
                      <a:pt x="21503" y="4725"/>
                    </a:lnTo>
                    <a:lnTo>
                      <a:pt x="21116" y="4050"/>
                    </a:lnTo>
                    <a:lnTo>
                      <a:pt x="20728" y="2025"/>
                    </a:lnTo>
                    <a:lnTo>
                      <a:pt x="20050" y="1350"/>
                    </a:lnTo>
                    <a:lnTo>
                      <a:pt x="19275" y="1350"/>
                    </a:lnTo>
                    <a:lnTo>
                      <a:pt x="18307" y="0"/>
                    </a:lnTo>
                    <a:lnTo>
                      <a:pt x="16757" y="0"/>
                    </a:lnTo>
                    <a:lnTo>
                      <a:pt x="14529" y="1350"/>
                    </a:lnTo>
                    <a:lnTo>
                      <a:pt x="12398" y="2025"/>
                    </a:lnTo>
                    <a:lnTo>
                      <a:pt x="10364" y="4050"/>
                    </a:lnTo>
                    <a:lnTo>
                      <a:pt x="8621" y="4725"/>
                    </a:lnTo>
                    <a:lnTo>
                      <a:pt x="6587" y="7425"/>
                    </a:lnTo>
                    <a:lnTo>
                      <a:pt x="4746" y="10125"/>
                    </a:lnTo>
                    <a:lnTo>
                      <a:pt x="2906" y="14850"/>
                    </a:lnTo>
                    <a:lnTo>
                      <a:pt x="1453" y="17550"/>
                    </a:lnTo>
                    <a:lnTo>
                      <a:pt x="0" y="21600"/>
                    </a:lnTo>
                    <a:lnTo>
                      <a:pt x="2034" y="18900"/>
                    </a:lnTo>
                    <a:lnTo>
                      <a:pt x="3971" y="17550"/>
                    </a:lnTo>
                    <a:lnTo>
                      <a:pt x="6199" y="14850"/>
                    </a:lnTo>
                    <a:lnTo>
                      <a:pt x="8233" y="14175"/>
                    </a:lnTo>
                    <a:lnTo>
                      <a:pt x="10170" y="12825"/>
                    </a:lnTo>
                    <a:lnTo>
                      <a:pt x="12883" y="12825"/>
                    </a:lnTo>
                    <a:lnTo>
                      <a:pt x="13851" y="14175"/>
                    </a:lnTo>
                    <a:lnTo>
                      <a:pt x="13948" y="14175"/>
                    </a:lnTo>
                    <a:lnTo>
                      <a:pt x="14529" y="14850"/>
                    </a:lnTo>
                    <a:close/>
                  </a:path>
                </a:pathLst>
              </a:custGeom>
              <a:solidFill>
                <a:srgbClr val="CFEDF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57" name="Freeform 202"/>
              <p:cNvSpPr/>
              <p:nvPr/>
            </p:nvSpPr>
            <p:spPr>
              <a:xfrm>
                <a:off x="985838" y="223837"/>
                <a:ext cx="354016" cy="50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29" y="14850"/>
                    </a:moveTo>
                    <a:lnTo>
                      <a:pt x="15401" y="16875"/>
                    </a:lnTo>
                    <a:lnTo>
                      <a:pt x="18694" y="16875"/>
                    </a:lnTo>
                    <a:lnTo>
                      <a:pt x="19469" y="14850"/>
                    </a:lnTo>
                    <a:lnTo>
                      <a:pt x="20050" y="14175"/>
                    </a:lnTo>
                    <a:lnTo>
                      <a:pt x="20728" y="12825"/>
                    </a:lnTo>
                    <a:lnTo>
                      <a:pt x="21116" y="10125"/>
                    </a:lnTo>
                    <a:lnTo>
                      <a:pt x="21503" y="8775"/>
                    </a:lnTo>
                    <a:lnTo>
                      <a:pt x="21600" y="7425"/>
                    </a:lnTo>
                    <a:lnTo>
                      <a:pt x="21600" y="6075"/>
                    </a:lnTo>
                    <a:lnTo>
                      <a:pt x="21503" y="4725"/>
                    </a:lnTo>
                    <a:lnTo>
                      <a:pt x="21116" y="4050"/>
                    </a:lnTo>
                    <a:lnTo>
                      <a:pt x="20728" y="2025"/>
                    </a:lnTo>
                    <a:lnTo>
                      <a:pt x="20050" y="1350"/>
                    </a:lnTo>
                    <a:lnTo>
                      <a:pt x="19275" y="1350"/>
                    </a:lnTo>
                    <a:lnTo>
                      <a:pt x="18307" y="0"/>
                    </a:lnTo>
                    <a:lnTo>
                      <a:pt x="16757" y="0"/>
                    </a:lnTo>
                    <a:lnTo>
                      <a:pt x="14529" y="1350"/>
                    </a:lnTo>
                    <a:lnTo>
                      <a:pt x="12398" y="2025"/>
                    </a:lnTo>
                    <a:lnTo>
                      <a:pt x="10364" y="4050"/>
                    </a:lnTo>
                    <a:lnTo>
                      <a:pt x="8621" y="4725"/>
                    </a:lnTo>
                    <a:lnTo>
                      <a:pt x="6587" y="7425"/>
                    </a:lnTo>
                    <a:lnTo>
                      <a:pt x="4746" y="10125"/>
                    </a:lnTo>
                    <a:lnTo>
                      <a:pt x="2906" y="14850"/>
                    </a:lnTo>
                    <a:lnTo>
                      <a:pt x="1453" y="17550"/>
                    </a:lnTo>
                    <a:lnTo>
                      <a:pt x="0" y="21600"/>
                    </a:lnTo>
                    <a:lnTo>
                      <a:pt x="2034" y="18900"/>
                    </a:lnTo>
                    <a:lnTo>
                      <a:pt x="3971" y="17550"/>
                    </a:lnTo>
                    <a:lnTo>
                      <a:pt x="6199" y="14850"/>
                    </a:lnTo>
                    <a:lnTo>
                      <a:pt x="8233" y="14175"/>
                    </a:lnTo>
                    <a:lnTo>
                      <a:pt x="10170" y="12825"/>
                    </a:lnTo>
                    <a:lnTo>
                      <a:pt x="12883" y="12825"/>
                    </a:lnTo>
                    <a:lnTo>
                      <a:pt x="13851" y="14175"/>
                    </a:lnTo>
                    <a:lnTo>
                      <a:pt x="13948" y="14175"/>
                    </a:lnTo>
                    <a:lnTo>
                      <a:pt x="14529" y="14850"/>
                    </a:lnTo>
                    <a:close/>
                  </a:path>
                </a:pathLst>
              </a:custGeom>
              <a:noFill/>
              <a:ln w="3175" cap="flat">
                <a:solidFill>
                  <a:srgbClr val="CFEDF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58" name="Freeform 203"/>
              <p:cNvSpPr/>
              <p:nvPr/>
            </p:nvSpPr>
            <p:spPr>
              <a:xfrm>
                <a:off x="766763" y="3174"/>
                <a:ext cx="228602" cy="187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50" y="7505"/>
                    </a:moveTo>
                    <a:lnTo>
                      <a:pt x="16050" y="7322"/>
                    </a:lnTo>
                    <a:lnTo>
                      <a:pt x="17100" y="6590"/>
                    </a:lnTo>
                    <a:lnTo>
                      <a:pt x="17850" y="5858"/>
                    </a:lnTo>
                    <a:lnTo>
                      <a:pt x="18750" y="5125"/>
                    </a:lnTo>
                    <a:lnTo>
                      <a:pt x="19950" y="4393"/>
                    </a:lnTo>
                    <a:lnTo>
                      <a:pt x="20550" y="3844"/>
                    </a:lnTo>
                    <a:lnTo>
                      <a:pt x="21000" y="2746"/>
                    </a:lnTo>
                    <a:lnTo>
                      <a:pt x="21300" y="1647"/>
                    </a:lnTo>
                    <a:lnTo>
                      <a:pt x="21600" y="1281"/>
                    </a:lnTo>
                    <a:lnTo>
                      <a:pt x="21600" y="549"/>
                    </a:lnTo>
                    <a:lnTo>
                      <a:pt x="20700" y="0"/>
                    </a:lnTo>
                    <a:lnTo>
                      <a:pt x="18750" y="0"/>
                    </a:lnTo>
                    <a:lnTo>
                      <a:pt x="17850" y="366"/>
                    </a:lnTo>
                    <a:lnTo>
                      <a:pt x="17100" y="549"/>
                    </a:lnTo>
                    <a:lnTo>
                      <a:pt x="15600" y="1281"/>
                    </a:lnTo>
                    <a:lnTo>
                      <a:pt x="15150" y="2014"/>
                    </a:lnTo>
                    <a:lnTo>
                      <a:pt x="14850" y="2014"/>
                    </a:lnTo>
                    <a:lnTo>
                      <a:pt x="13950" y="2746"/>
                    </a:lnTo>
                    <a:lnTo>
                      <a:pt x="11700" y="4759"/>
                    </a:lnTo>
                    <a:lnTo>
                      <a:pt x="9450" y="6590"/>
                    </a:lnTo>
                    <a:lnTo>
                      <a:pt x="4200" y="12997"/>
                    </a:lnTo>
                    <a:lnTo>
                      <a:pt x="2700" y="15559"/>
                    </a:lnTo>
                    <a:lnTo>
                      <a:pt x="1350" y="17207"/>
                    </a:lnTo>
                    <a:lnTo>
                      <a:pt x="450" y="19586"/>
                    </a:lnTo>
                    <a:lnTo>
                      <a:pt x="0" y="21600"/>
                    </a:lnTo>
                    <a:lnTo>
                      <a:pt x="1350" y="19220"/>
                    </a:lnTo>
                    <a:lnTo>
                      <a:pt x="3300" y="16841"/>
                    </a:lnTo>
                    <a:lnTo>
                      <a:pt x="5250" y="15010"/>
                    </a:lnTo>
                    <a:lnTo>
                      <a:pt x="7200" y="12814"/>
                    </a:lnTo>
                    <a:lnTo>
                      <a:pt x="9450" y="10983"/>
                    </a:lnTo>
                    <a:lnTo>
                      <a:pt x="9750" y="10617"/>
                    </a:lnTo>
                    <a:lnTo>
                      <a:pt x="10050" y="10617"/>
                    </a:lnTo>
                    <a:lnTo>
                      <a:pt x="11100" y="9336"/>
                    </a:lnTo>
                    <a:lnTo>
                      <a:pt x="12300" y="8603"/>
                    </a:lnTo>
                    <a:lnTo>
                      <a:pt x="13350" y="7871"/>
                    </a:lnTo>
                    <a:lnTo>
                      <a:pt x="14250" y="7871"/>
                    </a:lnTo>
                    <a:lnTo>
                      <a:pt x="15150" y="7505"/>
                    </a:lnTo>
                    <a:close/>
                  </a:path>
                </a:pathLst>
              </a:custGeom>
              <a:solidFill>
                <a:srgbClr val="CFEDF4"/>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p>
            </p:txBody>
          </p:sp>
          <p:sp>
            <p:nvSpPr>
              <p:cNvPr id="1559" name="Freeform 204"/>
              <p:cNvSpPr/>
              <p:nvPr/>
            </p:nvSpPr>
            <p:spPr>
              <a:xfrm>
                <a:off x="766763" y="3174"/>
                <a:ext cx="228602" cy="187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50" y="7505"/>
                    </a:moveTo>
                    <a:lnTo>
                      <a:pt x="16050" y="7322"/>
                    </a:lnTo>
                    <a:lnTo>
                      <a:pt x="17100" y="6590"/>
                    </a:lnTo>
                    <a:lnTo>
                      <a:pt x="17850" y="5858"/>
                    </a:lnTo>
                    <a:lnTo>
                      <a:pt x="18750" y="5125"/>
                    </a:lnTo>
                    <a:lnTo>
                      <a:pt x="19950" y="4393"/>
                    </a:lnTo>
                    <a:lnTo>
                      <a:pt x="20550" y="3844"/>
                    </a:lnTo>
                    <a:lnTo>
                      <a:pt x="21000" y="2746"/>
                    </a:lnTo>
                    <a:lnTo>
                      <a:pt x="21300" y="1647"/>
                    </a:lnTo>
                    <a:lnTo>
                      <a:pt x="21600" y="1281"/>
                    </a:lnTo>
                    <a:lnTo>
                      <a:pt x="21600" y="549"/>
                    </a:lnTo>
                    <a:lnTo>
                      <a:pt x="20700" y="0"/>
                    </a:lnTo>
                    <a:lnTo>
                      <a:pt x="18750" y="0"/>
                    </a:lnTo>
                    <a:lnTo>
                      <a:pt x="17850" y="366"/>
                    </a:lnTo>
                    <a:lnTo>
                      <a:pt x="17100" y="549"/>
                    </a:lnTo>
                    <a:lnTo>
                      <a:pt x="15600" y="1281"/>
                    </a:lnTo>
                    <a:lnTo>
                      <a:pt x="15150" y="2014"/>
                    </a:lnTo>
                    <a:lnTo>
                      <a:pt x="14850" y="2014"/>
                    </a:lnTo>
                    <a:lnTo>
                      <a:pt x="13950" y="2746"/>
                    </a:lnTo>
                    <a:lnTo>
                      <a:pt x="11700" y="4759"/>
                    </a:lnTo>
                    <a:lnTo>
                      <a:pt x="9450" y="6590"/>
                    </a:lnTo>
                    <a:lnTo>
                      <a:pt x="4200" y="12997"/>
                    </a:lnTo>
                    <a:lnTo>
                      <a:pt x="2700" y="15559"/>
                    </a:lnTo>
                    <a:lnTo>
                      <a:pt x="1350" y="17207"/>
                    </a:lnTo>
                    <a:lnTo>
                      <a:pt x="450" y="19586"/>
                    </a:lnTo>
                    <a:lnTo>
                      <a:pt x="0" y="21600"/>
                    </a:lnTo>
                    <a:lnTo>
                      <a:pt x="1350" y="19220"/>
                    </a:lnTo>
                    <a:lnTo>
                      <a:pt x="3300" y="16841"/>
                    </a:lnTo>
                    <a:lnTo>
                      <a:pt x="5250" y="15010"/>
                    </a:lnTo>
                    <a:lnTo>
                      <a:pt x="7200" y="12814"/>
                    </a:lnTo>
                    <a:lnTo>
                      <a:pt x="9450" y="10983"/>
                    </a:lnTo>
                    <a:lnTo>
                      <a:pt x="9750" y="10617"/>
                    </a:lnTo>
                    <a:lnTo>
                      <a:pt x="10050" y="10617"/>
                    </a:lnTo>
                    <a:lnTo>
                      <a:pt x="11100" y="9336"/>
                    </a:lnTo>
                    <a:lnTo>
                      <a:pt x="12300" y="8603"/>
                    </a:lnTo>
                    <a:lnTo>
                      <a:pt x="13350" y="7871"/>
                    </a:lnTo>
                    <a:lnTo>
                      <a:pt x="14250" y="7871"/>
                    </a:lnTo>
                    <a:lnTo>
                      <a:pt x="15150" y="7505"/>
                    </a:lnTo>
                    <a:close/>
                  </a:path>
                </a:pathLst>
              </a:custGeom>
              <a:noFill/>
              <a:ln w="3175" cap="flat">
                <a:solidFill>
                  <a:srgbClr val="CFEDF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0" name="Freeform 205"/>
              <p:cNvSpPr/>
              <p:nvPr/>
            </p:nvSpPr>
            <p:spPr>
              <a:xfrm>
                <a:off x="138112" y="80962"/>
                <a:ext cx="296865" cy="133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99" y="8486"/>
                    </a:moveTo>
                    <a:lnTo>
                      <a:pt x="6006" y="8486"/>
                    </a:lnTo>
                    <a:lnTo>
                      <a:pt x="4967" y="8229"/>
                    </a:lnTo>
                    <a:lnTo>
                      <a:pt x="4043" y="7714"/>
                    </a:lnTo>
                    <a:lnTo>
                      <a:pt x="3234" y="6686"/>
                    </a:lnTo>
                    <a:lnTo>
                      <a:pt x="2310" y="5657"/>
                    </a:lnTo>
                    <a:lnTo>
                      <a:pt x="1733" y="5400"/>
                    </a:lnTo>
                    <a:lnTo>
                      <a:pt x="809" y="4371"/>
                    </a:lnTo>
                    <a:lnTo>
                      <a:pt x="116" y="2829"/>
                    </a:lnTo>
                    <a:lnTo>
                      <a:pt x="0" y="1543"/>
                    </a:lnTo>
                    <a:lnTo>
                      <a:pt x="0" y="771"/>
                    </a:lnTo>
                    <a:lnTo>
                      <a:pt x="116" y="514"/>
                    </a:lnTo>
                    <a:lnTo>
                      <a:pt x="578" y="0"/>
                    </a:lnTo>
                    <a:lnTo>
                      <a:pt x="3234" y="0"/>
                    </a:lnTo>
                    <a:lnTo>
                      <a:pt x="4274" y="514"/>
                    </a:lnTo>
                    <a:lnTo>
                      <a:pt x="5198" y="771"/>
                    </a:lnTo>
                    <a:lnTo>
                      <a:pt x="5198" y="1543"/>
                    </a:lnTo>
                    <a:lnTo>
                      <a:pt x="6237" y="2314"/>
                    </a:lnTo>
                    <a:lnTo>
                      <a:pt x="8432" y="3857"/>
                    </a:lnTo>
                    <a:lnTo>
                      <a:pt x="10396" y="5657"/>
                    </a:lnTo>
                    <a:lnTo>
                      <a:pt x="12590" y="8229"/>
                    </a:lnTo>
                    <a:lnTo>
                      <a:pt x="14439" y="10029"/>
                    </a:lnTo>
                    <a:lnTo>
                      <a:pt x="16518" y="12343"/>
                    </a:lnTo>
                    <a:lnTo>
                      <a:pt x="17904" y="14914"/>
                    </a:lnTo>
                    <a:lnTo>
                      <a:pt x="19290" y="16971"/>
                    </a:lnTo>
                    <a:lnTo>
                      <a:pt x="20560" y="19800"/>
                    </a:lnTo>
                    <a:lnTo>
                      <a:pt x="21600" y="21600"/>
                    </a:lnTo>
                    <a:lnTo>
                      <a:pt x="19867" y="19800"/>
                    </a:lnTo>
                    <a:lnTo>
                      <a:pt x="17904" y="17743"/>
                    </a:lnTo>
                    <a:lnTo>
                      <a:pt x="16171" y="14914"/>
                    </a:lnTo>
                    <a:lnTo>
                      <a:pt x="13976" y="13114"/>
                    </a:lnTo>
                    <a:lnTo>
                      <a:pt x="11666" y="11057"/>
                    </a:lnTo>
                    <a:lnTo>
                      <a:pt x="11435" y="10543"/>
                    </a:lnTo>
                    <a:lnTo>
                      <a:pt x="11204" y="10543"/>
                    </a:lnTo>
                    <a:lnTo>
                      <a:pt x="10165" y="9514"/>
                    </a:lnTo>
                    <a:lnTo>
                      <a:pt x="9125" y="9257"/>
                    </a:lnTo>
                    <a:lnTo>
                      <a:pt x="7739" y="8486"/>
                    </a:lnTo>
                    <a:lnTo>
                      <a:pt x="7393" y="8486"/>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1" name="Freeform 206"/>
              <p:cNvSpPr/>
              <p:nvPr/>
            </p:nvSpPr>
            <p:spPr>
              <a:xfrm>
                <a:off x="44450" y="223837"/>
                <a:ext cx="354014" cy="50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77" y="14850"/>
                    </a:moveTo>
                    <a:lnTo>
                      <a:pt x="6199" y="16875"/>
                    </a:lnTo>
                    <a:lnTo>
                      <a:pt x="3100" y="16875"/>
                    </a:lnTo>
                    <a:lnTo>
                      <a:pt x="2228" y="14850"/>
                    </a:lnTo>
                    <a:lnTo>
                      <a:pt x="1647" y="14175"/>
                    </a:lnTo>
                    <a:lnTo>
                      <a:pt x="969" y="12825"/>
                    </a:lnTo>
                    <a:lnTo>
                      <a:pt x="387" y="10125"/>
                    </a:lnTo>
                    <a:lnTo>
                      <a:pt x="0" y="7425"/>
                    </a:lnTo>
                    <a:lnTo>
                      <a:pt x="0" y="6075"/>
                    </a:lnTo>
                    <a:lnTo>
                      <a:pt x="194" y="4725"/>
                    </a:lnTo>
                    <a:lnTo>
                      <a:pt x="581" y="4050"/>
                    </a:lnTo>
                    <a:lnTo>
                      <a:pt x="969" y="2025"/>
                    </a:lnTo>
                    <a:lnTo>
                      <a:pt x="1647" y="1350"/>
                    </a:lnTo>
                    <a:lnTo>
                      <a:pt x="2422" y="1350"/>
                    </a:lnTo>
                    <a:lnTo>
                      <a:pt x="3293" y="0"/>
                    </a:lnTo>
                    <a:lnTo>
                      <a:pt x="4746" y="0"/>
                    </a:lnTo>
                    <a:lnTo>
                      <a:pt x="7168" y="1350"/>
                    </a:lnTo>
                    <a:lnTo>
                      <a:pt x="9299" y="2025"/>
                    </a:lnTo>
                    <a:lnTo>
                      <a:pt x="11333" y="4050"/>
                    </a:lnTo>
                    <a:lnTo>
                      <a:pt x="13367" y="4725"/>
                    </a:lnTo>
                    <a:lnTo>
                      <a:pt x="15304" y="7425"/>
                    </a:lnTo>
                    <a:lnTo>
                      <a:pt x="17144" y="10125"/>
                    </a:lnTo>
                    <a:lnTo>
                      <a:pt x="18791" y="14850"/>
                    </a:lnTo>
                    <a:lnTo>
                      <a:pt x="20438" y="17550"/>
                    </a:lnTo>
                    <a:lnTo>
                      <a:pt x="21600" y="21600"/>
                    </a:lnTo>
                    <a:lnTo>
                      <a:pt x="19857" y="18900"/>
                    </a:lnTo>
                    <a:lnTo>
                      <a:pt x="17822" y="17550"/>
                    </a:lnTo>
                    <a:lnTo>
                      <a:pt x="15691" y="14850"/>
                    </a:lnTo>
                    <a:lnTo>
                      <a:pt x="13464" y="14175"/>
                    </a:lnTo>
                    <a:lnTo>
                      <a:pt x="11526" y="12825"/>
                    </a:lnTo>
                    <a:lnTo>
                      <a:pt x="9008" y="12825"/>
                    </a:lnTo>
                    <a:lnTo>
                      <a:pt x="7846" y="14175"/>
                    </a:lnTo>
                    <a:lnTo>
                      <a:pt x="7555" y="14175"/>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2" name="Freeform 207"/>
              <p:cNvSpPr/>
              <p:nvPr/>
            </p:nvSpPr>
            <p:spPr>
              <a:xfrm>
                <a:off x="390525" y="3174"/>
                <a:ext cx="228603" cy="187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50" y="7505"/>
                    </a:moveTo>
                    <a:lnTo>
                      <a:pt x="5700" y="7322"/>
                    </a:lnTo>
                    <a:lnTo>
                      <a:pt x="4200" y="6590"/>
                    </a:lnTo>
                    <a:lnTo>
                      <a:pt x="3450" y="5858"/>
                    </a:lnTo>
                    <a:lnTo>
                      <a:pt x="2550" y="5125"/>
                    </a:lnTo>
                    <a:lnTo>
                      <a:pt x="1950" y="4393"/>
                    </a:lnTo>
                    <a:lnTo>
                      <a:pt x="750" y="3844"/>
                    </a:lnTo>
                    <a:lnTo>
                      <a:pt x="600" y="2746"/>
                    </a:lnTo>
                    <a:lnTo>
                      <a:pt x="300" y="1647"/>
                    </a:lnTo>
                    <a:lnTo>
                      <a:pt x="0" y="1281"/>
                    </a:lnTo>
                    <a:lnTo>
                      <a:pt x="0" y="549"/>
                    </a:lnTo>
                    <a:lnTo>
                      <a:pt x="300" y="366"/>
                    </a:lnTo>
                    <a:lnTo>
                      <a:pt x="600" y="0"/>
                    </a:lnTo>
                    <a:lnTo>
                      <a:pt x="2850" y="0"/>
                    </a:lnTo>
                    <a:lnTo>
                      <a:pt x="3600" y="366"/>
                    </a:lnTo>
                    <a:lnTo>
                      <a:pt x="4800" y="549"/>
                    </a:lnTo>
                    <a:lnTo>
                      <a:pt x="5700" y="1281"/>
                    </a:lnTo>
                    <a:lnTo>
                      <a:pt x="6450" y="2014"/>
                    </a:lnTo>
                    <a:lnTo>
                      <a:pt x="6750" y="2014"/>
                    </a:lnTo>
                    <a:lnTo>
                      <a:pt x="7350" y="2746"/>
                    </a:lnTo>
                    <a:lnTo>
                      <a:pt x="9750" y="4759"/>
                    </a:lnTo>
                    <a:lnTo>
                      <a:pt x="11850" y="6590"/>
                    </a:lnTo>
                    <a:lnTo>
                      <a:pt x="14100" y="8969"/>
                    </a:lnTo>
                    <a:lnTo>
                      <a:pt x="15750" y="10983"/>
                    </a:lnTo>
                    <a:lnTo>
                      <a:pt x="17550" y="12997"/>
                    </a:lnTo>
                    <a:lnTo>
                      <a:pt x="18600" y="15559"/>
                    </a:lnTo>
                    <a:lnTo>
                      <a:pt x="19950" y="17207"/>
                    </a:lnTo>
                    <a:lnTo>
                      <a:pt x="20850" y="19586"/>
                    </a:lnTo>
                    <a:lnTo>
                      <a:pt x="21600" y="21600"/>
                    </a:lnTo>
                    <a:lnTo>
                      <a:pt x="20250" y="19220"/>
                    </a:lnTo>
                    <a:lnTo>
                      <a:pt x="18300" y="16841"/>
                    </a:lnTo>
                    <a:lnTo>
                      <a:pt x="16350" y="15010"/>
                    </a:lnTo>
                    <a:lnTo>
                      <a:pt x="14400" y="12814"/>
                    </a:lnTo>
                    <a:lnTo>
                      <a:pt x="12000" y="10983"/>
                    </a:lnTo>
                    <a:lnTo>
                      <a:pt x="11550" y="10617"/>
                    </a:lnTo>
                    <a:lnTo>
                      <a:pt x="10350" y="9336"/>
                    </a:lnTo>
                    <a:lnTo>
                      <a:pt x="9000" y="8603"/>
                    </a:lnTo>
                    <a:lnTo>
                      <a:pt x="7950" y="7871"/>
                    </a:lnTo>
                    <a:lnTo>
                      <a:pt x="7350" y="7871"/>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3" name="Freeform 208"/>
              <p:cNvSpPr/>
              <p:nvPr/>
            </p:nvSpPr>
            <p:spPr>
              <a:xfrm>
                <a:off x="950913" y="80962"/>
                <a:ext cx="296866" cy="133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01" y="8486"/>
                    </a:moveTo>
                    <a:lnTo>
                      <a:pt x="15709" y="8486"/>
                    </a:lnTo>
                    <a:lnTo>
                      <a:pt x="16633" y="8229"/>
                    </a:lnTo>
                    <a:lnTo>
                      <a:pt x="17442" y="7714"/>
                    </a:lnTo>
                    <a:lnTo>
                      <a:pt x="18366" y="6686"/>
                    </a:lnTo>
                    <a:lnTo>
                      <a:pt x="19174" y="5657"/>
                    </a:lnTo>
                    <a:lnTo>
                      <a:pt x="19867" y="5400"/>
                    </a:lnTo>
                    <a:lnTo>
                      <a:pt x="20791" y="4371"/>
                    </a:lnTo>
                    <a:lnTo>
                      <a:pt x="21253" y="3343"/>
                    </a:lnTo>
                    <a:lnTo>
                      <a:pt x="21369" y="2829"/>
                    </a:lnTo>
                    <a:lnTo>
                      <a:pt x="21600" y="1543"/>
                    </a:lnTo>
                    <a:lnTo>
                      <a:pt x="21600" y="771"/>
                    </a:lnTo>
                    <a:lnTo>
                      <a:pt x="20907" y="0"/>
                    </a:lnTo>
                    <a:lnTo>
                      <a:pt x="18135" y="0"/>
                    </a:lnTo>
                    <a:lnTo>
                      <a:pt x="17326" y="514"/>
                    </a:lnTo>
                    <a:lnTo>
                      <a:pt x="16402" y="771"/>
                    </a:lnTo>
                    <a:lnTo>
                      <a:pt x="16171" y="1543"/>
                    </a:lnTo>
                    <a:lnTo>
                      <a:pt x="15363" y="2314"/>
                    </a:lnTo>
                    <a:lnTo>
                      <a:pt x="13399" y="3857"/>
                    </a:lnTo>
                    <a:lnTo>
                      <a:pt x="11435" y="5657"/>
                    </a:lnTo>
                    <a:lnTo>
                      <a:pt x="9356" y="8229"/>
                    </a:lnTo>
                    <a:lnTo>
                      <a:pt x="7277" y="10029"/>
                    </a:lnTo>
                    <a:lnTo>
                      <a:pt x="5429" y="12343"/>
                    </a:lnTo>
                    <a:lnTo>
                      <a:pt x="3696" y="14914"/>
                    </a:lnTo>
                    <a:lnTo>
                      <a:pt x="2426" y="16971"/>
                    </a:lnTo>
                    <a:lnTo>
                      <a:pt x="809" y="19800"/>
                    </a:lnTo>
                    <a:lnTo>
                      <a:pt x="0" y="21600"/>
                    </a:lnTo>
                    <a:lnTo>
                      <a:pt x="1502" y="19800"/>
                    </a:lnTo>
                    <a:lnTo>
                      <a:pt x="3465" y="17743"/>
                    </a:lnTo>
                    <a:lnTo>
                      <a:pt x="5544" y="14914"/>
                    </a:lnTo>
                    <a:lnTo>
                      <a:pt x="7739" y="13371"/>
                    </a:lnTo>
                    <a:lnTo>
                      <a:pt x="9934" y="11057"/>
                    </a:lnTo>
                    <a:lnTo>
                      <a:pt x="10396" y="10543"/>
                    </a:lnTo>
                    <a:lnTo>
                      <a:pt x="11666" y="10029"/>
                    </a:lnTo>
                    <a:lnTo>
                      <a:pt x="12821" y="9257"/>
                    </a:lnTo>
                    <a:lnTo>
                      <a:pt x="14092" y="8486"/>
                    </a:lnTo>
                    <a:lnTo>
                      <a:pt x="14323" y="8486"/>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4" name="Freeform 209"/>
              <p:cNvSpPr/>
              <p:nvPr/>
            </p:nvSpPr>
            <p:spPr>
              <a:xfrm>
                <a:off x="985838" y="223837"/>
                <a:ext cx="354016" cy="50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17" y="14850"/>
                    </a:moveTo>
                    <a:lnTo>
                      <a:pt x="15401" y="16875"/>
                    </a:lnTo>
                    <a:lnTo>
                      <a:pt x="18694" y="16875"/>
                    </a:lnTo>
                    <a:lnTo>
                      <a:pt x="19469" y="14850"/>
                    </a:lnTo>
                    <a:lnTo>
                      <a:pt x="20050" y="14850"/>
                    </a:lnTo>
                    <a:lnTo>
                      <a:pt x="20728" y="12825"/>
                    </a:lnTo>
                    <a:lnTo>
                      <a:pt x="21309" y="12825"/>
                    </a:lnTo>
                    <a:lnTo>
                      <a:pt x="21503" y="8775"/>
                    </a:lnTo>
                    <a:lnTo>
                      <a:pt x="21600" y="7425"/>
                    </a:lnTo>
                    <a:lnTo>
                      <a:pt x="21600" y="6075"/>
                    </a:lnTo>
                    <a:lnTo>
                      <a:pt x="21503" y="4725"/>
                    </a:lnTo>
                    <a:lnTo>
                      <a:pt x="21116" y="4050"/>
                    </a:lnTo>
                    <a:lnTo>
                      <a:pt x="20728" y="2025"/>
                    </a:lnTo>
                    <a:lnTo>
                      <a:pt x="20050" y="1350"/>
                    </a:lnTo>
                    <a:lnTo>
                      <a:pt x="19275" y="1350"/>
                    </a:lnTo>
                    <a:lnTo>
                      <a:pt x="18307" y="0"/>
                    </a:lnTo>
                    <a:lnTo>
                      <a:pt x="17629" y="0"/>
                    </a:lnTo>
                    <a:lnTo>
                      <a:pt x="17435" y="1350"/>
                    </a:lnTo>
                    <a:lnTo>
                      <a:pt x="14529" y="1350"/>
                    </a:lnTo>
                    <a:lnTo>
                      <a:pt x="12398" y="2025"/>
                    </a:lnTo>
                    <a:lnTo>
                      <a:pt x="10364" y="4050"/>
                    </a:lnTo>
                    <a:lnTo>
                      <a:pt x="8621" y="4725"/>
                    </a:lnTo>
                    <a:lnTo>
                      <a:pt x="6587" y="7425"/>
                    </a:lnTo>
                    <a:lnTo>
                      <a:pt x="4746" y="10125"/>
                    </a:lnTo>
                    <a:lnTo>
                      <a:pt x="2906" y="14850"/>
                    </a:lnTo>
                    <a:lnTo>
                      <a:pt x="1453" y="18900"/>
                    </a:lnTo>
                    <a:lnTo>
                      <a:pt x="0" y="21600"/>
                    </a:lnTo>
                    <a:lnTo>
                      <a:pt x="2034" y="18900"/>
                    </a:lnTo>
                    <a:lnTo>
                      <a:pt x="3971" y="17550"/>
                    </a:lnTo>
                    <a:lnTo>
                      <a:pt x="6199" y="14850"/>
                    </a:lnTo>
                    <a:lnTo>
                      <a:pt x="8233" y="14175"/>
                    </a:lnTo>
                    <a:lnTo>
                      <a:pt x="10170" y="12825"/>
                    </a:lnTo>
                    <a:lnTo>
                      <a:pt x="12883" y="12825"/>
                    </a:lnTo>
                    <a:lnTo>
                      <a:pt x="13851" y="14175"/>
                    </a:lnTo>
                    <a:lnTo>
                      <a:pt x="14239" y="14175"/>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5" name="Freeform 210"/>
              <p:cNvSpPr/>
              <p:nvPr/>
            </p:nvSpPr>
            <p:spPr>
              <a:xfrm>
                <a:off x="766763" y="3174"/>
                <a:ext cx="228602" cy="187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50" y="7505"/>
                    </a:moveTo>
                    <a:lnTo>
                      <a:pt x="16050" y="7322"/>
                    </a:lnTo>
                    <a:lnTo>
                      <a:pt x="17100" y="6590"/>
                    </a:lnTo>
                    <a:lnTo>
                      <a:pt x="18300" y="5858"/>
                    </a:lnTo>
                    <a:lnTo>
                      <a:pt x="18750" y="5125"/>
                    </a:lnTo>
                    <a:lnTo>
                      <a:pt x="19950" y="4393"/>
                    </a:lnTo>
                    <a:lnTo>
                      <a:pt x="20550" y="3844"/>
                    </a:lnTo>
                    <a:lnTo>
                      <a:pt x="21600" y="1281"/>
                    </a:lnTo>
                    <a:lnTo>
                      <a:pt x="21600" y="549"/>
                    </a:lnTo>
                    <a:lnTo>
                      <a:pt x="21300" y="366"/>
                    </a:lnTo>
                    <a:lnTo>
                      <a:pt x="21000" y="0"/>
                    </a:lnTo>
                    <a:lnTo>
                      <a:pt x="18750" y="0"/>
                    </a:lnTo>
                    <a:lnTo>
                      <a:pt x="17850" y="366"/>
                    </a:lnTo>
                    <a:lnTo>
                      <a:pt x="17100" y="549"/>
                    </a:lnTo>
                    <a:lnTo>
                      <a:pt x="16050" y="1281"/>
                    </a:lnTo>
                    <a:lnTo>
                      <a:pt x="15150" y="2014"/>
                    </a:lnTo>
                    <a:lnTo>
                      <a:pt x="14850" y="2014"/>
                    </a:lnTo>
                    <a:lnTo>
                      <a:pt x="13950" y="2746"/>
                    </a:lnTo>
                    <a:lnTo>
                      <a:pt x="11700" y="4759"/>
                    </a:lnTo>
                    <a:lnTo>
                      <a:pt x="9450" y="6590"/>
                    </a:lnTo>
                    <a:lnTo>
                      <a:pt x="4200" y="12997"/>
                    </a:lnTo>
                    <a:lnTo>
                      <a:pt x="2700" y="15559"/>
                    </a:lnTo>
                    <a:lnTo>
                      <a:pt x="1500" y="17207"/>
                    </a:lnTo>
                    <a:lnTo>
                      <a:pt x="450" y="19586"/>
                    </a:lnTo>
                    <a:lnTo>
                      <a:pt x="0" y="21600"/>
                    </a:lnTo>
                    <a:lnTo>
                      <a:pt x="1350" y="19220"/>
                    </a:lnTo>
                    <a:lnTo>
                      <a:pt x="3300" y="17207"/>
                    </a:lnTo>
                    <a:lnTo>
                      <a:pt x="7200" y="12814"/>
                    </a:lnTo>
                    <a:lnTo>
                      <a:pt x="9450" y="10983"/>
                    </a:lnTo>
                    <a:lnTo>
                      <a:pt x="9750" y="10617"/>
                    </a:lnTo>
                    <a:lnTo>
                      <a:pt x="10050" y="10617"/>
                    </a:lnTo>
                    <a:lnTo>
                      <a:pt x="11100" y="9336"/>
                    </a:lnTo>
                    <a:lnTo>
                      <a:pt x="12300" y="8603"/>
                    </a:lnTo>
                    <a:lnTo>
                      <a:pt x="13350" y="7871"/>
                    </a:lnTo>
                    <a:lnTo>
                      <a:pt x="14250" y="7871"/>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6" name="Freeform 211"/>
              <p:cNvSpPr/>
              <p:nvPr/>
            </p:nvSpPr>
            <p:spPr>
              <a:xfrm>
                <a:off x="422275" y="985838"/>
                <a:ext cx="33339" cy="101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29" y="0"/>
                    </a:moveTo>
                    <a:lnTo>
                      <a:pt x="19543" y="1688"/>
                    </a:lnTo>
                    <a:lnTo>
                      <a:pt x="21600" y="5738"/>
                    </a:lnTo>
                    <a:lnTo>
                      <a:pt x="21600" y="8775"/>
                    </a:lnTo>
                    <a:lnTo>
                      <a:pt x="19543" y="12825"/>
                    </a:lnTo>
                    <a:lnTo>
                      <a:pt x="15429" y="15862"/>
                    </a:lnTo>
                    <a:lnTo>
                      <a:pt x="8229" y="18900"/>
                    </a:lnTo>
                    <a:lnTo>
                      <a:pt x="0" y="21600"/>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7" name="Freeform 212"/>
              <p:cNvSpPr/>
              <p:nvPr/>
            </p:nvSpPr>
            <p:spPr>
              <a:xfrm>
                <a:off x="458787" y="992188"/>
                <a:ext cx="39690" cy="119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16" y="0"/>
                    </a:moveTo>
                    <a:lnTo>
                      <a:pt x="18144" y="1152"/>
                    </a:lnTo>
                    <a:lnTo>
                      <a:pt x="21600" y="4320"/>
                    </a:lnTo>
                    <a:lnTo>
                      <a:pt x="21600" y="10656"/>
                    </a:lnTo>
                    <a:lnTo>
                      <a:pt x="18144" y="13248"/>
                    </a:lnTo>
                    <a:lnTo>
                      <a:pt x="14688" y="16704"/>
                    </a:lnTo>
                    <a:lnTo>
                      <a:pt x="8640" y="19872"/>
                    </a:lnTo>
                    <a:lnTo>
                      <a:pt x="0" y="21600"/>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8" name="Freeform 213"/>
              <p:cNvSpPr/>
              <p:nvPr/>
            </p:nvSpPr>
            <p:spPr>
              <a:xfrm>
                <a:off x="85725" y="711200"/>
                <a:ext cx="30164" cy="107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21" y="21600"/>
                    </a:moveTo>
                    <a:lnTo>
                      <a:pt x="3411" y="18741"/>
                    </a:lnTo>
                    <a:lnTo>
                      <a:pt x="0" y="15565"/>
                    </a:lnTo>
                    <a:lnTo>
                      <a:pt x="0" y="12071"/>
                    </a:lnTo>
                    <a:lnTo>
                      <a:pt x="3411" y="9212"/>
                    </a:lnTo>
                    <a:lnTo>
                      <a:pt x="9095" y="5400"/>
                    </a:lnTo>
                    <a:lnTo>
                      <a:pt x="15916" y="3176"/>
                    </a:lnTo>
                    <a:lnTo>
                      <a:pt x="21600" y="0"/>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69" name="Freeform 214"/>
              <p:cNvSpPr/>
              <p:nvPr/>
            </p:nvSpPr>
            <p:spPr>
              <a:xfrm>
                <a:off x="42862" y="687388"/>
                <a:ext cx="38102" cy="119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00" y="21600"/>
                    </a:moveTo>
                    <a:lnTo>
                      <a:pt x="2700" y="20736"/>
                    </a:lnTo>
                    <a:lnTo>
                      <a:pt x="900" y="17856"/>
                    </a:lnTo>
                    <a:lnTo>
                      <a:pt x="0" y="14112"/>
                    </a:lnTo>
                    <a:lnTo>
                      <a:pt x="900" y="10944"/>
                    </a:lnTo>
                    <a:lnTo>
                      <a:pt x="2700" y="8352"/>
                    </a:lnTo>
                    <a:lnTo>
                      <a:pt x="8100" y="4896"/>
                    </a:lnTo>
                    <a:lnTo>
                      <a:pt x="14400" y="2304"/>
                    </a:lnTo>
                    <a:lnTo>
                      <a:pt x="21600" y="0"/>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70" name="Freeform 215"/>
              <p:cNvSpPr/>
              <p:nvPr/>
            </p:nvSpPr>
            <p:spPr>
              <a:xfrm>
                <a:off x="1150939" y="949325"/>
                <a:ext cx="68265" cy="777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3527"/>
                    </a:lnTo>
                    <a:lnTo>
                      <a:pt x="19591" y="8376"/>
                    </a:lnTo>
                    <a:lnTo>
                      <a:pt x="17581" y="11902"/>
                    </a:lnTo>
                    <a:lnTo>
                      <a:pt x="12558" y="15869"/>
                    </a:lnTo>
                    <a:lnTo>
                      <a:pt x="9042" y="18955"/>
                    </a:lnTo>
                    <a:lnTo>
                      <a:pt x="5023" y="20718"/>
                    </a:lnTo>
                    <a:lnTo>
                      <a:pt x="0" y="21600"/>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71" name="Freeform 216"/>
              <p:cNvSpPr/>
              <p:nvPr/>
            </p:nvSpPr>
            <p:spPr>
              <a:xfrm>
                <a:off x="1171577" y="976313"/>
                <a:ext cx="79377" cy="88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314"/>
                    </a:lnTo>
                    <a:lnTo>
                      <a:pt x="20736" y="5786"/>
                    </a:lnTo>
                    <a:lnTo>
                      <a:pt x="19440" y="10029"/>
                    </a:lnTo>
                    <a:lnTo>
                      <a:pt x="16848" y="13114"/>
                    </a:lnTo>
                    <a:lnTo>
                      <a:pt x="12960" y="16971"/>
                    </a:lnTo>
                    <a:lnTo>
                      <a:pt x="9504" y="18900"/>
                    </a:lnTo>
                    <a:lnTo>
                      <a:pt x="3888" y="21214"/>
                    </a:lnTo>
                    <a:lnTo>
                      <a:pt x="0" y="21600"/>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72" name="Freeform 217"/>
              <p:cNvSpPr/>
              <p:nvPr/>
            </p:nvSpPr>
            <p:spPr>
              <a:xfrm>
                <a:off x="1387477" y="455612"/>
                <a:ext cx="95252" cy="50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9800" y="16200"/>
                    </a:lnTo>
                    <a:lnTo>
                      <a:pt x="17280" y="11475"/>
                    </a:lnTo>
                    <a:lnTo>
                      <a:pt x="14400" y="8100"/>
                    </a:lnTo>
                    <a:lnTo>
                      <a:pt x="10800" y="2700"/>
                    </a:lnTo>
                    <a:lnTo>
                      <a:pt x="7560" y="1350"/>
                    </a:lnTo>
                    <a:lnTo>
                      <a:pt x="3600" y="0"/>
                    </a:lnTo>
                    <a:lnTo>
                      <a:pt x="0" y="1350"/>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sp>
            <p:nvSpPr>
              <p:cNvPr id="1573" name="Freeform 218"/>
              <p:cNvSpPr/>
              <p:nvPr/>
            </p:nvSpPr>
            <p:spPr>
              <a:xfrm>
                <a:off x="1392239" y="414337"/>
                <a:ext cx="109540" cy="53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974" y="19059"/>
                    </a:lnTo>
                    <a:lnTo>
                      <a:pt x="18783" y="12706"/>
                    </a:lnTo>
                    <a:lnTo>
                      <a:pt x="16278" y="6988"/>
                    </a:lnTo>
                    <a:lnTo>
                      <a:pt x="13148" y="3176"/>
                    </a:lnTo>
                    <a:lnTo>
                      <a:pt x="9704" y="635"/>
                    </a:lnTo>
                    <a:lnTo>
                      <a:pt x="6887" y="0"/>
                    </a:lnTo>
                    <a:lnTo>
                      <a:pt x="2817" y="0"/>
                    </a:lnTo>
                    <a:lnTo>
                      <a:pt x="0" y="635"/>
                    </a:lnTo>
                  </a:path>
                </a:pathLst>
              </a:custGeom>
              <a:noFill/>
              <a:ln w="3175" cap="flat">
                <a:solidFill>
                  <a:srgbClr val="666A94"/>
                </a:solidFill>
                <a:prstDash val="solid"/>
                <a:round/>
              </a:ln>
              <a:effectLst/>
            </p:spPr>
            <p:txBody>
              <a:bodyPr wrap="square" lIns="45718" tIns="45718" rIns="45718" bIns="45718" numCol="1" anchor="t">
                <a:noAutofit/>
              </a:bodyPr>
              <a:lstStyle/>
              <a:p>
                <a:pPr>
                  <a:defRPr>
                    <a:latin typeface="+mj-lt"/>
                    <a:ea typeface="+mj-ea"/>
                    <a:cs typeface="+mj-cs"/>
                    <a:sym typeface="Calibri"/>
                  </a:defRPr>
                </a:pPr>
              </a:p>
            </p:txBody>
          </p:sp>
        </p:grpSp>
      </p:grpSp>
      <p:sp>
        <p:nvSpPr>
          <p:cNvPr id="1576" name="Rectangle 221"/>
          <p:cNvSpPr/>
          <p:nvPr/>
        </p:nvSpPr>
        <p:spPr>
          <a:xfrm>
            <a:off x="5791200" y="4191000"/>
            <a:ext cx="3352800" cy="2438400"/>
          </a:xfrm>
          <a:prstGeom prst="rect">
            <a:avLst/>
          </a:prstGeom>
          <a:ln w="12700">
            <a:solidFill>
              <a:srgbClr val="000000"/>
            </a:solidFill>
            <a:miter/>
          </a:ln>
        </p:spPr>
        <p:txBody>
          <a:bodyPr lIns="45718" tIns="45718" rIns="45718" bIns="45718" anchor="ctr"/>
          <a:lstStyle/>
          <a:p>
            <a:pPr>
              <a:defRPr>
                <a:latin typeface="+mj-lt"/>
                <a:ea typeface="+mj-ea"/>
                <a:cs typeface="+mj-cs"/>
                <a:sym typeface="Calibri"/>
              </a:defRPr>
            </a:pPr>
          </a:p>
        </p:txBody>
      </p:sp>
      <p:sp>
        <p:nvSpPr>
          <p:cNvPr id="15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9" name="Rectangle 2"/>
          <p:cNvSpPr txBox="1"/>
          <p:nvPr>
            <p:ph type="title"/>
          </p:nvPr>
        </p:nvSpPr>
        <p:spPr>
          <a:xfrm>
            <a:off x="457200" y="274638"/>
            <a:ext cx="8229600" cy="1143002"/>
          </a:xfrm>
          <a:prstGeom prst="rect">
            <a:avLst/>
          </a:prstGeom>
        </p:spPr>
        <p:txBody>
          <a:bodyPr/>
          <a:lstStyle/>
          <a:p>
            <a:pPr/>
            <a:r>
              <a:t>Is your ‘AIR’ answer valid if:</a:t>
            </a:r>
          </a:p>
        </p:txBody>
      </p:sp>
      <p:sp>
        <p:nvSpPr>
          <p:cNvPr id="1580" name="Rectangle 3"/>
          <p:cNvSpPr txBox="1"/>
          <p:nvPr>
            <p:ph type="body" idx="1"/>
          </p:nvPr>
        </p:nvSpPr>
        <p:spPr>
          <a:xfrm>
            <a:off x="457200" y="1600200"/>
            <a:ext cx="8229600" cy="4525963"/>
          </a:xfrm>
          <a:prstGeom prst="rect">
            <a:avLst/>
          </a:prstGeom>
        </p:spPr>
        <p:txBody>
          <a:bodyPr/>
          <a:lstStyle/>
          <a:p>
            <a:pPr/>
            <a:r>
              <a:t>We are in the Death Valley  Desert</a:t>
            </a:r>
          </a:p>
          <a:p>
            <a:pPr lvl="1" marL="742950" indent="-285750">
              <a:spcBef>
                <a:spcPts val="600"/>
              </a:spcBef>
              <a:defRPr sz="2800"/>
            </a:pPr>
            <a:r>
              <a:t>And we have enough air, but have no water and ate the rest of our food 5 days ago?</a:t>
            </a:r>
          </a:p>
          <a:p>
            <a:pPr/>
            <a:r>
              <a:t>You are on a hunger strike (Gandhi) in the 43rd Day and Nehru is worried?</a:t>
            </a:r>
          </a:p>
        </p:txBody>
      </p:sp>
      <p:pic>
        <p:nvPicPr>
          <p:cNvPr id="1581" name="Picture 4" descr="Picture 4"/>
          <p:cNvPicPr>
            <a:picLocks noChangeAspect="1"/>
          </p:cNvPicPr>
          <p:nvPr/>
        </p:nvPicPr>
        <p:blipFill>
          <a:blip r:embed="rId3">
            <a:extLst/>
          </a:blip>
          <a:stretch>
            <a:fillRect/>
          </a:stretch>
        </p:blipFill>
        <p:spPr>
          <a:xfrm>
            <a:off x="6316133" y="4334933"/>
            <a:ext cx="2895601" cy="1981201"/>
          </a:xfrm>
          <a:prstGeom prst="rect">
            <a:avLst/>
          </a:prstGeom>
          <a:ln w="12700">
            <a:miter lim="400000"/>
          </a:ln>
        </p:spPr>
      </p:pic>
      <p:pic>
        <p:nvPicPr>
          <p:cNvPr id="1582" name="Object 5" descr="Object 5"/>
          <p:cNvPicPr>
            <a:picLocks noChangeAspect="1"/>
          </p:cNvPicPr>
          <p:nvPr/>
        </p:nvPicPr>
        <p:blipFill>
          <a:blip r:embed="rId4">
            <a:extLst/>
          </a:blip>
          <a:stretch>
            <a:fillRect/>
          </a:stretch>
        </p:blipFill>
        <p:spPr>
          <a:xfrm>
            <a:off x="7416800" y="1327942"/>
            <a:ext cx="1270000" cy="849314"/>
          </a:xfrm>
          <a:prstGeom prst="rect">
            <a:avLst/>
          </a:prstGeom>
          <a:ln w="12700">
            <a:miter lim="400000"/>
          </a:ln>
        </p:spPr>
      </p:pic>
      <p:pic>
        <p:nvPicPr>
          <p:cNvPr id="1583" name="Picture 1" descr="Picture 1"/>
          <p:cNvPicPr>
            <a:picLocks noChangeAspect="1"/>
          </p:cNvPicPr>
          <p:nvPr/>
        </p:nvPicPr>
        <p:blipFill>
          <a:blip r:embed="rId5">
            <a:extLst/>
          </a:blip>
          <a:stretch>
            <a:fillRect/>
          </a:stretch>
        </p:blipFill>
        <p:spPr>
          <a:xfrm>
            <a:off x="812899" y="4272136"/>
            <a:ext cx="2603970" cy="1854028"/>
          </a:xfrm>
          <a:prstGeom prst="rect">
            <a:avLst/>
          </a:prstGeom>
          <a:ln w="12700">
            <a:miter lim="400000"/>
          </a:ln>
        </p:spPr>
      </p:pic>
      <p:sp>
        <p:nvSpPr>
          <p:cNvPr id="15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Planguage Prioritization…"/>
          <p:cNvSpPr txBox="1"/>
          <p:nvPr>
            <p:ph type="title"/>
          </p:nvPr>
        </p:nvSpPr>
        <p:spPr>
          <a:xfrm>
            <a:off x="457200" y="274638"/>
            <a:ext cx="8052897" cy="2238376"/>
          </a:xfrm>
          <a:prstGeom prst="rect">
            <a:avLst/>
          </a:prstGeom>
          <a:solidFill>
            <a:schemeClr val="accent2"/>
          </a:solidFill>
          <a:ln w="25400">
            <a:solidFill>
              <a:srgbClr val="8C3A38"/>
            </a:solidFill>
            <a:round/>
          </a:ln>
          <a:effectLst>
            <a:outerShdw sx="100000" sy="100000" kx="0" ky="0" algn="b" rotWithShape="0" blurRad="38100" dist="23000" dir="5400000">
              <a:srgbClr val="000000">
                <a:alpha val="35000"/>
              </a:srgbClr>
            </a:outerShdw>
          </a:effectLst>
        </p:spPr>
        <p:txBody>
          <a:bodyPr/>
          <a:lstStyle/>
          <a:p>
            <a:pPr defTabSz="283463">
              <a:defRPr sz="5952">
                <a:solidFill>
                  <a:srgbClr val="FFFFFF"/>
                </a:solidFill>
                <a:latin typeface="Impact"/>
                <a:ea typeface="Impact"/>
                <a:cs typeface="Impact"/>
                <a:sym typeface="Impact"/>
              </a:defRPr>
            </a:pPr>
            <a:r>
              <a:t>Planguage Prioritization</a:t>
            </a:r>
          </a:p>
          <a:p>
            <a:pPr defTabSz="283463">
              <a:defRPr sz="5952">
                <a:solidFill>
                  <a:srgbClr val="FFFFFF"/>
                </a:solidFill>
                <a:latin typeface="Impact"/>
                <a:ea typeface="Impact"/>
                <a:cs typeface="Impact"/>
                <a:sym typeface="Impact"/>
              </a:defRPr>
            </a:pPr>
            <a:r>
              <a:t>Based on some examples</a:t>
            </a:r>
          </a:p>
        </p:txBody>
      </p:sp>
      <p:sp>
        <p:nvSpPr>
          <p:cNvPr id="189" name="Slide Number"/>
          <p:cNvSpPr txBox="1"/>
          <p:nvPr>
            <p:ph type="sldNum" sz="quarter" idx="2"/>
          </p:nvPr>
        </p:nvSpPr>
        <p:spPr>
          <a:xfrm>
            <a:off x="8502742" y="6404293"/>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0" name="This is from a non-confidential BCS Student exercise June 2017.…"/>
          <p:cNvSpPr txBox="1"/>
          <p:nvPr/>
        </p:nvSpPr>
        <p:spPr>
          <a:xfrm>
            <a:off x="1960806" y="2818131"/>
            <a:ext cx="6711661" cy="1488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This is from a non-confidential BCS Student exercise June 2017.</a:t>
            </a:r>
          </a:p>
          <a:p>
            <a:pPr/>
            <a:r>
              <a:t>It is not complete, and it is not up to top standard.</a:t>
            </a:r>
          </a:p>
          <a:p>
            <a:pPr/>
            <a:r>
              <a:t>But, it illustrates the concepts.</a:t>
            </a:r>
          </a:p>
          <a:p>
            <a:pPr/>
          </a:p>
          <a:p>
            <a:pPr/>
            <a:r>
              <a:t>The theme was Terror Prevention.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88" name="Picture 4" descr="Picture 4"/>
          <p:cNvPicPr>
            <a:picLocks noChangeAspect="1"/>
          </p:cNvPicPr>
          <p:nvPr/>
        </p:nvPicPr>
        <p:blipFill>
          <a:blip r:embed="rId3">
            <a:extLst/>
          </a:blip>
          <a:stretch>
            <a:fillRect/>
          </a:stretch>
        </p:blipFill>
        <p:spPr>
          <a:xfrm>
            <a:off x="6912578" y="1045187"/>
            <a:ext cx="2180621" cy="1427080"/>
          </a:xfrm>
          <a:prstGeom prst="rect">
            <a:avLst/>
          </a:prstGeom>
          <a:ln w="12700">
            <a:miter lim="400000"/>
          </a:ln>
        </p:spPr>
      </p:pic>
      <p:sp>
        <p:nvSpPr>
          <p:cNvPr id="1589" name="Rectangle 2"/>
          <p:cNvSpPr txBox="1"/>
          <p:nvPr>
            <p:ph type="title"/>
          </p:nvPr>
        </p:nvSpPr>
        <p:spPr>
          <a:xfrm>
            <a:off x="457200" y="274638"/>
            <a:ext cx="8229600" cy="1143002"/>
          </a:xfrm>
          <a:prstGeom prst="rect">
            <a:avLst/>
          </a:prstGeom>
        </p:spPr>
        <p:txBody>
          <a:bodyPr/>
          <a:lstStyle/>
          <a:p>
            <a:pPr/>
            <a:r>
              <a:t>Problems with the Question</a:t>
            </a:r>
          </a:p>
        </p:txBody>
      </p:sp>
      <p:sp>
        <p:nvSpPr>
          <p:cNvPr id="1590" name="Rectangle 3"/>
          <p:cNvSpPr txBox="1"/>
          <p:nvPr>
            <p:ph type="body" idx="1"/>
          </p:nvPr>
        </p:nvSpPr>
        <p:spPr>
          <a:xfrm>
            <a:off x="457200" y="1600200"/>
            <a:ext cx="8229600" cy="4525963"/>
          </a:xfrm>
          <a:prstGeom prst="rect">
            <a:avLst/>
          </a:prstGeom>
        </p:spPr>
        <p:txBody>
          <a:bodyPr/>
          <a:lstStyle/>
          <a:p>
            <a:pPr>
              <a:spcBef>
                <a:spcPts val="800"/>
              </a:spcBef>
              <a:defRPr sz="3600"/>
            </a:pPr>
            <a:r>
              <a:t>No information was given on </a:t>
            </a:r>
            <a:r>
              <a:rPr>
                <a:latin typeface="Arial"/>
                <a:ea typeface="Arial"/>
                <a:cs typeface="Arial"/>
                <a:sym typeface="Arial"/>
              </a:rPr>
              <a:t>‘</a:t>
            </a:r>
            <a:r>
              <a:t>Constraints</a:t>
            </a:r>
          </a:p>
          <a:p>
            <a:pPr lvl="1" marL="742950" indent="-285750"/>
            <a:r>
              <a:t>the </a:t>
            </a:r>
            <a:r>
              <a:rPr>
                <a:latin typeface="Arial"/>
                <a:ea typeface="Arial"/>
                <a:cs typeface="Arial"/>
                <a:sym typeface="Arial"/>
              </a:rPr>
              <a:t>‘</a:t>
            </a:r>
            <a:r>
              <a:rPr>
                <a:solidFill>
                  <a:schemeClr val="accent1"/>
                </a:solidFill>
              </a:rPr>
              <a:t>survival </a:t>
            </a:r>
            <a:r>
              <a:t>level</a:t>
            </a:r>
            <a:r>
              <a:rPr>
                <a:latin typeface="Arial"/>
                <a:ea typeface="Arial"/>
                <a:cs typeface="Arial"/>
                <a:sym typeface="Arial"/>
              </a:rPr>
              <a:t>’</a:t>
            </a:r>
            <a:r>
              <a:t>, or the </a:t>
            </a:r>
            <a:r>
              <a:rPr>
                <a:latin typeface="Arial"/>
                <a:ea typeface="Arial"/>
                <a:cs typeface="Arial"/>
                <a:sym typeface="Arial"/>
              </a:rPr>
              <a:t>‘</a:t>
            </a:r>
            <a:r>
              <a:t>Fail   level</a:t>
            </a:r>
            <a:r>
              <a:rPr>
                <a:latin typeface="Arial"/>
                <a:ea typeface="Arial"/>
                <a:cs typeface="Arial"/>
                <a:sym typeface="Arial"/>
              </a:rPr>
              <a:t>’</a:t>
            </a:r>
            <a:endParaRPr>
              <a:latin typeface="Arial"/>
              <a:ea typeface="Arial"/>
              <a:cs typeface="Arial"/>
              <a:sym typeface="Arial"/>
            </a:endParaRPr>
          </a:p>
          <a:p>
            <a:pPr lvl="2" marL="1143000" indent="-228600">
              <a:spcBef>
                <a:spcPts val="600"/>
              </a:spcBef>
              <a:defRPr sz="2800"/>
            </a:pPr>
            <a:r>
              <a:t>Suffocation, gasping for breath</a:t>
            </a:r>
            <a:endParaRPr sz="2400"/>
          </a:p>
          <a:p>
            <a:pPr>
              <a:spcBef>
                <a:spcPts val="800"/>
              </a:spcBef>
              <a:defRPr sz="3600"/>
            </a:pPr>
            <a:r>
              <a:t>No information was given on degree of </a:t>
            </a:r>
            <a:r>
              <a:rPr>
                <a:solidFill>
                  <a:schemeClr val="accent1"/>
                </a:solidFill>
              </a:rPr>
              <a:t>satisfaction </a:t>
            </a:r>
            <a:r>
              <a:t>of the requirements.</a:t>
            </a:r>
          </a:p>
          <a:p>
            <a:pPr lvl="1" marL="742950" indent="-285750">
              <a:defRPr>
                <a:latin typeface="Arial"/>
                <a:ea typeface="Arial"/>
                <a:cs typeface="Arial"/>
                <a:sym typeface="Arial"/>
              </a:defRPr>
            </a:pPr>
            <a:r>
              <a:t>‘</a:t>
            </a:r>
            <a:r>
              <a:rPr>
                <a:latin typeface="+mj-lt"/>
                <a:ea typeface="+mj-ea"/>
                <a:cs typeface="+mj-cs"/>
                <a:sym typeface="Calibri"/>
              </a:rPr>
              <a:t>Goal level</a:t>
            </a:r>
            <a:r>
              <a:t>’</a:t>
            </a:r>
            <a:r>
              <a:rPr>
                <a:latin typeface="+mj-lt"/>
                <a:ea typeface="+mj-ea"/>
                <a:cs typeface="+mj-cs"/>
                <a:sym typeface="Calibri"/>
              </a:rPr>
              <a:t> </a:t>
            </a:r>
          </a:p>
          <a:p>
            <a:pPr lvl="2" marL="1143000" indent="-228600">
              <a:spcBef>
                <a:spcPts val="500"/>
              </a:spcBef>
              <a:defRPr sz="2400"/>
            </a:pPr>
            <a:r>
              <a:t>(when we don</a:t>
            </a:r>
            <a:r>
              <a:rPr>
                <a:latin typeface="Arial"/>
                <a:ea typeface="Arial"/>
                <a:cs typeface="Arial"/>
                <a:sym typeface="Arial"/>
              </a:rPr>
              <a:t>’</a:t>
            </a:r>
            <a:r>
              <a:t>t have to think about breathing)</a:t>
            </a:r>
          </a:p>
        </p:txBody>
      </p:sp>
      <p:sp>
        <p:nvSpPr>
          <p:cNvPr id="1591" name="Slide Number"/>
          <p:cNvSpPr txBox="1"/>
          <p:nvPr>
            <p:ph type="sldNum" sz="quarter" idx="2"/>
          </p:nvPr>
        </p:nvSpPr>
        <p:spPr>
          <a:xfrm>
            <a:off x="7423754" y="2780560"/>
            <a:ext cx="263980"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5" name="Rectangle 2"/>
          <p:cNvSpPr txBox="1"/>
          <p:nvPr>
            <p:ph type="title"/>
          </p:nvPr>
        </p:nvSpPr>
        <p:spPr>
          <a:xfrm>
            <a:off x="457200" y="274638"/>
            <a:ext cx="8229600" cy="1143002"/>
          </a:xfrm>
          <a:prstGeom prst="rect">
            <a:avLst/>
          </a:prstGeom>
        </p:spPr>
        <p:txBody>
          <a:bodyPr/>
          <a:lstStyle/>
          <a:p>
            <a:pPr defTabSz="374904">
              <a:defRPr sz="3600"/>
            </a:pPr>
            <a:r>
              <a:t>Problems with your </a:t>
            </a:r>
            <a:r>
              <a:rPr u="sng"/>
              <a:t>mode</a:t>
            </a:r>
            <a:r>
              <a:t> of answering:</a:t>
            </a:r>
          </a:p>
        </p:txBody>
      </p:sp>
      <p:sp>
        <p:nvSpPr>
          <p:cNvPr id="1596" name="Rectangle 3"/>
          <p:cNvSpPr txBox="1"/>
          <p:nvPr>
            <p:ph type="body" idx="1"/>
          </p:nvPr>
        </p:nvSpPr>
        <p:spPr>
          <a:xfrm>
            <a:off x="0" y="1981200"/>
            <a:ext cx="9144000" cy="4114800"/>
          </a:xfrm>
          <a:prstGeom prst="rect">
            <a:avLst/>
          </a:prstGeom>
        </p:spPr>
        <p:txBody>
          <a:bodyPr/>
          <a:lstStyle/>
          <a:p>
            <a:pPr marL="325754" indent="-325754" defTabSz="434340">
              <a:spcBef>
                <a:spcPts val="600"/>
              </a:spcBef>
              <a:defRPr sz="2600"/>
            </a:pPr>
            <a:r>
              <a:t>You answered without asking necessary information </a:t>
            </a:r>
          </a:p>
          <a:p>
            <a:pPr lvl="1" marL="705801" indent="-271462" defTabSz="434340">
              <a:spcBef>
                <a:spcPts val="500"/>
              </a:spcBef>
              <a:defRPr sz="2200"/>
            </a:pPr>
            <a:r>
              <a:t>(requirements, degree of satisfaction)</a:t>
            </a:r>
            <a:endParaRPr sz="2600"/>
          </a:p>
          <a:p>
            <a:pPr marL="325754" indent="-325754" defTabSz="434340">
              <a:spcBef>
                <a:spcPts val="600"/>
              </a:spcBef>
              <a:defRPr sz="2600"/>
            </a:pPr>
            <a:r>
              <a:t>Your ‘wrong’ answer might be mistaken as an </a:t>
            </a:r>
            <a:r>
              <a:rPr i="1"/>
              <a:t>authoritative</a:t>
            </a:r>
            <a:r>
              <a:t> demand </a:t>
            </a:r>
          </a:p>
          <a:p>
            <a:pPr lvl="1" marL="705801" indent="-271462" defTabSz="434340">
              <a:spcBef>
                <a:spcPts val="500"/>
              </a:spcBef>
              <a:defRPr sz="2200"/>
            </a:pPr>
            <a:r>
              <a:t>(you are the manager, you </a:t>
            </a:r>
            <a:r>
              <a:rPr i="1"/>
              <a:t>did not hesitate</a:t>
            </a:r>
            <a:r>
              <a:t> to give a clear answer)</a:t>
            </a:r>
            <a:endParaRPr sz="2600"/>
          </a:p>
          <a:p>
            <a:pPr marL="325754" indent="-325754" defTabSz="434340">
              <a:spcBef>
                <a:spcPts val="600"/>
              </a:spcBef>
              <a:defRPr sz="2600"/>
            </a:pPr>
            <a:r>
              <a:t>You did not even ask </a:t>
            </a:r>
            <a:r>
              <a:rPr>
                <a:latin typeface="Arial"/>
                <a:ea typeface="Arial"/>
                <a:cs typeface="Arial"/>
                <a:sym typeface="Arial"/>
              </a:rPr>
              <a:t>‘</a:t>
            </a:r>
            <a:r>
              <a:rPr i="1"/>
              <a:t>why the question was asked</a:t>
            </a:r>
            <a:r>
              <a:rPr i="1">
                <a:latin typeface="Arial"/>
                <a:ea typeface="Arial"/>
                <a:cs typeface="Arial"/>
                <a:sym typeface="Arial"/>
              </a:rPr>
              <a:t>’</a:t>
            </a:r>
          </a:p>
          <a:p>
            <a:pPr lvl="1" marL="705801" indent="-271462" defTabSz="434340">
              <a:spcBef>
                <a:spcPts val="500"/>
              </a:spcBef>
              <a:defRPr sz="2200"/>
            </a:pPr>
            <a:r>
              <a:t>My answer: to trick you into unreasonable, dangerous behavior in public!</a:t>
            </a:r>
            <a:endParaRPr sz="2600"/>
          </a:p>
          <a:p>
            <a:pPr lvl="1" marL="705801" indent="-271462" defTabSz="434340">
              <a:spcBef>
                <a:spcPts val="500"/>
              </a:spcBef>
              <a:defRPr i="1" sz="2200"/>
            </a:pPr>
            <a:r>
              <a:t>Next time</a:t>
            </a:r>
            <a:r>
              <a:rPr i="0"/>
              <a:t> your enemy might pull this trick!</a:t>
            </a:r>
          </a:p>
        </p:txBody>
      </p:sp>
      <p:pic>
        <p:nvPicPr>
          <p:cNvPr id="1597" name="Picture 4" descr="Picture 4"/>
          <p:cNvPicPr>
            <a:picLocks noChangeAspect="1"/>
          </p:cNvPicPr>
          <p:nvPr/>
        </p:nvPicPr>
        <p:blipFill>
          <a:blip r:embed="rId2">
            <a:extLst/>
          </a:blip>
          <a:stretch>
            <a:fillRect/>
          </a:stretch>
        </p:blipFill>
        <p:spPr>
          <a:xfrm>
            <a:off x="7137400" y="5080000"/>
            <a:ext cx="1905000" cy="1066800"/>
          </a:xfrm>
          <a:prstGeom prst="rect">
            <a:avLst/>
          </a:prstGeom>
          <a:ln w="12700">
            <a:miter lim="400000"/>
          </a:ln>
        </p:spPr>
      </p:pic>
      <p:sp>
        <p:nvSpPr>
          <p:cNvPr id="15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596">
                                            <p:bg/>
                                          </p:spTgt>
                                        </p:tgtEl>
                                        <p:attrNameLst>
                                          <p:attrName>style.visibility</p:attrName>
                                        </p:attrNameLst>
                                      </p:cBhvr>
                                      <p:to>
                                        <p:strVal val="visible"/>
                                      </p:to>
                                    </p:set>
                                    <p:animEffect filter="wipe(right)" transition="in">
                                      <p:cBhvr>
                                        <p:cTn id="7" dur="500"/>
                                        <p:tgtEl>
                                          <p:spTgt spid="1596">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596">
                                            <p:txEl>
                                              <p:pRg st="0" end="0"/>
                                            </p:txEl>
                                          </p:spTgt>
                                        </p:tgtEl>
                                        <p:attrNameLst>
                                          <p:attrName>style.visibility</p:attrName>
                                        </p:attrNameLst>
                                      </p:cBhvr>
                                      <p:to>
                                        <p:strVal val="visible"/>
                                      </p:to>
                                    </p:set>
                                    <p:animEffect filter="wipe(right)" transition="in">
                                      <p:cBhvr>
                                        <p:cTn id="10" dur="500"/>
                                        <p:tgtEl>
                                          <p:spTgt spid="1596">
                                            <p:txEl>
                                              <p:pRg st="0" end="0"/>
                                            </p:txEl>
                                          </p:spTgt>
                                        </p:tgtEl>
                                      </p:cBhvr>
                                    </p:animEffect>
                                  </p:childTnLst>
                                </p:cTn>
                              </p:par>
                            </p:childTnLst>
                          </p:cTn>
                        </p:par>
                        <p:par>
                          <p:cTn id="11" fill="hold">
                            <p:stCondLst>
                              <p:cond delay="500"/>
                            </p:stCondLst>
                            <p:childTnLst>
                              <p:par>
                                <p:cTn id="12" presetClass="entr" nodeType="afterEffect" presetSubtype="2" presetID="22" grpId="1" fill="hold">
                                  <p:stCondLst>
                                    <p:cond delay="0"/>
                                  </p:stCondLst>
                                  <p:iterate type="el" backwards="0">
                                    <p:tmAbs val="0"/>
                                  </p:iterate>
                                  <p:childTnLst>
                                    <p:set>
                                      <p:cBhvr>
                                        <p:cTn id="13" fill="hold"/>
                                        <p:tgtEl>
                                          <p:spTgt spid="1596">
                                            <p:txEl>
                                              <p:pRg st="1" end="1"/>
                                            </p:txEl>
                                          </p:spTgt>
                                        </p:tgtEl>
                                        <p:attrNameLst>
                                          <p:attrName>style.visibility</p:attrName>
                                        </p:attrNameLst>
                                      </p:cBhvr>
                                      <p:to>
                                        <p:strVal val="visible"/>
                                      </p:to>
                                    </p:set>
                                    <p:animEffect filter="wipe(right)" transition="in">
                                      <p:cBhvr>
                                        <p:cTn id="14" dur="500"/>
                                        <p:tgtEl>
                                          <p:spTgt spid="1596">
                                            <p:txEl>
                                              <p:pRg st="1" end="1"/>
                                            </p:txEl>
                                          </p:spTgt>
                                        </p:tgtEl>
                                      </p:cBhvr>
                                    </p:animEffect>
                                  </p:childTnLst>
                                </p:cTn>
                              </p:par>
                            </p:childTnLst>
                          </p:cTn>
                        </p:par>
                        <p:par>
                          <p:cTn id="15" fill="hold">
                            <p:stCondLst>
                              <p:cond delay="1000"/>
                            </p:stCondLst>
                            <p:childTnLst>
                              <p:par>
                                <p:cTn id="16" presetClass="entr" nodeType="afterEffect" presetSubtype="2" presetID="22" grpId="1" fill="hold">
                                  <p:stCondLst>
                                    <p:cond delay="0"/>
                                  </p:stCondLst>
                                  <p:iterate type="el" backwards="0">
                                    <p:tmAbs val="0"/>
                                  </p:iterate>
                                  <p:childTnLst>
                                    <p:set>
                                      <p:cBhvr>
                                        <p:cTn id="17" fill="hold"/>
                                        <p:tgtEl>
                                          <p:spTgt spid="1596">
                                            <p:txEl>
                                              <p:pRg st="2" end="2"/>
                                            </p:txEl>
                                          </p:spTgt>
                                        </p:tgtEl>
                                        <p:attrNameLst>
                                          <p:attrName>style.visibility</p:attrName>
                                        </p:attrNameLst>
                                      </p:cBhvr>
                                      <p:to>
                                        <p:strVal val="visible"/>
                                      </p:to>
                                    </p:set>
                                    <p:animEffect filter="wipe(right)" transition="in">
                                      <p:cBhvr>
                                        <p:cTn id="18" dur="500"/>
                                        <p:tgtEl>
                                          <p:spTgt spid="159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2" grpId="1" fill="hold">
                                  <p:stCondLst>
                                    <p:cond delay="0"/>
                                  </p:stCondLst>
                                  <p:iterate type="el" backwards="0">
                                    <p:tmAbs val="0"/>
                                  </p:iterate>
                                  <p:childTnLst>
                                    <p:set>
                                      <p:cBhvr>
                                        <p:cTn id="22" fill="hold"/>
                                        <p:tgtEl>
                                          <p:spTgt spid="1596">
                                            <p:txEl>
                                              <p:pRg st="3" end="3"/>
                                            </p:txEl>
                                          </p:spTgt>
                                        </p:tgtEl>
                                        <p:attrNameLst>
                                          <p:attrName>style.visibility</p:attrName>
                                        </p:attrNameLst>
                                      </p:cBhvr>
                                      <p:to>
                                        <p:strVal val="visible"/>
                                      </p:to>
                                    </p:set>
                                    <p:animEffect filter="wipe(right)" transition="in">
                                      <p:cBhvr>
                                        <p:cTn id="23" dur="500"/>
                                        <p:tgtEl>
                                          <p:spTgt spid="1596">
                                            <p:txEl>
                                              <p:pRg st="3" end="3"/>
                                            </p:txEl>
                                          </p:spTgt>
                                        </p:tgtEl>
                                      </p:cBhvr>
                                    </p:animEffect>
                                  </p:childTnLst>
                                </p:cTn>
                              </p:par>
                            </p:childTnLst>
                          </p:cTn>
                        </p:par>
                        <p:par>
                          <p:cTn id="24" fill="hold">
                            <p:stCondLst>
                              <p:cond delay="500"/>
                            </p:stCondLst>
                            <p:childTnLst>
                              <p:par>
                                <p:cTn id="25" presetClass="entr" nodeType="afterEffect" presetSubtype="2" presetID="22" grpId="1" fill="hold">
                                  <p:stCondLst>
                                    <p:cond delay="0"/>
                                  </p:stCondLst>
                                  <p:iterate type="el" backwards="0">
                                    <p:tmAbs val="0"/>
                                  </p:iterate>
                                  <p:childTnLst>
                                    <p:set>
                                      <p:cBhvr>
                                        <p:cTn id="26" fill="hold"/>
                                        <p:tgtEl>
                                          <p:spTgt spid="1596">
                                            <p:txEl>
                                              <p:pRg st="4" end="4"/>
                                            </p:txEl>
                                          </p:spTgt>
                                        </p:tgtEl>
                                        <p:attrNameLst>
                                          <p:attrName>style.visibility</p:attrName>
                                        </p:attrNameLst>
                                      </p:cBhvr>
                                      <p:to>
                                        <p:strVal val="visible"/>
                                      </p:to>
                                    </p:set>
                                    <p:animEffect filter="wipe(right)" transition="in">
                                      <p:cBhvr>
                                        <p:cTn id="27" dur="500"/>
                                        <p:tgtEl>
                                          <p:spTgt spid="159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2" presetID="22" grpId="1" fill="hold">
                                  <p:stCondLst>
                                    <p:cond delay="0"/>
                                  </p:stCondLst>
                                  <p:iterate type="el" backwards="0">
                                    <p:tmAbs val="0"/>
                                  </p:iterate>
                                  <p:childTnLst>
                                    <p:set>
                                      <p:cBhvr>
                                        <p:cTn id="31" fill="hold"/>
                                        <p:tgtEl>
                                          <p:spTgt spid="1596">
                                            <p:txEl>
                                              <p:pRg st="5" end="5"/>
                                            </p:txEl>
                                          </p:spTgt>
                                        </p:tgtEl>
                                        <p:attrNameLst>
                                          <p:attrName>style.visibility</p:attrName>
                                        </p:attrNameLst>
                                      </p:cBhvr>
                                      <p:to>
                                        <p:strVal val="visible"/>
                                      </p:to>
                                    </p:set>
                                    <p:animEffect filter="wipe(right)" transition="in">
                                      <p:cBhvr>
                                        <p:cTn id="32" dur="500"/>
                                        <p:tgtEl>
                                          <p:spTgt spid="1596">
                                            <p:txEl>
                                              <p:pRg st="5" end="5"/>
                                            </p:txEl>
                                          </p:spTgt>
                                        </p:tgtEl>
                                      </p:cBhvr>
                                    </p:animEffect>
                                  </p:childTnLst>
                                </p:cTn>
                              </p:par>
                            </p:childTnLst>
                          </p:cTn>
                        </p:par>
                        <p:par>
                          <p:cTn id="33" fill="hold">
                            <p:stCondLst>
                              <p:cond delay="500"/>
                            </p:stCondLst>
                            <p:childTnLst>
                              <p:par>
                                <p:cTn id="34" presetClass="entr" nodeType="afterEffect" presetSubtype="2" presetID="22" grpId="1" fill="hold">
                                  <p:stCondLst>
                                    <p:cond delay="0"/>
                                  </p:stCondLst>
                                  <p:iterate type="el" backwards="0">
                                    <p:tmAbs val="0"/>
                                  </p:iterate>
                                  <p:childTnLst>
                                    <p:set>
                                      <p:cBhvr>
                                        <p:cTn id="35" fill="hold"/>
                                        <p:tgtEl>
                                          <p:spTgt spid="1596">
                                            <p:txEl>
                                              <p:pRg st="6" end="6"/>
                                            </p:txEl>
                                          </p:spTgt>
                                        </p:tgtEl>
                                        <p:attrNameLst>
                                          <p:attrName>style.visibility</p:attrName>
                                        </p:attrNameLst>
                                      </p:cBhvr>
                                      <p:to>
                                        <p:strVal val="visible"/>
                                      </p:to>
                                    </p:set>
                                    <p:animEffect filter="wipe(right)" transition="in">
                                      <p:cBhvr>
                                        <p:cTn id="36" dur="500"/>
                                        <p:tgtEl>
                                          <p:spTgt spid="159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96"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0" name="Rectangle 2"/>
          <p:cNvSpPr txBox="1"/>
          <p:nvPr>
            <p:ph type="title"/>
          </p:nvPr>
        </p:nvSpPr>
        <p:spPr>
          <a:xfrm>
            <a:off x="189776" y="274638"/>
            <a:ext cx="8817365" cy="674314"/>
          </a:xfrm>
          <a:prstGeom prst="rect">
            <a:avLst/>
          </a:prstGeom>
        </p:spPr>
        <p:txBody>
          <a:bodyPr/>
          <a:lstStyle/>
          <a:p>
            <a:pPr defTabSz="411479">
              <a:defRPr sz="3900"/>
            </a:pPr>
            <a:r>
              <a:t>Problems with your </a:t>
            </a:r>
            <a:r>
              <a:rPr u="sng"/>
              <a:t>answer content</a:t>
            </a:r>
            <a:r>
              <a:t>:</a:t>
            </a:r>
          </a:p>
        </p:txBody>
      </p:sp>
      <p:sp>
        <p:nvSpPr>
          <p:cNvPr id="1601" name="Rectangle 3"/>
          <p:cNvSpPr txBox="1"/>
          <p:nvPr>
            <p:ph type="body" idx="1"/>
          </p:nvPr>
        </p:nvSpPr>
        <p:spPr>
          <a:xfrm>
            <a:off x="434424" y="1167936"/>
            <a:ext cx="8534401" cy="5182739"/>
          </a:xfrm>
          <a:prstGeom prst="rect">
            <a:avLst/>
          </a:prstGeom>
        </p:spPr>
        <p:txBody>
          <a:bodyPr/>
          <a:lstStyle/>
          <a:p>
            <a:pPr/>
            <a:r>
              <a:t>Based on insufficient information ABOUT</a:t>
            </a:r>
          </a:p>
          <a:p>
            <a:pPr lvl="1" marL="742950" indent="-285750">
              <a:spcBef>
                <a:spcPts val="600"/>
              </a:spcBef>
              <a:defRPr sz="2800"/>
            </a:pPr>
            <a:r>
              <a:t>Needs (requirements, objectives)</a:t>
            </a:r>
          </a:p>
          <a:p>
            <a:pPr lvl="1" marL="742950" indent="-285750">
              <a:spcBef>
                <a:spcPts val="600"/>
              </a:spcBef>
              <a:defRPr sz="2800"/>
            </a:pPr>
            <a:r>
              <a:t>Satisfaction degree (up to now)</a:t>
            </a:r>
          </a:p>
          <a:p>
            <a:pPr lvl="1" marL="742950" indent="-285750">
              <a:spcBef>
                <a:spcPts val="600"/>
              </a:spcBef>
              <a:defRPr sz="2800"/>
            </a:pPr>
            <a:r>
              <a:t>Resources </a:t>
            </a:r>
            <a:r>
              <a:rPr i="1"/>
              <a:t>available</a:t>
            </a:r>
            <a:r>
              <a:t> (to satisfy </a:t>
            </a:r>
            <a:r>
              <a:rPr i="1"/>
              <a:t>all</a:t>
            </a:r>
            <a:r>
              <a:t> needs)</a:t>
            </a:r>
          </a:p>
          <a:p>
            <a:pPr>
              <a:buSzTx/>
              <a:buNone/>
            </a:pPr>
            <a:r>
              <a:t>No </a:t>
            </a:r>
            <a:r>
              <a:rPr u="sng"/>
              <a:t>limits</a:t>
            </a:r>
            <a:r>
              <a:t> stated as to:</a:t>
            </a:r>
          </a:p>
          <a:p>
            <a:pPr lvl="1" marL="742950" indent="-285750">
              <a:spcBef>
                <a:spcPts val="600"/>
              </a:spcBef>
              <a:defRPr sz="2800"/>
            </a:pPr>
            <a:r>
              <a:t>resources </a:t>
            </a:r>
            <a:r>
              <a:rPr i="1"/>
              <a:t>to be used</a:t>
            </a:r>
            <a:r>
              <a:t> for this </a:t>
            </a:r>
            <a:r>
              <a:rPr i="1"/>
              <a:t>one</a:t>
            </a:r>
            <a:r>
              <a:t> need</a:t>
            </a:r>
          </a:p>
          <a:p>
            <a:pPr lvl="1" marL="742950" indent="-285750">
              <a:spcBef>
                <a:spcPts val="600"/>
              </a:spcBef>
              <a:defRPr sz="2800"/>
            </a:pPr>
            <a:r>
              <a:t>time to satisfy the need before </a:t>
            </a:r>
            <a:r>
              <a:rPr>
                <a:latin typeface="Arial"/>
                <a:ea typeface="Arial"/>
                <a:cs typeface="Arial"/>
                <a:sym typeface="Arial"/>
              </a:rPr>
              <a:t>‘</a:t>
            </a:r>
            <a:r>
              <a:t>death</a:t>
            </a:r>
            <a:r>
              <a:rPr>
                <a:latin typeface="Arial"/>
                <a:ea typeface="Arial"/>
                <a:cs typeface="Arial"/>
                <a:sym typeface="Arial"/>
              </a:rPr>
              <a:t>’</a:t>
            </a:r>
            <a:r>
              <a:t> (TTM!)</a:t>
            </a:r>
          </a:p>
          <a:p>
            <a:pPr lvl="1" marL="742950" indent="-285750">
              <a:spcBef>
                <a:spcPts val="600"/>
              </a:spcBef>
              <a:defRPr sz="2800"/>
            </a:pPr>
            <a:r>
              <a:t>degree of satisfaction of your </a:t>
            </a:r>
            <a:r>
              <a:rPr>
                <a:latin typeface="Arial"/>
                <a:ea typeface="Arial"/>
                <a:cs typeface="Arial"/>
                <a:sym typeface="Arial"/>
              </a:rPr>
              <a:t>‘</a:t>
            </a:r>
            <a:r>
              <a:t>priority</a:t>
            </a:r>
            <a:r>
              <a:rPr>
                <a:latin typeface="Arial"/>
                <a:ea typeface="Arial"/>
                <a:cs typeface="Arial"/>
                <a:sym typeface="Arial"/>
              </a:rPr>
              <a:t>’</a:t>
            </a:r>
            <a:r>
              <a:t> choice</a:t>
            </a:r>
          </a:p>
          <a:p>
            <a:pPr lvl="2" marL="1143000" indent="-228600">
              <a:spcBef>
                <a:spcPts val="500"/>
              </a:spcBef>
              <a:defRPr sz="2400"/>
            </a:pPr>
            <a:r>
              <a:t>You risk </a:t>
            </a:r>
            <a:r>
              <a:rPr b="1" i="1"/>
              <a:t>over-satisfaction (no </a:t>
            </a:r>
            <a:r>
              <a:rPr b="1" i="1">
                <a:latin typeface="Arial"/>
                <a:ea typeface="Arial"/>
                <a:cs typeface="Arial"/>
                <a:sym typeface="Arial"/>
              </a:rPr>
              <a:t>‘</a:t>
            </a:r>
            <a:r>
              <a:rPr b="1" i="1"/>
              <a:t>added value</a:t>
            </a:r>
            <a:r>
              <a:rPr b="1" i="1">
                <a:latin typeface="Arial"/>
                <a:ea typeface="Arial"/>
                <a:cs typeface="Arial"/>
                <a:sym typeface="Arial"/>
              </a:rPr>
              <a:t>’</a:t>
            </a:r>
            <a:r>
              <a:rPr b="1" i="1"/>
              <a:t>)</a:t>
            </a:r>
          </a:p>
          <a:p>
            <a:pPr lvl="2" marL="1143000" indent="-228600">
              <a:spcBef>
                <a:spcPts val="500"/>
              </a:spcBef>
              <a:defRPr sz="2400"/>
            </a:pPr>
            <a:r>
              <a:t>At the expense of </a:t>
            </a:r>
            <a:r>
              <a:rPr i="1"/>
              <a:t>other</a:t>
            </a:r>
            <a:r>
              <a:t> vital needs (food, water)</a:t>
            </a:r>
          </a:p>
        </p:txBody>
      </p:sp>
      <p:pic>
        <p:nvPicPr>
          <p:cNvPr id="1602" name="Picture 4" descr="Picture 4"/>
          <p:cNvPicPr>
            <a:picLocks noChangeAspect="1"/>
          </p:cNvPicPr>
          <p:nvPr/>
        </p:nvPicPr>
        <p:blipFill>
          <a:blip r:embed="rId2">
            <a:extLst/>
          </a:blip>
          <a:stretch>
            <a:fillRect/>
          </a:stretch>
        </p:blipFill>
        <p:spPr>
          <a:xfrm>
            <a:off x="7239000" y="2751666"/>
            <a:ext cx="1905000" cy="1066801"/>
          </a:xfrm>
          <a:prstGeom prst="rect">
            <a:avLst/>
          </a:prstGeom>
          <a:ln w="12700">
            <a:miter lim="400000"/>
          </a:ln>
        </p:spPr>
      </p:pic>
      <p:sp>
        <p:nvSpPr>
          <p:cNvPr id="16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1601">
                                            <p:bg/>
                                          </p:spTgt>
                                        </p:tgtEl>
                                        <p:attrNameLst>
                                          <p:attrName>style.visibility</p:attrName>
                                        </p:attrNameLst>
                                      </p:cBhvr>
                                      <p:to>
                                        <p:strVal val="visible"/>
                                      </p:to>
                                    </p:set>
                                    <p:anim calcmode="lin" valueType="num">
                                      <p:cBhvr>
                                        <p:cTn id="7" dur="500" fill="hold"/>
                                        <p:tgtEl>
                                          <p:spTgt spid="1601">
                                            <p:bg/>
                                          </p:spTgt>
                                        </p:tgtEl>
                                        <p:attrNameLst>
                                          <p:attrName>ppt_w</p:attrName>
                                        </p:attrNameLst>
                                      </p:cBhvr>
                                      <p:tavLst>
                                        <p:tav tm="0" fmla="#ppt_w*sin(2.5*pi*$)">
                                          <p:val>
                                            <p:fltVal val="0"/>
                                          </p:val>
                                        </p:tav>
                                        <p:tav tm="100000">
                                          <p:val>
                                            <p:fltVal val="1"/>
                                          </p:val>
                                        </p:tav>
                                      </p:tavLst>
                                    </p:anim>
                                    <p:anim calcmode="lin" valueType="num">
                                      <p:cBhvr>
                                        <p:cTn id="8" dur="500" fill="hold"/>
                                        <p:tgtEl>
                                          <p:spTgt spid="1601">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1601">
                                            <p:txEl>
                                              <p:pRg st="0" end="0"/>
                                            </p:txEl>
                                          </p:spTgt>
                                        </p:tgtEl>
                                        <p:attrNameLst>
                                          <p:attrName>style.visibility</p:attrName>
                                        </p:attrNameLst>
                                      </p:cBhvr>
                                      <p:to>
                                        <p:strVal val="visible"/>
                                      </p:to>
                                    </p:set>
                                    <p:animEffect filter="fade" transition="in">
                                      <p:cBhvr>
                                        <p:cTn id="11" dur="500" fill="hold"/>
                                        <p:tgtEl>
                                          <p:spTgt spid="1601">
                                            <p:txEl>
                                              <p:pRg st="0" end="0"/>
                                            </p:txEl>
                                          </p:spTgt>
                                        </p:tgtEl>
                                      </p:cBhvr>
                                    </p:animEffect>
                                    <p:anim calcmode="lin" valueType="num">
                                      <p:cBhvr>
                                        <p:cTn id="12" dur="500" fill="hold"/>
                                        <p:tgtEl>
                                          <p:spTgt spid="1601">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1601">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Class="entr" nodeType="afterEffect" presetSubtype="10" presetID="19" grpId="1" fill="hold">
                                  <p:stCondLst>
                                    <p:cond delay="0"/>
                                  </p:stCondLst>
                                  <p:iterate type="el" backwards="0">
                                    <p:tmAbs val="0"/>
                                  </p:iterate>
                                  <p:childTnLst>
                                    <p:set>
                                      <p:cBhvr>
                                        <p:cTn id="16" fill="hold"/>
                                        <p:tgtEl>
                                          <p:spTgt spid="1601">
                                            <p:txEl>
                                              <p:pRg st="1" end="1"/>
                                            </p:txEl>
                                          </p:spTgt>
                                        </p:tgtEl>
                                        <p:attrNameLst>
                                          <p:attrName>style.visibility</p:attrName>
                                        </p:attrNameLst>
                                      </p:cBhvr>
                                      <p:to>
                                        <p:strVal val="visible"/>
                                      </p:to>
                                    </p:set>
                                    <p:animEffect filter="fade" transition="in">
                                      <p:cBhvr>
                                        <p:cTn id="17" dur="500" fill="hold"/>
                                        <p:tgtEl>
                                          <p:spTgt spid="1601">
                                            <p:txEl>
                                              <p:pRg st="1" end="1"/>
                                            </p:txEl>
                                          </p:spTgt>
                                        </p:tgtEl>
                                      </p:cBhvr>
                                    </p:animEffect>
                                    <p:anim calcmode="lin" valueType="num">
                                      <p:cBhvr>
                                        <p:cTn id="18" dur="500" fill="hold"/>
                                        <p:tgtEl>
                                          <p:spTgt spid="1601">
                                            <p:txEl>
                                              <p:pRg st="1" end="1"/>
                                            </p:txEl>
                                          </p:spTgt>
                                        </p:tgtEl>
                                        <p:attrNameLst>
                                          <p:attrName>ppt_w</p:attrName>
                                        </p:attrNameLst>
                                      </p:cBhvr>
                                      <p:tavLst>
                                        <p:tav tm="0" fmla="#ppt_w*sin(2.5*pi*$)">
                                          <p:val>
                                            <p:fltVal val="0"/>
                                          </p:val>
                                        </p:tav>
                                        <p:tav tm="100000">
                                          <p:val>
                                            <p:fltVal val="1"/>
                                          </p:val>
                                        </p:tav>
                                      </p:tavLst>
                                    </p:anim>
                                    <p:anim calcmode="lin" valueType="num">
                                      <p:cBhvr>
                                        <p:cTn id="19" dur="500" fill="hold"/>
                                        <p:tgtEl>
                                          <p:spTgt spid="160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0" presetID="19" grpId="1" fill="hold">
                                  <p:stCondLst>
                                    <p:cond delay="0"/>
                                  </p:stCondLst>
                                  <p:iterate type="el" backwards="0">
                                    <p:tmAbs val="0"/>
                                  </p:iterate>
                                  <p:childTnLst>
                                    <p:set>
                                      <p:cBhvr>
                                        <p:cTn id="23" fill="hold"/>
                                        <p:tgtEl>
                                          <p:spTgt spid="1601">
                                            <p:txEl>
                                              <p:pRg st="2" end="2"/>
                                            </p:txEl>
                                          </p:spTgt>
                                        </p:tgtEl>
                                        <p:attrNameLst>
                                          <p:attrName>style.visibility</p:attrName>
                                        </p:attrNameLst>
                                      </p:cBhvr>
                                      <p:to>
                                        <p:strVal val="visible"/>
                                      </p:to>
                                    </p:set>
                                    <p:animEffect filter="fade" transition="in">
                                      <p:cBhvr>
                                        <p:cTn id="24" dur="500" fill="hold"/>
                                        <p:tgtEl>
                                          <p:spTgt spid="1601">
                                            <p:txEl>
                                              <p:pRg st="2" end="2"/>
                                            </p:txEl>
                                          </p:spTgt>
                                        </p:tgtEl>
                                      </p:cBhvr>
                                    </p:animEffect>
                                    <p:anim calcmode="lin" valueType="num">
                                      <p:cBhvr>
                                        <p:cTn id="25" dur="500" fill="hold"/>
                                        <p:tgtEl>
                                          <p:spTgt spid="1601">
                                            <p:txEl>
                                              <p:pRg st="2" end="2"/>
                                            </p:txEl>
                                          </p:spTgt>
                                        </p:tgtEl>
                                        <p:attrNameLst>
                                          <p:attrName>ppt_w</p:attrName>
                                        </p:attrNameLst>
                                      </p:cBhvr>
                                      <p:tavLst>
                                        <p:tav tm="0" fmla="#ppt_w*sin(2.5*pi*$)">
                                          <p:val>
                                            <p:fltVal val="0"/>
                                          </p:val>
                                        </p:tav>
                                        <p:tav tm="100000">
                                          <p:val>
                                            <p:fltVal val="1"/>
                                          </p:val>
                                        </p:tav>
                                      </p:tavLst>
                                    </p:anim>
                                    <p:anim calcmode="lin" valueType="num">
                                      <p:cBhvr>
                                        <p:cTn id="26" dur="500" fill="hold"/>
                                        <p:tgtEl>
                                          <p:spTgt spid="160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0" presetID="19" grpId="1" fill="hold">
                                  <p:stCondLst>
                                    <p:cond delay="0"/>
                                  </p:stCondLst>
                                  <p:iterate type="el" backwards="0">
                                    <p:tmAbs val="0"/>
                                  </p:iterate>
                                  <p:childTnLst>
                                    <p:set>
                                      <p:cBhvr>
                                        <p:cTn id="30" fill="hold"/>
                                        <p:tgtEl>
                                          <p:spTgt spid="1601">
                                            <p:txEl>
                                              <p:pRg st="3" end="3"/>
                                            </p:txEl>
                                          </p:spTgt>
                                        </p:tgtEl>
                                        <p:attrNameLst>
                                          <p:attrName>style.visibility</p:attrName>
                                        </p:attrNameLst>
                                      </p:cBhvr>
                                      <p:to>
                                        <p:strVal val="visible"/>
                                      </p:to>
                                    </p:set>
                                    <p:animEffect filter="fade" transition="in">
                                      <p:cBhvr>
                                        <p:cTn id="31" dur="500" fill="hold"/>
                                        <p:tgtEl>
                                          <p:spTgt spid="1601">
                                            <p:txEl>
                                              <p:pRg st="3" end="3"/>
                                            </p:txEl>
                                          </p:spTgt>
                                        </p:tgtEl>
                                      </p:cBhvr>
                                    </p:animEffect>
                                    <p:anim calcmode="lin" valueType="num">
                                      <p:cBhvr>
                                        <p:cTn id="32" dur="500" fill="hold"/>
                                        <p:tgtEl>
                                          <p:spTgt spid="1601">
                                            <p:txEl>
                                              <p:pRg st="3" end="3"/>
                                            </p:txEl>
                                          </p:spTgt>
                                        </p:tgtEl>
                                        <p:attrNameLst>
                                          <p:attrName>ppt_w</p:attrName>
                                        </p:attrNameLst>
                                      </p:cBhvr>
                                      <p:tavLst>
                                        <p:tav tm="0" fmla="#ppt_w*sin(2.5*pi*$)">
                                          <p:val>
                                            <p:fltVal val="0"/>
                                          </p:val>
                                        </p:tav>
                                        <p:tav tm="100000">
                                          <p:val>
                                            <p:fltVal val="1"/>
                                          </p:val>
                                        </p:tav>
                                      </p:tavLst>
                                    </p:anim>
                                    <p:anim calcmode="lin" valueType="num">
                                      <p:cBhvr>
                                        <p:cTn id="33" dur="500" fill="hold"/>
                                        <p:tgtEl>
                                          <p:spTgt spid="160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10" presetID="19" grpId="1" fill="hold">
                                  <p:stCondLst>
                                    <p:cond delay="0"/>
                                  </p:stCondLst>
                                  <p:iterate type="el" backwards="0">
                                    <p:tmAbs val="0"/>
                                  </p:iterate>
                                  <p:childTnLst>
                                    <p:set>
                                      <p:cBhvr>
                                        <p:cTn id="37" fill="hold"/>
                                        <p:tgtEl>
                                          <p:spTgt spid="1601">
                                            <p:txEl>
                                              <p:pRg st="4" end="4"/>
                                            </p:txEl>
                                          </p:spTgt>
                                        </p:tgtEl>
                                        <p:attrNameLst>
                                          <p:attrName>style.visibility</p:attrName>
                                        </p:attrNameLst>
                                      </p:cBhvr>
                                      <p:to>
                                        <p:strVal val="visible"/>
                                      </p:to>
                                    </p:set>
                                    <p:animEffect filter="fade" transition="in">
                                      <p:cBhvr>
                                        <p:cTn id="38" dur="500" fill="hold"/>
                                        <p:tgtEl>
                                          <p:spTgt spid="1601">
                                            <p:txEl>
                                              <p:pRg st="4" end="4"/>
                                            </p:txEl>
                                          </p:spTgt>
                                        </p:tgtEl>
                                      </p:cBhvr>
                                    </p:animEffect>
                                    <p:anim calcmode="lin" valueType="num">
                                      <p:cBhvr>
                                        <p:cTn id="39" dur="500" fill="hold"/>
                                        <p:tgtEl>
                                          <p:spTgt spid="1601">
                                            <p:txEl>
                                              <p:pRg st="4" end="4"/>
                                            </p:txEl>
                                          </p:spTgt>
                                        </p:tgtEl>
                                        <p:attrNameLst>
                                          <p:attrName>ppt_w</p:attrName>
                                        </p:attrNameLst>
                                      </p:cBhvr>
                                      <p:tavLst>
                                        <p:tav tm="0" fmla="#ppt_w*sin(2.5*pi*$)">
                                          <p:val>
                                            <p:fltVal val="0"/>
                                          </p:val>
                                        </p:tav>
                                        <p:tav tm="100000">
                                          <p:val>
                                            <p:fltVal val="1"/>
                                          </p:val>
                                        </p:tav>
                                      </p:tavLst>
                                    </p:anim>
                                    <p:anim calcmode="lin" valueType="num">
                                      <p:cBhvr>
                                        <p:cTn id="40" dur="500" fill="hold"/>
                                        <p:tgtEl>
                                          <p:spTgt spid="160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0" presetID="19" grpId="1" fill="hold">
                                  <p:stCondLst>
                                    <p:cond delay="0"/>
                                  </p:stCondLst>
                                  <p:iterate type="el" backwards="0">
                                    <p:tmAbs val="0"/>
                                  </p:iterate>
                                  <p:childTnLst>
                                    <p:set>
                                      <p:cBhvr>
                                        <p:cTn id="44" fill="hold"/>
                                        <p:tgtEl>
                                          <p:spTgt spid="1601">
                                            <p:txEl>
                                              <p:pRg st="5" end="5"/>
                                            </p:txEl>
                                          </p:spTgt>
                                        </p:tgtEl>
                                        <p:attrNameLst>
                                          <p:attrName>style.visibility</p:attrName>
                                        </p:attrNameLst>
                                      </p:cBhvr>
                                      <p:to>
                                        <p:strVal val="visible"/>
                                      </p:to>
                                    </p:set>
                                    <p:animEffect filter="fade" transition="in">
                                      <p:cBhvr>
                                        <p:cTn id="45" dur="500" fill="hold"/>
                                        <p:tgtEl>
                                          <p:spTgt spid="1601">
                                            <p:txEl>
                                              <p:pRg st="5" end="5"/>
                                            </p:txEl>
                                          </p:spTgt>
                                        </p:tgtEl>
                                      </p:cBhvr>
                                    </p:animEffect>
                                    <p:anim calcmode="lin" valueType="num">
                                      <p:cBhvr>
                                        <p:cTn id="46" dur="500" fill="hold"/>
                                        <p:tgtEl>
                                          <p:spTgt spid="1601">
                                            <p:txEl>
                                              <p:pRg st="5" end="5"/>
                                            </p:txEl>
                                          </p:spTgt>
                                        </p:tgtEl>
                                        <p:attrNameLst>
                                          <p:attrName>ppt_w</p:attrName>
                                        </p:attrNameLst>
                                      </p:cBhvr>
                                      <p:tavLst>
                                        <p:tav tm="0" fmla="#ppt_w*sin(2.5*pi*$)">
                                          <p:val>
                                            <p:fltVal val="0"/>
                                          </p:val>
                                        </p:tav>
                                        <p:tav tm="100000">
                                          <p:val>
                                            <p:fltVal val="1"/>
                                          </p:val>
                                        </p:tav>
                                      </p:tavLst>
                                    </p:anim>
                                    <p:anim calcmode="lin" valueType="num">
                                      <p:cBhvr>
                                        <p:cTn id="47" dur="500" fill="hold"/>
                                        <p:tgtEl>
                                          <p:spTgt spid="160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10" presetID="19" grpId="1" fill="hold">
                                  <p:stCondLst>
                                    <p:cond delay="0"/>
                                  </p:stCondLst>
                                  <p:iterate type="el" backwards="0">
                                    <p:tmAbs val="0"/>
                                  </p:iterate>
                                  <p:childTnLst>
                                    <p:set>
                                      <p:cBhvr>
                                        <p:cTn id="51" fill="hold"/>
                                        <p:tgtEl>
                                          <p:spTgt spid="1601">
                                            <p:txEl>
                                              <p:pRg st="6" end="6"/>
                                            </p:txEl>
                                          </p:spTgt>
                                        </p:tgtEl>
                                        <p:attrNameLst>
                                          <p:attrName>style.visibility</p:attrName>
                                        </p:attrNameLst>
                                      </p:cBhvr>
                                      <p:to>
                                        <p:strVal val="visible"/>
                                      </p:to>
                                    </p:set>
                                    <p:animEffect filter="fade" transition="in">
                                      <p:cBhvr>
                                        <p:cTn id="52" dur="500" fill="hold"/>
                                        <p:tgtEl>
                                          <p:spTgt spid="1601">
                                            <p:txEl>
                                              <p:pRg st="6" end="6"/>
                                            </p:txEl>
                                          </p:spTgt>
                                        </p:tgtEl>
                                      </p:cBhvr>
                                    </p:animEffect>
                                    <p:anim calcmode="lin" valueType="num">
                                      <p:cBhvr>
                                        <p:cTn id="53" dur="500" fill="hold"/>
                                        <p:tgtEl>
                                          <p:spTgt spid="1601">
                                            <p:txEl>
                                              <p:pRg st="6" end="6"/>
                                            </p:txEl>
                                          </p:spTgt>
                                        </p:tgtEl>
                                        <p:attrNameLst>
                                          <p:attrName>ppt_w</p:attrName>
                                        </p:attrNameLst>
                                      </p:cBhvr>
                                      <p:tavLst>
                                        <p:tav tm="0" fmla="#ppt_w*sin(2.5*pi*$)">
                                          <p:val>
                                            <p:fltVal val="0"/>
                                          </p:val>
                                        </p:tav>
                                        <p:tav tm="100000">
                                          <p:val>
                                            <p:fltVal val="1"/>
                                          </p:val>
                                        </p:tav>
                                      </p:tavLst>
                                    </p:anim>
                                    <p:anim calcmode="lin" valueType="num">
                                      <p:cBhvr>
                                        <p:cTn id="54" dur="500" fill="hold"/>
                                        <p:tgtEl>
                                          <p:spTgt spid="160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0" presetID="19" grpId="1" fill="hold">
                                  <p:stCondLst>
                                    <p:cond delay="0"/>
                                  </p:stCondLst>
                                  <p:iterate type="el" backwards="0">
                                    <p:tmAbs val="0"/>
                                  </p:iterate>
                                  <p:childTnLst>
                                    <p:set>
                                      <p:cBhvr>
                                        <p:cTn id="58" fill="hold"/>
                                        <p:tgtEl>
                                          <p:spTgt spid="1601">
                                            <p:txEl>
                                              <p:pRg st="7" end="7"/>
                                            </p:txEl>
                                          </p:spTgt>
                                        </p:tgtEl>
                                        <p:attrNameLst>
                                          <p:attrName>style.visibility</p:attrName>
                                        </p:attrNameLst>
                                      </p:cBhvr>
                                      <p:to>
                                        <p:strVal val="visible"/>
                                      </p:to>
                                    </p:set>
                                    <p:animEffect filter="fade" transition="in">
                                      <p:cBhvr>
                                        <p:cTn id="59" dur="500" fill="hold"/>
                                        <p:tgtEl>
                                          <p:spTgt spid="1601">
                                            <p:txEl>
                                              <p:pRg st="7" end="7"/>
                                            </p:txEl>
                                          </p:spTgt>
                                        </p:tgtEl>
                                      </p:cBhvr>
                                    </p:animEffect>
                                    <p:anim calcmode="lin" valueType="num">
                                      <p:cBhvr>
                                        <p:cTn id="60" dur="500" fill="hold"/>
                                        <p:tgtEl>
                                          <p:spTgt spid="1601">
                                            <p:txEl>
                                              <p:pRg st="7" end="7"/>
                                            </p:txEl>
                                          </p:spTgt>
                                        </p:tgtEl>
                                        <p:attrNameLst>
                                          <p:attrName>ppt_w</p:attrName>
                                        </p:attrNameLst>
                                      </p:cBhvr>
                                      <p:tavLst>
                                        <p:tav tm="0" fmla="#ppt_w*sin(2.5*pi*$)">
                                          <p:val>
                                            <p:fltVal val="0"/>
                                          </p:val>
                                        </p:tav>
                                        <p:tav tm="100000">
                                          <p:val>
                                            <p:fltVal val="1"/>
                                          </p:val>
                                        </p:tav>
                                      </p:tavLst>
                                    </p:anim>
                                    <p:anim calcmode="lin" valueType="num">
                                      <p:cBhvr>
                                        <p:cTn id="61" dur="500" fill="hold"/>
                                        <p:tgtEl>
                                          <p:spTgt spid="1601">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10" presetID="19" grpId="1" fill="hold">
                                  <p:stCondLst>
                                    <p:cond delay="0"/>
                                  </p:stCondLst>
                                  <p:iterate type="el" backwards="0">
                                    <p:tmAbs val="0"/>
                                  </p:iterate>
                                  <p:childTnLst>
                                    <p:set>
                                      <p:cBhvr>
                                        <p:cTn id="65" fill="hold"/>
                                        <p:tgtEl>
                                          <p:spTgt spid="1601">
                                            <p:txEl>
                                              <p:pRg st="8" end="8"/>
                                            </p:txEl>
                                          </p:spTgt>
                                        </p:tgtEl>
                                        <p:attrNameLst>
                                          <p:attrName>style.visibility</p:attrName>
                                        </p:attrNameLst>
                                      </p:cBhvr>
                                      <p:to>
                                        <p:strVal val="visible"/>
                                      </p:to>
                                    </p:set>
                                    <p:animEffect filter="fade" transition="in">
                                      <p:cBhvr>
                                        <p:cTn id="66" dur="500" fill="hold"/>
                                        <p:tgtEl>
                                          <p:spTgt spid="1601">
                                            <p:txEl>
                                              <p:pRg st="8" end="8"/>
                                            </p:txEl>
                                          </p:spTgt>
                                        </p:tgtEl>
                                      </p:cBhvr>
                                    </p:animEffect>
                                    <p:anim calcmode="lin" valueType="num">
                                      <p:cBhvr>
                                        <p:cTn id="67" dur="500" fill="hold"/>
                                        <p:tgtEl>
                                          <p:spTgt spid="1601">
                                            <p:txEl>
                                              <p:pRg st="8" end="8"/>
                                            </p:txEl>
                                          </p:spTgt>
                                        </p:tgtEl>
                                        <p:attrNameLst>
                                          <p:attrName>ppt_w</p:attrName>
                                        </p:attrNameLst>
                                      </p:cBhvr>
                                      <p:tavLst>
                                        <p:tav tm="0" fmla="#ppt_w*sin(2.5*pi*$)">
                                          <p:val>
                                            <p:fltVal val="0"/>
                                          </p:val>
                                        </p:tav>
                                        <p:tav tm="100000">
                                          <p:val>
                                            <p:fltVal val="1"/>
                                          </p:val>
                                        </p:tav>
                                      </p:tavLst>
                                    </p:anim>
                                    <p:anim calcmode="lin" valueType="num">
                                      <p:cBhvr>
                                        <p:cTn id="68" dur="500" fill="hold"/>
                                        <p:tgtEl>
                                          <p:spTgt spid="1601">
                                            <p:txEl>
                                              <p:pRg st="8" end="8"/>
                                            </p:txEl>
                                          </p:spTgt>
                                        </p:tgtEl>
                                        <p:attrNameLst>
                                          <p:attrName>ppt_h</p:attrName>
                                        </p:attrNameLst>
                                      </p:cBhvr>
                                      <p:tavLst>
                                        <p:tav tm="0">
                                          <p:val>
                                            <p:strVal val="#ppt_h"/>
                                          </p:val>
                                        </p:tav>
                                        <p:tav tm="100000">
                                          <p:val>
                                            <p:strVal val="#ppt_h"/>
                                          </p:val>
                                        </p:tav>
                                      </p:tavLst>
                                    </p:anim>
                                  </p:childTnLst>
                                </p:cTn>
                              </p:par>
                            </p:childTnLst>
                          </p:cTn>
                        </p:par>
                        <p:par>
                          <p:cTn id="69" fill="hold">
                            <p:stCondLst>
                              <p:cond delay="500"/>
                            </p:stCondLst>
                            <p:childTnLst>
                              <p:par>
                                <p:cTn id="70" presetClass="entr" nodeType="afterEffect" presetSubtype="10" presetID="19" grpId="1" fill="hold">
                                  <p:stCondLst>
                                    <p:cond delay="0"/>
                                  </p:stCondLst>
                                  <p:iterate type="el" backwards="0">
                                    <p:tmAbs val="0"/>
                                  </p:iterate>
                                  <p:childTnLst>
                                    <p:set>
                                      <p:cBhvr>
                                        <p:cTn id="71" fill="hold"/>
                                        <p:tgtEl>
                                          <p:spTgt spid="1601">
                                            <p:txEl>
                                              <p:pRg st="9" end="9"/>
                                            </p:txEl>
                                          </p:spTgt>
                                        </p:tgtEl>
                                        <p:attrNameLst>
                                          <p:attrName>style.visibility</p:attrName>
                                        </p:attrNameLst>
                                      </p:cBhvr>
                                      <p:to>
                                        <p:strVal val="visible"/>
                                      </p:to>
                                    </p:set>
                                    <p:animEffect filter="fade" transition="in">
                                      <p:cBhvr>
                                        <p:cTn id="72" dur="500" fill="hold"/>
                                        <p:tgtEl>
                                          <p:spTgt spid="1601">
                                            <p:txEl>
                                              <p:pRg st="9" end="9"/>
                                            </p:txEl>
                                          </p:spTgt>
                                        </p:tgtEl>
                                      </p:cBhvr>
                                    </p:animEffect>
                                    <p:anim calcmode="lin" valueType="num">
                                      <p:cBhvr>
                                        <p:cTn id="73" dur="500" fill="hold"/>
                                        <p:tgtEl>
                                          <p:spTgt spid="1601">
                                            <p:txEl>
                                              <p:pRg st="9" end="9"/>
                                            </p:txEl>
                                          </p:spTgt>
                                        </p:tgtEl>
                                        <p:attrNameLst>
                                          <p:attrName>ppt_w</p:attrName>
                                        </p:attrNameLst>
                                      </p:cBhvr>
                                      <p:tavLst>
                                        <p:tav tm="0" fmla="#ppt_w*sin(2.5*pi*$)">
                                          <p:val>
                                            <p:fltVal val="0"/>
                                          </p:val>
                                        </p:tav>
                                        <p:tav tm="100000">
                                          <p:val>
                                            <p:fltVal val="1"/>
                                          </p:val>
                                        </p:tav>
                                      </p:tavLst>
                                    </p:anim>
                                    <p:anim calcmode="lin" valueType="num">
                                      <p:cBhvr>
                                        <p:cTn id="74" dur="500" fill="hold"/>
                                        <p:tgtEl>
                                          <p:spTgt spid="1601">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01"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05" name="Picture 4" descr="Picture 4"/>
          <p:cNvPicPr>
            <a:picLocks noChangeAspect="1"/>
          </p:cNvPicPr>
          <p:nvPr/>
        </p:nvPicPr>
        <p:blipFill>
          <a:blip r:embed="rId2">
            <a:extLst/>
          </a:blip>
          <a:stretch>
            <a:fillRect/>
          </a:stretch>
        </p:blipFill>
        <p:spPr>
          <a:xfrm>
            <a:off x="7239000" y="5791200"/>
            <a:ext cx="1905000" cy="1066800"/>
          </a:xfrm>
          <a:prstGeom prst="rect">
            <a:avLst/>
          </a:prstGeom>
          <a:ln w="12700">
            <a:miter lim="400000"/>
          </a:ln>
        </p:spPr>
      </p:pic>
      <p:sp>
        <p:nvSpPr>
          <p:cNvPr id="1606" name="Rectangle 2"/>
          <p:cNvSpPr txBox="1"/>
          <p:nvPr>
            <p:ph type="title"/>
          </p:nvPr>
        </p:nvSpPr>
        <p:spPr>
          <a:xfrm>
            <a:off x="457200" y="274638"/>
            <a:ext cx="8229600" cy="1143002"/>
          </a:xfrm>
          <a:prstGeom prst="rect">
            <a:avLst/>
          </a:prstGeom>
        </p:spPr>
        <p:txBody>
          <a:bodyPr/>
          <a:lstStyle/>
          <a:p>
            <a:pPr defTabSz="425194">
              <a:defRPr sz="4000"/>
            </a:pPr>
            <a:r>
              <a:t>General observations on </a:t>
            </a:r>
            <a:r>
              <a:rPr>
                <a:latin typeface="Arial"/>
                <a:ea typeface="Arial"/>
                <a:cs typeface="Arial"/>
                <a:sym typeface="Arial"/>
              </a:rPr>
              <a:t>‘</a:t>
            </a:r>
            <a:r>
              <a:t>priorities</a:t>
            </a:r>
            <a:r>
              <a:rPr>
                <a:latin typeface="Arial"/>
                <a:ea typeface="Arial"/>
                <a:cs typeface="Arial"/>
                <a:sym typeface="Arial"/>
              </a:rPr>
              <a:t>’</a:t>
            </a:r>
          </a:p>
        </p:txBody>
      </p:sp>
      <p:sp>
        <p:nvSpPr>
          <p:cNvPr id="1607" name="Rectangle 3"/>
          <p:cNvSpPr txBox="1"/>
          <p:nvPr>
            <p:ph type="body" idx="1"/>
          </p:nvPr>
        </p:nvSpPr>
        <p:spPr>
          <a:xfrm>
            <a:off x="0" y="1524000"/>
            <a:ext cx="9144000" cy="4953000"/>
          </a:xfrm>
          <a:prstGeom prst="rect">
            <a:avLst/>
          </a:prstGeom>
        </p:spPr>
        <p:txBody>
          <a:bodyPr/>
          <a:lstStyle/>
          <a:p>
            <a:pPr marL="318897" indent="-318897" defTabSz="425194">
              <a:defRPr sz="2900"/>
            </a:pPr>
            <a:r>
              <a:t>They are </a:t>
            </a:r>
            <a:r>
              <a:rPr i="1"/>
              <a:t>multiple</a:t>
            </a:r>
            <a:r>
              <a:t> Critical Factors simultaneously</a:t>
            </a:r>
          </a:p>
          <a:p>
            <a:pPr marL="318897" indent="-318897" defTabSz="425194">
              <a:defRPr sz="2900"/>
            </a:pPr>
            <a:r>
              <a:t>Critical Factor</a:t>
            </a:r>
            <a:r>
              <a:rPr>
                <a:latin typeface="Arial"/>
                <a:ea typeface="Arial"/>
                <a:cs typeface="Arial"/>
                <a:sym typeface="Arial"/>
              </a:rPr>
              <a:t>’</a:t>
            </a:r>
            <a:r>
              <a:t>s  needs - </a:t>
            </a:r>
            <a:r>
              <a:rPr i="1"/>
              <a:t>vary</a:t>
            </a:r>
            <a:r>
              <a:t> from project to project</a:t>
            </a:r>
          </a:p>
          <a:p>
            <a:pPr marL="318897" indent="-318897" defTabSz="425194">
              <a:defRPr sz="2900"/>
            </a:pPr>
            <a:r>
              <a:t>CF</a:t>
            </a:r>
            <a:r>
              <a:rPr>
                <a:latin typeface="Arial"/>
                <a:ea typeface="Arial"/>
                <a:cs typeface="Arial"/>
                <a:sym typeface="Arial"/>
              </a:rPr>
              <a:t>’</a:t>
            </a:r>
            <a:r>
              <a:t>s </a:t>
            </a:r>
            <a:r>
              <a:rPr>
                <a:latin typeface="Arial"/>
                <a:ea typeface="Arial"/>
                <a:cs typeface="Arial"/>
                <a:sym typeface="Arial"/>
              </a:rPr>
              <a:t>‘</a:t>
            </a:r>
            <a:r>
              <a:t>degree of satisfaction</a:t>
            </a:r>
            <a:r>
              <a:rPr>
                <a:latin typeface="Arial"/>
                <a:ea typeface="Arial"/>
                <a:cs typeface="Arial"/>
                <a:sym typeface="Arial"/>
              </a:rPr>
              <a:t>’</a:t>
            </a:r>
            <a:r>
              <a:t> </a:t>
            </a:r>
            <a:r>
              <a:rPr i="1"/>
              <a:t>varies</a:t>
            </a:r>
            <a:r>
              <a:t> as time goes by</a:t>
            </a:r>
          </a:p>
          <a:p>
            <a:pPr marL="318897" indent="-318897" defTabSz="425194">
              <a:defRPr sz="2900"/>
            </a:pPr>
            <a:r>
              <a:t>The </a:t>
            </a:r>
            <a:r>
              <a:rPr>
                <a:latin typeface="Arial"/>
                <a:ea typeface="Arial"/>
                <a:cs typeface="Arial"/>
                <a:sym typeface="Arial"/>
              </a:rPr>
              <a:t>‘</a:t>
            </a:r>
            <a:r>
              <a:t>biggest gap</a:t>
            </a:r>
            <a:r>
              <a:rPr>
                <a:latin typeface="Arial"/>
                <a:ea typeface="Arial"/>
                <a:cs typeface="Arial"/>
                <a:sym typeface="Arial"/>
              </a:rPr>
              <a:t>’</a:t>
            </a:r>
            <a:r>
              <a:t> </a:t>
            </a:r>
            <a:r>
              <a:rPr i="1"/>
              <a:t>must</a:t>
            </a:r>
            <a:r>
              <a:t> get our scarce resources</a:t>
            </a:r>
          </a:p>
          <a:p>
            <a:pPr lvl="1" marL="690943" indent="-265747" defTabSz="425194">
              <a:spcBef>
                <a:spcPts val="600"/>
              </a:spcBef>
              <a:defRPr sz="2600"/>
            </a:pPr>
            <a:r>
              <a:t>Otherwise we </a:t>
            </a:r>
            <a:r>
              <a:rPr u="sng"/>
              <a:t>risk exhausting</a:t>
            </a:r>
            <a:r>
              <a:t> scarce resources </a:t>
            </a:r>
            <a:r>
              <a:rPr i="1"/>
              <a:t>before</a:t>
            </a:r>
            <a:r>
              <a:t> </a:t>
            </a:r>
            <a:r>
              <a:rPr>
                <a:latin typeface="Arial"/>
                <a:ea typeface="Arial"/>
                <a:cs typeface="Arial"/>
                <a:sym typeface="Arial"/>
              </a:rPr>
              <a:t>‘</a:t>
            </a:r>
            <a:r>
              <a:t>survival</a:t>
            </a:r>
            <a:r>
              <a:rPr>
                <a:latin typeface="Arial"/>
                <a:ea typeface="Arial"/>
                <a:cs typeface="Arial"/>
                <a:sym typeface="Arial"/>
              </a:rPr>
              <a:t>’</a:t>
            </a:r>
            <a:r>
              <a:t> levels are achieved for some critical factors</a:t>
            </a:r>
          </a:p>
          <a:p>
            <a:pPr marL="318897" indent="-318897" defTabSz="425194">
              <a:defRPr sz="2900"/>
            </a:pPr>
            <a:r>
              <a:t>The </a:t>
            </a:r>
            <a:r>
              <a:rPr>
                <a:latin typeface="Arial"/>
                <a:ea typeface="Arial"/>
                <a:cs typeface="Arial"/>
                <a:sym typeface="Arial"/>
              </a:rPr>
              <a:t>‘</a:t>
            </a:r>
            <a:r>
              <a:t>real</a:t>
            </a:r>
            <a:r>
              <a:rPr>
                <a:latin typeface="Arial"/>
                <a:ea typeface="Arial"/>
                <a:cs typeface="Arial"/>
                <a:sym typeface="Arial"/>
              </a:rPr>
              <a:t>’</a:t>
            </a:r>
            <a:r>
              <a:t> (</a:t>
            </a:r>
            <a:r>
              <a:rPr>
                <a:latin typeface="Arial"/>
                <a:ea typeface="Arial"/>
                <a:cs typeface="Arial"/>
                <a:sym typeface="Arial"/>
              </a:rPr>
              <a:t>‘</a:t>
            </a:r>
            <a:r>
              <a:t>Fundamental Objectives</a:t>
            </a:r>
            <a:r>
              <a:rPr>
                <a:latin typeface="Arial"/>
                <a:ea typeface="Arial"/>
                <a:cs typeface="Arial"/>
                <a:sym typeface="Arial"/>
              </a:rPr>
              <a:t>’</a:t>
            </a:r>
            <a:r>
              <a:t>) priority is: SURVIVAL</a:t>
            </a:r>
          </a:p>
          <a:p>
            <a:pPr lvl="1" marL="690943" indent="-265747" defTabSz="425194">
              <a:spcBef>
                <a:spcPts val="600"/>
              </a:spcBef>
              <a:defRPr sz="2600"/>
            </a:pPr>
            <a:r>
              <a:t>Food, water, air are the </a:t>
            </a:r>
            <a:r>
              <a:rPr>
                <a:latin typeface="Arial"/>
                <a:ea typeface="Arial"/>
                <a:cs typeface="Arial"/>
                <a:sym typeface="Arial"/>
              </a:rPr>
              <a:t>‘</a:t>
            </a:r>
            <a:r>
              <a:rPr i="1" u="sng"/>
              <a:t>Strategic</a:t>
            </a:r>
            <a:r>
              <a:t> Objectives</a:t>
            </a:r>
            <a:r>
              <a:rPr>
                <a:latin typeface="Arial"/>
                <a:ea typeface="Arial"/>
                <a:cs typeface="Arial"/>
                <a:sym typeface="Arial"/>
              </a:rPr>
              <a:t>’</a:t>
            </a:r>
            <a:r>
              <a:t> </a:t>
            </a:r>
          </a:p>
        </p:txBody>
      </p:sp>
      <p:sp>
        <p:nvSpPr>
          <p:cNvPr id="16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607">
                                            <p:bg/>
                                          </p:spTgt>
                                        </p:tgtEl>
                                        <p:attrNameLst>
                                          <p:attrName>style.visibility</p:attrName>
                                        </p:attrNameLst>
                                      </p:cBhvr>
                                      <p:to>
                                        <p:strVal val="visible"/>
                                      </p:to>
                                    </p:set>
                                    <p:anim calcmode="lin" valueType="num">
                                      <p:cBhvr>
                                        <p:cTn id="7" dur="500" fill="hold"/>
                                        <p:tgtEl>
                                          <p:spTgt spid="1607">
                                            <p:bg/>
                                          </p:spTgt>
                                        </p:tgtEl>
                                        <p:attrNameLst>
                                          <p:attrName>ppt_w</p:attrName>
                                        </p:attrNameLst>
                                      </p:cBhvr>
                                      <p:tavLst>
                                        <p:tav tm="0">
                                          <p:val>
                                            <p:fltVal val="0"/>
                                          </p:val>
                                        </p:tav>
                                        <p:tav tm="100000">
                                          <p:val>
                                            <p:strVal val="#ppt_w"/>
                                          </p:val>
                                        </p:tav>
                                      </p:tavLst>
                                    </p:anim>
                                    <p:anim calcmode="lin" valueType="num">
                                      <p:cBhvr>
                                        <p:cTn id="8" dur="500" fill="hold"/>
                                        <p:tgtEl>
                                          <p:spTgt spid="1607">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1607">
                                            <p:txEl>
                                              <p:pRg st="0" end="0"/>
                                            </p:txEl>
                                          </p:spTgt>
                                        </p:tgtEl>
                                        <p:attrNameLst>
                                          <p:attrName>style.visibility</p:attrName>
                                        </p:attrNameLst>
                                      </p:cBhvr>
                                      <p:to>
                                        <p:strVal val="visible"/>
                                      </p:to>
                                    </p:set>
                                    <p:anim calcmode="lin" valueType="num">
                                      <p:cBhvr>
                                        <p:cTn id="11" dur="500" fill="hold"/>
                                        <p:tgtEl>
                                          <p:spTgt spid="160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60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Class="entr" nodeType="afterEffect" presetSubtype="16" presetID="23" grpId="1" fill="hold">
                                  <p:stCondLst>
                                    <p:cond delay="0"/>
                                  </p:stCondLst>
                                  <p:iterate type="el" backwards="0">
                                    <p:tmAbs val="0"/>
                                  </p:iterate>
                                  <p:childTnLst>
                                    <p:set>
                                      <p:cBhvr>
                                        <p:cTn id="15" fill="hold"/>
                                        <p:tgtEl>
                                          <p:spTgt spid="1607">
                                            <p:txEl>
                                              <p:pRg st="1" end="1"/>
                                            </p:txEl>
                                          </p:spTgt>
                                        </p:tgtEl>
                                        <p:attrNameLst>
                                          <p:attrName>style.visibility</p:attrName>
                                        </p:attrNameLst>
                                      </p:cBhvr>
                                      <p:to>
                                        <p:strVal val="visible"/>
                                      </p:to>
                                    </p:set>
                                    <p:anim calcmode="lin" valueType="num">
                                      <p:cBhvr>
                                        <p:cTn id="16" dur="500" fill="hold"/>
                                        <p:tgtEl>
                                          <p:spTgt spid="160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6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1" fill="hold">
                                  <p:stCondLst>
                                    <p:cond delay="0"/>
                                  </p:stCondLst>
                                  <p:iterate type="el" backwards="0">
                                    <p:tmAbs val="0"/>
                                  </p:iterate>
                                  <p:childTnLst>
                                    <p:set>
                                      <p:cBhvr>
                                        <p:cTn id="21" fill="hold"/>
                                        <p:tgtEl>
                                          <p:spTgt spid="1607">
                                            <p:txEl>
                                              <p:pRg st="2" end="2"/>
                                            </p:txEl>
                                          </p:spTgt>
                                        </p:tgtEl>
                                        <p:attrNameLst>
                                          <p:attrName>style.visibility</p:attrName>
                                        </p:attrNameLst>
                                      </p:cBhvr>
                                      <p:to>
                                        <p:strVal val="visible"/>
                                      </p:to>
                                    </p:set>
                                    <p:anim calcmode="lin" valueType="num">
                                      <p:cBhvr>
                                        <p:cTn id="22" dur="500" fill="hold"/>
                                        <p:tgtEl>
                                          <p:spTgt spid="1607">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6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23" grpId="1" fill="hold">
                                  <p:stCondLst>
                                    <p:cond delay="0"/>
                                  </p:stCondLst>
                                  <p:iterate type="el" backwards="0">
                                    <p:tmAbs val="0"/>
                                  </p:iterate>
                                  <p:childTnLst>
                                    <p:set>
                                      <p:cBhvr>
                                        <p:cTn id="27" fill="hold"/>
                                        <p:tgtEl>
                                          <p:spTgt spid="1607">
                                            <p:txEl>
                                              <p:pRg st="3" end="3"/>
                                            </p:txEl>
                                          </p:spTgt>
                                        </p:tgtEl>
                                        <p:attrNameLst>
                                          <p:attrName>style.visibility</p:attrName>
                                        </p:attrNameLst>
                                      </p:cBhvr>
                                      <p:to>
                                        <p:strVal val="visible"/>
                                      </p:to>
                                    </p:set>
                                    <p:anim calcmode="lin" valueType="num">
                                      <p:cBhvr>
                                        <p:cTn id="28" dur="500" fill="hold"/>
                                        <p:tgtEl>
                                          <p:spTgt spid="160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6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1" fill="hold">
                                  <p:stCondLst>
                                    <p:cond delay="0"/>
                                  </p:stCondLst>
                                  <p:iterate type="el" backwards="0">
                                    <p:tmAbs val="0"/>
                                  </p:iterate>
                                  <p:childTnLst>
                                    <p:set>
                                      <p:cBhvr>
                                        <p:cTn id="33" fill="hold"/>
                                        <p:tgtEl>
                                          <p:spTgt spid="1607">
                                            <p:txEl>
                                              <p:pRg st="4" end="4"/>
                                            </p:txEl>
                                          </p:spTgt>
                                        </p:tgtEl>
                                        <p:attrNameLst>
                                          <p:attrName>style.visibility</p:attrName>
                                        </p:attrNameLst>
                                      </p:cBhvr>
                                      <p:to>
                                        <p:strVal val="visible"/>
                                      </p:to>
                                    </p:set>
                                    <p:anim calcmode="lin" valueType="num">
                                      <p:cBhvr>
                                        <p:cTn id="34" dur="500" fill="hold"/>
                                        <p:tgtEl>
                                          <p:spTgt spid="1607">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1607">
                                            <p:txEl>
                                              <p:pRg st="4" end="4"/>
                                            </p:txEl>
                                          </p:spTgt>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Class="entr" nodeType="afterEffect" presetSubtype="16" presetID="23" grpId="1" fill="hold">
                                  <p:stCondLst>
                                    <p:cond delay="0"/>
                                  </p:stCondLst>
                                  <p:iterate type="el" backwards="0">
                                    <p:tmAbs val="0"/>
                                  </p:iterate>
                                  <p:childTnLst>
                                    <p:set>
                                      <p:cBhvr>
                                        <p:cTn id="38" fill="hold"/>
                                        <p:tgtEl>
                                          <p:spTgt spid="1607">
                                            <p:txEl>
                                              <p:pRg st="5" end="5"/>
                                            </p:txEl>
                                          </p:spTgt>
                                        </p:tgtEl>
                                        <p:attrNameLst>
                                          <p:attrName>style.visibility</p:attrName>
                                        </p:attrNameLst>
                                      </p:cBhvr>
                                      <p:to>
                                        <p:strVal val="visible"/>
                                      </p:to>
                                    </p:set>
                                    <p:anim calcmode="lin" valueType="num">
                                      <p:cBhvr>
                                        <p:cTn id="39" dur="500" fill="hold"/>
                                        <p:tgtEl>
                                          <p:spTgt spid="1607">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160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6" presetID="23" grpId="1" fill="hold">
                                  <p:stCondLst>
                                    <p:cond delay="0"/>
                                  </p:stCondLst>
                                  <p:iterate type="el" backwards="0">
                                    <p:tmAbs val="0"/>
                                  </p:iterate>
                                  <p:childTnLst>
                                    <p:set>
                                      <p:cBhvr>
                                        <p:cTn id="44" fill="hold"/>
                                        <p:tgtEl>
                                          <p:spTgt spid="1607">
                                            <p:txEl>
                                              <p:pRg st="6" end="6"/>
                                            </p:txEl>
                                          </p:spTgt>
                                        </p:tgtEl>
                                        <p:attrNameLst>
                                          <p:attrName>style.visibility</p:attrName>
                                        </p:attrNameLst>
                                      </p:cBhvr>
                                      <p:to>
                                        <p:strVal val="visible"/>
                                      </p:to>
                                    </p:set>
                                    <p:anim calcmode="lin" valueType="num">
                                      <p:cBhvr>
                                        <p:cTn id="45" dur="500" fill="hold"/>
                                        <p:tgtEl>
                                          <p:spTgt spid="1607">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160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0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0" name="Static versus Dynamic Priority"/>
          <p:cNvSpPr txBox="1"/>
          <p:nvPr>
            <p:ph type="title"/>
          </p:nvPr>
        </p:nvSpPr>
        <p:spPr>
          <a:xfrm>
            <a:off x="329246" y="87432"/>
            <a:ext cx="4160497" cy="481013"/>
          </a:xfrm>
          <a:prstGeom prst="rect">
            <a:avLst/>
          </a:prstGeom>
        </p:spPr>
        <p:txBody>
          <a:bodyPr/>
          <a:lstStyle>
            <a:lvl1pPr defTabSz="225921">
              <a:defRPr sz="2310"/>
            </a:lvl1pPr>
          </a:lstStyle>
          <a:p>
            <a:pPr/>
            <a:r>
              <a:t>Static versus Dynamic Priority</a:t>
            </a:r>
          </a:p>
        </p:txBody>
      </p:sp>
      <p:sp>
        <p:nvSpPr>
          <p:cNvPr id="1611" name="Dynamic…"/>
          <p:cNvSpPr txBox="1"/>
          <p:nvPr>
            <p:ph type="body" sz="half" idx="1"/>
          </p:nvPr>
        </p:nvSpPr>
        <p:spPr>
          <a:xfrm>
            <a:off x="534259" y="961760"/>
            <a:ext cx="3750470" cy="4934480"/>
          </a:xfrm>
          <a:prstGeom prst="rect">
            <a:avLst/>
          </a:prstGeom>
          <a:solidFill>
            <a:srgbClr val="FFFFFF"/>
          </a:solidFill>
          <a:ln w="9525">
            <a:round/>
          </a:ln>
          <a:effectLst>
            <a:outerShdw sx="100000" sy="100000" kx="0" ky="0" algn="b" rotWithShape="0" blurRad="38100" dist="23000" dir="5400000">
              <a:srgbClr val="000000">
                <a:alpha val="35000"/>
              </a:srgbClr>
            </a:outerShdw>
          </a:effectLst>
        </p:spPr>
        <p:txBody>
          <a:bodyPr/>
          <a:lstStyle/>
          <a:p>
            <a:pPr defTabSz="457200">
              <a:defRPr b="1" sz="1800">
                <a:latin typeface="+mn-lt"/>
                <a:ea typeface="+mn-ea"/>
                <a:cs typeface="+mn-cs"/>
                <a:sym typeface="Helvetica"/>
              </a:defRPr>
            </a:pPr>
            <a:r>
              <a:t>Dynamic </a:t>
            </a:r>
          </a:p>
          <a:p>
            <a:pPr defTabSz="457200">
              <a:defRPr b="1" sz="1800">
                <a:latin typeface="+mn-lt"/>
                <a:ea typeface="+mn-ea"/>
                <a:cs typeface="+mn-cs"/>
                <a:sym typeface="Helvetica"/>
              </a:defRPr>
            </a:pPr>
            <a:r>
              <a:t>(Intelligent, Fact based, Agile, Lean)</a:t>
            </a:r>
          </a:p>
          <a:p>
            <a:pPr defTabSz="457200">
              <a:defRPr b="1" sz="1800">
                <a:latin typeface="+mn-lt"/>
                <a:ea typeface="+mn-ea"/>
                <a:cs typeface="+mn-cs"/>
                <a:sym typeface="Helvetica"/>
              </a:defRPr>
            </a:pPr>
          </a:p>
          <a:p>
            <a:pPr marL="180473" indent="-180473" algn="l" defTabSz="457200">
              <a:buSzPct val="100000"/>
              <a:buChar char="•"/>
              <a:defRPr b="1" sz="1800">
                <a:latin typeface="+mn-lt"/>
                <a:ea typeface="+mn-ea"/>
                <a:cs typeface="+mn-cs"/>
                <a:sym typeface="Helvetica"/>
              </a:defRPr>
            </a:pPr>
            <a:r>
              <a:t>Priority is computed after each value delivery step</a:t>
            </a:r>
          </a:p>
          <a:p>
            <a:pPr marL="180473" indent="-180473" algn="l" defTabSz="457200">
              <a:buSzPct val="100000"/>
              <a:buChar char="•"/>
              <a:defRPr b="1" sz="1800">
                <a:latin typeface="+mn-lt"/>
                <a:ea typeface="+mn-ea"/>
                <a:cs typeface="+mn-cs"/>
                <a:sym typeface="Helvetica"/>
              </a:defRPr>
            </a:pPr>
          </a:p>
          <a:p>
            <a:pPr marL="180473" indent="-180473" algn="l" defTabSz="457200">
              <a:buSzPct val="100000"/>
              <a:buChar char="•"/>
              <a:defRPr b="1" sz="1800">
                <a:latin typeface="+mn-lt"/>
                <a:ea typeface="+mn-ea"/>
                <a:cs typeface="+mn-cs"/>
                <a:sym typeface="Helvetica"/>
              </a:defRPr>
            </a:pPr>
            <a:r>
              <a:t>Your priority policy can be adjusted at any step to satisfy changing circumstances</a:t>
            </a:r>
          </a:p>
          <a:p>
            <a:pPr marL="180473" indent="-180473" algn="l" defTabSz="457200">
              <a:buSzPct val="100000"/>
              <a:buChar char="•"/>
              <a:defRPr b="1" sz="1800">
                <a:latin typeface="+mn-lt"/>
                <a:ea typeface="+mn-ea"/>
                <a:cs typeface="+mn-cs"/>
                <a:sym typeface="Helvetica"/>
              </a:defRPr>
            </a:pPr>
          </a:p>
          <a:p>
            <a:pPr marL="180473" indent="-180473" algn="l" defTabSz="457200">
              <a:buSzPct val="100000"/>
              <a:buChar char="•"/>
              <a:defRPr b="1" sz="1800">
                <a:latin typeface="+mn-lt"/>
                <a:ea typeface="+mn-ea"/>
                <a:cs typeface="+mn-cs"/>
                <a:sym typeface="Helvetica"/>
              </a:defRPr>
            </a:pPr>
            <a:r>
              <a:t>When Goals are all satisfied, we can stop delivering additional solutions: under budget, before deadlines</a:t>
            </a:r>
          </a:p>
        </p:txBody>
      </p:sp>
      <p:sp>
        <p:nvSpPr>
          <p:cNvPr id="16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3" name="Static…" descr="Static…"/>
          <p:cNvPicPr>
            <a:picLocks noChangeAspect="0"/>
          </p:cNvPicPr>
          <p:nvPr/>
        </p:nvPicPr>
        <p:blipFill>
          <a:blip r:embed="rId3">
            <a:extLst/>
          </a:blip>
          <a:stretch>
            <a:fillRect/>
          </a:stretch>
        </p:blipFill>
        <p:spPr>
          <a:xfrm>
            <a:off x="4899488" y="2270997"/>
            <a:ext cx="3978408" cy="3559904"/>
          </a:xfrm>
          <a:prstGeom prst="rect">
            <a:avLst/>
          </a:prstGeom>
          <a:effectLst>
            <a:outerShdw sx="100000" sy="100000" kx="0" ky="0" algn="b" rotWithShape="0" blurRad="38100" dist="23000" dir="5400000">
              <a:srgbClr val="000000">
                <a:alpha val="35000"/>
              </a:srgbClr>
            </a:outerShdw>
          </a:effectLst>
        </p:spPr>
      </p:pic>
      <p:sp>
        <p:nvSpPr>
          <p:cNvPr id="1614" name="Managing Priority (paper)…"/>
          <p:cNvSpPr txBox="1"/>
          <p:nvPr/>
        </p:nvSpPr>
        <p:spPr>
          <a:xfrm>
            <a:off x="-21350" y="6097825"/>
            <a:ext cx="2034812" cy="726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spcBef>
                <a:spcPts val="400"/>
              </a:spcBef>
              <a:defRPr sz="1200">
                <a:latin typeface="+mj-lt"/>
                <a:ea typeface="+mj-ea"/>
                <a:cs typeface="+mj-cs"/>
                <a:sym typeface="Calibri"/>
              </a:defRPr>
            </a:pPr>
            <a:r>
              <a:t> Managing Priority (paper)</a:t>
            </a:r>
          </a:p>
          <a:p>
            <a:pPr>
              <a:spcBef>
                <a:spcPts val="400"/>
              </a:spcBef>
              <a:defRPr sz="1200">
                <a:latin typeface="+mj-lt"/>
                <a:ea typeface="+mj-ea"/>
                <a:cs typeface="+mj-cs"/>
                <a:sym typeface="Calibri"/>
              </a:defRPr>
            </a:pPr>
            <a:r>
              <a:t>http://www.gilb.com/DL60</a:t>
            </a:r>
          </a:p>
        </p:txBody>
      </p:sp>
      <p:sp>
        <p:nvSpPr>
          <p:cNvPr id="1615" name="Value Planning book, Chapter 6 Prioritization…"/>
          <p:cNvSpPr txBox="1"/>
          <p:nvPr/>
        </p:nvSpPr>
        <p:spPr>
          <a:xfrm>
            <a:off x="1969849" y="5871060"/>
            <a:ext cx="7151783" cy="942339"/>
          </a:xfrm>
          <a:prstGeom prst="rect">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p>
            <a:pPr>
              <a:defRPr sz="1100"/>
            </a:pPr>
            <a:r>
              <a:t>Value Planning book, Chapter 6 Prioritization</a:t>
            </a:r>
          </a:p>
          <a:p>
            <a:pPr>
              <a:defRPr sz="1100"/>
            </a:pPr>
            <a:r>
              <a:t> </a:t>
            </a:r>
            <a:r>
              <a:rPr u="sng">
                <a:solidFill>
                  <a:srgbClr val="0000FF"/>
                </a:solidFill>
                <a:uFill>
                  <a:solidFill>
                    <a:srgbClr val="0000FF"/>
                  </a:solidFill>
                </a:uFill>
                <a:hlinkClick r:id="rId4" invalidUrl="" action="" tgtFrame="" tooltip="" history="1" highlightClick="0" endSnd="0"/>
              </a:rPr>
              <a:t>https://www.dropbox.com/home/A%20VALUE%20PLANNING%20MAIN%20WEB%20COPY%20850PAGE%20%20AND%20SUBSETS%202017/****%20VP%20Chapter%20Modules/Ch%206%20Prioritization%20Evaluation?preview=VP+Chapter+6.+Prioritization%2C+Evaluation+BestQ.pdf</a:t>
            </a:r>
          </a:p>
        </p:txBody>
      </p:sp>
      <p:pic>
        <p:nvPicPr>
          <p:cNvPr id="1616" name="Screen Shot 2017-07-15 at 11.27.48.png" descr="Screen Shot 2017-07-15 at 11.27.48.png"/>
          <p:cNvPicPr>
            <a:picLocks noChangeAspect="1"/>
          </p:cNvPicPr>
          <p:nvPr/>
        </p:nvPicPr>
        <p:blipFill>
          <a:blip r:embed="rId5">
            <a:extLst/>
          </a:blip>
          <a:stretch>
            <a:fillRect/>
          </a:stretch>
        </p:blipFill>
        <p:spPr>
          <a:xfrm>
            <a:off x="5172447" y="37901"/>
            <a:ext cx="3432489" cy="2200874"/>
          </a:xfrm>
          <a:prstGeom prst="rect">
            <a:avLst/>
          </a:prstGeom>
          <a:ln>
            <a:solidFill>
              <a:srgbClr val="984807"/>
            </a:solidFill>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0" name="Slide Number"/>
          <p:cNvSpPr txBox="1"/>
          <p:nvPr>
            <p:ph type="sldNum" sz="quarter" idx="2"/>
          </p:nvPr>
        </p:nvSpPr>
        <p:spPr>
          <a:xfrm>
            <a:off x="8757334" y="6465887"/>
            <a:ext cx="386666"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23" name="Group"/>
          <p:cNvGrpSpPr/>
          <p:nvPr/>
        </p:nvGrpSpPr>
        <p:grpSpPr>
          <a:xfrm>
            <a:off x="228600" y="4267200"/>
            <a:ext cx="4246563" cy="838200"/>
            <a:chOff x="0" y="0"/>
            <a:chExt cx="4246562" cy="838200"/>
          </a:xfrm>
        </p:grpSpPr>
        <p:sp>
          <p:nvSpPr>
            <p:cNvPr id="1621" name="Arrow"/>
            <p:cNvSpPr/>
            <p:nvPr/>
          </p:nvSpPr>
          <p:spPr>
            <a:xfrm>
              <a:off x="0" y="0"/>
              <a:ext cx="4246563" cy="838200"/>
            </a:xfrm>
            <a:prstGeom prst="rightArrow">
              <a:avLst>
                <a:gd name="adj1" fmla="val 50000"/>
                <a:gd name="adj2" fmla="val 126657"/>
              </a:avLst>
            </a:prstGeom>
            <a:solidFill>
              <a:srgbClr val="FF2606"/>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2000">
                  <a:solidFill>
                    <a:srgbClr val="FFFFFF"/>
                  </a:solidFill>
                  <a:latin typeface="Arial"/>
                  <a:ea typeface="Arial"/>
                  <a:cs typeface="Arial"/>
                  <a:sym typeface="Arial"/>
                </a:defRPr>
              </a:pPr>
            </a:p>
          </p:txBody>
        </p:sp>
        <p:sp>
          <p:nvSpPr>
            <p:cNvPr id="1622" name="Intolerable"/>
            <p:cNvSpPr/>
            <p:nvPr/>
          </p:nvSpPr>
          <p:spPr>
            <a:xfrm>
              <a:off x="2840972" y="286972"/>
              <a:ext cx="87477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1200">
                  <a:solidFill>
                    <a:srgbClr val="FFFFFF"/>
                  </a:solidFill>
                  <a:latin typeface="Arial"/>
                  <a:ea typeface="Arial"/>
                  <a:cs typeface="Arial"/>
                  <a:sym typeface="Arial"/>
                </a:defRPr>
              </a:lvl1pPr>
            </a:lstStyle>
            <a:p>
              <a:pPr/>
              <a:r>
                <a:t>Intolerable</a:t>
              </a:r>
            </a:p>
          </p:txBody>
        </p:sp>
      </p:grpSp>
      <p:grpSp>
        <p:nvGrpSpPr>
          <p:cNvPr id="1626" name="Group"/>
          <p:cNvGrpSpPr/>
          <p:nvPr/>
        </p:nvGrpSpPr>
        <p:grpSpPr>
          <a:xfrm>
            <a:off x="609600" y="4483100"/>
            <a:ext cx="1524000" cy="406400"/>
            <a:chOff x="0" y="0"/>
            <a:chExt cx="1524000" cy="406400"/>
          </a:xfrm>
        </p:grpSpPr>
        <p:sp>
          <p:nvSpPr>
            <p:cNvPr id="1624" name="Rectangle"/>
            <p:cNvSpPr/>
            <p:nvPr/>
          </p:nvSpPr>
          <p:spPr>
            <a:xfrm>
              <a:off x="0" y="0"/>
              <a:ext cx="1524000" cy="406400"/>
            </a:xfrm>
            <a:prstGeom prst="rect">
              <a:avLst/>
            </a:prstGeom>
            <a:solidFill>
              <a:srgbClr val="00AA08"/>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25" name="Success"/>
            <p:cNvSpPr/>
            <p:nvPr/>
          </p:nvSpPr>
          <p:spPr>
            <a:xfrm>
              <a:off x="400665" y="71072"/>
              <a:ext cx="7226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Success</a:t>
              </a:r>
            </a:p>
          </p:txBody>
        </p:sp>
      </p:grpSp>
      <p:grpSp>
        <p:nvGrpSpPr>
          <p:cNvPr id="1629" name="Group"/>
          <p:cNvGrpSpPr/>
          <p:nvPr/>
        </p:nvGrpSpPr>
        <p:grpSpPr>
          <a:xfrm>
            <a:off x="1508132" y="4483100"/>
            <a:ext cx="341299" cy="406400"/>
            <a:chOff x="0" y="0"/>
            <a:chExt cx="341297" cy="406400"/>
          </a:xfrm>
        </p:grpSpPr>
        <p:sp>
          <p:nvSpPr>
            <p:cNvPr id="1627" name="Rectangle"/>
            <p:cNvSpPr/>
            <p:nvPr/>
          </p:nvSpPr>
          <p:spPr>
            <a:xfrm>
              <a:off x="20630" y="0"/>
              <a:ext cx="300038"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28" name="C 4"/>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4</a:t>
              </a:r>
            </a:p>
          </p:txBody>
        </p:sp>
      </p:grpSp>
      <p:sp>
        <p:nvSpPr>
          <p:cNvPr id="1630" name="Dynamic Priority is also decided by Scale Levels"/>
          <p:cNvSpPr txBox="1"/>
          <p:nvPr>
            <p:ph type="title"/>
          </p:nvPr>
        </p:nvSpPr>
        <p:spPr>
          <a:prstGeom prst="rect">
            <a:avLst/>
          </a:prstGeom>
        </p:spPr>
        <p:txBody>
          <a:bodyPr/>
          <a:lstStyle>
            <a:lvl1pPr defTabSz="777240">
              <a:defRPr sz="3060"/>
            </a:lvl1pPr>
          </a:lstStyle>
          <a:p>
            <a:pPr/>
            <a:r>
              <a:t>Dynamic Priority is also decided by Scale Levels</a:t>
            </a:r>
          </a:p>
        </p:txBody>
      </p:sp>
      <p:grpSp>
        <p:nvGrpSpPr>
          <p:cNvPr id="1633" name="Group"/>
          <p:cNvGrpSpPr/>
          <p:nvPr/>
        </p:nvGrpSpPr>
        <p:grpSpPr>
          <a:xfrm>
            <a:off x="4395787" y="3184525"/>
            <a:ext cx="4246563" cy="838200"/>
            <a:chOff x="0" y="0"/>
            <a:chExt cx="4246562" cy="838200"/>
          </a:xfrm>
        </p:grpSpPr>
        <p:sp>
          <p:nvSpPr>
            <p:cNvPr id="1631" name="Arrow"/>
            <p:cNvSpPr/>
            <p:nvPr/>
          </p:nvSpPr>
          <p:spPr>
            <a:xfrm>
              <a:off x="0" y="0"/>
              <a:ext cx="4246563" cy="838200"/>
            </a:xfrm>
            <a:prstGeom prst="rightArrow">
              <a:avLst>
                <a:gd name="adj1" fmla="val 50000"/>
                <a:gd name="adj2" fmla="val 126657"/>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2000">
                  <a:solidFill>
                    <a:srgbClr val="FFFFFF"/>
                  </a:solidFill>
                  <a:latin typeface="Arial"/>
                  <a:ea typeface="Arial"/>
                  <a:cs typeface="Arial"/>
                  <a:sym typeface="Arial"/>
                </a:defRPr>
              </a:pPr>
            </a:p>
          </p:txBody>
        </p:sp>
        <p:sp>
          <p:nvSpPr>
            <p:cNvPr id="1632" name="Success"/>
            <p:cNvSpPr/>
            <p:nvPr/>
          </p:nvSpPr>
          <p:spPr>
            <a:xfrm>
              <a:off x="2993073" y="286972"/>
              <a:ext cx="7226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1200">
                  <a:solidFill>
                    <a:srgbClr val="FFFFFF"/>
                  </a:solidFill>
                  <a:latin typeface="Arial"/>
                  <a:ea typeface="Arial"/>
                  <a:cs typeface="Arial"/>
                  <a:sym typeface="Arial"/>
                </a:defRPr>
              </a:lvl1pPr>
            </a:lstStyle>
            <a:p>
              <a:pPr/>
              <a:r>
                <a:t>Success</a:t>
              </a:r>
            </a:p>
          </p:txBody>
        </p:sp>
      </p:grpSp>
      <p:grpSp>
        <p:nvGrpSpPr>
          <p:cNvPr id="1636" name="Group"/>
          <p:cNvGrpSpPr/>
          <p:nvPr/>
        </p:nvGrpSpPr>
        <p:grpSpPr>
          <a:xfrm>
            <a:off x="4354512" y="3400425"/>
            <a:ext cx="1055688" cy="406400"/>
            <a:chOff x="0" y="0"/>
            <a:chExt cx="1055687" cy="406400"/>
          </a:xfrm>
        </p:grpSpPr>
        <p:sp>
          <p:nvSpPr>
            <p:cNvPr id="1634" name="Rectangle"/>
            <p:cNvSpPr/>
            <p:nvPr/>
          </p:nvSpPr>
          <p:spPr>
            <a:xfrm>
              <a:off x="-1" y="0"/>
              <a:ext cx="1055689"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35" name="Intolerable"/>
            <p:cNvSpPr/>
            <p:nvPr/>
          </p:nvSpPr>
          <p:spPr>
            <a:xfrm>
              <a:off x="90457" y="71072"/>
              <a:ext cx="87477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Intolerable</a:t>
              </a:r>
            </a:p>
          </p:txBody>
        </p:sp>
      </p:grpSp>
      <p:sp>
        <p:nvSpPr>
          <p:cNvPr id="1637" name="Line"/>
          <p:cNvSpPr/>
          <p:nvPr/>
        </p:nvSpPr>
        <p:spPr>
          <a:xfrm>
            <a:off x="4795837" y="3184524"/>
            <a:ext cx="1588" cy="838202"/>
          </a:xfrm>
          <a:prstGeom prst="line">
            <a:avLst/>
          </a:prstGeom>
          <a:ln w="57150">
            <a:solidFill>
              <a:srgbClr val="000000"/>
            </a:solidFill>
          </a:ln>
        </p:spPr>
        <p:txBody>
          <a:bodyPr lIns="0" tIns="0" rIns="0" bIns="0"/>
          <a:lstStyle/>
          <a:p>
            <a:pPr>
              <a:defRPr sz="1200"/>
            </a:pPr>
          </a:p>
        </p:txBody>
      </p:sp>
      <p:grpSp>
        <p:nvGrpSpPr>
          <p:cNvPr id="1640" name="Group"/>
          <p:cNvGrpSpPr/>
          <p:nvPr/>
        </p:nvGrpSpPr>
        <p:grpSpPr>
          <a:xfrm>
            <a:off x="5410199" y="3400425"/>
            <a:ext cx="1709740" cy="406400"/>
            <a:chOff x="0" y="0"/>
            <a:chExt cx="1709738" cy="406400"/>
          </a:xfrm>
        </p:grpSpPr>
        <p:sp>
          <p:nvSpPr>
            <p:cNvPr id="1638" name="Rectangle"/>
            <p:cNvSpPr/>
            <p:nvPr/>
          </p:nvSpPr>
          <p:spPr>
            <a:xfrm>
              <a:off x="-1" y="0"/>
              <a:ext cx="170974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39" name="Tolerable"/>
            <p:cNvSpPr/>
            <p:nvPr/>
          </p:nvSpPr>
          <p:spPr>
            <a:xfrm>
              <a:off x="469684" y="71072"/>
              <a:ext cx="7703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Tolerable</a:t>
              </a:r>
            </a:p>
          </p:txBody>
        </p:sp>
      </p:grpSp>
      <p:sp>
        <p:nvSpPr>
          <p:cNvPr id="1641" name="Line"/>
          <p:cNvSpPr/>
          <p:nvPr/>
        </p:nvSpPr>
        <p:spPr>
          <a:xfrm>
            <a:off x="7119938" y="3184525"/>
            <a:ext cx="1" cy="838200"/>
          </a:xfrm>
          <a:prstGeom prst="line">
            <a:avLst/>
          </a:prstGeom>
          <a:ln w="57150">
            <a:solidFill>
              <a:srgbClr val="000000"/>
            </a:solidFill>
          </a:ln>
        </p:spPr>
        <p:txBody>
          <a:bodyPr lIns="0" tIns="0" rIns="0" bIns="0"/>
          <a:lstStyle/>
          <a:p>
            <a:pPr>
              <a:defRPr sz="1200"/>
            </a:pPr>
          </a:p>
        </p:txBody>
      </p:sp>
      <p:sp>
        <p:nvSpPr>
          <p:cNvPr id="1642" name="Line"/>
          <p:cNvSpPr/>
          <p:nvPr/>
        </p:nvSpPr>
        <p:spPr>
          <a:xfrm>
            <a:off x="5397500" y="3184525"/>
            <a:ext cx="0" cy="838200"/>
          </a:xfrm>
          <a:prstGeom prst="line">
            <a:avLst/>
          </a:prstGeom>
          <a:ln w="57150">
            <a:solidFill>
              <a:srgbClr val="000000"/>
            </a:solidFill>
          </a:ln>
        </p:spPr>
        <p:txBody>
          <a:bodyPr lIns="0" tIns="0" rIns="0" bIns="0"/>
          <a:lstStyle/>
          <a:p>
            <a:pPr>
              <a:defRPr sz="1200"/>
            </a:pPr>
          </a:p>
        </p:txBody>
      </p:sp>
      <p:sp>
        <p:nvSpPr>
          <p:cNvPr id="1643" name="Past"/>
          <p:cNvSpPr/>
          <p:nvPr/>
        </p:nvSpPr>
        <p:spPr>
          <a:xfrm>
            <a:off x="4524395" y="3971925"/>
            <a:ext cx="533361" cy="317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defTabSz="914400">
              <a:defRPr b="1" sz="1600">
                <a:solidFill>
                  <a:srgbClr val="3C4361"/>
                </a:solidFill>
                <a:latin typeface="Arial"/>
                <a:ea typeface="Arial"/>
                <a:cs typeface="Arial"/>
                <a:sym typeface="Arial"/>
              </a:defRPr>
            </a:lvl1pPr>
          </a:lstStyle>
          <a:p>
            <a:pPr/>
            <a:r>
              <a:t>Past</a:t>
            </a:r>
          </a:p>
        </p:txBody>
      </p:sp>
      <p:sp>
        <p:nvSpPr>
          <p:cNvPr id="1644" name="Tolerable/Fail"/>
          <p:cNvSpPr/>
          <p:nvPr/>
        </p:nvSpPr>
        <p:spPr>
          <a:xfrm>
            <a:off x="5076646" y="3971925"/>
            <a:ext cx="1398946" cy="317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defTabSz="914400">
              <a:defRPr b="1" sz="1600">
                <a:solidFill>
                  <a:srgbClr val="3C4361"/>
                </a:solidFill>
                <a:latin typeface="Arial"/>
                <a:ea typeface="Arial"/>
                <a:cs typeface="Arial"/>
                <a:sym typeface="Arial"/>
              </a:defRPr>
            </a:lvl1pPr>
          </a:lstStyle>
          <a:p>
            <a:pPr/>
            <a:r>
              <a:t>Tolerable/Fail</a:t>
            </a:r>
          </a:p>
        </p:txBody>
      </p:sp>
      <p:sp>
        <p:nvSpPr>
          <p:cNvPr id="1645" name="Goal"/>
          <p:cNvSpPr/>
          <p:nvPr/>
        </p:nvSpPr>
        <p:spPr>
          <a:xfrm>
            <a:off x="6629400" y="3971925"/>
            <a:ext cx="996950" cy="3175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defTabSz="914400">
              <a:defRPr b="1" sz="1600">
                <a:solidFill>
                  <a:srgbClr val="3C4361"/>
                </a:solidFill>
                <a:latin typeface="Arial"/>
                <a:ea typeface="Arial"/>
                <a:cs typeface="Arial"/>
                <a:sym typeface="Arial"/>
              </a:defRPr>
            </a:lvl1pPr>
          </a:lstStyle>
          <a:p>
            <a:pPr/>
            <a:r>
              <a:t>Goal</a:t>
            </a:r>
          </a:p>
        </p:txBody>
      </p:sp>
      <p:sp>
        <p:nvSpPr>
          <p:cNvPr id="1646" name="Usability"/>
          <p:cNvSpPr/>
          <p:nvPr/>
        </p:nvSpPr>
        <p:spPr>
          <a:xfrm>
            <a:off x="7961313" y="2879725"/>
            <a:ext cx="951072" cy="317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600" u="sng">
                <a:solidFill>
                  <a:srgbClr val="3C4361"/>
                </a:solidFill>
                <a:latin typeface="Arial"/>
                <a:ea typeface="Arial"/>
                <a:cs typeface="Arial"/>
                <a:sym typeface="Arial"/>
              </a:defRPr>
            </a:lvl1pPr>
          </a:lstStyle>
          <a:p>
            <a:pPr/>
            <a:r>
              <a:t>Usability</a:t>
            </a:r>
          </a:p>
        </p:txBody>
      </p:sp>
      <p:grpSp>
        <p:nvGrpSpPr>
          <p:cNvPr id="1649" name="Group"/>
          <p:cNvGrpSpPr/>
          <p:nvPr/>
        </p:nvGrpSpPr>
        <p:grpSpPr>
          <a:xfrm>
            <a:off x="4711038" y="3400425"/>
            <a:ext cx="637913" cy="406400"/>
            <a:chOff x="0" y="0"/>
            <a:chExt cx="637912" cy="406400"/>
          </a:xfrm>
        </p:grpSpPr>
        <p:sp>
          <p:nvSpPr>
            <p:cNvPr id="1647" name="Rectangle"/>
            <p:cNvSpPr/>
            <p:nvPr/>
          </p:nvSpPr>
          <p:spPr>
            <a:xfrm>
              <a:off x="78450" y="0"/>
              <a:ext cx="481013"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48" name="Cycle 1"/>
            <p:cNvSpPr/>
            <p:nvPr/>
          </p:nvSpPr>
          <p:spPr>
            <a:xfrm>
              <a:off x="0" y="71072"/>
              <a:ext cx="63791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Cycle 1</a:t>
              </a:r>
            </a:p>
          </p:txBody>
        </p:sp>
      </p:grpSp>
      <p:grpSp>
        <p:nvGrpSpPr>
          <p:cNvPr id="1652" name="Group"/>
          <p:cNvGrpSpPr/>
          <p:nvPr/>
        </p:nvGrpSpPr>
        <p:grpSpPr>
          <a:xfrm>
            <a:off x="5166526" y="3400425"/>
            <a:ext cx="341299" cy="406400"/>
            <a:chOff x="0" y="0"/>
            <a:chExt cx="341297" cy="406400"/>
          </a:xfrm>
        </p:grpSpPr>
        <p:sp>
          <p:nvSpPr>
            <p:cNvPr id="1650" name="Rectangle"/>
            <p:cNvSpPr/>
            <p:nvPr/>
          </p:nvSpPr>
          <p:spPr>
            <a:xfrm>
              <a:off x="70636" y="0"/>
              <a:ext cx="200026"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51" name="C 2"/>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2</a:t>
              </a:r>
            </a:p>
          </p:txBody>
        </p:sp>
      </p:grpSp>
      <p:grpSp>
        <p:nvGrpSpPr>
          <p:cNvPr id="1655" name="Group"/>
          <p:cNvGrpSpPr/>
          <p:nvPr/>
        </p:nvGrpSpPr>
        <p:grpSpPr>
          <a:xfrm>
            <a:off x="5406238" y="3400425"/>
            <a:ext cx="341299" cy="406400"/>
            <a:chOff x="0" y="0"/>
            <a:chExt cx="341297" cy="406400"/>
          </a:xfrm>
        </p:grpSpPr>
        <p:sp>
          <p:nvSpPr>
            <p:cNvPr id="1653" name="Rectangle"/>
            <p:cNvSpPr/>
            <p:nvPr/>
          </p:nvSpPr>
          <p:spPr>
            <a:xfrm>
              <a:off x="30948" y="0"/>
              <a:ext cx="279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54" name="C 4"/>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4</a:t>
              </a:r>
            </a:p>
          </p:txBody>
        </p:sp>
      </p:grpSp>
      <p:grpSp>
        <p:nvGrpSpPr>
          <p:cNvPr id="1658" name="Group"/>
          <p:cNvGrpSpPr/>
          <p:nvPr/>
        </p:nvGrpSpPr>
        <p:grpSpPr>
          <a:xfrm>
            <a:off x="5715000" y="3403600"/>
            <a:ext cx="561975" cy="406400"/>
            <a:chOff x="0" y="0"/>
            <a:chExt cx="561975" cy="406400"/>
          </a:xfrm>
        </p:grpSpPr>
        <p:sp>
          <p:nvSpPr>
            <p:cNvPr id="1656" name="Rectangle"/>
            <p:cNvSpPr/>
            <p:nvPr/>
          </p:nvSpPr>
          <p:spPr>
            <a:xfrm>
              <a:off x="0" y="0"/>
              <a:ext cx="561975"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57" name="C 5"/>
            <p:cNvSpPr/>
            <p:nvPr/>
          </p:nvSpPr>
          <p:spPr>
            <a:xfrm>
              <a:off x="110338"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5</a:t>
              </a:r>
            </a:p>
          </p:txBody>
        </p:sp>
      </p:grpSp>
      <p:grpSp>
        <p:nvGrpSpPr>
          <p:cNvPr id="1661" name="Group"/>
          <p:cNvGrpSpPr/>
          <p:nvPr/>
        </p:nvGrpSpPr>
        <p:grpSpPr>
          <a:xfrm>
            <a:off x="6247613" y="3400425"/>
            <a:ext cx="341299" cy="406400"/>
            <a:chOff x="0" y="0"/>
            <a:chExt cx="341297" cy="406400"/>
          </a:xfrm>
        </p:grpSpPr>
        <p:sp>
          <p:nvSpPr>
            <p:cNvPr id="1659" name="Rectangle"/>
            <p:cNvSpPr/>
            <p:nvPr/>
          </p:nvSpPr>
          <p:spPr>
            <a:xfrm>
              <a:off x="30948" y="0"/>
              <a:ext cx="279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60" name="C 6"/>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6</a:t>
              </a:r>
            </a:p>
          </p:txBody>
        </p:sp>
      </p:grpSp>
      <p:grpSp>
        <p:nvGrpSpPr>
          <p:cNvPr id="1664" name="Group"/>
          <p:cNvGrpSpPr/>
          <p:nvPr/>
        </p:nvGrpSpPr>
        <p:grpSpPr>
          <a:xfrm>
            <a:off x="6557963" y="3400425"/>
            <a:ext cx="401638" cy="406400"/>
            <a:chOff x="0" y="0"/>
            <a:chExt cx="401637" cy="406400"/>
          </a:xfrm>
        </p:grpSpPr>
        <p:sp>
          <p:nvSpPr>
            <p:cNvPr id="1662" name="Square"/>
            <p:cNvSpPr/>
            <p:nvPr/>
          </p:nvSpPr>
          <p:spPr>
            <a:xfrm>
              <a:off x="-1" y="0"/>
              <a:ext cx="401639"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63" name="C 7"/>
            <p:cNvSpPr/>
            <p:nvPr/>
          </p:nvSpPr>
          <p:spPr>
            <a:xfrm>
              <a:off x="30169"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7</a:t>
              </a:r>
            </a:p>
          </p:txBody>
        </p:sp>
      </p:grpSp>
      <p:grpSp>
        <p:nvGrpSpPr>
          <p:cNvPr id="1667" name="Group"/>
          <p:cNvGrpSpPr/>
          <p:nvPr/>
        </p:nvGrpSpPr>
        <p:grpSpPr>
          <a:xfrm>
            <a:off x="4395787" y="4251325"/>
            <a:ext cx="4246563" cy="838200"/>
            <a:chOff x="0" y="0"/>
            <a:chExt cx="4246562" cy="838200"/>
          </a:xfrm>
        </p:grpSpPr>
        <p:sp>
          <p:nvSpPr>
            <p:cNvPr id="1665" name="Arrow"/>
            <p:cNvSpPr/>
            <p:nvPr/>
          </p:nvSpPr>
          <p:spPr>
            <a:xfrm>
              <a:off x="0" y="0"/>
              <a:ext cx="4246563" cy="838200"/>
            </a:xfrm>
            <a:prstGeom prst="rightArrow">
              <a:avLst>
                <a:gd name="adj1" fmla="val 50000"/>
                <a:gd name="adj2" fmla="val 126657"/>
              </a:avLst>
            </a:prstGeom>
            <a:solidFill>
              <a:srgbClr val="00AA08"/>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2000">
                  <a:solidFill>
                    <a:srgbClr val="FFFFFF"/>
                  </a:solidFill>
                  <a:latin typeface="Arial"/>
                  <a:ea typeface="Arial"/>
                  <a:cs typeface="Arial"/>
                  <a:sym typeface="Arial"/>
                </a:defRPr>
              </a:pPr>
            </a:p>
          </p:txBody>
        </p:sp>
        <p:sp>
          <p:nvSpPr>
            <p:cNvPr id="1666" name="Success"/>
            <p:cNvSpPr/>
            <p:nvPr/>
          </p:nvSpPr>
          <p:spPr>
            <a:xfrm>
              <a:off x="2993073" y="286972"/>
              <a:ext cx="7226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1200">
                  <a:solidFill>
                    <a:srgbClr val="FFFFFF"/>
                  </a:solidFill>
                  <a:latin typeface="Arial"/>
                  <a:ea typeface="Arial"/>
                  <a:cs typeface="Arial"/>
                  <a:sym typeface="Arial"/>
                </a:defRPr>
              </a:lvl1pPr>
            </a:lstStyle>
            <a:p>
              <a:pPr/>
              <a:r>
                <a:t>Success</a:t>
              </a:r>
            </a:p>
          </p:txBody>
        </p:sp>
      </p:grpSp>
      <p:grpSp>
        <p:nvGrpSpPr>
          <p:cNvPr id="1670" name="Group"/>
          <p:cNvGrpSpPr/>
          <p:nvPr/>
        </p:nvGrpSpPr>
        <p:grpSpPr>
          <a:xfrm>
            <a:off x="4354512" y="4467225"/>
            <a:ext cx="1724026" cy="406400"/>
            <a:chOff x="0" y="0"/>
            <a:chExt cx="1724025" cy="406400"/>
          </a:xfrm>
        </p:grpSpPr>
        <p:sp>
          <p:nvSpPr>
            <p:cNvPr id="1668" name="Rectangle"/>
            <p:cNvSpPr/>
            <p:nvPr/>
          </p:nvSpPr>
          <p:spPr>
            <a:xfrm>
              <a:off x="0" y="0"/>
              <a:ext cx="1724025" cy="406400"/>
            </a:xfrm>
            <a:prstGeom prst="rect">
              <a:avLst/>
            </a:prstGeom>
            <a:solidFill>
              <a:srgbClr val="FF2606"/>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69" name="Intolerable"/>
            <p:cNvSpPr/>
            <p:nvPr/>
          </p:nvSpPr>
          <p:spPr>
            <a:xfrm>
              <a:off x="424626" y="71072"/>
              <a:ext cx="87477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Intolerable</a:t>
              </a:r>
            </a:p>
          </p:txBody>
        </p:sp>
      </p:grpSp>
      <p:sp>
        <p:nvSpPr>
          <p:cNvPr id="1671" name="Line"/>
          <p:cNvSpPr/>
          <p:nvPr/>
        </p:nvSpPr>
        <p:spPr>
          <a:xfrm>
            <a:off x="4795837" y="4251324"/>
            <a:ext cx="1588" cy="838202"/>
          </a:xfrm>
          <a:prstGeom prst="line">
            <a:avLst/>
          </a:prstGeom>
          <a:ln w="57150">
            <a:solidFill>
              <a:srgbClr val="000000"/>
            </a:solidFill>
          </a:ln>
        </p:spPr>
        <p:txBody>
          <a:bodyPr lIns="0" tIns="0" rIns="0" bIns="0"/>
          <a:lstStyle/>
          <a:p>
            <a:pPr>
              <a:defRPr sz="1200"/>
            </a:pPr>
          </a:p>
        </p:txBody>
      </p:sp>
      <p:grpSp>
        <p:nvGrpSpPr>
          <p:cNvPr id="1674" name="Group"/>
          <p:cNvGrpSpPr/>
          <p:nvPr/>
        </p:nvGrpSpPr>
        <p:grpSpPr>
          <a:xfrm>
            <a:off x="6078537" y="4467225"/>
            <a:ext cx="1041401" cy="406400"/>
            <a:chOff x="0" y="0"/>
            <a:chExt cx="1041400" cy="406400"/>
          </a:xfrm>
        </p:grpSpPr>
        <p:sp>
          <p:nvSpPr>
            <p:cNvPr id="1672" name="Rectangle"/>
            <p:cNvSpPr/>
            <p:nvPr/>
          </p:nvSpPr>
          <p:spPr>
            <a:xfrm>
              <a:off x="0" y="0"/>
              <a:ext cx="10414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73" name="Tolerable"/>
            <p:cNvSpPr/>
            <p:nvPr/>
          </p:nvSpPr>
          <p:spPr>
            <a:xfrm>
              <a:off x="135515" y="71072"/>
              <a:ext cx="7703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Tolerable</a:t>
              </a:r>
            </a:p>
          </p:txBody>
        </p:sp>
      </p:grpSp>
      <p:sp>
        <p:nvSpPr>
          <p:cNvPr id="1675" name="Line"/>
          <p:cNvSpPr/>
          <p:nvPr/>
        </p:nvSpPr>
        <p:spPr>
          <a:xfrm>
            <a:off x="7119938" y="4251325"/>
            <a:ext cx="1" cy="838200"/>
          </a:xfrm>
          <a:prstGeom prst="line">
            <a:avLst/>
          </a:prstGeom>
          <a:ln w="57150">
            <a:solidFill>
              <a:srgbClr val="000000"/>
            </a:solidFill>
          </a:ln>
        </p:spPr>
        <p:txBody>
          <a:bodyPr lIns="0" tIns="0" rIns="0" bIns="0"/>
          <a:lstStyle/>
          <a:p>
            <a:pPr>
              <a:defRPr sz="1200"/>
            </a:pPr>
          </a:p>
        </p:txBody>
      </p:sp>
      <p:sp>
        <p:nvSpPr>
          <p:cNvPr id="1676" name="Line"/>
          <p:cNvSpPr/>
          <p:nvPr/>
        </p:nvSpPr>
        <p:spPr>
          <a:xfrm>
            <a:off x="6078537" y="4251325"/>
            <a:ext cx="1" cy="838200"/>
          </a:xfrm>
          <a:prstGeom prst="line">
            <a:avLst/>
          </a:prstGeom>
          <a:ln w="57150">
            <a:solidFill>
              <a:srgbClr val="000000"/>
            </a:solidFill>
          </a:ln>
        </p:spPr>
        <p:txBody>
          <a:bodyPr lIns="0" tIns="0" rIns="0" bIns="0"/>
          <a:lstStyle/>
          <a:p>
            <a:pPr>
              <a:defRPr sz="1200"/>
            </a:pPr>
          </a:p>
        </p:txBody>
      </p:sp>
      <p:sp>
        <p:nvSpPr>
          <p:cNvPr id="1677" name="Past…"/>
          <p:cNvSpPr/>
          <p:nvPr/>
        </p:nvSpPr>
        <p:spPr>
          <a:xfrm>
            <a:off x="4400817" y="5257800"/>
            <a:ext cx="782103" cy="546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1600">
                <a:solidFill>
                  <a:srgbClr val="3C4361"/>
                </a:solidFill>
                <a:latin typeface="Arial"/>
                <a:ea typeface="Arial"/>
                <a:cs typeface="Arial"/>
                <a:sym typeface="Arial"/>
              </a:defRPr>
            </a:pPr>
            <a:r>
              <a:t>Past</a:t>
            </a:r>
          </a:p>
          <a:p>
            <a:pPr algn="ctr" defTabSz="914400">
              <a:defRPr b="1" sz="1600">
                <a:solidFill>
                  <a:srgbClr val="3C4361"/>
                </a:solidFill>
                <a:latin typeface="Arial"/>
                <a:ea typeface="Arial"/>
                <a:cs typeface="Arial"/>
                <a:sym typeface="Arial"/>
              </a:defRPr>
            </a:pPr>
            <a:r>
              <a:t>30 sec.</a:t>
            </a:r>
          </a:p>
        </p:txBody>
      </p:sp>
      <p:sp>
        <p:nvSpPr>
          <p:cNvPr id="1678" name="Tolerable/Fail…"/>
          <p:cNvSpPr/>
          <p:nvPr/>
        </p:nvSpPr>
        <p:spPr>
          <a:xfrm>
            <a:off x="5348456" y="5257800"/>
            <a:ext cx="1455401" cy="546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1600">
                <a:solidFill>
                  <a:srgbClr val="3C4361"/>
                </a:solidFill>
                <a:latin typeface="Arial"/>
                <a:ea typeface="Arial"/>
                <a:cs typeface="Arial"/>
                <a:sym typeface="Arial"/>
              </a:defRPr>
            </a:pPr>
            <a:r>
              <a:t>Tolerable/Fail</a:t>
            </a:r>
          </a:p>
          <a:p>
            <a:pPr algn="ctr" defTabSz="914400">
              <a:defRPr b="1" sz="1600">
                <a:solidFill>
                  <a:srgbClr val="3C4361"/>
                </a:solidFill>
                <a:latin typeface="Arial"/>
                <a:ea typeface="Arial"/>
                <a:cs typeface="Arial"/>
                <a:sym typeface="Arial"/>
              </a:defRPr>
            </a:pPr>
            <a:r>
              <a:t>20 sec.</a:t>
            </a:r>
          </a:p>
        </p:txBody>
      </p:sp>
      <p:sp>
        <p:nvSpPr>
          <p:cNvPr id="1679" name="Goal…"/>
          <p:cNvSpPr/>
          <p:nvPr/>
        </p:nvSpPr>
        <p:spPr>
          <a:xfrm>
            <a:off x="6629400" y="5257800"/>
            <a:ext cx="1073150" cy="5461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1600">
                <a:solidFill>
                  <a:srgbClr val="3C4361"/>
                </a:solidFill>
                <a:latin typeface="Arial"/>
                <a:ea typeface="Arial"/>
                <a:cs typeface="Arial"/>
                <a:sym typeface="Arial"/>
              </a:defRPr>
            </a:pPr>
            <a:r>
              <a:t>Goal</a:t>
            </a:r>
          </a:p>
          <a:p>
            <a:pPr algn="ctr" defTabSz="914400">
              <a:defRPr b="1" sz="1600">
                <a:solidFill>
                  <a:srgbClr val="3C4361"/>
                </a:solidFill>
                <a:latin typeface="Arial"/>
                <a:ea typeface="Arial"/>
                <a:cs typeface="Arial"/>
                <a:sym typeface="Arial"/>
              </a:defRPr>
            </a:pPr>
            <a:r>
              <a:t>15 sec.</a:t>
            </a:r>
          </a:p>
        </p:txBody>
      </p:sp>
      <p:sp>
        <p:nvSpPr>
          <p:cNvPr id="1680" name="Speed"/>
          <p:cNvSpPr/>
          <p:nvPr/>
        </p:nvSpPr>
        <p:spPr>
          <a:xfrm>
            <a:off x="7961313" y="3946525"/>
            <a:ext cx="713939" cy="317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600" u="sng">
                <a:solidFill>
                  <a:srgbClr val="3C4361"/>
                </a:solidFill>
                <a:latin typeface="Arial"/>
                <a:ea typeface="Arial"/>
                <a:cs typeface="Arial"/>
                <a:sym typeface="Arial"/>
              </a:defRPr>
            </a:lvl1pPr>
          </a:lstStyle>
          <a:p>
            <a:pPr/>
            <a:r>
              <a:t>Speed</a:t>
            </a:r>
          </a:p>
        </p:txBody>
      </p:sp>
      <p:grpSp>
        <p:nvGrpSpPr>
          <p:cNvPr id="1683" name="Group"/>
          <p:cNvGrpSpPr/>
          <p:nvPr/>
        </p:nvGrpSpPr>
        <p:grpSpPr>
          <a:xfrm>
            <a:off x="4717388" y="4467225"/>
            <a:ext cx="637913" cy="406400"/>
            <a:chOff x="0" y="0"/>
            <a:chExt cx="637912" cy="406400"/>
          </a:xfrm>
        </p:grpSpPr>
        <p:sp>
          <p:nvSpPr>
            <p:cNvPr id="1681" name="Rectangle"/>
            <p:cNvSpPr/>
            <p:nvPr/>
          </p:nvSpPr>
          <p:spPr>
            <a:xfrm>
              <a:off x="78450" y="0"/>
              <a:ext cx="481013"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82" name="Cycle 1"/>
            <p:cNvSpPr/>
            <p:nvPr/>
          </p:nvSpPr>
          <p:spPr>
            <a:xfrm>
              <a:off x="0" y="71072"/>
              <a:ext cx="63791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Cycle 1</a:t>
              </a:r>
            </a:p>
          </p:txBody>
        </p:sp>
      </p:grpSp>
      <p:grpSp>
        <p:nvGrpSpPr>
          <p:cNvPr id="1686" name="Group"/>
          <p:cNvGrpSpPr/>
          <p:nvPr/>
        </p:nvGrpSpPr>
        <p:grpSpPr>
          <a:xfrm>
            <a:off x="5233201" y="4467225"/>
            <a:ext cx="341299" cy="406400"/>
            <a:chOff x="0" y="0"/>
            <a:chExt cx="341297" cy="406400"/>
          </a:xfrm>
        </p:grpSpPr>
        <p:sp>
          <p:nvSpPr>
            <p:cNvPr id="1684" name="Rectangle"/>
            <p:cNvSpPr/>
            <p:nvPr/>
          </p:nvSpPr>
          <p:spPr>
            <a:xfrm>
              <a:off x="10311" y="0"/>
              <a:ext cx="320676"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85" name="C 2"/>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2</a:t>
              </a:r>
            </a:p>
          </p:txBody>
        </p:sp>
      </p:grpSp>
      <p:grpSp>
        <p:nvGrpSpPr>
          <p:cNvPr id="1689" name="Group"/>
          <p:cNvGrpSpPr/>
          <p:nvPr/>
        </p:nvGrpSpPr>
        <p:grpSpPr>
          <a:xfrm>
            <a:off x="5465770" y="4467225"/>
            <a:ext cx="341298" cy="406400"/>
            <a:chOff x="0" y="0"/>
            <a:chExt cx="341297" cy="406400"/>
          </a:xfrm>
        </p:grpSpPr>
        <p:sp>
          <p:nvSpPr>
            <p:cNvPr id="1687" name="Rectangle"/>
            <p:cNvSpPr/>
            <p:nvPr/>
          </p:nvSpPr>
          <p:spPr>
            <a:xfrm>
              <a:off x="90479" y="0"/>
              <a:ext cx="160339"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88" name="C 3"/>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3</a:t>
              </a:r>
            </a:p>
          </p:txBody>
        </p:sp>
      </p:grpSp>
      <p:grpSp>
        <p:nvGrpSpPr>
          <p:cNvPr id="1692" name="Group"/>
          <p:cNvGrpSpPr/>
          <p:nvPr/>
        </p:nvGrpSpPr>
        <p:grpSpPr>
          <a:xfrm>
            <a:off x="5716587" y="4467225"/>
            <a:ext cx="522288" cy="406400"/>
            <a:chOff x="0" y="0"/>
            <a:chExt cx="522287" cy="406400"/>
          </a:xfrm>
        </p:grpSpPr>
        <p:sp>
          <p:nvSpPr>
            <p:cNvPr id="1690" name="Rectangle"/>
            <p:cNvSpPr/>
            <p:nvPr/>
          </p:nvSpPr>
          <p:spPr>
            <a:xfrm>
              <a:off x="-1" y="0"/>
              <a:ext cx="522289"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91" name="C 4"/>
            <p:cNvSpPr/>
            <p:nvPr/>
          </p:nvSpPr>
          <p:spPr>
            <a:xfrm>
              <a:off x="90494"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4</a:t>
              </a:r>
            </a:p>
          </p:txBody>
        </p:sp>
      </p:grpSp>
      <p:grpSp>
        <p:nvGrpSpPr>
          <p:cNvPr id="1695" name="Group"/>
          <p:cNvGrpSpPr/>
          <p:nvPr/>
        </p:nvGrpSpPr>
        <p:grpSpPr>
          <a:xfrm>
            <a:off x="6238875" y="4467225"/>
            <a:ext cx="400050" cy="406400"/>
            <a:chOff x="0" y="0"/>
            <a:chExt cx="400050" cy="406400"/>
          </a:xfrm>
        </p:grpSpPr>
        <p:sp>
          <p:nvSpPr>
            <p:cNvPr id="1693" name="Square"/>
            <p:cNvSpPr/>
            <p:nvPr/>
          </p:nvSpPr>
          <p:spPr>
            <a:xfrm>
              <a:off x="0" y="0"/>
              <a:ext cx="40005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94" name="C 5"/>
            <p:cNvSpPr/>
            <p:nvPr/>
          </p:nvSpPr>
          <p:spPr>
            <a:xfrm>
              <a:off x="29376"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5</a:t>
              </a:r>
            </a:p>
          </p:txBody>
        </p:sp>
      </p:grpSp>
      <p:grpSp>
        <p:nvGrpSpPr>
          <p:cNvPr id="1698" name="Group"/>
          <p:cNvGrpSpPr/>
          <p:nvPr/>
        </p:nvGrpSpPr>
        <p:grpSpPr>
          <a:xfrm>
            <a:off x="6608770" y="4467225"/>
            <a:ext cx="341298" cy="406400"/>
            <a:chOff x="0" y="0"/>
            <a:chExt cx="341297" cy="406400"/>
          </a:xfrm>
        </p:grpSpPr>
        <p:sp>
          <p:nvSpPr>
            <p:cNvPr id="1696" name="Rectangle"/>
            <p:cNvSpPr/>
            <p:nvPr/>
          </p:nvSpPr>
          <p:spPr>
            <a:xfrm>
              <a:off x="30154" y="0"/>
              <a:ext cx="280989"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697" name="C 6"/>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6</a:t>
              </a:r>
            </a:p>
          </p:txBody>
        </p:sp>
      </p:grpSp>
      <p:grpSp>
        <p:nvGrpSpPr>
          <p:cNvPr id="1701" name="Group"/>
          <p:cNvGrpSpPr/>
          <p:nvPr/>
        </p:nvGrpSpPr>
        <p:grpSpPr>
          <a:xfrm>
            <a:off x="6919913" y="4467225"/>
            <a:ext cx="400051" cy="406400"/>
            <a:chOff x="0" y="0"/>
            <a:chExt cx="400050" cy="406400"/>
          </a:xfrm>
        </p:grpSpPr>
        <p:sp>
          <p:nvSpPr>
            <p:cNvPr id="1699" name="Square"/>
            <p:cNvSpPr/>
            <p:nvPr/>
          </p:nvSpPr>
          <p:spPr>
            <a:xfrm>
              <a:off x="0" y="0"/>
              <a:ext cx="400050"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00" name="C 7"/>
            <p:cNvSpPr/>
            <p:nvPr/>
          </p:nvSpPr>
          <p:spPr>
            <a:xfrm>
              <a:off x="29376"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7</a:t>
              </a:r>
            </a:p>
          </p:txBody>
        </p:sp>
      </p:grpSp>
      <p:grpSp>
        <p:nvGrpSpPr>
          <p:cNvPr id="1704" name="Group"/>
          <p:cNvGrpSpPr/>
          <p:nvPr/>
        </p:nvGrpSpPr>
        <p:grpSpPr>
          <a:xfrm>
            <a:off x="6959600" y="3400425"/>
            <a:ext cx="400050" cy="406400"/>
            <a:chOff x="0" y="0"/>
            <a:chExt cx="400050" cy="406400"/>
          </a:xfrm>
        </p:grpSpPr>
        <p:sp>
          <p:nvSpPr>
            <p:cNvPr id="1702" name="Square"/>
            <p:cNvSpPr/>
            <p:nvPr/>
          </p:nvSpPr>
          <p:spPr>
            <a:xfrm>
              <a:off x="0" y="0"/>
              <a:ext cx="400050"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03" name="C 8"/>
            <p:cNvSpPr/>
            <p:nvPr/>
          </p:nvSpPr>
          <p:spPr>
            <a:xfrm>
              <a:off x="29376"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8</a:t>
              </a:r>
            </a:p>
          </p:txBody>
        </p:sp>
      </p:grpSp>
      <p:grpSp>
        <p:nvGrpSpPr>
          <p:cNvPr id="1707" name="Group"/>
          <p:cNvGrpSpPr/>
          <p:nvPr/>
        </p:nvGrpSpPr>
        <p:grpSpPr>
          <a:xfrm>
            <a:off x="228600" y="3200400"/>
            <a:ext cx="4246563" cy="838200"/>
            <a:chOff x="0" y="0"/>
            <a:chExt cx="4246562" cy="838200"/>
          </a:xfrm>
        </p:grpSpPr>
        <p:sp>
          <p:nvSpPr>
            <p:cNvPr id="1705" name="Arrow"/>
            <p:cNvSpPr/>
            <p:nvPr/>
          </p:nvSpPr>
          <p:spPr>
            <a:xfrm>
              <a:off x="0" y="0"/>
              <a:ext cx="4246563" cy="838200"/>
            </a:xfrm>
            <a:prstGeom prst="rightArrow">
              <a:avLst>
                <a:gd name="adj1" fmla="val 50000"/>
                <a:gd name="adj2" fmla="val 126657"/>
              </a:avLst>
            </a:prstGeom>
            <a:solidFill>
              <a:srgbClr val="FF2606"/>
            </a:solidFill>
            <a:ln w="9525" cap="flat">
              <a:solidFill>
                <a:srgbClr val="000000"/>
              </a:solidFill>
              <a:prstDash val="solid"/>
              <a:miter lim="400000"/>
            </a:ln>
            <a:effectLst/>
          </p:spPr>
          <p:txBody>
            <a:bodyPr wrap="square" lIns="45719" tIns="45719" rIns="45719" bIns="45719" numCol="1" anchor="ctr">
              <a:noAutofit/>
            </a:bodyPr>
            <a:lstStyle/>
            <a:p>
              <a:pPr algn="r" defTabSz="914400">
                <a:defRPr b="1" sz="2000">
                  <a:solidFill>
                    <a:srgbClr val="FFFFFF"/>
                  </a:solidFill>
                  <a:latin typeface="Arial"/>
                  <a:ea typeface="Arial"/>
                  <a:cs typeface="Arial"/>
                  <a:sym typeface="Arial"/>
                </a:defRPr>
              </a:pPr>
            </a:p>
          </p:txBody>
        </p:sp>
        <p:sp>
          <p:nvSpPr>
            <p:cNvPr id="1706" name="Intolerable"/>
            <p:cNvSpPr/>
            <p:nvPr/>
          </p:nvSpPr>
          <p:spPr>
            <a:xfrm>
              <a:off x="2840972" y="286972"/>
              <a:ext cx="87477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r" defTabSz="914400">
                <a:defRPr b="1" sz="1200">
                  <a:solidFill>
                    <a:srgbClr val="FFFFFF"/>
                  </a:solidFill>
                  <a:latin typeface="Arial"/>
                  <a:ea typeface="Arial"/>
                  <a:cs typeface="Arial"/>
                  <a:sym typeface="Arial"/>
                </a:defRPr>
              </a:lvl1pPr>
            </a:lstStyle>
            <a:p>
              <a:pPr/>
              <a:r>
                <a:t>Intolerable</a:t>
              </a:r>
            </a:p>
          </p:txBody>
        </p:sp>
      </p:grpSp>
      <p:grpSp>
        <p:nvGrpSpPr>
          <p:cNvPr id="1710" name="Group"/>
          <p:cNvGrpSpPr/>
          <p:nvPr/>
        </p:nvGrpSpPr>
        <p:grpSpPr>
          <a:xfrm>
            <a:off x="609600" y="3416300"/>
            <a:ext cx="1724025" cy="406400"/>
            <a:chOff x="0" y="0"/>
            <a:chExt cx="1724025" cy="406400"/>
          </a:xfrm>
        </p:grpSpPr>
        <p:sp>
          <p:nvSpPr>
            <p:cNvPr id="1708" name="Rectangle"/>
            <p:cNvSpPr/>
            <p:nvPr/>
          </p:nvSpPr>
          <p:spPr>
            <a:xfrm>
              <a:off x="0" y="0"/>
              <a:ext cx="1724025" cy="406400"/>
            </a:xfrm>
            <a:prstGeom prst="rect">
              <a:avLst/>
            </a:prstGeom>
            <a:solidFill>
              <a:srgbClr val="00AA08"/>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09" name="Success"/>
            <p:cNvSpPr/>
            <p:nvPr/>
          </p:nvSpPr>
          <p:spPr>
            <a:xfrm>
              <a:off x="500677" y="71072"/>
              <a:ext cx="722671"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Success</a:t>
              </a:r>
            </a:p>
          </p:txBody>
        </p:sp>
      </p:grpSp>
      <p:sp>
        <p:nvSpPr>
          <p:cNvPr id="1711" name="Line"/>
          <p:cNvSpPr/>
          <p:nvPr/>
        </p:nvSpPr>
        <p:spPr>
          <a:xfrm>
            <a:off x="628650" y="3200399"/>
            <a:ext cx="1589" cy="838202"/>
          </a:xfrm>
          <a:prstGeom prst="line">
            <a:avLst/>
          </a:prstGeom>
          <a:ln w="57150">
            <a:solidFill>
              <a:srgbClr val="000000"/>
            </a:solidFill>
          </a:ln>
        </p:spPr>
        <p:txBody>
          <a:bodyPr lIns="0" tIns="0" rIns="0" bIns="0"/>
          <a:lstStyle/>
          <a:p>
            <a:pPr>
              <a:defRPr sz="1200"/>
            </a:pPr>
          </a:p>
        </p:txBody>
      </p:sp>
      <p:grpSp>
        <p:nvGrpSpPr>
          <p:cNvPr id="1714" name="Group"/>
          <p:cNvGrpSpPr/>
          <p:nvPr/>
        </p:nvGrpSpPr>
        <p:grpSpPr>
          <a:xfrm>
            <a:off x="2319915" y="3416300"/>
            <a:ext cx="770370" cy="406400"/>
            <a:chOff x="0" y="0"/>
            <a:chExt cx="770369" cy="406400"/>
          </a:xfrm>
        </p:grpSpPr>
        <p:sp>
          <p:nvSpPr>
            <p:cNvPr id="1712" name="Rectangle"/>
            <p:cNvSpPr/>
            <p:nvPr/>
          </p:nvSpPr>
          <p:spPr>
            <a:xfrm>
              <a:off x="42284" y="0"/>
              <a:ext cx="685801"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13" name="Tolerable"/>
            <p:cNvSpPr/>
            <p:nvPr/>
          </p:nvSpPr>
          <p:spPr>
            <a:xfrm>
              <a:off x="0" y="71072"/>
              <a:ext cx="7703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Tolerable</a:t>
              </a:r>
            </a:p>
          </p:txBody>
        </p:sp>
      </p:grpSp>
      <p:sp>
        <p:nvSpPr>
          <p:cNvPr id="1715" name="Line"/>
          <p:cNvSpPr/>
          <p:nvPr/>
        </p:nvSpPr>
        <p:spPr>
          <a:xfrm>
            <a:off x="2362200" y="3200400"/>
            <a:ext cx="0" cy="838200"/>
          </a:xfrm>
          <a:prstGeom prst="line">
            <a:avLst/>
          </a:prstGeom>
          <a:ln w="57150">
            <a:solidFill>
              <a:srgbClr val="000000"/>
            </a:solidFill>
          </a:ln>
        </p:spPr>
        <p:txBody>
          <a:bodyPr lIns="0" tIns="0" rIns="0" bIns="0"/>
          <a:lstStyle/>
          <a:p>
            <a:pPr>
              <a:defRPr sz="1200"/>
            </a:pPr>
          </a:p>
        </p:txBody>
      </p:sp>
      <p:sp>
        <p:nvSpPr>
          <p:cNvPr id="1716" name="Line"/>
          <p:cNvSpPr/>
          <p:nvPr/>
        </p:nvSpPr>
        <p:spPr>
          <a:xfrm>
            <a:off x="3048000" y="3200400"/>
            <a:ext cx="0" cy="838200"/>
          </a:xfrm>
          <a:prstGeom prst="line">
            <a:avLst/>
          </a:prstGeom>
          <a:ln w="57150">
            <a:solidFill>
              <a:srgbClr val="000000"/>
            </a:solidFill>
          </a:ln>
        </p:spPr>
        <p:txBody>
          <a:bodyPr lIns="0" tIns="0" rIns="0" bIns="0"/>
          <a:lstStyle/>
          <a:p>
            <a:pPr>
              <a:defRPr sz="1200"/>
            </a:pPr>
          </a:p>
        </p:txBody>
      </p:sp>
      <p:sp>
        <p:nvSpPr>
          <p:cNvPr id="1717" name="Past"/>
          <p:cNvSpPr/>
          <p:nvPr/>
        </p:nvSpPr>
        <p:spPr>
          <a:xfrm>
            <a:off x="357207" y="3987800"/>
            <a:ext cx="533361" cy="317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defTabSz="914400">
              <a:defRPr b="1" sz="1600">
                <a:solidFill>
                  <a:srgbClr val="3C4361"/>
                </a:solidFill>
                <a:latin typeface="Arial"/>
                <a:ea typeface="Arial"/>
                <a:cs typeface="Arial"/>
                <a:sym typeface="Arial"/>
              </a:defRPr>
            </a:lvl1pPr>
          </a:lstStyle>
          <a:p>
            <a:pPr/>
            <a:r>
              <a:t>Past</a:t>
            </a:r>
          </a:p>
        </p:txBody>
      </p:sp>
      <p:sp>
        <p:nvSpPr>
          <p:cNvPr id="1718" name="Tolerable"/>
          <p:cNvSpPr/>
          <p:nvPr/>
        </p:nvSpPr>
        <p:spPr>
          <a:xfrm>
            <a:off x="2706558" y="3987800"/>
            <a:ext cx="992447" cy="317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defTabSz="914400">
              <a:defRPr b="1" sz="1600">
                <a:solidFill>
                  <a:srgbClr val="3C4361"/>
                </a:solidFill>
                <a:latin typeface="Arial"/>
                <a:ea typeface="Arial"/>
                <a:cs typeface="Arial"/>
                <a:sym typeface="Arial"/>
              </a:defRPr>
            </a:lvl1pPr>
          </a:lstStyle>
          <a:p>
            <a:pPr/>
            <a:r>
              <a:t>Tolerable</a:t>
            </a:r>
          </a:p>
        </p:txBody>
      </p:sp>
      <p:sp>
        <p:nvSpPr>
          <p:cNvPr id="1719" name="Budget"/>
          <p:cNvSpPr/>
          <p:nvPr/>
        </p:nvSpPr>
        <p:spPr>
          <a:xfrm>
            <a:off x="1822450" y="3987800"/>
            <a:ext cx="996950" cy="3175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defTabSz="914400">
              <a:defRPr b="1" sz="1600">
                <a:solidFill>
                  <a:srgbClr val="3C4361"/>
                </a:solidFill>
                <a:latin typeface="Arial"/>
                <a:ea typeface="Arial"/>
                <a:cs typeface="Arial"/>
                <a:sym typeface="Arial"/>
              </a:defRPr>
            </a:lvl1pPr>
          </a:lstStyle>
          <a:p>
            <a:pPr/>
            <a:r>
              <a:t>Budget</a:t>
            </a:r>
          </a:p>
        </p:txBody>
      </p:sp>
      <p:grpSp>
        <p:nvGrpSpPr>
          <p:cNvPr id="1722" name="Group"/>
          <p:cNvGrpSpPr/>
          <p:nvPr/>
        </p:nvGrpSpPr>
        <p:grpSpPr>
          <a:xfrm>
            <a:off x="550993" y="3416300"/>
            <a:ext cx="637914" cy="406400"/>
            <a:chOff x="0" y="0"/>
            <a:chExt cx="637912" cy="406400"/>
          </a:xfrm>
        </p:grpSpPr>
        <p:sp>
          <p:nvSpPr>
            <p:cNvPr id="1720" name="Rectangle"/>
            <p:cNvSpPr/>
            <p:nvPr/>
          </p:nvSpPr>
          <p:spPr>
            <a:xfrm>
              <a:off x="122106" y="0"/>
              <a:ext cx="3937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21" name="Cycle 1"/>
            <p:cNvSpPr/>
            <p:nvPr/>
          </p:nvSpPr>
          <p:spPr>
            <a:xfrm>
              <a:off x="0" y="71072"/>
              <a:ext cx="63791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Cycle 1</a:t>
              </a:r>
            </a:p>
          </p:txBody>
        </p:sp>
      </p:grpSp>
      <p:grpSp>
        <p:nvGrpSpPr>
          <p:cNvPr id="1725" name="Group"/>
          <p:cNvGrpSpPr/>
          <p:nvPr/>
        </p:nvGrpSpPr>
        <p:grpSpPr>
          <a:xfrm>
            <a:off x="996163" y="3416300"/>
            <a:ext cx="341299" cy="406400"/>
            <a:chOff x="0" y="0"/>
            <a:chExt cx="341297" cy="406400"/>
          </a:xfrm>
        </p:grpSpPr>
        <p:sp>
          <p:nvSpPr>
            <p:cNvPr id="1723" name="Rectangle"/>
            <p:cNvSpPr/>
            <p:nvPr/>
          </p:nvSpPr>
          <p:spPr>
            <a:xfrm>
              <a:off x="70636" y="0"/>
              <a:ext cx="200026"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24" name="C 2"/>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2</a:t>
              </a:r>
            </a:p>
          </p:txBody>
        </p:sp>
      </p:grpSp>
      <p:grpSp>
        <p:nvGrpSpPr>
          <p:cNvPr id="1728" name="Group"/>
          <p:cNvGrpSpPr/>
          <p:nvPr/>
        </p:nvGrpSpPr>
        <p:grpSpPr>
          <a:xfrm>
            <a:off x="1188251" y="3416300"/>
            <a:ext cx="341298" cy="406400"/>
            <a:chOff x="0" y="0"/>
            <a:chExt cx="341297" cy="406400"/>
          </a:xfrm>
        </p:grpSpPr>
        <p:sp>
          <p:nvSpPr>
            <p:cNvPr id="1726" name="Rectangle"/>
            <p:cNvSpPr/>
            <p:nvPr/>
          </p:nvSpPr>
          <p:spPr>
            <a:xfrm>
              <a:off x="30948" y="0"/>
              <a:ext cx="279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27" name="C 4"/>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4</a:t>
              </a:r>
            </a:p>
          </p:txBody>
        </p:sp>
      </p:grpSp>
      <p:grpSp>
        <p:nvGrpSpPr>
          <p:cNvPr id="1731" name="Group"/>
          <p:cNvGrpSpPr/>
          <p:nvPr/>
        </p:nvGrpSpPr>
        <p:grpSpPr>
          <a:xfrm>
            <a:off x="1421613" y="3416300"/>
            <a:ext cx="341299" cy="406400"/>
            <a:chOff x="0" y="0"/>
            <a:chExt cx="341297" cy="406400"/>
          </a:xfrm>
        </p:grpSpPr>
        <p:sp>
          <p:nvSpPr>
            <p:cNvPr id="1729" name="Rectangle"/>
            <p:cNvSpPr/>
            <p:nvPr/>
          </p:nvSpPr>
          <p:spPr>
            <a:xfrm>
              <a:off x="38886" y="0"/>
              <a:ext cx="263526"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30" name="C 5"/>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5</a:t>
              </a:r>
            </a:p>
          </p:txBody>
        </p:sp>
      </p:grpSp>
      <p:grpSp>
        <p:nvGrpSpPr>
          <p:cNvPr id="1734" name="Group"/>
          <p:cNvGrpSpPr/>
          <p:nvPr/>
        </p:nvGrpSpPr>
        <p:grpSpPr>
          <a:xfrm>
            <a:off x="1696251" y="3416300"/>
            <a:ext cx="341298" cy="406400"/>
            <a:chOff x="0" y="0"/>
            <a:chExt cx="341297" cy="406400"/>
          </a:xfrm>
        </p:grpSpPr>
        <p:sp>
          <p:nvSpPr>
            <p:cNvPr id="1732" name="Rectangle"/>
            <p:cNvSpPr/>
            <p:nvPr/>
          </p:nvSpPr>
          <p:spPr>
            <a:xfrm>
              <a:off x="30948" y="0"/>
              <a:ext cx="279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33" name="C 6"/>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6</a:t>
              </a:r>
            </a:p>
          </p:txBody>
        </p:sp>
      </p:grpSp>
      <p:grpSp>
        <p:nvGrpSpPr>
          <p:cNvPr id="1737" name="Group"/>
          <p:cNvGrpSpPr/>
          <p:nvPr/>
        </p:nvGrpSpPr>
        <p:grpSpPr>
          <a:xfrm>
            <a:off x="1974857" y="3416300"/>
            <a:ext cx="341299" cy="406400"/>
            <a:chOff x="0" y="0"/>
            <a:chExt cx="341297" cy="406400"/>
          </a:xfrm>
        </p:grpSpPr>
        <p:sp>
          <p:nvSpPr>
            <p:cNvPr id="1735" name="Rectangle"/>
            <p:cNvSpPr/>
            <p:nvPr/>
          </p:nvSpPr>
          <p:spPr>
            <a:xfrm>
              <a:off x="30155" y="0"/>
              <a:ext cx="280988"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36" name="C 7"/>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7</a:t>
              </a:r>
            </a:p>
          </p:txBody>
        </p:sp>
      </p:grpSp>
      <p:sp>
        <p:nvSpPr>
          <p:cNvPr id="1738" name="Line"/>
          <p:cNvSpPr/>
          <p:nvPr/>
        </p:nvSpPr>
        <p:spPr>
          <a:xfrm>
            <a:off x="628650" y="4267199"/>
            <a:ext cx="1589" cy="838202"/>
          </a:xfrm>
          <a:prstGeom prst="line">
            <a:avLst/>
          </a:prstGeom>
          <a:ln w="57150">
            <a:solidFill>
              <a:srgbClr val="000000"/>
            </a:solidFill>
          </a:ln>
        </p:spPr>
        <p:txBody>
          <a:bodyPr lIns="0" tIns="0" rIns="0" bIns="0"/>
          <a:lstStyle/>
          <a:p>
            <a:pPr>
              <a:defRPr sz="1200"/>
            </a:pPr>
          </a:p>
        </p:txBody>
      </p:sp>
      <p:grpSp>
        <p:nvGrpSpPr>
          <p:cNvPr id="1741" name="Group"/>
          <p:cNvGrpSpPr/>
          <p:nvPr/>
        </p:nvGrpSpPr>
        <p:grpSpPr>
          <a:xfrm>
            <a:off x="2133600" y="4483100"/>
            <a:ext cx="914400" cy="406400"/>
            <a:chOff x="0" y="0"/>
            <a:chExt cx="914400" cy="406400"/>
          </a:xfrm>
        </p:grpSpPr>
        <p:sp>
          <p:nvSpPr>
            <p:cNvPr id="1739" name="Rectangle"/>
            <p:cNvSpPr/>
            <p:nvPr/>
          </p:nvSpPr>
          <p:spPr>
            <a:xfrm>
              <a:off x="0" y="0"/>
              <a:ext cx="914400" cy="406400"/>
            </a:xfrm>
            <a:prstGeom prst="rect">
              <a:avLst/>
            </a:prstGeom>
            <a:solidFill>
              <a:srgbClr val="EC9A03"/>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40" name="Tolerable"/>
            <p:cNvSpPr/>
            <p:nvPr/>
          </p:nvSpPr>
          <p:spPr>
            <a:xfrm>
              <a:off x="72015" y="71072"/>
              <a:ext cx="770370"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Tolerable</a:t>
              </a:r>
            </a:p>
          </p:txBody>
        </p:sp>
      </p:grpSp>
      <p:sp>
        <p:nvSpPr>
          <p:cNvPr id="1742" name="Line"/>
          <p:cNvSpPr/>
          <p:nvPr/>
        </p:nvSpPr>
        <p:spPr>
          <a:xfrm>
            <a:off x="3048000" y="4267200"/>
            <a:ext cx="0" cy="838200"/>
          </a:xfrm>
          <a:prstGeom prst="line">
            <a:avLst/>
          </a:prstGeom>
          <a:ln w="57150">
            <a:solidFill>
              <a:srgbClr val="000000"/>
            </a:solidFill>
          </a:ln>
        </p:spPr>
        <p:txBody>
          <a:bodyPr lIns="0" tIns="0" rIns="0" bIns="0"/>
          <a:lstStyle/>
          <a:p>
            <a:pPr>
              <a:defRPr sz="1200"/>
            </a:pPr>
          </a:p>
        </p:txBody>
      </p:sp>
      <p:sp>
        <p:nvSpPr>
          <p:cNvPr id="1743" name="Line"/>
          <p:cNvSpPr/>
          <p:nvPr/>
        </p:nvSpPr>
        <p:spPr>
          <a:xfrm>
            <a:off x="2133600" y="4267200"/>
            <a:ext cx="0" cy="838200"/>
          </a:xfrm>
          <a:prstGeom prst="line">
            <a:avLst/>
          </a:prstGeom>
          <a:ln w="57150">
            <a:solidFill>
              <a:srgbClr val="000000"/>
            </a:solidFill>
          </a:ln>
        </p:spPr>
        <p:txBody>
          <a:bodyPr lIns="0" tIns="0" rIns="0" bIns="0"/>
          <a:lstStyle/>
          <a:p>
            <a:pPr>
              <a:defRPr sz="1200"/>
            </a:pPr>
          </a:p>
        </p:txBody>
      </p:sp>
      <p:sp>
        <p:nvSpPr>
          <p:cNvPr id="1744" name="Past…"/>
          <p:cNvSpPr/>
          <p:nvPr/>
        </p:nvSpPr>
        <p:spPr>
          <a:xfrm>
            <a:off x="233630" y="5273675"/>
            <a:ext cx="782103" cy="546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1600">
                <a:solidFill>
                  <a:srgbClr val="3C4361"/>
                </a:solidFill>
                <a:latin typeface="Arial"/>
                <a:ea typeface="Arial"/>
                <a:cs typeface="Arial"/>
                <a:sym typeface="Arial"/>
              </a:defRPr>
            </a:pPr>
            <a:r>
              <a:t>Past</a:t>
            </a:r>
          </a:p>
          <a:p>
            <a:pPr algn="ctr" defTabSz="914400">
              <a:defRPr b="1" sz="1600">
                <a:solidFill>
                  <a:srgbClr val="3C4361"/>
                </a:solidFill>
                <a:latin typeface="Arial"/>
                <a:ea typeface="Arial"/>
                <a:cs typeface="Arial"/>
                <a:sym typeface="Arial"/>
              </a:defRPr>
            </a:pPr>
            <a:r>
              <a:t>30 sec.</a:t>
            </a:r>
          </a:p>
        </p:txBody>
      </p:sp>
      <p:sp>
        <p:nvSpPr>
          <p:cNvPr id="1745" name="Tolerable/Fail…"/>
          <p:cNvSpPr/>
          <p:nvPr/>
        </p:nvSpPr>
        <p:spPr>
          <a:xfrm>
            <a:off x="2487781" y="5286375"/>
            <a:ext cx="1455401" cy="546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914400">
              <a:defRPr b="1" sz="1600">
                <a:solidFill>
                  <a:srgbClr val="3C4361"/>
                </a:solidFill>
                <a:latin typeface="Arial"/>
                <a:ea typeface="Arial"/>
                <a:cs typeface="Arial"/>
                <a:sym typeface="Arial"/>
              </a:defRPr>
            </a:pPr>
            <a:r>
              <a:t>Tolerable/Fail</a:t>
            </a:r>
          </a:p>
          <a:p>
            <a:pPr algn="ctr" defTabSz="914400">
              <a:defRPr b="1" sz="1600">
                <a:solidFill>
                  <a:srgbClr val="3C4361"/>
                </a:solidFill>
                <a:latin typeface="Arial"/>
                <a:ea typeface="Arial"/>
                <a:cs typeface="Arial"/>
                <a:sym typeface="Arial"/>
              </a:defRPr>
            </a:pPr>
            <a:r>
              <a:t>20 sec.</a:t>
            </a:r>
          </a:p>
        </p:txBody>
      </p:sp>
      <p:sp>
        <p:nvSpPr>
          <p:cNvPr id="1746" name="Budget…"/>
          <p:cNvSpPr/>
          <p:nvPr/>
        </p:nvSpPr>
        <p:spPr>
          <a:xfrm>
            <a:off x="1593850" y="5275262"/>
            <a:ext cx="1073150" cy="5461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914400">
              <a:defRPr b="1" sz="1600">
                <a:solidFill>
                  <a:srgbClr val="3C4361"/>
                </a:solidFill>
                <a:latin typeface="Arial"/>
                <a:ea typeface="Arial"/>
                <a:cs typeface="Arial"/>
                <a:sym typeface="Arial"/>
              </a:defRPr>
            </a:pPr>
            <a:r>
              <a:t>Budget</a:t>
            </a:r>
          </a:p>
          <a:p>
            <a:pPr algn="ctr" defTabSz="914400">
              <a:defRPr b="1" sz="1600">
                <a:solidFill>
                  <a:srgbClr val="3C4361"/>
                </a:solidFill>
                <a:latin typeface="Arial"/>
                <a:ea typeface="Arial"/>
                <a:cs typeface="Arial"/>
                <a:sym typeface="Arial"/>
              </a:defRPr>
            </a:pPr>
            <a:r>
              <a:t>15 sec.</a:t>
            </a:r>
          </a:p>
        </p:txBody>
      </p:sp>
      <p:grpSp>
        <p:nvGrpSpPr>
          <p:cNvPr id="1749" name="Group"/>
          <p:cNvGrpSpPr/>
          <p:nvPr/>
        </p:nvGrpSpPr>
        <p:grpSpPr>
          <a:xfrm>
            <a:off x="556550" y="4483100"/>
            <a:ext cx="637913" cy="406400"/>
            <a:chOff x="0" y="0"/>
            <a:chExt cx="637912" cy="406400"/>
          </a:xfrm>
        </p:grpSpPr>
        <p:sp>
          <p:nvSpPr>
            <p:cNvPr id="1747" name="Rectangle"/>
            <p:cNvSpPr/>
            <p:nvPr/>
          </p:nvSpPr>
          <p:spPr>
            <a:xfrm>
              <a:off x="78449" y="0"/>
              <a:ext cx="481014"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48" name="Cycle 1"/>
            <p:cNvSpPr/>
            <p:nvPr/>
          </p:nvSpPr>
          <p:spPr>
            <a:xfrm>
              <a:off x="0" y="71072"/>
              <a:ext cx="637913"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Cycle 1</a:t>
              </a:r>
            </a:p>
          </p:txBody>
        </p:sp>
      </p:grpSp>
      <p:grpSp>
        <p:nvGrpSpPr>
          <p:cNvPr id="1752" name="Group"/>
          <p:cNvGrpSpPr/>
          <p:nvPr/>
        </p:nvGrpSpPr>
        <p:grpSpPr>
          <a:xfrm>
            <a:off x="1066013" y="4483100"/>
            <a:ext cx="341299" cy="406400"/>
            <a:chOff x="0" y="0"/>
            <a:chExt cx="341297" cy="406400"/>
          </a:xfrm>
        </p:grpSpPr>
        <p:sp>
          <p:nvSpPr>
            <p:cNvPr id="1750" name="Rectangle"/>
            <p:cNvSpPr/>
            <p:nvPr/>
          </p:nvSpPr>
          <p:spPr>
            <a:xfrm>
              <a:off x="35711" y="0"/>
              <a:ext cx="269876"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51" name="C 2"/>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2</a:t>
              </a:r>
            </a:p>
          </p:txBody>
        </p:sp>
      </p:grpSp>
      <p:grpSp>
        <p:nvGrpSpPr>
          <p:cNvPr id="1755" name="Group"/>
          <p:cNvGrpSpPr/>
          <p:nvPr/>
        </p:nvGrpSpPr>
        <p:grpSpPr>
          <a:xfrm>
            <a:off x="1273182" y="4483100"/>
            <a:ext cx="341299" cy="406400"/>
            <a:chOff x="0" y="0"/>
            <a:chExt cx="341297" cy="406400"/>
          </a:xfrm>
        </p:grpSpPr>
        <p:sp>
          <p:nvSpPr>
            <p:cNvPr id="1753" name="Rectangle"/>
            <p:cNvSpPr/>
            <p:nvPr/>
          </p:nvSpPr>
          <p:spPr>
            <a:xfrm>
              <a:off x="90480" y="0"/>
              <a:ext cx="160338"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54" name="C 3"/>
            <p:cNvSpPr/>
            <p:nvPr/>
          </p:nvSpPr>
          <p:spPr>
            <a:xfrm>
              <a:off x="0" y="71072"/>
              <a:ext cx="341298"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3</a:t>
              </a:r>
            </a:p>
          </p:txBody>
        </p:sp>
      </p:grpSp>
      <p:grpSp>
        <p:nvGrpSpPr>
          <p:cNvPr id="1758" name="Group"/>
          <p:cNvGrpSpPr/>
          <p:nvPr/>
        </p:nvGrpSpPr>
        <p:grpSpPr>
          <a:xfrm>
            <a:off x="1772451" y="4483100"/>
            <a:ext cx="341298" cy="406400"/>
            <a:chOff x="0" y="0"/>
            <a:chExt cx="341297" cy="406400"/>
          </a:xfrm>
        </p:grpSpPr>
        <p:sp>
          <p:nvSpPr>
            <p:cNvPr id="1756" name="Rectangle"/>
            <p:cNvSpPr/>
            <p:nvPr/>
          </p:nvSpPr>
          <p:spPr>
            <a:xfrm>
              <a:off x="56348" y="0"/>
              <a:ext cx="2286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57" name="C 5"/>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5</a:t>
              </a:r>
            </a:p>
          </p:txBody>
        </p:sp>
      </p:grpSp>
      <p:grpSp>
        <p:nvGrpSpPr>
          <p:cNvPr id="1761" name="Group"/>
          <p:cNvGrpSpPr/>
          <p:nvPr/>
        </p:nvGrpSpPr>
        <p:grpSpPr>
          <a:xfrm>
            <a:off x="1962951" y="4483100"/>
            <a:ext cx="341298" cy="406400"/>
            <a:chOff x="0" y="0"/>
            <a:chExt cx="341297" cy="406400"/>
          </a:xfrm>
        </p:grpSpPr>
        <p:sp>
          <p:nvSpPr>
            <p:cNvPr id="1759" name="Rectangle"/>
            <p:cNvSpPr/>
            <p:nvPr/>
          </p:nvSpPr>
          <p:spPr>
            <a:xfrm>
              <a:off x="94448" y="0"/>
              <a:ext cx="1524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60" name="C 6"/>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6</a:t>
              </a:r>
            </a:p>
          </p:txBody>
        </p:sp>
      </p:grpSp>
      <p:grpSp>
        <p:nvGrpSpPr>
          <p:cNvPr id="1764" name="Group"/>
          <p:cNvGrpSpPr/>
          <p:nvPr/>
        </p:nvGrpSpPr>
        <p:grpSpPr>
          <a:xfrm>
            <a:off x="2115351" y="4483100"/>
            <a:ext cx="341298" cy="406400"/>
            <a:chOff x="0" y="0"/>
            <a:chExt cx="341297" cy="406400"/>
          </a:xfrm>
        </p:grpSpPr>
        <p:sp>
          <p:nvSpPr>
            <p:cNvPr id="1762" name="Rectangle"/>
            <p:cNvSpPr/>
            <p:nvPr/>
          </p:nvSpPr>
          <p:spPr>
            <a:xfrm>
              <a:off x="94448" y="0"/>
              <a:ext cx="152401" cy="406400"/>
            </a:xfrm>
            <a:prstGeom prst="rect">
              <a:avLst/>
            </a:prstGeom>
            <a:solidFill>
              <a:srgbClr val="7EAACF"/>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63" name="C 7"/>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7</a:t>
              </a:r>
            </a:p>
          </p:txBody>
        </p:sp>
      </p:grpSp>
      <p:grpSp>
        <p:nvGrpSpPr>
          <p:cNvPr id="1767" name="Group"/>
          <p:cNvGrpSpPr/>
          <p:nvPr/>
        </p:nvGrpSpPr>
        <p:grpSpPr>
          <a:xfrm>
            <a:off x="2229651" y="3416300"/>
            <a:ext cx="341298" cy="406400"/>
            <a:chOff x="0" y="0"/>
            <a:chExt cx="341297" cy="406400"/>
          </a:xfrm>
        </p:grpSpPr>
        <p:sp>
          <p:nvSpPr>
            <p:cNvPr id="1765" name="Rectangle"/>
            <p:cNvSpPr/>
            <p:nvPr/>
          </p:nvSpPr>
          <p:spPr>
            <a:xfrm>
              <a:off x="56348" y="0"/>
              <a:ext cx="228601" cy="406400"/>
            </a:xfrm>
            <a:prstGeom prst="rect">
              <a:avLst/>
            </a:prstGeom>
            <a:solidFill>
              <a:srgbClr val="33478A"/>
            </a:solidFill>
            <a:ln w="12700" cap="flat">
              <a:noFill/>
              <a:miter lim="400000"/>
            </a:ln>
            <a:effectLst/>
          </p:spPr>
          <p:txBody>
            <a:bodyPr wrap="square" lIns="45719" tIns="45719" rIns="45719" bIns="45719" numCol="1" anchor="ctr">
              <a:noAutofit/>
            </a:bodyPr>
            <a:lstStyle/>
            <a:p>
              <a:pPr algn="ctr" defTabSz="914400">
                <a:defRPr b="1" sz="2000">
                  <a:solidFill>
                    <a:srgbClr val="FFFFFF"/>
                  </a:solidFill>
                  <a:latin typeface="Arial"/>
                  <a:ea typeface="Arial"/>
                  <a:cs typeface="Arial"/>
                  <a:sym typeface="Arial"/>
                </a:defRPr>
              </a:pPr>
            </a:p>
          </p:txBody>
        </p:sp>
        <p:sp>
          <p:nvSpPr>
            <p:cNvPr id="1766" name="C 8"/>
            <p:cNvSpPr/>
            <p:nvPr/>
          </p:nvSpPr>
          <p:spPr>
            <a:xfrm>
              <a:off x="-1" y="71072"/>
              <a:ext cx="341299"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defTabSz="914400">
                <a:defRPr b="1" sz="1200">
                  <a:solidFill>
                    <a:srgbClr val="FFFFFF"/>
                  </a:solidFill>
                  <a:latin typeface="Arial"/>
                  <a:ea typeface="Arial"/>
                  <a:cs typeface="Arial"/>
                  <a:sym typeface="Arial"/>
                </a:defRPr>
              </a:lvl1pPr>
            </a:lstStyle>
            <a:p>
              <a:pPr/>
              <a:r>
                <a:t>C 8</a:t>
              </a:r>
            </a:p>
          </p:txBody>
        </p:sp>
      </p:grpSp>
      <p:sp>
        <p:nvSpPr>
          <p:cNvPr id="1768" name="Money"/>
          <p:cNvSpPr/>
          <p:nvPr/>
        </p:nvSpPr>
        <p:spPr>
          <a:xfrm>
            <a:off x="3363912" y="2940050"/>
            <a:ext cx="747674" cy="317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600" u="sng">
                <a:solidFill>
                  <a:srgbClr val="3C4361"/>
                </a:solidFill>
                <a:latin typeface="Arial"/>
                <a:ea typeface="Arial"/>
                <a:cs typeface="Arial"/>
                <a:sym typeface="Arial"/>
              </a:defRPr>
            </a:lvl1pPr>
          </a:lstStyle>
          <a:p>
            <a:pPr/>
            <a:r>
              <a:t>Money</a:t>
            </a:r>
          </a:p>
        </p:txBody>
      </p:sp>
      <p:sp>
        <p:nvSpPr>
          <p:cNvPr id="1769" name="Engineers"/>
          <p:cNvSpPr/>
          <p:nvPr/>
        </p:nvSpPr>
        <p:spPr>
          <a:xfrm>
            <a:off x="3200400" y="4997450"/>
            <a:ext cx="1086605" cy="317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600" u="sng">
                <a:solidFill>
                  <a:srgbClr val="3C4361"/>
                </a:solidFill>
                <a:latin typeface="Arial"/>
                <a:ea typeface="Arial"/>
                <a:cs typeface="Arial"/>
                <a:sym typeface="Arial"/>
              </a:defRPr>
            </a:lvl1pPr>
          </a:lstStyle>
          <a:p>
            <a:pPr/>
            <a:r>
              <a:t>Engineers</a:t>
            </a:r>
          </a:p>
        </p:txBody>
      </p:sp>
      <p:sp>
        <p:nvSpPr>
          <p:cNvPr id="1770" name="Oval"/>
          <p:cNvSpPr/>
          <p:nvPr/>
        </p:nvSpPr>
        <p:spPr>
          <a:xfrm>
            <a:off x="4114800" y="2590800"/>
            <a:ext cx="320676" cy="3124200"/>
          </a:xfrm>
          <a:prstGeom prst="ellipse">
            <a:avLst/>
          </a:prstGeom>
          <a:solidFill>
            <a:srgbClr val="D1FEEE"/>
          </a:solidFill>
          <a:ln>
            <a:solidFill>
              <a:srgbClr val="000000"/>
            </a:solidFill>
          </a:ln>
        </p:spPr>
        <p:txBody>
          <a:bodyPr lIns="45719" rIns="45719" anchor="ctr"/>
          <a:lstStyle/>
          <a:p>
            <a:pPr defTabSz="914400">
              <a:defRPr b="1" sz="2800">
                <a:solidFill>
                  <a:srgbClr val="3C4361"/>
                </a:solidFill>
                <a:latin typeface="Arial"/>
                <a:ea typeface="Arial"/>
                <a:cs typeface="Arial"/>
                <a:sym typeface="Arial"/>
              </a:defRPr>
            </a:pPr>
          </a:p>
        </p:txBody>
      </p:sp>
      <p:grpSp>
        <p:nvGrpSpPr>
          <p:cNvPr id="1774" name="Group"/>
          <p:cNvGrpSpPr/>
          <p:nvPr/>
        </p:nvGrpSpPr>
        <p:grpSpPr>
          <a:xfrm>
            <a:off x="8458200" y="6172200"/>
            <a:ext cx="609600" cy="609600"/>
            <a:chOff x="0" y="0"/>
            <a:chExt cx="609600" cy="609600"/>
          </a:xfrm>
        </p:grpSpPr>
        <p:sp>
          <p:nvSpPr>
            <p:cNvPr id="1771" name="Circle"/>
            <p:cNvSpPr/>
            <p:nvPr/>
          </p:nvSpPr>
          <p:spPr>
            <a:xfrm>
              <a:off x="0" y="0"/>
              <a:ext cx="609600" cy="609600"/>
            </a:xfrm>
            <a:prstGeom prst="ellipse">
              <a:avLst/>
            </a:prstGeom>
            <a:solidFill>
              <a:srgbClr val="7EAACF"/>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1772" name="Shape"/>
            <p:cNvSpPr/>
            <p:nvPr/>
          </p:nvSpPr>
          <p:spPr>
            <a:xfrm>
              <a:off x="175400" y="181891"/>
              <a:ext cx="258800" cy="6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sp>
          <p:nvSpPr>
            <p:cNvPr id="1773" name="Shape"/>
            <p:cNvSpPr/>
            <p:nvPr/>
          </p:nvSpPr>
          <p:spPr>
            <a:xfrm>
              <a:off x="0" y="0"/>
              <a:ext cx="609600" cy="609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round/>
            </a:ln>
            <a:effectLst/>
          </p:spPr>
          <p:txBody>
            <a:bodyPr wrap="square" lIns="45719" tIns="45719" rIns="45719" bIns="45719" numCol="1" anchor="ctr">
              <a:noAutofit/>
            </a:bodyPr>
            <a:lstStyle/>
            <a:p>
              <a:pPr defTabSz="914400">
                <a:defRPr b="1" sz="2800">
                  <a:solidFill>
                    <a:srgbClr val="3C4361"/>
                  </a:solidFill>
                  <a:latin typeface="Arial"/>
                  <a:ea typeface="Arial"/>
                  <a:cs typeface="Arial"/>
                  <a:sym typeface="Arial"/>
                </a:defRPr>
              </a:pPr>
            </a:p>
          </p:txBody>
        </p:sp>
      </p:grpSp>
      <p:sp>
        <p:nvSpPr>
          <p:cNvPr id="1775" name="All TOLERABLE VALUE LEVELS MUST FIRST BE MET (SURVIVAL CONDITION)…"/>
          <p:cNvSpPr txBox="1"/>
          <p:nvPr/>
        </p:nvSpPr>
        <p:spPr>
          <a:xfrm>
            <a:off x="444322" y="743586"/>
            <a:ext cx="8693506" cy="2326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buSzPct val="100000"/>
              <a:buAutoNum type="arabicPeriod" startAt="1"/>
            </a:pPr>
            <a:r>
              <a:t>All </a:t>
            </a:r>
            <a:r>
              <a:rPr b="1"/>
              <a:t>TOLERABLE</a:t>
            </a:r>
            <a:r>
              <a:t> VALUE LEVELS MUST FIRST BE MET (SURVIVAL CONDITION)</a:t>
            </a:r>
          </a:p>
          <a:p>
            <a:pPr marL="240631" indent="-240631">
              <a:buSzPct val="100000"/>
              <a:buAutoNum type="arabicPeriod" startAt="1"/>
            </a:pPr>
            <a:r>
              <a:t> THEN WE CAN GO FOR ALL </a:t>
            </a:r>
            <a:r>
              <a:rPr b="1"/>
              <a:t>GOAL</a:t>
            </a:r>
            <a:r>
              <a:t> LEVELS (WE PROMISE/COMMIT TO GOAL LEVELS)</a:t>
            </a:r>
          </a:p>
          <a:p>
            <a:pPr marL="240631" indent="-240631">
              <a:buSzPct val="100000"/>
              <a:buAutoNum type="arabicPeriod" startAt="1"/>
            </a:pPr>
            <a:r>
              <a:t> IF RESOURCES REMAIN, WHEN GOALS MET, THEN ‘</a:t>
            </a:r>
            <a:r>
              <a:rPr b="1"/>
              <a:t>STRETCH</a:t>
            </a:r>
            <a:r>
              <a:t>’ LEVELS CAN BE ATTEMPTED</a:t>
            </a:r>
          </a:p>
          <a:p>
            <a:pPr marL="240631" indent="-240631">
              <a:buSzPct val="100000"/>
              <a:buAutoNum type="arabicPeriod" startAt="1"/>
            </a:pPr>
            <a:r>
              <a:t>WHEN ALL USED UP </a:t>
            </a:r>
            <a:r>
              <a:rPr b="1"/>
              <a:t>RESOURCES</a:t>
            </a:r>
            <a:r>
              <a:t> EXCEED ‘INTOLERABLE’ LEVELS, THERE ARE NO RESOURCES </a:t>
            </a:r>
            <a:r>
              <a:rPr b="1"/>
              <a:t>left,</a:t>
            </a:r>
            <a:r>
              <a:t>  TO DELIVER VALUE IMPROVEMENTS.</a:t>
            </a:r>
          </a:p>
        </p:txBody>
      </p:sp>
      <p:sp>
        <p:nvSpPr>
          <p:cNvPr id="1776" name="Line"/>
          <p:cNvSpPr/>
          <p:nvPr/>
        </p:nvSpPr>
        <p:spPr>
          <a:xfrm>
            <a:off x="7500938" y="3311525"/>
            <a:ext cx="1" cy="838200"/>
          </a:xfrm>
          <a:prstGeom prst="line">
            <a:avLst/>
          </a:prstGeom>
          <a:ln w="57150">
            <a:solidFill>
              <a:srgbClr val="000000"/>
            </a:solidFill>
          </a:ln>
        </p:spPr>
        <p:txBody>
          <a:bodyPr lIns="0" tIns="0" rIns="0" bIns="0"/>
          <a:lstStyle/>
          <a:p>
            <a:pPr>
              <a:defRPr sz="1200"/>
            </a:pPr>
          </a:p>
        </p:txBody>
      </p:sp>
      <p:sp>
        <p:nvSpPr>
          <p:cNvPr id="1777" name="Stretch"/>
          <p:cNvSpPr/>
          <p:nvPr/>
        </p:nvSpPr>
        <p:spPr>
          <a:xfrm>
            <a:off x="7010400" y="4098925"/>
            <a:ext cx="996950" cy="3175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defTabSz="914400">
              <a:defRPr b="1" sz="1600">
                <a:solidFill>
                  <a:srgbClr val="3C4361"/>
                </a:solidFill>
                <a:latin typeface="Arial"/>
                <a:ea typeface="Arial"/>
                <a:cs typeface="Arial"/>
                <a:sym typeface="Arial"/>
              </a:defRPr>
            </a:lvl1pPr>
          </a:lstStyle>
          <a:p>
            <a:pPr/>
            <a:r>
              <a:t>Stretch</a:t>
            </a:r>
          </a:p>
        </p:txBody>
      </p:sp>
      <p:sp>
        <p:nvSpPr>
          <p:cNvPr id="1778" name="Line"/>
          <p:cNvSpPr/>
          <p:nvPr/>
        </p:nvSpPr>
        <p:spPr>
          <a:xfrm>
            <a:off x="7500938" y="4378325"/>
            <a:ext cx="1" cy="838200"/>
          </a:xfrm>
          <a:prstGeom prst="line">
            <a:avLst/>
          </a:prstGeom>
          <a:ln w="57150">
            <a:solidFill>
              <a:srgbClr val="000000"/>
            </a:solidFill>
          </a:ln>
        </p:spPr>
        <p:txBody>
          <a:bodyPr lIns="0" tIns="0" rIns="0" bIns="0"/>
          <a:lstStyle/>
          <a:p>
            <a:pPr>
              <a:defRPr sz="1200"/>
            </a:pPr>
          </a:p>
        </p:txBody>
      </p:sp>
      <p:sp>
        <p:nvSpPr>
          <p:cNvPr id="1779" name="Line"/>
          <p:cNvSpPr/>
          <p:nvPr/>
        </p:nvSpPr>
        <p:spPr>
          <a:xfrm>
            <a:off x="7103626" y="1976766"/>
            <a:ext cx="344474" cy="1215497"/>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780" name="Line"/>
          <p:cNvSpPr/>
          <p:nvPr/>
        </p:nvSpPr>
        <p:spPr>
          <a:xfrm>
            <a:off x="4088246" y="1462383"/>
            <a:ext cx="2983057" cy="1629970"/>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781" name="Line"/>
          <p:cNvSpPr/>
          <p:nvPr/>
        </p:nvSpPr>
        <p:spPr>
          <a:xfrm>
            <a:off x="1141035" y="1018667"/>
            <a:ext cx="4240884" cy="2088824"/>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782" name="Line"/>
          <p:cNvSpPr/>
          <p:nvPr/>
        </p:nvSpPr>
        <p:spPr>
          <a:xfrm flipH="1">
            <a:off x="3015396" y="2726692"/>
            <a:ext cx="302936" cy="464728"/>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64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72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683"/>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749"/>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652"/>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725"/>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1686"/>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1752"/>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1689"/>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1755"/>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1" fill="hold">
                                  <p:stCondLst>
                                    <p:cond delay="2000"/>
                                  </p:stCondLst>
                                  <p:iterate type="el" backwards="0">
                                    <p:tmAbs val="0"/>
                                  </p:iterate>
                                  <p:childTnLst>
                                    <p:set>
                                      <p:cBhvr>
                                        <p:cTn id="36" fill="hold"/>
                                        <p:tgtEl>
                                          <p:spTgt spid="1655"/>
                                        </p:tgtEl>
                                        <p:attrNameLst>
                                          <p:attrName>style.visibility</p:attrName>
                                        </p:attrNameLst>
                                      </p:cBhvr>
                                      <p:to>
                                        <p:strVal val="visible"/>
                                      </p:to>
                                    </p:set>
                                  </p:childTnLst>
                                </p:cTn>
                              </p:par>
                            </p:childTnLst>
                          </p:cTn>
                        </p:par>
                        <p:par>
                          <p:cTn id="37" fill="hold">
                            <p:stCondLst>
                              <p:cond delay="2000"/>
                            </p:stCondLst>
                            <p:childTnLst>
                              <p:par>
                                <p:cTn id="38" presetClass="entr" nodeType="afterEffect" presetSubtype="0" presetID="1" grpId="12" fill="hold">
                                  <p:stCondLst>
                                    <p:cond delay="0"/>
                                  </p:stCondLst>
                                  <p:iterate type="el" backwards="0">
                                    <p:tmAbs val="0"/>
                                  </p:iterate>
                                  <p:childTnLst>
                                    <p:set>
                                      <p:cBhvr>
                                        <p:cTn id="39" fill="hold"/>
                                        <p:tgtEl>
                                          <p:spTgt spid="1728"/>
                                        </p:tgtEl>
                                        <p:attrNameLst>
                                          <p:attrName>style.visibility</p:attrName>
                                        </p:attrNameLst>
                                      </p:cBhvr>
                                      <p:to>
                                        <p:strVal val="visible"/>
                                      </p:to>
                                    </p:set>
                                  </p:childTnLst>
                                </p:cTn>
                              </p:par>
                            </p:childTnLst>
                          </p:cTn>
                        </p:par>
                        <p:par>
                          <p:cTn id="40" fill="hold">
                            <p:stCondLst>
                              <p:cond delay="2000"/>
                            </p:stCondLst>
                            <p:childTnLst>
                              <p:par>
                                <p:cTn id="41" presetClass="entr" nodeType="afterEffect" presetSubtype="0" presetID="1" grpId="13" fill="hold">
                                  <p:stCondLst>
                                    <p:cond delay="0"/>
                                  </p:stCondLst>
                                  <p:iterate type="el" backwards="0">
                                    <p:tmAbs val="0"/>
                                  </p:iterate>
                                  <p:childTnLst>
                                    <p:set>
                                      <p:cBhvr>
                                        <p:cTn id="42" fill="hold"/>
                                        <p:tgtEl>
                                          <p:spTgt spid="1692"/>
                                        </p:tgtEl>
                                        <p:attrNameLst>
                                          <p:attrName>style.visibility</p:attrName>
                                        </p:attrNameLst>
                                      </p:cBhvr>
                                      <p:to>
                                        <p:strVal val="visible"/>
                                      </p:to>
                                    </p:set>
                                  </p:childTnLst>
                                </p:cTn>
                              </p:par>
                            </p:childTnLst>
                          </p:cTn>
                        </p:par>
                        <p:par>
                          <p:cTn id="43" fill="hold">
                            <p:stCondLst>
                              <p:cond delay="2000"/>
                            </p:stCondLst>
                            <p:childTnLst>
                              <p:par>
                                <p:cTn id="44" presetClass="entr" nodeType="afterEffect" presetSubtype="0" presetID="1" grpId="14" fill="hold">
                                  <p:stCondLst>
                                    <p:cond delay="0"/>
                                  </p:stCondLst>
                                  <p:iterate type="el" backwards="0">
                                    <p:tmAbs val="0"/>
                                  </p:iterate>
                                  <p:childTnLst>
                                    <p:set>
                                      <p:cBhvr>
                                        <p:cTn id="45" fill="hold"/>
                                        <p:tgtEl>
                                          <p:spTgt spid="1629"/>
                                        </p:tgtEl>
                                        <p:attrNameLst>
                                          <p:attrName>style.visibility</p:attrName>
                                        </p:attrNameLst>
                                      </p:cBhvr>
                                      <p:to>
                                        <p:strVal val="visible"/>
                                      </p:to>
                                    </p:set>
                                  </p:childTnLst>
                                </p:cTn>
                              </p:par>
                            </p:childTnLst>
                          </p:cTn>
                        </p:par>
                        <p:par>
                          <p:cTn id="46" fill="hold">
                            <p:stCondLst>
                              <p:cond delay="2000"/>
                            </p:stCondLst>
                            <p:childTnLst>
                              <p:par>
                                <p:cTn id="47" presetClass="entr" nodeType="afterEffect" presetSubtype="0" presetID="1" grpId="15" fill="hold">
                                  <p:stCondLst>
                                    <p:cond delay="2000"/>
                                  </p:stCondLst>
                                  <p:iterate type="el" backwards="0">
                                    <p:tmAbs val="0"/>
                                  </p:iterate>
                                  <p:childTnLst>
                                    <p:set>
                                      <p:cBhvr>
                                        <p:cTn id="48" fill="hold"/>
                                        <p:tgtEl>
                                          <p:spTgt spid="1658"/>
                                        </p:tgtEl>
                                        <p:attrNameLst>
                                          <p:attrName>style.visibility</p:attrName>
                                        </p:attrNameLst>
                                      </p:cBhvr>
                                      <p:to>
                                        <p:strVal val="visible"/>
                                      </p:to>
                                    </p:set>
                                  </p:childTnLst>
                                </p:cTn>
                              </p:par>
                            </p:childTnLst>
                          </p:cTn>
                        </p:par>
                        <p:par>
                          <p:cTn id="49" fill="hold">
                            <p:stCondLst>
                              <p:cond delay="4000"/>
                            </p:stCondLst>
                            <p:childTnLst>
                              <p:par>
                                <p:cTn id="50" presetClass="entr" nodeType="afterEffect" presetSubtype="0" presetID="1" grpId="16" fill="hold">
                                  <p:stCondLst>
                                    <p:cond delay="0"/>
                                  </p:stCondLst>
                                  <p:iterate type="el" backwards="0">
                                    <p:tmAbs val="0"/>
                                  </p:iterate>
                                  <p:childTnLst>
                                    <p:set>
                                      <p:cBhvr>
                                        <p:cTn id="51" fill="hold"/>
                                        <p:tgtEl>
                                          <p:spTgt spid="1731"/>
                                        </p:tgtEl>
                                        <p:attrNameLst>
                                          <p:attrName>style.visibility</p:attrName>
                                        </p:attrNameLst>
                                      </p:cBhvr>
                                      <p:to>
                                        <p:strVal val="visible"/>
                                      </p:to>
                                    </p:set>
                                  </p:childTnLst>
                                </p:cTn>
                              </p:par>
                            </p:childTnLst>
                          </p:cTn>
                        </p:par>
                        <p:par>
                          <p:cTn id="52" fill="hold">
                            <p:stCondLst>
                              <p:cond delay="4000"/>
                            </p:stCondLst>
                            <p:childTnLst>
                              <p:par>
                                <p:cTn id="53" presetClass="entr" nodeType="afterEffect" presetSubtype="0" presetID="1" grpId="17" fill="hold">
                                  <p:stCondLst>
                                    <p:cond delay="0"/>
                                  </p:stCondLst>
                                  <p:iterate type="el" backwards="0">
                                    <p:tmAbs val="0"/>
                                  </p:iterate>
                                  <p:childTnLst>
                                    <p:set>
                                      <p:cBhvr>
                                        <p:cTn id="54" fill="hold"/>
                                        <p:tgtEl>
                                          <p:spTgt spid="1695"/>
                                        </p:tgtEl>
                                        <p:attrNameLst>
                                          <p:attrName>style.visibility</p:attrName>
                                        </p:attrNameLst>
                                      </p:cBhvr>
                                      <p:to>
                                        <p:strVal val="visible"/>
                                      </p:to>
                                    </p:set>
                                  </p:childTnLst>
                                </p:cTn>
                              </p:par>
                            </p:childTnLst>
                          </p:cTn>
                        </p:par>
                        <p:par>
                          <p:cTn id="55" fill="hold">
                            <p:stCondLst>
                              <p:cond delay="4000"/>
                            </p:stCondLst>
                            <p:childTnLst>
                              <p:par>
                                <p:cTn id="56" presetClass="entr" nodeType="afterEffect" presetSubtype="0" presetID="1" grpId="18" fill="hold">
                                  <p:stCondLst>
                                    <p:cond delay="0"/>
                                  </p:stCondLst>
                                  <p:iterate type="el" backwards="0">
                                    <p:tmAbs val="0"/>
                                  </p:iterate>
                                  <p:childTnLst>
                                    <p:set>
                                      <p:cBhvr>
                                        <p:cTn id="57" fill="hold"/>
                                        <p:tgtEl>
                                          <p:spTgt spid="1758"/>
                                        </p:tgtEl>
                                        <p:attrNameLst>
                                          <p:attrName>style.visibility</p:attrName>
                                        </p:attrNameLst>
                                      </p:cBhvr>
                                      <p:to>
                                        <p:strVal val="visible"/>
                                      </p:to>
                                    </p:set>
                                  </p:childTnLst>
                                </p:cTn>
                              </p:par>
                            </p:childTnLst>
                          </p:cTn>
                        </p:par>
                        <p:par>
                          <p:cTn id="58" fill="hold">
                            <p:stCondLst>
                              <p:cond delay="4000"/>
                            </p:stCondLst>
                            <p:childTnLst>
                              <p:par>
                                <p:cTn id="59" presetClass="entr" nodeType="afterEffect" presetSubtype="0" presetID="1" grpId="19" fill="hold">
                                  <p:stCondLst>
                                    <p:cond delay="2000"/>
                                  </p:stCondLst>
                                  <p:iterate type="el" backwards="0">
                                    <p:tmAbs val="0"/>
                                  </p:iterate>
                                  <p:childTnLst>
                                    <p:set>
                                      <p:cBhvr>
                                        <p:cTn id="60" fill="hold"/>
                                        <p:tgtEl>
                                          <p:spTgt spid="1661"/>
                                        </p:tgtEl>
                                        <p:attrNameLst>
                                          <p:attrName>style.visibility</p:attrName>
                                        </p:attrNameLst>
                                      </p:cBhvr>
                                      <p:to>
                                        <p:strVal val="visible"/>
                                      </p:to>
                                    </p:set>
                                  </p:childTnLst>
                                </p:cTn>
                              </p:par>
                            </p:childTnLst>
                          </p:cTn>
                        </p:par>
                        <p:par>
                          <p:cTn id="61" fill="hold">
                            <p:stCondLst>
                              <p:cond delay="6000"/>
                            </p:stCondLst>
                            <p:childTnLst>
                              <p:par>
                                <p:cTn id="62" presetClass="entr" nodeType="afterEffect" presetSubtype="0" presetID="1" grpId="20" fill="hold">
                                  <p:stCondLst>
                                    <p:cond delay="0"/>
                                  </p:stCondLst>
                                  <p:iterate type="el" backwards="0">
                                    <p:tmAbs val="0"/>
                                  </p:iterate>
                                  <p:childTnLst>
                                    <p:set>
                                      <p:cBhvr>
                                        <p:cTn id="63" fill="hold"/>
                                        <p:tgtEl>
                                          <p:spTgt spid="1734"/>
                                        </p:tgtEl>
                                        <p:attrNameLst>
                                          <p:attrName>style.visibility</p:attrName>
                                        </p:attrNameLst>
                                      </p:cBhvr>
                                      <p:to>
                                        <p:strVal val="visible"/>
                                      </p:to>
                                    </p:set>
                                  </p:childTnLst>
                                </p:cTn>
                              </p:par>
                            </p:childTnLst>
                          </p:cTn>
                        </p:par>
                        <p:par>
                          <p:cTn id="64" fill="hold">
                            <p:stCondLst>
                              <p:cond delay="6000"/>
                            </p:stCondLst>
                            <p:childTnLst>
                              <p:par>
                                <p:cTn id="65" presetClass="entr" nodeType="afterEffect" presetSubtype="0" presetID="1" grpId="21" fill="hold">
                                  <p:stCondLst>
                                    <p:cond delay="0"/>
                                  </p:stCondLst>
                                  <p:iterate type="el" backwards="0">
                                    <p:tmAbs val="0"/>
                                  </p:iterate>
                                  <p:childTnLst>
                                    <p:set>
                                      <p:cBhvr>
                                        <p:cTn id="66" fill="hold"/>
                                        <p:tgtEl>
                                          <p:spTgt spid="1698"/>
                                        </p:tgtEl>
                                        <p:attrNameLst>
                                          <p:attrName>style.visibility</p:attrName>
                                        </p:attrNameLst>
                                      </p:cBhvr>
                                      <p:to>
                                        <p:strVal val="visible"/>
                                      </p:to>
                                    </p:set>
                                  </p:childTnLst>
                                </p:cTn>
                              </p:par>
                            </p:childTnLst>
                          </p:cTn>
                        </p:par>
                        <p:par>
                          <p:cTn id="67" fill="hold">
                            <p:stCondLst>
                              <p:cond delay="6000"/>
                            </p:stCondLst>
                            <p:childTnLst>
                              <p:par>
                                <p:cTn id="68" presetClass="entr" nodeType="afterEffect" presetSubtype="0" presetID="1" grpId="22" fill="hold">
                                  <p:stCondLst>
                                    <p:cond delay="0"/>
                                  </p:stCondLst>
                                  <p:iterate type="el" backwards="0">
                                    <p:tmAbs val="0"/>
                                  </p:iterate>
                                  <p:childTnLst>
                                    <p:set>
                                      <p:cBhvr>
                                        <p:cTn id="69" fill="hold"/>
                                        <p:tgtEl>
                                          <p:spTgt spid="1761"/>
                                        </p:tgtEl>
                                        <p:attrNameLst>
                                          <p:attrName>style.visibility</p:attrName>
                                        </p:attrNameLst>
                                      </p:cBhvr>
                                      <p:to>
                                        <p:strVal val="visible"/>
                                      </p:to>
                                    </p:set>
                                  </p:childTnLst>
                                </p:cTn>
                              </p:par>
                            </p:childTnLst>
                          </p:cTn>
                        </p:par>
                        <p:par>
                          <p:cTn id="70" fill="hold">
                            <p:stCondLst>
                              <p:cond delay="6000"/>
                            </p:stCondLst>
                            <p:childTnLst>
                              <p:par>
                                <p:cTn id="71" presetClass="entr" nodeType="afterEffect" presetSubtype="0" presetID="1" grpId="23" fill="hold">
                                  <p:stCondLst>
                                    <p:cond delay="2000"/>
                                  </p:stCondLst>
                                  <p:iterate type="el" backwards="0">
                                    <p:tmAbs val="0"/>
                                  </p:iterate>
                                  <p:childTnLst>
                                    <p:set>
                                      <p:cBhvr>
                                        <p:cTn id="72" fill="hold"/>
                                        <p:tgtEl>
                                          <p:spTgt spid="1664"/>
                                        </p:tgtEl>
                                        <p:attrNameLst>
                                          <p:attrName>style.visibility</p:attrName>
                                        </p:attrNameLst>
                                      </p:cBhvr>
                                      <p:to>
                                        <p:strVal val="visible"/>
                                      </p:to>
                                    </p:set>
                                  </p:childTnLst>
                                </p:cTn>
                              </p:par>
                            </p:childTnLst>
                          </p:cTn>
                        </p:par>
                        <p:par>
                          <p:cTn id="73" fill="hold">
                            <p:stCondLst>
                              <p:cond delay="8000"/>
                            </p:stCondLst>
                            <p:childTnLst>
                              <p:par>
                                <p:cTn id="74" presetClass="entr" nodeType="afterEffect" presetSubtype="0" presetID="1" grpId="24" fill="hold">
                                  <p:stCondLst>
                                    <p:cond delay="0"/>
                                  </p:stCondLst>
                                  <p:iterate type="el" backwards="0">
                                    <p:tmAbs val="0"/>
                                  </p:iterate>
                                  <p:childTnLst>
                                    <p:set>
                                      <p:cBhvr>
                                        <p:cTn id="75" fill="hold"/>
                                        <p:tgtEl>
                                          <p:spTgt spid="1737"/>
                                        </p:tgtEl>
                                        <p:attrNameLst>
                                          <p:attrName>style.visibility</p:attrName>
                                        </p:attrNameLst>
                                      </p:cBhvr>
                                      <p:to>
                                        <p:strVal val="visible"/>
                                      </p:to>
                                    </p:set>
                                  </p:childTnLst>
                                </p:cTn>
                              </p:par>
                            </p:childTnLst>
                          </p:cTn>
                        </p:par>
                        <p:par>
                          <p:cTn id="76" fill="hold">
                            <p:stCondLst>
                              <p:cond delay="8000"/>
                            </p:stCondLst>
                            <p:childTnLst>
                              <p:par>
                                <p:cTn id="77" presetClass="entr" nodeType="afterEffect" presetSubtype="0" presetID="1" grpId="25" fill="hold">
                                  <p:stCondLst>
                                    <p:cond delay="0"/>
                                  </p:stCondLst>
                                  <p:iterate type="el" backwards="0">
                                    <p:tmAbs val="0"/>
                                  </p:iterate>
                                  <p:childTnLst>
                                    <p:set>
                                      <p:cBhvr>
                                        <p:cTn id="78" fill="hold"/>
                                        <p:tgtEl>
                                          <p:spTgt spid="1701"/>
                                        </p:tgtEl>
                                        <p:attrNameLst>
                                          <p:attrName>style.visibility</p:attrName>
                                        </p:attrNameLst>
                                      </p:cBhvr>
                                      <p:to>
                                        <p:strVal val="visible"/>
                                      </p:to>
                                    </p:set>
                                  </p:childTnLst>
                                </p:cTn>
                              </p:par>
                            </p:childTnLst>
                          </p:cTn>
                        </p:par>
                        <p:par>
                          <p:cTn id="79" fill="hold">
                            <p:stCondLst>
                              <p:cond delay="8000"/>
                            </p:stCondLst>
                            <p:childTnLst>
                              <p:par>
                                <p:cTn id="80" presetClass="entr" nodeType="afterEffect" presetSubtype="0" presetID="1" grpId="26" fill="hold">
                                  <p:stCondLst>
                                    <p:cond delay="0"/>
                                  </p:stCondLst>
                                  <p:iterate type="el" backwards="0">
                                    <p:tmAbs val="0"/>
                                  </p:iterate>
                                  <p:childTnLst>
                                    <p:set>
                                      <p:cBhvr>
                                        <p:cTn id="81" fill="hold"/>
                                        <p:tgtEl>
                                          <p:spTgt spid="1764"/>
                                        </p:tgtEl>
                                        <p:attrNameLst>
                                          <p:attrName>style.visibility</p:attrName>
                                        </p:attrNameLst>
                                      </p:cBhvr>
                                      <p:to>
                                        <p:strVal val="visible"/>
                                      </p:to>
                                    </p:set>
                                  </p:childTnLst>
                                </p:cTn>
                              </p:par>
                            </p:childTnLst>
                          </p:cTn>
                        </p:par>
                        <p:par>
                          <p:cTn id="82" fill="hold">
                            <p:stCondLst>
                              <p:cond delay="8000"/>
                            </p:stCondLst>
                            <p:childTnLst>
                              <p:par>
                                <p:cTn id="83" presetClass="entr" nodeType="afterEffect" presetSubtype="0" presetID="1" grpId="27" fill="hold">
                                  <p:stCondLst>
                                    <p:cond delay="2000"/>
                                  </p:stCondLst>
                                  <p:iterate type="el" backwards="0">
                                    <p:tmAbs val="0"/>
                                  </p:iterate>
                                  <p:childTnLst>
                                    <p:set>
                                      <p:cBhvr>
                                        <p:cTn id="84" fill="hold"/>
                                        <p:tgtEl>
                                          <p:spTgt spid="1704"/>
                                        </p:tgtEl>
                                        <p:attrNameLst>
                                          <p:attrName>style.visibility</p:attrName>
                                        </p:attrNameLst>
                                      </p:cBhvr>
                                      <p:to>
                                        <p:strVal val="visible"/>
                                      </p:to>
                                    </p:set>
                                  </p:childTnLst>
                                </p:cTn>
                              </p:par>
                            </p:childTnLst>
                          </p:cTn>
                        </p:par>
                        <p:par>
                          <p:cTn id="85" fill="hold">
                            <p:stCondLst>
                              <p:cond delay="10000"/>
                            </p:stCondLst>
                            <p:childTnLst>
                              <p:par>
                                <p:cTn id="86" presetClass="entr" nodeType="afterEffect" presetSubtype="0" presetID="1" grpId="28" fill="hold">
                                  <p:stCondLst>
                                    <p:cond delay="0"/>
                                  </p:stCondLst>
                                  <p:iterate type="el" backwards="0">
                                    <p:tmAbs val="0"/>
                                  </p:iterate>
                                  <p:childTnLst>
                                    <p:set>
                                      <p:cBhvr>
                                        <p:cTn id="87" fill="hold"/>
                                        <p:tgtEl>
                                          <p:spTgt spid="1767"/>
                                        </p:tgtEl>
                                        <p:attrNameLst>
                                          <p:attrName>style.visibility</p:attrName>
                                        </p:attrNameLst>
                                      </p:cBhvr>
                                      <p:to>
                                        <p:strVal val="visible"/>
                                      </p:to>
                                    </p:set>
                                  </p:childTnLst>
                                </p:cTn>
                              </p:par>
                            </p:childTnLst>
                          </p:cTn>
                        </p:par>
                        <p:par>
                          <p:cTn id="88" fill="hold">
                            <p:stCondLst>
                              <p:cond delay="10000"/>
                            </p:stCondLst>
                            <p:childTnLst>
                              <p:par>
                                <p:cTn id="89" presetClass="entr" nodeType="afterEffect" presetSubtype="8" presetID="2" grpId="29" fill="hold">
                                  <p:stCondLst>
                                    <p:cond delay="0"/>
                                  </p:stCondLst>
                                  <p:iterate type="el" backwards="0">
                                    <p:tmAbs val="0"/>
                                  </p:iterate>
                                  <p:childTnLst>
                                    <p:set>
                                      <p:cBhvr>
                                        <p:cTn id="90" fill="hold"/>
                                        <p:tgtEl>
                                          <p:spTgt spid="1774"/>
                                        </p:tgtEl>
                                        <p:attrNameLst>
                                          <p:attrName>style.visibility</p:attrName>
                                        </p:attrNameLst>
                                      </p:cBhvr>
                                      <p:to>
                                        <p:strVal val="visible"/>
                                      </p:to>
                                    </p:set>
                                    <p:anim calcmode="lin" valueType="num">
                                      <p:cBhvr>
                                        <p:cTn id="91" dur="500" fill="hold"/>
                                        <p:tgtEl>
                                          <p:spTgt spid="1774"/>
                                        </p:tgtEl>
                                        <p:attrNameLst>
                                          <p:attrName>ppt_x</p:attrName>
                                        </p:attrNameLst>
                                      </p:cBhvr>
                                      <p:tavLst>
                                        <p:tav tm="0">
                                          <p:val>
                                            <p:strVal val="0-#ppt_w/2"/>
                                          </p:val>
                                        </p:tav>
                                        <p:tav tm="100000">
                                          <p:val>
                                            <p:strVal val="#ppt_x"/>
                                          </p:val>
                                        </p:tav>
                                      </p:tavLst>
                                    </p:anim>
                                    <p:anim calcmode="lin" valueType="num">
                                      <p:cBhvr>
                                        <p:cTn id="92" dur="500" fill="hold"/>
                                        <p:tgtEl>
                                          <p:spTgt spid="17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8" grpId="12"/>
      <p:bldP build="whole" bldLvl="1" animBg="1" rev="0" advAuto="0" spid="1737" grpId="24"/>
      <p:bldP build="whole" bldLvl="1" animBg="1" rev="0" advAuto="0" spid="1758" grpId="18"/>
      <p:bldP build="whole" bldLvl="1" animBg="1" rev="0" advAuto="0" spid="1698" grpId="21"/>
      <p:bldP build="whole" bldLvl="1" animBg="1" rev="0" advAuto="0" spid="1652" grpId="5"/>
      <p:bldP build="whole" bldLvl="1" animBg="1" rev="0" advAuto="0" spid="1701" grpId="25"/>
      <p:bldP build="whole" bldLvl="1" animBg="1" rev="0" advAuto="0" spid="1686" grpId="7"/>
      <p:bldP build="whole" bldLvl="1" animBg="1" rev="0" advAuto="0" spid="1734" grpId="20"/>
      <p:bldP build="whole" bldLvl="1" animBg="1" rev="0" advAuto="0" spid="1767" grpId="28"/>
      <p:bldP build="whole" bldLvl="1" animBg="1" rev="0" advAuto="0" spid="1722" grpId="2"/>
      <p:bldP build="whole" bldLvl="1" animBg="1" rev="0" advAuto="0" spid="1731" grpId="16"/>
      <p:bldP build="whole" bldLvl="1" animBg="1" rev="0" advAuto="0" spid="1689" grpId="9"/>
      <p:bldP build="whole" bldLvl="1" animBg="1" rev="0" advAuto="0" spid="1749" grpId="4"/>
      <p:bldP build="whole" bldLvl="1" animBg="1" rev="0" advAuto="0" spid="1629" grpId="14"/>
      <p:bldP build="whole" bldLvl="1" animBg="1" rev="0" advAuto="0" spid="1755" grpId="10"/>
      <p:bldP build="whole" bldLvl="1" animBg="1" rev="0" advAuto="0" spid="1725" grpId="6"/>
      <p:bldP build="whole" bldLvl="1" animBg="1" rev="0" advAuto="0" spid="1655" grpId="11"/>
      <p:bldP build="whole" bldLvl="1" animBg="1" rev="0" advAuto="0" spid="1661" grpId="19"/>
      <p:bldP build="whole" bldLvl="1" animBg="1" rev="0" advAuto="0" spid="1649" grpId="1"/>
      <p:bldP build="whole" bldLvl="1" animBg="1" rev="0" advAuto="0" spid="1752" grpId="8"/>
      <p:bldP build="whole" bldLvl="1" animBg="1" rev="0" advAuto="0" spid="1695" grpId="17"/>
      <p:bldP build="whole" bldLvl="1" animBg="1" rev="0" advAuto="0" spid="1704" grpId="27"/>
      <p:bldP build="whole" bldLvl="1" animBg="1" rev="0" advAuto="0" spid="1764" grpId="26"/>
      <p:bldP build="whole" bldLvl="1" animBg="1" rev="0" advAuto="0" spid="1692" grpId="13"/>
      <p:bldP build="whole" bldLvl="1" animBg="1" rev="0" advAuto="0" spid="1774" grpId="29"/>
      <p:bldP build="whole" bldLvl="1" animBg="1" rev="0" advAuto="0" spid="1761" grpId="22"/>
      <p:bldP build="whole" bldLvl="1" animBg="1" rev="0" advAuto="0" spid="1683" grpId="3"/>
      <p:bldP build="whole" bldLvl="1" animBg="1" rev="0" advAuto="0" spid="1658" grpId="15"/>
      <p:bldP build="whole" bldLvl="1" animBg="1" rev="0" advAuto="0" spid="1664" grpId="23"/>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4" name="Footer Placeholder 7"/>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1785" name="Title 1"/>
          <p:cNvSpPr txBox="1"/>
          <p:nvPr>
            <p:ph type="title"/>
          </p:nvPr>
        </p:nvSpPr>
        <p:spPr>
          <a:xfrm>
            <a:off x="457200" y="274638"/>
            <a:ext cx="8229600" cy="1143002"/>
          </a:xfrm>
          <a:prstGeom prst="rect">
            <a:avLst/>
          </a:prstGeom>
        </p:spPr>
        <p:txBody>
          <a:bodyPr/>
          <a:lstStyle/>
          <a:p>
            <a:pPr defTabSz="379474">
              <a:defRPr sz="3600"/>
            </a:pPr>
            <a:r>
              <a:t>Now we have  </a:t>
            </a:r>
            <a:r>
              <a:rPr b="1"/>
              <a:t>basis</a:t>
            </a:r>
            <a:r>
              <a:t> for ‘Prioritisation’</a:t>
            </a:r>
          </a:p>
        </p:txBody>
      </p:sp>
      <p:sp>
        <p:nvSpPr>
          <p:cNvPr id="1786" name="Text Placeholder 2"/>
          <p:cNvSpPr txBox="1"/>
          <p:nvPr>
            <p:ph type="body" sz="quarter" idx="1"/>
          </p:nvPr>
        </p:nvSpPr>
        <p:spPr>
          <a:xfrm>
            <a:off x="457200" y="1535112"/>
            <a:ext cx="4040188" cy="639764"/>
          </a:xfrm>
          <a:prstGeom prst="rect">
            <a:avLst/>
          </a:prstGeom>
        </p:spPr>
        <p:txBody>
          <a:bodyPr/>
          <a:lstStyle/>
          <a:p>
            <a:pPr/>
            <a:r>
              <a:t>Prioritisation: defined</a:t>
            </a:r>
          </a:p>
        </p:txBody>
      </p:sp>
      <p:sp>
        <p:nvSpPr>
          <p:cNvPr id="1787" name="Content Placeholder 3"/>
          <p:cNvSpPr txBox="1"/>
          <p:nvPr/>
        </p:nvSpPr>
        <p:spPr>
          <a:xfrm>
            <a:off x="457200" y="2174875"/>
            <a:ext cx="4040188" cy="39512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85635" indent="-285635" defTabSz="380846">
              <a:spcBef>
                <a:spcPts val="400"/>
              </a:spcBef>
              <a:buSzPct val="100000"/>
              <a:buFont typeface="Arial"/>
              <a:buChar char="•"/>
              <a:defRPr sz="2635">
                <a:latin typeface="+mj-lt"/>
                <a:ea typeface="+mj-ea"/>
                <a:cs typeface="+mj-cs"/>
                <a:sym typeface="Calibri"/>
              </a:defRPr>
            </a:pPr>
            <a:r>
              <a:t>‘Making a choice of alternatives, based on their potential ability to serve our defined needs’</a:t>
            </a:r>
          </a:p>
          <a:p>
            <a:pPr marL="285635" indent="-285635" defTabSz="380846">
              <a:spcBef>
                <a:spcPts val="400"/>
              </a:spcBef>
              <a:buSzPct val="100000"/>
              <a:buFont typeface="Arial"/>
              <a:buChar char="•"/>
              <a:defRPr sz="1955">
                <a:latin typeface="+mj-lt"/>
                <a:ea typeface="+mj-ea"/>
                <a:cs typeface="+mj-cs"/>
                <a:sym typeface="Calibri"/>
              </a:defRPr>
            </a:pPr>
          </a:p>
          <a:p>
            <a:pPr marL="285635" indent="-285635" defTabSz="380846">
              <a:spcBef>
                <a:spcPts val="400"/>
              </a:spcBef>
              <a:buSzPct val="100000"/>
              <a:buFont typeface="Arial"/>
              <a:buChar char="•"/>
              <a:defRPr sz="1955">
                <a:latin typeface="+mj-lt"/>
                <a:ea typeface="+mj-ea"/>
                <a:cs typeface="+mj-cs"/>
                <a:sym typeface="Calibri"/>
              </a:defRPr>
            </a:pPr>
            <a:r>
              <a:t>We might prioritize a trial, or experiment, </a:t>
            </a:r>
          </a:p>
          <a:p>
            <a:pPr lvl="2" marL="285635" indent="-285635" defTabSz="380846">
              <a:spcBef>
                <a:spcPts val="400"/>
              </a:spcBef>
              <a:buSzPct val="100000"/>
              <a:buFont typeface="Arial"/>
              <a:buChar char="•"/>
              <a:defRPr sz="1955">
                <a:latin typeface="+mj-lt"/>
                <a:ea typeface="+mj-ea"/>
                <a:cs typeface="+mj-cs"/>
                <a:sym typeface="Calibri"/>
              </a:defRPr>
            </a:pPr>
            <a:r>
              <a:t>so that we can measure and see if the alternatives </a:t>
            </a:r>
            <a:r>
              <a:rPr u="sng"/>
              <a:t>really do</a:t>
            </a:r>
            <a:r>
              <a:t> meet needs as expected</a:t>
            </a:r>
          </a:p>
        </p:txBody>
      </p:sp>
      <p:sp>
        <p:nvSpPr>
          <p:cNvPr id="1788" name="Text Placeholder 4"/>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marL="0" indent="0">
              <a:spcBef>
                <a:spcPts val="500"/>
              </a:spcBef>
              <a:buSzTx/>
              <a:buNone/>
              <a:defRPr b="1" sz="2400"/>
            </a:lvl1pPr>
          </a:lstStyle>
          <a:p>
            <a:pPr/>
            <a:r>
              <a:t>Prioritisation Policies</a:t>
            </a:r>
          </a:p>
        </p:txBody>
      </p:sp>
      <p:sp>
        <p:nvSpPr>
          <p:cNvPr id="1789" name="Content Placeholder 5"/>
          <p:cNvSpPr txBox="1"/>
          <p:nvPr/>
        </p:nvSpPr>
        <p:spPr>
          <a:xfrm>
            <a:off x="4645025" y="2174875"/>
            <a:ext cx="4041775" cy="39512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91465" indent="-291465" defTabSz="388620">
              <a:spcBef>
                <a:spcPts val="400"/>
              </a:spcBef>
              <a:buSzPct val="100000"/>
              <a:buFont typeface="Arial"/>
              <a:buChar char="•"/>
              <a:defRPr sz="2040">
                <a:latin typeface="+mj-lt"/>
                <a:ea typeface="+mj-ea"/>
                <a:cs typeface="+mj-cs"/>
                <a:sym typeface="Calibri"/>
              </a:defRPr>
            </a:pPr>
            <a:r>
              <a:t>Prioritisation must be </a:t>
            </a:r>
            <a:r>
              <a:rPr b="1"/>
              <a:t>based</a:t>
            </a:r>
            <a:r>
              <a:t> on a your chosen prioritisation policy, at any given moment</a:t>
            </a:r>
          </a:p>
          <a:p>
            <a:pPr lvl="1" marL="680085" indent="-291465" defTabSz="388620">
              <a:spcBef>
                <a:spcPts val="400"/>
              </a:spcBef>
              <a:buSzPct val="100000"/>
              <a:buFont typeface="Arial"/>
              <a:buChar char="•"/>
              <a:defRPr sz="2040">
                <a:latin typeface="+mj-lt"/>
                <a:ea typeface="+mj-ea"/>
                <a:cs typeface="+mj-cs"/>
                <a:sym typeface="Calibri"/>
              </a:defRPr>
            </a:pPr>
            <a:r>
              <a:t>like </a:t>
            </a:r>
            <a:r>
              <a:rPr i="1"/>
              <a:t>‘Value/money wrt risk’ </a:t>
            </a:r>
            <a:endParaRPr i="1"/>
          </a:p>
          <a:p>
            <a:pPr lvl="1" marL="680085" indent="-291465" defTabSz="388620">
              <a:spcBef>
                <a:spcPts val="400"/>
              </a:spcBef>
              <a:buSzPct val="100000"/>
              <a:buFont typeface="Arial"/>
              <a:buChar char="•"/>
              <a:defRPr sz="2040">
                <a:latin typeface="+mj-lt"/>
                <a:ea typeface="+mj-ea"/>
                <a:cs typeface="+mj-cs"/>
                <a:sym typeface="Calibri"/>
              </a:defRPr>
            </a:pPr>
            <a:r>
              <a:t>but these rules can vary from time to time</a:t>
            </a:r>
          </a:p>
          <a:p>
            <a:pPr marL="291465" indent="-291465" defTabSz="388620">
              <a:spcBef>
                <a:spcPts val="400"/>
              </a:spcBef>
              <a:buSzPct val="100000"/>
              <a:buFont typeface="Arial"/>
              <a:buChar char="•"/>
              <a:defRPr sz="2040">
                <a:latin typeface="+mj-lt"/>
                <a:ea typeface="+mj-ea"/>
                <a:cs typeface="+mj-cs"/>
                <a:sym typeface="Calibri"/>
              </a:defRPr>
            </a:pPr>
          </a:p>
          <a:p>
            <a:pPr marL="291465" indent="-291465" defTabSz="388620">
              <a:spcBef>
                <a:spcPts val="400"/>
              </a:spcBef>
              <a:buSzPct val="100000"/>
              <a:buFont typeface="Arial"/>
              <a:buChar char="•"/>
              <a:defRPr sz="2040">
                <a:latin typeface="+mj-lt"/>
                <a:ea typeface="+mj-ea"/>
                <a:cs typeface="+mj-cs"/>
                <a:sym typeface="Calibri"/>
              </a:defRPr>
            </a:pPr>
            <a:r>
              <a:t>Basic </a:t>
            </a:r>
            <a:r>
              <a:rPr b="1"/>
              <a:t>policies</a:t>
            </a:r>
            <a:r>
              <a:t> include the concepts of</a:t>
            </a:r>
          </a:p>
          <a:p>
            <a:pPr lvl="1" marL="631507" indent="-242887" defTabSz="388620">
              <a:spcBef>
                <a:spcPts val="300"/>
              </a:spcBef>
              <a:buSzPct val="100000"/>
              <a:buFont typeface="Arial"/>
              <a:buChar char="–"/>
              <a:defRPr sz="1700">
                <a:latin typeface="+mj-lt"/>
                <a:ea typeface="+mj-ea"/>
                <a:cs typeface="+mj-cs"/>
                <a:sym typeface="Calibri"/>
              </a:defRPr>
            </a:pPr>
            <a:r>
              <a:t>Effectiveness</a:t>
            </a:r>
          </a:p>
          <a:p>
            <a:pPr lvl="1" marL="631507" indent="-242887" defTabSz="388620">
              <a:spcBef>
                <a:spcPts val="300"/>
              </a:spcBef>
              <a:buSzPct val="100000"/>
              <a:buFont typeface="Arial"/>
              <a:buChar char="–"/>
              <a:defRPr sz="1700">
                <a:latin typeface="+mj-lt"/>
                <a:ea typeface="+mj-ea"/>
                <a:cs typeface="+mj-cs"/>
                <a:sym typeface="Calibri"/>
              </a:defRPr>
            </a:pPr>
            <a:r>
              <a:t>Efficiency (Cost effectiveness)</a:t>
            </a:r>
          </a:p>
          <a:p>
            <a:pPr lvl="1" marL="631507" indent="-242887" defTabSz="388620">
              <a:spcBef>
                <a:spcPts val="300"/>
              </a:spcBef>
              <a:buSzPct val="100000"/>
              <a:buFont typeface="Arial"/>
              <a:buChar char="–"/>
              <a:defRPr sz="1700">
                <a:latin typeface="+mj-lt"/>
                <a:ea typeface="+mj-ea"/>
                <a:cs typeface="+mj-cs"/>
                <a:sym typeface="Calibri"/>
              </a:defRPr>
            </a:pPr>
            <a:r>
              <a:t>Cost-Effectiveness wrt Risks</a:t>
            </a:r>
          </a:p>
        </p:txBody>
      </p:sp>
      <p:sp>
        <p:nvSpPr>
          <p:cNvPr id="1790" name="Slide Number Placeholder 8"/>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4"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1795" name="Title 1"/>
          <p:cNvSpPr txBox="1"/>
          <p:nvPr>
            <p:ph type="title"/>
          </p:nvPr>
        </p:nvSpPr>
        <p:spPr>
          <a:xfrm>
            <a:off x="457200" y="274638"/>
            <a:ext cx="8229600" cy="612071"/>
          </a:xfrm>
          <a:prstGeom prst="rect">
            <a:avLst/>
          </a:prstGeom>
        </p:spPr>
        <p:txBody>
          <a:bodyPr/>
          <a:lstStyle>
            <a:lvl1pPr defTabSz="370331">
              <a:defRPr sz="3564"/>
            </a:lvl1pPr>
          </a:lstStyle>
          <a:p>
            <a:pPr/>
            <a:r>
              <a:t>Prioritization Principles</a:t>
            </a:r>
          </a:p>
        </p:txBody>
      </p:sp>
      <p:sp>
        <p:nvSpPr>
          <p:cNvPr id="1796" name="Content Placeholder 2"/>
          <p:cNvSpPr txBox="1"/>
          <p:nvPr>
            <p:ph type="body" idx="1"/>
          </p:nvPr>
        </p:nvSpPr>
        <p:spPr>
          <a:xfrm>
            <a:off x="457200" y="935717"/>
            <a:ext cx="8385516" cy="5373891"/>
          </a:xfrm>
          <a:prstGeom prst="rect">
            <a:avLst/>
          </a:prstGeom>
        </p:spPr>
        <p:txBody>
          <a:bodyPr/>
          <a:lstStyle/>
          <a:p>
            <a:pPr marL="355518" indent="-355518" defTabSz="316015">
              <a:lnSpc>
                <a:spcPct val="200000"/>
              </a:lnSpc>
              <a:spcBef>
                <a:spcPts val="400"/>
              </a:spcBef>
              <a:buFontTx/>
              <a:buAutoNum type="arabicPeriod" startAt="1"/>
              <a:defRPr b="1" sz="1800"/>
            </a:pPr>
            <a:r>
              <a:t>EFFICIENCY: In the Long Run: we should prioritise so that we maximize the stakeholder values delivered for limited resources</a:t>
            </a:r>
          </a:p>
          <a:p>
            <a:pPr marL="355518" indent="-355518" defTabSz="316015">
              <a:lnSpc>
                <a:spcPct val="200000"/>
              </a:lnSpc>
              <a:spcBef>
                <a:spcPts val="400"/>
              </a:spcBef>
              <a:buFontTx/>
              <a:buAutoNum type="arabicPeriod" startAt="1"/>
              <a:defRPr b="1" sz="1800"/>
            </a:pPr>
            <a:r>
              <a:t>RISK: In the short term: we can prioritise in order to explore high value, but high risk, options.</a:t>
            </a:r>
          </a:p>
          <a:p>
            <a:pPr marL="355518" indent="-355518" defTabSz="316015">
              <a:lnSpc>
                <a:spcPct val="200000"/>
              </a:lnSpc>
              <a:spcBef>
                <a:spcPts val="400"/>
              </a:spcBef>
              <a:buFontTx/>
              <a:buAutoNum type="arabicPeriod" startAt="1"/>
              <a:defRPr b="1" sz="1800"/>
            </a:pPr>
            <a:r>
              <a:t>POLITICS: We can consciously prioritise in order to maximise </a:t>
            </a:r>
            <a:r>
              <a:rPr i="1"/>
              <a:t>one particular</a:t>
            </a:r>
            <a:r>
              <a:t> objective</a:t>
            </a:r>
          </a:p>
          <a:p>
            <a:pPr marL="355518" indent="-355518" defTabSz="316015">
              <a:lnSpc>
                <a:spcPct val="200000"/>
              </a:lnSpc>
              <a:spcBef>
                <a:spcPts val="400"/>
              </a:spcBef>
              <a:buFontTx/>
              <a:buAutoNum type="arabicPeriod" startAt="1"/>
              <a:defRPr b="1" sz="1800"/>
            </a:pPr>
            <a:r>
              <a:t>SURVIVAL: But in the medium term, we must prioritise so that all system capabilities and costs avoid violating constraints</a:t>
            </a:r>
          </a:p>
          <a:p>
            <a:pPr marL="355518" indent="-355518" defTabSz="316015">
              <a:lnSpc>
                <a:spcPct val="200000"/>
              </a:lnSpc>
              <a:spcBef>
                <a:spcPts val="400"/>
              </a:spcBef>
              <a:buFontTx/>
              <a:buAutoNum type="arabicPeriod" startAt="1"/>
              <a:defRPr b="1" sz="1800"/>
            </a:pPr>
            <a:r>
              <a:t>BALANCE: And in the long term, we need to prioritise so that all top level critical objectives are met</a:t>
            </a:r>
          </a:p>
        </p:txBody>
      </p:sp>
      <p:sp>
        <p:nvSpPr>
          <p:cNvPr id="1797"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1"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1802" name="Title 1"/>
          <p:cNvSpPr txBox="1"/>
          <p:nvPr>
            <p:ph type="title"/>
          </p:nvPr>
        </p:nvSpPr>
        <p:spPr>
          <a:xfrm>
            <a:off x="457200" y="3704"/>
            <a:ext cx="8229600" cy="1143002"/>
          </a:xfrm>
          <a:prstGeom prst="rect">
            <a:avLst/>
          </a:prstGeom>
        </p:spPr>
        <p:txBody>
          <a:bodyPr/>
          <a:lstStyle/>
          <a:p>
            <a:pPr/>
            <a:r>
              <a:t>Prioritization </a:t>
            </a:r>
            <a:r>
              <a:rPr i="1"/>
              <a:t>Policies</a:t>
            </a:r>
          </a:p>
        </p:txBody>
      </p:sp>
      <p:sp>
        <p:nvSpPr>
          <p:cNvPr id="1803" name="Content Placeholder 2"/>
          <p:cNvSpPr txBox="1"/>
          <p:nvPr>
            <p:ph type="body" idx="1"/>
          </p:nvPr>
        </p:nvSpPr>
        <p:spPr>
          <a:xfrm>
            <a:off x="294613" y="1040275"/>
            <a:ext cx="8554774" cy="5183520"/>
          </a:xfrm>
          <a:prstGeom prst="rect">
            <a:avLst/>
          </a:prstGeom>
        </p:spPr>
        <p:txBody>
          <a:bodyPr/>
          <a:lstStyle/>
          <a:p>
            <a:pPr marL="442341" indent="-442341" defTabSz="393192">
              <a:lnSpc>
                <a:spcPct val="80000"/>
              </a:lnSpc>
              <a:spcBef>
                <a:spcPts val="400"/>
              </a:spcBef>
              <a:buFontTx/>
              <a:buAutoNum type="arabicPeriod" startAt="1"/>
              <a:defRPr sz="2494"/>
            </a:pPr>
            <a:r>
              <a:t>Change the priority decision rules to satisfy </a:t>
            </a:r>
            <a:r>
              <a:rPr b="1"/>
              <a:t>certain stakeholders.</a:t>
            </a:r>
            <a:endParaRPr b="1"/>
          </a:p>
          <a:p>
            <a:pPr lvl="1" marL="786384" indent="-442341" defTabSz="393192">
              <a:lnSpc>
                <a:spcPct val="80000"/>
              </a:lnSpc>
              <a:spcBef>
                <a:spcPts val="300"/>
              </a:spcBef>
              <a:buFontTx/>
              <a:buAutoNum type="arabicPeriod" startAt="1"/>
              <a:defRPr sz="2236"/>
            </a:pPr>
            <a:r>
              <a:t>Please the major project funders</a:t>
            </a:r>
          </a:p>
          <a:p>
            <a:pPr lvl="1" marL="786384" indent="-442341" defTabSz="393192">
              <a:lnSpc>
                <a:spcPct val="80000"/>
              </a:lnSpc>
              <a:spcBef>
                <a:spcPts val="300"/>
              </a:spcBef>
              <a:buFontTx/>
              <a:buAutoNum type="arabicPeriod" startAt="1"/>
              <a:defRPr sz="2236"/>
            </a:pPr>
            <a:r>
              <a:t>Please your boss</a:t>
            </a:r>
          </a:p>
          <a:p>
            <a:pPr lvl="1" marL="786384" indent="-442341" defTabSz="393192">
              <a:lnSpc>
                <a:spcPct val="80000"/>
              </a:lnSpc>
              <a:spcBef>
                <a:spcPts val="300"/>
              </a:spcBef>
              <a:buFontTx/>
              <a:buAutoNum type="arabicPeriod" startAt="1"/>
              <a:defRPr sz="2236"/>
            </a:pPr>
            <a:r>
              <a:t>Please the market</a:t>
            </a:r>
          </a:p>
          <a:p>
            <a:pPr marL="0" indent="0" defTabSz="393192">
              <a:lnSpc>
                <a:spcPct val="80000"/>
              </a:lnSpc>
              <a:spcBef>
                <a:spcPts val="400"/>
              </a:spcBef>
              <a:buSzTx/>
              <a:buNone/>
              <a:defRPr sz="2494"/>
            </a:pPr>
          </a:p>
          <a:p>
            <a:pPr marL="0" indent="0" defTabSz="393192">
              <a:lnSpc>
                <a:spcPct val="80000"/>
              </a:lnSpc>
              <a:spcBef>
                <a:spcPts val="400"/>
              </a:spcBef>
              <a:buSzTx/>
              <a:buNone/>
              <a:defRPr sz="2494"/>
            </a:pPr>
            <a:r>
              <a:t>2. Change priority rules to satisfy </a:t>
            </a:r>
            <a:r>
              <a:rPr b="1"/>
              <a:t>emerging events</a:t>
            </a:r>
            <a:endParaRPr b="1"/>
          </a:p>
          <a:p>
            <a:pPr marL="0" indent="0" defTabSz="393192">
              <a:lnSpc>
                <a:spcPct val="80000"/>
              </a:lnSpc>
              <a:spcBef>
                <a:spcPts val="400"/>
              </a:spcBef>
              <a:buSzTx/>
              <a:buNone/>
              <a:defRPr sz="2494"/>
            </a:pPr>
            <a:r>
              <a:t>	</a:t>
            </a:r>
            <a:r>
              <a:rPr sz="2236"/>
              <a:t>1. Stop prioritising designs, that improve performance attributes, that have already  </a:t>
            </a:r>
            <a:r>
              <a:rPr i="1" sz="2236"/>
              <a:t>reached</a:t>
            </a:r>
            <a:r>
              <a:rPr sz="2236"/>
              <a:t> their Goal levels.</a:t>
            </a:r>
          </a:p>
          <a:p>
            <a:pPr marL="0" indent="0" defTabSz="393192">
              <a:lnSpc>
                <a:spcPct val="80000"/>
              </a:lnSpc>
              <a:spcBef>
                <a:spcPts val="300"/>
              </a:spcBef>
              <a:buSzTx/>
              <a:buNone/>
              <a:defRPr sz="2236"/>
            </a:pPr>
            <a:r>
              <a:t>	2. Start choosing designs that use resources, which are currently far more available than others</a:t>
            </a:r>
            <a:endParaRPr sz="2494"/>
          </a:p>
          <a:p>
            <a:pPr marL="0" indent="0" defTabSz="393192">
              <a:lnSpc>
                <a:spcPct val="80000"/>
              </a:lnSpc>
              <a:spcBef>
                <a:spcPts val="300"/>
              </a:spcBef>
              <a:buSzTx/>
              <a:buNone/>
              <a:defRPr sz="2236"/>
            </a:pPr>
            <a:endParaRPr sz="2494"/>
          </a:p>
          <a:p>
            <a:pPr marL="0" indent="0" defTabSz="393192">
              <a:lnSpc>
                <a:spcPct val="80000"/>
              </a:lnSpc>
              <a:spcBef>
                <a:spcPts val="300"/>
              </a:spcBef>
              <a:buSzTx/>
              <a:buNone/>
              <a:defRPr sz="2236"/>
            </a:pPr>
            <a:r>
              <a:t>3. Apply rules that consider </a:t>
            </a:r>
            <a:r>
              <a:rPr b="1"/>
              <a:t>explicit risk</a:t>
            </a:r>
            <a:r>
              <a:t> for a design:</a:t>
            </a:r>
            <a:endParaRPr sz="2494"/>
          </a:p>
          <a:p>
            <a:pPr marL="0" indent="0" defTabSz="393192">
              <a:lnSpc>
                <a:spcPct val="80000"/>
              </a:lnSpc>
              <a:spcBef>
                <a:spcPts val="300"/>
              </a:spcBef>
              <a:buSzTx/>
              <a:buNone/>
              <a:defRPr sz="2236"/>
            </a:pPr>
            <a:r>
              <a:t>	1. ± uncertainty of results (wide range of experience)</a:t>
            </a:r>
            <a:endParaRPr sz="2494"/>
          </a:p>
          <a:p>
            <a:pPr marL="0" indent="0" defTabSz="393192">
              <a:lnSpc>
                <a:spcPct val="80000"/>
              </a:lnSpc>
              <a:spcBef>
                <a:spcPts val="300"/>
              </a:spcBef>
              <a:buSzTx/>
              <a:buNone/>
              <a:defRPr sz="2236"/>
            </a:pPr>
            <a:r>
              <a:t>	2. Credibility level (evidence for effects, sources of effects)</a:t>
            </a:r>
            <a:endParaRPr sz="2494"/>
          </a:p>
          <a:p>
            <a:pPr marL="0" indent="0" defTabSz="393192">
              <a:lnSpc>
                <a:spcPct val="80000"/>
              </a:lnSpc>
              <a:spcBef>
                <a:spcPts val="400"/>
              </a:spcBef>
              <a:buSzTx/>
              <a:buNone/>
              <a:defRPr sz="2494"/>
            </a:pPr>
            <a:r>
              <a:t>	</a:t>
            </a:r>
          </a:p>
        </p:txBody>
      </p:sp>
      <p:sp>
        <p:nvSpPr>
          <p:cNvPr id="1804"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6" name="Shape 128"/>
          <p:cNvSpPr txBox="1"/>
          <p:nvPr/>
        </p:nvSpPr>
        <p:spPr>
          <a:xfrm>
            <a:off x="3486149" y="5650945"/>
            <a:ext cx="2171702" cy="2209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lgn="ctr">
              <a:defRPr sz="1100">
                <a:solidFill>
                  <a:srgbClr val="888888"/>
                </a:solidFill>
                <a:latin typeface="Trebuchet MS"/>
                <a:ea typeface="Trebuchet MS"/>
                <a:cs typeface="Trebuchet MS"/>
                <a:sym typeface="Trebuchet MS"/>
              </a:defRPr>
            </a:lvl1pPr>
          </a:lstStyle>
          <a:p>
            <a:pPr/>
            <a:r>
              <a:t>Copyright Tom@Gilb.com 2017</a:t>
            </a:r>
          </a:p>
        </p:txBody>
      </p:sp>
      <p:sp>
        <p:nvSpPr>
          <p:cNvPr id="1807" name="Shape 129"/>
          <p:cNvSpPr txBox="1"/>
          <p:nvPr>
            <p:ph type="title"/>
          </p:nvPr>
        </p:nvSpPr>
        <p:spPr>
          <a:xfrm>
            <a:off x="1485899" y="1063228"/>
            <a:ext cx="6172202" cy="857252"/>
          </a:xfrm>
          <a:prstGeom prst="rect">
            <a:avLst/>
          </a:prstGeom>
        </p:spPr>
        <p:txBody>
          <a:bodyPr/>
          <a:lstStyle/>
          <a:p>
            <a:pPr defTabSz="219455">
              <a:defRPr b="1" sz="3200"/>
            </a:pPr>
            <a:r>
              <a:t>Cleanroom - for software</a:t>
            </a:r>
          </a:p>
          <a:p>
            <a:pPr defTabSz="219455">
              <a:defRPr sz="2000"/>
            </a:pPr>
            <a:r>
              <a:t>(DYNAMIC ARCHITECTURE PRIORITIZATION)</a:t>
            </a:r>
          </a:p>
        </p:txBody>
      </p:sp>
      <p:pic>
        <p:nvPicPr>
          <p:cNvPr id="1808" name="image1.png" descr="image1.png"/>
          <p:cNvPicPr>
            <a:picLocks noChangeAspect="1"/>
          </p:cNvPicPr>
          <p:nvPr/>
        </p:nvPicPr>
        <p:blipFill>
          <a:blip r:embed="rId3">
            <a:extLst/>
          </a:blip>
          <a:srcRect l="0" t="0" r="1197" b="0"/>
          <a:stretch>
            <a:fillRect/>
          </a:stretch>
        </p:blipFill>
        <p:spPr>
          <a:xfrm>
            <a:off x="3290105" y="2057399"/>
            <a:ext cx="2533040" cy="3394474"/>
          </a:xfrm>
          <a:prstGeom prst="rect">
            <a:avLst/>
          </a:prstGeom>
          <a:ln w="12700">
            <a:miter lim="400000"/>
          </a:ln>
        </p:spPr>
      </p:pic>
      <p:sp>
        <p:nvSpPr>
          <p:cNvPr id="1809" name="Shape 132"/>
          <p:cNvSpPr txBox="1"/>
          <p:nvPr>
            <p:ph type="sldNum" sz="quarter" idx="4294967295"/>
          </p:nvPr>
        </p:nvSpPr>
        <p:spPr>
          <a:xfrm>
            <a:off x="7430300" y="5650945"/>
            <a:ext cx="227801" cy="220979"/>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sp>
        <p:nvSpPr>
          <p:cNvPr id="1810" name="Shape 133"/>
          <p:cNvSpPr txBox="1"/>
          <p:nvPr/>
        </p:nvSpPr>
        <p:spPr>
          <a:xfrm>
            <a:off x="6151336" y="3875721"/>
            <a:ext cx="1143119" cy="309880"/>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defTabSz="914400">
              <a:defRPr sz="1600">
                <a:latin typeface="Trebuchet MS"/>
                <a:ea typeface="Trebuchet MS"/>
                <a:cs typeface="Trebuchet MS"/>
                <a:sym typeface="Trebuchet MS"/>
              </a:defRPr>
            </a:lvl1pPr>
          </a:lstStyle>
          <a:p>
            <a:pPr/>
            <a:r>
              <a:t>Harlan Mills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Title"/>
          <p:cNvSpPr txBox="1"/>
          <p:nvPr>
            <p:ph type="ctrTitle"/>
          </p:nvPr>
        </p:nvSpPr>
        <p:spPr>
          <a:prstGeom prst="rect">
            <a:avLst/>
          </a:prstGeom>
        </p:spPr>
        <p:txBody>
          <a:bodyPr/>
          <a:lstStyle/>
          <a:p>
            <a:pPr/>
          </a:p>
        </p:txBody>
      </p:sp>
      <p:sp>
        <p:nvSpPr>
          <p:cNvPr id="193" name="Body"/>
          <p:cNvSpPr txBox="1"/>
          <p:nvPr>
            <p:ph type="subTitle" sz="quarter" idx="1"/>
          </p:nvPr>
        </p:nvSpPr>
        <p:spPr>
          <a:prstGeom prst="rect">
            <a:avLst/>
          </a:prstGeom>
        </p:spPr>
        <p:txBody>
          <a:bodyPr/>
          <a:lstStyle/>
          <a:p>
            <a:pPr/>
          </a:p>
        </p:txBody>
      </p:sp>
      <p:pic>
        <p:nvPicPr>
          <p:cNvPr id="194" name="Diagram over all factors.png" descr="Diagram over all factors.png"/>
          <p:cNvPicPr>
            <a:picLocks noChangeAspect="1"/>
          </p:cNvPicPr>
          <p:nvPr/>
        </p:nvPicPr>
        <p:blipFill>
          <a:blip r:embed="rId3">
            <a:extLst/>
          </a:blip>
          <a:stretch>
            <a:fillRect/>
          </a:stretch>
        </p:blipFill>
        <p:spPr>
          <a:xfrm>
            <a:off x="590550" y="359833"/>
            <a:ext cx="7962900" cy="6578601"/>
          </a:xfrm>
          <a:prstGeom prst="rect">
            <a:avLst/>
          </a:prstGeom>
          <a:ln w="12700">
            <a:miter lim="400000"/>
          </a:ln>
        </p:spPr>
      </p:pic>
      <p:sp>
        <p:nvSpPr>
          <p:cNvPr id="195" name="We prioritize the sets of specifications we make:…"/>
          <p:cNvSpPr txBox="1"/>
          <p:nvPr/>
        </p:nvSpPr>
        <p:spPr>
          <a:xfrm>
            <a:off x="1787239" y="9314"/>
            <a:ext cx="5996059" cy="929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We </a:t>
            </a:r>
            <a:r>
              <a:rPr i="1"/>
              <a:t>prioritize</a:t>
            </a:r>
            <a:r>
              <a:t> the sets of specifications we make:</a:t>
            </a:r>
          </a:p>
          <a:p>
            <a:pPr/>
            <a:r>
              <a:t>Stakeholders, Value Objectives, Solutions and Resources</a:t>
            </a:r>
          </a:p>
        </p:txBody>
      </p:sp>
      <p:sp>
        <p:nvSpPr>
          <p:cNvPr id="196" name="Line"/>
          <p:cNvSpPr/>
          <p:nvPr/>
        </p:nvSpPr>
        <p:spPr>
          <a:xfrm flipH="1">
            <a:off x="2563944" y="680111"/>
            <a:ext cx="147705" cy="1340711"/>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97" name="Line"/>
          <p:cNvSpPr/>
          <p:nvPr/>
        </p:nvSpPr>
        <p:spPr>
          <a:xfrm>
            <a:off x="3515981" y="680111"/>
            <a:ext cx="241036" cy="2383963"/>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98" name="Line"/>
          <p:cNvSpPr/>
          <p:nvPr/>
        </p:nvSpPr>
        <p:spPr>
          <a:xfrm flipH="1">
            <a:off x="3742465" y="621770"/>
            <a:ext cx="2082760" cy="4795243"/>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199" name="Line"/>
          <p:cNvSpPr/>
          <p:nvPr/>
        </p:nvSpPr>
        <p:spPr>
          <a:xfrm flipH="1">
            <a:off x="6138002" y="680111"/>
            <a:ext cx="1374247" cy="378024"/>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00" name="Slide Number"/>
          <p:cNvSpPr txBox="1"/>
          <p:nvPr>
            <p:ph type="sldNum" sz="quarter" idx="2"/>
          </p:nvPr>
        </p:nvSpPr>
        <p:spPr>
          <a:xfrm>
            <a:off x="8502742" y="6404293"/>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4" name="Title"/>
          <p:cNvSpPr txBox="1"/>
          <p:nvPr>
            <p:ph type="title"/>
          </p:nvPr>
        </p:nvSpPr>
        <p:spPr>
          <a:prstGeom prst="rect">
            <a:avLst/>
          </a:prstGeom>
        </p:spPr>
        <p:txBody>
          <a:bodyPr/>
          <a:lstStyle/>
          <a:p>
            <a:pPr/>
          </a:p>
        </p:txBody>
      </p:sp>
      <p:sp>
        <p:nvSpPr>
          <p:cNvPr id="18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16" name="Screen Shot 2017-07-16 at 23.29.22.png" descr="Screen Shot 2017-07-16 at 23.29.22.png"/>
          <p:cNvPicPr>
            <a:picLocks noChangeAspect="1"/>
          </p:cNvPicPr>
          <p:nvPr/>
        </p:nvPicPr>
        <p:blipFill>
          <a:blip r:embed="rId3">
            <a:extLst/>
          </a:blip>
          <a:stretch>
            <a:fillRect/>
          </a:stretch>
        </p:blipFill>
        <p:spPr>
          <a:xfrm>
            <a:off x="0" y="-207422"/>
            <a:ext cx="9144001" cy="6692272"/>
          </a:xfrm>
          <a:prstGeom prst="rect">
            <a:avLst/>
          </a:prstGeom>
          <a:ln w="12700">
            <a:miter lim="400000"/>
          </a:ln>
        </p:spPr>
      </p:pic>
      <p:sp>
        <p:nvSpPr>
          <p:cNvPr id="1817" name="http://trace.tennessee.edu/cgi/viewcontent.cgi?article=1004&amp;context=utk_harlan"/>
          <p:cNvSpPr txBox="1"/>
          <p:nvPr/>
        </p:nvSpPr>
        <p:spPr>
          <a:xfrm>
            <a:off x="309097" y="6112168"/>
            <a:ext cx="8262747" cy="650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4"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4" invalidUrl="" action="" tgtFrame="" tooltip="" history="1" highlightClick="0" endSnd="0"/>
              </a:rPr>
              <a:t>http://trace.tennessee.edu/cgi/viewcontent.cgi?article=1004&amp;context=utk_harlan</a:t>
            </a:r>
          </a:p>
        </p:txBody>
      </p:sp>
      <p:pic>
        <p:nvPicPr>
          <p:cNvPr id="1818" name="image1.png" descr="image1.png"/>
          <p:cNvPicPr>
            <a:picLocks noChangeAspect="1"/>
          </p:cNvPicPr>
          <p:nvPr/>
        </p:nvPicPr>
        <p:blipFill>
          <a:blip r:embed="rId5">
            <a:extLst/>
          </a:blip>
          <a:srcRect l="0" t="0" r="1197" b="0"/>
          <a:stretch>
            <a:fillRect/>
          </a:stretch>
        </p:blipFill>
        <p:spPr>
          <a:xfrm>
            <a:off x="8018434" y="4368996"/>
            <a:ext cx="1072825" cy="143767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2" name="Shape 137"/>
          <p:cNvSpPr txBox="1"/>
          <p:nvPr>
            <p:ph type="title"/>
          </p:nvPr>
        </p:nvSpPr>
        <p:spPr>
          <a:xfrm>
            <a:off x="1889465" y="-28153"/>
            <a:ext cx="4934009" cy="1234949"/>
          </a:xfrm>
          <a:prstGeom prst="rect">
            <a:avLst/>
          </a:prstGeom>
        </p:spPr>
        <p:txBody>
          <a:bodyPr/>
          <a:lstStyle/>
          <a:p>
            <a:pPr defTabSz="210677">
              <a:defRPr b="1" sz="2592"/>
            </a:pPr>
            <a:r>
              <a:t>The first guarantee of quality.</a:t>
            </a:r>
          </a:p>
          <a:p>
            <a:pPr defTabSz="210677">
              <a:defRPr b="1" sz="2592"/>
            </a:pPr>
            <a:r>
              <a:rPr i="1"/>
              <a:t>Experts, Design it in, Spec Quality Control </a:t>
            </a:r>
            <a:r>
              <a:t> </a:t>
            </a:r>
          </a:p>
        </p:txBody>
      </p:sp>
      <p:sp>
        <p:nvSpPr>
          <p:cNvPr id="1823" name="Shape 138"/>
          <p:cNvSpPr txBox="1"/>
          <p:nvPr>
            <p:ph type="body" idx="1"/>
          </p:nvPr>
        </p:nvSpPr>
        <p:spPr>
          <a:xfrm>
            <a:off x="398225" y="1356160"/>
            <a:ext cx="8440534" cy="4716701"/>
          </a:xfrm>
          <a:prstGeom prst="rect">
            <a:avLst/>
          </a:prstGeom>
        </p:spPr>
        <p:txBody>
          <a:bodyPr/>
          <a:lstStyle/>
          <a:p>
            <a:pPr marL="34410" indent="-34410" defTabSz="106984">
              <a:lnSpc>
                <a:spcPct val="120000"/>
              </a:lnSpc>
              <a:spcBef>
                <a:spcPts val="0"/>
              </a:spcBef>
              <a:defRPr sz="1619">
                <a:latin typeface="Arial Black"/>
                <a:ea typeface="Arial Black"/>
                <a:cs typeface="Arial Black"/>
                <a:sym typeface="Arial Black"/>
              </a:defRPr>
            </a:pPr>
            <a:r>
              <a:t>“The first guarantee of quality in design, is in </a:t>
            </a:r>
            <a:r>
              <a:rPr u="sng"/>
              <a:t>well-informed, well-educated, and well-motivated designers</a:t>
            </a:r>
            <a:r>
              <a:t>. </a:t>
            </a:r>
          </a:p>
          <a:p>
            <a:pPr marL="34410" indent="-34410" defTabSz="106984">
              <a:lnSpc>
                <a:spcPct val="120000"/>
              </a:lnSpc>
              <a:spcBef>
                <a:spcPts val="0"/>
              </a:spcBef>
              <a:defRPr sz="1619">
                <a:latin typeface="Arial Black"/>
                <a:ea typeface="Arial Black"/>
                <a:cs typeface="Arial Black"/>
                <a:sym typeface="Arial Black"/>
              </a:defRPr>
            </a:pPr>
            <a:r>
              <a:t>Quality must be </a:t>
            </a:r>
            <a:r>
              <a:rPr u="sng"/>
              <a:t>built into designs,</a:t>
            </a:r>
            <a:r>
              <a:t> and cannot be inspected in or tested in. </a:t>
            </a:r>
          </a:p>
          <a:p>
            <a:pPr marL="34410" indent="-34410" defTabSz="106984">
              <a:lnSpc>
                <a:spcPct val="120000"/>
              </a:lnSpc>
              <a:spcBef>
                <a:spcPts val="0"/>
              </a:spcBef>
              <a:defRPr sz="1619">
                <a:latin typeface="Arial Black"/>
                <a:ea typeface="Arial Black"/>
                <a:cs typeface="Arial Black"/>
                <a:sym typeface="Arial Black"/>
              </a:defRPr>
            </a:pPr>
            <a:r>
              <a:t>Nevertheless, any prudent development process </a:t>
            </a:r>
            <a:r>
              <a:rPr u="sng"/>
              <a:t>verifies quality through inspection and testing.</a:t>
            </a:r>
            <a:endParaRPr u="sng"/>
          </a:p>
          <a:p>
            <a:pPr marL="34410" indent="-34410" defTabSz="106984">
              <a:lnSpc>
                <a:spcPct val="120000"/>
              </a:lnSpc>
              <a:spcBef>
                <a:spcPts val="0"/>
              </a:spcBef>
              <a:defRPr sz="1619">
                <a:latin typeface="Arial Black"/>
                <a:ea typeface="Arial Black"/>
                <a:cs typeface="Arial Black"/>
                <a:sym typeface="Arial Black"/>
              </a:defRPr>
            </a:pPr>
            <a:r>
              <a:t> </a:t>
            </a:r>
            <a:r>
              <a:rPr u="sng"/>
              <a:t>Inspection by peers in design, by users or surrogates, by other financial specialists concerned with cost, reliability, or maintainability</a:t>
            </a:r>
            <a:r>
              <a:t> </a:t>
            </a:r>
            <a:r>
              <a:t>not only increases confidence in the design at hand, but also provides designers with valuable lessons and insights to be applied to future designs. </a:t>
            </a:r>
          </a:p>
          <a:p>
            <a:pPr marL="34410" indent="-34410" defTabSz="106984">
              <a:lnSpc>
                <a:spcPct val="120000"/>
              </a:lnSpc>
              <a:spcBef>
                <a:spcPts val="0"/>
              </a:spcBef>
              <a:defRPr sz="1619">
                <a:latin typeface="Arial Black"/>
                <a:ea typeface="Arial Black"/>
                <a:cs typeface="Arial Black"/>
                <a:sym typeface="Arial Black"/>
              </a:defRPr>
            </a:pPr>
            <a:r>
              <a:t>The very fact that </a:t>
            </a:r>
            <a:r>
              <a:rPr u="sng"/>
              <a:t>designs face inspections motivates even the most conscientious designers to greater care, deeper simplicities, and more precision in their work.”</a:t>
            </a:r>
          </a:p>
        </p:txBody>
      </p:sp>
      <p:sp>
        <p:nvSpPr>
          <p:cNvPr id="1824" name="Shape 139"/>
          <p:cNvSpPr txBox="1"/>
          <p:nvPr>
            <p:ph type="sldNum" sz="quarter" idx="4294967295"/>
          </p:nvPr>
        </p:nvSpPr>
        <p:spPr>
          <a:xfrm>
            <a:off x="7430300" y="5650945"/>
            <a:ext cx="227801" cy="220979"/>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pic>
        <p:nvPicPr>
          <p:cNvPr id="1825" name="image1.png" descr="image1.png"/>
          <p:cNvPicPr>
            <a:picLocks noChangeAspect="1"/>
          </p:cNvPicPr>
          <p:nvPr/>
        </p:nvPicPr>
        <p:blipFill>
          <a:blip r:embed="rId3">
            <a:extLst/>
          </a:blip>
          <a:srcRect l="23731" t="0" r="12305" b="56322"/>
          <a:stretch>
            <a:fillRect/>
          </a:stretch>
        </p:blipFill>
        <p:spPr>
          <a:xfrm>
            <a:off x="7518146" y="105082"/>
            <a:ext cx="1176029" cy="1063231"/>
          </a:xfrm>
          <a:prstGeom prst="rect">
            <a:avLst/>
          </a:prstGeom>
          <a:ln w="12700">
            <a:miter lim="400000"/>
          </a:ln>
        </p:spPr>
      </p:pic>
      <p:sp>
        <p:nvSpPr>
          <p:cNvPr id="1826" name="Shape 141"/>
          <p:cNvSpPr txBox="1"/>
          <p:nvPr/>
        </p:nvSpPr>
        <p:spPr>
          <a:xfrm>
            <a:off x="1621123" y="6177699"/>
            <a:ext cx="5306387" cy="220980"/>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1100" u="sng">
                <a:solidFill>
                  <a:srgbClr val="0000FF"/>
                </a:solidFill>
                <a:uFill>
                  <a:solidFill>
                    <a:srgbClr val="0000FF"/>
                  </a:solidFill>
                </a:uFill>
                <a:latin typeface="Trebuchet MS"/>
                <a:ea typeface="Trebuchet MS"/>
                <a:cs typeface="Trebuchet MS"/>
                <a:sym typeface="Trebuchet MS"/>
                <a:hlinkClick r:id="rId4" invalidUrl="" action="" tgtFrame="" tooltip="" history="1" highlightClick="0" endSnd="0"/>
              </a:defRPr>
            </a:lvl1pPr>
          </a:lstStyle>
          <a:p>
            <a:pPr>
              <a:defRPr>
                <a:solidFill>
                  <a:srgbClr val="0563C1"/>
                </a:solidFill>
                <a:uFill>
                  <a:solidFill>
                    <a:srgbClr val="0563C1"/>
                  </a:solidFill>
                </a:uFill>
              </a:defRPr>
            </a:pPr>
            <a:r>
              <a:rPr>
                <a:solidFill>
                  <a:srgbClr val="0000FF"/>
                </a:solidFill>
                <a:uFill>
                  <a:solidFill>
                    <a:srgbClr val="0000FF"/>
                  </a:solidFill>
                </a:uFill>
                <a:hlinkClick r:id="rId4" invalidUrl="" action="" tgtFrame="" tooltip="" history="1" highlightClick="0" endSnd="0"/>
              </a:rPr>
              <a:t>http://trace.tennessee.edu/cgi/viewcontent.cgi?article=1004&amp;context=utk_harlan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0" name="Shape 145"/>
          <p:cNvSpPr txBox="1"/>
          <p:nvPr/>
        </p:nvSpPr>
        <p:spPr>
          <a:xfrm>
            <a:off x="3486149" y="6432609"/>
            <a:ext cx="2171702" cy="220980"/>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lgn="ctr">
              <a:defRPr sz="1100">
                <a:solidFill>
                  <a:srgbClr val="888888"/>
                </a:solidFill>
                <a:latin typeface="Trebuchet MS"/>
                <a:ea typeface="Trebuchet MS"/>
                <a:cs typeface="Trebuchet MS"/>
                <a:sym typeface="Trebuchet MS"/>
              </a:defRPr>
            </a:lvl1pPr>
          </a:lstStyle>
          <a:p>
            <a:pPr/>
            <a:r>
              <a:t>© Gilb.com 2017</a:t>
            </a:r>
          </a:p>
        </p:txBody>
      </p:sp>
      <p:sp>
        <p:nvSpPr>
          <p:cNvPr id="1831" name="Shape 146"/>
          <p:cNvSpPr txBox="1"/>
          <p:nvPr>
            <p:ph type="title"/>
          </p:nvPr>
        </p:nvSpPr>
        <p:spPr>
          <a:xfrm>
            <a:off x="1117189" y="75086"/>
            <a:ext cx="6172202" cy="857252"/>
          </a:xfrm>
          <a:prstGeom prst="rect">
            <a:avLst/>
          </a:prstGeom>
        </p:spPr>
        <p:txBody>
          <a:bodyPr/>
          <a:lstStyle/>
          <a:p>
            <a:pPr defTabSz="297179">
              <a:defRPr sz="1600"/>
            </a:pPr>
            <a:r>
              <a:t>In the ‘Cleanroom Method’, developed by IBM’s Harlan Mills (IBM SJ No. 4/1980) they reported: </a:t>
            </a:r>
            <a:br/>
          </a:p>
        </p:txBody>
      </p:sp>
      <p:sp>
        <p:nvSpPr>
          <p:cNvPr id="1832" name="Shape 147"/>
          <p:cNvSpPr txBox="1"/>
          <p:nvPr>
            <p:ph type="body" idx="1"/>
          </p:nvPr>
        </p:nvSpPr>
        <p:spPr>
          <a:xfrm>
            <a:off x="156715" y="720281"/>
            <a:ext cx="7905017" cy="5514716"/>
          </a:xfrm>
          <a:prstGeom prst="rect">
            <a:avLst/>
          </a:prstGeom>
        </p:spPr>
        <p:txBody>
          <a:bodyPr/>
          <a:lstStyle/>
          <a:p>
            <a:pPr marL="73307" indent="-73307" defTabSz="113293">
              <a:lnSpc>
                <a:spcPct val="120000"/>
              </a:lnSpc>
              <a:spcBef>
                <a:spcPts val="0"/>
              </a:spcBef>
              <a:defRPr sz="1008">
                <a:latin typeface="Arial Black"/>
                <a:ea typeface="Arial Black"/>
                <a:cs typeface="Arial Black"/>
                <a:sym typeface="Arial Black"/>
              </a:defRPr>
            </a:pPr>
            <a:r>
              <a:t>“Software Engineering began to emerge in FSD” (IBM Federal Systems Division, from 1996 a part of Lockheed Martin Marietta) “some ten years ago [Ed. about 1970] in a continuing evolution that is still underway:</a:t>
            </a:r>
          </a:p>
          <a:p>
            <a:pPr marL="73307" indent="-73307" defTabSz="113293">
              <a:lnSpc>
                <a:spcPct val="120000"/>
              </a:lnSpc>
              <a:spcBef>
                <a:spcPts val="0"/>
              </a:spcBef>
              <a:defRPr sz="1008">
                <a:latin typeface="Arial Black"/>
                <a:ea typeface="Arial Black"/>
                <a:cs typeface="Arial Black"/>
                <a:sym typeface="Arial Black"/>
              </a:defRPr>
            </a:pPr>
          </a:p>
          <a:p>
            <a:pPr marL="73307" indent="-73307" defTabSz="113293">
              <a:lnSpc>
                <a:spcPct val="120000"/>
              </a:lnSpc>
              <a:spcBef>
                <a:spcPts val="0"/>
              </a:spcBef>
              <a:defRPr sz="1008">
                <a:latin typeface="Arial Black"/>
                <a:ea typeface="Arial Black"/>
                <a:cs typeface="Arial Black"/>
                <a:sym typeface="Arial Black"/>
              </a:defRPr>
            </a:pPr>
            <a:r>
              <a:t>Ten years ago general management expected the worst from software projects – cost overruns, late deliveries, unreliable and incomplete software</a:t>
            </a:r>
          </a:p>
          <a:p>
            <a:pPr marL="73307" indent="-73307" defTabSz="113293">
              <a:lnSpc>
                <a:spcPct val="120000"/>
              </a:lnSpc>
              <a:spcBef>
                <a:spcPts val="0"/>
              </a:spcBef>
              <a:defRPr sz="1008">
                <a:latin typeface="Arial Black"/>
                <a:ea typeface="Arial Black"/>
                <a:cs typeface="Arial Black"/>
                <a:sym typeface="Arial Black"/>
              </a:defRPr>
            </a:pPr>
            <a:r>
              <a:t>Today [Ed. 1980!], management has learned to expect on-time, within budget, deliveries of high-quality software. </a:t>
            </a:r>
          </a:p>
          <a:p>
            <a:pPr marL="73307" indent="-73307" defTabSz="113293">
              <a:lnSpc>
                <a:spcPct val="120000"/>
              </a:lnSpc>
              <a:spcBef>
                <a:spcPts val="0"/>
              </a:spcBef>
              <a:defRPr sz="1008">
                <a:latin typeface="Arial Black"/>
                <a:ea typeface="Arial Black"/>
                <a:cs typeface="Arial Black"/>
                <a:sym typeface="Arial Black"/>
              </a:defRPr>
            </a:pPr>
          </a:p>
          <a:p>
            <a:pPr marL="73307" indent="-73307" defTabSz="113293">
              <a:lnSpc>
                <a:spcPct val="120000"/>
              </a:lnSpc>
              <a:spcBef>
                <a:spcPts val="0"/>
              </a:spcBef>
              <a:defRPr sz="1008">
                <a:latin typeface="Arial Black"/>
                <a:ea typeface="Arial Black"/>
                <a:cs typeface="Arial Black"/>
                <a:sym typeface="Arial Black"/>
              </a:defRPr>
            </a:pPr>
            <a:r>
              <a:t>A Navy helicopter ship system, called LAMPS, provides a recent example. LAMPS software was a four-year project of over 200 person-years of effort, developing over three million, and integrating over seven million words of program and data for eight different processors distributed between a helicopter and a ship in 45 incremental deliveries [Ed. Note 2%!]. </a:t>
            </a:r>
          </a:p>
          <a:p>
            <a:pPr lvl="1" marL="189427" indent="-76133" defTabSz="113293">
              <a:lnSpc>
                <a:spcPct val="120000"/>
              </a:lnSpc>
              <a:spcBef>
                <a:spcPts val="0"/>
              </a:spcBef>
              <a:buChar char="•"/>
              <a:defRPr sz="1008">
                <a:latin typeface="Arial Black"/>
                <a:ea typeface="Arial Black"/>
                <a:cs typeface="Arial Black"/>
                <a:sym typeface="Arial Black"/>
              </a:defRPr>
            </a:pPr>
          </a:p>
          <a:p>
            <a:pPr lvl="1" marL="189427" indent="-76133" defTabSz="113293">
              <a:lnSpc>
                <a:spcPct val="120000"/>
              </a:lnSpc>
              <a:spcBef>
                <a:spcPts val="0"/>
              </a:spcBef>
              <a:buChar char="•"/>
              <a:defRPr sz="2016">
                <a:latin typeface="Arial Black"/>
                <a:ea typeface="Arial Black"/>
                <a:cs typeface="Arial Black"/>
                <a:sym typeface="Arial Black"/>
              </a:defRPr>
            </a:pPr>
            <a:r>
              <a:t>Every one of those deliveries was on time and under budget</a:t>
            </a:r>
          </a:p>
          <a:p>
            <a:pPr marL="73307" indent="-73307" defTabSz="113293">
              <a:lnSpc>
                <a:spcPct val="120000"/>
              </a:lnSpc>
              <a:spcBef>
                <a:spcPts val="0"/>
              </a:spcBef>
              <a:defRPr sz="1008">
                <a:latin typeface="Arial Black"/>
                <a:ea typeface="Arial Black"/>
                <a:cs typeface="Arial Black"/>
                <a:sym typeface="Arial Black"/>
              </a:defRPr>
            </a:pPr>
            <a:r>
              <a:t>A more extended example can be found in the NASA space program,</a:t>
            </a:r>
          </a:p>
          <a:p>
            <a:pPr marL="73307" indent="-73307" defTabSz="113293">
              <a:lnSpc>
                <a:spcPct val="120000"/>
              </a:lnSpc>
              <a:spcBef>
                <a:spcPts val="0"/>
              </a:spcBef>
              <a:defRPr sz="1008">
                <a:latin typeface="Arial Black"/>
                <a:ea typeface="Arial Black"/>
                <a:cs typeface="Arial Black"/>
                <a:sym typeface="Arial Black"/>
              </a:defRPr>
            </a:pPr>
            <a:r>
              <a:t>- Where in the past ten years, FSD has managed some 7,000 person-years of software development, developing and integrating over a hundred million bytes of program and data for ground and space processors in over a dozen projects. </a:t>
            </a:r>
          </a:p>
          <a:p>
            <a:pPr lvl="1" marL="232252" indent="-118958" defTabSz="113293">
              <a:lnSpc>
                <a:spcPct val="120000"/>
              </a:lnSpc>
              <a:spcBef>
                <a:spcPts val="0"/>
              </a:spcBef>
              <a:buChar char="•"/>
              <a:defRPr sz="1512">
                <a:latin typeface="Arial Black"/>
                <a:ea typeface="Arial Black"/>
                <a:cs typeface="Arial Black"/>
                <a:sym typeface="Arial Black"/>
              </a:defRPr>
            </a:pPr>
            <a:r>
              <a:t>There were few late or overrun deliveries in that decade, and none at all in the past four years.”</a:t>
            </a:r>
          </a:p>
        </p:txBody>
      </p:sp>
      <p:sp>
        <p:nvSpPr>
          <p:cNvPr id="1833" name="Shape 149"/>
          <p:cNvSpPr txBox="1"/>
          <p:nvPr>
            <p:ph type="sldNum" sz="quarter" idx="4294967295"/>
          </p:nvPr>
        </p:nvSpPr>
        <p:spPr>
          <a:xfrm>
            <a:off x="7489294" y="6432609"/>
            <a:ext cx="227801" cy="220980"/>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pic>
        <p:nvPicPr>
          <p:cNvPr id="1834" name="image4.png" descr="image4.png"/>
          <p:cNvPicPr>
            <a:picLocks noChangeAspect="1"/>
          </p:cNvPicPr>
          <p:nvPr/>
        </p:nvPicPr>
        <p:blipFill>
          <a:blip r:embed="rId3">
            <a:extLst/>
          </a:blip>
          <a:stretch>
            <a:fillRect/>
          </a:stretch>
        </p:blipFill>
        <p:spPr>
          <a:xfrm>
            <a:off x="7946231" y="1006078"/>
            <a:ext cx="1104110" cy="1548030"/>
          </a:xfrm>
          <a:prstGeom prst="rect">
            <a:avLst/>
          </a:prstGeom>
          <a:ln w="12700">
            <a:miter lim="400000"/>
          </a:ln>
        </p:spPr>
      </p:pic>
      <p:pic>
        <p:nvPicPr>
          <p:cNvPr id="1835" name="image2.pdf" descr="image2.pdf"/>
          <p:cNvPicPr>
            <a:picLocks noChangeAspect="1"/>
          </p:cNvPicPr>
          <p:nvPr/>
        </p:nvPicPr>
        <p:blipFill>
          <a:blip r:embed="rId4">
            <a:extLst/>
          </a:blip>
          <a:stretch>
            <a:fillRect/>
          </a:stretch>
        </p:blipFill>
        <p:spPr>
          <a:xfrm>
            <a:off x="7918847" y="2906316"/>
            <a:ext cx="996554" cy="336948"/>
          </a:xfrm>
          <a:prstGeom prst="rect">
            <a:avLst/>
          </a:prstGeom>
          <a:ln w="12700">
            <a:miter lim="400000"/>
          </a:ln>
        </p:spPr>
      </p:pic>
      <p:pic>
        <p:nvPicPr>
          <p:cNvPr id="1836" name="image3.pdf" descr="image3.pdf"/>
          <p:cNvPicPr>
            <a:picLocks noChangeAspect="1"/>
          </p:cNvPicPr>
          <p:nvPr/>
        </p:nvPicPr>
        <p:blipFill>
          <a:blip r:embed="rId5">
            <a:extLst/>
          </a:blip>
          <a:stretch>
            <a:fillRect/>
          </a:stretch>
        </p:blipFill>
        <p:spPr>
          <a:xfrm>
            <a:off x="7995046" y="4301727"/>
            <a:ext cx="389336" cy="7679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835"/>
                                        </p:tgtEl>
                                        <p:attrNameLst>
                                          <p:attrName>style.visibility</p:attrName>
                                        </p:attrNameLst>
                                      </p:cBhvr>
                                      <p:to>
                                        <p:strVal val="visible"/>
                                      </p:to>
                                    </p:set>
                                    <p:anim calcmode="lin" valueType="num">
                                      <p:cBhvr>
                                        <p:cTn id="7" dur="500" fill="hold"/>
                                        <p:tgtEl>
                                          <p:spTgt spid="1835"/>
                                        </p:tgtEl>
                                        <p:attrNameLst>
                                          <p:attrName>ppt_x</p:attrName>
                                        </p:attrNameLst>
                                      </p:cBhvr>
                                      <p:tavLst>
                                        <p:tav tm="0">
                                          <p:val>
                                            <p:strVal val="0-#ppt_w/2"/>
                                          </p:val>
                                        </p:tav>
                                        <p:tav tm="100000">
                                          <p:val>
                                            <p:strVal val="#ppt_x"/>
                                          </p:val>
                                        </p:tav>
                                      </p:tavLst>
                                    </p:anim>
                                    <p:anim calcmode="lin" valueType="num">
                                      <p:cBhvr>
                                        <p:cTn id="8" dur="500" fill="hold"/>
                                        <p:tgtEl>
                                          <p:spTgt spid="18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1836"/>
                                        </p:tgtEl>
                                        <p:attrNameLst>
                                          <p:attrName>style.visibility</p:attrName>
                                        </p:attrNameLst>
                                      </p:cBhvr>
                                      <p:to>
                                        <p:strVal val="visible"/>
                                      </p:to>
                                    </p:set>
                                    <p:anim calcmode="lin" valueType="num">
                                      <p:cBhvr>
                                        <p:cTn id="13" dur="500" fill="hold"/>
                                        <p:tgtEl>
                                          <p:spTgt spid="1836"/>
                                        </p:tgtEl>
                                        <p:attrNameLst>
                                          <p:attrName>ppt_x</p:attrName>
                                        </p:attrNameLst>
                                      </p:cBhvr>
                                      <p:tavLst>
                                        <p:tav tm="0">
                                          <p:val>
                                            <p:strVal val="0-#ppt_w/2"/>
                                          </p:val>
                                        </p:tav>
                                        <p:tav tm="100000">
                                          <p:val>
                                            <p:strVal val="#ppt_x"/>
                                          </p:val>
                                        </p:tav>
                                      </p:tavLst>
                                    </p:anim>
                                    <p:anim calcmode="lin" valueType="num">
                                      <p:cBhvr>
                                        <p:cTn id="14" dur="500" fill="hold"/>
                                        <p:tgtEl>
                                          <p:spTgt spid="18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6" grpId="2"/>
      <p:bldP build="whole" bldLvl="1" animBg="1" rev="0" advAuto="0" spid="1835"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0" name="Shape 156"/>
          <p:cNvSpPr txBox="1"/>
          <p:nvPr/>
        </p:nvSpPr>
        <p:spPr>
          <a:xfrm>
            <a:off x="3486149" y="5650945"/>
            <a:ext cx="2171702" cy="2209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lgn="ctr">
              <a:defRPr sz="1100">
                <a:solidFill>
                  <a:srgbClr val="888888"/>
                </a:solidFill>
                <a:latin typeface="Trebuchet MS"/>
                <a:ea typeface="Trebuchet MS"/>
                <a:cs typeface="Trebuchet MS"/>
                <a:sym typeface="Trebuchet MS"/>
              </a:defRPr>
            </a:lvl1pPr>
          </a:lstStyle>
          <a:p>
            <a:pPr/>
            <a:r>
              <a:t>© Gilb.com 2011</a:t>
            </a:r>
          </a:p>
        </p:txBody>
      </p:sp>
      <p:sp>
        <p:nvSpPr>
          <p:cNvPr id="1841" name="Shape 157"/>
          <p:cNvSpPr txBox="1"/>
          <p:nvPr>
            <p:ph type="title"/>
          </p:nvPr>
        </p:nvSpPr>
        <p:spPr>
          <a:xfrm>
            <a:off x="1226547" y="321387"/>
            <a:ext cx="6291201" cy="1430830"/>
          </a:xfrm>
          <a:prstGeom prst="rect">
            <a:avLst/>
          </a:prstGeom>
        </p:spPr>
        <p:txBody>
          <a:bodyPr/>
          <a:lstStyle/>
          <a:p>
            <a:pPr defTabSz="196138">
              <a:defRPr b="1" sz="2376"/>
            </a:pPr>
            <a:r>
              <a:t>In the Cleanroom Method, </a:t>
            </a:r>
          </a:p>
          <a:p>
            <a:pPr defTabSz="196138">
              <a:defRPr b="1" sz="2376"/>
            </a:pPr>
            <a:r>
              <a:t>developed by IBM’s Harlan Mills (1980) </a:t>
            </a:r>
          </a:p>
          <a:p>
            <a:pPr defTabSz="196138">
              <a:defRPr b="1" sz="2376"/>
            </a:pPr>
            <a:r>
              <a:t>they reported: </a:t>
            </a:r>
            <a:br/>
          </a:p>
        </p:txBody>
      </p:sp>
      <p:sp>
        <p:nvSpPr>
          <p:cNvPr id="1842" name="Shape 158"/>
          <p:cNvSpPr txBox="1"/>
          <p:nvPr>
            <p:ph type="body" idx="1"/>
          </p:nvPr>
        </p:nvSpPr>
        <p:spPr>
          <a:xfrm>
            <a:off x="386240" y="1662855"/>
            <a:ext cx="7971815" cy="4341745"/>
          </a:xfrm>
          <a:prstGeom prst="rect">
            <a:avLst/>
          </a:prstGeom>
        </p:spPr>
        <p:txBody>
          <a:bodyPr/>
          <a:lstStyle/>
          <a:p>
            <a:pPr marL="178920" indent="-178920" defTabSz="276514">
              <a:lnSpc>
                <a:spcPct val="80000"/>
              </a:lnSpc>
              <a:spcBef>
                <a:spcPts val="200"/>
              </a:spcBef>
              <a:defRPr i="1" sz="1728"/>
            </a:pPr>
            <a:r>
              <a:t>“Software Engineering began to emerge in FSD” (IBM Federal Systems Division, from 1996 a part of Lockheed Martin Marietta) “some ten years ago [Ed. about 1970] in a continuing evolution that is still underway:</a:t>
            </a:r>
          </a:p>
          <a:p>
            <a:pPr marL="178920" indent="-178920" defTabSz="276514">
              <a:lnSpc>
                <a:spcPct val="80000"/>
              </a:lnSpc>
              <a:spcBef>
                <a:spcPts val="200"/>
              </a:spcBef>
              <a:defRPr i="1" sz="1728"/>
            </a:pPr>
            <a:r>
              <a:t>Ten years ago general management expected the worst from software projects – cost overruns, late deliveries, unreliable and incomplete software</a:t>
            </a:r>
          </a:p>
          <a:p>
            <a:pPr marL="178920" indent="-178920" defTabSz="276514">
              <a:lnSpc>
                <a:spcPct val="80000"/>
              </a:lnSpc>
              <a:spcBef>
                <a:spcPts val="200"/>
              </a:spcBef>
              <a:defRPr i="1" sz="1728"/>
            </a:pPr>
            <a:r>
              <a:t>Today [Ed. 1980!], management has learned to expect on-time, within budget, deliveries of high-quality software. A Navy helicopter ship system, called LAMPS, provides a recent example. LAMPS software was a four-year project of over 200 person-years of effort, developing over three million, and integrating over seven million words of program and data for eight different processors distributed between a helicopter and a ship in 45 incremental deliveries [Ed. Note 2%!]s. Every one of those deliveries was on time and under budget</a:t>
            </a:r>
          </a:p>
          <a:p>
            <a:pPr marL="178920" indent="-178920" defTabSz="276514">
              <a:lnSpc>
                <a:spcPct val="80000"/>
              </a:lnSpc>
              <a:spcBef>
                <a:spcPts val="200"/>
              </a:spcBef>
              <a:defRPr i="1" sz="1728"/>
            </a:pPr>
            <a:r>
              <a:t>A more extended example can be found in the NASA space program,</a:t>
            </a:r>
          </a:p>
          <a:p>
            <a:pPr marL="178920" indent="-178920" defTabSz="276514">
              <a:lnSpc>
                <a:spcPct val="80000"/>
              </a:lnSpc>
              <a:spcBef>
                <a:spcPts val="200"/>
              </a:spcBef>
              <a:defRPr i="1" sz="1728"/>
            </a:pPr>
            <a:r>
              <a:t>- Where in the past ten years, FSD has managed some 7,000 person-years of software development, developing and integrating over a hundred million bytes of program and data for ground and space processors in over a dozen projects. </a:t>
            </a:r>
          </a:p>
          <a:p>
            <a:pPr marL="178920" indent="-178920" defTabSz="276514">
              <a:lnSpc>
                <a:spcPct val="80000"/>
              </a:lnSpc>
              <a:spcBef>
                <a:spcPts val="200"/>
              </a:spcBef>
              <a:defRPr i="1" sz="1728"/>
            </a:pPr>
            <a:r>
              <a:t>- There were few late or overrun deliveries in that decade, and none at all in the past four years.”</a:t>
            </a:r>
          </a:p>
        </p:txBody>
      </p:sp>
      <p:sp>
        <p:nvSpPr>
          <p:cNvPr id="1843" name="Shape 160"/>
          <p:cNvSpPr txBox="1"/>
          <p:nvPr>
            <p:ph type="sldNum" sz="quarter" idx="4294967295"/>
          </p:nvPr>
        </p:nvSpPr>
        <p:spPr>
          <a:xfrm>
            <a:off x="7430300" y="5650945"/>
            <a:ext cx="227801" cy="220979"/>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pic>
        <p:nvPicPr>
          <p:cNvPr id="1844" name="image4.png" descr="image4.png"/>
          <p:cNvPicPr>
            <a:picLocks noChangeAspect="1"/>
          </p:cNvPicPr>
          <p:nvPr/>
        </p:nvPicPr>
        <p:blipFill>
          <a:blip r:embed="rId3">
            <a:extLst/>
          </a:blip>
          <a:stretch>
            <a:fillRect/>
          </a:stretch>
        </p:blipFill>
        <p:spPr>
          <a:xfrm>
            <a:off x="7974805" y="876299"/>
            <a:ext cx="692945" cy="971552"/>
          </a:xfrm>
          <a:prstGeom prst="rect">
            <a:avLst/>
          </a:prstGeom>
          <a:ln w="12700">
            <a:miter lim="400000"/>
          </a:ln>
        </p:spPr>
      </p:pic>
      <p:pic>
        <p:nvPicPr>
          <p:cNvPr id="1845" name="image2.pdf" descr="image2.pdf"/>
          <p:cNvPicPr>
            <a:picLocks noChangeAspect="1"/>
          </p:cNvPicPr>
          <p:nvPr/>
        </p:nvPicPr>
        <p:blipFill>
          <a:blip r:embed="rId4">
            <a:extLst/>
          </a:blip>
          <a:stretch>
            <a:fillRect/>
          </a:stretch>
        </p:blipFill>
        <p:spPr>
          <a:xfrm>
            <a:off x="7452122" y="2792015"/>
            <a:ext cx="996554" cy="336949"/>
          </a:xfrm>
          <a:prstGeom prst="rect">
            <a:avLst/>
          </a:prstGeom>
          <a:ln w="12700">
            <a:miter lim="400000"/>
          </a:ln>
        </p:spPr>
      </p:pic>
      <p:pic>
        <p:nvPicPr>
          <p:cNvPr id="1846" name="image3.pdf" descr="image3.pdf"/>
          <p:cNvPicPr>
            <a:picLocks noChangeAspect="1"/>
          </p:cNvPicPr>
          <p:nvPr/>
        </p:nvPicPr>
        <p:blipFill>
          <a:blip r:embed="rId5">
            <a:extLst/>
          </a:blip>
          <a:stretch>
            <a:fillRect/>
          </a:stretch>
        </p:blipFill>
        <p:spPr>
          <a:xfrm>
            <a:off x="7755732" y="4000500"/>
            <a:ext cx="389335" cy="767954"/>
          </a:xfrm>
          <a:prstGeom prst="rect">
            <a:avLst/>
          </a:prstGeom>
          <a:ln w="12700">
            <a:miter lim="400000"/>
          </a:ln>
        </p:spPr>
      </p:pic>
      <p:sp>
        <p:nvSpPr>
          <p:cNvPr id="1847" name="Shape 164"/>
          <p:cNvSpPr/>
          <p:nvPr/>
        </p:nvSpPr>
        <p:spPr>
          <a:xfrm>
            <a:off x="1834742" y="2297259"/>
            <a:ext cx="5454649" cy="1097279"/>
          </a:xfrm>
          <a:prstGeom prst="rect">
            <a:avLst/>
          </a:prstGeom>
          <a:solidFill>
            <a:srgbClr val="000000"/>
          </a:solidFill>
          <a:ln w="12700">
            <a:solidFill>
              <a:srgbClr val="000000"/>
            </a:solidFill>
          </a:ln>
          <a:extLst>
            <a:ext uri="{C572A759-6A51-4108-AA02-DFA0A04FC94B}">
              <ma14:wrappingTextBoxFlag xmlns:ma14="http://schemas.microsoft.com/office/mac/drawingml/2011/main" val="1"/>
            </a:ext>
          </a:extLst>
        </p:spPr>
        <p:txBody>
          <a:bodyPr lIns="34289" tIns="34289" rIns="34289" bIns="34289">
            <a:spAutoFit/>
          </a:bodyPr>
          <a:lstStyle>
            <a:lvl1pPr algn="ctr">
              <a:defRPr i="1" sz="3400">
                <a:solidFill>
                  <a:srgbClr val="FFFFFF"/>
                </a:solidFill>
                <a:latin typeface="Trebuchet MS"/>
                <a:ea typeface="Trebuchet MS"/>
                <a:cs typeface="Trebuchet MS"/>
                <a:sym typeface="Trebuchet MS"/>
              </a:defRPr>
            </a:lvl1pPr>
          </a:lstStyle>
          <a:p>
            <a:pPr/>
            <a:r>
              <a:t>in 45 incremental deliveries </a:t>
            </a:r>
          </a:p>
        </p:txBody>
      </p:sp>
      <p:sp>
        <p:nvSpPr>
          <p:cNvPr id="1848" name="Shape 165"/>
          <p:cNvSpPr/>
          <p:nvPr/>
        </p:nvSpPr>
        <p:spPr>
          <a:xfrm>
            <a:off x="2208962" y="3601205"/>
            <a:ext cx="4445371" cy="2621280"/>
          </a:xfrm>
          <a:prstGeom prst="rect">
            <a:avLst/>
          </a:prstGeom>
          <a:solidFill>
            <a:srgbClr val="000000"/>
          </a:solidFill>
          <a:ln w="12700">
            <a:solidFill>
              <a:srgbClr val="000000"/>
            </a:solidFill>
          </a:ln>
          <a:extLst>
            <a:ext uri="{C572A759-6A51-4108-AA02-DFA0A04FC94B}">
              <ma14:wrappingTextBoxFlag xmlns:ma14="http://schemas.microsoft.com/office/mac/drawingml/2011/main" val="1"/>
            </a:ext>
          </a:extLst>
        </p:spPr>
        <p:txBody>
          <a:bodyPr lIns="34289" tIns="34289" rIns="34289" bIns="34289">
            <a:spAutoFit/>
          </a:bodyPr>
          <a:lstStyle>
            <a:lvl1pPr algn="ctr">
              <a:defRPr i="1" sz="3400">
                <a:solidFill>
                  <a:srgbClr val="FFFFFF"/>
                </a:solidFill>
                <a:latin typeface="Trebuchet MS"/>
                <a:ea typeface="Trebuchet MS"/>
                <a:cs typeface="Trebuchet MS"/>
                <a:sym typeface="Trebuchet MS"/>
              </a:defRPr>
            </a:lvl1pPr>
          </a:lstStyle>
          <a:p>
            <a:pPr/>
            <a:r>
              <a:t>were few late or overrun deliveries in that decade, and none at all in the past four years</a:t>
            </a:r>
          </a:p>
        </p:txBody>
      </p:sp>
      <p:sp>
        <p:nvSpPr>
          <p:cNvPr id="1849" name="doing ‘agile’ !"/>
          <p:cNvSpPr txBox="1"/>
          <p:nvPr/>
        </p:nvSpPr>
        <p:spPr>
          <a:xfrm>
            <a:off x="7349997" y="2376418"/>
            <a:ext cx="1455597" cy="396239"/>
          </a:xfrm>
          <a:prstGeom prst="rect">
            <a:avLst/>
          </a:prstGeom>
          <a:solidFill>
            <a:schemeClr val="accent2"/>
          </a:solidFill>
          <a:ln w="25400">
            <a:solidFill>
              <a:srgbClr val="8C3A38"/>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FFFF"/>
                </a:solidFill>
              </a:defRPr>
            </a:lvl1pPr>
          </a:lstStyle>
          <a:p>
            <a:pPr/>
            <a:r>
              <a:t>doing ‘agile’ !</a:t>
            </a:r>
          </a:p>
        </p:txBody>
      </p:sp>
      <p:sp>
        <p:nvSpPr>
          <p:cNvPr id="1850" name="wow! normal agile fails 19% (Scrum) to 40%: Jeff Sutherland"/>
          <p:cNvSpPr txBox="1"/>
          <p:nvPr/>
        </p:nvSpPr>
        <p:spPr>
          <a:xfrm>
            <a:off x="1443598" y="6275454"/>
            <a:ext cx="6262336" cy="396239"/>
          </a:xfrm>
          <a:prstGeom prst="rect">
            <a:avLst/>
          </a:prstGeom>
          <a:solidFill>
            <a:schemeClr val="accent2"/>
          </a:solidFill>
          <a:ln w="25400">
            <a:solidFill>
              <a:srgbClr val="8C3A38"/>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p>
            <a:pPr>
              <a:defRPr>
                <a:solidFill>
                  <a:srgbClr val="FFFFFF"/>
                </a:solidFill>
              </a:defRPr>
            </a:pPr>
            <a:r>
              <a:t>wow! </a:t>
            </a:r>
            <a:r>
              <a:rPr i="1"/>
              <a:t>normal</a:t>
            </a:r>
            <a:r>
              <a:t> agile fails 19% (Scrum) to 40%: Jeff Sutherland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845"/>
                                        </p:tgtEl>
                                        <p:attrNameLst>
                                          <p:attrName>style.visibility</p:attrName>
                                        </p:attrNameLst>
                                      </p:cBhvr>
                                      <p:to>
                                        <p:strVal val="visible"/>
                                      </p:to>
                                    </p:set>
                                    <p:anim calcmode="lin" valueType="num">
                                      <p:cBhvr>
                                        <p:cTn id="7" dur="500" fill="hold"/>
                                        <p:tgtEl>
                                          <p:spTgt spid="1845"/>
                                        </p:tgtEl>
                                        <p:attrNameLst>
                                          <p:attrName>ppt_x</p:attrName>
                                        </p:attrNameLst>
                                      </p:cBhvr>
                                      <p:tavLst>
                                        <p:tav tm="0">
                                          <p:val>
                                            <p:strVal val="0-#ppt_w/2"/>
                                          </p:val>
                                        </p:tav>
                                        <p:tav tm="100000">
                                          <p:val>
                                            <p:strVal val="#ppt_x"/>
                                          </p:val>
                                        </p:tav>
                                      </p:tavLst>
                                    </p:anim>
                                    <p:anim calcmode="lin" valueType="num">
                                      <p:cBhvr>
                                        <p:cTn id="8" dur="500" fill="hold"/>
                                        <p:tgtEl>
                                          <p:spTgt spid="18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1846"/>
                                        </p:tgtEl>
                                        <p:attrNameLst>
                                          <p:attrName>style.visibility</p:attrName>
                                        </p:attrNameLst>
                                      </p:cBhvr>
                                      <p:to>
                                        <p:strVal val="visible"/>
                                      </p:to>
                                    </p:set>
                                    <p:anim calcmode="lin" valueType="num">
                                      <p:cBhvr>
                                        <p:cTn id="13" dur="500" fill="hold"/>
                                        <p:tgtEl>
                                          <p:spTgt spid="1846"/>
                                        </p:tgtEl>
                                        <p:attrNameLst>
                                          <p:attrName>ppt_x</p:attrName>
                                        </p:attrNameLst>
                                      </p:cBhvr>
                                      <p:tavLst>
                                        <p:tav tm="0">
                                          <p:val>
                                            <p:strVal val="0-#ppt_w/2"/>
                                          </p:val>
                                        </p:tav>
                                        <p:tav tm="100000">
                                          <p:val>
                                            <p:strVal val="#ppt_x"/>
                                          </p:val>
                                        </p:tav>
                                      </p:tavLst>
                                    </p:anim>
                                    <p:anim calcmode="lin" valueType="num">
                                      <p:cBhvr>
                                        <p:cTn id="14" dur="500" fill="hold"/>
                                        <p:tgtEl>
                                          <p:spTgt spid="18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6" grpId="2"/>
      <p:bldP build="whole" bldLvl="1" animBg="1" rev="0" advAuto="0" spid="1845"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4" name="image1.png" descr="image1.png"/>
          <p:cNvPicPr>
            <a:picLocks noChangeAspect="1"/>
          </p:cNvPicPr>
          <p:nvPr/>
        </p:nvPicPr>
        <p:blipFill>
          <a:blip r:embed="rId3">
            <a:extLst/>
          </a:blip>
          <a:srcRect l="0" t="0" r="1197" b="0"/>
          <a:stretch>
            <a:fillRect/>
          </a:stretch>
        </p:blipFill>
        <p:spPr>
          <a:xfrm>
            <a:off x="8047089" y="4219039"/>
            <a:ext cx="1244927" cy="1668299"/>
          </a:xfrm>
          <a:prstGeom prst="rect">
            <a:avLst/>
          </a:prstGeom>
          <a:ln w="12700">
            <a:miter lim="400000"/>
          </a:ln>
        </p:spPr>
      </p:pic>
      <p:sp>
        <p:nvSpPr>
          <p:cNvPr id="1855" name="Shape 170"/>
          <p:cNvSpPr txBox="1"/>
          <p:nvPr>
            <p:ph type="title"/>
          </p:nvPr>
        </p:nvSpPr>
        <p:spPr>
          <a:xfrm>
            <a:off x="1485899" y="104583"/>
            <a:ext cx="6172202" cy="857251"/>
          </a:xfrm>
          <a:prstGeom prst="rect">
            <a:avLst/>
          </a:prstGeom>
        </p:spPr>
        <p:txBody>
          <a:bodyPr/>
          <a:lstStyle/>
          <a:p>
            <a:pPr defTabSz="292607">
              <a:defRPr sz="2688"/>
            </a:pPr>
            <a:r>
              <a:t>Mills on ‘Design to Cost’</a:t>
            </a:r>
          </a:p>
          <a:p>
            <a:pPr defTabSz="292607">
              <a:defRPr sz="2688"/>
            </a:pPr>
            <a:r>
              <a:t>“Architecture to Cost” ?</a:t>
            </a:r>
          </a:p>
        </p:txBody>
      </p:sp>
      <p:sp>
        <p:nvSpPr>
          <p:cNvPr id="1856" name="Shape 171"/>
          <p:cNvSpPr txBox="1"/>
          <p:nvPr>
            <p:ph type="body" idx="1"/>
          </p:nvPr>
        </p:nvSpPr>
        <p:spPr>
          <a:xfrm>
            <a:off x="371553" y="1089960"/>
            <a:ext cx="7419422" cy="4678080"/>
          </a:xfrm>
          <a:prstGeom prst="rect">
            <a:avLst/>
          </a:prstGeom>
        </p:spPr>
        <p:txBody>
          <a:bodyPr/>
          <a:lstStyle/>
          <a:p>
            <a:pPr marL="151818" indent="-151818" defTabSz="220827">
              <a:spcBef>
                <a:spcPts val="300"/>
              </a:spcBef>
              <a:defRPr sz="2484"/>
            </a:pPr>
            <a:r>
              <a:t>“To meet cost/schedule commitments based on imperfect estimation techniques, a software engineering manager must adopt a </a:t>
            </a:r>
          </a:p>
          <a:p>
            <a:pPr lvl="1" marL="467286" indent="-151818" defTabSz="220827">
              <a:spcBef>
                <a:spcPts val="300"/>
              </a:spcBef>
              <a:buChar char="•"/>
              <a:defRPr sz="2484"/>
            </a:pPr>
            <a:r>
              <a:rPr b="1"/>
              <a:t>manage-and-design-to-cost/schedule process.</a:t>
            </a:r>
            <a:endParaRPr b="1"/>
          </a:p>
          <a:p>
            <a:pPr marL="0" indent="0" defTabSz="220827">
              <a:spcBef>
                <a:spcPts val="300"/>
              </a:spcBef>
              <a:buSzTx/>
              <a:buFontTx/>
              <a:buNone/>
              <a:defRPr sz="2484"/>
            </a:pPr>
          </a:p>
          <a:p>
            <a:pPr marL="151818" indent="-151818" defTabSz="220827">
              <a:spcBef>
                <a:spcPts val="300"/>
              </a:spcBef>
              <a:defRPr sz="2484"/>
            </a:pPr>
            <a:r>
              <a:t>That process requires a</a:t>
            </a:r>
            <a:r>
              <a:rPr b="1"/>
              <a:t> </a:t>
            </a:r>
            <a:endParaRPr b="1"/>
          </a:p>
          <a:p>
            <a:pPr lvl="1" marL="467286" indent="-151818" defTabSz="220827">
              <a:spcBef>
                <a:spcPts val="300"/>
              </a:spcBef>
              <a:buChar char="•"/>
              <a:defRPr sz="2484"/>
            </a:pPr>
            <a:r>
              <a:rPr b="1"/>
              <a:t>continuous and relentless rectification of design objectives </a:t>
            </a:r>
            <a:endParaRPr b="1"/>
          </a:p>
          <a:p>
            <a:pPr lvl="1" marL="467286" indent="-151818" defTabSz="220827">
              <a:spcBef>
                <a:spcPts val="300"/>
              </a:spcBef>
              <a:buChar char="•"/>
              <a:defRPr sz="2484"/>
            </a:pPr>
            <a:r>
              <a:t>with the cost/schedule needed to achieve those objectives.” </a:t>
            </a:r>
          </a:p>
          <a:p>
            <a:pPr lvl="8" marL="2605458" indent="-151818" defTabSz="220827">
              <a:spcBef>
                <a:spcPts val="300"/>
              </a:spcBef>
              <a:defRPr sz="1242">
                <a:latin typeface="Trebuchet MS"/>
                <a:ea typeface="Trebuchet MS"/>
                <a:cs typeface="Trebuchet MS"/>
                <a:sym typeface="Trebuchet MS"/>
              </a:defRPr>
            </a:pPr>
            <a:r>
              <a:t>in   IBM Systems Journal, 4/80 p.420</a:t>
            </a:r>
          </a:p>
        </p:txBody>
      </p:sp>
      <p:sp>
        <p:nvSpPr>
          <p:cNvPr id="1857" name="Shape 172"/>
          <p:cNvSpPr txBox="1"/>
          <p:nvPr>
            <p:ph type="sldNum" sz="quarter" idx="4294967295"/>
          </p:nvPr>
        </p:nvSpPr>
        <p:spPr>
          <a:xfrm>
            <a:off x="7681023" y="6417861"/>
            <a:ext cx="227801" cy="220979"/>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sp>
        <p:nvSpPr>
          <p:cNvPr id="1858" name="http://trace.tennessee.edu/cgi/viewcontent.cgi?article=1004&amp;context=utk_harlan…"/>
          <p:cNvSpPr txBox="1"/>
          <p:nvPr/>
        </p:nvSpPr>
        <p:spPr>
          <a:xfrm>
            <a:off x="20528" y="5475601"/>
            <a:ext cx="8556638"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650240">
              <a:defRPr sz="1600">
                <a:latin typeface="Trebuchet MS"/>
                <a:ea typeface="Trebuchet MS"/>
                <a:cs typeface="Trebuchet MS"/>
                <a:sym typeface="Trebuchet MS"/>
              </a:defRPr>
            </a:pPr>
            <a:r>
              <a:rPr u="sng">
                <a:solidFill>
                  <a:srgbClr val="0000FF"/>
                </a:solidFill>
                <a:uFill>
                  <a:solidFill>
                    <a:srgbClr val="0000FF"/>
                  </a:solidFill>
                </a:uFill>
                <a:hlinkClick r:id="rId4" invalidUrl="" action="" tgtFrame="" tooltip="" history="1" highlightClick="0" endSnd="0"/>
              </a:rPr>
              <a:t>http://trace.tennessee.edu/cgi/viewcontent.cgi?article=1004&amp;context=utk_harlan</a:t>
            </a:r>
          </a:p>
          <a:p>
            <a:pPr defTabSz="650240">
              <a:defRPr sz="1600">
                <a:latin typeface="Trebuchet MS"/>
                <a:ea typeface="Trebuchet MS"/>
                <a:cs typeface="Trebuchet MS"/>
                <a:sym typeface="Trebuchet MS"/>
              </a:defRPr>
            </a:pPr>
            <a:endParaRPr sz="1100"/>
          </a:p>
          <a:p>
            <a:pPr defTabSz="650240">
              <a:defRPr sz="1600">
                <a:latin typeface="Trebuchet MS"/>
                <a:ea typeface="Trebuchet MS"/>
                <a:cs typeface="Trebuchet MS"/>
                <a:sym typeface="Trebuchet MS"/>
              </a:defRPr>
            </a:pPr>
            <a:r>
              <a:t>Library header </a:t>
            </a:r>
            <a:endParaRPr sz="1100"/>
          </a:p>
          <a:p>
            <a:pPr defTabSz="650240">
              <a:defRPr sz="1600">
                <a:latin typeface="Trebuchet MS"/>
                <a:ea typeface="Trebuchet MS"/>
                <a:cs typeface="Trebuchet MS"/>
                <a:sym typeface="Trebuchet MS"/>
              </a:defRPr>
            </a:pPr>
            <a:r>
              <a:rPr u="sng">
                <a:solidFill>
                  <a:srgbClr val="0000FF"/>
                </a:solidFill>
                <a:uFill>
                  <a:solidFill>
                    <a:srgbClr val="0000FF"/>
                  </a:solidFill>
                </a:uFill>
                <a:hlinkClick r:id="rId5" invalidUrl="" action="" tgtFrame="" tooltip="" history="1" highlightClick="0" endSnd="0"/>
              </a:rPr>
              <a:t>http://trace.tennessee.edu/utk_harlan/5/</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2" name="Shape 176"/>
          <p:cNvSpPr txBox="1"/>
          <p:nvPr/>
        </p:nvSpPr>
        <p:spPr>
          <a:xfrm>
            <a:off x="3054123" y="6447357"/>
            <a:ext cx="2171702" cy="220980"/>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lgn="ctr">
              <a:defRPr sz="1100">
                <a:solidFill>
                  <a:srgbClr val="888888"/>
                </a:solidFill>
                <a:latin typeface="Trebuchet MS"/>
                <a:ea typeface="Trebuchet MS"/>
                <a:cs typeface="Trebuchet MS"/>
                <a:sym typeface="Trebuchet MS"/>
              </a:defRPr>
            </a:lvl1pPr>
          </a:lstStyle>
          <a:p>
            <a:pPr/>
            <a:r>
              <a:t>Copyright Tom@Gilb.com 2017</a:t>
            </a:r>
          </a:p>
        </p:txBody>
      </p:sp>
      <p:sp>
        <p:nvSpPr>
          <p:cNvPr id="1863" name="Shape 177"/>
          <p:cNvSpPr txBox="1"/>
          <p:nvPr>
            <p:ph type="title"/>
          </p:nvPr>
        </p:nvSpPr>
        <p:spPr>
          <a:xfrm>
            <a:off x="1249924" y="119331"/>
            <a:ext cx="5780100" cy="857252"/>
          </a:xfrm>
          <a:prstGeom prst="rect">
            <a:avLst/>
          </a:prstGeom>
        </p:spPr>
        <p:txBody>
          <a:bodyPr/>
          <a:lstStyle/>
          <a:p>
            <a:pPr defTabSz="278891">
              <a:defRPr sz="2600"/>
            </a:pPr>
            <a:r>
              <a:t>Robert Quinnan: IBM FSD Cleanroom</a:t>
            </a:r>
            <a:br/>
            <a:r>
              <a:rPr i="1"/>
              <a:t>Dynamic Design to Cost</a:t>
            </a:r>
          </a:p>
        </p:txBody>
      </p:sp>
      <p:sp>
        <p:nvSpPr>
          <p:cNvPr id="1864" name="Shape 178"/>
          <p:cNvSpPr txBox="1"/>
          <p:nvPr>
            <p:ph type="body" idx="1"/>
          </p:nvPr>
        </p:nvSpPr>
        <p:spPr>
          <a:xfrm>
            <a:off x="1107292" y="1134300"/>
            <a:ext cx="7685735" cy="5155340"/>
          </a:xfrm>
          <a:prstGeom prst="rect">
            <a:avLst/>
          </a:prstGeom>
        </p:spPr>
        <p:txBody>
          <a:bodyPr/>
          <a:lstStyle/>
          <a:p>
            <a:pPr marL="0" indent="0" defTabSz="173735">
              <a:spcBef>
                <a:spcPts val="0"/>
              </a:spcBef>
              <a:buSzTx/>
              <a:buNone/>
              <a:defRPr sz="950">
                <a:latin typeface="Arial Black"/>
                <a:ea typeface="Arial Black"/>
                <a:cs typeface="Arial Black"/>
                <a:sym typeface="Arial Black"/>
              </a:defRPr>
            </a:pPr>
            <a:r>
              <a:t>Quinnan describes the process control loop used by IBM FSD to ensure that cost targets are met.</a:t>
            </a:r>
          </a:p>
          <a:p>
            <a:pPr marL="0" indent="0" defTabSz="173735">
              <a:spcBef>
                <a:spcPts val="0"/>
              </a:spcBef>
              <a:buSzTx/>
              <a:buNone/>
              <a:defRPr sz="950">
                <a:latin typeface="Arial Black"/>
                <a:ea typeface="Arial Black"/>
                <a:cs typeface="Arial Black"/>
                <a:sym typeface="Arial Black"/>
              </a:defRPr>
            </a:pPr>
            <a:r>
              <a:t> </a:t>
            </a:r>
          </a:p>
          <a:p>
            <a:pPr marL="0" indent="0" defTabSz="173735">
              <a:spcBef>
                <a:spcPts val="0"/>
              </a:spcBef>
              <a:buSzTx/>
              <a:buNone/>
              <a:defRPr sz="950">
                <a:latin typeface="Arial Black"/>
                <a:ea typeface="Arial Black"/>
                <a:cs typeface="Arial Black"/>
                <a:sym typeface="Arial Black"/>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173735">
              <a:spcBef>
                <a:spcPts val="0"/>
              </a:spcBef>
              <a:buSzTx/>
              <a:buNone/>
              <a:defRPr sz="950" u="sng">
                <a:latin typeface="Arial Black"/>
                <a:ea typeface="Arial Black"/>
                <a:cs typeface="Arial Black"/>
                <a:sym typeface="Arial Black"/>
              </a:defRPr>
            </a:pPr>
            <a:r>
              <a:t> </a:t>
            </a:r>
          </a:p>
          <a:p>
            <a:pPr marL="0" indent="0" defTabSz="173735">
              <a:spcBef>
                <a:spcPts val="0"/>
              </a:spcBef>
              <a:buSzTx/>
              <a:buNone/>
              <a:defRPr sz="950">
                <a:latin typeface="Arial Black"/>
                <a:ea typeface="Arial Black"/>
                <a:cs typeface="Arial Black"/>
                <a:sym typeface="Arial Black"/>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173735">
              <a:spcBef>
                <a:spcPts val="0"/>
              </a:spcBef>
              <a:buSzTx/>
              <a:buNone/>
              <a:defRPr sz="950">
                <a:latin typeface="Arial Black"/>
                <a:ea typeface="Arial Black"/>
                <a:cs typeface="Arial Black"/>
                <a:sym typeface="Arial Black"/>
              </a:defRPr>
            </a:pPr>
            <a:r>
              <a:t> </a:t>
            </a:r>
          </a:p>
          <a:p>
            <a:pPr marL="0" indent="0" defTabSz="173735">
              <a:spcBef>
                <a:spcPts val="0"/>
              </a:spcBef>
              <a:buSzTx/>
              <a:buNone/>
              <a:defRPr sz="950">
                <a:latin typeface="Arial Black"/>
                <a:ea typeface="Arial Black"/>
                <a:cs typeface="Arial Black"/>
                <a:sym typeface="Arial Black"/>
              </a:defRPr>
            </a:pPr>
            <a:r>
              <a:t>'</a:t>
            </a:r>
            <a:r>
              <a:rPr u="sng"/>
              <a:t>Design is an iterative process </a:t>
            </a:r>
            <a:r>
              <a:t>in which each design level is a refinement of the previous level.' (p. 474)</a:t>
            </a:r>
          </a:p>
          <a:p>
            <a:pPr marL="0" indent="0" defTabSz="173735">
              <a:spcBef>
                <a:spcPts val="0"/>
              </a:spcBef>
              <a:buSzTx/>
              <a:buNone/>
              <a:defRPr sz="950">
                <a:latin typeface="Arial Black"/>
                <a:ea typeface="Arial Black"/>
                <a:cs typeface="Arial Black"/>
                <a:sym typeface="Arial Black"/>
              </a:defRPr>
            </a:pPr>
            <a:r>
              <a:t> </a:t>
            </a:r>
          </a:p>
          <a:p>
            <a:pPr marL="0" indent="0" defTabSz="173735">
              <a:spcBef>
                <a:spcPts val="0"/>
              </a:spcBef>
              <a:buSzTx/>
              <a:buNone/>
              <a:defRPr sz="950">
                <a:latin typeface="Arial Black"/>
                <a:ea typeface="Arial Black"/>
                <a:cs typeface="Arial Black"/>
                <a:sym typeface="Arial Black"/>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173735">
              <a:spcBef>
                <a:spcPts val="0"/>
              </a:spcBef>
              <a:buSzTx/>
              <a:buNone/>
              <a:defRPr sz="950">
                <a:latin typeface="Arial Black"/>
                <a:ea typeface="Arial Black"/>
                <a:cs typeface="Arial Black"/>
                <a:sym typeface="Arial Black"/>
              </a:defRPr>
            </a:pPr>
            <a:r>
              <a:t> </a:t>
            </a:r>
          </a:p>
          <a:p>
            <a:pPr marL="0" indent="0" defTabSz="173735">
              <a:spcBef>
                <a:spcPts val="0"/>
              </a:spcBef>
              <a:buSzTx/>
              <a:buNone/>
              <a:defRPr sz="950">
                <a:latin typeface="Arial Black"/>
                <a:ea typeface="Arial Black"/>
                <a:cs typeface="Arial Black"/>
                <a:sym typeface="Arial Black"/>
              </a:defRPr>
            </a:pPr>
            <a:r>
              <a:t>'When the development and test of an increment are complete, </a:t>
            </a:r>
            <a:r>
              <a:rPr u="sng"/>
              <a:t>an estimate to complete the remaining increments is computed</a:t>
            </a:r>
            <a:r>
              <a:t>.' (p. 474)</a:t>
            </a:r>
          </a:p>
          <a:p>
            <a:pPr marL="0" indent="0" defTabSz="173735">
              <a:spcBef>
                <a:spcPts val="0"/>
              </a:spcBef>
              <a:buSzTx/>
              <a:buNone/>
              <a:defRPr sz="950">
                <a:latin typeface="Arial Black"/>
                <a:ea typeface="Arial Black"/>
                <a:cs typeface="Arial Black"/>
                <a:sym typeface="Arial Black"/>
              </a:defRPr>
            </a:pPr>
          </a:p>
          <a:p>
            <a:pPr marL="0" indent="0" defTabSz="173735">
              <a:spcBef>
                <a:spcPts val="0"/>
              </a:spcBef>
              <a:buSzTx/>
              <a:buNone/>
              <a:defRPr sz="950">
                <a:latin typeface="Arial Black"/>
                <a:ea typeface="Arial Black"/>
                <a:cs typeface="Arial Black"/>
                <a:sym typeface="Arial Black"/>
              </a:defRPr>
            </a:pPr>
            <a:r>
              <a:t>Source: Robert E. Quinnan, 'Software Engineering Management Practices', IBM Systems Journal, Vol. 19, No. 4, 1980, pp. 466~77</a:t>
            </a:r>
          </a:p>
          <a:p>
            <a:pPr marL="0" indent="0" defTabSz="173735">
              <a:spcBef>
                <a:spcPts val="0"/>
              </a:spcBef>
              <a:buSzTx/>
              <a:buNone/>
              <a:defRPr sz="950">
                <a:latin typeface="Arial Black"/>
                <a:ea typeface="Arial Black"/>
                <a:cs typeface="Arial Black"/>
                <a:sym typeface="Arial Black"/>
              </a:defRPr>
            </a:pPr>
            <a:r>
              <a:t>This text is cut from Gilb: The Principles of Software Engineering Management, 1988</a:t>
            </a:r>
          </a:p>
          <a:p>
            <a:pPr marL="0" indent="0" defTabSz="173735">
              <a:spcBef>
                <a:spcPts val="200"/>
              </a:spcBef>
              <a:buSzTx/>
              <a:buNone/>
              <a:defRPr sz="950">
                <a:latin typeface="Arial Black"/>
                <a:ea typeface="Arial Black"/>
                <a:cs typeface="Arial Black"/>
                <a:sym typeface="Arial Black"/>
              </a:defRPr>
            </a:pPr>
          </a:p>
          <a:p>
            <a:pPr marL="0" indent="0" defTabSz="173735">
              <a:spcBef>
                <a:spcPts val="0"/>
              </a:spcBef>
              <a:buSzTx/>
              <a:buNone/>
              <a:defRPr sz="950">
                <a:latin typeface="Arial Black"/>
                <a:ea typeface="Arial Black"/>
                <a:cs typeface="Arial Black"/>
                <a:sym typeface="Arial Black"/>
              </a:defRPr>
            </a:pPr>
            <a:r>
              <a:t>  </a:t>
            </a:r>
          </a:p>
          <a:p>
            <a:pPr marL="0" indent="0" defTabSz="173735">
              <a:spcBef>
                <a:spcPts val="0"/>
              </a:spcBef>
              <a:buSzTx/>
              <a:buNone/>
              <a:defRPr sz="950">
                <a:latin typeface="Arial Black"/>
                <a:ea typeface="Arial Black"/>
                <a:cs typeface="Arial Black"/>
                <a:sym typeface="Arial Black"/>
              </a:defRPr>
            </a:pPr>
            <a:r>
              <a:t> </a:t>
            </a:r>
          </a:p>
          <a:p>
            <a:pPr marL="0" indent="0" defTabSz="173735">
              <a:spcBef>
                <a:spcPts val="0"/>
              </a:spcBef>
              <a:buSzTx/>
              <a:buNone/>
              <a:defRPr sz="950">
                <a:latin typeface="Arial Black"/>
                <a:ea typeface="Arial Black"/>
                <a:cs typeface="Arial Black"/>
                <a:sym typeface="Arial Black"/>
              </a:defRPr>
            </a:pPr>
            <a:r>
              <a:t> </a:t>
            </a:r>
          </a:p>
        </p:txBody>
      </p:sp>
      <p:sp>
        <p:nvSpPr>
          <p:cNvPr id="1865" name="Shape 180"/>
          <p:cNvSpPr txBox="1"/>
          <p:nvPr>
            <p:ph type="sldNum" sz="quarter" idx="4294967295"/>
          </p:nvPr>
        </p:nvSpPr>
        <p:spPr>
          <a:xfrm>
            <a:off x="7504042" y="6447357"/>
            <a:ext cx="227801" cy="220980"/>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pic>
        <p:nvPicPr>
          <p:cNvPr id="1866" name="image5-small.jpg" descr="image5-small.jpg"/>
          <p:cNvPicPr>
            <a:picLocks noChangeAspect="1"/>
          </p:cNvPicPr>
          <p:nvPr/>
        </p:nvPicPr>
        <p:blipFill>
          <a:blip r:embed="rId3">
            <a:extLst/>
          </a:blip>
          <a:stretch>
            <a:fillRect/>
          </a:stretch>
        </p:blipFill>
        <p:spPr>
          <a:xfrm>
            <a:off x="7995153" y="60835"/>
            <a:ext cx="996434" cy="1328578"/>
          </a:xfrm>
          <a:prstGeom prst="rect">
            <a:avLst/>
          </a:prstGeom>
          <a:ln w="12700">
            <a:miter lim="400000"/>
          </a:ln>
        </p:spPr>
      </p:pic>
      <p:pic>
        <p:nvPicPr>
          <p:cNvPr id="1867" name="pasted-image.tiff" descr="pasted-image.tiff"/>
          <p:cNvPicPr>
            <a:picLocks noChangeAspect="1"/>
          </p:cNvPicPr>
          <p:nvPr/>
        </p:nvPicPr>
        <p:blipFill>
          <a:blip r:embed="rId4">
            <a:extLst/>
          </a:blip>
          <a:stretch>
            <a:fillRect/>
          </a:stretch>
        </p:blipFill>
        <p:spPr>
          <a:xfrm>
            <a:off x="71374" y="10772"/>
            <a:ext cx="996435" cy="1633499"/>
          </a:xfrm>
          <a:prstGeom prst="rect">
            <a:avLst/>
          </a:prstGeom>
          <a:ln w="12700">
            <a:miter lim="400000"/>
          </a:ln>
        </p:spPr>
      </p:pic>
      <p:sp>
        <p:nvSpPr>
          <p:cNvPr id="1868" name="Died 2015"/>
          <p:cNvSpPr txBox="1"/>
          <p:nvPr/>
        </p:nvSpPr>
        <p:spPr>
          <a:xfrm>
            <a:off x="112219" y="1655119"/>
            <a:ext cx="914744"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vl1pPr>
          </a:lstStyle>
          <a:p>
            <a:pPr/>
            <a:r>
              <a:t>Died 2015</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2" name="Shape 185"/>
          <p:cNvSpPr txBox="1"/>
          <p:nvPr/>
        </p:nvSpPr>
        <p:spPr>
          <a:xfrm>
            <a:off x="3226719" y="6432609"/>
            <a:ext cx="2171702" cy="220980"/>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lgn="ctr">
              <a:defRPr sz="1100">
                <a:solidFill>
                  <a:srgbClr val="888888"/>
                </a:solidFill>
                <a:latin typeface="Trebuchet MS"/>
                <a:ea typeface="Trebuchet MS"/>
                <a:cs typeface="Trebuchet MS"/>
                <a:sym typeface="Trebuchet MS"/>
              </a:defRPr>
            </a:lvl1pPr>
          </a:lstStyle>
          <a:p>
            <a:pPr/>
            <a:r>
              <a:t>Copyright Tom@Gilb.com 2017</a:t>
            </a:r>
          </a:p>
        </p:txBody>
      </p:sp>
      <p:sp>
        <p:nvSpPr>
          <p:cNvPr id="1873" name="Shape 186"/>
          <p:cNvSpPr txBox="1"/>
          <p:nvPr>
            <p:ph type="title"/>
          </p:nvPr>
        </p:nvSpPr>
        <p:spPr>
          <a:xfrm>
            <a:off x="1220428" y="163576"/>
            <a:ext cx="5780099" cy="857252"/>
          </a:xfrm>
          <a:prstGeom prst="rect">
            <a:avLst/>
          </a:prstGeom>
        </p:spPr>
        <p:txBody>
          <a:bodyPr/>
          <a:lstStyle/>
          <a:p>
            <a:pPr defTabSz="278891">
              <a:defRPr sz="2600"/>
            </a:pPr>
            <a:r>
              <a:t>Quinnan: IBM FSD Cleanroom</a:t>
            </a:r>
            <a:br/>
            <a:r>
              <a:rPr i="1"/>
              <a:t>Dynamic Design to Cost</a:t>
            </a:r>
          </a:p>
        </p:txBody>
      </p:sp>
      <p:sp>
        <p:nvSpPr>
          <p:cNvPr id="1874" name="Shape 187"/>
          <p:cNvSpPr txBox="1"/>
          <p:nvPr>
            <p:ph type="body" idx="1"/>
          </p:nvPr>
        </p:nvSpPr>
        <p:spPr>
          <a:xfrm>
            <a:off x="418139" y="1224864"/>
            <a:ext cx="8200854" cy="5003709"/>
          </a:xfrm>
          <a:prstGeom prst="rect">
            <a:avLst/>
          </a:prstGeom>
        </p:spPr>
        <p:txBody>
          <a:bodyPr/>
          <a:lstStyle/>
          <a:p>
            <a:pPr marL="0" indent="0" defTabSz="131673">
              <a:spcBef>
                <a:spcPts val="0"/>
              </a:spcBef>
              <a:buSzTx/>
              <a:buNone/>
              <a:defRPr b="1" sz="1440">
                <a:latin typeface="Arial"/>
                <a:ea typeface="Arial"/>
                <a:cs typeface="Arial"/>
                <a:sym typeface="Arial"/>
              </a:defRPr>
            </a:pPr>
            <a:r>
              <a:t>Quinnan describes the process control loop used by IBM FSD to ensure that cost targets are met.</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131673">
              <a:spcBef>
                <a:spcPts val="0"/>
              </a:spcBef>
              <a:buSzTx/>
              <a:buNone/>
              <a:defRPr b="1" sz="1440" u="sng">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a:t>
            </a:r>
            <a:r>
              <a:rPr u="sng"/>
              <a:t>Design is an iterative process </a:t>
            </a:r>
            <a:r>
              <a:t>in which each design level is a refinement of the previous level.' (p. 474)</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131673">
              <a:spcBef>
                <a:spcPts val="0"/>
              </a:spcBef>
              <a:buSzTx/>
              <a:buNone/>
              <a:defRPr sz="1440"/>
            </a:pPr>
            <a:r>
              <a:t>Source: Robert E. Quinnan, 'Software Engineering Management Practices', IBM Systems Journal, Vol. 19, No. 4, 1980, pp. 466~77</a:t>
            </a:r>
          </a:p>
          <a:p>
            <a:pPr marL="0" indent="0" defTabSz="131673">
              <a:spcBef>
                <a:spcPts val="0"/>
              </a:spcBef>
              <a:buSzTx/>
              <a:buNone/>
              <a:defRPr sz="1440"/>
            </a:pPr>
            <a:r>
              <a:t>This text is cut from Gilb: The Principles of Software Engineering Management, 1988</a:t>
            </a:r>
          </a:p>
          <a:p>
            <a:pPr marL="0" indent="0" defTabSz="131673">
              <a:spcBef>
                <a:spcPts val="100"/>
              </a:spcBef>
              <a:buSzTx/>
              <a:buNone/>
              <a:defRPr b="1" sz="1440">
                <a:latin typeface="Arial"/>
                <a:ea typeface="Arial"/>
                <a:cs typeface="Arial"/>
                <a:sym typeface="Arial"/>
              </a:defRPr>
            </a:pP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a:t>
            </a:r>
          </a:p>
        </p:txBody>
      </p:sp>
      <p:sp>
        <p:nvSpPr>
          <p:cNvPr id="1875" name="Shape 189"/>
          <p:cNvSpPr txBox="1"/>
          <p:nvPr>
            <p:ph type="sldNum" sz="quarter" idx="4294967295"/>
          </p:nvPr>
        </p:nvSpPr>
        <p:spPr>
          <a:xfrm>
            <a:off x="7548288" y="6432609"/>
            <a:ext cx="227801" cy="220980"/>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pic>
        <p:nvPicPr>
          <p:cNvPr id="1876" name="image5-small.jpg" descr="image5-small.jpg"/>
          <p:cNvPicPr>
            <a:picLocks noChangeAspect="1"/>
          </p:cNvPicPr>
          <p:nvPr/>
        </p:nvPicPr>
        <p:blipFill>
          <a:blip r:embed="rId3">
            <a:extLst/>
          </a:blip>
          <a:stretch>
            <a:fillRect/>
          </a:stretch>
        </p:blipFill>
        <p:spPr>
          <a:xfrm>
            <a:off x="8127888" y="-72087"/>
            <a:ext cx="996435" cy="1328578"/>
          </a:xfrm>
          <a:prstGeom prst="rect">
            <a:avLst/>
          </a:prstGeom>
          <a:ln w="12700">
            <a:miter lim="400000"/>
          </a:ln>
        </p:spPr>
      </p:pic>
      <p:sp>
        <p:nvSpPr>
          <p:cNvPr id="1877" name="Shape 191"/>
          <p:cNvSpPr/>
          <p:nvPr/>
        </p:nvSpPr>
        <p:spPr>
          <a:xfrm>
            <a:off x="797760" y="2006094"/>
            <a:ext cx="7029620" cy="3544312"/>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25400" dist="0" dir="5400000">
              <a:srgbClr val="000000">
                <a:alpha val="38000"/>
              </a:srgbClr>
            </a:outerShdw>
          </a:effectLst>
          <a:extLst>
            <a:ext uri="{C572A759-6A51-4108-AA02-DFA0A04FC94B}">
              <ma14:wrappingTextBoxFlag xmlns:ma14="http://schemas.microsoft.com/office/mac/drawingml/2011/main" val="1"/>
            </a:ext>
          </a:extLst>
        </p:spPr>
        <p:txBody>
          <a:bodyPr lIns="34289" tIns="34289" rIns="34289" bIns="34289">
            <a:spAutoFit/>
          </a:bodyPr>
          <a:lstStyle/>
          <a:p>
            <a:pPr algn="ctr">
              <a:defRPr b="1" sz="4800">
                <a:latin typeface="Arial"/>
                <a:ea typeface="Arial"/>
                <a:cs typeface="Arial"/>
                <a:sym typeface="Arial"/>
              </a:defRPr>
            </a:pPr>
            <a:r>
              <a:t>of </a:t>
            </a:r>
            <a:r>
              <a:rPr i="1"/>
              <a:t>developing</a:t>
            </a:r>
            <a:r>
              <a:t> a design, </a:t>
            </a:r>
            <a:r>
              <a:rPr i="1"/>
              <a:t>estimating</a:t>
            </a:r>
            <a:r>
              <a:t> its cost, and </a:t>
            </a:r>
          </a:p>
          <a:p>
            <a:pPr algn="ctr">
              <a:defRPr b="1" sz="4800">
                <a:latin typeface="Arial"/>
                <a:ea typeface="Arial"/>
                <a:cs typeface="Arial"/>
                <a:sym typeface="Arial"/>
              </a:defRPr>
            </a:pPr>
          </a:p>
          <a:p>
            <a:pPr algn="ctr">
              <a:defRPr b="1" sz="4800">
                <a:latin typeface="Arial"/>
                <a:ea typeface="Arial"/>
                <a:cs typeface="Arial"/>
                <a:sym typeface="Arial"/>
              </a:defRPr>
            </a:pPr>
            <a:r>
              <a:rPr i="1"/>
              <a:t>ensuring</a:t>
            </a:r>
            <a:r>
              <a:t> that the design is cost-effective</a:t>
            </a:r>
          </a:p>
        </p:txBody>
      </p:sp>
      <p:pic>
        <p:nvPicPr>
          <p:cNvPr id="1878" name="pasted-image.tiff" descr="pasted-image.tiff"/>
          <p:cNvPicPr>
            <a:picLocks noChangeAspect="1"/>
          </p:cNvPicPr>
          <p:nvPr/>
        </p:nvPicPr>
        <p:blipFill>
          <a:blip r:embed="rId4">
            <a:extLst/>
          </a:blip>
          <a:stretch>
            <a:fillRect/>
          </a:stretch>
        </p:blipFill>
        <p:spPr>
          <a:xfrm>
            <a:off x="71374" y="10772"/>
            <a:ext cx="709345" cy="116286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2" name="Shape 195"/>
          <p:cNvSpPr txBox="1"/>
          <p:nvPr/>
        </p:nvSpPr>
        <p:spPr>
          <a:xfrm>
            <a:off x="3290097" y="6373616"/>
            <a:ext cx="2171703" cy="2209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lgn="ctr">
              <a:defRPr sz="1100">
                <a:solidFill>
                  <a:srgbClr val="888888"/>
                </a:solidFill>
                <a:latin typeface="Trebuchet MS"/>
                <a:ea typeface="Trebuchet MS"/>
                <a:cs typeface="Trebuchet MS"/>
                <a:sym typeface="Trebuchet MS"/>
              </a:defRPr>
            </a:lvl1pPr>
          </a:lstStyle>
          <a:p>
            <a:pPr/>
            <a:r>
              <a:t>Copyright Tom@Gilb.com 2017</a:t>
            </a:r>
          </a:p>
        </p:txBody>
      </p:sp>
      <p:sp>
        <p:nvSpPr>
          <p:cNvPr id="1883" name="Shape 196"/>
          <p:cNvSpPr txBox="1"/>
          <p:nvPr>
            <p:ph type="title"/>
          </p:nvPr>
        </p:nvSpPr>
        <p:spPr>
          <a:xfrm>
            <a:off x="1485899" y="75086"/>
            <a:ext cx="5780099" cy="857252"/>
          </a:xfrm>
          <a:prstGeom prst="rect">
            <a:avLst/>
          </a:prstGeom>
        </p:spPr>
        <p:txBody>
          <a:bodyPr/>
          <a:lstStyle/>
          <a:p>
            <a:pPr defTabSz="278891">
              <a:defRPr sz="2600"/>
            </a:pPr>
            <a:r>
              <a:t>Quinnan: IBM FSD Cleanroom</a:t>
            </a:r>
            <a:br/>
            <a:r>
              <a:rPr i="1"/>
              <a:t>Dynamic Design to Cost</a:t>
            </a:r>
          </a:p>
        </p:txBody>
      </p:sp>
      <p:sp>
        <p:nvSpPr>
          <p:cNvPr id="1884" name="Shape 197"/>
          <p:cNvSpPr txBox="1"/>
          <p:nvPr>
            <p:ph type="body" idx="1"/>
          </p:nvPr>
        </p:nvSpPr>
        <p:spPr>
          <a:xfrm>
            <a:off x="270770" y="1153427"/>
            <a:ext cx="8401398" cy="5090481"/>
          </a:xfrm>
          <a:prstGeom prst="rect">
            <a:avLst/>
          </a:prstGeom>
        </p:spPr>
        <p:txBody>
          <a:bodyPr/>
          <a:lstStyle/>
          <a:p>
            <a:pPr marL="0" indent="0" defTabSz="131673">
              <a:spcBef>
                <a:spcPts val="0"/>
              </a:spcBef>
              <a:buSzTx/>
              <a:buNone/>
              <a:defRPr b="1" sz="1440">
                <a:latin typeface="Arial"/>
                <a:ea typeface="Arial"/>
                <a:cs typeface="Arial"/>
                <a:sym typeface="Arial"/>
              </a:defRPr>
            </a:pPr>
            <a:r>
              <a:t>Quinnan describes the process control loop used by IBM FSD to ensure that cost targets are met.</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131673">
              <a:spcBef>
                <a:spcPts val="0"/>
              </a:spcBef>
              <a:buSzTx/>
              <a:buNone/>
              <a:defRPr b="1" sz="1440" u="sng">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a:t>
            </a:r>
            <a:r>
              <a:rPr u="sng"/>
              <a:t>Design is an iterative process </a:t>
            </a:r>
            <a:r>
              <a:t>in which each design level is a refinement of the previous level.' (p. 474)</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131673">
              <a:spcBef>
                <a:spcPts val="0"/>
              </a:spcBef>
              <a:buSzTx/>
              <a:buNone/>
              <a:defRPr sz="1440"/>
            </a:pPr>
            <a:r>
              <a:t>Source: Robert E. Quinnan, 'Software Engineering Management Practices', IBM Systems Journal, Vol. 19, No. 4, 1980, pp. 466~77</a:t>
            </a:r>
          </a:p>
          <a:p>
            <a:pPr marL="0" indent="0" defTabSz="131673">
              <a:spcBef>
                <a:spcPts val="0"/>
              </a:spcBef>
              <a:buSzTx/>
              <a:buNone/>
              <a:defRPr sz="1440"/>
            </a:pPr>
            <a:r>
              <a:t>This text is cut from Gilb: The Principles of Software Engineering Management, 1988</a:t>
            </a:r>
          </a:p>
          <a:p>
            <a:pPr marL="0" indent="0" defTabSz="131673">
              <a:spcBef>
                <a:spcPts val="100"/>
              </a:spcBef>
              <a:buSzTx/>
              <a:buNone/>
              <a:defRPr b="1" sz="1440">
                <a:latin typeface="Arial"/>
                <a:ea typeface="Arial"/>
                <a:cs typeface="Arial"/>
                <a:sym typeface="Arial"/>
              </a:defRPr>
            </a:pP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a:t>
            </a:r>
          </a:p>
        </p:txBody>
      </p:sp>
      <p:sp>
        <p:nvSpPr>
          <p:cNvPr id="1885" name="Shape 199"/>
          <p:cNvSpPr txBox="1"/>
          <p:nvPr>
            <p:ph type="sldNum" sz="quarter" idx="4294967295"/>
          </p:nvPr>
        </p:nvSpPr>
        <p:spPr>
          <a:xfrm>
            <a:off x="7435572" y="6211383"/>
            <a:ext cx="227801" cy="220980"/>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pic>
        <p:nvPicPr>
          <p:cNvPr id="1886" name="image5-small.jpg" descr="image5-small.jpg"/>
          <p:cNvPicPr>
            <a:picLocks noChangeAspect="1"/>
          </p:cNvPicPr>
          <p:nvPr/>
        </p:nvPicPr>
        <p:blipFill>
          <a:blip r:embed="rId3">
            <a:extLst/>
          </a:blip>
          <a:stretch>
            <a:fillRect/>
          </a:stretch>
        </p:blipFill>
        <p:spPr>
          <a:xfrm>
            <a:off x="8157385" y="16590"/>
            <a:ext cx="996434" cy="1328578"/>
          </a:xfrm>
          <a:prstGeom prst="rect">
            <a:avLst/>
          </a:prstGeom>
          <a:ln w="12700">
            <a:miter lim="400000"/>
          </a:ln>
        </p:spPr>
      </p:pic>
      <p:sp>
        <p:nvSpPr>
          <p:cNvPr id="1887" name="Shape 201"/>
          <p:cNvSpPr/>
          <p:nvPr/>
        </p:nvSpPr>
        <p:spPr>
          <a:xfrm>
            <a:off x="503960" y="1326764"/>
            <a:ext cx="8136079" cy="4941312"/>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25400" dist="0" dir="5400000">
              <a:srgbClr val="000000">
                <a:alpha val="38000"/>
              </a:srgbClr>
            </a:outerShdw>
          </a:effectLst>
          <a:extLst>
            <a:ext uri="{C572A759-6A51-4108-AA02-DFA0A04FC94B}">
              <ma14:wrappingTextBoxFlag xmlns:ma14="http://schemas.microsoft.com/office/mac/drawingml/2011/main" val="1"/>
            </a:ext>
          </a:extLst>
        </p:spPr>
        <p:txBody>
          <a:bodyPr lIns="34289" tIns="34289" rIns="34289" bIns="34289">
            <a:spAutoFit/>
          </a:bodyPr>
          <a:lstStyle/>
          <a:p>
            <a:pPr algn="ctr">
              <a:defRPr b="1" sz="4800">
                <a:latin typeface="Arial"/>
                <a:ea typeface="Arial"/>
                <a:cs typeface="Arial"/>
                <a:sym typeface="Arial"/>
              </a:defRPr>
            </a:pPr>
            <a:r>
              <a:t>iteration process</a:t>
            </a:r>
          </a:p>
          <a:p>
            <a:pPr algn="ctr">
              <a:defRPr b="1" sz="4800">
                <a:latin typeface="Arial"/>
                <a:ea typeface="Arial"/>
                <a:cs typeface="Arial"/>
                <a:sym typeface="Arial"/>
              </a:defRPr>
            </a:pPr>
            <a:r>
              <a:t> trying to meet cost targets by </a:t>
            </a:r>
          </a:p>
          <a:p>
            <a:pPr algn="ctr">
              <a:defRPr b="1" sz="4800">
                <a:latin typeface="Arial"/>
                <a:ea typeface="Arial"/>
                <a:cs typeface="Arial"/>
                <a:sym typeface="Arial"/>
              </a:defRPr>
            </a:pPr>
            <a:r>
              <a:rPr u="sng"/>
              <a:t>either</a:t>
            </a:r>
            <a:r>
              <a:t> </a:t>
            </a:r>
            <a:r>
              <a:rPr i="1"/>
              <a:t>redesign</a:t>
            </a:r>
            <a:r>
              <a:t> </a:t>
            </a:r>
          </a:p>
          <a:p>
            <a:pPr algn="ctr">
              <a:defRPr b="1" sz="4800">
                <a:latin typeface="Arial"/>
                <a:ea typeface="Arial"/>
                <a:cs typeface="Arial"/>
                <a:sym typeface="Arial"/>
              </a:defRPr>
            </a:pPr>
            <a:r>
              <a:t>or by </a:t>
            </a:r>
          </a:p>
          <a:p>
            <a:pPr algn="ctr">
              <a:defRPr b="1" sz="4800">
                <a:latin typeface="Arial"/>
                <a:ea typeface="Arial"/>
                <a:cs typeface="Arial"/>
                <a:sym typeface="Arial"/>
              </a:defRPr>
            </a:pPr>
            <a:r>
              <a:rPr i="1"/>
              <a:t>sacrificing</a:t>
            </a:r>
            <a:r>
              <a:t> 'planned capability’</a:t>
            </a:r>
          </a:p>
        </p:txBody>
      </p:sp>
      <p:pic>
        <p:nvPicPr>
          <p:cNvPr id="1888" name="pasted-image.tiff" descr="pasted-image.tiff"/>
          <p:cNvPicPr>
            <a:picLocks noChangeAspect="1"/>
          </p:cNvPicPr>
          <p:nvPr/>
        </p:nvPicPr>
        <p:blipFill>
          <a:blip r:embed="rId4">
            <a:extLst/>
          </a:blip>
          <a:stretch>
            <a:fillRect/>
          </a:stretch>
        </p:blipFill>
        <p:spPr>
          <a:xfrm>
            <a:off x="71374" y="10772"/>
            <a:ext cx="659121" cy="1080525"/>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2" name="Shape 205"/>
          <p:cNvSpPr txBox="1"/>
          <p:nvPr/>
        </p:nvSpPr>
        <p:spPr>
          <a:xfrm>
            <a:off x="3127865" y="6417861"/>
            <a:ext cx="2171702" cy="2209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lgn="ctr">
              <a:defRPr sz="1100">
                <a:solidFill>
                  <a:srgbClr val="888888"/>
                </a:solidFill>
                <a:latin typeface="Trebuchet MS"/>
                <a:ea typeface="Trebuchet MS"/>
                <a:cs typeface="Trebuchet MS"/>
                <a:sym typeface="Trebuchet MS"/>
              </a:defRPr>
            </a:lvl1pPr>
          </a:lstStyle>
          <a:p>
            <a:pPr/>
            <a:r>
              <a:t>Copyright Tom@Gilb.com 2017</a:t>
            </a:r>
          </a:p>
        </p:txBody>
      </p:sp>
      <p:sp>
        <p:nvSpPr>
          <p:cNvPr id="1893" name="Shape 206"/>
          <p:cNvSpPr txBox="1"/>
          <p:nvPr>
            <p:ph type="title"/>
          </p:nvPr>
        </p:nvSpPr>
        <p:spPr>
          <a:xfrm>
            <a:off x="1323666" y="89834"/>
            <a:ext cx="5780100" cy="857252"/>
          </a:xfrm>
          <a:prstGeom prst="rect">
            <a:avLst/>
          </a:prstGeom>
        </p:spPr>
        <p:txBody>
          <a:bodyPr/>
          <a:lstStyle/>
          <a:p>
            <a:pPr defTabSz="278891">
              <a:defRPr sz="2600"/>
            </a:pPr>
            <a:r>
              <a:t>Quinnan: IBM FSD Cleanroom</a:t>
            </a:r>
            <a:br/>
            <a:r>
              <a:rPr i="1"/>
              <a:t>Dynamic Design to Cost</a:t>
            </a:r>
          </a:p>
        </p:txBody>
      </p:sp>
      <p:sp>
        <p:nvSpPr>
          <p:cNvPr id="1894" name="Shape 207"/>
          <p:cNvSpPr txBox="1"/>
          <p:nvPr>
            <p:ph type="body" idx="1"/>
          </p:nvPr>
        </p:nvSpPr>
        <p:spPr>
          <a:xfrm>
            <a:off x="308966" y="1406126"/>
            <a:ext cx="8369827" cy="4810013"/>
          </a:xfrm>
          <a:prstGeom prst="rect">
            <a:avLst/>
          </a:prstGeom>
        </p:spPr>
        <p:txBody>
          <a:bodyPr/>
          <a:lstStyle/>
          <a:p>
            <a:pPr marL="0" indent="0" defTabSz="131673">
              <a:spcBef>
                <a:spcPts val="0"/>
              </a:spcBef>
              <a:buSzTx/>
              <a:buNone/>
              <a:defRPr b="1" sz="1440">
                <a:latin typeface="Arial"/>
                <a:ea typeface="Arial"/>
                <a:cs typeface="Arial"/>
                <a:sym typeface="Arial"/>
              </a:defRPr>
            </a:pPr>
            <a:r>
              <a:t>Quinnan describes the process control loop used by IBM FSD to ensure that cost targets are met.</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131673">
              <a:spcBef>
                <a:spcPts val="0"/>
              </a:spcBef>
              <a:buSzTx/>
              <a:buNone/>
              <a:defRPr b="1" sz="1440" u="sng">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a:t>
            </a:r>
            <a:r>
              <a:rPr u="sng"/>
              <a:t>Design is an iterative process </a:t>
            </a:r>
            <a:r>
              <a:t>in which each design level is a refinement of the previous level.' (p. 474)</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131673">
              <a:spcBef>
                <a:spcPts val="0"/>
              </a:spcBef>
              <a:buSzTx/>
              <a:buNone/>
              <a:defRPr sz="1440"/>
            </a:pPr>
            <a:r>
              <a:t>Source: Robert E. Quinnan, 'Software Engineering Management Practices', IBM Systems Journal, Vol. 19, No. 4, 1980, pp. 466~77</a:t>
            </a:r>
          </a:p>
          <a:p>
            <a:pPr marL="0" indent="0" defTabSz="131673">
              <a:spcBef>
                <a:spcPts val="0"/>
              </a:spcBef>
              <a:buSzTx/>
              <a:buNone/>
              <a:defRPr sz="1440"/>
            </a:pPr>
            <a:r>
              <a:t>This text is cut from Gilb: The Principles of Software Engineering Management, 1988</a:t>
            </a:r>
          </a:p>
          <a:p>
            <a:pPr marL="0" indent="0" defTabSz="131673">
              <a:spcBef>
                <a:spcPts val="100"/>
              </a:spcBef>
              <a:buSzTx/>
              <a:buNone/>
              <a:defRPr b="1" sz="1440">
                <a:latin typeface="Arial"/>
                <a:ea typeface="Arial"/>
                <a:cs typeface="Arial"/>
                <a:sym typeface="Arial"/>
              </a:defRPr>
            </a:pP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a:t>
            </a:r>
          </a:p>
        </p:txBody>
      </p:sp>
      <p:sp>
        <p:nvSpPr>
          <p:cNvPr id="1895" name="Shape 209"/>
          <p:cNvSpPr txBox="1"/>
          <p:nvPr>
            <p:ph type="sldNum" sz="quarter" idx="4294967295"/>
          </p:nvPr>
        </p:nvSpPr>
        <p:spPr>
          <a:xfrm>
            <a:off x="7695772" y="6417861"/>
            <a:ext cx="227801" cy="220979"/>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pic>
        <p:nvPicPr>
          <p:cNvPr id="1896" name="image5-small.jpg" descr="image5-small.jpg"/>
          <p:cNvPicPr>
            <a:picLocks noChangeAspect="1"/>
          </p:cNvPicPr>
          <p:nvPr/>
        </p:nvPicPr>
        <p:blipFill>
          <a:blip r:embed="rId3">
            <a:extLst/>
          </a:blip>
          <a:stretch>
            <a:fillRect/>
          </a:stretch>
        </p:blipFill>
        <p:spPr>
          <a:xfrm>
            <a:off x="7759178" y="1842"/>
            <a:ext cx="996434" cy="1328578"/>
          </a:xfrm>
          <a:prstGeom prst="rect">
            <a:avLst/>
          </a:prstGeom>
          <a:ln w="12700">
            <a:miter lim="400000"/>
          </a:ln>
        </p:spPr>
      </p:pic>
      <p:sp>
        <p:nvSpPr>
          <p:cNvPr id="1897" name="Shape 211"/>
          <p:cNvSpPr/>
          <p:nvPr/>
        </p:nvSpPr>
        <p:spPr>
          <a:xfrm>
            <a:off x="1043448" y="1907171"/>
            <a:ext cx="6018967" cy="3807924"/>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25400" dist="0" dir="5400000">
              <a:srgbClr val="000000">
                <a:alpha val="38000"/>
              </a:srgbClr>
            </a:outerShdw>
          </a:effectLst>
          <a:extLst>
            <a:ext uri="{C572A759-6A51-4108-AA02-DFA0A04FC94B}">
              <ma14:wrappingTextBoxFlag xmlns:ma14="http://schemas.microsoft.com/office/mac/drawingml/2011/main" val="1"/>
            </a:ext>
          </a:extLst>
        </p:spPr>
        <p:txBody>
          <a:bodyPr lIns="34289" tIns="34289" rIns="34289" bIns="34289">
            <a:spAutoFit/>
          </a:bodyPr>
          <a:lstStyle>
            <a:lvl1pPr algn="ctr">
              <a:defRPr b="1" baseline="29952" spc="292" sz="8600">
                <a:latin typeface="Arial"/>
                <a:ea typeface="Arial"/>
                <a:cs typeface="Arial"/>
                <a:sym typeface="Arial"/>
              </a:defRPr>
            </a:lvl1pPr>
          </a:lstStyle>
          <a:p>
            <a:pPr/>
            <a:r>
              <a:t>Design is an iterative process </a:t>
            </a:r>
          </a:p>
        </p:txBody>
      </p:sp>
      <p:pic>
        <p:nvPicPr>
          <p:cNvPr id="1898" name="pasted-image.tiff" descr="pasted-image.tiff"/>
          <p:cNvPicPr>
            <a:picLocks noChangeAspect="1"/>
          </p:cNvPicPr>
          <p:nvPr/>
        </p:nvPicPr>
        <p:blipFill>
          <a:blip r:embed="rId4">
            <a:extLst/>
          </a:blip>
          <a:stretch>
            <a:fillRect/>
          </a:stretch>
        </p:blipFill>
        <p:spPr>
          <a:xfrm>
            <a:off x="71374" y="10772"/>
            <a:ext cx="728117" cy="1193633"/>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2" name="Shape 215"/>
          <p:cNvSpPr txBox="1"/>
          <p:nvPr/>
        </p:nvSpPr>
        <p:spPr>
          <a:xfrm>
            <a:off x="3321041" y="6417861"/>
            <a:ext cx="2171703" cy="2209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lgn="ctr">
              <a:defRPr sz="1100">
                <a:solidFill>
                  <a:srgbClr val="888888"/>
                </a:solidFill>
                <a:latin typeface="Trebuchet MS"/>
                <a:ea typeface="Trebuchet MS"/>
                <a:cs typeface="Trebuchet MS"/>
                <a:sym typeface="Trebuchet MS"/>
              </a:defRPr>
            </a:lvl1pPr>
          </a:lstStyle>
          <a:p>
            <a:pPr/>
            <a:r>
              <a:t>Copyright Tom@Gilb.com 2017</a:t>
            </a:r>
          </a:p>
        </p:txBody>
      </p:sp>
      <p:sp>
        <p:nvSpPr>
          <p:cNvPr id="1903" name="Shape 216"/>
          <p:cNvSpPr txBox="1"/>
          <p:nvPr>
            <p:ph type="title"/>
          </p:nvPr>
        </p:nvSpPr>
        <p:spPr>
          <a:xfrm>
            <a:off x="1353163" y="89834"/>
            <a:ext cx="5780099" cy="857252"/>
          </a:xfrm>
          <a:prstGeom prst="rect">
            <a:avLst/>
          </a:prstGeom>
        </p:spPr>
        <p:txBody>
          <a:bodyPr/>
          <a:lstStyle/>
          <a:p>
            <a:pPr defTabSz="278891">
              <a:defRPr sz="2600"/>
            </a:pPr>
            <a:r>
              <a:t>Quinnan: IBM FSD Cleanroom</a:t>
            </a:r>
            <a:br/>
            <a:r>
              <a:rPr i="1"/>
              <a:t>Dynamic Design to Cost</a:t>
            </a:r>
          </a:p>
        </p:txBody>
      </p:sp>
      <p:sp>
        <p:nvSpPr>
          <p:cNvPr id="1904" name="Shape 217"/>
          <p:cNvSpPr txBox="1"/>
          <p:nvPr>
            <p:ph type="body" idx="1"/>
          </p:nvPr>
        </p:nvSpPr>
        <p:spPr>
          <a:xfrm>
            <a:off x="286671" y="1146157"/>
            <a:ext cx="8570658" cy="5072633"/>
          </a:xfrm>
          <a:prstGeom prst="rect">
            <a:avLst/>
          </a:prstGeom>
        </p:spPr>
        <p:txBody>
          <a:bodyPr/>
          <a:lstStyle/>
          <a:p>
            <a:pPr marL="0" indent="0" defTabSz="161299">
              <a:spcBef>
                <a:spcPts val="0"/>
              </a:spcBef>
              <a:buSzTx/>
              <a:buNone/>
              <a:defRPr b="1" sz="1176">
                <a:latin typeface="Arial"/>
                <a:ea typeface="Arial"/>
                <a:cs typeface="Arial"/>
                <a:sym typeface="Arial"/>
              </a:defRPr>
            </a:pPr>
            <a:r>
              <a:t>Quinnan describes the process control loop used by IBM FSD to ensure that cost targets are met.</a:t>
            </a:r>
          </a:p>
          <a:p>
            <a:pPr marL="0" indent="0" defTabSz="161299">
              <a:spcBef>
                <a:spcPts val="0"/>
              </a:spcBef>
              <a:buSzTx/>
              <a:buNone/>
              <a:defRPr b="1" sz="1176">
                <a:latin typeface="Arial"/>
                <a:ea typeface="Arial"/>
                <a:cs typeface="Arial"/>
                <a:sym typeface="Arial"/>
              </a:defRPr>
            </a:pPr>
            <a:r>
              <a:t> </a:t>
            </a:r>
          </a:p>
          <a:p>
            <a:pPr marL="0" indent="0" defTabSz="161299">
              <a:spcBef>
                <a:spcPts val="0"/>
              </a:spcBef>
              <a:buSzTx/>
              <a:buNone/>
              <a:defRPr b="1" sz="1176">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161299">
              <a:spcBef>
                <a:spcPts val="0"/>
              </a:spcBef>
              <a:buSzTx/>
              <a:buNone/>
              <a:defRPr b="1" sz="1176" u="sng">
                <a:latin typeface="Arial"/>
                <a:ea typeface="Arial"/>
                <a:cs typeface="Arial"/>
                <a:sym typeface="Arial"/>
              </a:defRPr>
            </a:pPr>
            <a:r>
              <a:t> </a:t>
            </a:r>
          </a:p>
          <a:p>
            <a:pPr marL="0" indent="0" defTabSz="161299">
              <a:spcBef>
                <a:spcPts val="0"/>
              </a:spcBef>
              <a:buSzTx/>
              <a:buNone/>
              <a:defRPr b="1" sz="1176">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161299">
              <a:spcBef>
                <a:spcPts val="0"/>
              </a:spcBef>
              <a:buSzTx/>
              <a:buNone/>
              <a:defRPr b="1" sz="1176">
                <a:latin typeface="Arial"/>
                <a:ea typeface="Arial"/>
                <a:cs typeface="Arial"/>
                <a:sym typeface="Arial"/>
              </a:defRPr>
            </a:pPr>
            <a:r>
              <a:t> </a:t>
            </a:r>
          </a:p>
          <a:p>
            <a:pPr marL="0" indent="0" defTabSz="161299">
              <a:spcBef>
                <a:spcPts val="0"/>
              </a:spcBef>
              <a:buSzTx/>
              <a:buNone/>
              <a:defRPr b="1" sz="1176">
                <a:latin typeface="Arial"/>
                <a:ea typeface="Arial"/>
                <a:cs typeface="Arial"/>
                <a:sym typeface="Arial"/>
              </a:defRPr>
            </a:pPr>
            <a:r>
              <a:t>'</a:t>
            </a:r>
            <a:r>
              <a:rPr u="sng"/>
              <a:t>Design is an iterative process </a:t>
            </a:r>
            <a:r>
              <a:t>in which each design level is a refinement of the previous level.' (p. 474)</a:t>
            </a:r>
          </a:p>
          <a:p>
            <a:pPr marL="0" indent="0" defTabSz="161299">
              <a:spcBef>
                <a:spcPts val="0"/>
              </a:spcBef>
              <a:buSzTx/>
              <a:buNone/>
              <a:defRPr b="1" sz="1176">
                <a:latin typeface="Arial"/>
                <a:ea typeface="Arial"/>
                <a:cs typeface="Arial"/>
                <a:sym typeface="Arial"/>
              </a:defRPr>
            </a:pPr>
            <a:r>
              <a:t> </a:t>
            </a:r>
          </a:p>
          <a:p>
            <a:pPr marL="0" indent="0" defTabSz="161299">
              <a:spcBef>
                <a:spcPts val="0"/>
              </a:spcBef>
              <a:buSzTx/>
              <a:buNone/>
              <a:defRPr b="1" sz="1176">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161299">
              <a:spcBef>
                <a:spcPts val="0"/>
              </a:spcBef>
              <a:buSzTx/>
              <a:buNone/>
              <a:defRPr b="1" sz="1176">
                <a:latin typeface="Arial"/>
                <a:ea typeface="Arial"/>
                <a:cs typeface="Arial"/>
                <a:sym typeface="Arial"/>
              </a:defRPr>
            </a:pPr>
            <a:r>
              <a:t> </a:t>
            </a:r>
          </a:p>
          <a:p>
            <a:pPr marL="0" indent="0" defTabSz="161299">
              <a:spcBef>
                <a:spcPts val="0"/>
              </a:spcBef>
              <a:buSzTx/>
              <a:buNone/>
              <a:defRPr b="1" sz="1176">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161299">
              <a:spcBef>
                <a:spcPts val="0"/>
              </a:spcBef>
              <a:buSzTx/>
              <a:buNone/>
              <a:defRPr sz="1176"/>
            </a:pPr>
            <a:r>
              <a:t>Source: Robert E. Quinnan, 'Software Engineering Management Practices', IBM Systems Journal, Vol. 19, No. 4, 1980, pp. 466~77</a:t>
            </a:r>
          </a:p>
          <a:p>
            <a:pPr marL="0" indent="0" defTabSz="161299">
              <a:spcBef>
                <a:spcPts val="0"/>
              </a:spcBef>
              <a:buSzTx/>
              <a:buNone/>
              <a:defRPr sz="1176"/>
            </a:pPr>
            <a:r>
              <a:t>This text is cut from Gilb: The Principles of Software Engineering Management, 1988</a:t>
            </a:r>
          </a:p>
          <a:p>
            <a:pPr marL="0" indent="0" defTabSz="161299">
              <a:spcBef>
                <a:spcPts val="200"/>
              </a:spcBef>
              <a:buSzTx/>
              <a:buNone/>
              <a:defRPr b="1" sz="1176">
                <a:latin typeface="Arial"/>
                <a:ea typeface="Arial"/>
                <a:cs typeface="Arial"/>
                <a:sym typeface="Arial"/>
              </a:defRPr>
            </a:pPr>
          </a:p>
          <a:p>
            <a:pPr marL="0" indent="0" defTabSz="161299">
              <a:spcBef>
                <a:spcPts val="0"/>
              </a:spcBef>
              <a:buSzTx/>
              <a:buNone/>
              <a:defRPr b="1" sz="1176">
                <a:latin typeface="Arial"/>
                <a:ea typeface="Arial"/>
                <a:cs typeface="Arial"/>
                <a:sym typeface="Arial"/>
              </a:defRPr>
            </a:pPr>
            <a:r>
              <a:t>  </a:t>
            </a:r>
          </a:p>
          <a:p>
            <a:pPr marL="0" indent="0" defTabSz="161299">
              <a:spcBef>
                <a:spcPts val="0"/>
              </a:spcBef>
              <a:buSzTx/>
              <a:buNone/>
              <a:defRPr b="1" sz="1176">
                <a:latin typeface="Arial"/>
                <a:ea typeface="Arial"/>
                <a:cs typeface="Arial"/>
                <a:sym typeface="Arial"/>
              </a:defRPr>
            </a:pPr>
            <a:r>
              <a:t> </a:t>
            </a:r>
          </a:p>
          <a:p>
            <a:pPr marL="0" indent="0" defTabSz="161299">
              <a:spcBef>
                <a:spcPts val="0"/>
              </a:spcBef>
              <a:buSzTx/>
              <a:buNone/>
              <a:defRPr b="1" sz="1176">
                <a:latin typeface="Arial"/>
                <a:ea typeface="Arial"/>
                <a:cs typeface="Arial"/>
                <a:sym typeface="Arial"/>
              </a:defRPr>
            </a:pPr>
            <a:r>
              <a:t> </a:t>
            </a:r>
          </a:p>
        </p:txBody>
      </p:sp>
      <p:sp>
        <p:nvSpPr>
          <p:cNvPr id="1905" name="Shape 219"/>
          <p:cNvSpPr txBox="1"/>
          <p:nvPr>
            <p:ph type="sldNum" sz="quarter" idx="4294967295"/>
          </p:nvPr>
        </p:nvSpPr>
        <p:spPr>
          <a:xfrm>
            <a:off x="7607281" y="6417861"/>
            <a:ext cx="227801" cy="220979"/>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pic>
        <p:nvPicPr>
          <p:cNvPr id="1906" name="image5-small.jpg" descr="image5-small.jpg"/>
          <p:cNvPicPr>
            <a:picLocks noChangeAspect="1"/>
          </p:cNvPicPr>
          <p:nvPr/>
        </p:nvPicPr>
        <p:blipFill>
          <a:blip r:embed="rId3">
            <a:extLst/>
          </a:blip>
          <a:stretch>
            <a:fillRect/>
          </a:stretch>
        </p:blipFill>
        <p:spPr>
          <a:xfrm>
            <a:off x="7744430" y="134577"/>
            <a:ext cx="996435" cy="1328578"/>
          </a:xfrm>
          <a:prstGeom prst="rect">
            <a:avLst/>
          </a:prstGeom>
          <a:ln w="12700">
            <a:miter lim="400000"/>
          </a:ln>
        </p:spPr>
      </p:pic>
      <p:sp>
        <p:nvSpPr>
          <p:cNvPr id="1907" name="Shape 221"/>
          <p:cNvSpPr/>
          <p:nvPr/>
        </p:nvSpPr>
        <p:spPr>
          <a:xfrm>
            <a:off x="940209" y="1147745"/>
            <a:ext cx="6018967" cy="4515328"/>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25400" dist="0" dir="5400000">
              <a:srgbClr val="000000">
                <a:alpha val="38000"/>
              </a:srgbClr>
            </a:outerShdw>
          </a:effectLst>
          <a:extLst>
            <a:ext uri="{C572A759-6A51-4108-AA02-DFA0A04FC94B}">
              <ma14:wrappingTextBoxFlag xmlns:ma14="http://schemas.microsoft.com/office/mac/drawingml/2011/main" val="1"/>
            </a:ext>
          </a:extLst>
        </p:spPr>
        <p:txBody>
          <a:bodyPr lIns="34289" tIns="34289" rIns="34289" bIns="34289">
            <a:spAutoFit/>
          </a:bodyPr>
          <a:lstStyle/>
          <a:p>
            <a:pPr algn="ctr">
              <a:defRPr b="1" sz="3400">
                <a:latin typeface="Arial"/>
                <a:ea typeface="Arial"/>
                <a:cs typeface="Arial"/>
                <a:sym typeface="Arial"/>
              </a:defRPr>
            </a:pPr>
            <a:r>
              <a:t>but they iterate through a series of increments,</a:t>
            </a:r>
          </a:p>
          <a:p>
            <a:pPr algn="ctr">
              <a:defRPr b="1" sz="3400">
                <a:latin typeface="Arial"/>
                <a:ea typeface="Arial"/>
                <a:cs typeface="Arial"/>
                <a:sym typeface="Arial"/>
              </a:defRPr>
            </a:pPr>
            <a:r>
              <a:t> </a:t>
            </a:r>
          </a:p>
          <a:p>
            <a:pPr algn="ctr">
              <a:defRPr b="1" sz="3400">
                <a:latin typeface="Arial"/>
                <a:ea typeface="Arial"/>
                <a:cs typeface="Arial"/>
                <a:sym typeface="Arial"/>
              </a:defRPr>
            </a:pPr>
            <a:r>
              <a:t>thus </a:t>
            </a:r>
            <a:r>
              <a:rPr i="1"/>
              <a:t>reducing the complexity of the task</a:t>
            </a:r>
            <a:r>
              <a:t>,</a:t>
            </a:r>
          </a:p>
          <a:p>
            <a:pPr algn="ctr">
              <a:defRPr b="1" sz="3400">
                <a:latin typeface="Arial"/>
                <a:ea typeface="Arial"/>
                <a:cs typeface="Arial"/>
                <a:sym typeface="Arial"/>
              </a:defRPr>
            </a:pPr>
            <a:r>
              <a:t> </a:t>
            </a:r>
          </a:p>
          <a:p>
            <a:pPr algn="ctr">
              <a:defRPr b="1" sz="3400">
                <a:latin typeface="Arial"/>
                <a:ea typeface="Arial"/>
                <a:cs typeface="Arial"/>
                <a:sym typeface="Arial"/>
              </a:defRPr>
            </a:pPr>
            <a:r>
              <a:t>and </a:t>
            </a:r>
            <a:r>
              <a:rPr i="1"/>
              <a:t>increasing the probability of learning from experience</a:t>
            </a:r>
          </a:p>
        </p:txBody>
      </p:sp>
      <p:pic>
        <p:nvPicPr>
          <p:cNvPr id="1908" name="pasted-image.tiff" descr="pasted-image.tiff"/>
          <p:cNvPicPr>
            <a:picLocks noChangeAspect="1"/>
          </p:cNvPicPr>
          <p:nvPr/>
        </p:nvPicPr>
        <p:blipFill>
          <a:blip r:embed="rId4">
            <a:extLst/>
          </a:blip>
          <a:stretch>
            <a:fillRect/>
          </a:stretch>
        </p:blipFill>
        <p:spPr>
          <a:xfrm>
            <a:off x="71374" y="10772"/>
            <a:ext cx="619380" cy="101537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Requirement Detail determines priorities: Example ‘Stakeholders’ considered"/>
          <p:cNvSpPr txBox="1"/>
          <p:nvPr>
            <p:ph type="title"/>
          </p:nvPr>
        </p:nvSpPr>
        <p:spPr>
          <a:prstGeom prst="rect">
            <a:avLst/>
          </a:prstGeom>
        </p:spPr>
        <p:txBody>
          <a:bodyPr/>
          <a:lstStyle>
            <a:lvl1pPr defTabSz="352043">
              <a:defRPr sz="3387"/>
            </a:lvl1pPr>
          </a:lstStyle>
          <a:p>
            <a:pPr/>
            <a:r>
              <a:t>Requirement Detail determines priorities: Example ‘Stakeholders’ considered</a:t>
            </a:r>
          </a:p>
        </p:txBody>
      </p:sp>
      <p:pic>
        <p:nvPicPr>
          <p:cNvPr id="205" name="Screen Shot 2017-07-14 at 00.05.40.png" descr="Screen Shot 2017-07-14 at 00.05.40.png"/>
          <p:cNvPicPr>
            <a:picLocks noChangeAspect="1"/>
          </p:cNvPicPr>
          <p:nvPr/>
        </p:nvPicPr>
        <p:blipFill>
          <a:blip r:embed="rId3">
            <a:extLst/>
          </a:blip>
          <a:stretch>
            <a:fillRect/>
          </a:stretch>
        </p:blipFill>
        <p:spPr>
          <a:xfrm>
            <a:off x="0" y="1726547"/>
            <a:ext cx="9144001" cy="4726381"/>
          </a:xfrm>
          <a:prstGeom prst="rect">
            <a:avLst/>
          </a:prstGeom>
          <a:ln w="12700">
            <a:miter lim="400000"/>
          </a:ln>
        </p:spPr>
      </p:pic>
      <p:sp>
        <p:nvSpPr>
          <p:cNvPr id="206" name="Line"/>
          <p:cNvSpPr/>
          <p:nvPr/>
        </p:nvSpPr>
        <p:spPr>
          <a:xfrm flipH="1">
            <a:off x="767735" y="1341655"/>
            <a:ext cx="3772913" cy="2366746"/>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07" name="Slide Number"/>
          <p:cNvSpPr txBox="1"/>
          <p:nvPr>
            <p:ph type="sldNum" sz="quarter" idx="2"/>
          </p:nvPr>
        </p:nvSpPr>
        <p:spPr>
          <a:xfrm>
            <a:off x="8502742" y="6404293"/>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2" name="Shape 225"/>
          <p:cNvSpPr txBox="1"/>
          <p:nvPr/>
        </p:nvSpPr>
        <p:spPr>
          <a:xfrm>
            <a:off x="3235426" y="6476855"/>
            <a:ext cx="2171703" cy="2209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lgn="ctr">
              <a:defRPr sz="1100">
                <a:solidFill>
                  <a:srgbClr val="888888"/>
                </a:solidFill>
                <a:latin typeface="Trebuchet MS"/>
                <a:ea typeface="Trebuchet MS"/>
                <a:cs typeface="Trebuchet MS"/>
                <a:sym typeface="Trebuchet MS"/>
              </a:defRPr>
            </a:lvl1pPr>
          </a:lstStyle>
          <a:p>
            <a:pPr/>
            <a:r>
              <a:t>Copyright Tom@Gilb.com 2017</a:t>
            </a:r>
          </a:p>
        </p:txBody>
      </p:sp>
      <p:sp>
        <p:nvSpPr>
          <p:cNvPr id="1913" name="Shape 226"/>
          <p:cNvSpPr txBox="1"/>
          <p:nvPr>
            <p:ph type="title"/>
          </p:nvPr>
        </p:nvSpPr>
        <p:spPr>
          <a:xfrm>
            <a:off x="1431228" y="-42901"/>
            <a:ext cx="5780099" cy="857252"/>
          </a:xfrm>
          <a:prstGeom prst="rect">
            <a:avLst/>
          </a:prstGeom>
        </p:spPr>
        <p:txBody>
          <a:bodyPr/>
          <a:lstStyle/>
          <a:p>
            <a:pPr defTabSz="278891">
              <a:defRPr sz="2600"/>
            </a:pPr>
            <a:r>
              <a:t>Quinnan: IBM FSD Cleanroom</a:t>
            </a:r>
            <a:br/>
            <a:r>
              <a:rPr i="1"/>
              <a:t>Dynamic Design to Cost</a:t>
            </a:r>
          </a:p>
        </p:txBody>
      </p:sp>
      <p:sp>
        <p:nvSpPr>
          <p:cNvPr id="1914" name="Shape 227"/>
          <p:cNvSpPr txBox="1"/>
          <p:nvPr>
            <p:ph type="body" idx="1"/>
          </p:nvPr>
        </p:nvSpPr>
        <p:spPr>
          <a:xfrm>
            <a:off x="28229" y="821300"/>
            <a:ext cx="9144001" cy="5648605"/>
          </a:xfrm>
          <a:prstGeom prst="rect">
            <a:avLst/>
          </a:prstGeom>
        </p:spPr>
        <p:txBody>
          <a:bodyPr/>
          <a:lstStyle/>
          <a:p>
            <a:pPr marL="0" indent="0" defTabSz="131673">
              <a:spcBef>
                <a:spcPts val="0"/>
              </a:spcBef>
              <a:buSzTx/>
              <a:buNone/>
              <a:defRPr b="1" sz="1440">
                <a:latin typeface="Arial"/>
                <a:ea typeface="Arial"/>
                <a:cs typeface="Arial"/>
                <a:sym typeface="Arial"/>
              </a:defRPr>
            </a:pPr>
            <a:r>
              <a:t>Quinnan describes the process control loop used by IBM FSD to ensure that cost targets are met.</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131673">
              <a:spcBef>
                <a:spcPts val="0"/>
              </a:spcBef>
              <a:buSzTx/>
              <a:buNone/>
              <a:defRPr b="1" sz="1440" u="sng">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a:t>
            </a:r>
            <a:r>
              <a:rPr u="sng"/>
              <a:t>Design is an iterative process </a:t>
            </a:r>
            <a:r>
              <a:t>in which each design level is a refinement of the previous level.' (p. 474)</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131673">
              <a:spcBef>
                <a:spcPts val="0"/>
              </a:spcBef>
              <a:buSzTx/>
              <a:buNone/>
              <a:defRPr sz="1440"/>
            </a:pPr>
            <a:r>
              <a:t>Source: Robert E. Quinnan, 'Software Engineering Management Practices', IBM Systems Journal, Vol. 19, No. 4, 1980, pp. 466~77</a:t>
            </a:r>
          </a:p>
          <a:p>
            <a:pPr marL="0" indent="0" defTabSz="131673">
              <a:spcBef>
                <a:spcPts val="0"/>
              </a:spcBef>
              <a:buSzTx/>
              <a:buNone/>
              <a:defRPr sz="1440"/>
            </a:pPr>
            <a:r>
              <a:t>This text is cut from Gilb: The Principles of Software Engineering Management, 1988</a:t>
            </a:r>
          </a:p>
          <a:p>
            <a:pPr marL="0" indent="0" defTabSz="131673">
              <a:spcBef>
                <a:spcPts val="100"/>
              </a:spcBef>
              <a:buSzTx/>
              <a:buNone/>
              <a:defRPr b="1" sz="1440">
                <a:latin typeface="Arial"/>
                <a:ea typeface="Arial"/>
                <a:cs typeface="Arial"/>
                <a:sym typeface="Arial"/>
              </a:defRPr>
            </a:pP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a:t>
            </a:r>
          </a:p>
          <a:p>
            <a:pPr marL="0" indent="0" defTabSz="131673">
              <a:spcBef>
                <a:spcPts val="0"/>
              </a:spcBef>
              <a:buSzTx/>
              <a:buNone/>
              <a:defRPr b="1" sz="1440">
                <a:latin typeface="Arial"/>
                <a:ea typeface="Arial"/>
                <a:cs typeface="Arial"/>
                <a:sym typeface="Arial"/>
              </a:defRPr>
            </a:pPr>
            <a:r>
              <a:t> </a:t>
            </a:r>
          </a:p>
        </p:txBody>
      </p:sp>
      <p:sp>
        <p:nvSpPr>
          <p:cNvPr id="1915" name="Shape 229"/>
          <p:cNvSpPr txBox="1"/>
          <p:nvPr>
            <p:ph type="sldNum" sz="quarter" idx="4294967295"/>
          </p:nvPr>
        </p:nvSpPr>
        <p:spPr>
          <a:xfrm>
            <a:off x="7577784" y="6358867"/>
            <a:ext cx="227801" cy="220980"/>
          </a:xfrm>
          <a:prstGeom prst="rect">
            <a:avLst/>
          </a:prstGeom>
          <a:extLst>
            <a:ext uri="{C572A759-6A51-4108-AA02-DFA0A04FC94B}">
              <ma14:wrappingTextBoxFlag xmlns:ma14="http://schemas.microsoft.com/office/mac/drawingml/2011/main" val="1"/>
            </a:ext>
          </a:extLst>
        </p:spPr>
        <p:txBody>
          <a:bodyPr lIns="34289" tIns="34289" rIns="34289" bIns="34289"/>
          <a:lstStyle>
            <a:lvl1pPr>
              <a:defRPr sz="1100">
                <a:latin typeface="Trebuchet MS"/>
                <a:ea typeface="Trebuchet MS"/>
                <a:cs typeface="Trebuchet MS"/>
                <a:sym typeface="Trebuchet MS"/>
              </a:defRPr>
            </a:lvl1pPr>
          </a:lstStyle>
          <a:p>
            <a:pPr/>
            <a:fld id="{86CB4B4D-7CA3-9044-876B-883B54F8677D}" type="slidenum"/>
          </a:p>
        </p:txBody>
      </p:sp>
      <p:pic>
        <p:nvPicPr>
          <p:cNvPr id="1916" name="image5-small.jpg" descr="image5-small.jpg"/>
          <p:cNvPicPr>
            <a:picLocks noChangeAspect="1"/>
          </p:cNvPicPr>
          <p:nvPr/>
        </p:nvPicPr>
        <p:blipFill>
          <a:blip r:embed="rId3">
            <a:extLst/>
          </a:blip>
          <a:stretch>
            <a:fillRect/>
          </a:stretch>
        </p:blipFill>
        <p:spPr>
          <a:xfrm>
            <a:off x="7980404" y="46087"/>
            <a:ext cx="996435" cy="1328578"/>
          </a:xfrm>
          <a:prstGeom prst="rect">
            <a:avLst/>
          </a:prstGeom>
          <a:ln w="12700">
            <a:miter lim="400000"/>
          </a:ln>
        </p:spPr>
      </p:pic>
      <p:sp>
        <p:nvSpPr>
          <p:cNvPr id="1917" name="Shape 231"/>
          <p:cNvSpPr/>
          <p:nvPr/>
        </p:nvSpPr>
        <p:spPr>
          <a:xfrm>
            <a:off x="941010" y="977822"/>
            <a:ext cx="6018967" cy="5384150"/>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25400" dist="0" dir="5400000">
              <a:srgbClr val="000000">
                <a:alpha val="38000"/>
              </a:srgbClr>
            </a:outerShdw>
          </a:effectLst>
          <a:extLst>
            <a:ext uri="{C572A759-6A51-4108-AA02-DFA0A04FC94B}">
              <ma14:wrappingTextBoxFlag xmlns:ma14="http://schemas.microsoft.com/office/mac/drawingml/2011/main" val="1"/>
            </a:ext>
          </a:extLst>
        </p:spPr>
        <p:txBody>
          <a:bodyPr lIns="34289" tIns="34289" rIns="34289" bIns="34289">
            <a:spAutoFit/>
          </a:bodyPr>
          <a:lstStyle/>
          <a:p>
            <a:pPr algn="ctr">
              <a:defRPr b="1" sz="5200">
                <a:latin typeface="Arial"/>
                <a:ea typeface="Arial"/>
                <a:cs typeface="Arial"/>
                <a:sym typeface="Arial"/>
              </a:defRPr>
            </a:pPr>
            <a:r>
              <a:t> an estimate </a:t>
            </a:r>
          </a:p>
          <a:p>
            <a:pPr algn="ctr">
              <a:defRPr b="1" sz="5200">
                <a:latin typeface="Arial"/>
                <a:ea typeface="Arial"/>
                <a:cs typeface="Arial"/>
                <a:sym typeface="Arial"/>
              </a:defRPr>
            </a:pPr>
          </a:p>
          <a:p>
            <a:pPr algn="ctr">
              <a:defRPr b="1" sz="5200">
                <a:latin typeface="Arial"/>
                <a:ea typeface="Arial"/>
                <a:cs typeface="Arial"/>
                <a:sym typeface="Arial"/>
              </a:defRPr>
            </a:pPr>
            <a:r>
              <a:t>to complete the remaining increments </a:t>
            </a:r>
          </a:p>
          <a:p>
            <a:pPr algn="ctr">
              <a:defRPr b="1" sz="5200">
                <a:latin typeface="Arial"/>
                <a:ea typeface="Arial"/>
                <a:cs typeface="Arial"/>
                <a:sym typeface="Arial"/>
              </a:defRPr>
            </a:pPr>
          </a:p>
          <a:p>
            <a:pPr algn="ctr">
              <a:defRPr b="1" sz="5200">
                <a:latin typeface="Arial"/>
                <a:ea typeface="Arial"/>
                <a:cs typeface="Arial"/>
                <a:sym typeface="Arial"/>
              </a:defRPr>
            </a:pPr>
            <a:r>
              <a:t>is computed</a:t>
            </a:r>
            <a:r>
              <a:rPr sz="3400"/>
              <a:t>.</a:t>
            </a:r>
          </a:p>
        </p:txBody>
      </p:sp>
      <p:pic>
        <p:nvPicPr>
          <p:cNvPr id="1918" name="pasted-image.tiff" descr="pasted-image.tiff"/>
          <p:cNvPicPr>
            <a:picLocks noChangeAspect="1"/>
          </p:cNvPicPr>
          <p:nvPr/>
        </p:nvPicPr>
        <p:blipFill>
          <a:blip r:embed="rId4">
            <a:extLst/>
          </a:blip>
          <a:stretch>
            <a:fillRect/>
          </a:stretch>
        </p:blipFill>
        <p:spPr>
          <a:xfrm>
            <a:off x="71374" y="10772"/>
            <a:ext cx="457443" cy="74990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2" name="Footer Placeholder 4"/>
          <p:cNvSpPr txBox="1"/>
          <p:nvPr/>
        </p:nvSpPr>
        <p:spPr>
          <a:xfrm>
            <a:off x="3124200" y="6538912"/>
            <a:ext cx="2895600"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r>
              <a:t>Copyright Tom@Gilb.com 2017</a:t>
            </a:r>
          </a:p>
        </p:txBody>
      </p:sp>
      <p:sp>
        <p:nvSpPr>
          <p:cNvPr id="1923" name="Title 1"/>
          <p:cNvSpPr txBox="1"/>
          <p:nvPr>
            <p:ph type="title"/>
          </p:nvPr>
        </p:nvSpPr>
        <p:spPr>
          <a:xfrm>
            <a:off x="457200" y="274638"/>
            <a:ext cx="8229600" cy="1143002"/>
          </a:xfrm>
          <a:prstGeom prst="rect">
            <a:avLst/>
          </a:prstGeom>
        </p:spPr>
        <p:txBody>
          <a:bodyPr/>
          <a:lstStyle/>
          <a:p>
            <a:pPr/>
            <a:r>
              <a:t>Confirmit</a:t>
            </a:r>
          </a:p>
        </p:txBody>
      </p:sp>
      <p:sp>
        <p:nvSpPr>
          <p:cNvPr id="1924" name="Content Placeholder 2"/>
          <p:cNvSpPr txBox="1"/>
          <p:nvPr>
            <p:ph type="body" idx="1"/>
          </p:nvPr>
        </p:nvSpPr>
        <p:spPr>
          <a:xfrm>
            <a:off x="457200" y="1600200"/>
            <a:ext cx="8229600" cy="4525963"/>
          </a:xfrm>
          <a:prstGeom prst="rect">
            <a:avLst/>
          </a:prstGeom>
        </p:spPr>
        <p:txBody>
          <a:bodyPr/>
          <a:lstStyle/>
          <a:p>
            <a:pPr/>
          </a:p>
        </p:txBody>
      </p:sp>
      <p:sp>
        <p:nvSpPr>
          <p:cNvPr id="1925"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7" name="Footer Placeholder 9"/>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1928" name="Rectangle 2"/>
          <p:cNvSpPr txBox="1"/>
          <p:nvPr>
            <p:ph type="title"/>
          </p:nvPr>
        </p:nvSpPr>
        <p:spPr>
          <a:xfrm>
            <a:off x="381000" y="0"/>
            <a:ext cx="8305800" cy="762000"/>
          </a:xfrm>
          <a:prstGeom prst="rect">
            <a:avLst/>
          </a:prstGeom>
        </p:spPr>
        <p:txBody>
          <a:bodyPr/>
          <a:lstStyle>
            <a:lvl1pPr>
              <a:defRPr sz="3900"/>
            </a:lvl1pPr>
          </a:lstStyle>
          <a:p>
            <a:pPr/>
            <a:r>
              <a:t>The Confirmit Case Study 2003-2009</a:t>
            </a:r>
          </a:p>
        </p:txBody>
      </p:sp>
      <p:sp>
        <p:nvSpPr>
          <p:cNvPr id="1929" name="Rectangle 3"/>
          <p:cNvSpPr txBox="1"/>
          <p:nvPr>
            <p:ph type="body" idx="1"/>
          </p:nvPr>
        </p:nvSpPr>
        <p:spPr>
          <a:xfrm>
            <a:off x="457200" y="1600200"/>
            <a:ext cx="8229600" cy="4525963"/>
          </a:xfrm>
          <a:prstGeom prst="rect">
            <a:avLst/>
          </a:prstGeom>
        </p:spPr>
        <p:txBody>
          <a:bodyPr/>
          <a:lstStyle/>
          <a:p>
            <a:pPr>
              <a:lnSpc>
                <a:spcPct val="90000"/>
              </a:lnSpc>
              <a:spcBef>
                <a:spcPts val="400"/>
              </a:spcBef>
              <a:buSzTx/>
              <a:buNone/>
              <a:defRPr sz="1800"/>
            </a:pPr>
            <a:r>
              <a:t>See paper on this case at </a:t>
            </a:r>
            <a:r>
              <a:rPr u="sng">
                <a:solidFill>
                  <a:srgbClr val="0000FF"/>
                </a:solidFill>
                <a:uFill>
                  <a:solidFill>
                    <a:srgbClr val="0000FF"/>
                  </a:solidFill>
                </a:uFill>
                <a:hlinkClick r:id="rId2" invalidUrl="" action="" tgtFrame="" tooltip="" history="1" highlightClick="0" endSnd="0"/>
              </a:rPr>
              <a:t>www.gilb.com</a:t>
            </a:r>
          </a:p>
          <a:p>
            <a:pPr>
              <a:lnSpc>
                <a:spcPct val="90000"/>
              </a:lnSpc>
              <a:spcBef>
                <a:spcPts val="400"/>
              </a:spcBef>
              <a:buSzTx/>
              <a:buNone/>
              <a:defRPr sz="1800"/>
            </a:pPr>
            <a:r>
              <a:t>	Papers/Cases/Slides, Gilb Library, </a:t>
            </a:r>
          </a:p>
          <a:p>
            <a:pPr>
              <a:lnSpc>
                <a:spcPct val="90000"/>
              </a:lnSpc>
              <a:buSzTx/>
              <a:buNone/>
              <a:defRPr>
                <a:solidFill>
                  <a:srgbClr val="5A5A58"/>
                </a:solidFill>
                <a:latin typeface="Verdana"/>
                <a:ea typeface="Verdana"/>
                <a:cs typeface="Verdana"/>
                <a:sym typeface="Verdana"/>
              </a:defRPr>
            </a:pPr>
            <a:r>
              <a:t>	</a:t>
            </a:r>
            <a:r>
              <a:rPr sz="1200"/>
              <a:t>value slide w…	http://www.gilb.com/tiki-download_file.php?fileId=152</a:t>
            </a:r>
            <a:endParaRPr sz="1200"/>
          </a:p>
          <a:p>
            <a:pPr>
              <a:lnSpc>
                <a:spcPct val="90000"/>
              </a:lnSpc>
              <a:spcBef>
                <a:spcPts val="200"/>
              </a:spcBef>
              <a:buSzTx/>
              <a:buNone/>
              <a:defRPr sz="1200">
                <a:solidFill>
                  <a:srgbClr val="5A5A58"/>
                </a:solidFill>
                <a:latin typeface="Verdana"/>
                <a:ea typeface="Verdana"/>
                <a:cs typeface="Verdana"/>
                <a:sym typeface="Verdana"/>
              </a:defRPr>
            </a:pPr>
            <a:r>
              <a:t>	ppr wrong ag…	http://www.gilb.com/tiki-download_file.php?fileId=50</a:t>
            </a:r>
          </a:p>
          <a:p>
            <a:pPr>
              <a:lnSpc>
                <a:spcPct val="90000"/>
              </a:lnSpc>
              <a:spcBef>
                <a:spcPts val="200"/>
              </a:spcBef>
              <a:buSzTx/>
              <a:buNone/>
              <a:defRPr sz="1200">
                <a:solidFill>
                  <a:srgbClr val="5A5A58"/>
                </a:solidFill>
                <a:latin typeface="Verdana"/>
                <a:ea typeface="Verdana"/>
                <a:cs typeface="Verdana"/>
                <a:sym typeface="Verdana"/>
              </a:defRPr>
            </a:pPr>
            <a:r>
              <a:t>	Paper Firm	</a:t>
            </a:r>
            <a:r>
              <a:rPr u="sng">
                <a:solidFill>
                  <a:srgbClr val="0000FF"/>
                </a:solidFill>
                <a:uFill>
                  <a:solidFill>
                    <a:srgbClr val="0000FF"/>
                  </a:solidFill>
                </a:uFill>
                <a:hlinkClick r:id="rId3" invalidUrl="" action="" tgtFrame="" tooltip="" history="1" highlightClick="0" endSnd="0"/>
              </a:rPr>
              <a:t>http://www.gilb.com/tiki-download_file.php?fileId=32</a:t>
            </a:r>
          </a:p>
          <a:p>
            <a:pPr>
              <a:lnSpc>
                <a:spcPct val="90000"/>
              </a:lnSpc>
              <a:spcBef>
                <a:spcPts val="200"/>
              </a:spcBef>
              <a:buSzTx/>
              <a:buNone/>
              <a:defRPr sz="1200">
                <a:solidFill>
                  <a:srgbClr val="5A5A58"/>
                </a:solidFill>
                <a:latin typeface="Verdana"/>
                <a:ea typeface="Verdana"/>
                <a:cs typeface="Verdana"/>
                <a:sym typeface="Verdana"/>
              </a:defRPr>
            </a:pPr>
            <a:r>
              <a:t>And see papers (IEEE Software Fall 2006) by Geir K Hanssen, SINTEF</a:t>
            </a:r>
          </a:p>
          <a:p>
            <a:pPr>
              <a:lnSpc>
                <a:spcPct val="90000"/>
              </a:lnSpc>
              <a:buSzTx/>
              <a:buNone/>
            </a:pPr>
            <a:r>
              <a:t> </a:t>
            </a:r>
          </a:p>
          <a:p>
            <a:pPr>
              <a:lnSpc>
                <a:spcPct val="90000"/>
              </a:lnSpc>
              <a:buSzTx/>
              <a:buNone/>
            </a:pPr>
            <a:r>
              <a:t>Their product = </a:t>
            </a:r>
          </a:p>
          <a:p>
            <a:pPr>
              <a:lnSpc>
                <a:spcPct val="90000"/>
              </a:lnSpc>
              <a:buSzTx/>
              <a:buNone/>
            </a:pPr>
          </a:p>
          <a:p>
            <a:pPr>
              <a:lnSpc>
                <a:spcPct val="90000"/>
              </a:lnSpc>
              <a:buSzTx/>
              <a:buNone/>
            </a:pPr>
          </a:p>
          <a:p>
            <a:pPr>
              <a:lnSpc>
                <a:spcPct val="90000"/>
              </a:lnSpc>
              <a:buSzTx/>
              <a:buNone/>
            </a:pPr>
            <a:r>
              <a:t>Chief Storyteller  = </a:t>
            </a:r>
          </a:p>
        </p:txBody>
      </p:sp>
      <p:pic>
        <p:nvPicPr>
          <p:cNvPr id="1930" name="Picture 4" descr="Picture 4"/>
          <p:cNvPicPr>
            <a:picLocks noChangeAspect="1"/>
          </p:cNvPicPr>
          <p:nvPr/>
        </p:nvPicPr>
        <p:blipFill>
          <a:blip r:embed="rId4">
            <a:extLst/>
          </a:blip>
          <a:stretch>
            <a:fillRect/>
          </a:stretch>
        </p:blipFill>
        <p:spPr>
          <a:xfrm>
            <a:off x="3352800" y="3733800"/>
            <a:ext cx="2120900" cy="533400"/>
          </a:xfrm>
          <a:prstGeom prst="rect">
            <a:avLst/>
          </a:prstGeom>
          <a:ln w="12700">
            <a:miter lim="400000"/>
          </a:ln>
        </p:spPr>
      </p:pic>
      <p:pic>
        <p:nvPicPr>
          <p:cNvPr id="1931" name="Picture 5" descr="Picture 5"/>
          <p:cNvPicPr>
            <a:picLocks noChangeAspect="1"/>
          </p:cNvPicPr>
          <p:nvPr/>
        </p:nvPicPr>
        <p:blipFill>
          <a:blip r:embed="rId5">
            <a:extLst/>
          </a:blip>
          <a:stretch>
            <a:fillRect/>
          </a:stretch>
        </p:blipFill>
        <p:spPr>
          <a:xfrm>
            <a:off x="6311900" y="685800"/>
            <a:ext cx="2832100" cy="787400"/>
          </a:xfrm>
          <a:prstGeom prst="rect">
            <a:avLst/>
          </a:prstGeom>
          <a:ln w="12700">
            <a:miter lim="400000"/>
          </a:ln>
        </p:spPr>
      </p:pic>
      <p:grpSp>
        <p:nvGrpSpPr>
          <p:cNvPr id="1934" name="Group 6"/>
          <p:cNvGrpSpPr/>
          <p:nvPr/>
        </p:nvGrpSpPr>
        <p:grpSpPr>
          <a:xfrm>
            <a:off x="3581398" y="5029200"/>
            <a:ext cx="1512053" cy="1062989"/>
            <a:chOff x="0" y="0"/>
            <a:chExt cx="1512052" cy="1062988"/>
          </a:xfrm>
        </p:grpSpPr>
        <p:pic>
          <p:nvPicPr>
            <p:cNvPr id="1932" name="Picture 7" descr="Picture 7"/>
            <p:cNvPicPr>
              <a:picLocks noChangeAspect="1"/>
            </p:cNvPicPr>
            <p:nvPr/>
          </p:nvPicPr>
          <p:blipFill>
            <a:blip r:embed="rId6">
              <a:extLst/>
            </a:blip>
            <a:stretch>
              <a:fillRect/>
            </a:stretch>
          </p:blipFill>
          <p:spPr>
            <a:xfrm>
              <a:off x="381000" y="0"/>
              <a:ext cx="787403" cy="787401"/>
            </a:xfrm>
            <a:prstGeom prst="rect">
              <a:avLst/>
            </a:prstGeom>
            <a:ln w="12700" cap="flat">
              <a:noFill/>
              <a:miter lim="400000"/>
            </a:ln>
            <a:effectLst/>
          </p:spPr>
        </p:pic>
        <p:sp>
          <p:nvSpPr>
            <p:cNvPr id="1933" name="Text Box 8"/>
            <p:cNvSpPr txBox="1"/>
            <p:nvPr/>
          </p:nvSpPr>
          <p:spPr>
            <a:xfrm>
              <a:off x="-1" y="730250"/>
              <a:ext cx="1512054"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600">
                  <a:latin typeface="+mj-lt"/>
                  <a:ea typeface="+mj-ea"/>
                  <a:cs typeface="+mj-cs"/>
                  <a:sym typeface="Calibri"/>
                </a:defRPr>
              </a:lvl1pPr>
            </a:lstStyle>
            <a:p>
              <a:pPr/>
              <a:r>
                <a:t>Trond Johansen</a:t>
              </a:r>
            </a:p>
          </p:txBody>
        </p:sp>
      </p:grpSp>
      <p:sp>
        <p:nvSpPr>
          <p:cNvPr id="19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7" name="Footer Placeholder 2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1938" name="Rectangle 2"/>
          <p:cNvSpPr txBox="1"/>
          <p:nvPr>
            <p:ph type="title"/>
          </p:nvPr>
        </p:nvSpPr>
        <p:spPr>
          <a:xfrm>
            <a:off x="457200" y="274638"/>
            <a:ext cx="8229600" cy="1143002"/>
          </a:xfrm>
          <a:prstGeom prst="rect">
            <a:avLst/>
          </a:prstGeom>
        </p:spPr>
        <p:txBody>
          <a:bodyPr/>
          <a:lstStyle>
            <a:lvl1pPr defTabSz="416051">
              <a:defRPr sz="3500"/>
            </a:lvl1pPr>
          </a:lstStyle>
          <a:p>
            <a:pPr/>
            <a:r>
              <a:t>Customer Successes in Corporate Sector</a:t>
            </a:r>
          </a:p>
        </p:txBody>
      </p:sp>
      <p:graphicFrame>
        <p:nvGraphicFramePr>
          <p:cNvPr id="1939" name="Group 3"/>
          <p:cNvGraphicFramePr/>
          <p:nvPr/>
        </p:nvGraphicFramePr>
        <p:xfrm>
          <a:off x="1019175" y="1354137"/>
          <a:ext cx="7772400" cy="408146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943100"/>
                <a:gridCol w="1943100"/>
                <a:gridCol w="1943100"/>
                <a:gridCol w="1943100"/>
              </a:tblGrid>
              <a:tr h="830263">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r>
              <a:tr h="812800">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r>
              <a:tr h="812800">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r>
              <a:tr h="812800">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r>
              <a:tr h="812800">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c>
                  <a:txBody>
                    <a:bodyPr/>
                    <a:lstStyle/>
                    <a:p>
                      <a:pPr algn="l" defTabSz="914400">
                        <a:spcBef>
                          <a:spcPts val="400"/>
                        </a:spcBef>
                        <a:defRPr sz="2000">
                          <a:latin typeface="Times New Roman"/>
                          <a:ea typeface="Times New Roman"/>
                          <a:cs typeface="Times New Roman"/>
                          <a:sym typeface="Times New Roman"/>
                        </a:defRPr>
                      </a:pPr>
                    </a:p>
                  </a:txBody>
                  <a:tcPr marL="45720" marR="45720" marT="45720" marB="45720" anchor="t" anchorCtr="0" horzOverflow="overflow">
                    <a:lnL w="19050">
                      <a:solidFill>
                        <a:srgbClr val="E0E6F1"/>
                      </a:solidFill>
                    </a:lnL>
                    <a:lnR w="19050">
                      <a:solidFill>
                        <a:srgbClr val="E0E6F1"/>
                      </a:solidFill>
                    </a:lnR>
                    <a:lnT w="19050">
                      <a:solidFill>
                        <a:srgbClr val="E0E6F1"/>
                      </a:solidFill>
                    </a:lnT>
                    <a:lnB w="19050">
                      <a:solidFill>
                        <a:srgbClr val="E0E6F1"/>
                      </a:solidFill>
                    </a:lnB>
                    <a:noFill/>
                  </a:tcPr>
                </a:tc>
              </a:tr>
            </a:tbl>
          </a:graphicData>
        </a:graphic>
      </p:graphicFrame>
      <p:pic>
        <p:nvPicPr>
          <p:cNvPr id="1940" name="Picture 35" descr="Picture 35"/>
          <p:cNvPicPr>
            <a:picLocks noChangeAspect="1"/>
          </p:cNvPicPr>
          <p:nvPr/>
        </p:nvPicPr>
        <p:blipFill>
          <a:blip r:embed="rId2">
            <a:extLst/>
          </a:blip>
          <a:stretch>
            <a:fillRect/>
          </a:stretch>
        </p:blipFill>
        <p:spPr>
          <a:xfrm>
            <a:off x="3030538" y="1524000"/>
            <a:ext cx="1122364" cy="517525"/>
          </a:xfrm>
          <a:prstGeom prst="rect">
            <a:avLst/>
          </a:prstGeom>
          <a:ln w="12700">
            <a:miter lim="400000"/>
          </a:ln>
        </p:spPr>
      </p:pic>
      <p:pic>
        <p:nvPicPr>
          <p:cNvPr id="1941" name="Picture 36" descr="Picture 36"/>
          <p:cNvPicPr>
            <a:picLocks noChangeAspect="1"/>
          </p:cNvPicPr>
          <p:nvPr/>
        </p:nvPicPr>
        <p:blipFill>
          <a:blip r:embed="rId3">
            <a:extLst/>
          </a:blip>
          <a:stretch>
            <a:fillRect/>
          </a:stretch>
        </p:blipFill>
        <p:spPr>
          <a:xfrm>
            <a:off x="4816475" y="1600200"/>
            <a:ext cx="1414463" cy="400050"/>
          </a:xfrm>
          <a:prstGeom prst="rect">
            <a:avLst/>
          </a:prstGeom>
          <a:ln w="12700">
            <a:miter lim="400000"/>
          </a:ln>
        </p:spPr>
      </p:pic>
      <p:pic>
        <p:nvPicPr>
          <p:cNvPr id="1942" name="Picture 37" descr="Picture 37"/>
          <p:cNvPicPr>
            <a:picLocks noChangeAspect="1"/>
          </p:cNvPicPr>
          <p:nvPr/>
        </p:nvPicPr>
        <p:blipFill>
          <a:blip r:embed="rId4">
            <a:extLst/>
          </a:blip>
          <a:stretch>
            <a:fillRect/>
          </a:stretch>
        </p:blipFill>
        <p:spPr>
          <a:xfrm>
            <a:off x="6929438" y="1600200"/>
            <a:ext cx="1171577" cy="390525"/>
          </a:xfrm>
          <a:prstGeom prst="rect">
            <a:avLst/>
          </a:prstGeom>
          <a:ln w="12700">
            <a:miter lim="400000"/>
          </a:ln>
        </p:spPr>
      </p:pic>
      <p:pic>
        <p:nvPicPr>
          <p:cNvPr id="1943" name="Picture 38" descr="Picture 38"/>
          <p:cNvPicPr>
            <a:picLocks noChangeAspect="1"/>
          </p:cNvPicPr>
          <p:nvPr/>
        </p:nvPicPr>
        <p:blipFill>
          <a:blip r:embed="rId5">
            <a:extLst/>
          </a:blip>
          <a:stretch>
            <a:fillRect/>
          </a:stretch>
        </p:blipFill>
        <p:spPr>
          <a:xfrm>
            <a:off x="781050" y="2286000"/>
            <a:ext cx="1828800" cy="465138"/>
          </a:xfrm>
          <a:prstGeom prst="rect">
            <a:avLst/>
          </a:prstGeom>
          <a:ln w="12700">
            <a:miter lim="400000"/>
          </a:ln>
        </p:spPr>
      </p:pic>
      <p:pic>
        <p:nvPicPr>
          <p:cNvPr id="1944" name="Picture 39" descr="Picture 39"/>
          <p:cNvPicPr>
            <a:picLocks noChangeAspect="1"/>
          </p:cNvPicPr>
          <p:nvPr/>
        </p:nvPicPr>
        <p:blipFill>
          <a:blip r:embed="rId6">
            <a:extLst/>
          </a:blip>
          <a:stretch>
            <a:fillRect/>
          </a:stretch>
        </p:blipFill>
        <p:spPr>
          <a:xfrm>
            <a:off x="2728913" y="2438400"/>
            <a:ext cx="1785937" cy="381000"/>
          </a:xfrm>
          <a:prstGeom prst="rect">
            <a:avLst/>
          </a:prstGeom>
          <a:ln w="12700">
            <a:miter lim="400000"/>
          </a:ln>
        </p:spPr>
      </p:pic>
      <p:pic>
        <p:nvPicPr>
          <p:cNvPr id="1945" name="Picture 40" descr="Picture 40"/>
          <p:cNvPicPr>
            <a:picLocks noChangeAspect="1"/>
          </p:cNvPicPr>
          <p:nvPr/>
        </p:nvPicPr>
        <p:blipFill>
          <a:blip r:embed="rId7">
            <a:extLst/>
          </a:blip>
          <a:stretch>
            <a:fillRect/>
          </a:stretch>
        </p:blipFill>
        <p:spPr>
          <a:xfrm>
            <a:off x="4640262" y="2438400"/>
            <a:ext cx="1855789" cy="406400"/>
          </a:xfrm>
          <a:prstGeom prst="rect">
            <a:avLst/>
          </a:prstGeom>
          <a:ln w="12700">
            <a:miter lim="400000"/>
          </a:ln>
        </p:spPr>
      </p:pic>
      <p:pic>
        <p:nvPicPr>
          <p:cNvPr id="1946" name="Picture 41" descr="Picture 41"/>
          <p:cNvPicPr>
            <a:picLocks noChangeAspect="1"/>
          </p:cNvPicPr>
          <p:nvPr/>
        </p:nvPicPr>
        <p:blipFill>
          <a:blip r:embed="rId8">
            <a:extLst/>
          </a:blip>
          <a:stretch>
            <a:fillRect/>
          </a:stretch>
        </p:blipFill>
        <p:spPr>
          <a:xfrm>
            <a:off x="7181850" y="3200400"/>
            <a:ext cx="536575" cy="360365"/>
          </a:xfrm>
          <a:prstGeom prst="rect">
            <a:avLst/>
          </a:prstGeom>
          <a:ln w="12700">
            <a:miter lim="400000"/>
          </a:ln>
        </p:spPr>
      </p:pic>
      <p:pic>
        <p:nvPicPr>
          <p:cNvPr id="1947" name="Picture 42" descr="Picture 42"/>
          <p:cNvPicPr>
            <a:picLocks noChangeAspect="1"/>
          </p:cNvPicPr>
          <p:nvPr/>
        </p:nvPicPr>
        <p:blipFill>
          <a:blip r:embed="rId9">
            <a:extLst/>
          </a:blip>
          <a:stretch>
            <a:fillRect/>
          </a:stretch>
        </p:blipFill>
        <p:spPr>
          <a:xfrm>
            <a:off x="2800350" y="3200400"/>
            <a:ext cx="1638300" cy="381000"/>
          </a:xfrm>
          <a:prstGeom prst="rect">
            <a:avLst/>
          </a:prstGeom>
          <a:ln w="12700">
            <a:miter lim="400000"/>
          </a:ln>
        </p:spPr>
      </p:pic>
      <p:pic>
        <p:nvPicPr>
          <p:cNvPr id="1948" name="Picture 43" descr="Picture 43"/>
          <p:cNvPicPr>
            <a:picLocks noChangeAspect="1"/>
          </p:cNvPicPr>
          <p:nvPr/>
        </p:nvPicPr>
        <p:blipFill>
          <a:blip r:embed="rId10">
            <a:extLst/>
          </a:blip>
          <a:stretch>
            <a:fillRect/>
          </a:stretch>
        </p:blipFill>
        <p:spPr>
          <a:xfrm>
            <a:off x="4743450" y="3276600"/>
            <a:ext cx="1524000" cy="254000"/>
          </a:xfrm>
          <a:prstGeom prst="rect">
            <a:avLst/>
          </a:prstGeom>
          <a:ln w="12700">
            <a:miter lim="400000"/>
          </a:ln>
        </p:spPr>
      </p:pic>
      <p:pic>
        <p:nvPicPr>
          <p:cNvPr id="1949" name="Picture 44" descr="Picture 44"/>
          <p:cNvPicPr>
            <a:picLocks noChangeAspect="1"/>
          </p:cNvPicPr>
          <p:nvPr/>
        </p:nvPicPr>
        <p:blipFill>
          <a:blip r:embed="rId11">
            <a:extLst/>
          </a:blip>
          <a:stretch>
            <a:fillRect/>
          </a:stretch>
        </p:blipFill>
        <p:spPr>
          <a:xfrm>
            <a:off x="933450" y="4049712"/>
            <a:ext cx="1463675" cy="293689"/>
          </a:xfrm>
          <a:prstGeom prst="rect">
            <a:avLst/>
          </a:prstGeom>
          <a:ln w="12700">
            <a:miter lim="400000"/>
          </a:ln>
        </p:spPr>
      </p:pic>
      <p:pic>
        <p:nvPicPr>
          <p:cNvPr id="1950" name="Picture 45" descr="Picture 45"/>
          <p:cNvPicPr>
            <a:picLocks noChangeAspect="1"/>
          </p:cNvPicPr>
          <p:nvPr/>
        </p:nvPicPr>
        <p:blipFill>
          <a:blip r:embed="rId12">
            <a:extLst/>
          </a:blip>
          <a:stretch>
            <a:fillRect/>
          </a:stretch>
        </p:blipFill>
        <p:spPr>
          <a:xfrm>
            <a:off x="2990850" y="4038600"/>
            <a:ext cx="1228725" cy="322265"/>
          </a:xfrm>
          <a:prstGeom prst="rect">
            <a:avLst/>
          </a:prstGeom>
          <a:ln w="12700">
            <a:miter lim="400000"/>
          </a:ln>
        </p:spPr>
      </p:pic>
      <p:pic>
        <p:nvPicPr>
          <p:cNvPr id="1951" name="Picture 46" descr="Picture 46"/>
          <p:cNvPicPr>
            <a:picLocks noChangeAspect="1"/>
          </p:cNvPicPr>
          <p:nvPr/>
        </p:nvPicPr>
        <p:blipFill>
          <a:blip r:embed="rId13">
            <a:extLst/>
          </a:blip>
          <a:stretch>
            <a:fillRect/>
          </a:stretch>
        </p:blipFill>
        <p:spPr>
          <a:xfrm>
            <a:off x="4819650" y="4010025"/>
            <a:ext cx="1404938" cy="409575"/>
          </a:xfrm>
          <a:prstGeom prst="rect">
            <a:avLst/>
          </a:prstGeom>
          <a:ln w="12700">
            <a:miter lim="400000"/>
          </a:ln>
        </p:spPr>
      </p:pic>
      <p:pic>
        <p:nvPicPr>
          <p:cNvPr id="1952" name="Picture 47" descr="Picture 47"/>
          <p:cNvPicPr>
            <a:picLocks noChangeAspect="1"/>
          </p:cNvPicPr>
          <p:nvPr/>
        </p:nvPicPr>
        <p:blipFill>
          <a:blip r:embed="rId14">
            <a:extLst/>
          </a:blip>
          <a:stretch>
            <a:fillRect/>
          </a:stretch>
        </p:blipFill>
        <p:spPr>
          <a:xfrm>
            <a:off x="6953250" y="4038600"/>
            <a:ext cx="1033463" cy="293690"/>
          </a:xfrm>
          <a:prstGeom prst="rect">
            <a:avLst/>
          </a:prstGeom>
          <a:ln w="12700">
            <a:miter lim="400000"/>
          </a:ln>
        </p:spPr>
      </p:pic>
      <p:pic>
        <p:nvPicPr>
          <p:cNvPr id="1953" name="Picture 48" descr="Picture 48"/>
          <p:cNvPicPr>
            <a:picLocks noChangeAspect="1"/>
          </p:cNvPicPr>
          <p:nvPr/>
        </p:nvPicPr>
        <p:blipFill>
          <a:blip r:embed="rId15">
            <a:extLst/>
          </a:blip>
          <a:stretch>
            <a:fillRect/>
          </a:stretch>
        </p:blipFill>
        <p:spPr>
          <a:xfrm>
            <a:off x="1085850" y="4876800"/>
            <a:ext cx="1171575" cy="303215"/>
          </a:xfrm>
          <a:prstGeom prst="rect">
            <a:avLst/>
          </a:prstGeom>
          <a:ln w="12700">
            <a:miter lim="400000"/>
          </a:ln>
        </p:spPr>
      </p:pic>
      <p:pic>
        <p:nvPicPr>
          <p:cNvPr id="1954" name="Picture 49" descr="Picture 49"/>
          <p:cNvPicPr>
            <a:picLocks noChangeAspect="1"/>
          </p:cNvPicPr>
          <p:nvPr/>
        </p:nvPicPr>
        <p:blipFill>
          <a:blip r:embed="rId16">
            <a:extLst/>
          </a:blip>
          <a:stretch>
            <a:fillRect/>
          </a:stretch>
        </p:blipFill>
        <p:spPr>
          <a:xfrm>
            <a:off x="2762250" y="4800600"/>
            <a:ext cx="1677990" cy="381000"/>
          </a:xfrm>
          <a:prstGeom prst="rect">
            <a:avLst/>
          </a:prstGeom>
          <a:ln w="12700">
            <a:miter lim="400000"/>
          </a:ln>
        </p:spPr>
      </p:pic>
      <p:pic>
        <p:nvPicPr>
          <p:cNvPr id="1955" name="Picture 50" descr="Picture 50"/>
          <p:cNvPicPr>
            <a:picLocks noChangeAspect="1"/>
          </p:cNvPicPr>
          <p:nvPr/>
        </p:nvPicPr>
        <p:blipFill>
          <a:blip r:embed="rId17">
            <a:extLst/>
          </a:blip>
          <a:stretch>
            <a:fillRect/>
          </a:stretch>
        </p:blipFill>
        <p:spPr>
          <a:xfrm>
            <a:off x="1390650" y="3124200"/>
            <a:ext cx="614363" cy="517525"/>
          </a:xfrm>
          <a:prstGeom prst="rect">
            <a:avLst/>
          </a:prstGeom>
          <a:ln w="12700">
            <a:miter lim="400000"/>
          </a:ln>
        </p:spPr>
      </p:pic>
      <p:pic>
        <p:nvPicPr>
          <p:cNvPr id="1956" name="Picture 51" descr="Picture 51"/>
          <p:cNvPicPr>
            <a:picLocks noChangeAspect="1"/>
          </p:cNvPicPr>
          <p:nvPr/>
        </p:nvPicPr>
        <p:blipFill>
          <a:blip r:embed="rId18">
            <a:extLst/>
          </a:blip>
          <a:stretch>
            <a:fillRect/>
          </a:stretch>
        </p:blipFill>
        <p:spPr>
          <a:xfrm>
            <a:off x="6877050" y="2370138"/>
            <a:ext cx="1295400" cy="449264"/>
          </a:xfrm>
          <a:prstGeom prst="rect">
            <a:avLst/>
          </a:prstGeom>
          <a:ln w="12700">
            <a:miter lim="400000"/>
          </a:ln>
        </p:spPr>
      </p:pic>
      <p:pic>
        <p:nvPicPr>
          <p:cNvPr id="1957" name="Picture 52" descr="Picture 52"/>
          <p:cNvPicPr>
            <a:picLocks noChangeAspect="1"/>
          </p:cNvPicPr>
          <p:nvPr/>
        </p:nvPicPr>
        <p:blipFill>
          <a:blip r:embed="rId19">
            <a:extLst/>
          </a:blip>
          <a:stretch>
            <a:fillRect/>
          </a:stretch>
        </p:blipFill>
        <p:spPr>
          <a:xfrm>
            <a:off x="4859337" y="4859337"/>
            <a:ext cx="1444627" cy="341314"/>
          </a:xfrm>
          <a:prstGeom prst="rect">
            <a:avLst/>
          </a:prstGeom>
          <a:ln w="12700">
            <a:miter lim="400000"/>
          </a:ln>
        </p:spPr>
      </p:pic>
      <p:pic>
        <p:nvPicPr>
          <p:cNvPr id="1958" name="Picture 53" descr="Picture 53"/>
          <p:cNvPicPr>
            <a:picLocks noChangeAspect="1"/>
          </p:cNvPicPr>
          <p:nvPr/>
        </p:nvPicPr>
        <p:blipFill>
          <a:blip r:embed="rId20">
            <a:extLst/>
          </a:blip>
          <a:stretch>
            <a:fillRect/>
          </a:stretch>
        </p:blipFill>
        <p:spPr>
          <a:xfrm>
            <a:off x="6742113" y="4878387"/>
            <a:ext cx="1482727" cy="312739"/>
          </a:xfrm>
          <a:prstGeom prst="rect">
            <a:avLst/>
          </a:prstGeom>
          <a:ln w="12700">
            <a:miter lim="400000"/>
          </a:ln>
        </p:spPr>
      </p:pic>
      <p:pic>
        <p:nvPicPr>
          <p:cNvPr id="1959" name="Picture 54" descr="Picture 54"/>
          <p:cNvPicPr>
            <a:picLocks noChangeAspect="1"/>
          </p:cNvPicPr>
          <p:nvPr/>
        </p:nvPicPr>
        <p:blipFill>
          <a:blip r:embed="rId21">
            <a:extLst/>
          </a:blip>
          <a:stretch>
            <a:fillRect/>
          </a:stretch>
        </p:blipFill>
        <p:spPr>
          <a:xfrm>
            <a:off x="1239837" y="1455737"/>
            <a:ext cx="750888" cy="635002"/>
          </a:xfrm>
          <a:prstGeom prst="rect">
            <a:avLst/>
          </a:prstGeom>
          <a:ln w="12700">
            <a:miter lim="400000"/>
          </a:ln>
        </p:spPr>
      </p:pic>
      <p:sp>
        <p:nvSpPr>
          <p:cNvPr id="19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2" name="Footer Placeholder 11"/>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1963" name="Rectangle 2"/>
          <p:cNvSpPr txBox="1"/>
          <p:nvPr>
            <p:ph type="title"/>
          </p:nvPr>
        </p:nvSpPr>
        <p:spPr>
          <a:xfrm>
            <a:off x="685800" y="0"/>
            <a:ext cx="7772400" cy="609600"/>
          </a:xfrm>
          <a:prstGeom prst="rect">
            <a:avLst/>
          </a:prstGeom>
        </p:spPr>
        <p:txBody>
          <a:bodyPr/>
          <a:lstStyle>
            <a:lvl1pPr defTabSz="434340">
              <a:defRPr sz="2600"/>
            </a:lvl1pPr>
          </a:lstStyle>
          <a:p>
            <a:pPr/>
            <a:r>
              <a:t> Real Example of 1 of the 25 Quality Requirements</a:t>
            </a:r>
          </a:p>
        </p:txBody>
      </p:sp>
      <p:sp>
        <p:nvSpPr>
          <p:cNvPr id="1964" name="Rectangle 3"/>
          <p:cNvSpPr txBox="1"/>
          <p:nvPr>
            <p:ph type="body" idx="1"/>
          </p:nvPr>
        </p:nvSpPr>
        <p:spPr>
          <a:xfrm>
            <a:off x="695158" y="685800"/>
            <a:ext cx="8448842" cy="5181600"/>
          </a:xfrm>
          <a:prstGeom prst="rect">
            <a:avLst/>
          </a:prstGeom>
        </p:spPr>
        <p:txBody>
          <a:bodyPr/>
          <a:lstStyle/>
          <a:p>
            <a:pPr marL="329184" indent="-329184" defTabSz="438911">
              <a:spcBef>
                <a:spcPts val="400"/>
              </a:spcBef>
              <a:buSzTx/>
              <a:buNone/>
              <a:defRPr sz="1900">
                <a:solidFill>
                  <a:srgbClr val="030000"/>
                </a:solidFill>
                <a:effectLst>
                  <a:outerShdw sx="100000" sy="100000" kx="0" ky="0" algn="b" rotWithShape="0" blurRad="38100" dist="36576" dir="2700000">
                    <a:srgbClr val="FFFFFF"/>
                  </a:outerShdw>
                </a:effectLst>
                <a:latin typeface="Arial Black"/>
                <a:ea typeface="Arial Black"/>
                <a:cs typeface="Arial Black"/>
                <a:sym typeface="Arial Black"/>
              </a:defRPr>
            </a:pPr>
            <a:r>
              <a:t>Usability.Productivity               (taken from Confirmit 8.5</a:t>
            </a:r>
            <a:r>
              <a:rPr>
                <a:solidFill>
                  <a:srgbClr val="FF0000"/>
                </a:solidFill>
              </a:rPr>
              <a:t>, performed a set of predefined steps, to produce a standard MR Report. </a:t>
            </a:r>
            <a:endParaRPr>
              <a:solidFill>
                <a:srgbClr val="FF0000"/>
              </a:solidFill>
            </a:endParaRPr>
          </a:p>
          <a:p>
            <a:pPr marL="329184" indent="-329184" defTabSz="438911">
              <a:spcBef>
                <a:spcPts val="400"/>
              </a:spcBef>
              <a:buSzTx/>
              <a:buNone/>
              <a:defRPr sz="1900">
                <a:solidFill>
                  <a:srgbClr val="030000"/>
                </a:solidFill>
                <a:effectLst>
                  <a:outerShdw sx="100000" sy="100000" kx="0" ky="0" algn="b" rotWithShape="0" blurRad="38100" dist="36576" dir="2700000">
                    <a:srgbClr val="FFFFFF"/>
                  </a:outerShdw>
                </a:effectLst>
                <a:latin typeface="Arial Black"/>
                <a:ea typeface="Arial Black"/>
                <a:cs typeface="Arial Black"/>
                <a:sym typeface="Arial Black"/>
              </a:defRPr>
            </a:pPr>
            <a:r>
              <a:t>development)</a:t>
            </a:r>
          </a:p>
          <a:p>
            <a:pPr lvl="1" marL="0" indent="438912" defTabSz="438911">
              <a:spcBef>
                <a:spcPts val="400"/>
              </a:spcBef>
              <a:buSzTx/>
              <a:buNone/>
              <a:defRPr sz="1900" u="sng">
                <a:solidFill>
                  <a:srgbClr val="030000"/>
                </a:solidFill>
                <a:effectLst>
                  <a:outerShdw sx="100000" sy="100000" kx="0" ky="0" algn="b" rotWithShape="0" blurRad="38100" dist="36576" dir="2700000">
                    <a:srgbClr val="FFFFFF"/>
                  </a:outerShdw>
                </a:effectLst>
                <a:latin typeface="Arial Black"/>
                <a:ea typeface="Arial Black"/>
                <a:cs typeface="Arial Black"/>
                <a:sym typeface="Arial Black"/>
              </a:defRPr>
            </a:pPr>
            <a:r>
              <a:t>Scale for quantification</a:t>
            </a:r>
            <a:r>
              <a:rPr u="none"/>
              <a:t>: Time in minutes to set up a typical specified Market Research-report</a:t>
            </a:r>
            <a:endParaRPr sz="2600"/>
          </a:p>
          <a:p>
            <a:pPr lvl="1" marL="0" indent="438912" defTabSz="438911">
              <a:spcBef>
                <a:spcPts val="400"/>
              </a:spcBef>
              <a:buSzTx/>
              <a:buNone/>
              <a:defRPr sz="1900" u="sng">
                <a:solidFill>
                  <a:srgbClr val="030000"/>
                </a:solidFill>
                <a:effectLst>
                  <a:outerShdw sx="100000" sy="100000" kx="0" ky="0" algn="b" rotWithShape="0" blurRad="38100" dist="36576" dir="2700000">
                    <a:srgbClr val="FFFFFF"/>
                  </a:outerShdw>
                </a:effectLst>
                <a:latin typeface="Arial Black"/>
                <a:ea typeface="Arial Black"/>
                <a:cs typeface="Arial Black"/>
                <a:sym typeface="Arial Black"/>
              </a:defRPr>
            </a:pPr>
            <a:r>
              <a:t>Past Level [Release 8.0]</a:t>
            </a:r>
            <a:r>
              <a:rPr u="none"/>
              <a:t>: 65 mins., </a:t>
            </a:r>
            <a:endParaRPr sz="2600"/>
          </a:p>
          <a:p>
            <a:pPr lvl="1" marL="0" indent="438912" defTabSz="438911">
              <a:spcBef>
                <a:spcPts val="400"/>
              </a:spcBef>
              <a:buSzTx/>
              <a:buNone/>
              <a:defRPr sz="1900" u="sng">
                <a:solidFill>
                  <a:srgbClr val="030000"/>
                </a:solidFill>
                <a:effectLst>
                  <a:outerShdw sx="100000" sy="100000" kx="0" ky="0" algn="b" rotWithShape="0" blurRad="38100" dist="36576" dir="2700000">
                    <a:srgbClr val="FFFFFF"/>
                  </a:outerShdw>
                </a:effectLst>
                <a:latin typeface="Arial Black"/>
                <a:ea typeface="Arial Black"/>
                <a:cs typeface="Arial Black"/>
                <a:sym typeface="Arial Black"/>
              </a:defRPr>
            </a:pPr>
            <a:r>
              <a:t>Tolerable Limit [Release 8.5]</a:t>
            </a:r>
            <a:r>
              <a:rPr u="none"/>
              <a:t>: 35 mins., </a:t>
            </a:r>
            <a:endParaRPr sz="2600"/>
          </a:p>
          <a:p>
            <a:pPr lvl="1" marL="0" indent="438912" defTabSz="438911">
              <a:spcBef>
                <a:spcPts val="400"/>
              </a:spcBef>
              <a:buSzTx/>
              <a:buNone/>
              <a:defRPr sz="1900" u="sng">
                <a:solidFill>
                  <a:srgbClr val="030000"/>
                </a:solidFill>
                <a:effectLst>
                  <a:outerShdw sx="100000" sy="100000" kx="0" ky="0" algn="b" rotWithShape="0" blurRad="38100" dist="36576" dir="2700000">
                    <a:srgbClr val="FFFFFF"/>
                  </a:outerShdw>
                </a:effectLst>
                <a:latin typeface="Arial Black"/>
                <a:ea typeface="Arial Black"/>
                <a:cs typeface="Arial Black"/>
                <a:sym typeface="Arial Black"/>
              </a:defRPr>
            </a:pPr>
            <a:r>
              <a:t>Goal [Release 8.5]</a:t>
            </a:r>
            <a:r>
              <a:rPr u="none"/>
              <a:t>: 25 mins. </a:t>
            </a:r>
            <a:endParaRPr sz="2600"/>
          </a:p>
          <a:p>
            <a:pPr lvl="2" marL="0" indent="877822" defTabSz="438911">
              <a:spcBef>
                <a:spcPts val="500"/>
              </a:spcBef>
              <a:buSzTx/>
              <a:buNone/>
              <a:defRPr sz="2300">
                <a:solidFill>
                  <a:srgbClr val="030000"/>
                </a:solidFill>
                <a:effectLst>
                  <a:outerShdw sx="100000" sy="100000" kx="0" ky="0" algn="b" rotWithShape="0" blurRad="38100" dist="36576" dir="2700000">
                    <a:srgbClr val="FFFFFF"/>
                  </a:outerShdw>
                </a:effectLst>
                <a:latin typeface="Arial Black"/>
                <a:ea typeface="Arial Black"/>
                <a:cs typeface="Arial Black"/>
                <a:sym typeface="Arial Black"/>
              </a:defRPr>
            </a:pPr>
            <a:r>
              <a:t>			</a:t>
            </a:r>
            <a:r>
              <a:rPr>
                <a:solidFill>
                  <a:srgbClr val="000000"/>
                </a:solidFill>
              </a:rPr>
              <a:t>Note: end result was actually 20 minutes </a:t>
            </a:r>
            <a:r>
              <a:rPr>
                <a:solidFill>
                  <a:srgbClr val="000000"/>
                </a:solidFill>
                <a:latin typeface="Wingdings"/>
                <a:ea typeface="Wingdings"/>
                <a:cs typeface="Wingdings"/>
                <a:sym typeface="Wingdings"/>
              </a:rPr>
              <a:t>☺</a:t>
            </a:r>
            <a:endParaRPr>
              <a:solidFill>
                <a:srgbClr val="FFFB05"/>
              </a:solidFill>
            </a:endParaRPr>
          </a:p>
          <a:p>
            <a:pPr lvl="1" marL="0" indent="438912" defTabSz="438911">
              <a:spcBef>
                <a:spcPts val="400"/>
              </a:spcBef>
              <a:buSzTx/>
              <a:buNone/>
              <a:defRPr sz="1900" u="sng">
                <a:solidFill>
                  <a:srgbClr val="FF0000"/>
                </a:solidFill>
                <a:latin typeface="Arial Black"/>
                <a:ea typeface="Arial Black"/>
                <a:cs typeface="Arial Black"/>
                <a:sym typeface="Arial Black"/>
              </a:defRPr>
            </a:pPr>
            <a:r>
              <a:t>Meter [Weekly Step]</a:t>
            </a:r>
            <a:r>
              <a:rPr u="none"/>
              <a:t>: Candidates with Reportal experience, and with knowledge of MR-specific reporting features</a:t>
            </a:r>
          </a:p>
        </p:txBody>
      </p:sp>
      <p:sp>
        <p:nvSpPr>
          <p:cNvPr id="1965"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66" name="Picture 4" descr="Picture 4"/>
          <p:cNvPicPr>
            <a:picLocks noChangeAspect="1"/>
          </p:cNvPicPr>
          <p:nvPr/>
        </p:nvPicPr>
        <p:blipFill>
          <a:blip r:embed="rId2">
            <a:extLst/>
          </a:blip>
          <a:stretch>
            <a:fillRect/>
          </a:stretch>
        </p:blipFill>
        <p:spPr>
          <a:xfrm>
            <a:off x="762000" y="6019800"/>
            <a:ext cx="2120900" cy="482600"/>
          </a:xfrm>
          <a:prstGeom prst="rect">
            <a:avLst/>
          </a:prstGeom>
          <a:ln w="12700">
            <a:miter lim="400000"/>
          </a:ln>
        </p:spPr>
      </p:pic>
      <p:pic>
        <p:nvPicPr>
          <p:cNvPr id="1967" name="Picture 5" descr="Picture 5"/>
          <p:cNvPicPr>
            <a:picLocks noChangeAspect="1"/>
          </p:cNvPicPr>
          <p:nvPr/>
        </p:nvPicPr>
        <p:blipFill>
          <a:blip r:embed="rId3">
            <a:extLst/>
          </a:blip>
          <a:stretch>
            <a:fillRect/>
          </a:stretch>
        </p:blipFill>
        <p:spPr>
          <a:xfrm>
            <a:off x="5410200" y="5715000"/>
            <a:ext cx="2832100" cy="787400"/>
          </a:xfrm>
          <a:prstGeom prst="rect">
            <a:avLst/>
          </a:prstGeom>
          <a:ln w="12700">
            <a:miter lim="400000"/>
          </a:ln>
        </p:spPr>
      </p:pic>
      <p:grpSp>
        <p:nvGrpSpPr>
          <p:cNvPr id="1970" name="Group 8"/>
          <p:cNvGrpSpPr/>
          <p:nvPr/>
        </p:nvGrpSpPr>
        <p:grpSpPr>
          <a:xfrm>
            <a:off x="7102774" y="5530415"/>
            <a:ext cx="1512053" cy="1062989"/>
            <a:chOff x="0" y="0"/>
            <a:chExt cx="1512052" cy="1062988"/>
          </a:xfrm>
        </p:grpSpPr>
        <p:pic>
          <p:nvPicPr>
            <p:cNvPr id="1968" name="Picture 6" descr="Picture 6"/>
            <p:cNvPicPr>
              <a:picLocks noChangeAspect="1"/>
            </p:cNvPicPr>
            <p:nvPr/>
          </p:nvPicPr>
          <p:blipFill>
            <a:blip r:embed="rId4">
              <a:extLst/>
            </a:blip>
            <a:stretch>
              <a:fillRect/>
            </a:stretch>
          </p:blipFill>
          <p:spPr>
            <a:xfrm>
              <a:off x="381000" y="0"/>
              <a:ext cx="787402" cy="787401"/>
            </a:xfrm>
            <a:prstGeom prst="rect">
              <a:avLst/>
            </a:prstGeom>
            <a:ln w="12700" cap="flat">
              <a:noFill/>
              <a:miter lim="400000"/>
            </a:ln>
            <a:effectLst/>
          </p:spPr>
        </p:pic>
        <p:sp>
          <p:nvSpPr>
            <p:cNvPr id="1969" name="Text Box 7"/>
            <p:cNvSpPr txBox="1"/>
            <p:nvPr/>
          </p:nvSpPr>
          <p:spPr>
            <a:xfrm>
              <a:off x="-1" y="730250"/>
              <a:ext cx="1512054"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600">
                  <a:latin typeface="+mj-lt"/>
                  <a:ea typeface="+mj-ea"/>
                  <a:cs typeface="+mj-cs"/>
                  <a:sym typeface="Calibri"/>
                </a:defRPr>
              </a:lvl1pPr>
            </a:lstStyle>
            <a:p>
              <a:pPr/>
              <a:r>
                <a:t>Trond Johansen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6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96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964">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964">
                                            <p:txEl>
                                              <p:pRg st="3" end="3"/>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964">
                                            <p:txEl>
                                              <p:pRg st="4" end="4"/>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1964">
                                            <p:txEl>
                                              <p:pRg st="5" end="5"/>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1964">
                                            <p:txEl>
                                              <p:pRg st="6" end="6"/>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1964">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4"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2" name="Footer Placeholder 3"/>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1973" name="Title 1"/>
          <p:cNvSpPr txBox="1"/>
          <p:nvPr>
            <p:ph type="title"/>
          </p:nvPr>
        </p:nvSpPr>
        <p:spPr>
          <a:xfrm>
            <a:off x="457200" y="274638"/>
            <a:ext cx="8229600" cy="1143002"/>
          </a:xfrm>
          <a:prstGeom prst="rect">
            <a:avLst/>
          </a:prstGeom>
        </p:spPr>
        <p:txBody>
          <a:bodyPr/>
          <a:lstStyle/>
          <a:p>
            <a:pPr/>
            <a:r>
              <a:t>Shift: from Function to Quality</a:t>
            </a:r>
          </a:p>
        </p:txBody>
      </p:sp>
      <p:sp>
        <p:nvSpPr>
          <p:cNvPr id="1974" name="Content Placeholder 2"/>
          <p:cNvSpPr txBox="1"/>
          <p:nvPr>
            <p:ph type="body" idx="1"/>
          </p:nvPr>
        </p:nvSpPr>
        <p:spPr>
          <a:xfrm>
            <a:off x="457200" y="1600200"/>
            <a:ext cx="8229600" cy="4525963"/>
          </a:xfrm>
          <a:prstGeom prst="rect">
            <a:avLst/>
          </a:prstGeom>
        </p:spPr>
        <p:txBody>
          <a:bodyPr/>
          <a:lstStyle/>
          <a:p>
            <a:pPr marL="325753" indent="-325753" defTabSz="434340">
              <a:lnSpc>
                <a:spcPct val="80000"/>
              </a:lnSpc>
              <a:spcBef>
                <a:spcPts val="600"/>
              </a:spcBef>
              <a:defRPr sz="2500">
                <a:latin typeface="Arial Black"/>
                <a:ea typeface="Arial Black"/>
                <a:cs typeface="Arial Black"/>
                <a:sym typeface="Arial Black"/>
              </a:defRPr>
            </a:pPr>
            <a:r>
              <a:t>Our new focus is on the </a:t>
            </a:r>
            <a:r>
              <a:rPr u="sng"/>
              <a:t>day-to-day </a:t>
            </a:r>
            <a:r>
              <a:t>operations of our Market Research users, </a:t>
            </a:r>
          </a:p>
          <a:p>
            <a:pPr lvl="1" marL="705801" indent="-271462" defTabSz="434340">
              <a:lnSpc>
                <a:spcPct val="80000"/>
              </a:lnSpc>
              <a:spcBef>
                <a:spcPts val="500"/>
              </a:spcBef>
              <a:defRPr sz="2100" u="sng">
                <a:solidFill>
                  <a:srgbClr val="030000"/>
                </a:solidFill>
                <a:effectLst>
                  <a:outerShdw sx="100000" sy="100000" kx="0" ky="0" algn="b" rotWithShape="0" blurRad="38100" dist="36195" dir="2700000">
                    <a:srgbClr val="FFFFFF"/>
                  </a:outerShdw>
                </a:effectLst>
                <a:latin typeface="Arial Black"/>
                <a:ea typeface="Arial Black"/>
                <a:cs typeface="Arial Black"/>
                <a:sym typeface="Arial Black"/>
              </a:defRPr>
            </a:pPr>
            <a:r>
              <a:t>not </a:t>
            </a:r>
            <a:r>
              <a:rPr u="none"/>
              <a:t>a list of features</a:t>
            </a:r>
            <a:r>
              <a:rPr u="none">
                <a:solidFill>
                  <a:srgbClr val="000000"/>
                </a:solidFill>
              </a:rPr>
              <a:t> that they might or might not like. 50% never used!</a:t>
            </a:r>
          </a:p>
          <a:p>
            <a:pPr lvl="1" marL="705801" indent="-271462" defTabSz="434340">
              <a:lnSpc>
                <a:spcPct val="80000"/>
              </a:lnSpc>
              <a:spcBef>
                <a:spcPts val="500"/>
              </a:spcBef>
              <a:defRPr sz="2100">
                <a:latin typeface="Arial Black"/>
                <a:ea typeface="Arial Black"/>
                <a:cs typeface="Arial Black"/>
                <a:sym typeface="Arial Black"/>
              </a:defRPr>
            </a:pPr>
            <a:r>
              <a:t> We KNOW that </a:t>
            </a:r>
            <a:r>
              <a:rPr>
                <a:solidFill>
                  <a:srgbClr val="030000"/>
                </a:solidFill>
                <a:effectLst>
                  <a:outerShdw sx="100000" sy="100000" kx="0" ky="0" algn="b" rotWithShape="0" blurRad="38100" dist="36195" dir="2700000">
                    <a:srgbClr val="FFFFFF"/>
                  </a:outerShdw>
                </a:effectLst>
              </a:rPr>
              <a:t>increased efficiency</a:t>
            </a:r>
            <a:r>
              <a:t>, which leads to more profit, will please them.            </a:t>
            </a:r>
          </a:p>
          <a:p>
            <a:pPr lvl="1" marL="705801" indent="-271462" defTabSz="434340">
              <a:lnSpc>
                <a:spcPct val="80000"/>
              </a:lnSpc>
              <a:spcBef>
                <a:spcPts val="500"/>
              </a:spcBef>
              <a:defRPr sz="2100">
                <a:latin typeface="Arial Black"/>
                <a:ea typeface="Arial Black"/>
                <a:cs typeface="Arial Black"/>
                <a:sym typeface="Arial Black"/>
              </a:defRPr>
            </a:pPr>
            <a:r>
              <a:t>The ‘45 minutes actually saved  x thousands of customer reports’ </a:t>
            </a:r>
          </a:p>
          <a:p>
            <a:pPr lvl="2" marL="1085850" indent="-217169" defTabSz="434340">
              <a:lnSpc>
                <a:spcPct val="80000"/>
              </a:lnSpc>
              <a:spcBef>
                <a:spcPts val="400"/>
              </a:spcBef>
              <a:defRPr sz="1900">
                <a:latin typeface="Arial Black"/>
                <a:ea typeface="Arial Black"/>
                <a:cs typeface="Arial Black"/>
                <a:sym typeface="Arial Black"/>
              </a:defRPr>
            </a:pPr>
            <a:r>
              <a:t>= big $$$ saved</a:t>
            </a:r>
          </a:p>
          <a:p>
            <a:pPr marL="325753" indent="-325753" defTabSz="434340">
              <a:lnSpc>
                <a:spcPct val="80000"/>
              </a:lnSpc>
              <a:spcBef>
                <a:spcPts val="600"/>
              </a:spcBef>
              <a:defRPr sz="2500">
                <a:latin typeface="Arial Black"/>
                <a:ea typeface="Arial Black"/>
                <a:cs typeface="Arial Black"/>
                <a:sym typeface="Arial Black"/>
              </a:defRPr>
            </a:pPr>
            <a:r>
              <a:t>After one week we had defined more or less </a:t>
            </a:r>
            <a:r>
              <a:rPr>
                <a:solidFill>
                  <a:srgbClr val="030000"/>
                </a:solidFill>
                <a:effectLst>
                  <a:outerShdw sx="100000" sy="100000" kx="0" ky="0" algn="b" rotWithShape="0" blurRad="38100" dist="36195" dir="2700000">
                    <a:srgbClr val="FFFFFF"/>
                  </a:outerShdw>
                </a:effectLst>
              </a:rPr>
              <a:t>all the requirements</a:t>
            </a:r>
            <a:r>
              <a:t> for the next version (8.5) of Confirmit. </a:t>
            </a:r>
          </a:p>
        </p:txBody>
      </p:sp>
      <p:sp>
        <p:nvSpPr>
          <p:cNvPr id="19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7" name="Footer Placeholder 19"/>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1978" name="Rectangle 2"/>
          <p:cNvSpPr txBox="1"/>
          <p:nvPr>
            <p:ph type="title"/>
          </p:nvPr>
        </p:nvSpPr>
        <p:spPr>
          <a:xfrm>
            <a:off x="685800" y="152398"/>
            <a:ext cx="7772400" cy="596235"/>
          </a:xfrm>
          <a:prstGeom prst="rect">
            <a:avLst/>
          </a:prstGeom>
        </p:spPr>
        <p:txBody>
          <a:bodyPr/>
          <a:lstStyle/>
          <a:p>
            <a:pPr>
              <a:defRPr sz="1000"/>
            </a:pPr>
            <a:r>
              <a:t>FIRM (Future Information Research Management, Norway)</a:t>
            </a:r>
            <a:br/>
            <a:r>
              <a:t> project step planning and accounting: </a:t>
            </a:r>
            <a:br/>
            <a:r>
              <a:t>using </a:t>
            </a:r>
            <a:r>
              <a:rPr b="1"/>
              <a:t>an Impact Estimation Table</a:t>
            </a:r>
          </a:p>
        </p:txBody>
      </p:sp>
      <p:sp>
        <p:nvSpPr>
          <p:cNvPr id="1979" name="Rectangle 3"/>
          <p:cNvSpPr txBox="1"/>
          <p:nvPr>
            <p:ph type="body" sz="half" idx="1"/>
          </p:nvPr>
        </p:nvSpPr>
        <p:spPr>
          <a:xfrm>
            <a:off x="1225550" y="703263"/>
            <a:ext cx="7372350" cy="1735136"/>
          </a:xfrm>
          <a:prstGeom prst="rect">
            <a:avLst/>
          </a:prstGeom>
        </p:spPr>
        <p:txBody>
          <a:bodyPr/>
          <a:lstStyle/>
          <a:p>
            <a:pPr>
              <a:lnSpc>
                <a:spcPct val="90000"/>
              </a:lnSpc>
              <a:spcBef>
                <a:spcPts val="400"/>
              </a:spcBef>
              <a:defRPr sz="1800"/>
            </a:pPr>
            <a:r>
              <a:t>IET for MR Project – Confirmit (&lt;-FIRM Product Brand) 8.5</a:t>
            </a:r>
            <a:endParaRPr b="1"/>
          </a:p>
          <a:p>
            <a:pPr>
              <a:lnSpc>
                <a:spcPct val="90000"/>
              </a:lnSpc>
              <a:spcBef>
                <a:spcPts val="400"/>
              </a:spcBef>
              <a:defRPr b="1" sz="1800"/>
            </a:pPr>
            <a:r>
              <a:t>Solution:</a:t>
            </a:r>
            <a:r>
              <a:rPr b="0"/>
              <a:t> Recoding</a:t>
            </a:r>
          </a:p>
          <a:p>
            <a:pPr lvl="1" marL="742950" indent="-285750">
              <a:lnSpc>
                <a:spcPct val="90000"/>
              </a:lnSpc>
              <a:spcBef>
                <a:spcPts val="300"/>
              </a:spcBef>
              <a:defRPr sz="1600"/>
            </a:pPr>
            <a:r>
              <a:t>Make it possible to recode variable on the fly from Reportal. </a:t>
            </a:r>
            <a:endParaRPr sz="2800"/>
          </a:p>
          <a:p>
            <a:pPr lvl="1" marL="742950" indent="-285750">
              <a:lnSpc>
                <a:spcPct val="90000"/>
              </a:lnSpc>
              <a:spcBef>
                <a:spcPts val="300"/>
              </a:spcBef>
              <a:defRPr sz="1600"/>
            </a:pPr>
            <a:r>
              <a:t>Estimated effort: 4 days</a:t>
            </a:r>
            <a:endParaRPr sz="2800"/>
          </a:p>
          <a:p>
            <a:pPr lvl="1" marL="742950" indent="-285750">
              <a:lnSpc>
                <a:spcPct val="90000"/>
              </a:lnSpc>
              <a:spcBef>
                <a:spcPts val="300"/>
              </a:spcBef>
              <a:defRPr b="1" sz="1600" u="sng"/>
            </a:pPr>
            <a:r>
              <a:t>Estimated</a:t>
            </a:r>
            <a:r>
              <a:rPr b="0" u="none"/>
              <a:t> Productivity Improvement: 20 minutes  (50% way to Goal)</a:t>
            </a:r>
            <a:endParaRPr sz="2800"/>
          </a:p>
          <a:p>
            <a:pPr lvl="1" marL="742950" indent="-285750">
              <a:lnSpc>
                <a:spcPct val="90000"/>
              </a:lnSpc>
              <a:spcBef>
                <a:spcPts val="300"/>
              </a:spcBef>
              <a:defRPr sz="1600"/>
            </a:pPr>
            <a:r>
              <a:t>actual result 38 minutes (95% progress towards Goal)</a:t>
            </a:r>
          </a:p>
        </p:txBody>
      </p:sp>
      <p:grpSp>
        <p:nvGrpSpPr>
          <p:cNvPr id="1982" name="Group 16"/>
          <p:cNvGrpSpPr/>
          <p:nvPr/>
        </p:nvGrpSpPr>
        <p:grpSpPr>
          <a:xfrm>
            <a:off x="179386" y="2592388"/>
            <a:ext cx="8713791" cy="3381377"/>
            <a:chOff x="0" y="0"/>
            <a:chExt cx="8713789" cy="3381376"/>
          </a:xfrm>
        </p:grpSpPr>
        <p:pic>
          <p:nvPicPr>
            <p:cNvPr id="1980" name="Picture 4" descr="Picture 4"/>
            <p:cNvPicPr>
              <a:picLocks noChangeAspect="1"/>
            </p:cNvPicPr>
            <p:nvPr/>
          </p:nvPicPr>
          <p:blipFill>
            <a:blip r:embed="rId2">
              <a:extLst/>
            </a:blip>
            <a:stretch>
              <a:fillRect/>
            </a:stretch>
          </p:blipFill>
          <p:spPr>
            <a:xfrm>
              <a:off x="-1" y="0"/>
              <a:ext cx="8713791" cy="3381377"/>
            </a:xfrm>
            <a:prstGeom prst="rect">
              <a:avLst/>
            </a:prstGeom>
            <a:ln w="12700" cap="flat">
              <a:noFill/>
              <a:miter lim="400000"/>
            </a:ln>
            <a:effectLst/>
          </p:spPr>
        </p:pic>
        <p:sp>
          <p:nvSpPr>
            <p:cNvPr id="1981" name="Rectangle 5"/>
            <p:cNvSpPr/>
            <p:nvPr/>
          </p:nvSpPr>
          <p:spPr>
            <a:xfrm>
              <a:off x="288924" y="2636837"/>
              <a:ext cx="8424866" cy="360364"/>
            </a:xfrm>
            <a:prstGeom prst="rect">
              <a:avLst/>
            </a:prstGeom>
            <a:noFill/>
            <a:ln w="28575" cap="flat">
              <a:solidFill>
                <a:schemeClr val="accent2"/>
              </a:solidFill>
              <a:prstDash val="dash"/>
              <a:miter lim="800000"/>
            </a:ln>
            <a:effectLst/>
          </p:spPr>
          <p:txBody>
            <a:bodyPr wrap="square" lIns="45718" tIns="45718" rIns="45718" bIns="45718" numCol="1" anchor="ctr">
              <a:noAutofit/>
            </a:bodyPr>
            <a:lstStyle/>
            <a:p>
              <a:pPr>
                <a:defRPr>
                  <a:latin typeface="+mj-lt"/>
                  <a:ea typeface="+mj-ea"/>
                  <a:cs typeface="+mj-cs"/>
                  <a:sym typeface="Calibri"/>
                </a:defRPr>
              </a:pPr>
            </a:p>
          </p:txBody>
        </p:sp>
      </p:grpSp>
      <p:sp>
        <p:nvSpPr>
          <p:cNvPr id="1983" name="Line 6"/>
          <p:cNvSpPr/>
          <p:nvPr/>
        </p:nvSpPr>
        <p:spPr>
          <a:xfrm>
            <a:off x="3733799" y="1219199"/>
            <a:ext cx="3308352" cy="2006602"/>
          </a:xfrm>
          <a:prstGeom prst="line">
            <a:avLst/>
          </a:prstGeom>
          <a:ln w="12700">
            <a:solidFill>
              <a:srgbClr val="EEECE1"/>
            </a:solidFill>
            <a:tailEnd type="triangle"/>
          </a:ln>
        </p:spPr>
        <p:txBody>
          <a:bodyPr lIns="45718" tIns="45718" rIns="45718" bIns="45718"/>
          <a:lstStyle/>
          <a:p>
            <a:pPr/>
          </a:p>
        </p:txBody>
      </p:sp>
      <p:sp>
        <p:nvSpPr>
          <p:cNvPr id="1984" name="Line 7"/>
          <p:cNvSpPr/>
          <p:nvPr/>
        </p:nvSpPr>
        <p:spPr>
          <a:xfrm>
            <a:off x="3773487" y="1892299"/>
            <a:ext cx="2687638" cy="3967166"/>
          </a:xfrm>
          <a:prstGeom prst="line">
            <a:avLst/>
          </a:prstGeom>
          <a:ln w="12700">
            <a:solidFill>
              <a:srgbClr val="EEECE1"/>
            </a:solidFill>
            <a:tailEnd type="triangle"/>
          </a:ln>
        </p:spPr>
        <p:txBody>
          <a:bodyPr lIns="45718" tIns="45718" rIns="45718" bIns="45718"/>
          <a:lstStyle/>
          <a:p>
            <a:pPr/>
          </a:p>
        </p:txBody>
      </p:sp>
      <p:sp>
        <p:nvSpPr>
          <p:cNvPr id="1985" name="Line 8"/>
          <p:cNvSpPr/>
          <p:nvPr/>
        </p:nvSpPr>
        <p:spPr>
          <a:xfrm>
            <a:off x="5714999" y="2133599"/>
            <a:ext cx="798514" cy="3206753"/>
          </a:xfrm>
          <a:prstGeom prst="line">
            <a:avLst/>
          </a:prstGeom>
          <a:ln w="12700">
            <a:solidFill>
              <a:srgbClr val="EEECE1"/>
            </a:solidFill>
            <a:tailEnd type="triangle"/>
          </a:ln>
        </p:spPr>
        <p:txBody>
          <a:bodyPr lIns="45718" tIns="45718" rIns="45718" bIns="45718"/>
          <a:lstStyle/>
          <a:p>
            <a:pPr/>
          </a:p>
        </p:txBody>
      </p:sp>
      <p:sp>
        <p:nvSpPr>
          <p:cNvPr id="1986" name="Line 9"/>
          <p:cNvSpPr/>
          <p:nvPr/>
        </p:nvSpPr>
        <p:spPr>
          <a:xfrm>
            <a:off x="3276599" y="2438398"/>
            <a:ext cx="4483102" cy="3040067"/>
          </a:xfrm>
          <a:prstGeom prst="line">
            <a:avLst/>
          </a:prstGeom>
          <a:ln w="12700">
            <a:solidFill>
              <a:srgbClr val="EEECE1"/>
            </a:solidFill>
            <a:tailEnd type="triangle"/>
          </a:ln>
        </p:spPr>
        <p:txBody>
          <a:bodyPr lIns="45718" tIns="45718" rIns="45718" bIns="45718"/>
          <a:lstStyle/>
          <a:p>
            <a:pPr/>
          </a:p>
        </p:txBody>
      </p:sp>
      <p:sp>
        <p:nvSpPr>
          <p:cNvPr id="1987" name="Line 10"/>
          <p:cNvSpPr/>
          <p:nvPr/>
        </p:nvSpPr>
        <p:spPr>
          <a:xfrm>
            <a:off x="6994524" y="2197099"/>
            <a:ext cx="223840" cy="3208341"/>
          </a:xfrm>
          <a:prstGeom prst="line">
            <a:avLst/>
          </a:prstGeom>
          <a:ln w="12700">
            <a:solidFill>
              <a:srgbClr val="EEECE1"/>
            </a:solidFill>
            <a:tailEnd type="triangle"/>
          </a:ln>
        </p:spPr>
        <p:txBody>
          <a:bodyPr lIns="45718" tIns="45718" rIns="45718" bIns="45718"/>
          <a:lstStyle/>
          <a:p>
            <a:pPr/>
          </a:p>
        </p:txBody>
      </p:sp>
      <p:sp>
        <p:nvSpPr>
          <p:cNvPr id="1988" name="Line 11"/>
          <p:cNvSpPr/>
          <p:nvPr/>
        </p:nvSpPr>
        <p:spPr>
          <a:xfrm>
            <a:off x="4551361" y="2447924"/>
            <a:ext cx="3940178" cy="3021015"/>
          </a:xfrm>
          <a:prstGeom prst="line">
            <a:avLst/>
          </a:prstGeom>
          <a:ln w="12700">
            <a:solidFill>
              <a:srgbClr val="EEECE1"/>
            </a:solidFill>
            <a:tailEnd type="triangle"/>
          </a:ln>
        </p:spPr>
        <p:txBody>
          <a:bodyPr lIns="45718" tIns="45718" rIns="45718" bIns="45718"/>
          <a:lstStyle/>
          <a:p>
            <a:pPr/>
          </a:p>
        </p:txBody>
      </p:sp>
      <p:pic>
        <p:nvPicPr>
          <p:cNvPr id="1989" name="Picture 12" descr="Picture 12"/>
          <p:cNvPicPr>
            <a:picLocks noChangeAspect="1"/>
          </p:cNvPicPr>
          <p:nvPr/>
        </p:nvPicPr>
        <p:blipFill>
          <a:blip r:embed="rId3">
            <a:extLst/>
          </a:blip>
          <a:stretch>
            <a:fillRect/>
          </a:stretch>
        </p:blipFill>
        <p:spPr>
          <a:xfrm>
            <a:off x="0" y="0"/>
            <a:ext cx="2120900" cy="482600"/>
          </a:xfrm>
          <a:prstGeom prst="rect">
            <a:avLst/>
          </a:prstGeom>
          <a:ln w="12700">
            <a:miter lim="400000"/>
          </a:ln>
        </p:spPr>
      </p:pic>
      <p:grpSp>
        <p:nvGrpSpPr>
          <p:cNvPr id="1992" name="Group 13"/>
          <p:cNvGrpSpPr/>
          <p:nvPr/>
        </p:nvGrpSpPr>
        <p:grpSpPr>
          <a:xfrm>
            <a:off x="7491413" y="152400"/>
            <a:ext cx="1512053" cy="1062989"/>
            <a:chOff x="0" y="0"/>
            <a:chExt cx="1512052" cy="1062988"/>
          </a:xfrm>
        </p:grpSpPr>
        <p:pic>
          <p:nvPicPr>
            <p:cNvPr id="1990" name="Picture 14" descr="Picture 14"/>
            <p:cNvPicPr>
              <a:picLocks noChangeAspect="1"/>
            </p:cNvPicPr>
            <p:nvPr/>
          </p:nvPicPr>
          <p:blipFill>
            <a:blip r:embed="rId4">
              <a:extLst/>
            </a:blip>
            <a:stretch>
              <a:fillRect/>
            </a:stretch>
          </p:blipFill>
          <p:spPr>
            <a:xfrm>
              <a:off x="380999" y="0"/>
              <a:ext cx="787402" cy="787401"/>
            </a:xfrm>
            <a:prstGeom prst="rect">
              <a:avLst/>
            </a:prstGeom>
            <a:ln w="12700" cap="flat">
              <a:noFill/>
              <a:miter lim="400000"/>
            </a:ln>
            <a:effectLst/>
          </p:spPr>
        </p:pic>
        <p:sp>
          <p:nvSpPr>
            <p:cNvPr id="1991" name="Text Box 15"/>
            <p:cNvSpPr txBox="1"/>
            <p:nvPr/>
          </p:nvSpPr>
          <p:spPr>
            <a:xfrm>
              <a:off x="-1" y="730250"/>
              <a:ext cx="1512054"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600">
                  <a:latin typeface="+mj-lt"/>
                  <a:ea typeface="+mj-ea"/>
                  <a:cs typeface="+mj-cs"/>
                  <a:sym typeface="Calibri"/>
                </a:defRPr>
              </a:lvl1pPr>
            </a:lstStyle>
            <a:p>
              <a:pPr/>
              <a:r>
                <a:t>Trond Johansen</a:t>
              </a:r>
            </a:p>
          </p:txBody>
        </p:sp>
      </p:grpSp>
      <p:sp>
        <p:nvSpPr>
          <p:cNvPr id="19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7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97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979">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979">
                                            <p:txEl>
                                              <p:pRg st="3" end="3"/>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979">
                                            <p:txEl>
                                              <p:pRg st="4" end="4"/>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1979">
                                            <p:txEl>
                                              <p:pRg st="5" end="5"/>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2" fill="hold">
                                  <p:stCondLst>
                                    <p:cond delay="0"/>
                                  </p:stCondLst>
                                  <p:iterate type="el" backwards="0">
                                    <p:tmAbs val="0"/>
                                  </p:iterate>
                                  <p:childTnLst>
                                    <p:set>
                                      <p:cBhvr>
                                        <p:cTn id="27" fill="hold"/>
                                        <p:tgtEl>
                                          <p:spTgt spid="1983"/>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3" fill="hold">
                                  <p:stCondLst>
                                    <p:cond delay="0"/>
                                  </p:stCondLst>
                                  <p:iterate type="el" backwards="0">
                                    <p:tmAbs val="0"/>
                                  </p:iterate>
                                  <p:childTnLst>
                                    <p:set>
                                      <p:cBhvr>
                                        <p:cTn id="30" fill="hold"/>
                                        <p:tgtEl>
                                          <p:spTgt spid="1984"/>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4" fill="hold">
                                  <p:stCondLst>
                                    <p:cond delay="0"/>
                                  </p:stCondLst>
                                  <p:iterate type="el" backwards="0">
                                    <p:tmAbs val="0"/>
                                  </p:iterate>
                                  <p:childTnLst>
                                    <p:set>
                                      <p:cBhvr>
                                        <p:cTn id="33" fill="hold"/>
                                        <p:tgtEl>
                                          <p:spTgt spid="1985"/>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5" fill="hold">
                                  <p:stCondLst>
                                    <p:cond delay="0"/>
                                  </p:stCondLst>
                                  <p:iterate type="el" backwards="0">
                                    <p:tmAbs val="0"/>
                                  </p:iterate>
                                  <p:childTnLst>
                                    <p:set>
                                      <p:cBhvr>
                                        <p:cTn id="36" fill="hold"/>
                                        <p:tgtEl>
                                          <p:spTgt spid="1987"/>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6" fill="hold">
                                  <p:stCondLst>
                                    <p:cond delay="0"/>
                                  </p:stCondLst>
                                  <p:iterate type="el" backwards="0">
                                    <p:tmAbs val="0"/>
                                  </p:iterate>
                                  <p:childTnLst>
                                    <p:set>
                                      <p:cBhvr>
                                        <p:cTn id="39" fill="hold"/>
                                        <p:tgtEl>
                                          <p:spTgt spid="1986"/>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7" fill="hold">
                                  <p:stCondLst>
                                    <p:cond delay="0"/>
                                  </p:stCondLst>
                                  <p:iterate type="el" backwards="0">
                                    <p:tmAbs val="0"/>
                                  </p:iterate>
                                  <p:childTnLst>
                                    <p:set>
                                      <p:cBhvr>
                                        <p:cTn id="42" fill="hold"/>
                                        <p:tgtEl>
                                          <p:spTgt spid="19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8" grpId="7"/>
      <p:bldP build="whole" bldLvl="1" animBg="1" rev="0" advAuto="0" spid="1983" grpId="2"/>
      <p:bldP build="whole" bldLvl="1" animBg="1" rev="0" advAuto="0" spid="1986" grpId="6"/>
      <p:bldP build="whole" bldLvl="1" animBg="1" rev="0" advAuto="0" spid="1985" grpId="4"/>
      <p:bldP build="whole" bldLvl="1" animBg="1" rev="0" advAuto="0" spid="1984" grpId="3"/>
      <p:bldP build="whole" bldLvl="1" animBg="1" rev="0" advAuto="0" spid="1987" grpId="5"/>
      <p:bldP build="p" bldLvl="5" animBg="1" rev="0" advAuto="0" spid="1979" grpId="1"/>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5" name="Footer Placeholder 17"/>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1996" name="Rectangle 2"/>
          <p:cNvSpPr txBox="1"/>
          <p:nvPr>
            <p:ph type="title"/>
          </p:nvPr>
        </p:nvSpPr>
        <p:spPr>
          <a:xfrm>
            <a:off x="685800" y="152400"/>
            <a:ext cx="7772400" cy="838200"/>
          </a:xfrm>
          <a:prstGeom prst="rect">
            <a:avLst/>
          </a:prstGeom>
        </p:spPr>
        <p:txBody>
          <a:bodyPr/>
          <a:lstStyle/>
          <a:p>
            <a:pPr defTabSz="397763">
              <a:defRPr sz="1500"/>
            </a:pPr>
            <a:r>
              <a:t>EVO Plan Confirmit 8.5 in </a:t>
            </a:r>
            <a:r>
              <a:rPr b="1"/>
              <a:t>Evo Step Impact </a:t>
            </a:r>
            <a:r>
              <a:rPr b="1" i="1"/>
              <a:t>Measurement</a:t>
            </a:r>
            <a:br>
              <a:rPr b="1" i="1"/>
            </a:br>
            <a:r>
              <a:t>4 product areas were attacked in all: </a:t>
            </a:r>
            <a:r>
              <a:rPr>
                <a:latin typeface="Arial Black"/>
                <a:ea typeface="Arial Black"/>
                <a:cs typeface="Arial Black"/>
                <a:sym typeface="Arial Black"/>
              </a:rPr>
              <a:t>25 Qualities </a:t>
            </a:r>
            <a:r>
              <a:t>concurrently, one quarter of a year. Total development staff = 13  </a:t>
            </a:r>
            <a:r>
              <a:rPr sz="1300"/>
              <a:t> </a:t>
            </a:r>
          </a:p>
        </p:txBody>
      </p:sp>
      <p:sp>
        <p:nvSpPr>
          <p:cNvPr id="1997" name="AutoShape 3"/>
          <p:cNvSpPr txBox="1"/>
          <p:nvPr>
            <p:ph type="body" idx="1"/>
          </p:nvPr>
        </p:nvSpPr>
        <p:spPr>
          <a:xfrm>
            <a:off x="457200" y="1600200"/>
            <a:ext cx="8229600" cy="4525963"/>
          </a:xfrm>
          <a:prstGeom prst="rect">
            <a:avLst/>
          </a:prstGeom>
        </p:spPr>
        <p:txBody>
          <a:bodyPr/>
          <a:lstStyle/>
          <a:p>
            <a:pPr/>
          </a:p>
        </p:txBody>
      </p:sp>
      <p:pic>
        <p:nvPicPr>
          <p:cNvPr id="1998" name="Picture 4" descr="Picture 4"/>
          <p:cNvPicPr>
            <a:picLocks noChangeAspect="1"/>
          </p:cNvPicPr>
          <p:nvPr/>
        </p:nvPicPr>
        <p:blipFill>
          <a:blip r:embed="rId2">
            <a:extLst/>
          </a:blip>
          <a:stretch>
            <a:fillRect/>
          </a:stretch>
        </p:blipFill>
        <p:spPr>
          <a:xfrm>
            <a:off x="611187" y="1052512"/>
            <a:ext cx="7848601" cy="4924427"/>
          </a:xfrm>
          <a:prstGeom prst="rect">
            <a:avLst/>
          </a:prstGeom>
          <a:ln w="12700">
            <a:miter lim="400000"/>
          </a:ln>
        </p:spPr>
      </p:pic>
      <p:sp>
        <p:nvSpPr>
          <p:cNvPr id="1999" name="Text Box 5"/>
          <p:cNvSpPr txBox="1"/>
          <p:nvPr/>
        </p:nvSpPr>
        <p:spPr>
          <a:xfrm>
            <a:off x="212724" y="1182687"/>
            <a:ext cx="224020"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9</a:t>
            </a:r>
          </a:p>
        </p:txBody>
      </p:sp>
      <p:sp>
        <p:nvSpPr>
          <p:cNvPr id="2000" name="Text Box 6"/>
          <p:cNvSpPr txBox="1"/>
          <p:nvPr/>
        </p:nvSpPr>
        <p:spPr>
          <a:xfrm>
            <a:off x="8594724" y="1487487"/>
            <a:ext cx="224020"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8</a:t>
            </a:r>
          </a:p>
        </p:txBody>
      </p:sp>
      <p:sp>
        <p:nvSpPr>
          <p:cNvPr id="2001" name="Text Box 7"/>
          <p:cNvSpPr txBox="1"/>
          <p:nvPr/>
        </p:nvSpPr>
        <p:spPr>
          <a:xfrm>
            <a:off x="174625" y="4640262"/>
            <a:ext cx="184150" cy="358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1000"/>
              </a:spcBef>
              <a:defRPr>
                <a:latin typeface="+mj-lt"/>
                <a:ea typeface="+mj-ea"/>
                <a:cs typeface="+mj-cs"/>
                <a:sym typeface="Calibri"/>
              </a:defRPr>
            </a:lvl1pPr>
          </a:lstStyle>
          <a:p>
            <a:pPr/>
            <a:r>
              <a:t>3</a:t>
            </a:r>
          </a:p>
        </p:txBody>
      </p:sp>
      <p:sp>
        <p:nvSpPr>
          <p:cNvPr id="2002" name="Text Box 8"/>
          <p:cNvSpPr txBox="1"/>
          <p:nvPr/>
        </p:nvSpPr>
        <p:spPr>
          <a:xfrm>
            <a:off x="8518524" y="4459287"/>
            <a:ext cx="224020"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3</a:t>
            </a:r>
          </a:p>
        </p:txBody>
      </p:sp>
      <p:pic>
        <p:nvPicPr>
          <p:cNvPr id="2003" name="Picture 9" descr="Picture 9"/>
          <p:cNvPicPr>
            <a:picLocks noChangeAspect="1"/>
          </p:cNvPicPr>
          <p:nvPr/>
        </p:nvPicPr>
        <p:blipFill>
          <a:blip r:embed="rId3">
            <a:extLst/>
          </a:blip>
          <a:stretch>
            <a:fillRect/>
          </a:stretch>
        </p:blipFill>
        <p:spPr>
          <a:xfrm>
            <a:off x="3505200" y="3124200"/>
            <a:ext cx="2209800" cy="2016125"/>
          </a:xfrm>
          <a:prstGeom prst="rect">
            <a:avLst/>
          </a:prstGeom>
          <a:ln w="12700">
            <a:miter lim="400000"/>
          </a:ln>
        </p:spPr>
      </p:pic>
      <p:pic>
        <p:nvPicPr>
          <p:cNvPr id="2004" name="Picture 11" descr="Picture 11"/>
          <p:cNvPicPr>
            <a:picLocks noChangeAspect="1"/>
          </p:cNvPicPr>
          <p:nvPr/>
        </p:nvPicPr>
        <p:blipFill>
          <a:blip r:embed="rId4">
            <a:extLst/>
          </a:blip>
          <a:stretch>
            <a:fillRect/>
          </a:stretch>
        </p:blipFill>
        <p:spPr>
          <a:xfrm>
            <a:off x="6858000" y="5943600"/>
            <a:ext cx="787400" cy="787400"/>
          </a:xfrm>
          <a:prstGeom prst="rect">
            <a:avLst/>
          </a:prstGeom>
          <a:ln w="12700">
            <a:miter lim="400000"/>
          </a:ln>
        </p:spPr>
      </p:pic>
      <p:sp>
        <p:nvSpPr>
          <p:cNvPr id="2005" name="Straight Arrow Connector 16"/>
          <p:cNvSpPr/>
          <p:nvPr/>
        </p:nvSpPr>
        <p:spPr>
          <a:xfrm flipH="1">
            <a:off x="5694948" y="441158"/>
            <a:ext cx="1109581" cy="949158"/>
          </a:xfrm>
          <a:prstGeom prst="line">
            <a:avLst/>
          </a:prstGeom>
          <a:ln w="38100">
            <a:solidFill>
              <a:srgbClr val="000000"/>
            </a:solidFill>
            <a:tailEnd type="triangle"/>
          </a:ln>
        </p:spPr>
        <p:txBody>
          <a:bodyPr lIns="45718" tIns="45718" rIns="45718" bIns="45718"/>
          <a:lstStyle/>
          <a:p>
            <a:pPr/>
          </a:p>
        </p:txBody>
      </p:sp>
      <p:sp>
        <p:nvSpPr>
          <p:cNvPr id="20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8" name="Footer Placeholder 8"/>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2009" name="Rectangle 2"/>
          <p:cNvSpPr txBox="1"/>
          <p:nvPr>
            <p:ph type="title"/>
          </p:nvPr>
        </p:nvSpPr>
        <p:spPr>
          <a:xfrm>
            <a:off x="685800" y="-80209"/>
            <a:ext cx="7772400" cy="762003"/>
          </a:xfrm>
          <a:prstGeom prst="rect">
            <a:avLst/>
          </a:prstGeom>
        </p:spPr>
        <p:txBody>
          <a:bodyPr/>
          <a:lstStyle/>
          <a:p>
            <a:pPr>
              <a:defRPr sz="2500"/>
            </a:pPr>
            <a:r>
              <a:t>Confirmit         </a:t>
            </a:r>
            <a:r>
              <a:rPr b="1"/>
              <a:t>Evo Weekly Value Delivery  Cycle</a:t>
            </a:r>
          </a:p>
        </p:txBody>
      </p:sp>
      <p:grpSp>
        <p:nvGrpSpPr>
          <p:cNvPr id="2012" name="Object 2"/>
          <p:cNvGrpSpPr/>
          <p:nvPr/>
        </p:nvGrpSpPr>
        <p:grpSpPr>
          <a:xfrm>
            <a:off x="1711325" y="586282"/>
            <a:ext cx="5130800" cy="5857878"/>
            <a:chOff x="0" y="0"/>
            <a:chExt cx="5130800" cy="5857876"/>
          </a:xfrm>
        </p:grpSpPr>
        <p:sp>
          <p:nvSpPr>
            <p:cNvPr id="2010" name="Rectangle"/>
            <p:cNvSpPr/>
            <p:nvPr/>
          </p:nvSpPr>
          <p:spPr>
            <a:xfrm>
              <a:off x="0" y="-1"/>
              <a:ext cx="5130800" cy="5857878"/>
            </a:xfrm>
            <a:prstGeom prst="rect">
              <a:avLst/>
            </a:prstGeom>
            <a:solidFill>
              <a:srgbClr val="000000"/>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011" name="image41.png" descr="image41.png"/>
            <p:cNvPicPr>
              <a:picLocks noChangeAspect="1"/>
            </p:cNvPicPr>
            <p:nvPr/>
          </p:nvPicPr>
          <p:blipFill>
            <a:blip r:embed="rId2">
              <a:extLst/>
            </a:blip>
            <a:stretch>
              <a:fillRect/>
            </a:stretch>
          </p:blipFill>
          <p:spPr>
            <a:xfrm>
              <a:off x="0" y="0"/>
              <a:ext cx="5130800" cy="5857877"/>
            </a:xfrm>
            <a:prstGeom prst="rect">
              <a:avLst/>
            </a:prstGeom>
            <a:ln w="12700" cap="flat">
              <a:noFill/>
              <a:miter lim="400000"/>
            </a:ln>
            <a:effectLst/>
          </p:spPr>
        </p:pic>
      </p:grpSp>
      <p:pic>
        <p:nvPicPr>
          <p:cNvPr id="2013" name="Picture 4" descr="Picture 4"/>
          <p:cNvPicPr>
            <a:picLocks noChangeAspect="1"/>
          </p:cNvPicPr>
          <p:nvPr/>
        </p:nvPicPr>
        <p:blipFill>
          <a:blip r:embed="rId3">
            <a:extLst/>
          </a:blip>
          <a:stretch>
            <a:fillRect/>
          </a:stretch>
        </p:blipFill>
        <p:spPr>
          <a:xfrm>
            <a:off x="6781800" y="1981200"/>
            <a:ext cx="1919290" cy="2692400"/>
          </a:xfrm>
          <a:prstGeom prst="rect">
            <a:avLst/>
          </a:prstGeom>
          <a:ln w="12700">
            <a:miter lim="400000"/>
          </a:ln>
        </p:spPr>
      </p:pic>
      <p:pic>
        <p:nvPicPr>
          <p:cNvPr id="2014" name="Picture 5" descr="Picture 5"/>
          <p:cNvPicPr>
            <a:picLocks noChangeAspect="1"/>
          </p:cNvPicPr>
          <p:nvPr/>
        </p:nvPicPr>
        <p:blipFill>
          <a:blip r:embed="rId4">
            <a:extLst/>
          </a:blip>
          <a:stretch>
            <a:fillRect/>
          </a:stretch>
        </p:blipFill>
        <p:spPr>
          <a:xfrm>
            <a:off x="3759200" y="4800600"/>
            <a:ext cx="1955800" cy="1389063"/>
          </a:xfrm>
          <a:prstGeom prst="rect">
            <a:avLst/>
          </a:prstGeom>
          <a:ln w="12700">
            <a:miter lim="400000"/>
          </a:ln>
        </p:spPr>
      </p:pic>
      <p:sp>
        <p:nvSpPr>
          <p:cNvPr id="20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7" name="Footer Placeholder 10"/>
          <p:cNvSpPr txBox="1"/>
          <p:nvPr/>
        </p:nvSpPr>
        <p:spPr>
          <a:xfrm>
            <a:off x="6248400" y="6435248"/>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2018" name="Rectangle 2"/>
          <p:cNvSpPr txBox="1"/>
          <p:nvPr>
            <p:ph type="title"/>
          </p:nvPr>
        </p:nvSpPr>
        <p:spPr>
          <a:xfrm>
            <a:off x="685800" y="0"/>
            <a:ext cx="8458200" cy="609600"/>
          </a:xfrm>
          <a:prstGeom prst="rect">
            <a:avLst/>
          </a:prstGeom>
        </p:spPr>
        <p:txBody>
          <a:bodyPr/>
          <a:lstStyle/>
          <a:p>
            <a:pPr>
              <a:defRPr sz="2800"/>
            </a:pPr>
            <a:r>
              <a:t>Evo’s impact on Confirmit product qualities 1</a:t>
            </a:r>
            <a:r>
              <a:rPr baseline="30000"/>
              <a:t>st</a:t>
            </a:r>
            <a:r>
              <a:t> Qtr</a:t>
            </a:r>
          </a:p>
        </p:txBody>
      </p:sp>
      <p:sp>
        <p:nvSpPr>
          <p:cNvPr id="2019" name="Rectangle 3"/>
          <p:cNvSpPr txBox="1"/>
          <p:nvPr>
            <p:ph type="body" sz="quarter" idx="1"/>
          </p:nvPr>
        </p:nvSpPr>
        <p:spPr>
          <a:xfrm>
            <a:off x="609599" y="685800"/>
            <a:ext cx="8066090" cy="533400"/>
          </a:xfrm>
          <a:prstGeom prst="rect">
            <a:avLst/>
          </a:prstGeom>
        </p:spPr>
        <p:txBody>
          <a:bodyPr/>
          <a:lstStyle>
            <a:lvl1pPr marL="325754" indent="-325754" defTabSz="434340">
              <a:spcBef>
                <a:spcPts val="600"/>
              </a:spcBef>
              <a:defRPr sz="2600"/>
            </a:lvl1pPr>
          </a:lstStyle>
          <a:p>
            <a:pPr/>
            <a:r>
              <a:t>Only 5 highlights of the 25 impacts are listed here</a:t>
            </a:r>
          </a:p>
        </p:txBody>
      </p:sp>
      <p:pic>
        <p:nvPicPr>
          <p:cNvPr id="2020" name="Picture 4" descr="Picture 4"/>
          <p:cNvPicPr>
            <a:picLocks noChangeAspect="1"/>
          </p:cNvPicPr>
          <p:nvPr/>
        </p:nvPicPr>
        <p:blipFill>
          <a:blip r:embed="rId2">
            <a:extLst/>
          </a:blip>
          <a:stretch>
            <a:fillRect/>
          </a:stretch>
        </p:blipFill>
        <p:spPr>
          <a:xfrm>
            <a:off x="764289" y="1409322"/>
            <a:ext cx="8423276" cy="4176716"/>
          </a:xfrm>
          <a:prstGeom prst="rect">
            <a:avLst/>
          </a:prstGeom>
          <a:ln w="12700">
            <a:miter lim="400000"/>
          </a:ln>
        </p:spPr>
      </p:pic>
      <p:pic>
        <p:nvPicPr>
          <p:cNvPr id="2021" name="Picture 5" descr="Picture 5"/>
          <p:cNvPicPr>
            <a:picLocks noChangeAspect="1"/>
          </p:cNvPicPr>
          <p:nvPr/>
        </p:nvPicPr>
        <p:blipFill>
          <a:blip r:embed="rId3">
            <a:extLst/>
          </a:blip>
          <a:stretch>
            <a:fillRect/>
          </a:stretch>
        </p:blipFill>
        <p:spPr>
          <a:xfrm>
            <a:off x="8230664" y="4872294"/>
            <a:ext cx="782696" cy="712036"/>
          </a:xfrm>
          <a:prstGeom prst="rect">
            <a:avLst/>
          </a:prstGeom>
          <a:ln w="12700">
            <a:miter lim="400000"/>
          </a:ln>
        </p:spPr>
      </p:pic>
      <p:pic>
        <p:nvPicPr>
          <p:cNvPr id="2022" name="Picture 6" descr="Picture 6"/>
          <p:cNvPicPr>
            <a:picLocks noChangeAspect="1"/>
          </p:cNvPicPr>
          <p:nvPr/>
        </p:nvPicPr>
        <p:blipFill>
          <a:blip r:embed="rId4">
            <a:extLst/>
          </a:blip>
          <a:stretch>
            <a:fillRect/>
          </a:stretch>
        </p:blipFill>
        <p:spPr>
          <a:xfrm>
            <a:off x="6898130" y="4674639"/>
            <a:ext cx="1644652" cy="1676402"/>
          </a:xfrm>
          <a:prstGeom prst="rect">
            <a:avLst/>
          </a:prstGeom>
          <a:ln w="12700">
            <a:miter lim="400000"/>
          </a:ln>
        </p:spPr>
      </p:pic>
      <p:pic>
        <p:nvPicPr>
          <p:cNvPr id="2023" name="Picture 7" descr="Picture 7"/>
          <p:cNvPicPr>
            <a:picLocks noChangeAspect="1"/>
          </p:cNvPicPr>
          <p:nvPr/>
        </p:nvPicPr>
        <p:blipFill>
          <a:blip r:embed="rId5">
            <a:extLst/>
          </a:blip>
          <a:stretch>
            <a:fillRect/>
          </a:stretch>
        </p:blipFill>
        <p:spPr>
          <a:xfrm>
            <a:off x="0" y="6019800"/>
            <a:ext cx="2120900" cy="482600"/>
          </a:xfrm>
          <a:prstGeom prst="rect">
            <a:avLst/>
          </a:prstGeom>
          <a:ln w="12700">
            <a:miter lim="400000"/>
          </a:ln>
        </p:spPr>
      </p:pic>
      <p:sp>
        <p:nvSpPr>
          <p:cNvPr id="2024" name="Text Box 8"/>
          <p:cNvSpPr txBox="1"/>
          <p:nvPr/>
        </p:nvSpPr>
        <p:spPr>
          <a:xfrm>
            <a:off x="2765425" y="6164262"/>
            <a:ext cx="3330575" cy="332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900"/>
              </a:spcBef>
              <a:defRPr sz="1600">
                <a:latin typeface="+mj-lt"/>
                <a:ea typeface="+mj-ea"/>
                <a:cs typeface="+mj-cs"/>
                <a:sym typeface="Calibri"/>
              </a:defRPr>
            </a:lvl1pPr>
          </a:lstStyle>
          <a:p>
            <a:pPr/>
            <a:r>
              <a:t>Release 8.5</a:t>
            </a:r>
          </a:p>
        </p:txBody>
      </p:sp>
      <p:sp>
        <p:nvSpPr>
          <p:cNvPr id="20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20"/>
                                        </p:tgtEl>
                                        <p:attrNameLst>
                                          <p:attrName>style.visibility</p:attrName>
                                        </p:attrNameLst>
                                      </p:cBhvr>
                                      <p:to>
                                        <p:strVal val="visible"/>
                                      </p:to>
                                    </p:set>
                                    <p:anim calcmode="lin" valueType="num">
                                      <p:cBhvr>
                                        <p:cTn id="7" dur="600" fill="hold"/>
                                        <p:tgtEl>
                                          <p:spTgt spid="2020"/>
                                        </p:tgtEl>
                                        <p:attrNameLst>
                                          <p:attrName>ppt_x</p:attrName>
                                        </p:attrNameLst>
                                      </p:cBhvr>
                                      <p:tavLst>
                                        <p:tav tm="0">
                                          <p:val>
                                            <p:strVal val="0-#ppt_w/2"/>
                                          </p:val>
                                        </p:tav>
                                        <p:tav tm="100000">
                                          <p:val>
                                            <p:strVal val="#ppt_x"/>
                                          </p:val>
                                        </p:tav>
                                      </p:tavLst>
                                    </p:anim>
                                    <p:anim calcmode="lin" valueType="num">
                                      <p:cBhvr>
                                        <p:cTn id="8" dur="600" fill="hold"/>
                                        <p:tgtEl>
                                          <p:spTgt spid="2020"/>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Class="entr" nodeType="afterEffect" presetSubtype="8" presetID="7" grpId="2" fill="hold">
                                  <p:stCondLst>
                                    <p:cond delay="0"/>
                                  </p:stCondLst>
                                  <p:iterate type="el" backwards="0">
                                    <p:tmAbs val="0"/>
                                  </p:iterate>
                                  <p:childTnLst>
                                    <p:set>
                                      <p:cBhvr>
                                        <p:cTn id="11" fill="hold"/>
                                        <p:tgtEl>
                                          <p:spTgt spid="2022"/>
                                        </p:tgtEl>
                                        <p:attrNameLst>
                                          <p:attrName>style.visibility</p:attrName>
                                        </p:attrNameLst>
                                      </p:cBhvr>
                                      <p:to>
                                        <p:strVal val="visible"/>
                                      </p:to>
                                    </p:set>
                                    <p:anim calcmode="lin" valueType="num">
                                      <p:cBhvr>
                                        <p:cTn id="12" dur="3000" fill="hold"/>
                                        <p:tgtEl>
                                          <p:spTgt spid="2022"/>
                                        </p:tgtEl>
                                        <p:attrNameLst>
                                          <p:attrName>ppt_x</p:attrName>
                                        </p:attrNameLst>
                                      </p:cBhvr>
                                      <p:tavLst>
                                        <p:tav tm="0">
                                          <p:val>
                                            <p:strVal val="0-#ppt_w/2"/>
                                          </p:val>
                                        </p:tav>
                                        <p:tav tm="100000">
                                          <p:val>
                                            <p:strVal val="#ppt_x"/>
                                          </p:val>
                                        </p:tav>
                                      </p:tavLst>
                                    </p:anim>
                                    <p:anim calcmode="lin" valueType="num">
                                      <p:cBhvr>
                                        <p:cTn id="13" dur="3000" fill="hold"/>
                                        <p:tgtEl>
                                          <p:spTgt spid="2022"/>
                                        </p:tgtEl>
                                        <p:attrNameLst>
                                          <p:attrName>ppt_y</p:attrName>
                                        </p:attrNameLst>
                                      </p:cBhvr>
                                      <p:tavLst>
                                        <p:tav tm="0">
                                          <p:val>
                                            <p:strVal val="#ppt_y"/>
                                          </p:val>
                                        </p:tav>
                                        <p:tav tm="100000">
                                          <p:val>
                                            <p:strVal val="#ppt_y"/>
                                          </p:val>
                                        </p:tav>
                                      </p:tavLst>
                                    </p:anim>
                                  </p:childTnLst>
                                </p:cTn>
                              </p:par>
                            </p:childTnLst>
                          </p:cTn>
                        </p:par>
                        <p:par>
                          <p:cTn id="14" fill="hold">
                            <p:stCondLst>
                              <p:cond delay="3600"/>
                            </p:stCondLst>
                            <p:childTnLst>
                              <p:par>
                                <p:cTn id="15" presetClass="entr" nodeType="afterEffect" presetSubtype="8" presetID="2" grpId="3" fill="hold">
                                  <p:stCondLst>
                                    <p:cond delay="0"/>
                                  </p:stCondLst>
                                  <p:iterate type="el" backwards="0">
                                    <p:tmAbs val="0"/>
                                  </p:iterate>
                                  <p:childTnLst>
                                    <p:set>
                                      <p:cBhvr>
                                        <p:cTn id="16" fill="hold"/>
                                        <p:tgtEl>
                                          <p:spTgt spid="2021"/>
                                        </p:tgtEl>
                                        <p:attrNameLst>
                                          <p:attrName>style.visibility</p:attrName>
                                        </p:attrNameLst>
                                      </p:cBhvr>
                                      <p:to>
                                        <p:strVal val="visible"/>
                                      </p:to>
                                    </p:set>
                                    <p:anim calcmode="lin" valueType="num">
                                      <p:cBhvr>
                                        <p:cTn id="17" dur="600" fill="hold"/>
                                        <p:tgtEl>
                                          <p:spTgt spid="2021"/>
                                        </p:tgtEl>
                                        <p:attrNameLst>
                                          <p:attrName>ppt_x</p:attrName>
                                        </p:attrNameLst>
                                      </p:cBhvr>
                                      <p:tavLst>
                                        <p:tav tm="0">
                                          <p:val>
                                            <p:strVal val="0-#ppt_w/2"/>
                                          </p:val>
                                        </p:tav>
                                        <p:tav tm="100000">
                                          <p:val>
                                            <p:strVal val="#ppt_x"/>
                                          </p:val>
                                        </p:tav>
                                      </p:tavLst>
                                    </p:anim>
                                    <p:anim calcmode="lin" valueType="num">
                                      <p:cBhvr>
                                        <p:cTn id="18" dur="600" fill="hold"/>
                                        <p:tgtEl>
                                          <p:spTgt spid="20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1" grpId="3"/>
      <p:bldP build="whole" bldLvl="1" animBg="1" rev="0" advAuto="0" spid="2020" grpId="1"/>
      <p:bldP build="whole" bldLvl="1" animBg="1" rev="0" advAuto="0" spid="2022"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The exact Scale Parameters used in  Wish levels, determines the real and effective priority you are planning for: in this case “Platinum command” and “All” Attack Types"/>
          <p:cNvSpPr txBox="1"/>
          <p:nvPr>
            <p:ph type="title"/>
          </p:nvPr>
        </p:nvSpPr>
        <p:spPr>
          <a:prstGeom prst="rect">
            <a:avLst/>
          </a:prstGeom>
        </p:spPr>
        <p:txBody>
          <a:bodyPr/>
          <a:lstStyle>
            <a:lvl1pPr defTabSz="242315">
              <a:defRPr sz="2332"/>
            </a:lvl1pPr>
          </a:lstStyle>
          <a:p>
            <a:pPr/>
            <a:r>
              <a:t>The exact Scale Parameters used in  Wish levels, determines the real and effective priority you are planning for: in this case “Platinum command” and “All” Attack Types</a:t>
            </a:r>
          </a:p>
        </p:txBody>
      </p:sp>
      <p:sp>
        <p:nvSpPr>
          <p:cNvPr id="212" name="Slide Number"/>
          <p:cNvSpPr txBox="1"/>
          <p:nvPr>
            <p:ph type="sldNum" sz="quarter" idx="2"/>
          </p:nvPr>
        </p:nvSpPr>
        <p:spPr>
          <a:xfrm>
            <a:off x="8502742" y="6404293"/>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3" name="Medical Resoure Availabiity Scale parameter detail.png" descr="Medical Resoure Availabiity Scale parameter detail.png"/>
          <p:cNvPicPr>
            <a:picLocks noChangeAspect="1"/>
          </p:cNvPicPr>
          <p:nvPr/>
        </p:nvPicPr>
        <p:blipFill>
          <a:blip r:embed="rId2">
            <a:extLst/>
          </a:blip>
          <a:stretch>
            <a:fillRect/>
          </a:stretch>
        </p:blipFill>
        <p:spPr>
          <a:xfrm>
            <a:off x="508025" y="1730338"/>
            <a:ext cx="7645375" cy="4304600"/>
          </a:xfrm>
          <a:prstGeom prst="rect">
            <a:avLst/>
          </a:prstGeom>
          <a:ln w="12700">
            <a:miter lim="400000"/>
          </a:ln>
        </p:spPr>
      </p:pic>
      <p:sp>
        <p:nvSpPr>
          <p:cNvPr id="214" name="Line"/>
          <p:cNvSpPr/>
          <p:nvPr/>
        </p:nvSpPr>
        <p:spPr>
          <a:xfrm flipH="1">
            <a:off x="1353046" y="639514"/>
            <a:ext cx="873473" cy="3175944"/>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15" name="Line"/>
          <p:cNvSpPr/>
          <p:nvPr/>
        </p:nvSpPr>
        <p:spPr>
          <a:xfrm flipH="1">
            <a:off x="2178942" y="639514"/>
            <a:ext cx="3578177" cy="4876702"/>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216" name="Line"/>
          <p:cNvSpPr/>
          <p:nvPr/>
        </p:nvSpPr>
        <p:spPr>
          <a:xfrm flipH="1">
            <a:off x="4655740" y="1249114"/>
            <a:ext cx="1139479" cy="4301304"/>
          </a:xfrm>
          <a:prstGeom prst="line">
            <a:avLst/>
          </a:prstGeom>
          <a:ln w="25400">
            <a:solidFill>
              <a:schemeClr val="accent1"/>
            </a:solidFill>
            <a:tailEnd type="triangle"/>
          </a:ln>
          <a:effectLst>
            <a:outerShdw sx="100000" sy="100000" kx="0" ky="0" algn="b" rotWithShape="0" blurRad="38100" dist="23000" dir="5400000">
              <a:srgbClr val="000000">
                <a:alpha val="35000"/>
              </a:srgbClr>
            </a:outerShdw>
          </a:effectLst>
        </p:spPr>
        <p:txBody>
          <a:bodyPr lIns="45718" tIns="45718" rIns="45718" bIns="45718"/>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7" name="Footer Placeholder 10"/>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2028" name="Rectangle 2"/>
          <p:cNvSpPr txBox="1"/>
          <p:nvPr>
            <p:ph type="title"/>
          </p:nvPr>
        </p:nvSpPr>
        <p:spPr>
          <a:xfrm>
            <a:off x="685800" y="-304800"/>
            <a:ext cx="7772400" cy="1143000"/>
          </a:xfrm>
          <a:prstGeom prst="rect">
            <a:avLst/>
          </a:prstGeom>
        </p:spPr>
        <p:txBody>
          <a:bodyPr/>
          <a:lstStyle>
            <a:lvl1pPr>
              <a:defRPr sz="3600"/>
            </a:lvl1pPr>
          </a:lstStyle>
          <a:p>
            <a:pPr/>
            <a:r>
              <a:t>Initial Experiences and conclusions</a:t>
            </a:r>
          </a:p>
        </p:txBody>
      </p:sp>
      <p:sp>
        <p:nvSpPr>
          <p:cNvPr id="2029" name="Rectangle 3"/>
          <p:cNvSpPr txBox="1"/>
          <p:nvPr>
            <p:ph type="body" idx="1"/>
          </p:nvPr>
        </p:nvSpPr>
        <p:spPr>
          <a:xfrm>
            <a:off x="1104900" y="762000"/>
            <a:ext cx="6972300" cy="5334000"/>
          </a:xfrm>
          <a:prstGeom prst="rect">
            <a:avLst/>
          </a:prstGeom>
        </p:spPr>
        <p:txBody>
          <a:bodyPr/>
          <a:lstStyle/>
          <a:p>
            <a:pPr marL="312038" indent="-312038" defTabSz="416051">
              <a:lnSpc>
                <a:spcPct val="72000"/>
              </a:lnSpc>
              <a:spcBef>
                <a:spcPts val="600"/>
              </a:spcBef>
              <a:defRPr sz="2900"/>
            </a:pPr>
          </a:p>
          <a:p>
            <a:pPr marL="312038" indent="-312038" defTabSz="416051">
              <a:lnSpc>
                <a:spcPct val="72000"/>
              </a:lnSpc>
              <a:spcBef>
                <a:spcPts val="600"/>
              </a:spcBef>
              <a:defRPr sz="2900">
                <a:latin typeface="Arial Black"/>
                <a:ea typeface="Arial Black"/>
                <a:cs typeface="Arial Black"/>
                <a:sym typeface="Arial Black"/>
              </a:defRPr>
            </a:pPr>
            <a:r>
              <a:t>EVO has resulted in </a:t>
            </a:r>
          </a:p>
          <a:p>
            <a:pPr lvl="1" marL="676084" indent="-260031" defTabSz="416051">
              <a:lnSpc>
                <a:spcPct val="72000"/>
              </a:lnSpc>
              <a:spcBef>
                <a:spcPts val="600"/>
              </a:spcBef>
              <a:defRPr sz="2500">
                <a:latin typeface="Arial Black"/>
                <a:ea typeface="Arial Black"/>
                <a:cs typeface="Arial Black"/>
                <a:sym typeface="Arial Black"/>
              </a:defRPr>
            </a:pPr>
            <a:r>
              <a:t>increased motivation and </a:t>
            </a:r>
          </a:p>
          <a:p>
            <a:pPr lvl="1" marL="676084" indent="-260031" defTabSz="416051">
              <a:lnSpc>
                <a:spcPct val="72000"/>
              </a:lnSpc>
              <a:spcBef>
                <a:spcPts val="600"/>
              </a:spcBef>
              <a:defRPr sz="2500">
                <a:latin typeface="Arial Black"/>
                <a:ea typeface="Arial Black"/>
                <a:cs typeface="Arial Black"/>
                <a:sym typeface="Arial Black"/>
              </a:defRPr>
            </a:pPr>
            <a:r>
              <a:t>enthusiasm amongst developers, </a:t>
            </a:r>
          </a:p>
          <a:p>
            <a:pPr lvl="1" marL="676084" indent="-260031" defTabSz="416051">
              <a:lnSpc>
                <a:spcPct val="72000"/>
              </a:lnSpc>
              <a:spcBef>
                <a:spcPts val="600"/>
              </a:spcBef>
              <a:defRPr sz="2500">
                <a:latin typeface="Arial Black"/>
                <a:ea typeface="Arial Black"/>
                <a:cs typeface="Arial Black"/>
                <a:sym typeface="Arial Black"/>
              </a:defRPr>
            </a:pPr>
            <a:r>
              <a:t>it opens up for empowered creativity</a:t>
            </a:r>
          </a:p>
          <a:p>
            <a:pPr marL="312038" indent="-312038" defTabSz="416051">
              <a:lnSpc>
                <a:spcPct val="72000"/>
              </a:lnSpc>
              <a:spcBef>
                <a:spcPts val="600"/>
              </a:spcBef>
              <a:defRPr sz="2900">
                <a:latin typeface="Arial Black"/>
                <a:ea typeface="Arial Black"/>
                <a:cs typeface="Arial Black"/>
                <a:sym typeface="Arial Black"/>
              </a:defRPr>
            </a:pPr>
          </a:p>
          <a:p>
            <a:pPr marL="312038" indent="-312038" defTabSz="416051">
              <a:lnSpc>
                <a:spcPct val="72000"/>
              </a:lnSpc>
              <a:spcBef>
                <a:spcPts val="600"/>
              </a:spcBef>
              <a:defRPr sz="2900">
                <a:latin typeface="Arial Black"/>
                <a:ea typeface="Arial Black"/>
                <a:cs typeface="Arial Black"/>
                <a:sym typeface="Arial Black"/>
              </a:defRPr>
            </a:pPr>
            <a:r>
              <a:t>Developers </a:t>
            </a:r>
          </a:p>
          <a:p>
            <a:pPr lvl="1" marL="676084" indent="-260031" defTabSz="416051">
              <a:lnSpc>
                <a:spcPct val="72000"/>
              </a:lnSpc>
              <a:spcBef>
                <a:spcPts val="600"/>
              </a:spcBef>
              <a:defRPr sz="2500">
                <a:latin typeface="Arial Black"/>
                <a:ea typeface="Arial Black"/>
                <a:cs typeface="Arial Black"/>
                <a:sym typeface="Arial Black"/>
              </a:defRPr>
            </a:pPr>
            <a:r>
              <a:t>embraced the method and </a:t>
            </a:r>
          </a:p>
          <a:p>
            <a:pPr lvl="1" marL="676084" indent="-260031" defTabSz="416051">
              <a:lnSpc>
                <a:spcPct val="72000"/>
              </a:lnSpc>
              <a:spcBef>
                <a:spcPts val="600"/>
              </a:spcBef>
              <a:defRPr sz="2500">
                <a:latin typeface="Arial Black"/>
                <a:ea typeface="Arial Black"/>
                <a:cs typeface="Arial Black"/>
                <a:sym typeface="Arial Black"/>
              </a:defRPr>
            </a:pPr>
            <a:r>
              <a:t>saw the value of using it, </a:t>
            </a:r>
          </a:p>
          <a:p>
            <a:pPr lvl="1" marL="676084" indent="-260031" defTabSz="416051">
              <a:lnSpc>
                <a:spcPct val="72000"/>
              </a:lnSpc>
              <a:spcBef>
                <a:spcPts val="600"/>
              </a:spcBef>
              <a:defRPr sz="2500">
                <a:latin typeface="Arial Black"/>
                <a:ea typeface="Arial Black"/>
                <a:cs typeface="Arial Black"/>
                <a:sym typeface="Arial Black"/>
              </a:defRPr>
            </a:pPr>
            <a:r>
              <a:t>even though they found parts of Evo difficult to understand and execute</a:t>
            </a:r>
          </a:p>
        </p:txBody>
      </p:sp>
      <p:pic>
        <p:nvPicPr>
          <p:cNvPr id="2030" name="Picture 4" descr="Picture 4"/>
          <p:cNvPicPr>
            <a:picLocks noChangeAspect="1"/>
          </p:cNvPicPr>
          <p:nvPr/>
        </p:nvPicPr>
        <p:blipFill>
          <a:blip r:embed="rId3">
            <a:extLst/>
          </a:blip>
          <a:stretch>
            <a:fillRect/>
          </a:stretch>
        </p:blipFill>
        <p:spPr>
          <a:xfrm>
            <a:off x="7370763" y="1479550"/>
            <a:ext cx="1620839" cy="3016250"/>
          </a:xfrm>
          <a:prstGeom prst="rect">
            <a:avLst/>
          </a:prstGeom>
          <a:ln w="12700">
            <a:miter lim="400000"/>
          </a:ln>
        </p:spPr>
      </p:pic>
      <p:pic>
        <p:nvPicPr>
          <p:cNvPr id="2031" name="Picture 5" descr="Picture 5"/>
          <p:cNvPicPr>
            <a:picLocks noChangeAspect="1"/>
          </p:cNvPicPr>
          <p:nvPr/>
        </p:nvPicPr>
        <p:blipFill>
          <a:blip r:embed="rId4">
            <a:extLst/>
          </a:blip>
          <a:stretch>
            <a:fillRect/>
          </a:stretch>
        </p:blipFill>
        <p:spPr>
          <a:xfrm>
            <a:off x="0" y="5867400"/>
            <a:ext cx="2120900" cy="482600"/>
          </a:xfrm>
          <a:prstGeom prst="rect">
            <a:avLst/>
          </a:prstGeom>
          <a:ln w="12700">
            <a:miter lim="400000"/>
          </a:ln>
        </p:spPr>
      </p:pic>
      <p:grpSp>
        <p:nvGrpSpPr>
          <p:cNvPr id="2034" name="Group 6"/>
          <p:cNvGrpSpPr/>
          <p:nvPr/>
        </p:nvGrpSpPr>
        <p:grpSpPr>
          <a:xfrm>
            <a:off x="6603999" y="5791200"/>
            <a:ext cx="1512053" cy="1062989"/>
            <a:chOff x="0" y="0"/>
            <a:chExt cx="1512052" cy="1062988"/>
          </a:xfrm>
        </p:grpSpPr>
        <p:pic>
          <p:nvPicPr>
            <p:cNvPr id="2032" name="Picture 7" descr="Picture 7"/>
            <p:cNvPicPr>
              <a:picLocks noChangeAspect="1"/>
            </p:cNvPicPr>
            <p:nvPr/>
          </p:nvPicPr>
          <p:blipFill>
            <a:blip r:embed="rId5">
              <a:extLst/>
            </a:blip>
            <a:stretch>
              <a:fillRect/>
            </a:stretch>
          </p:blipFill>
          <p:spPr>
            <a:xfrm>
              <a:off x="381000" y="0"/>
              <a:ext cx="787403" cy="787401"/>
            </a:xfrm>
            <a:prstGeom prst="rect">
              <a:avLst/>
            </a:prstGeom>
            <a:ln w="12700" cap="flat">
              <a:noFill/>
              <a:miter lim="400000"/>
            </a:ln>
            <a:effectLst/>
          </p:spPr>
        </p:pic>
        <p:sp>
          <p:nvSpPr>
            <p:cNvPr id="2033" name="Text Box 8"/>
            <p:cNvSpPr txBox="1"/>
            <p:nvPr/>
          </p:nvSpPr>
          <p:spPr>
            <a:xfrm>
              <a:off x="-1" y="730250"/>
              <a:ext cx="1512054"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600">
                  <a:latin typeface="+mj-lt"/>
                  <a:ea typeface="+mj-ea"/>
                  <a:cs typeface="+mj-cs"/>
                  <a:sym typeface="Calibri"/>
                </a:defRPr>
              </a:lvl1pPr>
            </a:lstStyle>
            <a:p>
              <a:pPr/>
              <a:r>
                <a:t>Trond Johansen</a:t>
              </a:r>
            </a:p>
          </p:txBody>
        </p:sp>
      </p:grpSp>
      <p:sp>
        <p:nvSpPr>
          <p:cNvPr id="20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29">
                                            <p:txEl>
                                              <p:pRg st="1" end="1"/>
                                            </p:txEl>
                                          </p:spTgt>
                                        </p:tgtEl>
                                        <p:attrNameLst>
                                          <p:attrName>style.visibility</p:attrName>
                                        </p:attrNameLst>
                                      </p:cBhvr>
                                      <p:to>
                                        <p:strVal val="visible"/>
                                      </p:to>
                                    </p:set>
                                    <p:anim calcmode="lin" valueType="num">
                                      <p:cBhvr>
                                        <p:cTn id="7" dur="1000" fill="hold"/>
                                        <p:tgtEl>
                                          <p:spTgt spid="202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029">
                                            <p:txEl>
                                              <p:pRg st="1" end="1"/>
                                            </p:txEl>
                                          </p:spTgt>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Class="entr" nodeType="afterEffect" presetSubtype="16" presetID="23" grpId="1" fill="hold">
                                  <p:stCondLst>
                                    <p:cond delay="0"/>
                                  </p:stCondLst>
                                  <p:iterate type="el" backwards="0">
                                    <p:tmAbs val="0"/>
                                  </p:iterate>
                                  <p:childTnLst>
                                    <p:set>
                                      <p:cBhvr>
                                        <p:cTn id="11" fill="hold"/>
                                        <p:tgtEl>
                                          <p:spTgt spid="2029">
                                            <p:txEl>
                                              <p:pRg st="2" end="2"/>
                                            </p:txEl>
                                          </p:spTgt>
                                        </p:tgtEl>
                                        <p:attrNameLst>
                                          <p:attrName>style.visibility</p:attrName>
                                        </p:attrNameLst>
                                      </p:cBhvr>
                                      <p:to>
                                        <p:strVal val="visible"/>
                                      </p:to>
                                    </p:set>
                                    <p:anim calcmode="lin" valueType="num">
                                      <p:cBhvr>
                                        <p:cTn id="12" dur="1000" fill="hold"/>
                                        <p:tgtEl>
                                          <p:spTgt spid="2029">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2029">
                                            <p:txEl>
                                              <p:pRg st="2" end="2"/>
                                            </p:txEl>
                                          </p:spTgt>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Class="entr" nodeType="afterEffect" presetSubtype="16" presetID="23" grpId="1" fill="hold">
                                  <p:stCondLst>
                                    <p:cond delay="0"/>
                                  </p:stCondLst>
                                  <p:iterate type="el" backwards="0">
                                    <p:tmAbs val="0"/>
                                  </p:iterate>
                                  <p:childTnLst>
                                    <p:set>
                                      <p:cBhvr>
                                        <p:cTn id="16" fill="hold"/>
                                        <p:tgtEl>
                                          <p:spTgt spid="2029">
                                            <p:txEl>
                                              <p:pRg st="3" end="3"/>
                                            </p:txEl>
                                          </p:spTgt>
                                        </p:tgtEl>
                                        <p:attrNameLst>
                                          <p:attrName>style.visibility</p:attrName>
                                        </p:attrNameLst>
                                      </p:cBhvr>
                                      <p:to>
                                        <p:strVal val="visible"/>
                                      </p:to>
                                    </p:set>
                                    <p:anim calcmode="lin" valueType="num">
                                      <p:cBhvr>
                                        <p:cTn id="17" dur="1000" fill="hold"/>
                                        <p:tgtEl>
                                          <p:spTgt spid="2029">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2029">
                                            <p:txEl>
                                              <p:pRg st="3" end="3"/>
                                            </p:txEl>
                                          </p:spTgt>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Class="entr" nodeType="afterEffect" presetSubtype="16" presetID="23" grpId="1" fill="hold">
                                  <p:stCondLst>
                                    <p:cond delay="0"/>
                                  </p:stCondLst>
                                  <p:iterate type="el" backwards="0">
                                    <p:tmAbs val="0"/>
                                  </p:iterate>
                                  <p:childTnLst>
                                    <p:set>
                                      <p:cBhvr>
                                        <p:cTn id="21" fill="hold"/>
                                        <p:tgtEl>
                                          <p:spTgt spid="2029">
                                            <p:txEl>
                                              <p:pRg st="4" end="4"/>
                                            </p:txEl>
                                          </p:spTgt>
                                        </p:tgtEl>
                                        <p:attrNameLst>
                                          <p:attrName>style.visibility</p:attrName>
                                        </p:attrNameLst>
                                      </p:cBhvr>
                                      <p:to>
                                        <p:strVal val="visible"/>
                                      </p:to>
                                    </p:set>
                                    <p:anim calcmode="lin" valueType="num">
                                      <p:cBhvr>
                                        <p:cTn id="22" dur="1000" fill="hold"/>
                                        <p:tgtEl>
                                          <p:spTgt spid="2029">
                                            <p:txEl>
                                              <p:pRg st="4" end="4"/>
                                            </p:txEl>
                                          </p:spTgt>
                                        </p:tgtEl>
                                        <p:attrNameLst>
                                          <p:attrName>ppt_w</p:attrName>
                                        </p:attrNameLst>
                                      </p:cBhvr>
                                      <p:tavLst>
                                        <p:tav tm="0">
                                          <p:val>
                                            <p:fltVal val="0"/>
                                          </p:val>
                                        </p:tav>
                                        <p:tav tm="100000">
                                          <p:val>
                                            <p:strVal val="#ppt_w"/>
                                          </p:val>
                                        </p:tav>
                                      </p:tavLst>
                                    </p:anim>
                                    <p:anim calcmode="lin" valueType="num">
                                      <p:cBhvr>
                                        <p:cTn id="23" dur="1000" fill="hold"/>
                                        <p:tgtEl>
                                          <p:spTgt spid="202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23" grpId="1" fill="hold">
                                  <p:stCondLst>
                                    <p:cond delay="0"/>
                                  </p:stCondLst>
                                  <p:iterate type="el" backwards="0">
                                    <p:tmAbs val="0"/>
                                  </p:iterate>
                                  <p:childTnLst>
                                    <p:set>
                                      <p:cBhvr>
                                        <p:cTn id="27" fill="hold"/>
                                        <p:tgtEl>
                                          <p:spTgt spid="2029">
                                            <p:txEl>
                                              <p:pRg st="5" end="5"/>
                                            </p:txEl>
                                          </p:spTgt>
                                        </p:tgtEl>
                                        <p:attrNameLst>
                                          <p:attrName>style.visibility</p:attrName>
                                        </p:attrNameLst>
                                      </p:cBhvr>
                                      <p:to>
                                        <p:strVal val="visible"/>
                                      </p:to>
                                    </p:set>
                                    <p:anim calcmode="lin" valueType="num">
                                      <p:cBhvr>
                                        <p:cTn id="28" dur="1000" fill="hold"/>
                                        <p:tgtEl>
                                          <p:spTgt spid="2029">
                                            <p:txEl>
                                              <p:pRg st="5" end="5"/>
                                            </p:txEl>
                                          </p:spTgt>
                                        </p:tgtEl>
                                        <p:attrNameLst>
                                          <p:attrName>ppt_w</p:attrName>
                                        </p:attrNameLst>
                                      </p:cBhvr>
                                      <p:tavLst>
                                        <p:tav tm="0">
                                          <p:val>
                                            <p:fltVal val="0"/>
                                          </p:val>
                                        </p:tav>
                                        <p:tav tm="100000">
                                          <p:val>
                                            <p:strVal val="#ppt_w"/>
                                          </p:val>
                                        </p:tav>
                                      </p:tavLst>
                                    </p:anim>
                                    <p:anim calcmode="lin" valueType="num">
                                      <p:cBhvr>
                                        <p:cTn id="29" dur="1000" fill="hold"/>
                                        <p:tgtEl>
                                          <p:spTgt spid="202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2" fill="hold">
                                  <p:stCondLst>
                                    <p:cond delay="0"/>
                                  </p:stCondLst>
                                  <p:iterate type="el" backwards="0">
                                    <p:tmAbs val="0"/>
                                  </p:iterate>
                                  <p:childTnLst>
                                    <p:set>
                                      <p:cBhvr>
                                        <p:cTn id="33" fill="hold"/>
                                        <p:tgtEl>
                                          <p:spTgt spid="2030"/>
                                        </p:tgtEl>
                                        <p:attrNameLst>
                                          <p:attrName>style.visibility</p:attrName>
                                        </p:attrNameLst>
                                      </p:cBhvr>
                                      <p:to>
                                        <p:strVal val="visible"/>
                                      </p:to>
                                    </p:set>
                                    <p:anim calcmode="lin" valueType="num">
                                      <p:cBhvr>
                                        <p:cTn id="34" dur="1000" fill="hold"/>
                                        <p:tgtEl>
                                          <p:spTgt spid="2030"/>
                                        </p:tgtEl>
                                        <p:attrNameLst>
                                          <p:attrName>ppt_w</p:attrName>
                                        </p:attrNameLst>
                                      </p:cBhvr>
                                      <p:tavLst>
                                        <p:tav tm="0">
                                          <p:val>
                                            <p:fltVal val="0"/>
                                          </p:val>
                                        </p:tav>
                                        <p:tav tm="100000">
                                          <p:val>
                                            <p:strVal val="#ppt_w"/>
                                          </p:val>
                                        </p:tav>
                                      </p:tavLst>
                                    </p:anim>
                                    <p:anim calcmode="lin" valueType="num">
                                      <p:cBhvr>
                                        <p:cTn id="35" dur="1000" fill="hold"/>
                                        <p:tgtEl>
                                          <p:spTgt spid="2030"/>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6" presetID="23" grpId="1" fill="hold">
                                  <p:stCondLst>
                                    <p:cond delay="0"/>
                                  </p:stCondLst>
                                  <p:iterate type="el" backwards="0">
                                    <p:tmAbs val="0"/>
                                  </p:iterate>
                                  <p:childTnLst>
                                    <p:set>
                                      <p:cBhvr>
                                        <p:cTn id="39" fill="hold"/>
                                        <p:tgtEl>
                                          <p:spTgt spid="2029">
                                            <p:txEl>
                                              <p:pRg st="6" end="6"/>
                                            </p:txEl>
                                          </p:spTgt>
                                        </p:tgtEl>
                                        <p:attrNameLst>
                                          <p:attrName>style.visibility</p:attrName>
                                        </p:attrNameLst>
                                      </p:cBhvr>
                                      <p:to>
                                        <p:strVal val="visible"/>
                                      </p:to>
                                    </p:set>
                                    <p:anim calcmode="lin" valueType="num">
                                      <p:cBhvr>
                                        <p:cTn id="40" dur="1000" fill="hold"/>
                                        <p:tgtEl>
                                          <p:spTgt spid="2029">
                                            <p:txEl>
                                              <p:pRg st="6" end="6"/>
                                            </p:txEl>
                                          </p:spTgt>
                                        </p:tgtEl>
                                        <p:attrNameLst>
                                          <p:attrName>ppt_w</p:attrName>
                                        </p:attrNameLst>
                                      </p:cBhvr>
                                      <p:tavLst>
                                        <p:tav tm="0">
                                          <p:val>
                                            <p:fltVal val="0"/>
                                          </p:val>
                                        </p:tav>
                                        <p:tav tm="100000">
                                          <p:val>
                                            <p:strVal val="#ppt_w"/>
                                          </p:val>
                                        </p:tav>
                                      </p:tavLst>
                                    </p:anim>
                                    <p:anim calcmode="lin" valueType="num">
                                      <p:cBhvr>
                                        <p:cTn id="41" dur="1000" fill="hold"/>
                                        <p:tgtEl>
                                          <p:spTgt spid="2029">
                                            <p:txEl>
                                              <p:pRg st="6" end="6"/>
                                            </p:txEl>
                                          </p:spTgt>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Class="entr" nodeType="afterEffect" presetSubtype="16" presetID="23" grpId="1" fill="hold">
                                  <p:stCondLst>
                                    <p:cond delay="0"/>
                                  </p:stCondLst>
                                  <p:iterate type="el" backwards="0">
                                    <p:tmAbs val="0"/>
                                  </p:iterate>
                                  <p:childTnLst>
                                    <p:set>
                                      <p:cBhvr>
                                        <p:cTn id="44" fill="hold"/>
                                        <p:tgtEl>
                                          <p:spTgt spid="2029">
                                            <p:txEl>
                                              <p:pRg st="7" end="7"/>
                                            </p:txEl>
                                          </p:spTgt>
                                        </p:tgtEl>
                                        <p:attrNameLst>
                                          <p:attrName>style.visibility</p:attrName>
                                        </p:attrNameLst>
                                      </p:cBhvr>
                                      <p:to>
                                        <p:strVal val="visible"/>
                                      </p:to>
                                    </p:set>
                                    <p:anim calcmode="lin" valueType="num">
                                      <p:cBhvr>
                                        <p:cTn id="45" dur="1000" fill="hold"/>
                                        <p:tgtEl>
                                          <p:spTgt spid="2029">
                                            <p:txEl>
                                              <p:pRg st="7" end="7"/>
                                            </p:txEl>
                                          </p:spTgt>
                                        </p:tgtEl>
                                        <p:attrNameLst>
                                          <p:attrName>ppt_w</p:attrName>
                                        </p:attrNameLst>
                                      </p:cBhvr>
                                      <p:tavLst>
                                        <p:tav tm="0">
                                          <p:val>
                                            <p:fltVal val="0"/>
                                          </p:val>
                                        </p:tav>
                                        <p:tav tm="100000">
                                          <p:val>
                                            <p:strVal val="#ppt_w"/>
                                          </p:val>
                                        </p:tav>
                                      </p:tavLst>
                                    </p:anim>
                                    <p:anim calcmode="lin" valueType="num">
                                      <p:cBhvr>
                                        <p:cTn id="46" dur="1000" fill="hold"/>
                                        <p:tgtEl>
                                          <p:spTgt spid="2029">
                                            <p:txEl>
                                              <p:pRg st="7" end="7"/>
                                            </p:txEl>
                                          </p:spTgt>
                                        </p:tgtEl>
                                        <p:attrNameLst>
                                          <p:attrName>ppt_h</p:attrName>
                                        </p:attrNameLst>
                                      </p:cBhvr>
                                      <p:tavLst>
                                        <p:tav tm="0">
                                          <p:val>
                                            <p:fltVal val="0"/>
                                          </p:val>
                                        </p:tav>
                                        <p:tav tm="100000">
                                          <p:val>
                                            <p:strVal val="#ppt_h"/>
                                          </p:val>
                                        </p:tav>
                                      </p:tavLst>
                                    </p:anim>
                                  </p:childTnLst>
                                </p:cTn>
                              </p:par>
                            </p:childTnLst>
                          </p:cTn>
                        </p:par>
                        <p:par>
                          <p:cTn id="47" fill="hold">
                            <p:stCondLst>
                              <p:cond delay="2000"/>
                            </p:stCondLst>
                            <p:childTnLst>
                              <p:par>
                                <p:cTn id="48" presetClass="entr" nodeType="afterEffect" presetSubtype="16" presetID="23" grpId="1" fill="hold">
                                  <p:stCondLst>
                                    <p:cond delay="0"/>
                                  </p:stCondLst>
                                  <p:iterate type="el" backwards="0">
                                    <p:tmAbs val="0"/>
                                  </p:iterate>
                                  <p:childTnLst>
                                    <p:set>
                                      <p:cBhvr>
                                        <p:cTn id="49" fill="hold"/>
                                        <p:tgtEl>
                                          <p:spTgt spid="2029">
                                            <p:txEl>
                                              <p:pRg st="8" end="8"/>
                                            </p:txEl>
                                          </p:spTgt>
                                        </p:tgtEl>
                                        <p:attrNameLst>
                                          <p:attrName>style.visibility</p:attrName>
                                        </p:attrNameLst>
                                      </p:cBhvr>
                                      <p:to>
                                        <p:strVal val="visible"/>
                                      </p:to>
                                    </p:set>
                                    <p:anim calcmode="lin" valueType="num">
                                      <p:cBhvr>
                                        <p:cTn id="50" dur="1000" fill="hold"/>
                                        <p:tgtEl>
                                          <p:spTgt spid="2029">
                                            <p:txEl>
                                              <p:pRg st="8" end="8"/>
                                            </p:txEl>
                                          </p:spTgt>
                                        </p:tgtEl>
                                        <p:attrNameLst>
                                          <p:attrName>ppt_w</p:attrName>
                                        </p:attrNameLst>
                                      </p:cBhvr>
                                      <p:tavLst>
                                        <p:tav tm="0">
                                          <p:val>
                                            <p:fltVal val="0"/>
                                          </p:val>
                                        </p:tav>
                                        <p:tav tm="100000">
                                          <p:val>
                                            <p:strVal val="#ppt_w"/>
                                          </p:val>
                                        </p:tav>
                                      </p:tavLst>
                                    </p:anim>
                                    <p:anim calcmode="lin" valueType="num">
                                      <p:cBhvr>
                                        <p:cTn id="51" dur="1000" fill="hold"/>
                                        <p:tgtEl>
                                          <p:spTgt spid="2029">
                                            <p:txEl>
                                              <p:pRg st="8" end="8"/>
                                            </p:txEl>
                                          </p:spTgt>
                                        </p:tgtEl>
                                        <p:attrNameLst>
                                          <p:attrName>ppt_h</p:attrName>
                                        </p:attrNameLst>
                                      </p:cBhvr>
                                      <p:tavLst>
                                        <p:tav tm="0">
                                          <p:val>
                                            <p:fltVal val="0"/>
                                          </p:val>
                                        </p:tav>
                                        <p:tav tm="100000">
                                          <p:val>
                                            <p:strVal val="#ppt_h"/>
                                          </p:val>
                                        </p:tav>
                                      </p:tavLst>
                                    </p:anim>
                                  </p:childTnLst>
                                </p:cTn>
                              </p:par>
                            </p:childTnLst>
                          </p:cTn>
                        </p:par>
                        <p:par>
                          <p:cTn id="52" fill="hold">
                            <p:stCondLst>
                              <p:cond delay="3000"/>
                            </p:stCondLst>
                            <p:childTnLst>
                              <p:par>
                                <p:cTn id="53" presetClass="entr" nodeType="afterEffect" presetSubtype="16" presetID="23" grpId="1" fill="hold">
                                  <p:stCondLst>
                                    <p:cond delay="0"/>
                                  </p:stCondLst>
                                  <p:iterate type="el" backwards="0">
                                    <p:tmAbs val="0"/>
                                  </p:iterate>
                                  <p:childTnLst>
                                    <p:set>
                                      <p:cBhvr>
                                        <p:cTn id="54" fill="hold"/>
                                        <p:tgtEl>
                                          <p:spTgt spid="2029">
                                            <p:txEl>
                                              <p:pRg st="9" end="9"/>
                                            </p:txEl>
                                          </p:spTgt>
                                        </p:tgtEl>
                                        <p:attrNameLst>
                                          <p:attrName>style.visibility</p:attrName>
                                        </p:attrNameLst>
                                      </p:cBhvr>
                                      <p:to>
                                        <p:strVal val="visible"/>
                                      </p:to>
                                    </p:set>
                                    <p:anim calcmode="lin" valueType="num">
                                      <p:cBhvr>
                                        <p:cTn id="55" dur="1000" fill="hold"/>
                                        <p:tgtEl>
                                          <p:spTgt spid="2029">
                                            <p:txEl>
                                              <p:pRg st="9" end="9"/>
                                            </p:txEl>
                                          </p:spTgt>
                                        </p:tgtEl>
                                        <p:attrNameLst>
                                          <p:attrName>ppt_w</p:attrName>
                                        </p:attrNameLst>
                                      </p:cBhvr>
                                      <p:tavLst>
                                        <p:tav tm="0">
                                          <p:val>
                                            <p:fltVal val="0"/>
                                          </p:val>
                                        </p:tav>
                                        <p:tav tm="100000">
                                          <p:val>
                                            <p:strVal val="#ppt_w"/>
                                          </p:val>
                                        </p:tav>
                                      </p:tavLst>
                                    </p:anim>
                                    <p:anim calcmode="lin" valueType="num">
                                      <p:cBhvr>
                                        <p:cTn id="56" dur="1000" fill="hold"/>
                                        <p:tgtEl>
                                          <p:spTgt spid="2029">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9" grpId="1"/>
      <p:bldP build="whole" bldLvl="1" animBg="1" rev="0" advAuto="0" spid="2030" grpId="2"/>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9" name="Footer Placeholder 11"/>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2040" name="Rectangle 2"/>
          <p:cNvSpPr txBox="1"/>
          <p:nvPr>
            <p:ph type="title"/>
          </p:nvPr>
        </p:nvSpPr>
        <p:spPr>
          <a:xfrm>
            <a:off x="762000" y="228600"/>
            <a:ext cx="8382000" cy="533400"/>
          </a:xfrm>
          <a:prstGeom prst="rect">
            <a:avLst/>
          </a:prstGeom>
          <a:ln w="9525">
            <a:solidFill>
              <a:srgbClr val="EEECE1"/>
            </a:solidFill>
            <a:round/>
          </a:ln>
        </p:spPr>
        <p:txBody>
          <a:bodyPr/>
          <a:lstStyle>
            <a:lvl1pPr>
              <a:defRPr sz="2400"/>
            </a:lvl1pPr>
          </a:lstStyle>
          <a:p>
            <a:pPr/>
            <a:r>
              <a:t>Evo’s impact on        Confirmit    product qualities - 1</a:t>
            </a:r>
          </a:p>
        </p:txBody>
      </p:sp>
      <p:sp>
        <p:nvSpPr>
          <p:cNvPr id="2041" name="Rectangle 3"/>
          <p:cNvSpPr txBox="1"/>
          <p:nvPr>
            <p:ph type="body" idx="1"/>
          </p:nvPr>
        </p:nvSpPr>
        <p:spPr>
          <a:xfrm>
            <a:off x="609600" y="762000"/>
            <a:ext cx="7848600" cy="5334000"/>
          </a:xfrm>
          <a:prstGeom prst="rect">
            <a:avLst/>
          </a:prstGeom>
        </p:spPr>
        <p:txBody>
          <a:bodyPr/>
          <a:lstStyle/>
          <a:p>
            <a:pPr>
              <a:spcBef>
                <a:spcPts val="600"/>
              </a:spcBef>
              <a:defRPr sz="2800"/>
            </a:pPr>
            <a:r>
              <a:t>The impact described is based on:</a:t>
            </a:r>
          </a:p>
          <a:p>
            <a:pPr lvl="1" marL="742950" indent="-285750">
              <a:spcBef>
                <a:spcPts val="500"/>
              </a:spcBef>
              <a:defRPr sz="2400"/>
            </a:pPr>
            <a:r>
              <a:t>Internal usability test, productivity tests ++ </a:t>
            </a:r>
            <a:endParaRPr sz="2800"/>
          </a:p>
          <a:p>
            <a:pPr lvl="1" marL="742950" indent="-285750">
              <a:spcBef>
                <a:spcPts val="500"/>
              </a:spcBef>
              <a:defRPr sz="2400"/>
            </a:pPr>
            <a:r>
              <a:t>Performance tests carried out at Microsoft Windows ISV laboratory in Redmond USA</a:t>
            </a:r>
            <a:endParaRPr sz="2800"/>
          </a:p>
          <a:p>
            <a:pPr lvl="1" marL="742950" indent="-285750">
              <a:spcBef>
                <a:spcPts val="500"/>
              </a:spcBef>
              <a:defRPr sz="2400"/>
            </a:pPr>
            <a:r>
              <a:t>Direct customer feedback</a:t>
            </a:r>
            <a:endParaRPr sz="2800"/>
          </a:p>
          <a:p>
            <a:pPr lvl="2" marL="1143000" indent="-228600">
              <a:spcBef>
                <a:spcPts val="400"/>
              </a:spcBef>
              <a:defRPr i="1" sz="2000"/>
            </a:pPr>
            <a:r>
              <a:t>“I just wanted to let you know how appreciative we are of the new “entire report” export functionality you recently incorporated into the Reportal.  </a:t>
            </a:r>
            <a:endParaRPr sz="2400"/>
          </a:p>
          <a:p>
            <a:pPr lvl="2" marL="1143000" indent="-228600">
              <a:spcBef>
                <a:spcPts val="400"/>
              </a:spcBef>
              <a:defRPr i="1" sz="2000"/>
            </a:pPr>
            <a:r>
              <a:t>It produces a fantastic looking report, and the table of contents is a wonderful feature. </a:t>
            </a:r>
            <a:endParaRPr sz="2400"/>
          </a:p>
          <a:p>
            <a:pPr lvl="2" marL="1143000" indent="-228600">
              <a:spcBef>
                <a:spcPts val="400"/>
              </a:spcBef>
              <a:defRPr i="1" sz="2000"/>
            </a:pPr>
            <a:r>
              <a:t>It is also </a:t>
            </a:r>
            <a:r>
              <a:rPr b="1"/>
              <a:t>a HUGE time saver.” &lt;- Customer</a:t>
            </a:r>
          </a:p>
          <a:p>
            <a:pPr lvl="1" marL="742950" indent="-285750">
              <a:spcBef>
                <a:spcPts val="500"/>
              </a:spcBef>
              <a:defRPr sz="2400"/>
            </a:pPr>
            <a:r>
              <a:t>“These leaps in product qualities would not have been achieved without Evo”.  &lt;- TJ </a:t>
            </a:r>
          </a:p>
        </p:txBody>
      </p:sp>
      <p:pic>
        <p:nvPicPr>
          <p:cNvPr id="2042" name="Picture 4" descr="Picture 4"/>
          <p:cNvPicPr>
            <a:picLocks noChangeAspect="1"/>
          </p:cNvPicPr>
          <p:nvPr/>
        </p:nvPicPr>
        <p:blipFill>
          <a:blip r:embed="rId2">
            <a:extLst/>
          </a:blip>
          <a:stretch>
            <a:fillRect/>
          </a:stretch>
        </p:blipFill>
        <p:spPr>
          <a:xfrm>
            <a:off x="8293100" y="2514600"/>
            <a:ext cx="850900" cy="846924"/>
          </a:xfrm>
          <a:prstGeom prst="rect">
            <a:avLst/>
          </a:prstGeom>
          <a:ln w="12700">
            <a:miter lim="400000"/>
          </a:ln>
        </p:spPr>
      </p:pic>
      <p:pic>
        <p:nvPicPr>
          <p:cNvPr id="2043" name="Picture 5" descr="Picture 5"/>
          <p:cNvPicPr>
            <a:picLocks noChangeAspect="1"/>
          </p:cNvPicPr>
          <p:nvPr/>
        </p:nvPicPr>
        <p:blipFill>
          <a:blip r:embed="rId3">
            <a:extLst/>
          </a:blip>
          <a:stretch>
            <a:fillRect/>
          </a:stretch>
        </p:blipFill>
        <p:spPr>
          <a:xfrm>
            <a:off x="0" y="2971800"/>
            <a:ext cx="1625600" cy="1333500"/>
          </a:xfrm>
          <a:prstGeom prst="rect">
            <a:avLst/>
          </a:prstGeom>
          <a:ln w="12700">
            <a:miter lim="400000"/>
          </a:ln>
        </p:spPr>
      </p:pic>
      <p:pic>
        <p:nvPicPr>
          <p:cNvPr id="2044" name="Picture 6" descr="Picture 6"/>
          <p:cNvPicPr>
            <a:picLocks noChangeAspect="1"/>
          </p:cNvPicPr>
          <p:nvPr/>
        </p:nvPicPr>
        <p:blipFill>
          <a:blip r:embed="rId4">
            <a:extLst/>
          </a:blip>
          <a:stretch>
            <a:fillRect/>
          </a:stretch>
        </p:blipFill>
        <p:spPr>
          <a:xfrm>
            <a:off x="3670300" y="228600"/>
            <a:ext cx="2133600" cy="482600"/>
          </a:xfrm>
          <a:prstGeom prst="rect">
            <a:avLst/>
          </a:prstGeom>
          <a:ln w="12700">
            <a:miter lim="400000"/>
          </a:ln>
        </p:spPr>
      </p:pic>
      <p:grpSp>
        <p:nvGrpSpPr>
          <p:cNvPr id="2047" name="Group 7"/>
          <p:cNvGrpSpPr/>
          <p:nvPr/>
        </p:nvGrpSpPr>
        <p:grpSpPr>
          <a:xfrm>
            <a:off x="6172198" y="5562600"/>
            <a:ext cx="1512053" cy="1062989"/>
            <a:chOff x="0" y="0"/>
            <a:chExt cx="1512052" cy="1062988"/>
          </a:xfrm>
        </p:grpSpPr>
        <p:pic>
          <p:nvPicPr>
            <p:cNvPr id="2045" name="Picture 8" descr="Picture 8"/>
            <p:cNvPicPr>
              <a:picLocks noChangeAspect="1"/>
            </p:cNvPicPr>
            <p:nvPr/>
          </p:nvPicPr>
          <p:blipFill>
            <a:blip r:embed="rId5">
              <a:extLst/>
            </a:blip>
            <a:stretch>
              <a:fillRect/>
            </a:stretch>
          </p:blipFill>
          <p:spPr>
            <a:xfrm>
              <a:off x="381000" y="0"/>
              <a:ext cx="787403" cy="787401"/>
            </a:xfrm>
            <a:prstGeom prst="rect">
              <a:avLst/>
            </a:prstGeom>
            <a:ln w="12700" cap="flat">
              <a:noFill/>
              <a:miter lim="400000"/>
            </a:ln>
            <a:effectLst/>
          </p:spPr>
        </p:pic>
        <p:sp>
          <p:nvSpPr>
            <p:cNvPr id="2046" name="Text Box 9"/>
            <p:cNvSpPr txBox="1"/>
            <p:nvPr/>
          </p:nvSpPr>
          <p:spPr>
            <a:xfrm>
              <a:off x="-1" y="730250"/>
              <a:ext cx="1512054"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600">
                  <a:latin typeface="+mj-lt"/>
                  <a:ea typeface="+mj-ea"/>
                  <a:cs typeface="+mj-cs"/>
                  <a:sym typeface="Calibri"/>
                </a:defRPr>
              </a:lvl1pPr>
            </a:lstStyle>
            <a:p>
              <a:pPr/>
              <a:r>
                <a:t>Trond Johansen</a:t>
              </a:r>
            </a:p>
          </p:txBody>
        </p:sp>
      </p:grpSp>
      <p:sp>
        <p:nvSpPr>
          <p:cNvPr id="20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41">
                                            <p:bg/>
                                          </p:spTgt>
                                        </p:tgtEl>
                                        <p:attrNameLst>
                                          <p:attrName>style.visibility</p:attrName>
                                        </p:attrNameLst>
                                      </p:cBhvr>
                                      <p:to>
                                        <p:strVal val="visible"/>
                                      </p:to>
                                    </p:set>
                                    <p:anim calcmode="lin" valueType="num">
                                      <p:cBhvr>
                                        <p:cTn id="7" dur="1000" fill="hold"/>
                                        <p:tgtEl>
                                          <p:spTgt spid="2041">
                                            <p:bg/>
                                          </p:spTgt>
                                        </p:tgtEl>
                                        <p:attrNameLst>
                                          <p:attrName>ppt_x</p:attrName>
                                        </p:attrNameLst>
                                      </p:cBhvr>
                                      <p:tavLst>
                                        <p:tav tm="0">
                                          <p:val>
                                            <p:strVal val="0-#ppt_w/2"/>
                                          </p:val>
                                        </p:tav>
                                        <p:tav tm="100000">
                                          <p:val>
                                            <p:strVal val="#ppt_x"/>
                                          </p:val>
                                        </p:tav>
                                      </p:tavLst>
                                    </p:anim>
                                    <p:anim calcmode="lin" valueType="num">
                                      <p:cBhvr>
                                        <p:cTn id="8" dur="1000" fill="hold"/>
                                        <p:tgtEl>
                                          <p:spTgt spid="2041">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041">
                                            <p:txEl>
                                              <p:pRg st="0" end="0"/>
                                            </p:txEl>
                                          </p:spTgt>
                                        </p:tgtEl>
                                        <p:attrNameLst>
                                          <p:attrName>style.visibility</p:attrName>
                                        </p:attrNameLst>
                                      </p:cBhvr>
                                      <p:to>
                                        <p:strVal val="visible"/>
                                      </p:to>
                                    </p:set>
                                    <p:anim calcmode="lin" valueType="num">
                                      <p:cBhvr>
                                        <p:cTn id="11" dur="1000" fill="hold"/>
                                        <p:tgtEl>
                                          <p:spTgt spid="2041">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04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Class="entr" nodeType="afterEffect" presetSubtype="8" presetID="2" grpId="1" fill="hold">
                                  <p:stCondLst>
                                    <p:cond delay="0"/>
                                  </p:stCondLst>
                                  <p:iterate type="el" backwards="0">
                                    <p:tmAbs val="0"/>
                                  </p:iterate>
                                  <p:childTnLst>
                                    <p:set>
                                      <p:cBhvr>
                                        <p:cTn id="15" fill="hold"/>
                                        <p:tgtEl>
                                          <p:spTgt spid="2041">
                                            <p:txEl>
                                              <p:pRg st="1" end="1"/>
                                            </p:txEl>
                                          </p:spTgt>
                                        </p:tgtEl>
                                        <p:attrNameLst>
                                          <p:attrName>style.visibility</p:attrName>
                                        </p:attrNameLst>
                                      </p:cBhvr>
                                      <p:to>
                                        <p:strVal val="visible"/>
                                      </p:to>
                                    </p:set>
                                    <p:anim calcmode="lin" valueType="num">
                                      <p:cBhvr>
                                        <p:cTn id="16" dur="1000" fill="hold"/>
                                        <p:tgtEl>
                                          <p:spTgt spid="2041">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204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Class="entr" nodeType="afterEffect" presetSubtype="8" presetID="2" grpId="1" fill="hold">
                                  <p:stCondLst>
                                    <p:cond delay="0"/>
                                  </p:stCondLst>
                                  <p:iterate type="el" backwards="0">
                                    <p:tmAbs val="0"/>
                                  </p:iterate>
                                  <p:childTnLst>
                                    <p:set>
                                      <p:cBhvr>
                                        <p:cTn id="20" fill="hold"/>
                                        <p:tgtEl>
                                          <p:spTgt spid="2041">
                                            <p:txEl>
                                              <p:pRg st="2" end="2"/>
                                            </p:txEl>
                                          </p:spTgt>
                                        </p:tgtEl>
                                        <p:attrNameLst>
                                          <p:attrName>style.visibility</p:attrName>
                                        </p:attrNameLst>
                                      </p:cBhvr>
                                      <p:to>
                                        <p:strVal val="visible"/>
                                      </p:to>
                                    </p:set>
                                    <p:anim calcmode="lin" valueType="num">
                                      <p:cBhvr>
                                        <p:cTn id="21" dur="1000" fill="hold"/>
                                        <p:tgtEl>
                                          <p:spTgt spid="2041">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204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Class="entr" nodeType="afterEffect" presetSubtype="8" presetID="2" grpId="1" fill="hold">
                                  <p:stCondLst>
                                    <p:cond delay="0"/>
                                  </p:stCondLst>
                                  <p:iterate type="el" backwards="0">
                                    <p:tmAbs val="0"/>
                                  </p:iterate>
                                  <p:childTnLst>
                                    <p:set>
                                      <p:cBhvr>
                                        <p:cTn id="25" fill="hold"/>
                                        <p:tgtEl>
                                          <p:spTgt spid="2041">
                                            <p:txEl>
                                              <p:pRg st="3" end="3"/>
                                            </p:txEl>
                                          </p:spTgt>
                                        </p:tgtEl>
                                        <p:attrNameLst>
                                          <p:attrName>style.visibility</p:attrName>
                                        </p:attrNameLst>
                                      </p:cBhvr>
                                      <p:to>
                                        <p:strVal val="visible"/>
                                      </p:to>
                                    </p:set>
                                    <p:anim calcmode="lin" valueType="num">
                                      <p:cBhvr>
                                        <p:cTn id="26" dur="1000" fill="hold"/>
                                        <p:tgtEl>
                                          <p:spTgt spid="2041">
                                            <p:txEl>
                                              <p:pRg st="3" end="3"/>
                                            </p:txEl>
                                          </p:spTgt>
                                        </p:tgtEl>
                                        <p:attrNameLst>
                                          <p:attrName>ppt_x</p:attrName>
                                        </p:attrNameLst>
                                      </p:cBhvr>
                                      <p:tavLst>
                                        <p:tav tm="0">
                                          <p:val>
                                            <p:strVal val="0-#ppt_w/2"/>
                                          </p:val>
                                        </p:tav>
                                        <p:tav tm="100000">
                                          <p:val>
                                            <p:strVal val="#ppt_x"/>
                                          </p:val>
                                        </p:tav>
                                      </p:tavLst>
                                    </p:anim>
                                    <p:anim calcmode="lin" valueType="num">
                                      <p:cBhvr>
                                        <p:cTn id="27" dur="1000" fill="hold"/>
                                        <p:tgtEl>
                                          <p:spTgt spid="204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Class="entr" nodeType="afterEffect" presetSubtype="8" presetID="2" grpId="1" fill="hold">
                                  <p:stCondLst>
                                    <p:cond delay="0"/>
                                  </p:stCondLst>
                                  <p:iterate type="el" backwards="0">
                                    <p:tmAbs val="0"/>
                                  </p:iterate>
                                  <p:childTnLst>
                                    <p:set>
                                      <p:cBhvr>
                                        <p:cTn id="30" fill="hold"/>
                                        <p:tgtEl>
                                          <p:spTgt spid="2041">
                                            <p:txEl>
                                              <p:pRg st="4" end="4"/>
                                            </p:txEl>
                                          </p:spTgt>
                                        </p:tgtEl>
                                        <p:attrNameLst>
                                          <p:attrName>style.visibility</p:attrName>
                                        </p:attrNameLst>
                                      </p:cBhvr>
                                      <p:to>
                                        <p:strVal val="visible"/>
                                      </p:to>
                                    </p:set>
                                    <p:anim calcmode="lin" valueType="num">
                                      <p:cBhvr>
                                        <p:cTn id="31" dur="1000" fill="hold"/>
                                        <p:tgtEl>
                                          <p:spTgt spid="2041">
                                            <p:txEl>
                                              <p:pRg st="4" end="4"/>
                                            </p:txEl>
                                          </p:spTgt>
                                        </p:tgtEl>
                                        <p:attrNameLst>
                                          <p:attrName>ppt_x</p:attrName>
                                        </p:attrNameLst>
                                      </p:cBhvr>
                                      <p:tavLst>
                                        <p:tav tm="0">
                                          <p:val>
                                            <p:strVal val="0-#ppt_w/2"/>
                                          </p:val>
                                        </p:tav>
                                        <p:tav tm="100000">
                                          <p:val>
                                            <p:strVal val="#ppt_x"/>
                                          </p:val>
                                        </p:tav>
                                      </p:tavLst>
                                    </p:anim>
                                    <p:anim calcmode="lin" valueType="num">
                                      <p:cBhvr>
                                        <p:cTn id="32" dur="1000" fill="hold"/>
                                        <p:tgtEl>
                                          <p:spTgt spid="204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5000"/>
                            </p:stCondLst>
                            <p:childTnLst>
                              <p:par>
                                <p:cTn id="34" presetClass="entr" nodeType="afterEffect" presetSubtype="8" presetID="2" grpId="1" fill="hold">
                                  <p:stCondLst>
                                    <p:cond delay="0"/>
                                  </p:stCondLst>
                                  <p:iterate type="el" backwards="0">
                                    <p:tmAbs val="0"/>
                                  </p:iterate>
                                  <p:childTnLst>
                                    <p:set>
                                      <p:cBhvr>
                                        <p:cTn id="35" fill="hold"/>
                                        <p:tgtEl>
                                          <p:spTgt spid="2041">
                                            <p:txEl>
                                              <p:pRg st="5" end="5"/>
                                            </p:txEl>
                                          </p:spTgt>
                                        </p:tgtEl>
                                        <p:attrNameLst>
                                          <p:attrName>style.visibility</p:attrName>
                                        </p:attrNameLst>
                                      </p:cBhvr>
                                      <p:to>
                                        <p:strVal val="visible"/>
                                      </p:to>
                                    </p:set>
                                    <p:anim calcmode="lin" valueType="num">
                                      <p:cBhvr>
                                        <p:cTn id="36" dur="1000" fill="hold"/>
                                        <p:tgtEl>
                                          <p:spTgt spid="2041">
                                            <p:txEl>
                                              <p:pRg st="5" end="5"/>
                                            </p:txEl>
                                          </p:spTgt>
                                        </p:tgtEl>
                                        <p:attrNameLst>
                                          <p:attrName>ppt_x</p:attrName>
                                        </p:attrNameLst>
                                      </p:cBhvr>
                                      <p:tavLst>
                                        <p:tav tm="0">
                                          <p:val>
                                            <p:strVal val="0-#ppt_w/2"/>
                                          </p:val>
                                        </p:tav>
                                        <p:tav tm="100000">
                                          <p:val>
                                            <p:strVal val="#ppt_x"/>
                                          </p:val>
                                        </p:tav>
                                      </p:tavLst>
                                    </p:anim>
                                    <p:anim calcmode="lin" valueType="num">
                                      <p:cBhvr>
                                        <p:cTn id="37" dur="1000" fill="hold"/>
                                        <p:tgtEl>
                                          <p:spTgt spid="2041">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6000"/>
                            </p:stCondLst>
                            <p:childTnLst>
                              <p:par>
                                <p:cTn id="39" presetClass="entr" nodeType="afterEffect" presetSubtype="8" presetID="2" grpId="1" fill="hold">
                                  <p:stCondLst>
                                    <p:cond delay="0"/>
                                  </p:stCondLst>
                                  <p:iterate type="el" backwards="0">
                                    <p:tmAbs val="0"/>
                                  </p:iterate>
                                  <p:childTnLst>
                                    <p:set>
                                      <p:cBhvr>
                                        <p:cTn id="40" fill="hold"/>
                                        <p:tgtEl>
                                          <p:spTgt spid="2041">
                                            <p:txEl>
                                              <p:pRg st="6" end="6"/>
                                            </p:txEl>
                                          </p:spTgt>
                                        </p:tgtEl>
                                        <p:attrNameLst>
                                          <p:attrName>style.visibility</p:attrName>
                                        </p:attrNameLst>
                                      </p:cBhvr>
                                      <p:to>
                                        <p:strVal val="visible"/>
                                      </p:to>
                                    </p:set>
                                    <p:anim calcmode="lin" valueType="num">
                                      <p:cBhvr>
                                        <p:cTn id="41" dur="1000" fill="hold"/>
                                        <p:tgtEl>
                                          <p:spTgt spid="2041">
                                            <p:txEl>
                                              <p:pRg st="6" end="6"/>
                                            </p:txEl>
                                          </p:spTgt>
                                        </p:tgtEl>
                                        <p:attrNameLst>
                                          <p:attrName>ppt_x</p:attrName>
                                        </p:attrNameLst>
                                      </p:cBhvr>
                                      <p:tavLst>
                                        <p:tav tm="0">
                                          <p:val>
                                            <p:strVal val="0-#ppt_w/2"/>
                                          </p:val>
                                        </p:tav>
                                        <p:tav tm="100000">
                                          <p:val>
                                            <p:strVal val="#ppt_x"/>
                                          </p:val>
                                        </p:tav>
                                      </p:tavLst>
                                    </p:anim>
                                    <p:anim calcmode="lin" valueType="num">
                                      <p:cBhvr>
                                        <p:cTn id="42" dur="1000" fill="hold"/>
                                        <p:tgtEl>
                                          <p:spTgt spid="2041">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7000"/>
                            </p:stCondLst>
                            <p:childTnLst>
                              <p:par>
                                <p:cTn id="44" presetClass="entr" nodeType="afterEffect" presetSubtype="8" presetID="2" grpId="1" fill="hold">
                                  <p:stCondLst>
                                    <p:cond delay="0"/>
                                  </p:stCondLst>
                                  <p:iterate type="el" backwards="0">
                                    <p:tmAbs val="0"/>
                                  </p:iterate>
                                  <p:childTnLst>
                                    <p:set>
                                      <p:cBhvr>
                                        <p:cTn id="45" fill="hold"/>
                                        <p:tgtEl>
                                          <p:spTgt spid="2041">
                                            <p:txEl>
                                              <p:pRg st="7" end="7"/>
                                            </p:txEl>
                                          </p:spTgt>
                                        </p:tgtEl>
                                        <p:attrNameLst>
                                          <p:attrName>style.visibility</p:attrName>
                                        </p:attrNameLst>
                                      </p:cBhvr>
                                      <p:to>
                                        <p:strVal val="visible"/>
                                      </p:to>
                                    </p:set>
                                    <p:anim calcmode="lin" valueType="num">
                                      <p:cBhvr>
                                        <p:cTn id="46" dur="1000" fill="hold"/>
                                        <p:tgtEl>
                                          <p:spTgt spid="2041">
                                            <p:txEl>
                                              <p:pRg st="7" end="7"/>
                                            </p:txEl>
                                          </p:spTgt>
                                        </p:tgtEl>
                                        <p:attrNameLst>
                                          <p:attrName>ppt_x</p:attrName>
                                        </p:attrNameLst>
                                      </p:cBhvr>
                                      <p:tavLst>
                                        <p:tav tm="0">
                                          <p:val>
                                            <p:strVal val="0-#ppt_w/2"/>
                                          </p:val>
                                        </p:tav>
                                        <p:tav tm="100000">
                                          <p:val>
                                            <p:strVal val="#ppt_x"/>
                                          </p:val>
                                        </p:tav>
                                      </p:tavLst>
                                    </p:anim>
                                    <p:anim calcmode="lin" valueType="num">
                                      <p:cBhvr>
                                        <p:cTn id="47" dur="1000" fill="hold"/>
                                        <p:tgtEl>
                                          <p:spTgt spid="204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1" presetID="7" grpId="2" fill="hold">
                                  <p:stCondLst>
                                    <p:cond delay="0"/>
                                  </p:stCondLst>
                                  <p:iterate type="el" backwards="0">
                                    <p:tmAbs val="0"/>
                                  </p:iterate>
                                  <p:childTnLst>
                                    <p:set>
                                      <p:cBhvr>
                                        <p:cTn id="51" fill="hold"/>
                                        <p:tgtEl>
                                          <p:spTgt spid="2042"/>
                                        </p:tgtEl>
                                        <p:attrNameLst>
                                          <p:attrName>style.visibility</p:attrName>
                                        </p:attrNameLst>
                                      </p:cBhvr>
                                      <p:to>
                                        <p:strVal val="visible"/>
                                      </p:to>
                                    </p:set>
                                    <p:anim calcmode="lin" valueType="num">
                                      <p:cBhvr>
                                        <p:cTn id="52" dur="1822" fill="hold"/>
                                        <p:tgtEl>
                                          <p:spTgt spid="2042"/>
                                        </p:tgtEl>
                                        <p:attrNameLst>
                                          <p:attrName>ppt_x</p:attrName>
                                        </p:attrNameLst>
                                      </p:cBhvr>
                                      <p:tavLst>
                                        <p:tav tm="0">
                                          <p:val>
                                            <p:strVal val="#ppt_x"/>
                                          </p:val>
                                        </p:tav>
                                        <p:tav tm="100000">
                                          <p:val>
                                            <p:strVal val="#ppt_x"/>
                                          </p:val>
                                        </p:tav>
                                      </p:tavLst>
                                    </p:anim>
                                    <p:anim calcmode="lin" valueType="num">
                                      <p:cBhvr>
                                        <p:cTn id="53" dur="1822" fill="hold"/>
                                        <p:tgtEl>
                                          <p:spTgt spid="20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2" grpId="2"/>
      <p:bldP build="p" bldLvl="5" animBg="1" rev="0" advAuto="0" spid="2041"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0" name="Footer Placeholder 11"/>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pic>
        <p:nvPicPr>
          <p:cNvPr id="2051" name="Picture 5" descr="Picture 5"/>
          <p:cNvPicPr>
            <a:picLocks noChangeAspect="1"/>
          </p:cNvPicPr>
          <p:nvPr/>
        </p:nvPicPr>
        <p:blipFill>
          <a:blip r:embed="rId2">
            <a:extLst/>
          </a:blip>
          <a:stretch>
            <a:fillRect/>
          </a:stretch>
        </p:blipFill>
        <p:spPr>
          <a:xfrm>
            <a:off x="7141671" y="304800"/>
            <a:ext cx="2002329" cy="1790700"/>
          </a:xfrm>
          <a:prstGeom prst="rect">
            <a:avLst/>
          </a:prstGeom>
          <a:ln w="12700">
            <a:miter lim="400000"/>
          </a:ln>
        </p:spPr>
      </p:pic>
      <p:sp>
        <p:nvSpPr>
          <p:cNvPr id="2052" name="Rectangle 2"/>
          <p:cNvSpPr txBox="1"/>
          <p:nvPr>
            <p:ph type="title"/>
          </p:nvPr>
        </p:nvSpPr>
        <p:spPr>
          <a:xfrm>
            <a:off x="685800" y="-139992"/>
            <a:ext cx="7772400" cy="459485"/>
          </a:xfrm>
          <a:prstGeom prst="rect">
            <a:avLst/>
          </a:prstGeom>
        </p:spPr>
        <p:txBody>
          <a:bodyPr/>
          <a:lstStyle>
            <a:lvl1pPr>
              <a:defRPr sz="2400"/>
            </a:lvl1pPr>
          </a:lstStyle>
          <a:p>
            <a:pPr/>
            <a:r>
              <a:t>Conclusions - </a:t>
            </a:r>
          </a:p>
        </p:txBody>
      </p:sp>
      <p:sp>
        <p:nvSpPr>
          <p:cNvPr id="2053" name="Rectangle 3"/>
          <p:cNvSpPr txBox="1"/>
          <p:nvPr>
            <p:ph type="body" idx="1"/>
          </p:nvPr>
        </p:nvSpPr>
        <p:spPr>
          <a:xfrm>
            <a:off x="606111" y="245314"/>
            <a:ext cx="7001189" cy="6449175"/>
          </a:xfrm>
          <a:prstGeom prst="rect">
            <a:avLst/>
          </a:prstGeom>
        </p:spPr>
        <p:txBody>
          <a:bodyPr/>
          <a:lstStyle/>
          <a:p>
            <a:pPr marL="318897" indent="-318897" defTabSz="425194">
              <a:lnSpc>
                <a:spcPct val="90000"/>
              </a:lnSpc>
              <a:spcBef>
                <a:spcPts val="400"/>
              </a:spcBef>
              <a:defRPr sz="1800">
                <a:latin typeface="Arial Black"/>
                <a:ea typeface="Arial Black"/>
                <a:cs typeface="Arial Black"/>
                <a:sym typeface="Arial Black"/>
              </a:defRPr>
            </a:pPr>
            <a:r>
              <a:t>The method’s positive impact on Confirmit product qualities has convinced us that </a:t>
            </a:r>
          </a:p>
          <a:p>
            <a:pPr lvl="1" marL="690943" indent="-265747" defTabSz="425194">
              <a:lnSpc>
                <a:spcPct val="90000"/>
              </a:lnSpc>
              <a:spcBef>
                <a:spcPts val="400"/>
              </a:spcBef>
              <a:defRPr sz="1600">
                <a:latin typeface="Arial Black"/>
                <a:ea typeface="Arial Black"/>
                <a:cs typeface="Arial Black"/>
                <a:sym typeface="Arial Black"/>
              </a:defRPr>
            </a:pPr>
            <a:r>
              <a:t>Evo is a better suited development process than our former waterfall process, and </a:t>
            </a:r>
            <a:endParaRPr sz="2600"/>
          </a:p>
          <a:p>
            <a:pPr lvl="1" marL="690943" indent="-265747" defTabSz="425194">
              <a:lnSpc>
                <a:spcPct val="90000"/>
              </a:lnSpc>
              <a:spcBef>
                <a:spcPts val="400"/>
              </a:spcBef>
              <a:defRPr sz="1600">
                <a:latin typeface="Arial Black"/>
                <a:ea typeface="Arial Black"/>
                <a:cs typeface="Arial Black"/>
                <a:sym typeface="Arial Black"/>
              </a:defRPr>
            </a:pPr>
            <a:r>
              <a:t>we will continue to use Evo in the future.</a:t>
            </a:r>
            <a:endParaRPr sz="2600"/>
          </a:p>
          <a:p>
            <a:pPr marL="318897" indent="-318897" defTabSz="425194">
              <a:lnSpc>
                <a:spcPct val="90000"/>
              </a:lnSpc>
              <a:spcBef>
                <a:spcPts val="400"/>
              </a:spcBef>
              <a:defRPr sz="1800">
                <a:latin typeface="Arial Black"/>
                <a:ea typeface="Arial Black"/>
                <a:cs typeface="Arial Black"/>
                <a:sym typeface="Arial Black"/>
              </a:defRPr>
            </a:pPr>
            <a:r>
              <a:t>What surprised us the most was </a:t>
            </a:r>
          </a:p>
          <a:p>
            <a:pPr lvl="1" marL="690943" indent="-265747" defTabSz="425194">
              <a:lnSpc>
                <a:spcPct val="90000"/>
              </a:lnSpc>
              <a:spcBef>
                <a:spcPts val="400"/>
              </a:spcBef>
              <a:defRPr sz="1600">
                <a:latin typeface="Arial Black"/>
                <a:ea typeface="Arial Black"/>
                <a:cs typeface="Arial Black"/>
                <a:sym typeface="Arial Black"/>
              </a:defRPr>
            </a:pPr>
            <a:r>
              <a:t>the method’s power of focusing on delivering value for clients versus cost of implementation.</a:t>
            </a:r>
            <a:endParaRPr sz="2600"/>
          </a:p>
          <a:p>
            <a:pPr lvl="1" marL="690943" indent="-265747" defTabSz="425194">
              <a:lnSpc>
                <a:spcPct val="90000"/>
              </a:lnSpc>
              <a:spcBef>
                <a:spcPts val="400"/>
              </a:spcBef>
              <a:defRPr sz="1600">
                <a:latin typeface="Arial Black"/>
                <a:ea typeface="Arial Black"/>
                <a:cs typeface="Arial Black"/>
                <a:sym typeface="Arial Black"/>
              </a:defRPr>
            </a:pPr>
            <a:r>
              <a:t> Evo enables you to re-prioritize the next development-steps based on the weekly feedback.</a:t>
            </a:r>
            <a:endParaRPr sz="2600"/>
          </a:p>
          <a:p>
            <a:pPr lvl="1" marL="690943" indent="-265747" defTabSz="425194">
              <a:lnSpc>
                <a:spcPct val="90000"/>
              </a:lnSpc>
              <a:spcBef>
                <a:spcPts val="400"/>
              </a:spcBef>
              <a:defRPr sz="1600">
                <a:latin typeface="Arial Black"/>
                <a:ea typeface="Arial Black"/>
                <a:cs typeface="Arial Black"/>
                <a:sym typeface="Arial Black"/>
              </a:defRPr>
            </a:pPr>
            <a:r>
              <a:t>What seemed important</a:t>
            </a:r>
            <a:endParaRPr sz="2600"/>
          </a:p>
          <a:p>
            <a:pPr lvl="2" marL="1009840" indent="-212597" defTabSz="425194">
              <a:lnSpc>
                <a:spcPct val="90000"/>
              </a:lnSpc>
              <a:spcBef>
                <a:spcPts val="300"/>
              </a:spcBef>
              <a:defRPr sz="1400">
                <a:latin typeface="Arial Black"/>
                <a:ea typeface="Arial Black"/>
                <a:cs typeface="Arial Black"/>
                <a:sym typeface="Arial Black"/>
              </a:defRPr>
            </a:pPr>
            <a:r>
              <a:t> at the start of the project </a:t>
            </a:r>
            <a:endParaRPr sz="2200"/>
          </a:p>
          <a:p>
            <a:pPr lvl="2" marL="1009840" indent="-212597" defTabSz="425194">
              <a:lnSpc>
                <a:spcPct val="90000"/>
              </a:lnSpc>
              <a:spcBef>
                <a:spcPts val="300"/>
              </a:spcBef>
              <a:defRPr sz="1400">
                <a:latin typeface="Arial Black"/>
                <a:ea typeface="Arial Black"/>
                <a:cs typeface="Arial Black"/>
                <a:sym typeface="Arial Black"/>
              </a:defRPr>
            </a:pPr>
            <a:r>
              <a:t>may be replaced by other solutions </a:t>
            </a:r>
            <a:endParaRPr sz="2200"/>
          </a:p>
          <a:p>
            <a:pPr lvl="2" marL="1009840" indent="-212597" defTabSz="425194">
              <a:lnSpc>
                <a:spcPct val="90000"/>
              </a:lnSpc>
              <a:spcBef>
                <a:spcPts val="300"/>
              </a:spcBef>
              <a:defRPr sz="1400">
                <a:latin typeface="Arial Black"/>
                <a:ea typeface="Arial Black"/>
                <a:cs typeface="Arial Black"/>
                <a:sym typeface="Arial Black"/>
              </a:defRPr>
            </a:pPr>
            <a:r>
              <a:t>based on knowledge gained from previous steps. </a:t>
            </a:r>
            <a:endParaRPr sz="2200"/>
          </a:p>
          <a:p>
            <a:pPr marL="318897" indent="-318897" defTabSz="425194">
              <a:lnSpc>
                <a:spcPct val="90000"/>
              </a:lnSpc>
              <a:spcBef>
                <a:spcPts val="400"/>
              </a:spcBef>
              <a:defRPr sz="1800">
                <a:latin typeface="Arial Black"/>
                <a:ea typeface="Arial Black"/>
                <a:cs typeface="Arial Black"/>
                <a:sym typeface="Arial Black"/>
              </a:defRPr>
            </a:pPr>
            <a:r>
              <a:t>The method has </a:t>
            </a:r>
          </a:p>
          <a:p>
            <a:pPr lvl="1" marL="690943" indent="-265747" defTabSz="425194">
              <a:lnSpc>
                <a:spcPct val="90000"/>
              </a:lnSpc>
              <a:spcBef>
                <a:spcPts val="400"/>
              </a:spcBef>
              <a:defRPr sz="1600">
                <a:latin typeface="Arial Black"/>
                <a:ea typeface="Arial Black"/>
                <a:cs typeface="Arial Black"/>
                <a:sym typeface="Arial Black"/>
              </a:defRPr>
            </a:pPr>
            <a:r>
              <a:t>high focus on measurable product qualities, and </a:t>
            </a:r>
            <a:endParaRPr sz="2600"/>
          </a:p>
          <a:p>
            <a:pPr lvl="2" marL="1009840" indent="-212597" defTabSz="425194">
              <a:lnSpc>
                <a:spcPct val="90000"/>
              </a:lnSpc>
              <a:spcBef>
                <a:spcPts val="300"/>
              </a:spcBef>
              <a:defRPr sz="1400">
                <a:latin typeface="Arial Black"/>
                <a:ea typeface="Arial Black"/>
                <a:cs typeface="Arial Black"/>
                <a:sym typeface="Arial Black"/>
              </a:defRPr>
            </a:pPr>
            <a:r>
              <a:t>defining these clearly and testably, requires training and maturity. </a:t>
            </a:r>
            <a:endParaRPr sz="2200"/>
          </a:p>
          <a:p>
            <a:pPr lvl="1" marL="690943" indent="-265747" defTabSz="425194">
              <a:lnSpc>
                <a:spcPct val="90000"/>
              </a:lnSpc>
              <a:spcBef>
                <a:spcPts val="400"/>
              </a:spcBef>
              <a:defRPr sz="1600">
                <a:latin typeface="Arial Black"/>
                <a:ea typeface="Arial Black"/>
                <a:cs typeface="Arial Black"/>
                <a:sym typeface="Arial Black"/>
              </a:defRPr>
            </a:pPr>
            <a:r>
              <a:t>It is important to believe that everything can be measured,</a:t>
            </a:r>
            <a:endParaRPr sz="2600"/>
          </a:p>
          <a:p>
            <a:pPr lvl="2" marL="1009840" indent="-212597" defTabSz="425194">
              <a:lnSpc>
                <a:spcPct val="90000"/>
              </a:lnSpc>
              <a:spcBef>
                <a:spcPts val="300"/>
              </a:spcBef>
              <a:defRPr sz="1400">
                <a:latin typeface="Arial Black"/>
                <a:ea typeface="Arial Black"/>
                <a:cs typeface="Arial Black"/>
                <a:sym typeface="Arial Black"/>
              </a:defRPr>
            </a:pPr>
            <a:r>
              <a:t> and to seek guidance if it seems impossible.</a:t>
            </a:r>
          </a:p>
        </p:txBody>
      </p:sp>
      <p:pic>
        <p:nvPicPr>
          <p:cNvPr id="2054" name="Picture 4" descr="Picture 4"/>
          <p:cNvPicPr>
            <a:picLocks noChangeAspect="1"/>
          </p:cNvPicPr>
          <p:nvPr/>
        </p:nvPicPr>
        <p:blipFill>
          <a:blip r:embed="rId3">
            <a:extLst/>
          </a:blip>
          <a:stretch>
            <a:fillRect/>
          </a:stretch>
        </p:blipFill>
        <p:spPr>
          <a:xfrm>
            <a:off x="7467179" y="2743200"/>
            <a:ext cx="1270422" cy="1130300"/>
          </a:xfrm>
          <a:prstGeom prst="rect">
            <a:avLst/>
          </a:prstGeom>
          <a:ln w="12700">
            <a:miter lim="400000"/>
          </a:ln>
        </p:spPr>
      </p:pic>
      <p:pic>
        <p:nvPicPr>
          <p:cNvPr id="2055" name="Picture 6" descr="Picture 6"/>
          <p:cNvPicPr>
            <a:picLocks noChangeAspect="1"/>
          </p:cNvPicPr>
          <p:nvPr/>
        </p:nvPicPr>
        <p:blipFill>
          <a:blip r:embed="rId4">
            <a:extLst/>
          </a:blip>
          <a:stretch>
            <a:fillRect/>
          </a:stretch>
        </p:blipFill>
        <p:spPr>
          <a:xfrm>
            <a:off x="7404100" y="4572000"/>
            <a:ext cx="1473200" cy="1372982"/>
          </a:xfrm>
          <a:prstGeom prst="rect">
            <a:avLst/>
          </a:prstGeom>
          <a:ln w="12700">
            <a:miter lim="400000"/>
          </a:ln>
        </p:spPr>
      </p:pic>
      <p:grpSp>
        <p:nvGrpSpPr>
          <p:cNvPr id="2058" name="Group 7"/>
          <p:cNvGrpSpPr/>
          <p:nvPr/>
        </p:nvGrpSpPr>
        <p:grpSpPr>
          <a:xfrm>
            <a:off x="7627770" y="6051548"/>
            <a:ext cx="1512053" cy="802319"/>
            <a:chOff x="0" y="0"/>
            <a:chExt cx="1512052" cy="802317"/>
          </a:xfrm>
        </p:grpSpPr>
        <p:pic>
          <p:nvPicPr>
            <p:cNvPr id="2056" name="Picture 8" descr="Picture 8"/>
            <p:cNvPicPr>
              <a:picLocks noChangeAspect="1"/>
            </p:cNvPicPr>
            <p:nvPr/>
          </p:nvPicPr>
          <p:blipFill>
            <a:blip r:embed="rId5">
              <a:extLst/>
            </a:blip>
            <a:stretch>
              <a:fillRect/>
            </a:stretch>
          </p:blipFill>
          <p:spPr>
            <a:xfrm>
              <a:off x="281092" y="-1"/>
              <a:ext cx="580926" cy="506332"/>
            </a:xfrm>
            <a:prstGeom prst="rect">
              <a:avLst/>
            </a:prstGeom>
            <a:ln w="12700" cap="flat">
              <a:noFill/>
              <a:miter lim="400000"/>
            </a:ln>
            <a:effectLst/>
          </p:spPr>
        </p:pic>
        <p:sp>
          <p:nvSpPr>
            <p:cNvPr id="2057" name="Text Box 9"/>
            <p:cNvSpPr txBox="1"/>
            <p:nvPr/>
          </p:nvSpPr>
          <p:spPr>
            <a:xfrm>
              <a:off x="-1" y="469579"/>
              <a:ext cx="1512054"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600">
                  <a:latin typeface="+mj-lt"/>
                  <a:ea typeface="+mj-ea"/>
                  <a:cs typeface="+mj-cs"/>
                  <a:sym typeface="Calibri"/>
                </a:defRPr>
              </a:lvl1pPr>
            </a:lstStyle>
            <a:p>
              <a:pPr/>
              <a:r>
                <a:t>Trond Johansen</a:t>
              </a:r>
            </a:p>
          </p:txBody>
        </p:sp>
      </p:grpSp>
      <p:sp>
        <p:nvSpPr>
          <p:cNvPr id="20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53">
                                            <p:bg/>
                                          </p:spTgt>
                                        </p:tgtEl>
                                        <p:attrNameLst>
                                          <p:attrName>style.visibility</p:attrName>
                                        </p:attrNameLst>
                                      </p:cBhvr>
                                      <p:to>
                                        <p:strVal val="visible"/>
                                      </p:to>
                                    </p:set>
                                    <p:anim calcmode="lin" valueType="num">
                                      <p:cBhvr>
                                        <p:cTn id="7" dur="600" fill="hold"/>
                                        <p:tgtEl>
                                          <p:spTgt spid="2053">
                                            <p:bg/>
                                          </p:spTgt>
                                        </p:tgtEl>
                                        <p:attrNameLst>
                                          <p:attrName>ppt_x</p:attrName>
                                        </p:attrNameLst>
                                      </p:cBhvr>
                                      <p:tavLst>
                                        <p:tav tm="0">
                                          <p:val>
                                            <p:strVal val="0-#ppt_w/2"/>
                                          </p:val>
                                        </p:tav>
                                        <p:tav tm="100000">
                                          <p:val>
                                            <p:strVal val="#ppt_x"/>
                                          </p:val>
                                        </p:tav>
                                      </p:tavLst>
                                    </p:anim>
                                    <p:anim calcmode="lin" valueType="num">
                                      <p:cBhvr>
                                        <p:cTn id="8" dur="600" fill="hold"/>
                                        <p:tgtEl>
                                          <p:spTgt spid="2053">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053">
                                            <p:txEl>
                                              <p:pRg st="0" end="0"/>
                                            </p:txEl>
                                          </p:spTgt>
                                        </p:tgtEl>
                                        <p:attrNameLst>
                                          <p:attrName>style.visibility</p:attrName>
                                        </p:attrNameLst>
                                      </p:cBhvr>
                                      <p:to>
                                        <p:strVal val="visible"/>
                                      </p:to>
                                    </p:set>
                                    <p:anim calcmode="lin" valueType="num">
                                      <p:cBhvr>
                                        <p:cTn id="11" dur="600" fill="hold"/>
                                        <p:tgtEl>
                                          <p:spTgt spid="2053">
                                            <p:txEl>
                                              <p:pRg st="0" end="0"/>
                                            </p:txEl>
                                          </p:spTgt>
                                        </p:tgtEl>
                                        <p:attrNameLst>
                                          <p:attrName>ppt_x</p:attrName>
                                        </p:attrNameLst>
                                      </p:cBhvr>
                                      <p:tavLst>
                                        <p:tav tm="0">
                                          <p:val>
                                            <p:strVal val="0-#ppt_w/2"/>
                                          </p:val>
                                        </p:tav>
                                        <p:tav tm="100000">
                                          <p:val>
                                            <p:strVal val="#ppt_x"/>
                                          </p:val>
                                        </p:tav>
                                      </p:tavLst>
                                    </p:anim>
                                    <p:anim calcmode="lin" valueType="num">
                                      <p:cBhvr>
                                        <p:cTn id="12" dur="600" fill="hold"/>
                                        <p:tgtEl>
                                          <p:spTgt spid="205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Class="entr" nodeType="afterEffect" presetSubtype="8" presetID="2" grpId="1" fill="hold">
                                  <p:stCondLst>
                                    <p:cond delay="0"/>
                                  </p:stCondLst>
                                  <p:iterate type="el" backwards="0">
                                    <p:tmAbs val="0"/>
                                  </p:iterate>
                                  <p:childTnLst>
                                    <p:set>
                                      <p:cBhvr>
                                        <p:cTn id="15" fill="hold"/>
                                        <p:tgtEl>
                                          <p:spTgt spid="2053">
                                            <p:txEl>
                                              <p:pRg st="1" end="1"/>
                                            </p:txEl>
                                          </p:spTgt>
                                        </p:tgtEl>
                                        <p:attrNameLst>
                                          <p:attrName>style.visibility</p:attrName>
                                        </p:attrNameLst>
                                      </p:cBhvr>
                                      <p:to>
                                        <p:strVal val="visible"/>
                                      </p:to>
                                    </p:set>
                                    <p:anim calcmode="lin" valueType="num">
                                      <p:cBhvr>
                                        <p:cTn id="16" dur="600" fill="hold"/>
                                        <p:tgtEl>
                                          <p:spTgt spid="2053">
                                            <p:txEl>
                                              <p:pRg st="1" end="1"/>
                                            </p:txEl>
                                          </p:spTgt>
                                        </p:tgtEl>
                                        <p:attrNameLst>
                                          <p:attrName>ppt_x</p:attrName>
                                        </p:attrNameLst>
                                      </p:cBhvr>
                                      <p:tavLst>
                                        <p:tav tm="0">
                                          <p:val>
                                            <p:strVal val="0-#ppt_w/2"/>
                                          </p:val>
                                        </p:tav>
                                        <p:tav tm="100000">
                                          <p:val>
                                            <p:strVal val="#ppt_x"/>
                                          </p:val>
                                        </p:tav>
                                      </p:tavLst>
                                    </p:anim>
                                    <p:anim calcmode="lin" valueType="num">
                                      <p:cBhvr>
                                        <p:cTn id="17" dur="600" fill="hold"/>
                                        <p:tgtEl>
                                          <p:spTgt spid="205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200"/>
                            </p:stCondLst>
                            <p:childTnLst>
                              <p:par>
                                <p:cTn id="19" presetClass="entr" nodeType="afterEffect" presetSubtype="8" presetID="2" grpId="1" fill="hold">
                                  <p:stCondLst>
                                    <p:cond delay="0"/>
                                  </p:stCondLst>
                                  <p:iterate type="el" backwards="0">
                                    <p:tmAbs val="0"/>
                                  </p:iterate>
                                  <p:childTnLst>
                                    <p:set>
                                      <p:cBhvr>
                                        <p:cTn id="20" fill="hold"/>
                                        <p:tgtEl>
                                          <p:spTgt spid="2053">
                                            <p:txEl>
                                              <p:pRg st="2" end="2"/>
                                            </p:txEl>
                                          </p:spTgt>
                                        </p:tgtEl>
                                        <p:attrNameLst>
                                          <p:attrName>style.visibility</p:attrName>
                                        </p:attrNameLst>
                                      </p:cBhvr>
                                      <p:to>
                                        <p:strVal val="visible"/>
                                      </p:to>
                                    </p:set>
                                    <p:anim calcmode="lin" valueType="num">
                                      <p:cBhvr>
                                        <p:cTn id="21" dur="600" fill="hold"/>
                                        <p:tgtEl>
                                          <p:spTgt spid="2053">
                                            <p:txEl>
                                              <p:pRg st="2" end="2"/>
                                            </p:txEl>
                                          </p:spTgt>
                                        </p:tgtEl>
                                        <p:attrNameLst>
                                          <p:attrName>ppt_x</p:attrName>
                                        </p:attrNameLst>
                                      </p:cBhvr>
                                      <p:tavLst>
                                        <p:tav tm="0">
                                          <p:val>
                                            <p:strVal val="0-#ppt_w/2"/>
                                          </p:val>
                                        </p:tav>
                                        <p:tav tm="100000">
                                          <p:val>
                                            <p:strVal val="#ppt_x"/>
                                          </p:val>
                                        </p:tav>
                                      </p:tavLst>
                                    </p:anim>
                                    <p:anim calcmode="lin" valueType="num">
                                      <p:cBhvr>
                                        <p:cTn id="22" dur="600" fill="hold"/>
                                        <p:tgtEl>
                                          <p:spTgt spid="205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800"/>
                            </p:stCondLst>
                            <p:childTnLst>
                              <p:par>
                                <p:cTn id="24" presetClass="entr" nodeType="afterEffect" presetSubtype="8" presetID="2" grpId="1" fill="hold">
                                  <p:stCondLst>
                                    <p:cond delay="0"/>
                                  </p:stCondLst>
                                  <p:iterate type="el" backwards="0">
                                    <p:tmAbs val="0"/>
                                  </p:iterate>
                                  <p:childTnLst>
                                    <p:set>
                                      <p:cBhvr>
                                        <p:cTn id="25" fill="hold"/>
                                        <p:tgtEl>
                                          <p:spTgt spid="2053">
                                            <p:txEl>
                                              <p:pRg st="3" end="3"/>
                                            </p:txEl>
                                          </p:spTgt>
                                        </p:tgtEl>
                                        <p:attrNameLst>
                                          <p:attrName>style.visibility</p:attrName>
                                        </p:attrNameLst>
                                      </p:cBhvr>
                                      <p:to>
                                        <p:strVal val="visible"/>
                                      </p:to>
                                    </p:set>
                                    <p:anim calcmode="lin" valueType="num">
                                      <p:cBhvr>
                                        <p:cTn id="26" dur="600" fill="hold"/>
                                        <p:tgtEl>
                                          <p:spTgt spid="2053">
                                            <p:txEl>
                                              <p:pRg st="3" end="3"/>
                                            </p:txEl>
                                          </p:spTgt>
                                        </p:tgtEl>
                                        <p:attrNameLst>
                                          <p:attrName>ppt_x</p:attrName>
                                        </p:attrNameLst>
                                      </p:cBhvr>
                                      <p:tavLst>
                                        <p:tav tm="0">
                                          <p:val>
                                            <p:strVal val="0-#ppt_w/2"/>
                                          </p:val>
                                        </p:tav>
                                        <p:tav tm="100000">
                                          <p:val>
                                            <p:strVal val="#ppt_x"/>
                                          </p:val>
                                        </p:tav>
                                      </p:tavLst>
                                    </p:anim>
                                    <p:anim calcmode="lin" valueType="num">
                                      <p:cBhvr>
                                        <p:cTn id="27" dur="600" fill="hold"/>
                                        <p:tgtEl>
                                          <p:spTgt spid="205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 grpId="2" fill="hold">
                                  <p:stCondLst>
                                    <p:cond delay="0"/>
                                  </p:stCondLst>
                                  <p:iterate type="el" backwards="0">
                                    <p:tmAbs val="0"/>
                                  </p:iterate>
                                  <p:childTnLst>
                                    <p:set>
                                      <p:cBhvr>
                                        <p:cTn id="31" fill="hold"/>
                                        <p:tgtEl>
                                          <p:spTgt spid="2051"/>
                                        </p:tgtEl>
                                        <p:attrNameLst>
                                          <p:attrName>style.visibility</p:attrName>
                                        </p:attrNameLst>
                                      </p:cBhvr>
                                      <p:to>
                                        <p:strVal val="visible"/>
                                      </p:to>
                                    </p:set>
                                    <p:anim calcmode="lin" valueType="num">
                                      <p:cBhvr>
                                        <p:cTn id="32" dur="600" fill="hold"/>
                                        <p:tgtEl>
                                          <p:spTgt spid="2051"/>
                                        </p:tgtEl>
                                        <p:attrNameLst>
                                          <p:attrName>ppt_x</p:attrName>
                                        </p:attrNameLst>
                                      </p:cBhvr>
                                      <p:tavLst>
                                        <p:tav tm="0">
                                          <p:val>
                                            <p:strVal val="0-#ppt_w/2"/>
                                          </p:val>
                                        </p:tav>
                                        <p:tav tm="100000">
                                          <p:val>
                                            <p:strVal val="#ppt_x"/>
                                          </p:val>
                                        </p:tav>
                                      </p:tavLst>
                                    </p:anim>
                                    <p:anim calcmode="lin" valueType="num">
                                      <p:cBhvr>
                                        <p:cTn id="33" dur="60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 grpId="1" fill="hold">
                                  <p:stCondLst>
                                    <p:cond delay="0"/>
                                  </p:stCondLst>
                                  <p:iterate type="el" backwards="0">
                                    <p:tmAbs val="0"/>
                                  </p:iterate>
                                  <p:childTnLst>
                                    <p:set>
                                      <p:cBhvr>
                                        <p:cTn id="37" fill="hold"/>
                                        <p:tgtEl>
                                          <p:spTgt spid="2053">
                                            <p:txEl>
                                              <p:pRg st="4" end="4"/>
                                            </p:txEl>
                                          </p:spTgt>
                                        </p:tgtEl>
                                        <p:attrNameLst>
                                          <p:attrName>style.visibility</p:attrName>
                                        </p:attrNameLst>
                                      </p:cBhvr>
                                      <p:to>
                                        <p:strVal val="visible"/>
                                      </p:to>
                                    </p:set>
                                    <p:anim calcmode="lin" valueType="num">
                                      <p:cBhvr>
                                        <p:cTn id="38" dur="600" fill="hold"/>
                                        <p:tgtEl>
                                          <p:spTgt spid="2053">
                                            <p:txEl>
                                              <p:pRg st="4" end="4"/>
                                            </p:txEl>
                                          </p:spTgt>
                                        </p:tgtEl>
                                        <p:attrNameLst>
                                          <p:attrName>ppt_x</p:attrName>
                                        </p:attrNameLst>
                                      </p:cBhvr>
                                      <p:tavLst>
                                        <p:tav tm="0">
                                          <p:val>
                                            <p:strVal val="0-#ppt_w/2"/>
                                          </p:val>
                                        </p:tav>
                                        <p:tav tm="100000">
                                          <p:val>
                                            <p:strVal val="#ppt_x"/>
                                          </p:val>
                                        </p:tav>
                                      </p:tavLst>
                                    </p:anim>
                                    <p:anim calcmode="lin" valueType="num">
                                      <p:cBhvr>
                                        <p:cTn id="39" dur="600" fill="hold"/>
                                        <p:tgtEl>
                                          <p:spTgt spid="2053">
                                            <p:txEl>
                                              <p:pRg st="4" end="4"/>
                                            </p:txEl>
                                          </p:spTgt>
                                        </p:tgtEl>
                                        <p:attrNameLst>
                                          <p:attrName>ppt_y</p:attrName>
                                        </p:attrNameLst>
                                      </p:cBhvr>
                                      <p:tavLst>
                                        <p:tav tm="0">
                                          <p:val>
                                            <p:strVal val="#ppt_y"/>
                                          </p:val>
                                        </p:tav>
                                        <p:tav tm="100000">
                                          <p:val>
                                            <p:strVal val="#ppt_y"/>
                                          </p:val>
                                        </p:tav>
                                      </p:tavLst>
                                    </p:anim>
                                  </p:childTnLst>
                                </p:cTn>
                              </p:par>
                            </p:childTnLst>
                          </p:cTn>
                        </p:par>
                        <p:par>
                          <p:cTn id="40" fill="hold">
                            <p:stCondLst>
                              <p:cond delay="600"/>
                            </p:stCondLst>
                            <p:childTnLst>
                              <p:par>
                                <p:cTn id="41" presetClass="entr" nodeType="afterEffect" presetSubtype="8" presetID="2" grpId="1" fill="hold">
                                  <p:stCondLst>
                                    <p:cond delay="0"/>
                                  </p:stCondLst>
                                  <p:iterate type="el" backwards="0">
                                    <p:tmAbs val="0"/>
                                  </p:iterate>
                                  <p:childTnLst>
                                    <p:set>
                                      <p:cBhvr>
                                        <p:cTn id="42" fill="hold"/>
                                        <p:tgtEl>
                                          <p:spTgt spid="2053">
                                            <p:txEl>
                                              <p:pRg st="5" end="5"/>
                                            </p:txEl>
                                          </p:spTgt>
                                        </p:tgtEl>
                                        <p:attrNameLst>
                                          <p:attrName>style.visibility</p:attrName>
                                        </p:attrNameLst>
                                      </p:cBhvr>
                                      <p:to>
                                        <p:strVal val="visible"/>
                                      </p:to>
                                    </p:set>
                                    <p:anim calcmode="lin" valueType="num">
                                      <p:cBhvr>
                                        <p:cTn id="43" dur="600" fill="hold"/>
                                        <p:tgtEl>
                                          <p:spTgt spid="2053">
                                            <p:txEl>
                                              <p:pRg st="5" end="5"/>
                                            </p:txEl>
                                          </p:spTgt>
                                        </p:tgtEl>
                                        <p:attrNameLst>
                                          <p:attrName>ppt_x</p:attrName>
                                        </p:attrNameLst>
                                      </p:cBhvr>
                                      <p:tavLst>
                                        <p:tav tm="0">
                                          <p:val>
                                            <p:strVal val="0-#ppt_w/2"/>
                                          </p:val>
                                        </p:tav>
                                        <p:tav tm="100000">
                                          <p:val>
                                            <p:strVal val="#ppt_x"/>
                                          </p:val>
                                        </p:tav>
                                      </p:tavLst>
                                    </p:anim>
                                    <p:anim calcmode="lin" valueType="num">
                                      <p:cBhvr>
                                        <p:cTn id="44" dur="600" fill="hold"/>
                                        <p:tgtEl>
                                          <p:spTgt spid="2053">
                                            <p:txEl>
                                              <p:pRg st="5" end="5"/>
                                            </p:txEl>
                                          </p:spTgt>
                                        </p:tgtEl>
                                        <p:attrNameLst>
                                          <p:attrName>ppt_y</p:attrName>
                                        </p:attrNameLst>
                                      </p:cBhvr>
                                      <p:tavLst>
                                        <p:tav tm="0">
                                          <p:val>
                                            <p:strVal val="#ppt_y"/>
                                          </p:val>
                                        </p:tav>
                                        <p:tav tm="100000">
                                          <p:val>
                                            <p:strVal val="#ppt_y"/>
                                          </p:val>
                                        </p:tav>
                                      </p:tavLst>
                                    </p:anim>
                                  </p:childTnLst>
                                </p:cTn>
                              </p:par>
                            </p:childTnLst>
                          </p:cTn>
                        </p:par>
                        <p:par>
                          <p:cTn id="45" fill="hold">
                            <p:stCondLst>
                              <p:cond delay="1200"/>
                            </p:stCondLst>
                            <p:childTnLst>
                              <p:par>
                                <p:cTn id="46" presetClass="entr" nodeType="afterEffect" presetSubtype="8" presetID="2" grpId="1" fill="hold">
                                  <p:stCondLst>
                                    <p:cond delay="0"/>
                                  </p:stCondLst>
                                  <p:iterate type="el" backwards="0">
                                    <p:tmAbs val="0"/>
                                  </p:iterate>
                                  <p:childTnLst>
                                    <p:set>
                                      <p:cBhvr>
                                        <p:cTn id="47" fill="hold"/>
                                        <p:tgtEl>
                                          <p:spTgt spid="2053">
                                            <p:txEl>
                                              <p:pRg st="6" end="6"/>
                                            </p:txEl>
                                          </p:spTgt>
                                        </p:tgtEl>
                                        <p:attrNameLst>
                                          <p:attrName>style.visibility</p:attrName>
                                        </p:attrNameLst>
                                      </p:cBhvr>
                                      <p:to>
                                        <p:strVal val="visible"/>
                                      </p:to>
                                    </p:set>
                                    <p:anim calcmode="lin" valueType="num">
                                      <p:cBhvr>
                                        <p:cTn id="48" dur="600" fill="hold"/>
                                        <p:tgtEl>
                                          <p:spTgt spid="2053">
                                            <p:txEl>
                                              <p:pRg st="6" end="6"/>
                                            </p:txEl>
                                          </p:spTgt>
                                        </p:tgtEl>
                                        <p:attrNameLst>
                                          <p:attrName>ppt_x</p:attrName>
                                        </p:attrNameLst>
                                      </p:cBhvr>
                                      <p:tavLst>
                                        <p:tav tm="0">
                                          <p:val>
                                            <p:strVal val="0-#ppt_w/2"/>
                                          </p:val>
                                        </p:tav>
                                        <p:tav tm="100000">
                                          <p:val>
                                            <p:strVal val="#ppt_x"/>
                                          </p:val>
                                        </p:tav>
                                      </p:tavLst>
                                    </p:anim>
                                    <p:anim calcmode="lin" valueType="num">
                                      <p:cBhvr>
                                        <p:cTn id="49" dur="600" fill="hold"/>
                                        <p:tgtEl>
                                          <p:spTgt spid="2053">
                                            <p:txEl>
                                              <p:pRg st="6" end="6"/>
                                            </p:txEl>
                                          </p:spTgt>
                                        </p:tgtEl>
                                        <p:attrNameLst>
                                          <p:attrName>ppt_y</p:attrName>
                                        </p:attrNameLst>
                                      </p:cBhvr>
                                      <p:tavLst>
                                        <p:tav tm="0">
                                          <p:val>
                                            <p:strVal val="#ppt_y"/>
                                          </p:val>
                                        </p:tav>
                                        <p:tav tm="100000">
                                          <p:val>
                                            <p:strVal val="#ppt_y"/>
                                          </p:val>
                                        </p:tav>
                                      </p:tavLst>
                                    </p:anim>
                                  </p:childTnLst>
                                </p:cTn>
                              </p:par>
                            </p:childTnLst>
                          </p:cTn>
                        </p:par>
                        <p:par>
                          <p:cTn id="50" fill="hold">
                            <p:stCondLst>
                              <p:cond delay="1800"/>
                            </p:stCondLst>
                            <p:childTnLst>
                              <p:par>
                                <p:cTn id="51" presetClass="entr" nodeType="afterEffect" presetSubtype="8" presetID="2" grpId="1" fill="hold">
                                  <p:stCondLst>
                                    <p:cond delay="0"/>
                                  </p:stCondLst>
                                  <p:iterate type="el" backwards="0">
                                    <p:tmAbs val="0"/>
                                  </p:iterate>
                                  <p:childTnLst>
                                    <p:set>
                                      <p:cBhvr>
                                        <p:cTn id="52" fill="hold"/>
                                        <p:tgtEl>
                                          <p:spTgt spid="2053">
                                            <p:txEl>
                                              <p:pRg st="7" end="7"/>
                                            </p:txEl>
                                          </p:spTgt>
                                        </p:tgtEl>
                                        <p:attrNameLst>
                                          <p:attrName>style.visibility</p:attrName>
                                        </p:attrNameLst>
                                      </p:cBhvr>
                                      <p:to>
                                        <p:strVal val="visible"/>
                                      </p:to>
                                    </p:set>
                                    <p:anim calcmode="lin" valueType="num">
                                      <p:cBhvr>
                                        <p:cTn id="53" dur="600" fill="hold"/>
                                        <p:tgtEl>
                                          <p:spTgt spid="2053">
                                            <p:txEl>
                                              <p:pRg st="7" end="7"/>
                                            </p:txEl>
                                          </p:spTgt>
                                        </p:tgtEl>
                                        <p:attrNameLst>
                                          <p:attrName>ppt_x</p:attrName>
                                        </p:attrNameLst>
                                      </p:cBhvr>
                                      <p:tavLst>
                                        <p:tav tm="0">
                                          <p:val>
                                            <p:strVal val="0-#ppt_w/2"/>
                                          </p:val>
                                        </p:tav>
                                        <p:tav tm="100000">
                                          <p:val>
                                            <p:strVal val="#ppt_x"/>
                                          </p:val>
                                        </p:tav>
                                      </p:tavLst>
                                    </p:anim>
                                    <p:anim calcmode="lin" valueType="num">
                                      <p:cBhvr>
                                        <p:cTn id="54" dur="600" fill="hold"/>
                                        <p:tgtEl>
                                          <p:spTgt spid="2053">
                                            <p:txEl>
                                              <p:pRg st="7" end="7"/>
                                            </p:txEl>
                                          </p:spTgt>
                                        </p:tgtEl>
                                        <p:attrNameLst>
                                          <p:attrName>ppt_y</p:attrName>
                                        </p:attrNameLst>
                                      </p:cBhvr>
                                      <p:tavLst>
                                        <p:tav tm="0">
                                          <p:val>
                                            <p:strVal val="#ppt_y"/>
                                          </p:val>
                                        </p:tav>
                                        <p:tav tm="100000">
                                          <p:val>
                                            <p:strVal val="#ppt_y"/>
                                          </p:val>
                                        </p:tav>
                                      </p:tavLst>
                                    </p:anim>
                                  </p:childTnLst>
                                </p:cTn>
                              </p:par>
                            </p:childTnLst>
                          </p:cTn>
                        </p:par>
                        <p:par>
                          <p:cTn id="55" fill="hold">
                            <p:stCondLst>
                              <p:cond delay="2400"/>
                            </p:stCondLst>
                            <p:childTnLst>
                              <p:par>
                                <p:cTn id="56" presetClass="entr" nodeType="afterEffect" presetSubtype="8" presetID="2" grpId="1" fill="hold">
                                  <p:stCondLst>
                                    <p:cond delay="0"/>
                                  </p:stCondLst>
                                  <p:iterate type="el" backwards="0">
                                    <p:tmAbs val="0"/>
                                  </p:iterate>
                                  <p:childTnLst>
                                    <p:set>
                                      <p:cBhvr>
                                        <p:cTn id="57" fill="hold"/>
                                        <p:tgtEl>
                                          <p:spTgt spid="2053">
                                            <p:txEl>
                                              <p:pRg st="8" end="8"/>
                                            </p:txEl>
                                          </p:spTgt>
                                        </p:tgtEl>
                                        <p:attrNameLst>
                                          <p:attrName>style.visibility</p:attrName>
                                        </p:attrNameLst>
                                      </p:cBhvr>
                                      <p:to>
                                        <p:strVal val="visible"/>
                                      </p:to>
                                    </p:set>
                                    <p:anim calcmode="lin" valueType="num">
                                      <p:cBhvr>
                                        <p:cTn id="58" dur="600" fill="hold"/>
                                        <p:tgtEl>
                                          <p:spTgt spid="2053">
                                            <p:txEl>
                                              <p:pRg st="8" end="8"/>
                                            </p:txEl>
                                          </p:spTgt>
                                        </p:tgtEl>
                                        <p:attrNameLst>
                                          <p:attrName>ppt_x</p:attrName>
                                        </p:attrNameLst>
                                      </p:cBhvr>
                                      <p:tavLst>
                                        <p:tav tm="0">
                                          <p:val>
                                            <p:strVal val="0-#ppt_w/2"/>
                                          </p:val>
                                        </p:tav>
                                        <p:tav tm="100000">
                                          <p:val>
                                            <p:strVal val="#ppt_x"/>
                                          </p:val>
                                        </p:tav>
                                      </p:tavLst>
                                    </p:anim>
                                    <p:anim calcmode="lin" valueType="num">
                                      <p:cBhvr>
                                        <p:cTn id="59" dur="600" fill="hold"/>
                                        <p:tgtEl>
                                          <p:spTgt spid="2053">
                                            <p:txEl>
                                              <p:pRg st="8" end="8"/>
                                            </p:txEl>
                                          </p:spTgt>
                                        </p:tgtEl>
                                        <p:attrNameLst>
                                          <p:attrName>ppt_y</p:attrName>
                                        </p:attrNameLst>
                                      </p:cBhvr>
                                      <p:tavLst>
                                        <p:tav tm="0">
                                          <p:val>
                                            <p:strVal val="#ppt_y"/>
                                          </p:val>
                                        </p:tav>
                                        <p:tav tm="100000">
                                          <p:val>
                                            <p:strVal val="#ppt_y"/>
                                          </p:val>
                                        </p:tav>
                                      </p:tavLst>
                                    </p:anim>
                                  </p:childTnLst>
                                </p:cTn>
                              </p:par>
                            </p:childTnLst>
                          </p:cTn>
                        </p:par>
                        <p:par>
                          <p:cTn id="60" fill="hold">
                            <p:stCondLst>
                              <p:cond delay="3000"/>
                            </p:stCondLst>
                            <p:childTnLst>
                              <p:par>
                                <p:cTn id="61" presetClass="entr" nodeType="afterEffect" presetSubtype="8" presetID="2" grpId="1" fill="hold">
                                  <p:stCondLst>
                                    <p:cond delay="0"/>
                                  </p:stCondLst>
                                  <p:iterate type="el" backwards="0">
                                    <p:tmAbs val="0"/>
                                  </p:iterate>
                                  <p:childTnLst>
                                    <p:set>
                                      <p:cBhvr>
                                        <p:cTn id="62" fill="hold"/>
                                        <p:tgtEl>
                                          <p:spTgt spid="2053">
                                            <p:txEl>
                                              <p:pRg st="9" end="9"/>
                                            </p:txEl>
                                          </p:spTgt>
                                        </p:tgtEl>
                                        <p:attrNameLst>
                                          <p:attrName>style.visibility</p:attrName>
                                        </p:attrNameLst>
                                      </p:cBhvr>
                                      <p:to>
                                        <p:strVal val="visible"/>
                                      </p:to>
                                    </p:set>
                                    <p:anim calcmode="lin" valueType="num">
                                      <p:cBhvr>
                                        <p:cTn id="63" dur="600" fill="hold"/>
                                        <p:tgtEl>
                                          <p:spTgt spid="2053">
                                            <p:txEl>
                                              <p:pRg st="9" end="9"/>
                                            </p:txEl>
                                          </p:spTgt>
                                        </p:tgtEl>
                                        <p:attrNameLst>
                                          <p:attrName>ppt_x</p:attrName>
                                        </p:attrNameLst>
                                      </p:cBhvr>
                                      <p:tavLst>
                                        <p:tav tm="0">
                                          <p:val>
                                            <p:strVal val="0-#ppt_w/2"/>
                                          </p:val>
                                        </p:tav>
                                        <p:tav tm="100000">
                                          <p:val>
                                            <p:strVal val="#ppt_x"/>
                                          </p:val>
                                        </p:tav>
                                      </p:tavLst>
                                    </p:anim>
                                    <p:anim calcmode="lin" valueType="num">
                                      <p:cBhvr>
                                        <p:cTn id="64" dur="600" fill="hold"/>
                                        <p:tgtEl>
                                          <p:spTgt spid="2053">
                                            <p:txEl>
                                              <p:pRg st="9" end="9"/>
                                            </p:txEl>
                                          </p:spTgt>
                                        </p:tgtEl>
                                        <p:attrNameLst>
                                          <p:attrName>ppt_y</p:attrName>
                                        </p:attrNameLst>
                                      </p:cBhvr>
                                      <p:tavLst>
                                        <p:tav tm="0">
                                          <p:val>
                                            <p:strVal val="#ppt_y"/>
                                          </p:val>
                                        </p:tav>
                                        <p:tav tm="100000">
                                          <p:val>
                                            <p:strVal val="#ppt_y"/>
                                          </p:val>
                                        </p:tav>
                                      </p:tavLst>
                                    </p:anim>
                                  </p:childTnLst>
                                </p:cTn>
                              </p:par>
                            </p:childTnLst>
                          </p:cTn>
                        </p:par>
                        <p:par>
                          <p:cTn id="65" fill="hold">
                            <p:stCondLst>
                              <p:cond delay="3600"/>
                            </p:stCondLst>
                            <p:childTnLst>
                              <p:par>
                                <p:cTn id="66" presetClass="entr" nodeType="afterEffect" presetSubtype="8" presetID="2" grpId="1" fill="hold">
                                  <p:stCondLst>
                                    <p:cond delay="0"/>
                                  </p:stCondLst>
                                  <p:iterate type="el" backwards="0">
                                    <p:tmAbs val="0"/>
                                  </p:iterate>
                                  <p:childTnLst>
                                    <p:set>
                                      <p:cBhvr>
                                        <p:cTn id="67" fill="hold"/>
                                        <p:tgtEl>
                                          <p:spTgt spid="2053">
                                            <p:txEl>
                                              <p:pRg st="10" end="10"/>
                                            </p:txEl>
                                          </p:spTgt>
                                        </p:tgtEl>
                                        <p:attrNameLst>
                                          <p:attrName>style.visibility</p:attrName>
                                        </p:attrNameLst>
                                      </p:cBhvr>
                                      <p:to>
                                        <p:strVal val="visible"/>
                                      </p:to>
                                    </p:set>
                                    <p:anim calcmode="lin" valueType="num">
                                      <p:cBhvr>
                                        <p:cTn id="68" dur="600" fill="hold"/>
                                        <p:tgtEl>
                                          <p:spTgt spid="2053">
                                            <p:txEl>
                                              <p:pRg st="10" end="10"/>
                                            </p:txEl>
                                          </p:spTgt>
                                        </p:tgtEl>
                                        <p:attrNameLst>
                                          <p:attrName>ppt_x</p:attrName>
                                        </p:attrNameLst>
                                      </p:cBhvr>
                                      <p:tavLst>
                                        <p:tav tm="0">
                                          <p:val>
                                            <p:strVal val="0-#ppt_w/2"/>
                                          </p:val>
                                        </p:tav>
                                        <p:tav tm="100000">
                                          <p:val>
                                            <p:strVal val="#ppt_x"/>
                                          </p:val>
                                        </p:tav>
                                      </p:tavLst>
                                    </p:anim>
                                    <p:anim calcmode="lin" valueType="num">
                                      <p:cBhvr>
                                        <p:cTn id="69" dur="600" fill="hold"/>
                                        <p:tgtEl>
                                          <p:spTgt spid="205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Class="entr" nodeType="clickEffect" presetSubtype="8" presetID="2" grpId="1" fill="hold">
                                  <p:stCondLst>
                                    <p:cond delay="0"/>
                                  </p:stCondLst>
                                  <p:iterate type="el" backwards="0">
                                    <p:tmAbs val="0"/>
                                  </p:iterate>
                                  <p:childTnLst>
                                    <p:set>
                                      <p:cBhvr>
                                        <p:cTn id="73" fill="hold"/>
                                        <p:tgtEl>
                                          <p:spTgt spid="2053">
                                            <p:txEl>
                                              <p:pRg st="11" end="11"/>
                                            </p:txEl>
                                          </p:spTgt>
                                        </p:tgtEl>
                                        <p:attrNameLst>
                                          <p:attrName>style.visibility</p:attrName>
                                        </p:attrNameLst>
                                      </p:cBhvr>
                                      <p:to>
                                        <p:strVal val="visible"/>
                                      </p:to>
                                    </p:set>
                                    <p:anim calcmode="lin" valueType="num">
                                      <p:cBhvr>
                                        <p:cTn id="74" dur="600" fill="hold"/>
                                        <p:tgtEl>
                                          <p:spTgt spid="2053">
                                            <p:txEl>
                                              <p:pRg st="11" end="11"/>
                                            </p:txEl>
                                          </p:spTgt>
                                        </p:tgtEl>
                                        <p:attrNameLst>
                                          <p:attrName>ppt_x</p:attrName>
                                        </p:attrNameLst>
                                      </p:cBhvr>
                                      <p:tavLst>
                                        <p:tav tm="0">
                                          <p:val>
                                            <p:strVal val="0-#ppt_w/2"/>
                                          </p:val>
                                        </p:tav>
                                        <p:tav tm="100000">
                                          <p:val>
                                            <p:strVal val="#ppt_x"/>
                                          </p:val>
                                        </p:tav>
                                      </p:tavLst>
                                    </p:anim>
                                    <p:anim calcmode="lin" valueType="num">
                                      <p:cBhvr>
                                        <p:cTn id="75" dur="600" fill="hold"/>
                                        <p:tgtEl>
                                          <p:spTgt spid="2053">
                                            <p:txEl>
                                              <p:pRg st="11" end="11"/>
                                            </p:txEl>
                                          </p:spTgt>
                                        </p:tgtEl>
                                        <p:attrNameLst>
                                          <p:attrName>ppt_y</p:attrName>
                                        </p:attrNameLst>
                                      </p:cBhvr>
                                      <p:tavLst>
                                        <p:tav tm="0">
                                          <p:val>
                                            <p:strVal val="#ppt_y"/>
                                          </p:val>
                                        </p:tav>
                                        <p:tav tm="100000">
                                          <p:val>
                                            <p:strVal val="#ppt_y"/>
                                          </p:val>
                                        </p:tav>
                                      </p:tavLst>
                                    </p:anim>
                                  </p:childTnLst>
                                </p:cTn>
                              </p:par>
                            </p:childTnLst>
                          </p:cTn>
                        </p:par>
                        <p:par>
                          <p:cTn id="76" fill="hold">
                            <p:stCondLst>
                              <p:cond delay="600"/>
                            </p:stCondLst>
                            <p:childTnLst>
                              <p:par>
                                <p:cTn id="77" presetClass="entr" nodeType="afterEffect" presetSubtype="8" presetID="2" grpId="1" fill="hold">
                                  <p:stCondLst>
                                    <p:cond delay="0"/>
                                  </p:stCondLst>
                                  <p:iterate type="el" backwards="0">
                                    <p:tmAbs val="0"/>
                                  </p:iterate>
                                  <p:childTnLst>
                                    <p:set>
                                      <p:cBhvr>
                                        <p:cTn id="78" fill="hold"/>
                                        <p:tgtEl>
                                          <p:spTgt spid="2053">
                                            <p:txEl>
                                              <p:pRg st="12" end="12"/>
                                            </p:txEl>
                                          </p:spTgt>
                                        </p:tgtEl>
                                        <p:attrNameLst>
                                          <p:attrName>style.visibility</p:attrName>
                                        </p:attrNameLst>
                                      </p:cBhvr>
                                      <p:to>
                                        <p:strVal val="visible"/>
                                      </p:to>
                                    </p:set>
                                    <p:anim calcmode="lin" valueType="num">
                                      <p:cBhvr>
                                        <p:cTn id="79" dur="600" fill="hold"/>
                                        <p:tgtEl>
                                          <p:spTgt spid="2053">
                                            <p:txEl>
                                              <p:pRg st="12" end="12"/>
                                            </p:txEl>
                                          </p:spTgt>
                                        </p:tgtEl>
                                        <p:attrNameLst>
                                          <p:attrName>ppt_x</p:attrName>
                                        </p:attrNameLst>
                                      </p:cBhvr>
                                      <p:tavLst>
                                        <p:tav tm="0">
                                          <p:val>
                                            <p:strVal val="0-#ppt_w/2"/>
                                          </p:val>
                                        </p:tav>
                                        <p:tav tm="100000">
                                          <p:val>
                                            <p:strVal val="#ppt_x"/>
                                          </p:val>
                                        </p:tav>
                                      </p:tavLst>
                                    </p:anim>
                                    <p:anim calcmode="lin" valueType="num">
                                      <p:cBhvr>
                                        <p:cTn id="80" dur="600" fill="hold"/>
                                        <p:tgtEl>
                                          <p:spTgt spid="2053">
                                            <p:txEl>
                                              <p:pRg st="12" end="12"/>
                                            </p:txEl>
                                          </p:spTgt>
                                        </p:tgtEl>
                                        <p:attrNameLst>
                                          <p:attrName>ppt_y</p:attrName>
                                        </p:attrNameLst>
                                      </p:cBhvr>
                                      <p:tavLst>
                                        <p:tav tm="0">
                                          <p:val>
                                            <p:strVal val="#ppt_y"/>
                                          </p:val>
                                        </p:tav>
                                        <p:tav tm="100000">
                                          <p:val>
                                            <p:strVal val="#ppt_y"/>
                                          </p:val>
                                        </p:tav>
                                      </p:tavLst>
                                    </p:anim>
                                  </p:childTnLst>
                                </p:cTn>
                              </p:par>
                            </p:childTnLst>
                          </p:cTn>
                        </p:par>
                        <p:par>
                          <p:cTn id="81" fill="hold">
                            <p:stCondLst>
                              <p:cond delay="1200"/>
                            </p:stCondLst>
                            <p:childTnLst>
                              <p:par>
                                <p:cTn id="82" presetClass="entr" nodeType="afterEffect" presetSubtype="8" presetID="2" grpId="1" fill="hold">
                                  <p:stCondLst>
                                    <p:cond delay="0"/>
                                  </p:stCondLst>
                                  <p:iterate type="el" backwards="0">
                                    <p:tmAbs val="0"/>
                                  </p:iterate>
                                  <p:childTnLst>
                                    <p:set>
                                      <p:cBhvr>
                                        <p:cTn id="83" fill="hold"/>
                                        <p:tgtEl>
                                          <p:spTgt spid="2053">
                                            <p:txEl>
                                              <p:pRg st="13" end="13"/>
                                            </p:txEl>
                                          </p:spTgt>
                                        </p:tgtEl>
                                        <p:attrNameLst>
                                          <p:attrName>style.visibility</p:attrName>
                                        </p:attrNameLst>
                                      </p:cBhvr>
                                      <p:to>
                                        <p:strVal val="visible"/>
                                      </p:to>
                                    </p:set>
                                    <p:anim calcmode="lin" valueType="num">
                                      <p:cBhvr>
                                        <p:cTn id="84" dur="600" fill="hold"/>
                                        <p:tgtEl>
                                          <p:spTgt spid="2053">
                                            <p:txEl>
                                              <p:pRg st="13" end="13"/>
                                            </p:txEl>
                                          </p:spTgt>
                                        </p:tgtEl>
                                        <p:attrNameLst>
                                          <p:attrName>ppt_x</p:attrName>
                                        </p:attrNameLst>
                                      </p:cBhvr>
                                      <p:tavLst>
                                        <p:tav tm="0">
                                          <p:val>
                                            <p:strVal val="0-#ppt_w/2"/>
                                          </p:val>
                                        </p:tav>
                                        <p:tav tm="100000">
                                          <p:val>
                                            <p:strVal val="#ppt_x"/>
                                          </p:val>
                                        </p:tav>
                                      </p:tavLst>
                                    </p:anim>
                                    <p:anim calcmode="lin" valueType="num">
                                      <p:cBhvr>
                                        <p:cTn id="85" dur="600" fill="hold"/>
                                        <p:tgtEl>
                                          <p:spTgt spid="2053">
                                            <p:txEl>
                                              <p:pRg st="13" end="13"/>
                                            </p:txEl>
                                          </p:spTgt>
                                        </p:tgtEl>
                                        <p:attrNameLst>
                                          <p:attrName>ppt_y</p:attrName>
                                        </p:attrNameLst>
                                      </p:cBhvr>
                                      <p:tavLst>
                                        <p:tav tm="0">
                                          <p:val>
                                            <p:strVal val="#ppt_y"/>
                                          </p:val>
                                        </p:tav>
                                        <p:tav tm="100000">
                                          <p:val>
                                            <p:strVal val="#ppt_y"/>
                                          </p:val>
                                        </p:tav>
                                      </p:tavLst>
                                    </p:anim>
                                  </p:childTnLst>
                                </p:cTn>
                              </p:par>
                            </p:childTnLst>
                          </p:cTn>
                        </p:par>
                        <p:par>
                          <p:cTn id="86" fill="hold">
                            <p:stCondLst>
                              <p:cond delay="1800"/>
                            </p:stCondLst>
                            <p:childTnLst>
                              <p:par>
                                <p:cTn id="87" presetClass="entr" nodeType="afterEffect" presetSubtype="8" presetID="2" grpId="1" fill="hold">
                                  <p:stCondLst>
                                    <p:cond delay="0"/>
                                  </p:stCondLst>
                                  <p:iterate type="el" backwards="0">
                                    <p:tmAbs val="0"/>
                                  </p:iterate>
                                  <p:childTnLst>
                                    <p:set>
                                      <p:cBhvr>
                                        <p:cTn id="88" fill="hold"/>
                                        <p:tgtEl>
                                          <p:spTgt spid="2053">
                                            <p:txEl>
                                              <p:pRg st="14" end="14"/>
                                            </p:txEl>
                                          </p:spTgt>
                                        </p:tgtEl>
                                        <p:attrNameLst>
                                          <p:attrName>style.visibility</p:attrName>
                                        </p:attrNameLst>
                                      </p:cBhvr>
                                      <p:to>
                                        <p:strVal val="visible"/>
                                      </p:to>
                                    </p:set>
                                    <p:anim calcmode="lin" valueType="num">
                                      <p:cBhvr>
                                        <p:cTn id="89" dur="600" fill="hold"/>
                                        <p:tgtEl>
                                          <p:spTgt spid="2053">
                                            <p:txEl>
                                              <p:pRg st="14" end="14"/>
                                            </p:txEl>
                                          </p:spTgt>
                                        </p:tgtEl>
                                        <p:attrNameLst>
                                          <p:attrName>ppt_x</p:attrName>
                                        </p:attrNameLst>
                                      </p:cBhvr>
                                      <p:tavLst>
                                        <p:tav tm="0">
                                          <p:val>
                                            <p:strVal val="0-#ppt_w/2"/>
                                          </p:val>
                                        </p:tav>
                                        <p:tav tm="100000">
                                          <p:val>
                                            <p:strVal val="#ppt_x"/>
                                          </p:val>
                                        </p:tav>
                                      </p:tavLst>
                                    </p:anim>
                                    <p:anim calcmode="lin" valueType="num">
                                      <p:cBhvr>
                                        <p:cTn id="90" dur="600" fill="hold"/>
                                        <p:tgtEl>
                                          <p:spTgt spid="2053">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Class="entr" nodeType="clickEffect" presetSubtype="8" presetID="2" grpId="3" fill="hold">
                                  <p:stCondLst>
                                    <p:cond delay="0"/>
                                  </p:stCondLst>
                                  <p:iterate type="el" backwards="0">
                                    <p:tmAbs val="0"/>
                                  </p:iterate>
                                  <p:childTnLst>
                                    <p:set>
                                      <p:cBhvr>
                                        <p:cTn id="94" fill="hold"/>
                                        <p:tgtEl>
                                          <p:spTgt spid="2054"/>
                                        </p:tgtEl>
                                        <p:attrNameLst>
                                          <p:attrName>style.visibility</p:attrName>
                                        </p:attrNameLst>
                                      </p:cBhvr>
                                      <p:to>
                                        <p:strVal val="visible"/>
                                      </p:to>
                                    </p:set>
                                    <p:anim calcmode="lin" valueType="num">
                                      <p:cBhvr>
                                        <p:cTn id="95" dur="600" fill="hold"/>
                                        <p:tgtEl>
                                          <p:spTgt spid="2054"/>
                                        </p:tgtEl>
                                        <p:attrNameLst>
                                          <p:attrName>ppt_x</p:attrName>
                                        </p:attrNameLst>
                                      </p:cBhvr>
                                      <p:tavLst>
                                        <p:tav tm="0">
                                          <p:val>
                                            <p:strVal val="0-#ppt_w/2"/>
                                          </p:val>
                                        </p:tav>
                                        <p:tav tm="100000">
                                          <p:val>
                                            <p:strVal val="#ppt_x"/>
                                          </p:val>
                                        </p:tav>
                                      </p:tavLst>
                                    </p:anim>
                                    <p:anim calcmode="lin" valueType="num">
                                      <p:cBhvr>
                                        <p:cTn id="96" dur="6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Class="entr" nodeType="clickEffect" presetSubtype="9" presetID="15" grpId="4" fill="hold">
                                  <p:stCondLst>
                                    <p:cond delay="0"/>
                                  </p:stCondLst>
                                  <p:iterate type="el" backwards="0">
                                    <p:tmAbs val="0"/>
                                  </p:iterate>
                                  <p:childTnLst>
                                    <p:set>
                                      <p:cBhvr>
                                        <p:cTn id="100" fill="hold"/>
                                        <p:tgtEl>
                                          <p:spTgt spid="2055"/>
                                        </p:tgtEl>
                                        <p:attrNameLst>
                                          <p:attrName>style.visibility</p:attrName>
                                        </p:attrNameLst>
                                      </p:cBhvr>
                                      <p:to>
                                        <p:strVal val="visible"/>
                                      </p:to>
                                    </p:set>
                                    <p:anim calcmode="lin" valueType="num">
                                      <p:cBhvr>
                                        <p:cTn id="101" dur="1000" fill="hold"/>
                                        <p:tgtEl>
                                          <p:spTgt spid="2055"/>
                                        </p:tgtEl>
                                        <p:attrNameLst>
                                          <p:attrName>ppt_w</p:attrName>
                                        </p:attrNameLst>
                                      </p:cBhvr>
                                      <p:tavLst>
                                        <p:tav tm="0">
                                          <p:val>
                                            <p:fltVal val="0"/>
                                          </p:val>
                                        </p:tav>
                                        <p:tav tm="100000">
                                          <p:val>
                                            <p:strVal val="#ppt_w"/>
                                          </p:val>
                                        </p:tav>
                                      </p:tavLst>
                                    </p:anim>
                                    <p:anim calcmode="lin" valueType="num">
                                      <p:cBhvr>
                                        <p:cTn id="102" dur="1000" fill="hold"/>
                                        <p:tgtEl>
                                          <p:spTgt spid="2055"/>
                                        </p:tgtEl>
                                        <p:attrNameLst>
                                          <p:attrName>ppt_h</p:attrName>
                                        </p:attrNameLst>
                                      </p:cBhvr>
                                      <p:tavLst>
                                        <p:tav tm="0">
                                          <p:val>
                                            <p:fltVal val="0"/>
                                          </p:val>
                                        </p:tav>
                                        <p:tav tm="100000">
                                          <p:val>
                                            <p:strVal val="#ppt_h"/>
                                          </p:val>
                                        </p:tav>
                                      </p:tavLst>
                                    </p:anim>
                                    <p:anim calcmode="lin" valueType="num">
                                      <p:cBhvr>
                                        <p:cTn id="103" dur="1000" fill="hold"/>
                                        <p:tgtEl>
                                          <p:spTgt spid="2055"/>
                                        </p:tgtEl>
                                        <p:attrNameLst>
                                          <p:attrName>ppt_x</p:attrName>
                                        </p:attrNameLst>
                                      </p:cBhvr>
                                      <p:tavLst>
                                        <p:tav tm="0" fmla="#ppt_x+(cos(-2*pi*(1-$))*-#ppt_x-sin(-2*pi*(1-$))*(1-#ppt_y))*(1-$)">
                                          <p:val>
                                            <p:fltVal val="0"/>
                                          </p:val>
                                        </p:tav>
                                        <p:tav tm="100000">
                                          <p:val>
                                            <p:fltVal val="1"/>
                                          </p:val>
                                        </p:tav>
                                      </p:tavLst>
                                    </p:anim>
                                    <p:anim calcmode="lin" valueType="num">
                                      <p:cBhvr>
                                        <p:cTn id="104" dur="1000" fill="hold"/>
                                        <p:tgtEl>
                                          <p:spTgt spid="20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4" grpId="3"/>
      <p:bldP build="p" bldLvl="5" animBg="1" rev="0" advAuto="0" spid="2053" grpId="1"/>
      <p:bldP build="whole" bldLvl="1" animBg="1" rev="0" advAuto="0" spid="2051" grpId="2"/>
      <p:bldP build="whole" bldLvl="1" animBg="1" rev="0" advAuto="0" spid="2055" grpId="4"/>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1" name="Footer Placeholder 5"/>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2062" name="Rectangle 2"/>
          <p:cNvSpPr txBox="1"/>
          <p:nvPr>
            <p:ph type="ctrTitle"/>
          </p:nvPr>
        </p:nvSpPr>
        <p:spPr>
          <a:prstGeom prst="rect">
            <a:avLst/>
          </a:prstGeom>
        </p:spPr>
        <p:txBody>
          <a:bodyPr/>
          <a:lstStyle/>
          <a:p>
            <a:pPr defTabSz="397763">
              <a:defRPr sz="3100"/>
            </a:pPr>
            <a:br/>
            <a:r>
              <a:t>Initial Customer Feedback </a:t>
            </a:r>
            <a:br/>
            <a:r>
              <a:t>on the new Confirmit 9.0</a:t>
            </a:r>
          </a:p>
        </p:txBody>
      </p:sp>
      <p:sp>
        <p:nvSpPr>
          <p:cNvPr id="2063" name="Rectangle 3"/>
          <p:cNvSpPr txBox="1"/>
          <p:nvPr>
            <p:ph type="subTitle" sz="quarter" idx="1"/>
          </p:nvPr>
        </p:nvSpPr>
        <p:spPr>
          <a:prstGeom prst="rect">
            <a:avLst/>
          </a:prstGeom>
        </p:spPr>
        <p:txBody>
          <a:bodyPr/>
          <a:lstStyle/>
          <a:p>
            <a:pPr/>
            <a:r>
              <a:t>November 24th, 2004</a:t>
            </a:r>
          </a:p>
        </p:txBody>
      </p:sp>
      <p:sp>
        <p:nvSpPr>
          <p:cNvPr id="20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8" name="Footer Placeholder 8"/>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2069" name="Rectangle 2"/>
          <p:cNvSpPr txBox="1"/>
          <p:nvPr>
            <p:ph type="title"/>
          </p:nvPr>
        </p:nvSpPr>
        <p:spPr>
          <a:xfrm>
            <a:off x="685800" y="-76200"/>
            <a:ext cx="7772400" cy="1143000"/>
          </a:xfrm>
          <a:prstGeom prst="rect">
            <a:avLst/>
          </a:prstGeom>
        </p:spPr>
        <p:txBody>
          <a:bodyPr/>
          <a:lstStyle/>
          <a:p>
            <a:pPr>
              <a:defRPr sz="3200"/>
            </a:pPr>
            <a:r>
              <a:t>Initial perceived value of the new release</a:t>
            </a:r>
            <a:br/>
            <a:r>
              <a:t>(Base 73 people)</a:t>
            </a:r>
          </a:p>
        </p:txBody>
      </p:sp>
      <p:pic>
        <p:nvPicPr>
          <p:cNvPr id="2070" name="Picture 5" descr="Picture 5"/>
          <p:cNvPicPr>
            <a:picLocks noChangeAspect="1"/>
          </p:cNvPicPr>
          <p:nvPr/>
        </p:nvPicPr>
        <p:blipFill>
          <a:blip r:embed="rId3">
            <a:extLst/>
          </a:blip>
          <a:stretch>
            <a:fillRect/>
          </a:stretch>
        </p:blipFill>
        <p:spPr>
          <a:xfrm>
            <a:off x="0" y="1447800"/>
            <a:ext cx="8839200" cy="4945063"/>
          </a:xfrm>
          <a:prstGeom prst="rect">
            <a:avLst/>
          </a:prstGeom>
          <a:ln w="12700">
            <a:miter lim="400000"/>
          </a:ln>
        </p:spPr>
      </p:pic>
      <p:sp>
        <p:nvSpPr>
          <p:cNvPr id="2071" name="Text Box 6"/>
          <p:cNvSpPr txBox="1"/>
          <p:nvPr/>
        </p:nvSpPr>
        <p:spPr>
          <a:xfrm>
            <a:off x="6672263" y="5756273"/>
            <a:ext cx="676978"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200">
                <a:latin typeface="+mj-lt"/>
                <a:ea typeface="+mj-ea"/>
                <a:cs typeface="+mj-cs"/>
                <a:sym typeface="Calibri"/>
              </a:defRPr>
            </a:lvl1pPr>
          </a:lstStyle>
          <a:p>
            <a:pPr/>
            <a:r>
              <a:t>Base: 73</a:t>
            </a:r>
          </a:p>
        </p:txBody>
      </p:sp>
      <p:sp>
        <p:nvSpPr>
          <p:cNvPr id="20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6" name="Footer Placeholder 39"/>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2077" name="Rectangle 2"/>
          <p:cNvSpPr txBox="1"/>
          <p:nvPr>
            <p:ph type="title"/>
          </p:nvPr>
        </p:nvSpPr>
        <p:spPr>
          <a:xfrm>
            <a:off x="685800" y="76200"/>
            <a:ext cx="7772400" cy="1143000"/>
          </a:xfrm>
          <a:prstGeom prst="rect">
            <a:avLst/>
          </a:prstGeom>
        </p:spPr>
        <p:txBody>
          <a:bodyPr/>
          <a:lstStyle/>
          <a:p>
            <a:pPr defTabSz="438911">
              <a:defRPr sz="2600"/>
            </a:pPr>
            <a:r>
              <a:t>Evo’s impact on Confirmit 9.0 product qualities</a:t>
            </a:r>
            <a:br/>
            <a:r>
              <a:t>Results from the second quarter of using Evo. 1/2</a:t>
            </a:r>
          </a:p>
        </p:txBody>
      </p:sp>
      <p:grpSp>
        <p:nvGrpSpPr>
          <p:cNvPr id="2080" name="Rectangle 3"/>
          <p:cNvGrpSpPr/>
          <p:nvPr/>
        </p:nvGrpSpPr>
        <p:grpSpPr>
          <a:xfrm>
            <a:off x="561975" y="2438399"/>
            <a:ext cx="1720850" cy="1376365"/>
            <a:chOff x="0" y="0"/>
            <a:chExt cx="1720850" cy="1376364"/>
          </a:xfrm>
        </p:grpSpPr>
        <p:sp>
          <p:nvSpPr>
            <p:cNvPr id="2078" name="Rectangle"/>
            <p:cNvSpPr/>
            <p:nvPr/>
          </p:nvSpPr>
          <p:spPr>
            <a:xfrm>
              <a:off x="0" y="-1"/>
              <a:ext cx="1720850" cy="1376365"/>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079" name="Productivity"/>
            <p:cNvSpPr txBox="1"/>
            <p:nvPr/>
          </p:nvSpPr>
          <p:spPr>
            <a:xfrm>
              <a:off x="0" y="-1"/>
              <a:ext cx="1720850" cy="612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400"/>
                </a:spcBef>
                <a:defRPr b="1" sz="1600">
                  <a:effectLst>
                    <a:outerShdw sx="100000" sy="100000" kx="0" ky="0" algn="b" rotWithShape="0" blurRad="38100" dist="38100" dir="2700000">
                      <a:srgbClr val="000000"/>
                    </a:outerShdw>
                  </a:effectLst>
                  <a:latin typeface="Tahoma"/>
                  <a:ea typeface="Tahoma"/>
                  <a:cs typeface="Tahoma"/>
                  <a:sym typeface="Tahoma"/>
                </a:defRPr>
              </a:pPr>
            </a:p>
            <a:p>
              <a: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pPr>
              <a:r>
                <a:t>Productivity</a:t>
              </a:r>
            </a:p>
          </p:txBody>
        </p:sp>
      </p:grpSp>
      <p:grpSp>
        <p:nvGrpSpPr>
          <p:cNvPr id="2083" name="Rectangle 4"/>
          <p:cNvGrpSpPr/>
          <p:nvPr/>
        </p:nvGrpSpPr>
        <p:grpSpPr>
          <a:xfrm>
            <a:off x="561975" y="1614486"/>
            <a:ext cx="1720850" cy="1033465"/>
            <a:chOff x="0" y="0"/>
            <a:chExt cx="1720850" cy="1033464"/>
          </a:xfrm>
        </p:grpSpPr>
        <p:sp>
          <p:nvSpPr>
            <p:cNvPr id="2081" name="Rectangle"/>
            <p:cNvSpPr/>
            <p:nvPr/>
          </p:nvSpPr>
          <p:spPr>
            <a:xfrm>
              <a:off x="0" y="-1"/>
              <a:ext cx="1720850" cy="1033465"/>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b="1"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082" name="Intuitiveness"/>
            <p:cNvSpPr txBox="1"/>
            <p:nvPr/>
          </p:nvSpPr>
          <p:spPr>
            <a:xfrm>
              <a:off x="0" y="-1"/>
              <a:ext cx="1720850"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lvl1pPr>
            </a:lstStyle>
            <a:p>
              <a:pPr/>
              <a:r>
                <a:t>Intuitiveness</a:t>
              </a:r>
            </a:p>
          </p:txBody>
        </p:sp>
      </p:grpSp>
      <p:grpSp>
        <p:nvGrpSpPr>
          <p:cNvPr id="2086" name="Rectangle 5"/>
          <p:cNvGrpSpPr/>
          <p:nvPr/>
        </p:nvGrpSpPr>
        <p:grpSpPr>
          <a:xfrm>
            <a:off x="609600" y="1268411"/>
            <a:ext cx="1720850" cy="334966"/>
            <a:chOff x="0" y="0"/>
            <a:chExt cx="1720850" cy="334964"/>
          </a:xfrm>
        </p:grpSpPr>
        <p:sp>
          <p:nvSpPr>
            <p:cNvPr id="2084" name="Rectangle"/>
            <p:cNvSpPr/>
            <p:nvPr/>
          </p:nvSpPr>
          <p:spPr>
            <a:xfrm>
              <a:off x="0" y="-1"/>
              <a:ext cx="1720850" cy="334966"/>
            </a:xfrm>
            <a:prstGeom prst="rect">
              <a:avLst/>
            </a:prstGeom>
            <a:gradFill flip="none" rotWithShape="1">
              <a:gsLst>
                <a:gs pos="0">
                  <a:srgbClr val="F0A52E"/>
                </a:gs>
                <a:gs pos="100000">
                  <a:srgbClr val="F7D376"/>
                </a:gs>
              </a:gsLst>
              <a:lin ang="5400000" scaled="0"/>
            </a:gra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085" name="Product quality"/>
            <p:cNvSpPr txBox="1"/>
            <p:nvPr/>
          </p:nvSpPr>
          <p:spPr>
            <a:xfrm>
              <a:off x="0" y="-1"/>
              <a:ext cx="1720850" cy="307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400">
                  <a:effectLst>
                    <a:outerShdw sx="100000" sy="100000" kx="0" ky="0" algn="b" rotWithShape="0" blurRad="38100" dist="38100" dir="2700000">
                      <a:srgbClr val="000000"/>
                    </a:outerShdw>
                  </a:effectLst>
                  <a:latin typeface="Tahoma"/>
                  <a:ea typeface="Tahoma"/>
                  <a:cs typeface="Tahoma"/>
                  <a:sym typeface="Tahoma"/>
                </a:defRPr>
              </a:lvl1pPr>
            </a:lstStyle>
            <a:p>
              <a:pPr/>
              <a:r>
                <a:t>Product quality</a:t>
              </a:r>
            </a:p>
          </p:txBody>
        </p:sp>
      </p:grpSp>
      <p:grpSp>
        <p:nvGrpSpPr>
          <p:cNvPr id="2089" name="Rectangle 6"/>
          <p:cNvGrpSpPr/>
          <p:nvPr/>
        </p:nvGrpSpPr>
        <p:grpSpPr>
          <a:xfrm>
            <a:off x="6396037" y="2446337"/>
            <a:ext cx="2166940" cy="1376366"/>
            <a:chOff x="0" y="-1"/>
            <a:chExt cx="2166939" cy="1376365"/>
          </a:xfrm>
        </p:grpSpPr>
        <p:sp>
          <p:nvSpPr>
            <p:cNvPr id="2087" name="Rectangle"/>
            <p:cNvSpPr/>
            <p:nvPr/>
          </p:nvSpPr>
          <p:spPr>
            <a:xfrm>
              <a:off x="-1" y="-2"/>
              <a:ext cx="2166941" cy="1376366"/>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088" name="Time reduced by…"/>
            <p:cNvSpPr txBox="1"/>
            <p:nvPr/>
          </p:nvSpPr>
          <p:spPr>
            <a:xfrm>
              <a:off x="-1" y="-2"/>
              <a:ext cx="2166941" cy="1196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400"/>
                </a:spcBef>
                <a:defRPr b="1" sz="1600">
                  <a:effectLst>
                    <a:outerShdw sx="100000" sy="100000" kx="0" ky="0" algn="b" rotWithShape="0" blurRad="38100" dist="38100" dir="2700000">
                      <a:srgbClr val="000000"/>
                    </a:outerShdw>
                  </a:effectLst>
                  <a:latin typeface="Tahoma"/>
                  <a:ea typeface="Tahoma"/>
                  <a:cs typeface="Tahoma"/>
                  <a:sym typeface="Tahoma"/>
                </a:defRPr>
              </a:pPr>
            </a:p>
            <a:p>
              <a: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pPr>
              <a:r>
                <a:t>Time reduced by </a:t>
              </a:r>
            </a:p>
            <a:p>
              <a:pPr>
                <a:spcBef>
                  <a:spcPts val="700"/>
                </a:spcBef>
                <a:defRPr b="1" sz="3200">
                  <a:effectLst>
                    <a:outerShdw sx="100000" sy="100000" kx="0" ky="0" algn="b" rotWithShape="0" blurRad="38100" dist="38100" dir="2700000">
                      <a:srgbClr val="000000"/>
                    </a:outerShdw>
                  </a:effectLst>
                  <a:latin typeface="Tahoma"/>
                  <a:ea typeface="Tahoma"/>
                  <a:cs typeface="Tahoma"/>
                  <a:sym typeface="Tahoma"/>
                </a:defRPr>
              </a:pPr>
              <a:r>
                <a:t>38%</a:t>
              </a:r>
            </a:p>
          </p:txBody>
        </p:sp>
      </p:grpSp>
      <p:grpSp>
        <p:nvGrpSpPr>
          <p:cNvPr id="2092" name="Rectangle 7"/>
          <p:cNvGrpSpPr/>
          <p:nvPr/>
        </p:nvGrpSpPr>
        <p:grpSpPr>
          <a:xfrm>
            <a:off x="2292350" y="2647949"/>
            <a:ext cx="4103689" cy="1166815"/>
            <a:chOff x="0" y="0"/>
            <a:chExt cx="4103687" cy="1166814"/>
          </a:xfrm>
        </p:grpSpPr>
        <p:sp>
          <p:nvSpPr>
            <p:cNvPr id="2090" name="Rectangle"/>
            <p:cNvSpPr/>
            <p:nvPr/>
          </p:nvSpPr>
          <p:spPr>
            <a:xfrm>
              <a:off x="0" y="0"/>
              <a:ext cx="4103689" cy="1166814"/>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091" name="Time in minutes for a defined advanced user, with full knowledge of 9.0 functionality, to set up a defined advanced survey correctly."/>
            <p:cNvSpPr txBox="1"/>
            <p:nvPr/>
          </p:nvSpPr>
          <p:spPr>
            <a:xfrm>
              <a:off x="0" y="-1"/>
              <a:ext cx="4103689" cy="1056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lvl1pPr>
            </a:lstStyle>
            <a:p>
              <a:pPr/>
              <a:r>
                <a:t>Time in minutes for a defined advanced user, with full knowledge of 9.0 functionality, to set up a defined advanced survey correctly.</a:t>
              </a:r>
            </a:p>
          </p:txBody>
        </p:sp>
      </p:grpSp>
      <p:grpSp>
        <p:nvGrpSpPr>
          <p:cNvPr id="2095" name="Rectangle 8"/>
          <p:cNvGrpSpPr/>
          <p:nvPr/>
        </p:nvGrpSpPr>
        <p:grpSpPr>
          <a:xfrm>
            <a:off x="6386512" y="1614486"/>
            <a:ext cx="2166940" cy="1033465"/>
            <a:chOff x="0" y="0"/>
            <a:chExt cx="2166939" cy="1033464"/>
          </a:xfrm>
        </p:grpSpPr>
        <p:sp>
          <p:nvSpPr>
            <p:cNvPr id="2093" name="Rectangle"/>
            <p:cNvSpPr/>
            <p:nvPr/>
          </p:nvSpPr>
          <p:spPr>
            <a:xfrm>
              <a:off x="-1" y="-1"/>
              <a:ext cx="2166941" cy="1033465"/>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094" name="Probability increased by 175%"/>
            <p:cNvSpPr txBox="1"/>
            <p:nvPr/>
          </p:nvSpPr>
          <p:spPr>
            <a:xfrm>
              <a:off x="-1" y="-1"/>
              <a:ext cx="2166941" cy="1005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600"/>
                </a:spcBef>
                <a:defRPr b="1" sz="1600">
                  <a:effectLst>
                    <a:outerShdw sx="100000" sy="100000" kx="0" ky="0" algn="b" rotWithShape="0" blurRad="38100" dist="38100" dir="2700000">
                      <a:srgbClr val="000000"/>
                    </a:outerShdw>
                  </a:effectLst>
                  <a:latin typeface="Tahoma"/>
                  <a:ea typeface="Tahoma"/>
                  <a:cs typeface="Tahoma"/>
                  <a:sym typeface="Tahoma"/>
                </a:defRPr>
              </a:pPr>
              <a:r>
                <a:t>Probability increased by </a:t>
              </a:r>
              <a:r>
                <a:rPr sz="2800"/>
                <a:t>175%</a:t>
              </a:r>
            </a:p>
          </p:txBody>
        </p:sp>
      </p:grpSp>
      <p:grpSp>
        <p:nvGrpSpPr>
          <p:cNvPr id="2098" name="Rectangle 9"/>
          <p:cNvGrpSpPr/>
          <p:nvPr/>
        </p:nvGrpSpPr>
        <p:grpSpPr>
          <a:xfrm>
            <a:off x="2282825" y="1614485"/>
            <a:ext cx="4103689" cy="1033466"/>
            <a:chOff x="0" y="-1"/>
            <a:chExt cx="4103687" cy="1033464"/>
          </a:xfrm>
        </p:grpSpPr>
        <p:sp>
          <p:nvSpPr>
            <p:cNvPr id="2096" name="Rectangle"/>
            <p:cNvSpPr/>
            <p:nvPr/>
          </p:nvSpPr>
          <p:spPr>
            <a:xfrm>
              <a:off x="0" y="-1"/>
              <a:ext cx="4103689" cy="1033465"/>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097" name="Probability that an inexperienced user can intuitively figure out how to set up a defined Simple Survey correctly."/>
            <p:cNvSpPr txBox="1"/>
            <p:nvPr/>
          </p:nvSpPr>
          <p:spPr>
            <a:xfrm>
              <a:off x="0" y="-2"/>
              <a:ext cx="4103689" cy="815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lvl1pPr>
            </a:lstStyle>
            <a:p>
              <a:pPr/>
              <a:r>
                <a:t>Probability that an inexperienced user can intuitively figure out how to set up a defined Simple Survey correctly.</a:t>
              </a:r>
            </a:p>
          </p:txBody>
        </p:sp>
      </p:grpSp>
      <p:grpSp>
        <p:nvGrpSpPr>
          <p:cNvPr id="2101" name="Rectangle 10"/>
          <p:cNvGrpSpPr/>
          <p:nvPr/>
        </p:nvGrpSpPr>
        <p:grpSpPr>
          <a:xfrm>
            <a:off x="6434137" y="1268411"/>
            <a:ext cx="2166940" cy="334966"/>
            <a:chOff x="0" y="0"/>
            <a:chExt cx="2166939" cy="334964"/>
          </a:xfrm>
        </p:grpSpPr>
        <p:sp>
          <p:nvSpPr>
            <p:cNvPr id="2099" name="Rectangle"/>
            <p:cNvSpPr/>
            <p:nvPr/>
          </p:nvSpPr>
          <p:spPr>
            <a:xfrm>
              <a:off x="-1" y="-1"/>
              <a:ext cx="2166941" cy="334966"/>
            </a:xfrm>
            <a:prstGeom prst="rect">
              <a:avLst/>
            </a:prstGeom>
            <a:gradFill flip="none" rotWithShape="1">
              <a:gsLst>
                <a:gs pos="0">
                  <a:srgbClr val="F0A52E"/>
                </a:gs>
                <a:gs pos="100000">
                  <a:srgbClr val="F7D376"/>
                </a:gs>
              </a:gsLst>
              <a:lin ang="5400000" scaled="0"/>
            </a:gra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00" name="Customer value"/>
            <p:cNvSpPr txBox="1"/>
            <p:nvPr/>
          </p:nvSpPr>
          <p:spPr>
            <a:xfrm>
              <a:off x="-1" y="-1"/>
              <a:ext cx="2166941"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pPr>
              <a:r>
                <a:t>Customer value</a:t>
              </a:r>
              <a:r>
                <a:rPr b="0"/>
                <a:t> </a:t>
              </a:r>
            </a:p>
          </p:txBody>
        </p:sp>
      </p:grpSp>
      <p:grpSp>
        <p:nvGrpSpPr>
          <p:cNvPr id="2104" name="Rectangle 11"/>
          <p:cNvGrpSpPr/>
          <p:nvPr/>
        </p:nvGrpSpPr>
        <p:grpSpPr>
          <a:xfrm>
            <a:off x="2330450" y="1268411"/>
            <a:ext cx="4103689" cy="334966"/>
            <a:chOff x="0" y="0"/>
            <a:chExt cx="4103687" cy="334964"/>
          </a:xfrm>
        </p:grpSpPr>
        <p:sp>
          <p:nvSpPr>
            <p:cNvPr id="2102" name="Rectangle"/>
            <p:cNvSpPr/>
            <p:nvPr/>
          </p:nvSpPr>
          <p:spPr>
            <a:xfrm>
              <a:off x="0" y="-1"/>
              <a:ext cx="4103689" cy="334966"/>
            </a:xfrm>
            <a:prstGeom prst="rect">
              <a:avLst/>
            </a:prstGeom>
            <a:gradFill flip="none" rotWithShape="1">
              <a:gsLst>
                <a:gs pos="0">
                  <a:srgbClr val="F0A52E"/>
                </a:gs>
                <a:gs pos="100000">
                  <a:srgbClr val="F7D376"/>
                </a:gs>
              </a:gsLst>
              <a:lin ang="5400000" scaled="0"/>
            </a:gra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03" name="Description"/>
            <p:cNvSpPr txBox="1"/>
            <p:nvPr/>
          </p:nvSpPr>
          <p:spPr>
            <a:xfrm>
              <a:off x="0" y="-1"/>
              <a:ext cx="4103689"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lvl1pPr>
            </a:lstStyle>
            <a:p>
              <a:pPr/>
              <a:r>
                <a:t>Description</a:t>
              </a:r>
            </a:p>
          </p:txBody>
        </p:sp>
      </p:grpSp>
      <p:sp>
        <p:nvSpPr>
          <p:cNvPr id="2105" name="Line 13"/>
          <p:cNvSpPr/>
          <p:nvPr/>
        </p:nvSpPr>
        <p:spPr>
          <a:xfrm>
            <a:off x="563561" y="3814762"/>
            <a:ext cx="7991479" cy="1"/>
          </a:xfrm>
          <a:prstGeom prst="line">
            <a:avLst/>
          </a:prstGeom>
          <a:ln w="12700" cap="sq">
            <a:solidFill>
              <a:srgbClr val="716F6E"/>
            </a:solidFill>
          </a:ln>
        </p:spPr>
        <p:txBody>
          <a:bodyPr lIns="45718" tIns="45718" rIns="45718" bIns="45718"/>
          <a:lstStyle/>
          <a:p>
            <a:pPr/>
          </a:p>
        </p:txBody>
      </p:sp>
      <p:sp>
        <p:nvSpPr>
          <p:cNvPr id="2106" name="Line 14"/>
          <p:cNvSpPr/>
          <p:nvPr/>
        </p:nvSpPr>
        <p:spPr>
          <a:xfrm>
            <a:off x="609599" y="1268413"/>
            <a:ext cx="1591" cy="2535237"/>
          </a:xfrm>
          <a:prstGeom prst="line">
            <a:avLst/>
          </a:prstGeom>
          <a:ln w="12700" cap="sq">
            <a:solidFill>
              <a:srgbClr val="716F6E"/>
            </a:solidFill>
          </a:ln>
        </p:spPr>
        <p:txBody>
          <a:bodyPr lIns="45718" tIns="45718" rIns="45718" bIns="45718"/>
          <a:lstStyle/>
          <a:p>
            <a:pPr/>
          </a:p>
        </p:txBody>
      </p:sp>
      <p:sp>
        <p:nvSpPr>
          <p:cNvPr id="2107" name="Line 15"/>
          <p:cNvSpPr/>
          <p:nvPr/>
        </p:nvSpPr>
        <p:spPr>
          <a:xfrm>
            <a:off x="8601075" y="1268413"/>
            <a:ext cx="3177" cy="2535237"/>
          </a:xfrm>
          <a:prstGeom prst="line">
            <a:avLst/>
          </a:prstGeom>
          <a:ln w="12700" cap="sq">
            <a:solidFill>
              <a:srgbClr val="716F6E"/>
            </a:solidFill>
          </a:ln>
        </p:spPr>
        <p:txBody>
          <a:bodyPr lIns="45718" tIns="45718" rIns="45718" bIns="45718"/>
          <a:lstStyle/>
          <a:p>
            <a:pPr/>
          </a:p>
        </p:txBody>
      </p:sp>
      <p:sp>
        <p:nvSpPr>
          <p:cNvPr id="2108" name="Line 16"/>
          <p:cNvSpPr/>
          <p:nvPr/>
        </p:nvSpPr>
        <p:spPr>
          <a:xfrm>
            <a:off x="609600" y="1268412"/>
            <a:ext cx="7991476" cy="1"/>
          </a:xfrm>
          <a:prstGeom prst="line">
            <a:avLst/>
          </a:prstGeom>
          <a:ln w="12700" cap="sq">
            <a:solidFill>
              <a:srgbClr val="716F6E"/>
            </a:solidFill>
          </a:ln>
        </p:spPr>
        <p:txBody>
          <a:bodyPr lIns="45718" tIns="45718" rIns="45718" bIns="45718"/>
          <a:lstStyle/>
          <a:p>
            <a:pPr/>
          </a:p>
        </p:txBody>
      </p:sp>
      <p:sp>
        <p:nvSpPr>
          <p:cNvPr id="2109" name="Line 17"/>
          <p:cNvSpPr/>
          <p:nvPr/>
        </p:nvSpPr>
        <p:spPr>
          <a:xfrm flipH="1">
            <a:off x="6443661" y="1282700"/>
            <a:ext cx="3" cy="2514602"/>
          </a:xfrm>
          <a:prstGeom prst="line">
            <a:avLst/>
          </a:prstGeom>
          <a:ln w="12700">
            <a:solidFill>
              <a:srgbClr val="716F6E"/>
            </a:solidFill>
          </a:ln>
        </p:spPr>
        <p:txBody>
          <a:bodyPr lIns="45718" tIns="45718" rIns="45718" bIns="45718"/>
          <a:lstStyle/>
          <a:p>
            <a:pPr/>
          </a:p>
        </p:txBody>
      </p:sp>
      <p:sp>
        <p:nvSpPr>
          <p:cNvPr id="2110" name="Line 18"/>
          <p:cNvSpPr/>
          <p:nvPr/>
        </p:nvSpPr>
        <p:spPr>
          <a:xfrm>
            <a:off x="609600" y="1603375"/>
            <a:ext cx="7991476" cy="0"/>
          </a:xfrm>
          <a:prstGeom prst="line">
            <a:avLst/>
          </a:prstGeom>
          <a:ln w="12700">
            <a:solidFill>
              <a:srgbClr val="716F6E"/>
            </a:solidFill>
          </a:ln>
        </p:spPr>
        <p:txBody>
          <a:bodyPr lIns="45718" tIns="45718" rIns="45718" bIns="45718"/>
          <a:lstStyle/>
          <a:p>
            <a:pPr/>
          </a:p>
        </p:txBody>
      </p:sp>
      <p:sp>
        <p:nvSpPr>
          <p:cNvPr id="2111" name="Line 19"/>
          <p:cNvSpPr/>
          <p:nvPr/>
        </p:nvSpPr>
        <p:spPr>
          <a:xfrm>
            <a:off x="563561" y="2662238"/>
            <a:ext cx="7991479" cy="1"/>
          </a:xfrm>
          <a:prstGeom prst="line">
            <a:avLst/>
          </a:prstGeom>
          <a:ln w="12700">
            <a:solidFill>
              <a:srgbClr val="716F6E"/>
            </a:solidFill>
          </a:ln>
        </p:spPr>
        <p:txBody>
          <a:bodyPr lIns="45718" tIns="45718" rIns="45718" bIns="45718"/>
          <a:lstStyle/>
          <a:p>
            <a:pPr/>
          </a:p>
        </p:txBody>
      </p:sp>
      <p:sp>
        <p:nvSpPr>
          <p:cNvPr id="2112" name="Line 20"/>
          <p:cNvSpPr/>
          <p:nvPr/>
        </p:nvSpPr>
        <p:spPr>
          <a:xfrm>
            <a:off x="2330450" y="1268413"/>
            <a:ext cx="9526" cy="2535237"/>
          </a:xfrm>
          <a:prstGeom prst="line">
            <a:avLst/>
          </a:prstGeom>
          <a:ln w="12700">
            <a:solidFill>
              <a:srgbClr val="716F6E"/>
            </a:solidFill>
          </a:ln>
        </p:spPr>
        <p:txBody>
          <a:bodyPr lIns="45718" tIns="45718" rIns="45718" bIns="45718"/>
          <a:lstStyle/>
          <a:p>
            <a:pPr/>
          </a:p>
        </p:txBody>
      </p:sp>
      <p:grpSp>
        <p:nvGrpSpPr>
          <p:cNvPr id="2115" name="Rectangle 23"/>
          <p:cNvGrpSpPr/>
          <p:nvPr/>
        </p:nvGrpSpPr>
        <p:grpSpPr>
          <a:xfrm>
            <a:off x="609600" y="4419597"/>
            <a:ext cx="1720850" cy="1801818"/>
            <a:chOff x="0" y="-1"/>
            <a:chExt cx="1720850" cy="1801817"/>
          </a:xfrm>
        </p:grpSpPr>
        <p:sp>
          <p:nvSpPr>
            <p:cNvPr id="2113" name="Rectangle"/>
            <p:cNvSpPr/>
            <p:nvPr/>
          </p:nvSpPr>
          <p:spPr>
            <a:xfrm>
              <a:off x="0" y="-1"/>
              <a:ext cx="1720850" cy="1801818"/>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14" name="Productivity"/>
            <p:cNvSpPr txBox="1"/>
            <p:nvPr/>
          </p:nvSpPr>
          <p:spPr>
            <a:xfrm>
              <a:off x="0" y="-2"/>
              <a:ext cx="1720850"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lvl1pPr>
            </a:lstStyle>
            <a:p>
              <a:pPr/>
              <a:r>
                <a:t>Productivity</a:t>
              </a:r>
            </a:p>
          </p:txBody>
        </p:sp>
      </p:grpSp>
      <p:grpSp>
        <p:nvGrpSpPr>
          <p:cNvPr id="2118" name="Rectangle 24"/>
          <p:cNvGrpSpPr/>
          <p:nvPr/>
        </p:nvGrpSpPr>
        <p:grpSpPr>
          <a:xfrm>
            <a:off x="611187" y="4114797"/>
            <a:ext cx="1720851" cy="334967"/>
            <a:chOff x="0" y="0"/>
            <a:chExt cx="1720850" cy="334966"/>
          </a:xfrm>
        </p:grpSpPr>
        <p:sp>
          <p:nvSpPr>
            <p:cNvPr id="2116" name="Rectangle"/>
            <p:cNvSpPr/>
            <p:nvPr/>
          </p:nvSpPr>
          <p:spPr>
            <a:xfrm>
              <a:off x="0" y="-1"/>
              <a:ext cx="1720851" cy="334967"/>
            </a:xfrm>
            <a:prstGeom prst="rect">
              <a:avLst/>
            </a:prstGeom>
            <a:gradFill flip="none" rotWithShape="1">
              <a:gsLst>
                <a:gs pos="0">
                  <a:srgbClr val="F0A52E"/>
                </a:gs>
                <a:gs pos="100000">
                  <a:srgbClr val="F7D376"/>
                </a:gs>
              </a:gsLst>
              <a:lin ang="5400000" scaled="0"/>
            </a:gra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17" name="Product quality"/>
            <p:cNvSpPr txBox="1"/>
            <p:nvPr/>
          </p:nvSpPr>
          <p:spPr>
            <a:xfrm>
              <a:off x="0" y="-1"/>
              <a:ext cx="1720851" cy="307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400">
                  <a:solidFill>
                    <a:srgbClr val="1F497D"/>
                  </a:solidFill>
                  <a:effectLst>
                    <a:outerShdw sx="100000" sy="100000" kx="0" ky="0" algn="b" rotWithShape="0" blurRad="38100" dist="38100" dir="2700000">
                      <a:srgbClr val="000000"/>
                    </a:outerShdw>
                  </a:effectLst>
                  <a:latin typeface="Tahoma"/>
                  <a:ea typeface="Tahoma"/>
                  <a:cs typeface="Tahoma"/>
                  <a:sym typeface="Tahoma"/>
                </a:defRPr>
              </a:lvl1pPr>
            </a:lstStyle>
            <a:p>
              <a:pPr/>
              <a:r>
                <a:t>Product quality</a:t>
              </a:r>
            </a:p>
          </p:txBody>
        </p:sp>
      </p:grpSp>
      <p:grpSp>
        <p:nvGrpSpPr>
          <p:cNvPr id="2121" name="Rectangle 25"/>
          <p:cNvGrpSpPr/>
          <p:nvPr/>
        </p:nvGrpSpPr>
        <p:grpSpPr>
          <a:xfrm>
            <a:off x="6434137" y="4419597"/>
            <a:ext cx="2166940" cy="1801818"/>
            <a:chOff x="0" y="0"/>
            <a:chExt cx="2166939" cy="1801816"/>
          </a:xfrm>
        </p:grpSpPr>
        <p:sp>
          <p:nvSpPr>
            <p:cNvPr id="2119" name="Rectangle"/>
            <p:cNvSpPr/>
            <p:nvPr/>
          </p:nvSpPr>
          <p:spPr>
            <a:xfrm>
              <a:off x="-1" y="-1"/>
              <a:ext cx="2166941" cy="1801818"/>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20" name="Time reduced by 83% and…"/>
            <p:cNvSpPr txBox="1"/>
            <p:nvPr/>
          </p:nvSpPr>
          <p:spPr>
            <a:xfrm>
              <a:off x="-1" y="-1"/>
              <a:ext cx="2166941" cy="1399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700"/>
                </a:spcBef>
                <a:defRPr b="1" sz="1600">
                  <a:effectLst>
                    <a:outerShdw sx="100000" sy="100000" kx="0" ky="0" algn="b" rotWithShape="0" blurRad="38100" dist="38100" dir="2700000">
                      <a:srgbClr val="000000"/>
                    </a:outerShdw>
                  </a:effectLst>
                  <a:latin typeface="Tahoma"/>
                  <a:ea typeface="Tahoma"/>
                  <a:cs typeface="Tahoma"/>
                  <a:sym typeface="Tahoma"/>
                </a:defRPr>
              </a:pPr>
              <a:r>
                <a:t>Time reduced by </a:t>
              </a:r>
              <a:r>
                <a:rPr sz="3200"/>
                <a:t>83%</a:t>
              </a:r>
              <a:r>
                <a:t> and </a:t>
              </a:r>
            </a:p>
            <a:p>
              <a:pPr>
                <a:spcBef>
                  <a:spcPts val="400"/>
                </a:spcBef>
                <a:defRPr b="1" sz="1600">
                  <a:effectLst>
                    <a:outerShdw sx="100000" sy="100000" kx="0" ky="0" algn="b" rotWithShape="0" blurRad="38100" dist="38100" dir="2700000">
                      <a:srgbClr val="000000"/>
                    </a:outerShdw>
                  </a:effectLst>
                  <a:latin typeface="Tahoma"/>
                  <a:ea typeface="Tahoma"/>
                  <a:cs typeface="Tahoma"/>
                  <a:sym typeface="Tahoma"/>
                </a:defRPr>
              </a:pPr>
              <a:r>
                <a:t>error tracking increased by </a:t>
              </a:r>
              <a:r>
                <a:rPr sz="1800"/>
                <a:t>25%</a:t>
              </a:r>
            </a:p>
          </p:txBody>
        </p:sp>
      </p:grpSp>
      <p:grpSp>
        <p:nvGrpSpPr>
          <p:cNvPr id="2124" name="Rectangle 26"/>
          <p:cNvGrpSpPr/>
          <p:nvPr/>
        </p:nvGrpSpPr>
        <p:grpSpPr>
          <a:xfrm>
            <a:off x="2284412" y="4419597"/>
            <a:ext cx="4103690" cy="1801818"/>
            <a:chOff x="0" y="0"/>
            <a:chExt cx="4103689" cy="1801817"/>
          </a:xfrm>
        </p:grpSpPr>
        <p:sp>
          <p:nvSpPr>
            <p:cNvPr id="2122" name="Rectangle"/>
            <p:cNvSpPr/>
            <p:nvPr/>
          </p:nvSpPr>
          <p:spPr>
            <a:xfrm>
              <a:off x="-1" y="-1"/>
              <a:ext cx="4103690" cy="1801818"/>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23" name="Time (in minutes) to test a defined survey and identify 4 inserted script errors, starting from when the questionnaire is finished to the time testing is complete and is ready for production. (Defined Survey: Complex survey, 60 questions, comprehensive JScripting.)"/>
            <p:cNvSpPr txBox="1"/>
            <p:nvPr/>
          </p:nvSpPr>
          <p:spPr>
            <a:xfrm>
              <a:off x="-1" y="-1"/>
              <a:ext cx="4103690" cy="160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400">
                  <a:effectLst>
                    <a:outerShdw sx="100000" sy="100000" kx="0" ky="0" algn="b" rotWithShape="0" blurRad="38100" dist="38100" dir="2700000">
                      <a:srgbClr val="000000"/>
                    </a:outerShdw>
                  </a:effectLst>
                  <a:latin typeface="Tahoma"/>
                  <a:ea typeface="Tahoma"/>
                  <a:cs typeface="Tahoma"/>
                  <a:sym typeface="Tahoma"/>
                </a:defRPr>
              </a:lvl1pPr>
            </a:lstStyle>
            <a:p>
              <a:pPr/>
              <a:r>
                <a:t>Time (in minutes) to test a defined survey and identify 4 inserted script errors, starting from when the questionnaire is finished to the time testing is complete and is ready for production. (Defined Survey: Complex survey, 60 questions, comprehensive JScripting.)</a:t>
              </a:r>
            </a:p>
          </p:txBody>
        </p:sp>
      </p:grpSp>
      <p:grpSp>
        <p:nvGrpSpPr>
          <p:cNvPr id="2127" name="Rectangle 27"/>
          <p:cNvGrpSpPr/>
          <p:nvPr/>
        </p:nvGrpSpPr>
        <p:grpSpPr>
          <a:xfrm>
            <a:off x="6389687" y="4079872"/>
            <a:ext cx="2166940" cy="334967"/>
            <a:chOff x="0" y="0"/>
            <a:chExt cx="2166939" cy="334966"/>
          </a:xfrm>
        </p:grpSpPr>
        <p:sp>
          <p:nvSpPr>
            <p:cNvPr id="2125" name="Rectangle"/>
            <p:cNvSpPr/>
            <p:nvPr/>
          </p:nvSpPr>
          <p:spPr>
            <a:xfrm>
              <a:off x="-1" y="-1"/>
              <a:ext cx="2166941" cy="334967"/>
            </a:xfrm>
            <a:prstGeom prst="rect">
              <a:avLst/>
            </a:prstGeom>
            <a:gradFill flip="none" rotWithShape="1">
              <a:gsLst>
                <a:gs pos="0">
                  <a:srgbClr val="F0A52E"/>
                </a:gs>
                <a:gs pos="100000">
                  <a:srgbClr val="F7D376"/>
                </a:gs>
              </a:gsLst>
              <a:lin ang="5400000" scaled="0"/>
            </a:gra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26" name="Customer value"/>
            <p:cNvSpPr txBox="1"/>
            <p:nvPr/>
          </p:nvSpPr>
          <p:spPr>
            <a:xfrm>
              <a:off x="-1" y="-1"/>
              <a:ext cx="2166941"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pPr>
              <a:r>
                <a:t>Customer value</a:t>
              </a:r>
              <a:r>
                <a:rPr b="0"/>
                <a:t> </a:t>
              </a:r>
            </a:p>
          </p:txBody>
        </p:sp>
      </p:grpSp>
      <p:grpSp>
        <p:nvGrpSpPr>
          <p:cNvPr id="2130" name="Rectangle 28"/>
          <p:cNvGrpSpPr/>
          <p:nvPr/>
        </p:nvGrpSpPr>
        <p:grpSpPr>
          <a:xfrm>
            <a:off x="2286000" y="4114797"/>
            <a:ext cx="4103689" cy="334967"/>
            <a:chOff x="0" y="0"/>
            <a:chExt cx="4103687" cy="334966"/>
          </a:xfrm>
        </p:grpSpPr>
        <p:sp>
          <p:nvSpPr>
            <p:cNvPr id="2128" name="Rectangle"/>
            <p:cNvSpPr/>
            <p:nvPr/>
          </p:nvSpPr>
          <p:spPr>
            <a:xfrm>
              <a:off x="0" y="-1"/>
              <a:ext cx="4103689" cy="334967"/>
            </a:xfrm>
            <a:prstGeom prst="rect">
              <a:avLst/>
            </a:prstGeom>
            <a:gradFill flip="none" rotWithShape="1">
              <a:gsLst>
                <a:gs pos="0">
                  <a:srgbClr val="F0A52E"/>
                </a:gs>
                <a:gs pos="100000">
                  <a:srgbClr val="F7D376"/>
                </a:gs>
              </a:gsLst>
              <a:lin ang="5400000" scaled="0"/>
            </a:gra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29" name="Description"/>
            <p:cNvSpPr txBox="1"/>
            <p:nvPr/>
          </p:nvSpPr>
          <p:spPr>
            <a:xfrm>
              <a:off x="0" y="-1"/>
              <a:ext cx="4103689"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600">
                  <a:solidFill>
                    <a:srgbClr val="1F497D"/>
                  </a:solidFill>
                  <a:effectLst>
                    <a:outerShdw sx="100000" sy="100000" kx="0" ky="0" algn="b" rotWithShape="0" blurRad="38100" dist="38100" dir="2700000">
                      <a:srgbClr val="000000"/>
                    </a:outerShdw>
                  </a:effectLst>
                  <a:latin typeface="Tahoma"/>
                  <a:ea typeface="Tahoma"/>
                  <a:cs typeface="Tahoma"/>
                  <a:sym typeface="Tahoma"/>
                </a:defRPr>
              </a:lvl1pPr>
            </a:lstStyle>
            <a:p>
              <a:pPr/>
              <a:r>
                <a:t>Description</a:t>
              </a:r>
            </a:p>
          </p:txBody>
        </p:sp>
      </p:grpSp>
      <p:sp>
        <p:nvSpPr>
          <p:cNvPr id="2131" name="Line 29"/>
          <p:cNvSpPr/>
          <p:nvPr/>
        </p:nvSpPr>
        <p:spPr>
          <a:xfrm>
            <a:off x="609600" y="6213475"/>
            <a:ext cx="7991476" cy="0"/>
          </a:xfrm>
          <a:prstGeom prst="line">
            <a:avLst/>
          </a:prstGeom>
          <a:ln w="12700" cap="sq">
            <a:solidFill>
              <a:srgbClr val="716F6E"/>
            </a:solidFill>
          </a:ln>
        </p:spPr>
        <p:txBody>
          <a:bodyPr lIns="45718" tIns="45718" rIns="45718" bIns="45718"/>
          <a:lstStyle/>
          <a:p>
            <a:pPr/>
          </a:p>
        </p:txBody>
      </p:sp>
      <p:sp>
        <p:nvSpPr>
          <p:cNvPr id="2132" name="Line 30"/>
          <p:cNvSpPr/>
          <p:nvPr/>
        </p:nvSpPr>
        <p:spPr>
          <a:xfrm flipH="1">
            <a:off x="609598" y="4076699"/>
            <a:ext cx="4" cy="2136777"/>
          </a:xfrm>
          <a:prstGeom prst="line">
            <a:avLst/>
          </a:prstGeom>
          <a:ln w="12700" cap="sq">
            <a:solidFill>
              <a:srgbClr val="716F6E"/>
            </a:solidFill>
          </a:ln>
        </p:spPr>
        <p:txBody>
          <a:bodyPr lIns="45718" tIns="45718" rIns="45718" bIns="45718"/>
          <a:lstStyle/>
          <a:p>
            <a:pPr/>
          </a:p>
        </p:txBody>
      </p:sp>
      <p:sp>
        <p:nvSpPr>
          <p:cNvPr id="2133" name="Line 31"/>
          <p:cNvSpPr/>
          <p:nvPr/>
        </p:nvSpPr>
        <p:spPr>
          <a:xfrm>
            <a:off x="8601074" y="4076699"/>
            <a:ext cx="1" cy="2136777"/>
          </a:xfrm>
          <a:prstGeom prst="line">
            <a:avLst/>
          </a:prstGeom>
          <a:ln w="12700" cap="sq">
            <a:solidFill>
              <a:srgbClr val="716F6E"/>
            </a:solidFill>
          </a:ln>
        </p:spPr>
        <p:txBody>
          <a:bodyPr lIns="45718" tIns="45718" rIns="45718" bIns="45718"/>
          <a:lstStyle/>
          <a:p>
            <a:pPr/>
          </a:p>
        </p:txBody>
      </p:sp>
      <p:sp>
        <p:nvSpPr>
          <p:cNvPr id="2134" name="Line 32"/>
          <p:cNvSpPr/>
          <p:nvPr/>
        </p:nvSpPr>
        <p:spPr>
          <a:xfrm flipH="1">
            <a:off x="6434137" y="4076699"/>
            <a:ext cx="2" cy="2136777"/>
          </a:xfrm>
          <a:prstGeom prst="line">
            <a:avLst/>
          </a:prstGeom>
          <a:ln w="12700">
            <a:solidFill>
              <a:srgbClr val="716F6E"/>
            </a:solidFill>
          </a:ln>
        </p:spPr>
        <p:txBody>
          <a:bodyPr lIns="45718" tIns="45718" rIns="45718" bIns="45718"/>
          <a:lstStyle/>
          <a:p>
            <a:pPr/>
          </a:p>
        </p:txBody>
      </p:sp>
      <p:sp>
        <p:nvSpPr>
          <p:cNvPr id="2135" name="Line 33"/>
          <p:cNvSpPr/>
          <p:nvPr/>
        </p:nvSpPr>
        <p:spPr>
          <a:xfrm>
            <a:off x="561975" y="4422775"/>
            <a:ext cx="7991476" cy="0"/>
          </a:xfrm>
          <a:prstGeom prst="line">
            <a:avLst/>
          </a:prstGeom>
          <a:ln w="12700">
            <a:solidFill>
              <a:srgbClr val="716F6E"/>
            </a:solidFill>
          </a:ln>
        </p:spPr>
        <p:txBody>
          <a:bodyPr lIns="45718" tIns="45718" rIns="45718" bIns="45718"/>
          <a:lstStyle/>
          <a:p>
            <a:pPr/>
          </a:p>
        </p:txBody>
      </p:sp>
      <p:sp>
        <p:nvSpPr>
          <p:cNvPr id="2136" name="Line 34"/>
          <p:cNvSpPr/>
          <p:nvPr/>
        </p:nvSpPr>
        <p:spPr>
          <a:xfrm flipH="1">
            <a:off x="2330449" y="4076699"/>
            <a:ext cx="3" cy="2136777"/>
          </a:xfrm>
          <a:prstGeom prst="line">
            <a:avLst/>
          </a:prstGeom>
          <a:ln w="12700">
            <a:solidFill>
              <a:srgbClr val="716F6E"/>
            </a:solidFill>
          </a:ln>
        </p:spPr>
        <p:txBody>
          <a:bodyPr lIns="45718" tIns="45718" rIns="45718" bIns="45718"/>
          <a:lstStyle/>
          <a:p>
            <a:pPr/>
          </a:p>
        </p:txBody>
      </p:sp>
      <p:sp>
        <p:nvSpPr>
          <p:cNvPr id="2137" name="Line 35"/>
          <p:cNvSpPr/>
          <p:nvPr/>
        </p:nvSpPr>
        <p:spPr>
          <a:xfrm>
            <a:off x="563561" y="4087812"/>
            <a:ext cx="7991479" cy="1"/>
          </a:xfrm>
          <a:prstGeom prst="line">
            <a:avLst/>
          </a:prstGeom>
          <a:ln w="12700" cap="sq">
            <a:solidFill>
              <a:srgbClr val="716F6E"/>
            </a:solidFill>
          </a:ln>
        </p:spPr>
        <p:txBody>
          <a:bodyPr lIns="45718" tIns="45718" rIns="45718" bIns="45718"/>
          <a:lstStyle/>
          <a:p>
            <a:pPr/>
          </a:p>
        </p:txBody>
      </p:sp>
      <p:sp>
        <p:nvSpPr>
          <p:cNvPr id="2138" name="Slide Number Placeholder 38"/>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39" name="Date Placeholder 40"/>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October 6, 2017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09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0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080"/>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092"/>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20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7" fill="hold">
                                  <p:stCondLst>
                                    <p:cond delay="0"/>
                                  </p:stCondLst>
                                  <p:iterate type="el" backwards="0">
                                    <p:tmAbs val="0"/>
                                  </p:iterate>
                                  <p:childTnLst>
                                    <p:set>
                                      <p:cBhvr>
                                        <p:cTn id="26" fill="hold"/>
                                        <p:tgtEl>
                                          <p:spTgt spid="2115"/>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2124"/>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2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4" grpId="8"/>
      <p:bldP build="whole" bldLvl="1" animBg="1" rev="0" advAuto="0" spid="2095" grpId="3"/>
      <p:bldP build="whole" bldLvl="1" animBg="1" rev="0" advAuto="0" spid="2080" grpId="4"/>
      <p:bldP build="whole" bldLvl="1" animBg="1" rev="0" advAuto="0" spid="2115" grpId="7"/>
      <p:bldP build="whole" bldLvl="1" animBg="1" rev="0" advAuto="0" spid="2092" grpId="5"/>
      <p:bldP build="whole" bldLvl="1" animBg="1" rev="0" advAuto="0" spid="2089" grpId="6"/>
      <p:bldP build="whole" bldLvl="1" animBg="1" rev="0" advAuto="0" spid="2121" grpId="9"/>
      <p:bldP build="whole" bldLvl="1" animBg="1" rev="0" advAuto="0" spid="2098" grpId="2"/>
      <p:bldP build="whole" bldLvl="1" animBg="1" rev="0" advAuto="0" spid="2083" grpId="1"/>
    </p:bldLst>
  </p:timing>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1" name="Footer Placeholder 30"/>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www.gilb.com</a:t>
            </a:r>
          </a:p>
        </p:txBody>
      </p:sp>
      <p:sp>
        <p:nvSpPr>
          <p:cNvPr id="2142" name="Rectangle 2"/>
          <p:cNvSpPr txBox="1"/>
          <p:nvPr>
            <p:ph type="title"/>
          </p:nvPr>
        </p:nvSpPr>
        <p:spPr>
          <a:xfrm>
            <a:off x="685800" y="228600"/>
            <a:ext cx="7772400" cy="1143000"/>
          </a:xfrm>
          <a:prstGeom prst="rect">
            <a:avLst/>
          </a:prstGeom>
        </p:spPr>
        <p:txBody>
          <a:bodyPr/>
          <a:lstStyle/>
          <a:p>
            <a:pPr defTabSz="434340">
              <a:defRPr sz="2600"/>
            </a:pPr>
            <a:r>
              <a:t>Evo’s impact on Confirmit 9.0 product qualities</a:t>
            </a:r>
            <a:br/>
            <a:r>
              <a:t> Results from the second quarter of using Evo. 2/2</a:t>
            </a:r>
          </a:p>
        </p:txBody>
      </p:sp>
      <p:grpSp>
        <p:nvGrpSpPr>
          <p:cNvPr id="2145" name="Rectangle 3"/>
          <p:cNvGrpSpPr/>
          <p:nvPr/>
        </p:nvGrpSpPr>
        <p:grpSpPr>
          <a:xfrm>
            <a:off x="6434137" y="3841748"/>
            <a:ext cx="2166940" cy="1171577"/>
            <a:chOff x="0" y="0"/>
            <a:chExt cx="2166939" cy="1171576"/>
          </a:xfrm>
        </p:grpSpPr>
        <p:sp>
          <p:nvSpPr>
            <p:cNvPr id="2143" name="Rectangle"/>
            <p:cNvSpPr/>
            <p:nvPr/>
          </p:nvSpPr>
          <p:spPr>
            <a:xfrm>
              <a:off x="-1" y="0"/>
              <a:ext cx="2166941" cy="1171576"/>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144" name="Number of responses increased by 1400%"/>
            <p:cNvSpPr txBox="1"/>
            <p:nvPr/>
          </p:nvSpPr>
          <p:spPr>
            <a:xfrm>
              <a:off x="-1" y="-1"/>
              <a:ext cx="2166941" cy="574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300"/>
                </a:spcBef>
                <a:defRPr sz="1600">
                  <a:effectLst>
                    <a:outerShdw sx="100000" sy="100000" kx="0" ky="0" algn="b" rotWithShape="0" blurRad="38100" dist="38100" dir="2700000">
                      <a:srgbClr val="000000"/>
                    </a:outerShdw>
                  </a:effectLst>
                  <a:latin typeface="Tahoma"/>
                  <a:ea typeface="Tahoma"/>
                  <a:cs typeface="Tahoma"/>
                  <a:sym typeface="Tahoma"/>
                </a:defRPr>
              </a:pPr>
              <a:r>
                <a:t>Number of responses increased by </a:t>
              </a:r>
              <a:r>
                <a:rPr b="1"/>
                <a:t>1400%</a:t>
              </a:r>
            </a:p>
          </p:txBody>
        </p:sp>
      </p:grpSp>
      <p:grpSp>
        <p:nvGrpSpPr>
          <p:cNvPr id="2148" name="Rectangle 4"/>
          <p:cNvGrpSpPr/>
          <p:nvPr/>
        </p:nvGrpSpPr>
        <p:grpSpPr>
          <a:xfrm>
            <a:off x="2330450" y="3841749"/>
            <a:ext cx="4103689" cy="1171576"/>
            <a:chOff x="0" y="0"/>
            <a:chExt cx="4103687" cy="1171575"/>
          </a:xfrm>
        </p:grpSpPr>
        <p:sp>
          <p:nvSpPr>
            <p:cNvPr id="2146" name="Rectangle"/>
            <p:cNvSpPr/>
            <p:nvPr/>
          </p:nvSpPr>
          <p:spPr>
            <a:xfrm>
              <a:off x="0" y="0"/>
              <a:ext cx="4103689" cy="1171575"/>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500"/>
                </a:spcBef>
                <a:defRPr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147" name="Number of responses a database can contain if the generation of a defined table should be run in 5 seconds."/>
            <p:cNvSpPr txBox="1"/>
            <p:nvPr/>
          </p:nvSpPr>
          <p:spPr>
            <a:xfrm>
              <a:off x="0" y="-1"/>
              <a:ext cx="4103689" cy="815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500"/>
                </a:spcBef>
                <a:defRPr sz="1600">
                  <a:effectLst>
                    <a:outerShdw sx="100000" sy="100000" kx="0" ky="0" algn="b" rotWithShape="0" blurRad="38100" dist="38100" dir="2700000">
                      <a:srgbClr val="000000"/>
                    </a:outerShdw>
                  </a:effectLst>
                  <a:latin typeface="Tahoma"/>
                  <a:ea typeface="Tahoma"/>
                  <a:cs typeface="Tahoma"/>
                  <a:sym typeface="Tahoma"/>
                </a:defRPr>
              </a:lvl1pPr>
            </a:lstStyle>
            <a:p>
              <a:pPr/>
              <a:r>
                <a:t>Number of responses a database can contain if the generation of a defined table should be run in 5 seconds.</a:t>
              </a:r>
            </a:p>
          </p:txBody>
        </p:sp>
      </p:grpSp>
      <p:grpSp>
        <p:nvGrpSpPr>
          <p:cNvPr id="2151" name="Rectangle 5"/>
          <p:cNvGrpSpPr/>
          <p:nvPr/>
        </p:nvGrpSpPr>
        <p:grpSpPr>
          <a:xfrm>
            <a:off x="609600" y="3841748"/>
            <a:ext cx="1720850" cy="1171577"/>
            <a:chOff x="0" y="0"/>
            <a:chExt cx="1720850" cy="1171575"/>
          </a:xfrm>
        </p:grpSpPr>
        <p:sp>
          <p:nvSpPr>
            <p:cNvPr id="2149" name="Rectangle"/>
            <p:cNvSpPr/>
            <p:nvPr/>
          </p:nvSpPr>
          <p:spPr>
            <a:xfrm>
              <a:off x="0" y="0"/>
              <a:ext cx="1720850" cy="1171576"/>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150" name="Performance"/>
            <p:cNvSpPr txBox="1"/>
            <p:nvPr/>
          </p:nvSpPr>
          <p:spPr>
            <a:xfrm>
              <a:off x="0" y="-1"/>
              <a:ext cx="1720850"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sz="1600">
                  <a:effectLst>
                    <a:outerShdw sx="100000" sy="100000" kx="0" ky="0" algn="b" rotWithShape="0" blurRad="38100" dist="38100" dir="2700000">
                      <a:srgbClr val="000000"/>
                    </a:outerShdw>
                  </a:effectLst>
                  <a:latin typeface="Tahoma"/>
                  <a:ea typeface="Tahoma"/>
                  <a:cs typeface="Tahoma"/>
                  <a:sym typeface="Tahoma"/>
                </a:defRPr>
              </a:lvl1pPr>
            </a:lstStyle>
            <a:p>
              <a:pPr/>
              <a:r>
                <a:t>Performance</a:t>
              </a:r>
            </a:p>
          </p:txBody>
        </p:sp>
      </p:grpSp>
      <p:grpSp>
        <p:nvGrpSpPr>
          <p:cNvPr id="2154" name="Rectangle 6"/>
          <p:cNvGrpSpPr/>
          <p:nvPr/>
        </p:nvGrpSpPr>
        <p:grpSpPr>
          <a:xfrm>
            <a:off x="6434137" y="3262312"/>
            <a:ext cx="2166940" cy="612139"/>
            <a:chOff x="0" y="0"/>
            <a:chExt cx="2166939" cy="612138"/>
          </a:xfrm>
        </p:grpSpPr>
        <p:sp>
          <p:nvSpPr>
            <p:cNvPr id="2152" name="Rectangle"/>
            <p:cNvSpPr/>
            <p:nvPr/>
          </p:nvSpPr>
          <p:spPr>
            <a:xfrm>
              <a:off x="-1" y="0"/>
              <a:ext cx="2166941" cy="579439"/>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153" name="Number of panelists increased by 700%"/>
            <p:cNvSpPr txBox="1"/>
            <p:nvPr/>
          </p:nvSpPr>
          <p:spPr>
            <a:xfrm>
              <a:off x="-1" y="0"/>
              <a:ext cx="2166941" cy="612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400"/>
                </a:spcBef>
                <a:defRPr sz="1600">
                  <a:effectLst>
                    <a:outerShdw sx="100000" sy="100000" kx="0" ky="0" algn="b" rotWithShape="0" blurRad="38100" dist="38100" dir="2700000">
                      <a:srgbClr val="000000"/>
                    </a:outerShdw>
                  </a:effectLst>
                  <a:latin typeface="Tahoma"/>
                  <a:ea typeface="Tahoma"/>
                  <a:cs typeface="Tahoma"/>
                  <a:sym typeface="Tahoma"/>
                </a:defRPr>
              </a:pPr>
              <a:r>
                <a:t>Number of panelists increased by </a:t>
              </a:r>
              <a:r>
                <a:rPr b="1" sz="1800"/>
                <a:t>700%</a:t>
              </a:r>
            </a:p>
          </p:txBody>
        </p:sp>
      </p:grpSp>
      <p:grpSp>
        <p:nvGrpSpPr>
          <p:cNvPr id="2157" name="Rectangle 7"/>
          <p:cNvGrpSpPr/>
          <p:nvPr/>
        </p:nvGrpSpPr>
        <p:grpSpPr>
          <a:xfrm>
            <a:off x="2330450" y="3262311"/>
            <a:ext cx="4103689" cy="579441"/>
            <a:chOff x="0" y="-1"/>
            <a:chExt cx="4103687" cy="579440"/>
          </a:xfrm>
        </p:grpSpPr>
        <p:sp>
          <p:nvSpPr>
            <p:cNvPr id="2155" name="Rectangle"/>
            <p:cNvSpPr/>
            <p:nvPr/>
          </p:nvSpPr>
          <p:spPr>
            <a:xfrm>
              <a:off x="0" y="-1"/>
              <a:ext cx="4103689" cy="579440"/>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56" name="Ability to accomplish a bulk-update of X panelists within a timeframe of Z second"/>
            <p:cNvSpPr txBox="1"/>
            <p:nvPr/>
          </p:nvSpPr>
          <p:spPr>
            <a:xfrm>
              <a:off x="0" y="-1"/>
              <a:ext cx="4103689" cy="574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sz="1600">
                  <a:effectLst>
                    <a:outerShdw sx="100000" sy="100000" kx="0" ky="0" algn="b" rotWithShape="0" blurRad="38100" dist="38100" dir="2700000">
                      <a:srgbClr val="000000"/>
                    </a:outerShdw>
                  </a:effectLst>
                  <a:latin typeface="Tahoma"/>
                  <a:ea typeface="Tahoma"/>
                  <a:cs typeface="Tahoma"/>
                  <a:sym typeface="Tahoma"/>
                </a:defRPr>
              </a:lvl1pPr>
            </a:lstStyle>
            <a:p>
              <a:pPr/>
              <a:r>
                <a:t>Ability to accomplish a bulk-update of X panelists within a timeframe of Z second	</a:t>
              </a:r>
            </a:p>
          </p:txBody>
        </p:sp>
      </p:grpSp>
      <p:grpSp>
        <p:nvGrpSpPr>
          <p:cNvPr id="2160" name="Rectangle 8"/>
          <p:cNvGrpSpPr/>
          <p:nvPr/>
        </p:nvGrpSpPr>
        <p:grpSpPr>
          <a:xfrm>
            <a:off x="609600" y="3262311"/>
            <a:ext cx="1720850" cy="579441"/>
            <a:chOff x="0" y="0"/>
            <a:chExt cx="1720850" cy="579439"/>
          </a:xfrm>
        </p:grpSpPr>
        <p:sp>
          <p:nvSpPr>
            <p:cNvPr id="2158" name="Rectangle"/>
            <p:cNvSpPr/>
            <p:nvPr/>
          </p:nvSpPr>
          <p:spPr>
            <a:xfrm>
              <a:off x="0" y="-1"/>
              <a:ext cx="1720850" cy="579440"/>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159" name="Scalability"/>
            <p:cNvSpPr txBox="1"/>
            <p:nvPr/>
          </p:nvSpPr>
          <p:spPr>
            <a:xfrm>
              <a:off x="0" y="-1"/>
              <a:ext cx="1720850"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sz="1600">
                  <a:effectLst>
                    <a:outerShdw sx="100000" sy="100000" kx="0" ky="0" algn="b" rotWithShape="0" blurRad="38100" dist="38100" dir="2700000">
                      <a:srgbClr val="000000"/>
                    </a:outerShdw>
                  </a:effectLst>
                  <a:latin typeface="Tahoma"/>
                  <a:ea typeface="Tahoma"/>
                  <a:cs typeface="Tahoma"/>
                  <a:sym typeface="Tahoma"/>
                </a:defRPr>
              </a:lvl1pPr>
            </a:lstStyle>
            <a:p>
              <a:pPr/>
              <a:r>
                <a:t>Scalability</a:t>
              </a:r>
            </a:p>
          </p:txBody>
        </p:sp>
      </p:grpSp>
      <p:grpSp>
        <p:nvGrpSpPr>
          <p:cNvPr id="2163" name="Rectangle 9"/>
          <p:cNvGrpSpPr/>
          <p:nvPr/>
        </p:nvGrpSpPr>
        <p:grpSpPr>
          <a:xfrm>
            <a:off x="609600" y="1949449"/>
            <a:ext cx="1720850" cy="1312865"/>
            <a:chOff x="0" y="0"/>
            <a:chExt cx="1720850" cy="1312863"/>
          </a:xfrm>
        </p:grpSpPr>
        <p:sp>
          <p:nvSpPr>
            <p:cNvPr id="2161" name="Rectangle"/>
            <p:cNvSpPr/>
            <p:nvPr/>
          </p:nvSpPr>
          <p:spPr>
            <a:xfrm>
              <a:off x="0" y="0"/>
              <a:ext cx="1720850" cy="1312864"/>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162" name="Performance"/>
            <p:cNvSpPr txBox="1"/>
            <p:nvPr/>
          </p:nvSpPr>
          <p:spPr>
            <a:xfrm>
              <a:off x="0" y="-1"/>
              <a:ext cx="1720850"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sz="1600">
                  <a:effectLst>
                    <a:outerShdw sx="100000" sy="100000" kx="0" ky="0" algn="b" rotWithShape="0" blurRad="38100" dist="38100" dir="2700000">
                      <a:srgbClr val="000000"/>
                    </a:outerShdw>
                  </a:effectLst>
                  <a:latin typeface="Tahoma"/>
                  <a:ea typeface="Tahoma"/>
                  <a:cs typeface="Tahoma"/>
                  <a:sym typeface="Tahoma"/>
                </a:defRPr>
              </a:lvl1pPr>
            </a:lstStyle>
            <a:p>
              <a:pPr/>
              <a:r>
                <a:t>Performance</a:t>
              </a:r>
            </a:p>
          </p:txBody>
        </p:sp>
      </p:grpSp>
      <p:grpSp>
        <p:nvGrpSpPr>
          <p:cNvPr id="2166" name="Rectangle 10"/>
          <p:cNvGrpSpPr/>
          <p:nvPr/>
        </p:nvGrpSpPr>
        <p:grpSpPr>
          <a:xfrm>
            <a:off x="609600" y="1614486"/>
            <a:ext cx="1720850" cy="334966"/>
            <a:chOff x="0" y="0"/>
            <a:chExt cx="1720850" cy="334964"/>
          </a:xfrm>
        </p:grpSpPr>
        <p:sp>
          <p:nvSpPr>
            <p:cNvPr id="2164" name="Rectangle"/>
            <p:cNvSpPr/>
            <p:nvPr/>
          </p:nvSpPr>
          <p:spPr>
            <a:xfrm>
              <a:off x="0" y="-1"/>
              <a:ext cx="1720850" cy="334966"/>
            </a:xfrm>
            <a:prstGeom prst="rect">
              <a:avLst/>
            </a:prstGeom>
            <a:gradFill flip="none" rotWithShape="1">
              <a:gsLst>
                <a:gs pos="0">
                  <a:srgbClr val="F0A52E"/>
                </a:gs>
                <a:gs pos="100000">
                  <a:srgbClr val="F7D376"/>
                </a:gs>
              </a:gsLst>
              <a:lin ang="5400000" scaled="0"/>
            </a:gradFill>
            <a:ln w="12700" cap="flat">
              <a:noFill/>
              <a:miter lim="400000"/>
            </a:ln>
            <a:effectLst/>
          </p:spPr>
          <p:txBody>
            <a:bodyPr wrap="square" lIns="45718" tIns="45718" rIns="45718" bIns="45718" numCol="1" anchor="t">
              <a:noAutofit/>
            </a:bodyPr>
            <a:lstStyle/>
            <a:p>
              <a:pPr>
                <a:spcBef>
                  <a:spcPts val="400"/>
                </a:spcBef>
                <a:defRPr b="1" sz="1400">
                  <a:effectLst>
                    <a:outerShdw sx="100000" sy="100000" kx="0" ky="0" algn="b" rotWithShape="0" blurRad="38100" dist="38100" dir="2700000">
                      <a:srgbClr val="000000"/>
                    </a:outerShdw>
                  </a:effectLst>
                  <a:latin typeface="Tahoma"/>
                  <a:ea typeface="Tahoma"/>
                  <a:cs typeface="Tahoma"/>
                  <a:sym typeface="Tahoma"/>
                </a:defRPr>
              </a:pPr>
            </a:p>
          </p:txBody>
        </p:sp>
        <p:sp>
          <p:nvSpPr>
            <p:cNvPr id="2165" name="Product quality"/>
            <p:cNvSpPr txBox="1"/>
            <p:nvPr/>
          </p:nvSpPr>
          <p:spPr>
            <a:xfrm>
              <a:off x="0" y="-1"/>
              <a:ext cx="1720850" cy="307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400">
                  <a:effectLst>
                    <a:outerShdw sx="100000" sy="100000" kx="0" ky="0" algn="b" rotWithShape="0" blurRad="38100" dist="38100" dir="2700000">
                      <a:srgbClr val="000000"/>
                    </a:outerShdw>
                  </a:effectLst>
                  <a:latin typeface="Tahoma"/>
                  <a:ea typeface="Tahoma"/>
                  <a:cs typeface="Tahoma"/>
                  <a:sym typeface="Tahoma"/>
                </a:defRPr>
              </a:lvl1pPr>
            </a:lstStyle>
            <a:p>
              <a:pPr/>
              <a:r>
                <a:t>Product quality</a:t>
              </a:r>
            </a:p>
          </p:txBody>
        </p:sp>
      </p:grpSp>
      <p:grpSp>
        <p:nvGrpSpPr>
          <p:cNvPr id="2169" name="Rectangle 11"/>
          <p:cNvGrpSpPr/>
          <p:nvPr/>
        </p:nvGrpSpPr>
        <p:grpSpPr>
          <a:xfrm>
            <a:off x="6434137" y="1949449"/>
            <a:ext cx="2166940" cy="1312865"/>
            <a:chOff x="0" y="0"/>
            <a:chExt cx="2166939" cy="1312863"/>
          </a:xfrm>
        </p:grpSpPr>
        <p:sp>
          <p:nvSpPr>
            <p:cNvPr id="2167" name="Rectangle"/>
            <p:cNvSpPr/>
            <p:nvPr/>
          </p:nvSpPr>
          <p:spPr>
            <a:xfrm>
              <a:off x="0" y="0"/>
              <a:ext cx="2166940" cy="1312864"/>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168" name="Number of panelists increased by 1500%"/>
            <p:cNvSpPr txBox="1"/>
            <p:nvPr/>
          </p:nvSpPr>
          <p:spPr>
            <a:xfrm>
              <a:off x="0" y="0"/>
              <a:ext cx="2166940" cy="1069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700"/>
                </a:spcBef>
                <a:defRPr sz="1600">
                  <a:effectLst>
                    <a:outerShdw sx="100000" sy="100000" kx="0" ky="0" algn="b" rotWithShape="0" blurRad="38100" dist="38100" dir="2700000">
                      <a:srgbClr val="000000"/>
                    </a:outerShdw>
                  </a:effectLst>
                  <a:latin typeface="Tahoma"/>
                  <a:ea typeface="Tahoma"/>
                  <a:cs typeface="Tahoma"/>
                  <a:sym typeface="Tahoma"/>
                </a:defRPr>
              </a:pPr>
              <a:r>
                <a:t>Number of panelists increased by </a:t>
              </a:r>
              <a:r>
                <a:rPr b="1" sz="3200"/>
                <a:t>1500</a:t>
              </a:r>
              <a:r>
                <a:t>% </a:t>
              </a:r>
            </a:p>
          </p:txBody>
        </p:sp>
      </p:grpSp>
      <p:grpSp>
        <p:nvGrpSpPr>
          <p:cNvPr id="2172" name="Rectangle 12"/>
          <p:cNvGrpSpPr/>
          <p:nvPr/>
        </p:nvGrpSpPr>
        <p:grpSpPr>
          <a:xfrm>
            <a:off x="2330450" y="1949449"/>
            <a:ext cx="4103689" cy="1312865"/>
            <a:chOff x="0" y="0"/>
            <a:chExt cx="4103687" cy="1312863"/>
          </a:xfrm>
        </p:grpSpPr>
        <p:sp>
          <p:nvSpPr>
            <p:cNvPr id="2170" name="Rectangle"/>
            <p:cNvSpPr/>
            <p:nvPr/>
          </p:nvSpPr>
          <p:spPr>
            <a:xfrm>
              <a:off x="0" y="0"/>
              <a:ext cx="4103689" cy="1312864"/>
            </a:xfrm>
            <a:prstGeom prst="rect">
              <a:avLst/>
            </a:prstGeom>
            <a:solidFill>
              <a:srgbClr val="FBECB7"/>
            </a:solidFill>
            <a:ln w="12700" cap="flat">
              <a:noFill/>
              <a:miter lim="400000"/>
            </a:ln>
            <a:effectLst/>
          </p:spPr>
          <p:txBody>
            <a:bodyPr wrap="square" lIns="45718" tIns="45718" rIns="45718" bIns="45718" numCol="1" anchor="t">
              <a:noAutofit/>
            </a:bodyPr>
            <a:lstStyle/>
            <a:p>
              <a:pPr>
                <a:spcBef>
                  <a:spcPts val="400"/>
                </a:spcBef>
                <a:defRPr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171" name="Max number of panelists that the system can support without exceeding a defined time for the defined task, with all components of the panel system performing acceptable."/>
            <p:cNvSpPr txBox="1"/>
            <p:nvPr/>
          </p:nvSpPr>
          <p:spPr>
            <a:xfrm>
              <a:off x="0" y="-1"/>
              <a:ext cx="4103689" cy="1297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sz="1600">
                  <a:effectLst>
                    <a:outerShdw sx="100000" sy="100000" kx="0" ky="0" algn="b" rotWithShape="0" blurRad="38100" dist="38100" dir="2700000">
                      <a:srgbClr val="000000"/>
                    </a:outerShdw>
                  </a:effectLst>
                  <a:latin typeface="Tahoma"/>
                  <a:ea typeface="Tahoma"/>
                  <a:cs typeface="Tahoma"/>
                  <a:sym typeface="Tahoma"/>
                </a:defRPr>
              </a:lvl1pPr>
            </a:lstStyle>
            <a:p>
              <a:pPr/>
              <a:r>
                <a:t>Max number of panelists that the system can support without exceeding a defined time for the defined task, with all components of the panel system performing acceptable.</a:t>
              </a:r>
            </a:p>
          </p:txBody>
        </p:sp>
      </p:grpSp>
      <p:grpSp>
        <p:nvGrpSpPr>
          <p:cNvPr id="2175" name="Rectangle 13"/>
          <p:cNvGrpSpPr/>
          <p:nvPr/>
        </p:nvGrpSpPr>
        <p:grpSpPr>
          <a:xfrm>
            <a:off x="6434137" y="1614486"/>
            <a:ext cx="2166940" cy="334966"/>
            <a:chOff x="0" y="0"/>
            <a:chExt cx="2166939" cy="334964"/>
          </a:xfrm>
        </p:grpSpPr>
        <p:sp>
          <p:nvSpPr>
            <p:cNvPr id="2173" name="Rectangle"/>
            <p:cNvSpPr/>
            <p:nvPr/>
          </p:nvSpPr>
          <p:spPr>
            <a:xfrm>
              <a:off x="-1" y="-1"/>
              <a:ext cx="2166941" cy="334966"/>
            </a:xfrm>
            <a:prstGeom prst="rect">
              <a:avLst/>
            </a:prstGeom>
            <a:gradFill flip="none" rotWithShape="1">
              <a:gsLst>
                <a:gs pos="0">
                  <a:srgbClr val="F0A52E"/>
                </a:gs>
                <a:gs pos="100000">
                  <a:srgbClr val="F7D376"/>
                </a:gs>
              </a:gsLst>
              <a:lin ang="5400000" scaled="0"/>
            </a:gradFill>
            <a:ln w="12700" cap="flat">
              <a:noFill/>
              <a:miter lim="400000"/>
            </a:ln>
            <a:effectLst/>
          </p:spPr>
          <p:txBody>
            <a:bodyPr wrap="square" lIns="45718" tIns="45718" rIns="45718" bIns="45718" numCol="1" anchor="t">
              <a:noAutofit/>
            </a:bodyPr>
            <a:lstStyle/>
            <a:p>
              <a:pPr>
                <a:spcBef>
                  <a:spcPts val="400"/>
                </a:spcBef>
                <a:defRPr>
                  <a:latin typeface="+mj-lt"/>
                  <a:ea typeface="+mj-ea"/>
                  <a:cs typeface="+mj-cs"/>
                  <a:sym typeface="Calibri"/>
                </a:defRPr>
              </a:pPr>
            </a:p>
          </p:txBody>
        </p:sp>
        <p:sp>
          <p:nvSpPr>
            <p:cNvPr id="2174" name="Customer value"/>
            <p:cNvSpPr txBox="1"/>
            <p:nvPr/>
          </p:nvSpPr>
          <p:spPr>
            <a:xfrm>
              <a:off x="-1" y="-1"/>
              <a:ext cx="2166941"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pPr>
              <a:r>
                <a:t>Customer value</a:t>
              </a:r>
              <a:r>
                <a:rPr b="0"/>
                <a:t> </a:t>
              </a:r>
            </a:p>
          </p:txBody>
        </p:sp>
      </p:grpSp>
      <p:grpSp>
        <p:nvGrpSpPr>
          <p:cNvPr id="2178" name="Rectangle 14"/>
          <p:cNvGrpSpPr/>
          <p:nvPr/>
        </p:nvGrpSpPr>
        <p:grpSpPr>
          <a:xfrm>
            <a:off x="2330450" y="1614486"/>
            <a:ext cx="4103689" cy="334966"/>
            <a:chOff x="0" y="0"/>
            <a:chExt cx="4103687" cy="334964"/>
          </a:xfrm>
        </p:grpSpPr>
        <p:sp>
          <p:nvSpPr>
            <p:cNvPr id="2176" name="Rectangle"/>
            <p:cNvSpPr/>
            <p:nvPr/>
          </p:nvSpPr>
          <p:spPr>
            <a:xfrm>
              <a:off x="0" y="-1"/>
              <a:ext cx="4103689" cy="334966"/>
            </a:xfrm>
            <a:prstGeom prst="rect">
              <a:avLst/>
            </a:prstGeom>
            <a:gradFill flip="none" rotWithShape="1">
              <a:gsLst>
                <a:gs pos="0">
                  <a:srgbClr val="F0A52E"/>
                </a:gs>
                <a:gs pos="100000">
                  <a:srgbClr val="F7D376"/>
                </a:gs>
              </a:gsLst>
              <a:lin ang="5400000" scaled="0"/>
            </a:gradFill>
            <a:ln w="12700" cap="flat">
              <a:noFill/>
              <a:miter lim="400000"/>
            </a:ln>
            <a:effectLst/>
          </p:spPr>
          <p:txBody>
            <a:bodyPr wrap="square" lIns="45718" tIns="45718" rIns="45718" bIns="45718" numCol="1" anchor="t">
              <a:noAutofit/>
            </a:bodyPr>
            <a:lstStyle/>
            <a:p>
              <a:pPr>
                <a:spcBef>
                  <a:spcPts val="400"/>
                </a:spcBef>
                <a:defRPr b="1" sz="1600">
                  <a:effectLst>
                    <a:outerShdw sx="100000" sy="100000" kx="0" ky="0" algn="b" rotWithShape="0" blurRad="38100" dist="38100" dir="2700000">
                      <a:srgbClr val="000000"/>
                    </a:outerShdw>
                  </a:effectLst>
                  <a:latin typeface="Tahoma"/>
                  <a:ea typeface="Tahoma"/>
                  <a:cs typeface="Tahoma"/>
                  <a:sym typeface="Tahoma"/>
                </a:defRPr>
              </a:pPr>
            </a:p>
          </p:txBody>
        </p:sp>
        <p:sp>
          <p:nvSpPr>
            <p:cNvPr id="2177" name="Description"/>
            <p:cNvSpPr txBox="1"/>
            <p:nvPr/>
          </p:nvSpPr>
          <p:spPr>
            <a:xfrm>
              <a:off x="0" y="-1"/>
              <a:ext cx="4103689"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300"/>
                </a:spcBef>
                <a:defRPr b="1" sz="1600">
                  <a:effectLst>
                    <a:outerShdw sx="100000" sy="100000" kx="0" ky="0" algn="b" rotWithShape="0" blurRad="38100" dist="38100" dir="2700000">
                      <a:srgbClr val="000000"/>
                    </a:outerShdw>
                  </a:effectLst>
                  <a:latin typeface="Tahoma"/>
                  <a:ea typeface="Tahoma"/>
                  <a:cs typeface="Tahoma"/>
                  <a:sym typeface="Tahoma"/>
                </a:defRPr>
              </a:lvl1pPr>
            </a:lstStyle>
            <a:p>
              <a:pPr/>
              <a:r>
                <a:t>Description</a:t>
              </a:r>
            </a:p>
          </p:txBody>
        </p:sp>
      </p:grpSp>
      <p:sp>
        <p:nvSpPr>
          <p:cNvPr id="2179" name="Line 16"/>
          <p:cNvSpPr/>
          <p:nvPr/>
        </p:nvSpPr>
        <p:spPr>
          <a:xfrm>
            <a:off x="611186" y="5013325"/>
            <a:ext cx="7991479" cy="0"/>
          </a:xfrm>
          <a:prstGeom prst="line">
            <a:avLst/>
          </a:prstGeom>
          <a:ln w="12700" cap="sq">
            <a:solidFill>
              <a:srgbClr val="716F6E"/>
            </a:solidFill>
          </a:ln>
        </p:spPr>
        <p:txBody>
          <a:bodyPr lIns="45718" tIns="45718" rIns="45718" bIns="45718"/>
          <a:lstStyle/>
          <a:p>
            <a:pPr/>
          </a:p>
        </p:txBody>
      </p:sp>
      <p:sp>
        <p:nvSpPr>
          <p:cNvPr id="2180" name="Line 17"/>
          <p:cNvSpPr/>
          <p:nvPr/>
        </p:nvSpPr>
        <p:spPr>
          <a:xfrm>
            <a:off x="609599" y="1614486"/>
            <a:ext cx="1591" cy="3398839"/>
          </a:xfrm>
          <a:prstGeom prst="line">
            <a:avLst/>
          </a:prstGeom>
          <a:ln w="12700" cap="sq">
            <a:solidFill>
              <a:srgbClr val="716F6E"/>
            </a:solidFill>
          </a:ln>
        </p:spPr>
        <p:txBody>
          <a:bodyPr lIns="45718" tIns="45718" rIns="45718" bIns="45718"/>
          <a:lstStyle/>
          <a:p>
            <a:pPr/>
          </a:p>
        </p:txBody>
      </p:sp>
      <p:sp>
        <p:nvSpPr>
          <p:cNvPr id="2181" name="Line 18"/>
          <p:cNvSpPr/>
          <p:nvPr/>
        </p:nvSpPr>
        <p:spPr>
          <a:xfrm>
            <a:off x="8601075" y="1614487"/>
            <a:ext cx="3176" cy="3398838"/>
          </a:xfrm>
          <a:prstGeom prst="line">
            <a:avLst/>
          </a:prstGeom>
          <a:ln w="12700" cap="sq">
            <a:solidFill>
              <a:srgbClr val="716F6E"/>
            </a:solidFill>
          </a:ln>
        </p:spPr>
        <p:txBody>
          <a:bodyPr lIns="45718" tIns="45718" rIns="45718" bIns="45718"/>
          <a:lstStyle/>
          <a:p>
            <a:pPr/>
          </a:p>
        </p:txBody>
      </p:sp>
      <p:sp>
        <p:nvSpPr>
          <p:cNvPr id="2182" name="Line 19"/>
          <p:cNvSpPr/>
          <p:nvPr/>
        </p:nvSpPr>
        <p:spPr>
          <a:xfrm>
            <a:off x="609600" y="1614487"/>
            <a:ext cx="7991476" cy="1"/>
          </a:xfrm>
          <a:prstGeom prst="line">
            <a:avLst/>
          </a:prstGeom>
          <a:ln w="12700" cap="sq">
            <a:solidFill>
              <a:srgbClr val="716F6E"/>
            </a:solidFill>
          </a:ln>
        </p:spPr>
        <p:txBody>
          <a:bodyPr lIns="45718" tIns="45718" rIns="45718" bIns="45718"/>
          <a:lstStyle/>
          <a:p>
            <a:pPr/>
          </a:p>
        </p:txBody>
      </p:sp>
      <p:sp>
        <p:nvSpPr>
          <p:cNvPr id="2183" name="Line 20"/>
          <p:cNvSpPr/>
          <p:nvPr/>
        </p:nvSpPr>
        <p:spPr>
          <a:xfrm>
            <a:off x="6434137" y="1614487"/>
            <a:ext cx="9527" cy="3398838"/>
          </a:xfrm>
          <a:prstGeom prst="line">
            <a:avLst/>
          </a:prstGeom>
          <a:ln w="12700">
            <a:solidFill>
              <a:srgbClr val="716F6E"/>
            </a:solidFill>
          </a:ln>
        </p:spPr>
        <p:txBody>
          <a:bodyPr lIns="45718" tIns="45718" rIns="45718" bIns="45718"/>
          <a:lstStyle/>
          <a:p>
            <a:pPr/>
          </a:p>
        </p:txBody>
      </p:sp>
      <p:sp>
        <p:nvSpPr>
          <p:cNvPr id="2184" name="Line 21"/>
          <p:cNvSpPr/>
          <p:nvPr/>
        </p:nvSpPr>
        <p:spPr>
          <a:xfrm>
            <a:off x="609600" y="1949450"/>
            <a:ext cx="7991476" cy="0"/>
          </a:xfrm>
          <a:prstGeom prst="line">
            <a:avLst/>
          </a:prstGeom>
          <a:ln w="12700">
            <a:solidFill>
              <a:srgbClr val="716F6E"/>
            </a:solidFill>
          </a:ln>
        </p:spPr>
        <p:txBody>
          <a:bodyPr lIns="45718" tIns="45718" rIns="45718" bIns="45718"/>
          <a:lstStyle/>
          <a:p>
            <a:pPr/>
          </a:p>
        </p:txBody>
      </p:sp>
      <p:sp>
        <p:nvSpPr>
          <p:cNvPr id="2185" name="Line 22"/>
          <p:cNvSpPr/>
          <p:nvPr/>
        </p:nvSpPr>
        <p:spPr>
          <a:xfrm>
            <a:off x="2330448" y="1614487"/>
            <a:ext cx="9529" cy="3398838"/>
          </a:xfrm>
          <a:prstGeom prst="line">
            <a:avLst/>
          </a:prstGeom>
          <a:ln w="12700">
            <a:solidFill>
              <a:srgbClr val="716F6E"/>
            </a:solidFill>
          </a:ln>
        </p:spPr>
        <p:txBody>
          <a:bodyPr lIns="45718" tIns="45718" rIns="45718" bIns="45718"/>
          <a:lstStyle/>
          <a:p>
            <a:pPr/>
          </a:p>
        </p:txBody>
      </p:sp>
      <p:sp>
        <p:nvSpPr>
          <p:cNvPr id="2186" name="Line 25"/>
          <p:cNvSpPr/>
          <p:nvPr/>
        </p:nvSpPr>
        <p:spPr>
          <a:xfrm>
            <a:off x="609600" y="3262312"/>
            <a:ext cx="7991476" cy="1"/>
          </a:xfrm>
          <a:prstGeom prst="line">
            <a:avLst/>
          </a:prstGeom>
          <a:ln w="12700">
            <a:solidFill>
              <a:srgbClr val="716F6E"/>
            </a:solidFill>
          </a:ln>
        </p:spPr>
        <p:txBody>
          <a:bodyPr lIns="45718" tIns="45718" rIns="45718" bIns="45718"/>
          <a:lstStyle/>
          <a:p>
            <a:pPr/>
          </a:p>
        </p:txBody>
      </p:sp>
      <p:sp>
        <p:nvSpPr>
          <p:cNvPr id="2187" name="Line 26"/>
          <p:cNvSpPr/>
          <p:nvPr/>
        </p:nvSpPr>
        <p:spPr>
          <a:xfrm>
            <a:off x="609600" y="3841750"/>
            <a:ext cx="7991476" cy="0"/>
          </a:xfrm>
          <a:prstGeom prst="line">
            <a:avLst/>
          </a:prstGeom>
          <a:ln w="12700">
            <a:solidFill>
              <a:srgbClr val="716F6E"/>
            </a:solidFill>
          </a:ln>
        </p:spPr>
        <p:txBody>
          <a:bodyPr lIns="45718" tIns="45718" rIns="45718" bIns="45718"/>
          <a:lstStyle/>
          <a:p>
            <a:pPr/>
          </a:p>
        </p:txBody>
      </p:sp>
      <p:sp>
        <p:nvSpPr>
          <p:cNvPr id="2188" name="Slide Number Placeholder 29"/>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89" name="Date Placeholder 31"/>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October 6, 2017</a:t>
            </a:r>
          </a:p>
        </p:txBody>
      </p:sp>
      <p:sp>
        <p:nvSpPr>
          <p:cNvPr id="2190" name="TextBox 1"/>
          <p:cNvSpPr txBox="1"/>
          <p:nvPr/>
        </p:nvSpPr>
        <p:spPr>
          <a:xfrm>
            <a:off x="700397" y="5314129"/>
            <a:ext cx="8175360"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Abadi MT Condensed Extra Bold"/>
                <a:ea typeface="Abadi MT Condensed Extra Bold"/>
                <a:cs typeface="Abadi MT Condensed Extra Bold"/>
                <a:sym typeface="Abadi MT Condensed Extra Bold"/>
              </a:defRPr>
            </a:lvl1pPr>
          </a:lstStyle>
          <a:p>
            <a:pPr/>
            <a:r>
              <a:t>Do you report such results in real released products in your second quarter of using a new lean or agile method like Scrum?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17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1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160"/>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157"/>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2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7" fill="hold">
                                  <p:stCondLst>
                                    <p:cond delay="0"/>
                                  </p:stCondLst>
                                  <p:iterate type="el" backwards="0">
                                    <p:tmAbs val="0"/>
                                  </p:iterate>
                                  <p:childTnLst>
                                    <p:set>
                                      <p:cBhvr>
                                        <p:cTn id="26" fill="hold"/>
                                        <p:tgtEl>
                                          <p:spTgt spid="2151"/>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2148"/>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2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3" grpId="1"/>
      <p:bldP build="whole" bldLvl="1" animBg="1" rev="0" advAuto="0" spid="2157" grpId="5"/>
      <p:bldP build="whole" bldLvl="1" animBg="1" rev="0" advAuto="0" spid="2160" grpId="4"/>
      <p:bldP build="whole" bldLvl="1" animBg="1" rev="0" advAuto="0" spid="2154" grpId="6"/>
      <p:bldP build="whole" bldLvl="1" animBg="1" rev="0" advAuto="0" spid="2151" grpId="7"/>
      <p:bldP build="whole" bldLvl="1" animBg="1" rev="0" advAuto="0" spid="2169" grpId="3"/>
      <p:bldP build="whole" bldLvl="1" animBg="1" rev="0" advAuto="0" spid="2148" grpId="8"/>
      <p:bldP build="whole" bldLvl="1" animBg="1" rev="0" advAuto="0" spid="2145" grpId="9"/>
      <p:bldP build="whole" bldLvl="1" animBg="1" rev="0" advAuto="0" spid="2172" grpId="2"/>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2" name="Rectangle 2"/>
          <p:cNvSpPr txBox="1"/>
          <p:nvPr>
            <p:ph type="title"/>
          </p:nvPr>
        </p:nvSpPr>
        <p:spPr>
          <a:xfrm>
            <a:off x="0" y="-107047"/>
            <a:ext cx="9144000" cy="1694460"/>
          </a:xfrm>
          <a:prstGeom prst="rect">
            <a:avLst/>
          </a:prstGeom>
        </p:spPr>
        <p:txBody>
          <a:bodyPr/>
          <a:lstStyle/>
          <a:p>
            <a:pPr defTabSz="425194">
              <a:defRPr b="1" sz="1800">
                <a:solidFill>
                  <a:srgbClr val="008000"/>
                </a:solidFill>
                <a:latin typeface="Arial"/>
                <a:ea typeface="Arial"/>
                <a:cs typeface="Arial"/>
                <a:sym typeface="Arial"/>
              </a:defRPr>
            </a:pPr>
            <a:r>
              <a:t>Code quality – ”green” week</a:t>
            </a:r>
            <a:br/>
            <a:r>
              <a:rPr b="0">
                <a:solidFill>
                  <a:srgbClr val="000000"/>
                </a:solidFill>
                <a:latin typeface="Arial Black"/>
                <a:ea typeface="Arial Black"/>
                <a:cs typeface="Arial Black"/>
                <a:sym typeface="Arial Black"/>
              </a:rPr>
              <a:t>Confirmit (2005) Norway</a:t>
            </a:r>
            <a:br>
              <a:rPr b="0">
                <a:solidFill>
                  <a:srgbClr val="000000"/>
                </a:solidFill>
                <a:latin typeface="Arial Black"/>
                <a:ea typeface="Arial Black"/>
                <a:cs typeface="Arial Black"/>
                <a:sym typeface="Arial Black"/>
              </a:rPr>
            </a:br>
            <a:r>
              <a:rPr b="0">
                <a:solidFill>
                  <a:srgbClr val="000000"/>
                </a:solidFill>
                <a:latin typeface="Arial Black"/>
                <a:ea typeface="Arial Black"/>
                <a:cs typeface="Arial Black"/>
                <a:sym typeface="Arial Black"/>
              </a:rPr>
              <a:t>decided to design ‘ease of change’ in, to a legacy system, in one-week delivery-cycles, per month, using ‘Evo’ Agile</a:t>
            </a:r>
            <a:br>
              <a:rPr b="0">
                <a:solidFill>
                  <a:srgbClr val="000000"/>
                </a:solidFill>
                <a:latin typeface="Arial Black"/>
                <a:ea typeface="Arial Black"/>
                <a:cs typeface="Arial Black"/>
                <a:sym typeface="Arial Black"/>
              </a:rPr>
            </a:br>
            <a:r>
              <a:rPr b="0">
                <a:solidFill>
                  <a:srgbClr val="FF0000"/>
                </a:solidFill>
                <a:latin typeface="Arial Black"/>
                <a:ea typeface="Arial Black"/>
                <a:cs typeface="Arial Black"/>
                <a:sym typeface="Arial Black"/>
              </a:rPr>
              <a:t>‘Refactoring to reduce technical debt’ -&gt; Re-Engineering</a:t>
            </a:r>
          </a:p>
        </p:txBody>
      </p:sp>
      <p:sp>
        <p:nvSpPr>
          <p:cNvPr id="2193" name="Rectangle 3"/>
          <p:cNvSpPr txBox="1"/>
          <p:nvPr>
            <p:ph type="body" sz="quarter" idx="1"/>
          </p:nvPr>
        </p:nvSpPr>
        <p:spPr>
          <a:xfrm>
            <a:off x="609600" y="1572294"/>
            <a:ext cx="7848600" cy="515344"/>
          </a:xfrm>
          <a:prstGeom prst="rect">
            <a:avLst/>
          </a:prstGeom>
        </p:spPr>
        <p:txBody>
          <a:bodyPr/>
          <a:lstStyle/>
          <a:p>
            <a:pPr marL="294893" indent="-294893" defTabSz="393191">
              <a:lnSpc>
                <a:spcPct val="80000"/>
              </a:lnSpc>
              <a:spcBef>
                <a:spcPts val="200"/>
              </a:spcBef>
              <a:defRPr sz="800">
                <a:latin typeface="Arial Black"/>
                <a:ea typeface="Arial Black"/>
                <a:cs typeface="Arial Black"/>
                <a:sym typeface="Arial Black"/>
              </a:defRPr>
            </a:pPr>
            <a:r>
              <a:t>In these ”green” weeks, some of the deliverables will be less visible for the end users, but more visible for our QA department.</a:t>
            </a:r>
            <a:endParaRPr sz="1700"/>
          </a:p>
          <a:p>
            <a:pPr marL="294893" indent="-294893" defTabSz="393191">
              <a:lnSpc>
                <a:spcPct val="80000"/>
              </a:lnSpc>
              <a:spcBef>
                <a:spcPts val="200"/>
              </a:spcBef>
              <a:defRPr sz="800">
                <a:latin typeface="Arial Black"/>
                <a:ea typeface="Arial Black"/>
                <a:cs typeface="Arial Black"/>
                <a:sym typeface="Arial Black"/>
              </a:defRPr>
            </a:pPr>
            <a:r>
              <a:t>We manage code quality through an Impact Estimation table.</a:t>
            </a:r>
          </a:p>
        </p:txBody>
      </p:sp>
      <p:pic>
        <p:nvPicPr>
          <p:cNvPr id="2194" name="Picture 4" descr="Picture 4"/>
          <p:cNvPicPr>
            <a:picLocks noChangeAspect="1"/>
          </p:cNvPicPr>
          <p:nvPr/>
        </p:nvPicPr>
        <p:blipFill>
          <a:blip r:embed="rId3">
            <a:extLst/>
          </a:blip>
          <a:stretch>
            <a:fillRect/>
          </a:stretch>
        </p:blipFill>
        <p:spPr>
          <a:xfrm>
            <a:off x="0" y="2133600"/>
            <a:ext cx="6278563" cy="3989388"/>
          </a:xfrm>
          <a:prstGeom prst="rect">
            <a:avLst/>
          </a:prstGeom>
          <a:ln w="12700">
            <a:miter lim="400000"/>
          </a:ln>
        </p:spPr>
      </p:pic>
      <p:pic>
        <p:nvPicPr>
          <p:cNvPr id="2195" name="Picture 5" descr="Picture 5"/>
          <p:cNvPicPr>
            <a:picLocks noChangeAspect="1"/>
          </p:cNvPicPr>
          <p:nvPr/>
        </p:nvPicPr>
        <p:blipFill>
          <a:blip r:embed="rId4">
            <a:extLst/>
          </a:blip>
          <a:stretch>
            <a:fillRect/>
          </a:stretch>
        </p:blipFill>
        <p:spPr>
          <a:xfrm>
            <a:off x="2819400" y="4818062"/>
            <a:ext cx="2743200" cy="2039939"/>
          </a:xfrm>
          <a:prstGeom prst="rect">
            <a:avLst/>
          </a:prstGeom>
          <a:ln w="12700">
            <a:miter lim="400000"/>
          </a:ln>
        </p:spPr>
      </p:pic>
      <p:sp>
        <p:nvSpPr>
          <p:cNvPr id="2196" name="Text Box 6"/>
          <p:cNvSpPr/>
          <p:nvPr/>
        </p:nvSpPr>
        <p:spPr>
          <a:xfrm>
            <a:off x="5715000" y="1752599"/>
            <a:ext cx="3429000" cy="4965064"/>
          </a:xfrm>
          <a:prstGeom prst="rect">
            <a:avLst/>
          </a:prstGeom>
          <a:gradFill>
            <a:gsLst>
              <a:gs pos="0">
                <a:srgbClr val="D1403C"/>
              </a:gs>
              <a:gs pos="100000">
                <a:schemeClr val="accent2">
                  <a:hueOff val="-39879"/>
                  <a:satOff val="52282"/>
                  <a:lumOff val="29251"/>
                </a:schemeClr>
              </a:gs>
            </a:gsLst>
            <a:lin ang="16200000"/>
          </a:gradFill>
          <a:ln>
            <a:solidFill>
              <a:srgbClr val="BE4B48"/>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1" sz="2100">
                <a:latin typeface="+mj-lt"/>
                <a:ea typeface="+mj-ea"/>
                <a:cs typeface="+mj-cs"/>
                <a:sym typeface="Calibri"/>
              </a:defRPr>
            </a:pPr>
            <a:r>
              <a:t>Speed</a:t>
            </a:r>
            <a:endParaRPr>
              <a:solidFill>
                <a:srgbClr val="FFFFFF"/>
              </a:solidFill>
            </a:endParaRPr>
          </a:p>
          <a:p>
            <a:pPr>
              <a:spcBef>
                <a:spcPts val="1200"/>
              </a:spcBef>
              <a:defRPr b="1" sz="2100">
                <a:latin typeface="+mj-lt"/>
                <a:ea typeface="+mj-ea"/>
                <a:cs typeface="+mj-cs"/>
                <a:sym typeface="Calibri"/>
              </a:defRPr>
            </a:pPr>
            <a:r>
              <a:t>Maintainability</a:t>
            </a:r>
            <a:endParaRPr>
              <a:solidFill>
                <a:srgbClr val="FFFFFF"/>
              </a:solidFill>
            </a:endParaRPr>
          </a:p>
          <a:p>
            <a:pPr>
              <a:spcBef>
                <a:spcPts val="1200"/>
              </a:spcBef>
              <a:defRPr b="1" sz="2100">
                <a:latin typeface="+mj-lt"/>
                <a:ea typeface="+mj-ea"/>
                <a:cs typeface="+mj-cs"/>
                <a:sym typeface="Calibri"/>
              </a:defRPr>
            </a:pPr>
            <a:r>
              <a:t>Nunit Tests</a:t>
            </a:r>
            <a:endParaRPr>
              <a:solidFill>
                <a:srgbClr val="FFFFFF"/>
              </a:solidFill>
            </a:endParaRPr>
          </a:p>
          <a:p>
            <a:pPr>
              <a:spcBef>
                <a:spcPts val="1200"/>
              </a:spcBef>
              <a:defRPr b="1" sz="2100">
                <a:latin typeface="+mj-lt"/>
                <a:ea typeface="+mj-ea"/>
                <a:cs typeface="+mj-cs"/>
                <a:sym typeface="Calibri"/>
              </a:defRPr>
            </a:pPr>
            <a:r>
              <a:t>PeerTests</a:t>
            </a:r>
          </a:p>
          <a:p>
            <a:pPr>
              <a:spcBef>
                <a:spcPts val="1200"/>
              </a:spcBef>
              <a:defRPr b="1" sz="2100">
                <a:latin typeface="+mj-lt"/>
                <a:ea typeface="+mj-ea"/>
                <a:cs typeface="+mj-cs"/>
                <a:sym typeface="Calibri"/>
              </a:defRPr>
            </a:pPr>
            <a:r>
              <a:t>TestDirectorTests</a:t>
            </a:r>
          </a:p>
          <a:p>
            <a:pPr>
              <a:spcBef>
                <a:spcPts val="1200"/>
              </a:spcBef>
              <a:defRPr b="1" sz="2100">
                <a:latin typeface="+mj-lt"/>
                <a:ea typeface="+mj-ea"/>
                <a:cs typeface="+mj-cs"/>
                <a:sym typeface="Calibri"/>
              </a:defRPr>
            </a:pPr>
            <a:r>
              <a:t>Robustness.Correctness</a:t>
            </a:r>
          </a:p>
          <a:p>
            <a:pPr>
              <a:spcBef>
                <a:spcPts val="1200"/>
              </a:spcBef>
              <a:defRPr b="1" sz="2100">
                <a:latin typeface="+mj-lt"/>
                <a:ea typeface="+mj-ea"/>
                <a:cs typeface="+mj-cs"/>
                <a:sym typeface="Calibri"/>
              </a:defRPr>
            </a:pPr>
            <a:r>
              <a:t>Robustness.Boundary Conditions</a:t>
            </a:r>
            <a:endParaRPr>
              <a:solidFill>
                <a:srgbClr val="FFFFFF"/>
              </a:solidFill>
            </a:endParaRPr>
          </a:p>
          <a:p>
            <a:pPr>
              <a:spcBef>
                <a:spcPts val="1200"/>
              </a:spcBef>
              <a:defRPr b="1" sz="2100">
                <a:latin typeface="+mj-lt"/>
                <a:ea typeface="+mj-ea"/>
                <a:cs typeface="+mj-cs"/>
                <a:sym typeface="Calibri"/>
              </a:defRPr>
            </a:pPr>
            <a:r>
              <a:t>ResourceUsage.CPU</a:t>
            </a:r>
          </a:p>
          <a:p>
            <a:pPr>
              <a:spcBef>
                <a:spcPts val="1200"/>
              </a:spcBef>
              <a:defRPr b="1" sz="2100">
                <a:latin typeface="+mj-lt"/>
                <a:ea typeface="+mj-ea"/>
                <a:cs typeface="+mj-cs"/>
                <a:sym typeface="Calibri"/>
              </a:defRPr>
            </a:pPr>
            <a:r>
              <a:t>Maintainability.DocCode</a:t>
            </a:r>
          </a:p>
          <a:p>
            <a:pPr>
              <a:spcBef>
                <a:spcPts val="1200"/>
              </a:spcBef>
              <a:defRPr b="1" sz="2100">
                <a:latin typeface="+mj-lt"/>
                <a:ea typeface="+mj-ea"/>
                <a:cs typeface="+mj-cs"/>
                <a:sym typeface="Calibri"/>
              </a:defRPr>
            </a:pPr>
            <a:r>
              <a:t>SynchronizationStatus</a:t>
            </a:r>
          </a:p>
        </p:txBody>
      </p:sp>
      <p:sp>
        <p:nvSpPr>
          <p:cNvPr id="21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1" name="Title 1"/>
          <p:cNvSpPr txBox="1"/>
          <p:nvPr>
            <p:ph type="title"/>
          </p:nvPr>
        </p:nvSpPr>
        <p:spPr>
          <a:xfrm>
            <a:off x="457200" y="274638"/>
            <a:ext cx="8229600" cy="1143002"/>
          </a:xfrm>
          <a:prstGeom prst="rect">
            <a:avLst/>
          </a:prstGeom>
        </p:spPr>
        <p:txBody>
          <a:bodyPr/>
          <a:lstStyle/>
          <a:p>
            <a:pPr/>
            <a:r>
              <a:t>The Monthly ‘</a:t>
            </a:r>
            <a:r>
              <a:rPr>
                <a:solidFill>
                  <a:srgbClr val="008000"/>
                </a:solidFill>
              </a:rPr>
              <a:t>Green Week</a:t>
            </a:r>
            <a:r>
              <a:t>’</a:t>
            </a:r>
          </a:p>
        </p:txBody>
      </p:sp>
      <p:grpSp>
        <p:nvGrpSpPr>
          <p:cNvPr id="2298" name="Content Placeholder 3"/>
          <p:cNvGrpSpPr/>
          <p:nvPr/>
        </p:nvGrpSpPr>
        <p:grpSpPr>
          <a:xfrm>
            <a:off x="459183" y="1416762"/>
            <a:ext cx="8225635" cy="4709404"/>
            <a:chOff x="0" y="0"/>
            <a:chExt cx="8225634" cy="4709402"/>
          </a:xfrm>
        </p:grpSpPr>
        <p:grpSp>
          <p:nvGrpSpPr>
            <p:cNvPr id="2204" name="Group"/>
            <p:cNvGrpSpPr/>
            <p:nvPr/>
          </p:nvGrpSpPr>
          <p:grpSpPr>
            <a:xfrm>
              <a:off x="0" y="183435"/>
              <a:ext cx="1946897" cy="4525968"/>
              <a:chOff x="0" y="0"/>
              <a:chExt cx="1946896" cy="4525966"/>
            </a:xfrm>
          </p:grpSpPr>
          <p:sp>
            <p:nvSpPr>
              <p:cNvPr id="2202" name="Rounded Rectangle"/>
              <p:cNvSpPr/>
              <p:nvPr/>
            </p:nvSpPr>
            <p:spPr>
              <a:xfrm>
                <a:off x="0" y="0"/>
                <a:ext cx="1946897" cy="4525967"/>
              </a:xfrm>
              <a:prstGeom prst="roundRect">
                <a:avLst>
                  <a:gd name="adj" fmla="val 10000"/>
                </a:avLst>
              </a:prstGeom>
              <a:solidFill>
                <a:srgbClr val="FFFFFF"/>
              </a:solidFill>
              <a:ln w="25400" cap="flat">
                <a:solidFill>
                  <a:schemeClr val="accent1"/>
                </a:solidFill>
                <a:prstDash val="solid"/>
                <a:round/>
              </a:ln>
              <a:effectLst/>
            </p:spPr>
            <p:txBody>
              <a:bodyPr wrap="square" lIns="45718" tIns="45718" rIns="45718" bIns="45718" numCol="1" anchor="ctr">
                <a:noAutofit/>
              </a:bodyPr>
              <a:lstStyle/>
              <a:p>
                <a:pPr algn="ctr" defTabSz="1422400">
                  <a:lnSpc>
                    <a:spcPct val="90000"/>
                  </a:lnSpc>
                  <a:spcBef>
                    <a:spcPts val="1300"/>
                  </a:spcBef>
                  <a:defRPr sz="3200">
                    <a:latin typeface="+mj-lt"/>
                    <a:ea typeface="+mj-ea"/>
                    <a:cs typeface="+mj-cs"/>
                    <a:sym typeface="Calibri"/>
                  </a:defRPr>
                </a:pPr>
              </a:p>
            </p:txBody>
          </p:sp>
          <p:sp>
            <p:nvSpPr>
              <p:cNvPr id="2203" name="User Week 1"/>
              <p:cNvSpPr txBox="1"/>
              <p:nvPr/>
            </p:nvSpPr>
            <p:spPr>
              <a:xfrm>
                <a:off x="-1" y="110568"/>
                <a:ext cx="1946898" cy="1136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20" tIns="121920" rIns="121920" bIns="121920" numCol="1" anchor="ctr">
                <a:spAutoFit/>
              </a:bodyPr>
              <a:lstStyle>
                <a:lvl1pPr marL="342900" indent="-342900" algn="ctr" defTabSz="1422400">
                  <a:lnSpc>
                    <a:spcPct val="90000"/>
                  </a:lnSpc>
                  <a:spcBef>
                    <a:spcPts val="1300"/>
                  </a:spcBef>
                  <a:buSzPct val="100000"/>
                  <a:buFont typeface="Arial"/>
                  <a:buChar char="•"/>
                  <a:defRPr sz="3200">
                    <a:latin typeface="+mj-lt"/>
                    <a:ea typeface="+mj-ea"/>
                    <a:cs typeface="+mj-cs"/>
                    <a:sym typeface="Calibri"/>
                  </a:defRPr>
                </a:lvl1pPr>
              </a:lstStyle>
              <a:p>
                <a:pPr/>
                <a:r>
                  <a:t> User Week 1</a:t>
                </a:r>
              </a:p>
            </p:txBody>
          </p:sp>
        </p:grpSp>
        <p:grpSp>
          <p:nvGrpSpPr>
            <p:cNvPr id="2207" name="Group"/>
            <p:cNvGrpSpPr/>
            <p:nvPr/>
          </p:nvGrpSpPr>
          <p:grpSpPr>
            <a:xfrm>
              <a:off x="194689" y="1543987"/>
              <a:ext cx="1557518" cy="370610"/>
              <a:chOff x="0" y="0"/>
              <a:chExt cx="1557517" cy="370609"/>
            </a:xfrm>
          </p:grpSpPr>
          <p:sp>
            <p:nvSpPr>
              <p:cNvPr id="2205"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06" name="Select a Goal"/>
              <p:cNvSpPr txBox="1"/>
              <p:nvPr/>
            </p:nvSpPr>
            <p:spPr>
              <a:xfrm>
                <a:off x="10855" y="88148"/>
                <a:ext cx="1535807"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Select a Goal</a:t>
                </a:r>
              </a:p>
            </p:txBody>
          </p:sp>
        </p:grpSp>
        <p:grpSp>
          <p:nvGrpSpPr>
            <p:cNvPr id="2210" name="Group"/>
            <p:cNvGrpSpPr/>
            <p:nvPr/>
          </p:nvGrpSpPr>
          <p:grpSpPr>
            <a:xfrm>
              <a:off x="194689" y="1971611"/>
              <a:ext cx="1557518" cy="370610"/>
              <a:chOff x="0" y="0"/>
              <a:chExt cx="1557517" cy="370609"/>
            </a:xfrm>
          </p:grpSpPr>
          <p:sp>
            <p:nvSpPr>
              <p:cNvPr id="2208"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09" name="Brainstorm Designs"/>
              <p:cNvSpPr txBox="1"/>
              <p:nvPr/>
            </p:nvSpPr>
            <p:spPr>
              <a:xfrm>
                <a:off x="10855" y="19568"/>
                <a:ext cx="1535807"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Brainstorm Designs</a:t>
                </a:r>
              </a:p>
            </p:txBody>
          </p:sp>
        </p:grpSp>
        <p:grpSp>
          <p:nvGrpSpPr>
            <p:cNvPr id="2213" name="Group"/>
            <p:cNvGrpSpPr/>
            <p:nvPr/>
          </p:nvGrpSpPr>
          <p:grpSpPr>
            <a:xfrm>
              <a:off x="194689" y="2399236"/>
              <a:ext cx="1557518" cy="370610"/>
              <a:chOff x="0" y="0"/>
              <a:chExt cx="1557517" cy="370609"/>
            </a:xfrm>
          </p:grpSpPr>
          <p:sp>
            <p:nvSpPr>
              <p:cNvPr id="2211"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12" name="Estimate Design Impact/Cost"/>
              <p:cNvSpPr txBox="1"/>
              <p:nvPr/>
            </p:nvSpPr>
            <p:spPr>
              <a:xfrm>
                <a:off x="10855" y="19568"/>
                <a:ext cx="1535807"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Estimate Design Impact/Cost</a:t>
                </a:r>
              </a:p>
            </p:txBody>
          </p:sp>
        </p:grpSp>
        <p:grpSp>
          <p:nvGrpSpPr>
            <p:cNvPr id="2216" name="Group"/>
            <p:cNvGrpSpPr/>
            <p:nvPr/>
          </p:nvGrpSpPr>
          <p:grpSpPr>
            <a:xfrm>
              <a:off x="194689" y="2826859"/>
              <a:ext cx="1557518" cy="370610"/>
              <a:chOff x="0" y="0"/>
              <a:chExt cx="1557517" cy="370609"/>
            </a:xfrm>
          </p:grpSpPr>
          <p:sp>
            <p:nvSpPr>
              <p:cNvPr id="2214"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15" name="Pick best design"/>
              <p:cNvSpPr txBox="1"/>
              <p:nvPr/>
            </p:nvSpPr>
            <p:spPr>
              <a:xfrm>
                <a:off x="10855" y="88148"/>
                <a:ext cx="1535807"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Pick best design</a:t>
                </a:r>
              </a:p>
            </p:txBody>
          </p:sp>
        </p:grpSp>
        <p:grpSp>
          <p:nvGrpSpPr>
            <p:cNvPr id="2219" name="Group"/>
            <p:cNvGrpSpPr/>
            <p:nvPr/>
          </p:nvGrpSpPr>
          <p:grpSpPr>
            <a:xfrm>
              <a:off x="194689" y="3254485"/>
              <a:ext cx="1557518" cy="370610"/>
              <a:chOff x="0" y="0"/>
              <a:chExt cx="1557517" cy="370609"/>
            </a:xfrm>
          </p:grpSpPr>
          <p:sp>
            <p:nvSpPr>
              <p:cNvPr id="2217"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18" name="Implement design"/>
              <p:cNvSpPr txBox="1"/>
              <p:nvPr/>
            </p:nvSpPr>
            <p:spPr>
              <a:xfrm>
                <a:off x="10855" y="88148"/>
                <a:ext cx="1535807"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Implement design</a:t>
                </a:r>
              </a:p>
            </p:txBody>
          </p:sp>
        </p:grpSp>
        <p:grpSp>
          <p:nvGrpSpPr>
            <p:cNvPr id="2222" name="Group"/>
            <p:cNvGrpSpPr/>
            <p:nvPr/>
          </p:nvGrpSpPr>
          <p:grpSpPr>
            <a:xfrm>
              <a:off x="194689" y="3682108"/>
              <a:ext cx="1557518" cy="370610"/>
              <a:chOff x="0" y="0"/>
              <a:chExt cx="1557517" cy="370609"/>
            </a:xfrm>
          </p:grpSpPr>
          <p:sp>
            <p:nvSpPr>
              <p:cNvPr id="2220"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21" name="Test design"/>
              <p:cNvSpPr txBox="1"/>
              <p:nvPr/>
            </p:nvSpPr>
            <p:spPr>
              <a:xfrm>
                <a:off x="10855" y="88148"/>
                <a:ext cx="1535807"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Test design</a:t>
                </a:r>
              </a:p>
            </p:txBody>
          </p:sp>
        </p:grpSp>
        <p:grpSp>
          <p:nvGrpSpPr>
            <p:cNvPr id="2225" name="Group"/>
            <p:cNvGrpSpPr/>
            <p:nvPr/>
          </p:nvGrpSpPr>
          <p:grpSpPr>
            <a:xfrm>
              <a:off x="194689" y="4109732"/>
              <a:ext cx="1557518" cy="370610"/>
              <a:chOff x="0" y="0"/>
              <a:chExt cx="1557517" cy="370609"/>
            </a:xfrm>
          </p:grpSpPr>
          <p:sp>
            <p:nvSpPr>
              <p:cNvPr id="2223"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24" name="Update Progress to Goa"/>
              <p:cNvSpPr txBox="1"/>
              <p:nvPr/>
            </p:nvSpPr>
            <p:spPr>
              <a:xfrm>
                <a:off x="10855" y="19568"/>
                <a:ext cx="1535807"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Update Progress to Goa</a:t>
                </a:r>
              </a:p>
            </p:txBody>
          </p:sp>
        </p:grpSp>
        <p:grpSp>
          <p:nvGrpSpPr>
            <p:cNvPr id="2228" name="Group"/>
            <p:cNvGrpSpPr/>
            <p:nvPr/>
          </p:nvGrpSpPr>
          <p:grpSpPr>
            <a:xfrm>
              <a:off x="2092911" y="183435"/>
              <a:ext cx="1946898" cy="4525968"/>
              <a:chOff x="0" y="0"/>
              <a:chExt cx="1946897" cy="4525966"/>
            </a:xfrm>
          </p:grpSpPr>
          <p:sp>
            <p:nvSpPr>
              <p:cNvPr id="2226" name="Rounded Rectangle"/>
              <p:cNvSpPr/>
              <p:nvPr/>
            </p:nvSpPr>
            <p:spPr>
              <a:xfrm>
                <a:off x="-1" y="0"/>
                <a:ext cx="1946899" cy="4525967"/>
              </a:xfrm>
              <a:prstGeom prst="roundRect">
                <a:avLst>
                  <a:gd name="adj" fmla="val 10000"/>
                </a:avLst>
              </a:prstGeom>
              <a:solidFill>
                <a:srgbClr val="FFFFFF"/>
              </a:solidFill>
              <a:ln w="25400" cap="flat">
                <a:solidFill>
                  <a:schemeClr val="accent1"/>
                </a:solidFill>
                <a:prstDash val="solid"/>
                <a:round/>
              </a:ln>
              <a:effectLst/>
            </p:spPr>
            <p:txBody>
              <a:bodyPr wrap="square" lIns="45718" tIns="45718" rIns="45718" bIns="45718" numCol="1" anchor="ctr">
                <a:noAutofit/>
              </a:bodyPr>
              <a:lstStyle/>
              <a:p>
                <a:pPr algn="ctr" defTabSz="1422400">
                  <a:lnSpc>
                    <a:spcPct val="90000"/>
                  </a:lnSpc>
                  <a:spcBef>
                    <a:spcPts val="1300"/>
                  </a:spcBef>
                  <a:defRPr sz="3200">
                    <a:latin typeface="+mj-lt"/>
                    <a:ea typeface="+mj-ea"/>
                    <a:cs typeface="+mj-cs"/>
                    <a:sym typeface="Calibri"/>
                  </a:defRPr>
                </a:pPr>
              </a:p>
            </p:txBody>
          </p:sp>
          <p:sp>
            <p:nvSpPr>
              <p:cNvPr id="2227" name="User Week 2"/>
              <p:cNvSpPr txBox="1"/>
              <p:nvPr/>
            </p:nvSpPr>
            <p:spPr>
              <a:xfrm>
                <a:off x="-1" y="110568"/>
                <a:ext cx="1946898" cy="1136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20" tIns="121920" rIns="121920" bIns="121920" numCol="1" anchor="ctr">
                <a:spAutoFit/>
              </a:bodyPr>
              <a:lstStyle>
                <a:lvl1pPr marL="342900" indent="-342900" algn="ctr" defTabSz="1422400">
                  <a:lnSpc>
                    <a:spcPct val="90000"/>
                  </a:lnSpc>
                  <a:spcBef>
                    <a:spcPts val="1300"/>
                  </a:spcBef>
                  <a:buSzPct val="100000"/>
                  <a:buFont typeface="Arial"/>
                  <a:buChar char="•"/>
                  <a:defRPr sz="3200">
                    <a:latin typeface="+mj-lt"/>
                    <a:ea typeface="+mj-ea"/>
                    <a:cs typeface="+mj-cs"/>
                    <a:sym typeface="Calibri"/>
                  </a:defRPr>
                </a:lvl1pPr>
              </a:lstStyle>
              <a:p>
                <a:pPr/>
                <a:r>
                  <a:t>User Week 2</a:t>
                </a:r>
              </a:p>
            </p:txBody>
          </p:sp>
        </p:grpSp>
        <p:grpSp>
          <p:nvGrpSpPr>
            <p:cNvPr id="2231" name="Group"/>
            <p:cNvGrpSpPr/>
            <p:nvPr/>
          </p:nvGrpSpPr>
          <p:grpSpPr>
            <a:xfrm>
              <a:off x="2287601" y="1543987"/>
              <a:ext cx="1557519" cy="370610"/>
              <a:chOff x="0" y="0"/>
              <a:chExt cx="1557518" cy="370609"/>
            </a:xfrm>
          </p:grpSpPr>
          <p:sp>
            <p:nvSpPr>
              <p:cNvPr id="2229" name="Rounded Rectangle"/>
              <p:cNvSpPr/>
              <p:nvPr/>
            </p:nvSpPr>
            <p:spPr>
              <a:xfrm>
                <a:off x="0"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30" name="Select a Goal"/>
              <p:cNvSpPr txBox="1"/>
              <p:nvPr/>
            </p:nvSpPr>
            <p:spPr>
              <a:xfrm>
                <a:off x="10854" y="88148"/>
                <a:ext cx="1535810"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Select a Goal</a:t>
                </a:r>
              </a:p>
            </p:txBody>
          </p:sp>
        </p:grpSp>
        <p:grpSp>
          <p:nvGrpSpPr>
            <p:cNvPr id="2234" name="Group"/>
            <p:cNvGrpSpPr/>
            <p:nvPr/>
          </p:nvGrpSpPr>
          <p:grpSpPr>
            <a:xfrm>
              <a:off x="2287601" y="1971611"/>
              <a:ext cx="1557519" cy="370610"/>
              <a:chOff x="0" y="0"/>
              <a:chExt cx="1557518" cy="370609"/>
            </a:xfrm>
          </p:grpSpPr>
          <p:sp>
            <p:nvSpPr>
              <p:cNvPr id="2232" name="Rounded Rectangle"/>
              <p:cNvSpPr/>
              <p:nvPr/>
            </p:nvSpPr>
            <p:spPr>
              <a:xfrm>
                <a:off x="0"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33" name="Brainstorm Designs"/>
              <p:cNvSpPr txBox="1"/>
              <p:nvPr/>
            </p:nvSpPr>
            <p:spPr>
              <a:xfrm>
                <a:off x="10854" y="19568"/>
                <a:ext cx="1535810"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Brainstorm Designs</a:t>
                </a:r>
              </a:p>
            </p:txBody>
          </p:sp>
        </p:grpSp>
        <p:grpSp>
          <p:nvGrpSpPr>
            <p:cNvPr id="2237" name="Group"/>
            <p:cNvGrpSpPr/>
            <p:nvPr/>
          </p:nvGrpSpPr>
          <p:grpSpPr>
            <a:xfrm>
              <a:off x="2287601" y="2399236"/>
              <a:ext cx="1557519" cy="370610"/>
              <a:chOff x="0" y="0"/>
              <a:chExt cx="1557518" cy="370609"/>
            </a:xfrm>
          </p:grpSpPr>
          <p:sp>
            <p:nvSpPr>
              <p:cNvPr id="2235" name="Rounded Rectangle"/>
              <p:cNvSpPr/>
              <p:nvPr/>
            </p:nvSpPr>
            <p:spPr>
              <a:xfrm>
                <a:off x="0"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36" name="Estimate Design Impact/Cost"/>
              <p:cNvSpPr txBox="1"/>
              <p:nvPr/>
            </p:nvSpPr>
            <p:spPr>
              <a:xfrm>
                <a:off x="10854" y="19568"/>
                <a:ext cx="1535810"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Estimate Design Impact/Cost</a:t>
                </a:r>
              </a:p>
            </p:txBody>
          </p:sp>
        </p:grpSp>
        <p:grpSp>
          <p:nvGrpSpPr>
            <p:cNvPr id="2240" name="Group"/>
            <p:cNvGrpSpPr/>
            <p:nvPr/>
          </p:nvGrpSpPr>
          <p:grpSpPr>
            <a:xfrm>
              <a:off x="2287601" y="2826859"/>
              <a:ext cx="1557519" cy="370610"/>
              <a:chOff x="0" y="0"/>
              <a:chExt cx="1557518" cy="370609"/>
            </a:xfrm>
          </p:grpSpPr>
          <p:sp>
            <p:nvSpPr>
              <p:cNvPr id="2238" name="Rounded Rectangle"/>
              <p:cNvSpPr/>
              <p:nvPr/>
            </p:nvSpPr>
            <p:spPr>
              <a:xfrm>
                <a:off x="0"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39" name="Pick best design"/>
              <p:cNvSpPr txBox="1"/>
              <p:nvPr/>
            </p:nvSpPr>
            <p:spPr>
              <a:xfrm>
                <a:off x="10854" y="88148"/>
                <a:ext cx="1535810"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Pick best design</a:t>
                </a:r>
              </a:p>
            </p:txBody>
          </p:sp>
        </p:grpSp>
        <p:grpSp>
          <p:nvGrpSpPr>
            <p:cNvPr id="2243" name="Group"/>
            <p:cNvGrpSpPr/>
            <p:nvPr/>
          </p:nvGrpSpPr>
          <p:grpSpPr>
            <a:xfrm>
              <a:off x="2287601" y="3254485"/>
              <a:ext cx="1557519" cy="370610"/>
              <a:chOff x="0" y="0"/>
              <a:chExt cx="1557518" cy="370609"/>
            </a:xfrm>
          </p:grpSpPr>
          <p:sp>
            <p:nvSpPr>
              <p:cNvPr id="2241" name="Rounded Rectangle"/>
              <p:cNvSpPr/>
              <p:nvPr/>
            </p:nvSpPr>
            <p:spPr>
              <a:xfrm>
                <a:off x="0"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42" name="Implement design"/>
              <p:cNvSpPr txBox="1"/>
              <p:nvPr/>
            </p:nvSpPr>
            <p:spPr>
              <a:xfrm>
                <a:off x="10854" y="88148"/>
                <a:ext cx="1535810"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Implement design</a:t>
                </a:r>
              </a:p>
            </p:txBody>
          </p:sp>
        </p:grpSp>
        <p:grpSp>
          <p:nvGrpSpPr>
            <p:cNvPr id="2246" name="Group"/>
            <p:cNvGrpSpPr/>
            <p:nvPr/>
          </p:nvGrpSpPr>
          <p:grpSpPr>
            <a:xfrm>
              <a:off x="2287601" y="3682108"/>
              <a:ext cx="1557519" cy="370610"/>
              <a:chOff x="0" y="0"/>
              <a:chExt cx="1557518" cy="370609"/>
            </a:xfrm>
          </p:grpSpPr>
          <p:sp>
            <p:nvSpPr>
              <p:cNvPr id="2244" name="Rounded Rectangle"/>
              <p:cNvSpPr/>
              <p:nvPr/>
            </p:nvSpPr>
            <p:spPr>
              <a:xfrm>
                <a:off x="0"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45" name="Test design"/>
              <p:cNvSpPr txBox="1"/>
              <p:nvPr/>
            </p:nvSpPr>
            <p:spPr>
              <a:xfrm>
                <a:off x="10854" y="88148"/>
                <a:ext cx="1535810"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Test design</a:t>
                </a:r>
              </a:p>
            </p:txBody>
          </p:sp>
        </p:grpSp>
        <p:grpSp>
          <p:nvGrpSpPr>
            <p:cNvPr id="2249" name="Group"/>
            <p:cNvGrpSpPr/>
            <p:nvPr/>
          </p:nvGrpSpPr>
          <p:grpSpPr>
            <a:xfrm>
              <a:off x="2287601" y="4109732"/>
              <a:ext cx="1557519" cy="370610"/>
              <a:chOff x="0" y="0"/>
              <a:chExt cx="1557518" cy="370609"/>
            </a:xfrm>
          </p:grpSpPr>
          <p:sp>
            <p:nvSpPr>
              <p:cNvPr id="2247" name="Rounded Rectangle"/>
              <p:cNvSpPr/>
              <p:nvPr/>
            </p:nvSpPr>
            <p:spPr>
              <a:xfrm>
                <a:off x="0"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48" name="Update Progress to Goa"/>
              <p:cNvSpPr txBox="1"/>
              <p:nvPr/>
            </p:nvSpPr>
            <p:spPr>
              <a:xfrm>
                <a:off x="10854" y="19568"/>
                <a:ext cx="1535810"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Update Progress to Goa</a:t>
                </a:r>
              </a:p>
            </p:txBody>
          </p:sp>
        </p:grpSp>
        <p:grpSp>
          <p:nvGrpSpPr>
            <p:cNvPr id="2252" name="Group"/>
            <p:cNvGrpSpPr/>
            <p:nvPr/>
          </p:nvGrpSpPr>
          <p:grpSpPr>
            <a:xfrm>
              <a:off x="4185823" y="183435"/>
              <a:ext cx="1946899" cy="4525968"/>
              <a:chOff x="0" y="0"/>
              <a:chExt cx="1946897" cy="4525966"/>
            </a:xfrm>
          </p:grpSpPr>
          <p:sp>
            <p:nvSpPr>
              <p:cNvPr id="2250" name="Rounded Rectangle"/>
              <p:cNvSpPr/>
              <p:nvPr/>
            </p:nvSpPr>
            <p:spPr>
              <a:xfrm>
                <a:off x="-1" y="0"/>
                <a:ext cx="1946899" cy="4525967"/>
              </a:xfrm>
              <a:prstGeom prst="roundRect">
                <a:avLst>
                  <a:gd name="adj" fmla="val 10000"/>
                </a:avLst>
              </a:prstGeom>
              <a:solidFill>
                <a:srgbClr val="FFFFFF"/>
              </a:solidFill>
              <a:ln w="25400" cap="flat">
                <a:solidFill>
                  <a:schemeClr val="accent1"/>
                </a:solidFill>
                <a:prstDash val="solid"/>
                <a:round/>
              </a:ln>
              <a:effectLst/>
            </p:spPr>
            <p:txBody>
              <a:bodyPr wrap="square" lIns="45718" tIns="45718" rIns="45718" bIns="45718" numCol="1" anchor="ctr">
                <a:noAutofit/>
              </a:bodyPr>
              <a:lstStyle/>
              <a:p>
                <a:pPr algn="ctr" defTabSz="1422400">
                  <a:lnSpc>
                    <a:spcPct val="90000"/>
                  </a:lnSpc>
                  <a:spcBef>
                    <a:spcPts val="1300"/>
                  </a:spcBef>
                  <a:defRPr sz="3200">
                    <a:latin typeface="+mj-lt"/>
                    <a:ea typeface="+mj-ea"/>
                    <a:cs typeface="+mj-cs"/>
                    <a:sym typeface="Calibri"/>
                  </a:defRPr>
                </a:pPr>
              </a:p>
            </p:txBody>
          </p:sp>
          <p:sp>
            <p:nvSpPr>
              <p:cNvPr id="2251" name="User Week 3"/>
              <p:cNvSpPr txBox="1"/>
              <p:nvPr/>
            </p:nvSpPr>
            <p:spPr>
              <a:xfrm>
                <a:off x="-1" y="110568"/>
                <a:ext cx="1946898" cy="1136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20" tIns="121920" rIns="121920" bIns="121920" numCol="1" anchor="ctr">
                <a:spAutoFit/>
              </a:bodyPr>
              <a:lstStyle>
                <a:lvl1pPr marL="342900" indent="-342900" algn="ctr" defTabSz="1422400">
                  <a:lnSpc>
                    <a:spcPct val="90000"/>
                  </a:lnSpc>
                  <a:spcBef>
                    <a:spcPts val="1300"/>
                  </a:spcBef>
                  <a:buSzPct val="100000"/>
                  <a:buFont typeface="Arial"/>
                  <a:buChar char="•"/>
                  <a:defRPr sz="3200">
                    <a:latin typeface="+mj-lt"/>
                    <a:ea typeface="+mj-ea"/>
                    <a:cs typeface="+mj-cs"/>
                    <a:sym typeface="Calibri"/>
                  </a:defRPr>
                </a:lvl1pPr>
              </a:lstStyle>
              <a:p>
                <a:pPr/>
                <a:r>
                  <a:t>User Week 3</a:t>
                </a:r>
              </a:p>
            </p:txBody>
          </p:sp>
        </p:grpSp>
        <p:grpSp>
          <p:nvGrpSpPr>
            <p:cNvPr id="2255" name="Group"/>
            <p:cNvGrpSpPr/>
            <p:nvPr/>
          </p:nvGrpSpPr>
          <p:grpSpPr>
            <a:xfrm>
              <a:off x="4380514" y="1543987"/>
              <a:ext cx="1557519" cy="370610"/>
              <a:chOff x="0" y="0"/>
              <a:chExt cx="1557517" cy="370609"/>
            </a:xfrm>
          </p:grpSpPr>
          <p:sp>
            <p:nvSpPr>
              <p:cNvPr id="2253"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54" name="Select a Goal"/>
              <p:cNvSpPr txBox="1"/>
              <p:nvPr/>
            </p:nvSpPr>
            <p:spPr>
              <a:xfrm>
                <a:off x="10854" y="88148"/>
                <a:ext cx="1535809"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Select a Goal</a:t>
                </a:r>
              </a:p>
            </p:txBody>
          </p:sp>
        </p:grpSp>
        <p:grpSp>
          <p:nvGrpSpPr>
            <p:cNvPr id="2258" name="Group"/>
            <p:cNvGrpSpPr/>
            <p:nvPr/>
          </p:nvGrpSpPr>
          <p:grpSpPr>
            <a:xfrm>
              <a:off x="4380514" y="1971611"/>
              <a:ext cx="1557519" cy="370610"/>
              <a:chOff x="0" y="0"/>
              <a:chExt cx="1557517" cy="370609"/>
            </a:xfrm>
          </p:grpSpPr>
          <p:sp>
            <p:nvSpPr>
              <p:cNvPr id="2256"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57" name="Brainstorm Designs"/>
              <p:cNvSpPr txBox="1"/>
              <p:nvPr/>
            </p:nvSpPr>
            <p:spPr>
              <a:xfrm>
                <a:off x="10854" y="19568"/>
                <a:ext cx="1535809"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Brainstorm Designs</a:t>
                </a:r>
              </a:p>
            </p:txBody>
          </p:sp>
        </p:grpSp>
        <p:grpSp>
          <p:nvGrpSpPr>
            <p:cNvPr id="2261" name="Group"/>
            <p:cNvGrpSpPr/>
            <p:nvPr/>
          </p:nvGrpSpPr>
          <p:grpSpPr>
            <a:xfrm>
              <a:off x="4380514" y="2399236"/>
              <a:ext cx="1557519" cy="370610"/>
              <a:chOff x="0" y="0"/>
              <a:chExt cx="1557517" cy="370609"/>
            </a:xfrm>
          </p:grpSpPr>
          <p:sp>
            <p:nvSpPr>
              <p:cNvPr id="2259"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60" name="Estimate Design Impact/Cost"/>
              <p:cNvSpPr txBox="1"/>
              <p:nvPr/>
            </p:nvSpPr>
            <p:spPr>
              <a:xfrm>
                <a:off x="10854" y="19568"/>
                <a:ext cx="1535809"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Estimate Design Impact/Cost</a:t>
                </a:r>
              </a:p>
            </p:txBody>
          </p:sp>
        </p:grpSp>
        <p:grpSp>
          <p:nvGrpSpPr>
            <p:cNvPr id="2264" name="Group"/>
            <p:cNvGrpSpPr/>
            <p:nvPr/>
          </p:nvGrpSpPr>
          <p:grpSpPr>
            <a:xfrm>
              <a:off x="4380514" y="2826859"/>
              <a:ext cx="1557519" cy="370610"/>
              <a:chOff x="0" y="0"/>
              <a:chExt cx="1557517" cy="370609"/>
            </a:xfrm>
          </p:grpSpPr>
          <p:sp>
            <p:nvSpPr>
              <p:cNvPr id="2262"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63" name="Pick best design"/>
              <p:cNvSpPr txBox="1"/>
              <p:nvPr/>
            </p:nvSpPr>
            <p:spPr>
              <a:xfrm>
                <a:off x="10854" y="88148"/>
                <a:ext cx="1535809"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Pick best design</a:t>
                </a:r>
              </a:p>
            </p:txBody>
          </p:sp>
        </p:grpSp>
        <p:grpSp>
          <p:nvGrpSpPr>
            <p:cNvPr id="2267" name="Group"/>
            <p:cNvGrpSpPr/>
            <p:nvPr/>
          </p:nvGrpSpPr>
          <p:grpSpPr>
            <a:xfrm>
              <a:off x="4380514" y="3254485"/>
              <a:ext cx="1557519" cy="370610"/>
              <a:chOff x="0" y="0"/>
              <a:chExt cx="1557517" cy="370609"/>
            </a:xfrm>
          </p:grpSpPr>
          <p:sp>
            <p:nvSpPr>
              <p:cNvPr id="2265"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66" name="Implement design"/>
              <p:cNvSpPr txBox="1"/>
              <p:nvPr/>
            </p:nvSpPr>
            <p:spPr>
              <a:xfrm>
                <a:off x="10854" y="88148"/>
                <a:ext cx="1535809"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Implement design</a:t>
                </a:r>
              </a:p>
            </p:txBody>
          </p:sp>
        </p:grpSp>
        <p:grpSp>
          <p:nvGrpSpPr>
            <p:cNvPr id="2270" name="Group"/>
            <p:cNvGrpSpPr/>
            <p:nvPr/>
          </p:nvGrpSpPr>
          <p:grpSpPr>
            <a:xfrm>
              <a:off x="4380514" y="3682108"/>
              <a:ext cx="1557519" cy="370610"/>
              <a:chOff x="0" y="0"/>
              <a:chExt cx="1557517" cy="370609"/>
            </a:xfrm>
          </p:grpSpPr>
          <p:sp>
            <p:nvSpPr>
              <p:cNvPr id="2268"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69" name="Test design"/>
              <p:cNvSpPr txBox="1"/>
              <p:nvPr/>
            </p:nvSpPr>
            <p:spPr>
              <a:xfrm>
                <a:off x="10854" y="88148"/>
                <a:ext cx="1535809"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Test design</a:t>
                </a:r>
              </a:p>
            </p:txBody>
          </p:sp>
        </p:grpSp>
        <p:grpSp>
          <p:nvGrpSpPr>
            <p:cNvPr id="2273" name="Group"/>
            <p:cNvGrpSpPr/>
            <p:nvPr/>
          </p:nvGrpSpPr>
          <p:grpSpPr>
            <a:xfrm>
              <a:off x="4380514" y="4109732"/>
              <a:ext cx="1557519" cy="370610"/>
              <a:chOff x="0" y="0"/>
              <a:chExt cx="1557517" cy="370609"/>
            </a:xfrm>
          </p:grpSpPr>
          <p:sp>
            <p:nvSpPr>
              <p:cNvPr id="2271" name="Rounded Rectangle"/>
              <p:cNvSpPr/>
              <p:nvPr/>
            </p:nvSpPr>
            <p:spPr>
              <a:xfrm>
                <a:off x="-1" y="0"/>
                <a:ext cx="1557519" cy="370610"/>
              </a:xfrm>
              <a:prstGeom prst="roundRect">
                <a:avLst>
                  <a:gd name="adj" fmla="val 10000"/>
                </a:avLst>
              </a:prstGeom>
              <a:solidFill>
                <a:srgbClr val="000000"/>
              </a:solidFill>
              <a:ln w="25400" cap="flat">
                <a:solidFill>
                  <a:srgbClr val="000000"/>
                </a:solidFill>
                <a:prstDash val="solid"/>
                <a:round/>
              </a:ln>
              <a:effectLst/>
            </p:spPr>
            <p:txBody>
              <a:bodyPr wrap="square" lIns="45718" tIns="45718" rIns="45718" bIns="45718" numCol="1" anchor="ctr">
                <a:noAutofit/>
              </a:bodyPr>
              <a:lstStyle/>
              <a:p>
                <a:pPr algn="ctr" defTabSz="488950">
                  <a:lnSpc>
                    <a:spcPct val="90000"/>
                  </a:lnSpc>
                  <a:spcBef>
                    <a:spcPts val="1300"/>
                  </a:spcBef>
                  <a:defRPr sz="1100">
                    <a:solidFill>
                      <a:srgbClr val="FFFFFF"/>
                    </a:solidFill>
                    <a:latin typeface="+mj-lt"/>
                    <a:ea typeface="+mj-ea"/>
                    <a:cs typeface="+mj-cs"/>
                    <a:sym typeface="Calibri"/>
                  </a:defRPr>
                </a:pPr>
              </a:p>
            </p:txBody>
          </p:sp>
          <p:sp>
            <p:nvSpPr>
              <p:cNvPr id="2272" name="Update Progress to Goa"/>
              <p:cNvSpPr txBox="1"/>
              <p:nvPr/>
            </p:nvSpPr>
            <p:spPr>
              <a:xfrm>
                <a:off x="10854" y="19568"/>
                <a:ext cx="1535809"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sz="1100">
                    <a:solidFill>
                      <a:srgbClr val="FFFFFF"/>
                    </a:solidFill>
                    <a:latin typeface="+mj-lt"/>
                    <a:ea typeface="+mj-ea"/>
                    <a:cs typeface="+mj-cs"/>
                    <a:sym typeface="Calibri"/>
                  </a:defRPr>
                </a:lvl1pPr>
              </a:lstStyle>
              <a:p>
                <a:pPr/>
                <a:r>
                  <a:t>Update Progress to Goa</a:t>
                </a:r>
              </a:p>
            </p:txBody>
          </p:sp>
        </p:grpSp>
        <p:grpSp>
          <p:nvGrpSpPr>
            <p:cNvPr id="2276" name="Group"/>
            <p:cNvGrpSpPr/>
            <p:nvPr/>
          </p:nvGrpSpPr>
          <p:grpSpPr>
            <a:xfrm>
              <a:off x="6278736" y="0"/>
              <a:ext cx="1946899" cy="4709403"/>
              <a:chOff x="0" y="0"/>
              <a:chExt cx="1946897" cy="4709402"/>
            </a:xfrm>
          </p:grpSpPr>
          <p:sp>
            <p:nvSpPr>
              <p:cNvPr id="2274" name="Rounded Rectangle"/>
              <p:cNvSpPr/>
              <p:nvPr/>
            </p:nvSpPr>
            <p:spPr>
              <a:xfrm>
                <a:off x="0" y="183434"/>
                <a:ext cx="1946898" cy="4525969"/>
              </a:xfrm>
              <a:prstGeom prst="roundRect">
                <a:avLst>
                  <a:gd name="adj" fmla="val 10000"/>
                </a:avLst>
              </a:prstGeom>
              <a:gradFill flip="none" rotWithShape="1">
                <a:gsLst>
                  <a:gs pos="0">
                    <a:schemeClr val="accent3">
                      <a:hueOff val="263624"/>
                      <a:satOff val="55948"/>
                      <a:lumOff val="27907"/>
                    </a:schemeClr>
                  </a:gs>
                  <a:gs pos="35000">
                    <a:srgbClr val="E4FDBF"/>
                  </a:gs>
                  <a:gs pos="100000">
                    <a:schemeClr val="accent3">
                      <a:hueOff val="321486"/>
                      <a:satOff val="58119"/>
                      <a:lumOff val="40966"/>
                    </a:schemeClr>
                  </a:gs>
                </a:gsLst>
                <a:lin ang="16200000" scaled="0"/>
              </a:gradFill>
              <a:ln w="9525" cap="flat">
                <a:solidFill>
                  <a:srgbClr val="98B955"/>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defTabSz="1422400">
                  <a:lnSpc>
                    <a:spcPct val="90000"/>
                  </a:lnSpc>
                  <a:spcBef>
                    <a:spcPts val="1300"/>
                  </a:spcBef>
                  <a:defRPr sz="3200">
                    <a:latin typeface="+mj-lt"/>
                    <a:ea typeface="+mj-ea"/>
                    <a:cs typeface="+mj-cs"/>
                    <a:sym typeface="Calibri"/>
                  </a:defRPr>
                </a:pPr>
              </a:p>
            </p:txBody>
          </p:sp>
          <p:sp>
            <p:nvSpPr>
              <p:cNvPr id="2275" name="Developer…"/>
              <p:cNvSpPr txBox="1"/>
              <p:nvPr/>
            </p:nvSpPr>
            <p:spPr>
              <a:xfrm>
                <a:off x="0" y="0"/>
                <a:ext cx="1946898" cy="1724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20" tIns="121920" rIns="121920" bIns="121920" numCol="1" anchor="ctr">
                <a:spAutoFit/>
              </a:bodyPr>
              <a:lstStyle/>
              <a:p>
                <a:pPr marL="342900" indent="-342900" algn="ctr" defTabSz="1422400">
                  <a:lnSpc>
                    <a:spcPct val="90000"/>
                  </a:lnSpc>
                  <a:spcBef>
                    <a:spcPts val="1300"/>
                  </a:spcBef>
                  <a:buSzPct val="100000"/>
                  <a:buFont typeface="Arial"/>
                  <a:buChar char="•"/>
                  <a:defRPr sz="3200">
                    <a:latin typeface="+mj-lt"/>
                    <a:ea typeface="+mj-ea"/>
                    <a:cs typeface="+mj-cs"/>
                    <a:sym typeface="Calibri"/>
                  </a:defRPr>
                </a:pPr>
                <a:r>
                  <a:t>Developer</a:t>
                </a:r>
              </a:p>
              <a:p>
                <a:pPr marL="342900" indent="-342900" algn="ctr" defTabSz="1422400">
                  <a:lnSpc>
                    <a:spcPct val="90000"/>
                  </a:lnSpc>
                  <a:spcBef>
                    <a:spcPts val="1300"/>
                  </a:spcBef>
                  <a:buSzPct val="100000"/>
                  <a:buFont typeface="Arial"/>
                  <a:buChar char="•"/>
                  <a:defRPr sz="3200">
                    <a:latin typeface="+mj-lt"/>
                    <a:ea typeface="+mj-ea"/>
                    <a:cs typeface="+mj-cs"/>
                    <a:sym typeface="Calibri"/>
                  </a:defRPr>
                </a:pPr>
                <a:r>
                  <a:t>Week 4</a:t>
                </a:r>
              </a:p>
            </p:txBody>
          </p:sp>
        </p:grpSp>
        <p:grpSp>
          <p:nvGrpSpPr>
            <p:cNvPr id="2279" name="Group"/>
            <p:cNvGrpSpPr/>
            <p:nvPr/>
          </p:nvGrpSpPr>
          <p:grpSpPr>
            <a:xfrm>
              <a:off x="6473427" y="1543987"/>
              <a:ext cx="1557519" cy="370610"/>
              <a:chOff x="0" y="0"/>
              <a:chExt cx="1557518" cy="370609"/>
            </a:xfrm>
          </p:grpSpPr>
          <p:sp>
            <p:nvSpPr>
              <p:cNvPr id="2277" name="Rounded Rectangle"/>
              <p:cNvSpPr/>
              <p:nvPr/>
            </p:nvSpPr>
            <p:spPr>
              <a:xfrm>
                <a:off x="0" y="0"/>
                <a:ext cx="1557519" cy="370610"/>
              </a:xfrm>
              <a:prstGeom prst="roundRect">
                <a:avLst>
                  <a:gd name="adj" fmla="val 10000"/>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defTabSz="488950">
                  <a:lnSpc>
                    <a:spcPct val="90000"/>
                  </a:lnSpc>
                  <a:spcBef>
                    <a:spcPts val="1300"/>
                  </a:spcBef>
                  <a:defRPr b="1" sz="1100">
                    <a:latin typeface="+mj-lt"/>
                    <a:ea typeface="+mj-ea"/>
                    <a:cs typeface="+mj-cs"/>
                    <a:sym typeface="Calibri"/>
                  </a:defRPr>
                </a:pPr>
              </a:p>
            </p:txBody>
          </p:sp>
          <p:sp>
            <p:nvSpPr>
              <p:cNvPr id="2278" name="Select a Goal"/>
              <p:cNvSpPr txBox="1"/>
              <p:nvPr/>
            </p:nvSpPr>
            <p:spPr>
              <a:xfrm>
                <a:off x="10854" y="88148"/>
                <a:ext cx="1535810"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b="1" sz="1100">
                    <a:latin typeface="+mj-lt"/>
                    <a:ea typeface="+mj-ea"/>
                    <a:cs typeface="+mj-cs"/>
                    <a:sym typeface="Calibri"/>
                  </a:defRPr>
                </a:lvl1pPr>
              </a:lstStyle>
              <a:p>
                <a:pPr/>
                <a:r>
                  <a:t>Select a Goal</a:t>
                </a:r>
              </a:p>
            </p:txBody>
          </p:sp>
        </p:grpSp>
        <p:grpSp>
          <p:nvGrpSpPr>
            <p:cNvPr id="2282" name="Group"/>
            <p:cNvGrpSpPr/>
            <p:nvPr/>
          </p:nvGrpSpPr>
          <p:grpSpPr>
            <a:xfrm>
              <a:off x="6473427" y="1971611"/>
              <a:ext cx="1557519" cy="370610"/>
              <a:chOff x="0" y="0"/>
              <a:chExt cx="1557518" cy="370609"/>
            </a:xfrm>
          </p:grpSpPr>
          <p:sp>
            <p:nvSpPr>
              <p:cNvPr id="2280" name="Rounded Rectangle"/>
              <p:cNvSpPr/>
              <p:nvPr/>
            </p:nvSpPr>
            <p:spPr>
              <a:xfrm>
                <a:off x="0" y="0"/>
                <a:ext cx="1557519" cy="370610"/>
              </a:xfrm>
              <a:prstGeom prst="roundRect">
                <a:avLst>
                  <a:gd name="adj" fmla="val 10000"/>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defTabSz="488950">
                  <a:lnSpc>
                    <a:spcPct val="90000"/>
                  </a:lnSpc>
                  <a:spcBef>
                    <a:spcPts val="1300"/>
                  </a:spcBef>
                  <a:defRPr b="1" sz="1100">
                    <a:latin typeface="+mj-lt"/>
                    <a:ea typeface="+mj-ea"/>
                    <a:cs typeface="+mj-cs"/>
                    <a:sym typeface="Calibri"/>
                  </a:defRPr>
                </a:pPr>
              </a:p>
            </p:txBody>
          </p:sp>
          <p:sp>
            <p:nvSpPr>
              <p:cNvPr id="2281" name="Brainstorm Designs"/>
              <p:cNvSpPr txBox="1"/>
              <p:nvPr/>
            </p:nvSpPr>
            <p:spPr>
              <a:xfrm>
                <a:off x="10854" y="19568"/>
                <a:ext cx="1535810"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b="1" sz="1100">
                    <a:latin typeface="+mj-lt"/>
                    <a:ea typeface="+mj-ea"/>
                    <a:cs typeface="+mj-cs"/>
                    <a:sym typeface="Calibri"/>
                  </a:defRPr>
                </a:lvl1pPr>
              </a:lstStyle>
              <a:p>
                <a:pPr/>
                <a:r>
                  <a:t>Brainstorm Designs</a:t>
                </a:r>
              </a:p>
            </p:txBody>
          </p:sp>
        </p:grpSp>
        <p:grpSp>
          <p:nvGrpSpPr>
            <p:cNvPr id="2285" name="Group"/>
            <p:cNvGrpSpPr/>
            <p:nvPr/>
          </p:nvGrpSpPr>
          <p:grpSpPr>
            <a:xfrm>
              <a:off x="6473427" y="2399236"/>
              <a:ext cx="1557519" cy="370610"/>
              <a:chOff x="0" y="0"/>
              <a:chExt cx="1557518" cy="370609"/>
            </a:xfrm>
          </p:grpSpPr>
          <p:sp>
            <p:nvSpPr>
              <p:cNvPr id="2283" name="Rounded Rectangle"/>
              <p:cNvSpPr/>
              <p:nvPr/>
            </p:nvSpPr>
            <p:spPr>
              <a:xfrm>
                <a:off x="0" y="0"/>
                <a:ext cx="1557519" cy="370610"/>
              </a:xfrm>
              <a:prstGeom prst="roundRect">
                <a:avLst>
                  <a:gd name="adj" fmla="val 10000"/>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defTabSz="488950">
                  <a:lnSpc>
                    <a:spcPct val="90000"/>
                  </a:lnSpc>
                  <a:spcBef>
                    <a:spcPts val="1300"/>
                  </a:spcBef>
                  <a:defRPr b="1" sz="1100">
                    <a:latin typeface="+mj-lt"/>
                    <a:ea typeface="+mj-ea"/>
                    <a:cs typeface="+mj-cs"/>
                    <a:sym typeface="Calibri"/>
                  </a:defRPr>
                </a:pPr>
              </a:p>
            </p:txBody>
          </p:sp>
          <p:sp>
            <p:nvSpPr>
              <p:cNvPr id="2284" name="Estimate Design Impact/Cost"/>
              <p:cNvSpPr txBox="1"/>
              <p:nvPr/>
            </p:nvSpPr>
            <p:spPr>
              <a:xfrm>
                <a:off x="10854" y="19568"/>
                <a:ext cx="1535810"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b="1" sz="1100">
                    <a:latin typeface="+mj-lt"/>
                    <a:ea typeface="+mj-ea"/>
                    <a:cs typeface="+mj-cs"/>
                    <a:sym typeface="Calibri"/>
                  </a:defRPr>
                </a:lvl1pPr>
              </a:lstStyle>
              <a:p>
                <a:pPr/>
                <a:r>
                  <a:t>Estimate Design Impact/Cost</a:t>
                </a:r>
              </a:p>
            </p:txBody>
          </p:sp>
        </p:grpSp>
        <p:grpSp>
          <p:nvGrpSpPr>
            <p:cNvPr id="2288" name="Group"/>
            <p:cNvGrpSpPr/>
            <p:nvPr/>
          </p:nvGrpSpPr>
          <p:grpSpPr>
            <a:xfrm>
              <a:off x="6473427" y="2826859"/>
              <a:ext cx="1557519" cy="370610"/>
              <a:chOff x="0" y="0"/>
              <a:chExt cx="1557518" cy="370609"/>
            </a:xfrm>
          </p:grpSpPr>
          <p:sp>
            <p:nvSpPr>
              <p:cNvPr id="2286" name="Rounded Rectangle"/>
              <p:cNvSpPr/>
              <p:nvPr/>
            </p:nvSpPr>
            <p:spPr>
              <a:xfrm>
                <a:off x="0" y="0"/>
                <a:ext cx="1557519" cy="370610"/>
              </a:xfrm>
              <a:prstGeom prst="roundRect">
                <a:avLst>
                  <a:gd name="adj" fmla="val 10000"/>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defTabSz="488950">
                  <a:lnSpc>
                    <a:spcPct val="90000"/>
                  </a:lnSpc>
                  <a:spcBef>
                    <a:spcPts val="1300"/>
                  </a:spcBef>
                  <a:defRPr b="1" sz="1100">
                    <a:latin typeface="+mj-lt"/>
                    <a:ea typeface="+mj-ea"/>
                    <a:cs typeface="+mj-cs"/>
                    <a:sym typeface="Calibri"/>
                  </a:defRPr>
                </a:pPr>
              </a:p>
            </p:txBody>
          </p:sp>
          <p:sp>
            <p:nvSpPr>
              <p:cNvPr id="2287" name="Pick best design"/>
              <p:cNvSpPr txBox="1"/>
              <p:nvPr/>
            </p:nvSpPr>
            <p:spPr>
              <a:xfrm>
                <a:off x="10854" y="88148"/>
                <a:ext cx="1535810"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b="1" sz="1100">
                    <a:latin typeface="+mj-lt"/>
                    <a:ea typeface="+mj-ea"/>
                    <a:cs typeface="+mj-cs"/>
                    <a:sym typeface="Calibri"/>
                  </a:defRPr>
                </a:lvl1pPr>
              </a:lstStyle>
              <a:p>
                <a:pPr/>
                <a:r>
                  <a:t>Pick best design</a:t>
                </a:r>
              </a:p>
            </p:txBody>
          </p:sp>
        </p:grpSp>
        <p:grpSp>
          <p:nvGrpSpPr>
            <p:cNvPr id="2291" name="Group"/>
            <p:cNvGrpSpPr/>
            <p:nvPr/>
          </p:nvGrpSpPr>
          <p:grpSpPr>
            <a:xfrm>
              <a:off x="6473427" y="3254485"/>
              <a:ext cx="1557519" cy="370610"/>
              <a:chOff x="0" y="0"/>
              <a:chExt cx="1557518" cy="370609"/>
            </a:xfrm>
          </p:grpSpPr>
          <p:sp>
            <p:nvSpPr>
              <p:cNvPr id="2289" name="Rounded Rectangle"/>
              <p:cNvSpPr/>
              <p:nvPr/>
            </p:nvSpPr>
            <p:spPr>
              <a:xfrm>
                <a:off x="0" y="0"/>
                <a:ext cx="1557519" cy="370610"/>
              </a:xfrm>
              <a:prstGeom prst="roundRect">
                <a:avLst>
                  <a:gd name="adj" fmla="val 10000"/>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defTabSz="488950">
                  <a:lnSpc>
                    <a:spcPct val="90000"/>
                  </a:lnSpc>
                  <a:spcBef>
                    <a:spcPts val="1300"/>
                  </a:spcBef>
                  <a:defRPr b="1" sz="1100">
                    <a:latin typeface="+mj-lt"/>
                    <a:ea typeface="+mj-ea"/>
                    <a:cs typeface="+mj-cs"/>
                    <a:sym typeface="Calibri"/>
                  </a:defRPr>
                </a:pPr>
              </a:p>
            </p:txBody>
          </p:sp>
          <p:sp>
            <p:nvSpPr>
              <p:cNvPr id="2290" name="Implement design"/>
              <p:cNvSpPr txBox="1"/>
              <p:nvPr/>
            </p:nvSpPr>
            <p:spPr>
              <a:xfrm>
                <a:off x="10854" y="19568"/>
                <a:ext cx="1535810"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b="1" sz="1100">
                    <a:latin typeface="+mj-lt"/>
                    <a:ea typeface="+mj-ea"/>
                    <a:cs typeface="+mj-cs"/>
                    <a:sym typeface="Calibri"/>
                  </a:defRPr>
                </a:lvl1pPr>
              </a:lstStyle>
              <a:p>
                <a:pPr/>
                <a:r>
                  <a:t>Implement design</a:t>
                </a:r>
              </a:p>
            </p:txBody>
          </p:sp>
        </p:grpSp>
        <p:grpSp>
          <p:nvGrpSpPr>
            <p:cNvPr id="2294" name="Group"/>
            <p:cNvGrpSpPr/>
            <p:nvPr/>
          </p:nvGrpSpPr>
          <p:grpSpPr>
            <a:xfrm>
              <a:off x="6473427" y="3682108"/>
              <a:ext cx="1557519" cy="370610"/>
              <a:chOff x="0" y="0"/>
              <a:chExt cx="1557518" cy="370609"/>
            </a:xfrm>
          </p:grpSpPr>
          <p:sp>
            <p:nvSpPr>
              <p:cNvPr id="2292" name="Rounded Rectangle"/>
              <p:cNvSpPr/>
              <p:nvPr/>
            </p:nvSpPr>
            <p:spPr>
              <a:xfrm>
                <a:off x="0" y="0"/>
                <a:ext cx="1557519" cy="370610"/>
              </a:xfrm>
              <a:prstGeom prst="roundRect">
                <a:avLst>
                  <a:gd name="adj" fmla="val 10000"/>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defTabSz="488950">
                  <a:lnSpc>
                    <a:spcPct val="90000"/>
                  </a:lnSpc>
                  <a:spcBef>
                    <a:spcPts val="1300"/>
                  </a:spcBef>
                  <a:defRPr b="1" sz="1100">
                    <a:latin typeface="+mj-lt"/>
                    <a:ea typeface="+mj-ea"/>
                    <a:cs typeface="+mj-cs"/>
                    <a:sym typeface="Calibri"/>
                  </a:defRPr>
                </a:pPr>
              </a:p>
            </p:txBody>
          </p:sp>
          <p:sp>
            <p:nvSpPr>
              <p:cNvPr id="2293" name="Test design"/>
              <p:cNvSpPr txBox="1"/>
              <p:nvPr/>
            </p:nvSpPr>
            <p:spPr>
              <a:xfrm>
                <a:off x="10854" y="88148"/>
                <a:ext cx="1535810" cy="194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b="1" sz="1100">
                    <a:latin typeface="+mj-lt"/>
                    <a:ea typeface="+mj-ea"/>
                    <a:cs typeface="+mj-cs"/>
                    <a:sym typeface="Calibri"/>
                  </a:defRPr>
                </a:lvl1pPr>
              </a:lstStyle>
              <a:p>
                <a:pPr/>
                <a:r>
                  <a:t>Test design</a:t>
                </a:r>
              </a:p>
            </p:txBody>
          </p:sp>
        </p:grpSp>
        <p:grpSp>
          <p:nvGrpSpPr>
            <p:cNvPr id="2297" name="Group"/>
            <p:cNvGrpSpPr/>
            <p:nvPr/>
          </p:nvGrpSpPr>
          <p:grpSpPr>
            <a:xfrm>
              <a:off x="6473427" y="4109732"/>
              <a:ext cx="1557519" cy="370610"/>
              <a:chOff x="0" y="0"/>
              <a:chExt cx="1557518" cy="370609"/>
            </a:xfrm>
          </p:grpSpPr>
          <p:sp>
            <p:nvSpPr>
              <p:cNvPr id="2295" name="Rounded Rectangle"/>
              <p:cNvSpPr/>
              <p:nvPr/>
            </p:nvSpPr>
            <p:spPr>
              <a:xfrm>
                <a:off x="0" y="0"/>
                <a:ext cx="1557519" cy="370610"/>
              </a:xfrm>
              <a:prstGeom prst="roundRect">
                <a:avLst>
                  <a:gd name="adj" fmla="val 10000"/>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defTabSz="488950">
                  <a:lnSpc>
                    <a:spcPct val="90000"/>
                  </a:lnSpc>
                  <a:spcBef>
                    <a:spcPts val="1300"/>
                  </a:spcBef>
                  <a:defRPr b="1" sz="1100">
                    <a:latin typeface="+mj-lt"/>
                    <a:ea typeface="+mj-ea"/>
                    <a:cs typeface="+mj-cs"/>
                    <a:sym typeface="Calibri"/>
                  </a:defRPr>
                </a:pPr>
              </a:p>
            </p:txBody>
          </p:sp>
          <p:sp>
            <p:nvSpPr>
              <p:cNvPr id="2296" name="Update Progress to Goal"/>
              <p:cNvSpPr txBox="1"/>
              <p:nvPr/>
            </p:nvSpPr>
            <p:spPr>
              <a:xfrm>
                <a:off x="10854" y="19568"/>
                <a:ext cx="1535810" cy="331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954" tIns="20954" rIns="20954" bIns="20954" numCol="1" anchor="ctr">
                <a:spAutoFit/>
              </a:bodyPr>
              <a:lstStyle>
                <a:lvl1pPr marL="342900" indent="-342900" algn="ctr" defTabSz="488950">
                  <a:lnSpc>
                    <a:spcPct val="90000"/>
                  </a:lnSpc>
                  <a:spcBef>
                    <a:spcPts val="400"/>
                  </a:spcBef>
                  <a:buSzPct val="100000"/>
                  <a:buFont typeface="Arial"/>
                  <a:buChar char="•"/>
                  <a:defRPr b="1" sz="1100">
                    <a:latin typeface="+mj-lt"/>
                    <a:ea typeface="+mj-ea"/>
                    <a:cs typeface="+mj-cs"/>
                    <a:sym typeface="Calibri"/>
                  </a:defRPr>
                </a:lvl1pPr>
              </a:lstStyle>
              <a:p>
                <a:pPr/>
                <a:r>
                  <a:t>Update Progress to Goal</a:t>
                </a:r>
              </a:p>
            </p:txBody>
          </p:sp>
        </p:grpSp>
      </p:grpSp>
      <p:sp>
        <p:nvSpPr>
          <p:cNvPr id="22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3"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2304" name="Title 1"/>
          <p:cNvSpPr txBox="1"/>
          <p:nvPr>
            <p:ph type="title"/>
          </p:nvPr>
        </p:nvSpPr>
        <p:spPr>
          <a:xfrm>
            <a:off x="457200" y="274638"/>
            <a:ext cx="8229600" cy="1143002"/>
          </a:xfrm>
          <a:prstGeom prst="rect">
            <a:avLst/>
          </a:prstGeom>
        </p:spPr>
        <p:txBody>
          <a:bodyPr/>
          <a:lstStyle/>
          <a:p>
            <a:pPr/>
            <a:r>
              <a:t>The ‘Evo’ start-up Week</a:t>
            </a:r>
          </a:p>
        </p:txBody>
      </p:sp>
      <p:sp>
        <p:nvSpPr>
          <p:cNvPr id="2305" name="Content Placeholder 2"/>
          <p:cNvSpPr txBox="1"/>
          <p:nvPr>
            <p:ph type="body" idx="1"/>
          </p:nvPr>
        </p:nvSpPr>
        <p:spPr>
          <a:xfrm>
            <a:off x="457200" y="1600200"/>
            <a:ext cx="8229600" cy="4525963"/>
          </a:xfrm>
          <a:prstGeom prst="rect">
            <a:avLst/>
          </a:prstGeom>
        </p:spPr>
        <p:txBody>
          <a:bodyPr/>
          <a:lstStyle/>
          <a:p>
            <a:pPr/>
            <a:r>
              <a:t>A 1 week ‘feasibility study’</a:t>
            </a:r>
          </a:p>
          <a:p>
            <a:pPr/>
            <a:r>
              <a:t>Before starting real delivery of improved value to stakeholders</a:t>
            </a:r>
          </a:p>
        </p:txBody>
      </p:sp>
      <p:sp>
        <p:nvSpPr>
          <p:cNvPr id="2306" name="Date Placeholder 3"/>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307"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The Scalar resources considered determine priorities: limits architecture  choice"/>
          <p:cNvSpPr txBox="1"/>
          <p:nvPr>
            <p:ph type="title"/>
          </p:nvPr>
        </p:nvSpPr>
        <p:spPr>
          <a:prstGeom prst="rect">
            <a:avLst/>
          </a:prstGeom>
        </p:spPr>
        <p:txBody>
          <a:bodyPr/>
          <a:lstStyle>
            <a:lvl1pPr defTabSz="342900">
              <a:defRPr sz="3300"/>
            </a:lvl1pPr>
          </a:lstStyle>
          <a:p>
            <a:pPr/>
            <a:r>
              <a:t>The Scalar resources considered determine priorities: limits architecture  choice</a:t>
            </a:r>
          </a:p>
        </p:txBody>
      </p:sp>
      <p:pic>
        <p:nvPicPr>
          <p:cNvPr id="219" name="Screen Shot 2017-07-14 at 00.09.41.png" descr="Screen Shot 2017-07-14 at 00.09.41.png"/>
          <p:cNvPicPr>
            <a:picLocks noChangeAspect="1"/>
          </p:cNvPicPr>
          <p:nvPr/>
        </p:nvPicPr>
        <p:blipFill>
          <a:blip r:embed="rId3">
            <a:extLst/>
          </a:blip>
          <a:stretch>
            <a:fillRect/>
          </a:stretch>
        </p:blipFill>
        <p:spPr>
          <a:xfrm>
            <a:off x="221717" y="1702286"/>
            <a:ext cx="10426619" cy="4887478"/>
          </a:xfrm>
          <a:prstGeom prst="rect">
            <a:avLst/>
          </a:prstGeom>
          <a:ln w="12700">
            <a:miter lim="400000"/>
          </a:ln>
        </p:spPr>
      </p:pic>
      <p:sp>
        <p:nvSpPr>
          <p:cNvPr id="220" name="Slide Number"/>
          <p:cNvSpPr txBox="1"/>
          <p:nvPr>
            <p:ph type="sldNum" sz="quarter" idx="2"/>
          </p:nvPr>
        </p:nvSpPr>
        <p:spPr>
          <a:xfrm>
            <a:off x="8502742" y="6404293"/>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9" name="Footer Placeholder 3"/>
          <p:cNvSpPr txBox="1"/>
          <p:nvPr/>
        </p:nvSpPr>
        <p:spPr>
          <a:xfrm>
            <a:off x="3124200" y="6429691"/>
            <a:ext cx="2895600" cy="218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900">
                <a:solidFill>
                  <a:srgbClr val="888888"/>
                </a:solidFill>
                <a:latin typeface="+mj-lt"/>
                <a:ea typeface="+mj-ea"/>
                <a:cs typeface="+mj-cs"/>
                <a:sym typeface="Calibri"/>
              </a:defRPr>
            </a:lvl1pPr>
          </a:lstStyle>
          <a:p>
            <a:pPr/>
            <a:r>
              <a:t>Presented ACCU Bristol © Gilb.com</a:t>
            </a:r>
          </a:p>
        </p:txBody>
      </p:sp>
      <p:pic>
        <p:nvPicPr>
          <p:cNvPr id="2310" name="Picture 4" descr="Picture 4"/>
          <p:cNvPicPr>
            <a:picLocks noChangeAspect="1"/>
          </p:cNvPicPr>
          <p:nvPr/>
        </p:nvPicPr>
        <p:blipFill>
          <a:blip r:embed="rId2">
            <a:extLst/>
          </a:blip>
          <a:stretch>
            <a:fillRect/>
          </a:stretch>
        </p:blipFill>
        <p:spPr>
          <a:xfrm>
            <a:off x="6197600" y="1168400"/>
            <a:ext cx="2946400" cy="2260600"/>
          </a:xfrm>
          <a:prstGeom prst="rect">
            <a:avLst/>
          </a:prstGeom>
          <a:ln w="12700">
            <a:miter lim="400000"/>
          </a:ln>
        </p:spPr>
      </p:pic>
      <p:sp>
        <p:nvSpPr>
          <p:cNvPr id="2311" name="Title 1"/>
          <p:cNvSpPr txBox="1"/>
          <p:nvPr>
            <p:ph type="title"/>
          </p:nvPr>
        </p:nvSpPr>
        <p:spPr>
          <a:xfrm>
            <a:off x="457200" y="274638"/>
            <a:ext cx="8229600" cy="1143002"/>
          </a:xfrm>
          <a:prstGeom prst="rect">
            <a:avLst/>
          </a:prstGeom>
        </p:spPr>
        <p:txBody>
          <a:bodyPr/>
          <a:lstStyle/>
          <a:p>
            <a:pPr defTabSz="416051">
              <a:defRPr sz="3500"/>
            </a:pPr>
            <a:r>
              <a:t>The Evo Startup Process</a:t>
            </a:r>
            <a:br/>
            <a:r>
              <a:t>a practical example</a:t>
            </a:r>
          </a:p>
        </p:txBody>
      </p:sp>
      <p:sp>
        <p:nvSpPr>
          <p:cNvPr id="2312" name="Content Placeholder 2"/>
          <p:cNvSpPr txBox="1"/>
          <p:nvPr>
            <p:ph type="body" idx="1"/>
          </p:nvPr>
        </p:nvSpPr>
        <p:spPr>
          <a:xfrm>
            <a:off x="457200" y="1600200"/>
            <a:ext cx="8229600" cy="4525963"/>
          </a:xfrm>
          <a:prstGeom prst="rect">
            <a:avLst/>
          </a:prstGeom>
        </p:spPr>
        <p:txBody>
          <a:bodyPr/>
          <a:lstStyle/>
          <a:p>
            <a:pPr/>
            <a:r>
              <a:t>The ‘standards for Startup are at</a:t>
            </a:r>
          </a:p>
          <a:p>
            <a:pPr lvl="1" marL="742950" indent="-285750">
              <a:spcBef>
                <a:spcPts val="600"/>
              </a:spcBef>
              <a:defRPr sz="2800"/>
            </a:pPr>
            <a:r>
              <a:t>Evo Startup Standard, Jan 12 2017</a:t>
            </a:r>
          </a:p>
          <a:p>
            <a:pPr lvl="1" marL="742950" indent="-285750">
              <a:spcBef>
                <a:spcPts val="600"/>
              </a:spcBef>
              <a:defRPr sz="2800"/>
            </a:pPr>
            <a:r>
              <a:t>http://www.gilb.com/dl562</a:t>
            </a:r>
          </a:p>
          <a:p>
            <a:pPr>
              <a:defRPr sz="2800"/>
            </a:pPr>
          </a:p>
          <a:p>
            <a:pPr/>
            <a:r>
              <a:t>Evo Project Management Standard, Jan 12 2017</a:t>
            </a:r>
          </a:p>
          <a:p>
            <a:pPr/>
            <a:r>
              <a:t>http://www.gilb.com/dl563</a:t>
            </a:r>
          </a:p>
        </p:txBody>
      </p:sp>
      <p:sp>
        <p:nvSpPr>
          <p:cNvPr id="23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5" name="Footer Placeholder 3"/>
          <p:cNvSpPr txBox="1"/>
          <p:nvPr/>
        </p:nvSpPr>
        <p:spPr>
          <a:xfrm>
            <a:off x="3124200" y="6429691"/>
            <a:ext cx="2895600" cy="218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900">
                <a:solidFill>
                  <a:srgbClr val="888888"/>
                </a:solidFill>
                <a:latin typeface="+mj-lt"/>
                <a:ea typeface="+mj-ea"/>
                <a:cs typeface="+mj-cs"/>
                <a:sym typeface="Calibri"/>
              </a:defRPr>
            </a:lvl1pPr>
          </a:lstStyle>
          <a:p>
            <a:pPr/>
            <a:r>
              <a:t>Presented ACCU Bristol © Gilb.com</a:t>
            </a:r>
          </a:p>
        </p:txBody>
      </p:sp>
      <p:pic>
        <p:nvPicPr>
          <p:cNvPr id="2316" name="Picture 7" descr="Picture 7"/>
          <p:cNvPicPr>
            <a:picLocks noChangeAspect="1"/>
          </p:cNvPicPr>
          <p:nvPr/>
        </p:nvPicPr>
        <p:blipFill>
          <a:blip r:embed="rId2">
            <a:extLst/>
          </a:blip>
          <a:stretch>
            <a:fillRect/>
          </a:stretch>
        </p:blipFill>
        <p:spPr>
          <a:xfrm>
            <a:off x="4037064" y="2571750"/>
            <a:ext cx="1820811" cy="1397000"/>
          </a:xfrm>
          <a:prstGeom prst="rect">
            <a:avLst/>
          </a:prstGeom>
          <a:ln w="12700">
            <a:miter lim="400000"/>
          </a:ln>
        </p:spPr>
      </p:pic>
      <p:sp>
        <p:nvSpPr>
          <p:cNvPr id="2317" name="Title 4"/>
          <p:cNvSpPr txBox="1"/>
          <p:nvPr>
            <p:ph type="title"/>
          </p:nvPr>
        </p:nvSpPr>
        <p:spPr>
          <a:xfrm>
            <a:off x="457200" y="0"/>
            <a:ext cx="8229600" cy="730250"/>
          </a:xfrm>
          <a:prstGeom prst="rect">
            <a:avLst/>
          </a:prstGeom>
        </p:spPr>
        <p:txBody>
          <a:bodyPr/>
          <a:lstStyle/>
          <a:p>
            <a:pPr/>
            <a:r>
              <a:t>Startup Process Day 1 and 2</a:t>
            </a:r>
          </a:p>
        </p:txBody>
      </p:sp>
      <p:sp>
        <p:nvSpPr>
          <p:cNvPr id="2318" name="Content Placeholder 5"/>
          <p:cNvSpPr txBox="1"/>
          <p:nvPr>
            <p:ph type="body" sz="half" idx="1"/>
          </p:nvPr>
        </p:nvSpPr>
        <p:spPr>
          <a:xfrm>
            <a:off x="190500" y="730250"/>
            <a:ext cx="4305300" cy="5395913"/>
          </a:xfrm>
          <a:prstGeom prst="rect">
            <a:avLst/>
          </a:prstGeom>
        </p:spPr>
        <p:txBody>
          <a:bodyPr/>
          <a:lstStyle/>
          <a:p>
            <a:pPr>
              <a:lnSpc>
                <a:spcPct val="90000"/>
              </a:lnSpc>
              <a:spcBef>
                <a:spcPts val="200"/>
              </a:spcBef>
              <a:defRPr sz="1200"/>
            </a:pPr>
            <a:r>
              <a:t>Day 1: </a:t>
            </a:r>
            <a:r>
              <a:rPr b="1" u="sng"/>
              <a:t>Project Objectives</a:t>
            </a:r>
            <a:r>
              <a:t>: The top few critical objectives quantified.</a:t>
            </a:r>
          </a:p>
          <a:p>
            <a:pPr lvl="1" marL="742950" indent="-285750">
              <a:lnSpc>
                <a:spcPct val="90000"/>
              </a:lnSpc>
              <a:spcBef>
                <a:spcPts val="200"/>
              </a:spcBef>
              <a:defRPr sz="1100"/>
            </a:pPr>
            <a:r>
              <a:t>Objective: Determine, clarify, agree critical few project objectives – results – end states</a:t>
            </a:r>
            <a:endParaRPr sz="2400"/>
          </a:p>
          <a:p>
            <a:pPr lvl="1" marL="742950" indent="-285750">
              <a:lnSpc>
                <a:spcPct val="90000"/>
              </a:lnSpc>
              <a:spcBef>
                <a:spcPts val="200"/>
              </a:spcBef>
              <a:defRPr b="1" sz="1100"/>
            </a:pPr>
            <a:r>
              <a:t>Process</a:t>
            </a:r>
            <a:r>
              <a:rPr b="0"/>
              <a:t>: </a:t>
            </a:r>
            <a:endParaRPr sz="2400"/>
          </a:p>
          <a:p>
            <a:pPr lvl="2" marL="1143000" indent="-228600">
              <a:lnSpc>
                <a:spcPct val="90000"/>
              </a:lnSpc>
              <a:spcBef>
                <a:spcPts val="200"/>
              </a:spcBef>
              <a:defRPr sz="900"/>
            </a:pPr>
            <a:r>
              <a:t>Analyze current documentation and slides, for expressed or implied objectives (often implied by designs or lower level objectives) </a:t>
            </a:r>
            <a:endParaRPr sz="2000"/>
          </a:p>
          <a:p>
            <a:pPr lvl="2" marL="1143000" indent="-228600">
              <a:lnSpc>
                <a:spcPct val="90000"/>
              </a:lnSpc>
              <a:spcBef>
                <a:spcPts val="200"/>
              </a:spcBef>
              <a:defRPr sz="900"/>
            </a:pPr>
            <a:r>
              <a:t>Develop list of </a:t>
            </a:r>
            <a:r>
              <a:rPr b="1"/>
              <a:t>Stakeholders</a:t>
            </a:r>
            <a:r>
              <a:t> and their needs and values</a:t>
            </a:r>
            <a:endParaRPr sz="2000"/>
          </a:p>
          <a:p>
            <a:pPr lvl="2" marL="1143000" indent="-228600">
              <a:lnSpc>
                <a:spcPct val="90000"/>
              </a:lnSpc>
              <a:spcBef>
                <a:spcPts val="200"/>
              </a:spcBef>
              <a:defRPr sz="900"/>
            </a:pPr>
            <a:r>
              <a:t>Brainstorm ‘top ten’ critical objectives names list. Agree they are top critical few.</a:t>
            </a:r>
            <a:endParaRPr sz="2000"/>
          </a:p>
          <a:p>
            <a:pPr lvl="2" marL="1143000" indent="-228600">
              <a:lnSpc>
                <a:spcPct val="90000"/>
              </a:lnSpc>
              <a:spcBef>
                <a:spcPts val="200"/>
              </a:spcBef>
              <a:defRPr sz="900"/>
            </a:pPr>
            <a:r>
              <a:t>Detail definition in Planguage – meaning quantify and define clearly, unambiguously and in detail (a page)</a:t>
            </a:r>
            <a:endParaRPr sz="2000"/>
          </a:p>
          <a:p>
            <a:pPr lvl="2" marL="1143000" indent="-228600">
              <a:lnSpc>
                <a:spcPct val="90000"/>
              </a:lnSpc>
              <a:spcBef>
                <a:spcPts val="200"/>
              </a:spcBef>
              <a:defRPr sz="900"/>
            </a:pPr>
            <a:r>
              <a:t>Quality Control Objectives for Clarity: Major defect measurement. Exit if less than 1.0 majors per page</a:t>
            </a:r>
            <a:endParaRPr sz="2000"/>
          </a:p>
          <a:p>
            <a:pPr lvl="2" marL="1143000" indent="-228600">
              <a:lnSpc>
                <a:spcPct val="90000"/>
              </a:lnSpc>
              <a:spcBef>
                <a:spcPts val="200"/>
              </a:spcBef>
              <a:defRPr sz="900"/>
            </a:pPr>
            <a:r>
              <a:t>Quality Control Objectives for Relevance: Review against higher level objectives than project for alignment.</a:t>
            </a:r>
            <a:endParaRPr sz="2000"/>
          </a:p>
          <a:p>
            <a:pPr lvl="2" marL="1143000" indent="-228600">
              <a:lnSpc>
                <a:spcPct val="90000"/>
              </a:lnSpc>
              <a:spcBef>
                <a:spcPts val="200"/>
              </a:spcBef>
              <a:defRPr sz="900"/>
            </a:pPr>
            <a:r>
              <a:t>Define Constraints: resources, traditions, policies, corporate IT architecture, hidden assumptions.</a:t>
            </a:r>
            <a:endParaRPr sz="2000"/>
          </a:p>
          <a:p>
            <a:pPr lvl="2" marL="1143000" indent="-228600">
              <a:lnSpc>
                <a:spcPct val="90000"/>
              </a:lnSpc>
              <a:spcBef>
                <a:spcPts val="200"/>
              </a:spcBef>
              <a:defRPr sz="900"/>
            </a:pPr>
            <a:r>
              <a:t>Define Issues – yet unresolved</a:t>
            </a:r>
            <a:endParaRPr sz="2000"/>
          </a:p>
          <a:p>
            <a:pPr lvl="2" marL="1143000" indent="-228600">
              <a:lnSpc>
                <a:spcPct val="90000"/>
              </a:lnSpc>
              <a:spcBef>
                <a:spcPts val="200"/>
              </a:spcBef>
              <a:defRPr sz="900"/>
            </a:pPr>
            <a:r>
              <a:t>Note we might well choose to several things in </a:t>
            </a:r>
            <a:r>
              <a:rPr i="1"/>
              <a:t>parallel</a:t>
            </a:r>
            <a:r>
              <a:t>.</a:t>
            </a:r>
            <a:endParaRPr sz="2000"/>
          </a:p>
          <a:p>
            <a:pPr lvl="1" marL="742950" indent="-285750">
              <a:lnSpc>
                <a:spcPct val="90000"/>
              </a:lnSpc>
              <a:spcBef>
                <a:spcPts val="200"/>
              </a:spcBef>
              <a:defRPr b="1" sz="1100"/>
            </a:pPr>
            <a:r>
              <a:t>Output</a:t>
            </a:r>
            <a:r>
              <a:rPr b="0"/>
              <a:t>: A solid set of the top few critical </a:t>
            </a:r>
            <a:r>
              <a:rPr b="0" i="1"/>
              <a:t>objectives</a:t>
            </a:r>
            <a:r>
              <a:rPr b="0"/>
              <a:t> in quantified and measurable language. </a:t>
            </a:r>
            <a:r>
              <a:rPr b="0" i="1"/>
              <a:t>Stakeholder</a:t>
            </a:r>
            <a:r>
              <a:rPr b="0"/>
              <a:t> data specified.</a:t>
            </a:r>
            <a:endParaRPr sz="2400"/>
          </a:p>
          <a:p>
            <a:pPr lvl="1" marL="742950" indent="-285750">
              <a:lnSpc>
                <a:spcPct val="90000"/>
              </a:lnSpc>
              <a:spcBef>
                <a:spcPts val="200"/>
              </a:spcBef>
              <a:defRPr b="1" sz="1100"/>
            </a:pPr>
            <a:r>
              <a:t>Participants</a:t>
            </a:r>
            <a:r>
              <a:rPr b="0"/>
              <a:t>: anybody who is concerned with the </a:t>
            </a:r>
            <a:r>
              <a:rPr b="0" u="sng"/>
              <a:t>business results</a:t>
            </a:r>
            <a:r>
              <a:rPr b="0"/>
              <a:t>, the higher the management level the better.</a:t>
            </a:r>
            <a:endParaRPr sz="2400"/>
          </a:p>
          <a:p>
            <a:pPr lvl="1" marL="742950" indent="-285750">
              <a:lnSpc>
                <a:spcPct val="90000"/>
              </a:lnSpc>
              <a:spcBef>
                <a:spcPts val="200"/>
              </a:spcBef>
              <a:defRPr b="1" sz="1100"/>
            </a:pPr>
            <a:r>
              <a:t>End of Day Process</a:t>
            </a:r>
            <a:r>
              <a:rPr b="0"/>
              <a:t>: meet 30 minutes with any responsible interested managers to present the outputs, and to get preliminary corrections and go-ahead.</a:t>
            </a:r>
            <a:endParaRPr sz="2400"/>
          </a:p>
          <a:p>
            <a:pPr lvl="1" marL="742950" indent="-285750">
              <a:lnSpc>
                <a:spcPct val="90000"/>
              </a:lnSpc>
              <a:spcBef>
                <a:spcPts val="200"/>
              </a:spcBef>
              <a:defRPr b="1" sz="1100"/>
            </a:pPr>
            <a:r>
              <a:t>Note</a:t>
            </a:r>
            <a:r>
              <a:rPr b="0"/>
              <a:t>: this process is so critical and can be time consuming, so if necessary it can spill over to next day. Perhaps in parallel with startup of the strategy identification. </a:t>
            </a:r>
            <a:r>
              <a:rPr b="0" i="1"/>
              <a:t>Nothing is more critical or fundamental than doing this well.</a:t>
            </a:r>
          </a:p>
        </p:txBody>
      </p:sp>
      <p:sp>
        <p:nvSpPr>
          <p:cNvPr id="2319" name="Content Placeholder 6"/>
          <p:cNvSpPr txBox="1"/>
          <p:nvPr/>
        </p:nvSpPr>
        <p:spPr>
          <a:xfrm>
            <a:off x="4648198" y="730250"/>
            <a:ext cx="4495801" cy="539591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318897" indent="-318897" defTabSz="425194">
              <a:spcBef>
                <a:spcPts val="300"/>
              </a:spcBef>
              <a:buSzPct val="100000"/>
              <a:buFont typeface="Arial"/>
              <a:buChar char="•"/>
              <a:defRPr sz="1300">
                <a:latin typeface="+mj-lt"/>
                <a:ea typeface="+mj-ea"/>
                <a:cs typeface="+mj-cs"/>
                <a:sym typeface="Calibri"/>
              </a:defRPr>
            </a:pPr>
            <a:r>
              <a:t>Day 2: </a:t>
            </a:r>
            <a:r>
              <a:rPr b="1" u="sng"/>
              <a:t>Project Strategies and Architecture</a:t>
            </a:r>
            <a:r>
              <a:t>: the top few critical strategies for reaching the critical objectives</a:t>
            </a:r>
            <a:endParaRPr sz="2600"/>
          </a:p>
          <a:p>
            <a:pPr lvl="1" marL="690943" indent="-265747" defTabSz="425194">
              <a:spcBef>
                <a:spcPts val="200"/>
              </a:spcBef>
              <a:buSzPct val="100000"/>
              <a:buFont typeface="Arial"/>
              <a:buChar char="–"/>
              <a:defRPr b="1" sz="1100">
                <a:latin typeface="+mj-lt"/>
                <a:ea typeface="+mj-ea"/>
                <a:cs typeface="+mj-cs"/>
                <a:sym typeface="Calibri"/>
              </a:defRPr>
            </a:pPr>
            <a:r>
              <a:t>Objective</a:t>
            </a:r>
            <a:r>
              <a:rPr b="0"/>
              <a:t>: to identify the top ‘ten’ most critical strategic decisions or architectures; the ones that will contribute or enable us most, to reach our primary objective goal levels on time.</a:t>
            </a:r>
            <a:endParaRPr sz="2200"/>
          </a:p>
          <a:p>
            <a:pPr lvl="1" marL="690943" indent="-265747" defTabSz="425194">
              <a:spcBef>
                <a:spcPts val="200"/>
              </a:spcBef>
              <a:buSzPct val="100000"/>
              <a:buFont typeface="Arial"/>
              <a:buChar char="–"/>
              <a:defRPr b="1" sz="1100">
                <a:latin typeface="+mj-lt"/>
                <a:ea typeface="+mj-ea"/>
                <a:cs typeface="+mj-cs"/>
                <a:sym typeface="Calibri"/>
              </a:defRPr>
            </a:pPr>
            <a:r>
              <a:t>Process</a:t>
            </a:r>
            <a:r>
              <a:rPr b="0"/>
              <a:t>:</a:t>
            </a:r>
            <a:endParaRPr sz="2200"/>
          </a:p>
          <a:p>
            <a:pPr lvl="2" marL="1062988" indent="-212597" defTabSz="425194">
              <a:spcBef>
                <a:spcPts val="200"/>
              </a:spcBef>
              <a:buSzPct val="100000"/>
              <a:buFont typeface="Arial"/>
              <a:buChar char="•"/>
              <a:defRPr sz="900">
                <a:latin typeface="+mj-lt"/>
                <a:ea typeface="+mj-ea"/>
                <a:cs typeface="+mj-cs"/>
                <a:sym typeface="Calibri"/>
              </a:defRPr>
            </a:pPr>
            <a:r>
              <a:t>Analysis of current documentation and slides to identify candidate strategies, implied or expressed.</a:t>
            </a:r>
          </a:p>
          <a:p>
            <a:pPr lvl="2" marL="1062988" indent="-212597" defTabSz="425194">
              <a:spcBef>
                <a:spcPts val="200"/>
              </a:spcBef>
              <a:buSzPct val="100000"/>
              <a:buFont typeface="Arial"/>
              <a:buChar char="•"/>
              <a:defRPr sz="900">
                <a:latin typeface="+mj-lt"/>
                <a:ea typeface="+mj-ea"/>
                <a:cs typeface="+mj-cs"/>
                <a:sym typeface="Calibri"/>
              </a:defRPr>
            </a:pPr>
            <a:r>
              <a:t>Brainstorming of the ‘names’ of the specific strategy list, the top ten and a set of less powerful ideas (say 11-30)</a:t>
            </a:r>
          </a:p>
          <a:p>
            <a:pPr lvl="2" marL="1062988" indent="-212597" defTabSz="425194">
              <a:spcBef>
                <a:spcPts val="200"/>
              </a:spcBef>
              <a:buSzPct val="100000"/>
              <a:buFont typeface="Arial"/>
              <a:buChar char="•"/>
              <a:defRPr sz="900">
                <a:latin typeface="+mj-lt"/>
                <a:ea typeface="+mj-ea"/>
                <a:cs typeface="+mj-cs"/>
                <a:sym typeface="Calibri"/>
              </a:defRPr>
            </a:pPr>
            <a:r>
              <a:t>Detail each top ten strategy sufficiently to understand impacts (on objectives, time and costs)</a:t>
            </a:r>
          </a:p>
          <a:p>
            <a:pPr lvl="2" marL="1062988" indent="-212597" defTabSz="425194">
              <a:spcBef>
                <a:spcPts val="200"/>
              </a:spcBef>
              <a:buSzPct val="100000"/>
              <a:buFont typeface="Arial"/>
              <a:buChar char="•"/>
              <a:defRPr sz="900">
                <a:latin typeface="+mj-lt"/>
                <a:ea typeface="+mj-ea"/>
                <a:cs typeface="+mj-cs"/>
                <a:sym typeface="Calibri"/>
              </a:defRPr>
            </a:pPr>
            <a:r>
              <a:t>Specify, for each strategy all critical related information (like stakeholders, risks, assumptions, constraints, etc.)</a:t>
            </a:r>
          </a:p>
          <a:p>
            <a:pPr lvl="2" marL="1062988" indent="-212597" defTabSz="425194">
              <a:spcBef>
                <a:spcPts val="200"/>
              </a:spcBef>
              <a:buSzPct val="100000"/>
              <a:buFont typeface="Arial"/>
              <a:buChar char="•"/>
              <a:defRPr sz="900">
                <a:latin typeface="+mj-lt"/>
                <a:ea typeface="+mj-ea"/>
                <a:cs typeface="+mj-cs"/>
                <a:sym typeface="Calibri"/>
              </a:defRPr>
            </a:pPr>
            <a:r>
              <a:t>Quality Control for clarity – correct unclear items. Exit based on defect level, or not.</a:t>
            </a:r>
          </a:p>
          <a:p>
            <a:pPr lvl="2" marL="1062988" indent="-212597" defTabSz="425194">
              <a:spcBef>
                <a:spcPts val="200"/>
              </a:spcBef>
              <a:buSzPct val="100000"/>
              <a:buFont typeface="Arial"/>
              <a:buChar char="•"/>
              <a:defRPr sz="900">
                <a:latin typeface="+mj-lt"/>
                <a:ea typeface="+mj-ea"/>
                <a:cs typeface="+mj-cs"/>
                <a:sym typeface="Calibri"/>
              </a:defRPr>
            </a:pPr>
            <a:r>
              <a:t>Likely that work will need to be done in parallel in order to do ten strategies to a rich level of specification.</a:t>
            </a:r>
          </a:p>
          <a:p>
            <a:pPr lvl="1" marL="690943" indent="-265747" defTabSz="425194">
              <a:spcBef>
                <a:spcPts val="200"/>
              </a:spcBef>
              <a:buSzPct val="100000"/>
              <a:buFont typeface="Arial"/>
              <a:buChar char="–"/>
              <a:defRPr b="1" sz="1100">
                <a:latin typeface="+mj-lt"/>
                <a:ea typeface="+mj-ea"/>
                <a:cs typeface="+mj-cs"/>
                <a:sym typeface="Calibri"/>
              </a:defRPr>
            </a:pPr>
            <a:r>
              <a:t>Output</a:t>
            </a:r>
            <a:r>
              <a:rPr b="0"/>
              <a:t>: A formal strategy specification, ready for evaluation, and decomposition and delivery of partial value results.</a:t>
            </a:r>
            <a:endParaRPr sz="2200"/>
          </a:p>
          <a:p>
            <a:pPr lvl="1" marL="690943" indent="-265747" defTabSz="425194">
              <a:spcBef>
                <a:spcPts val="200"/>
              </a:spcBef>
              <a:buSzPct val="100000"/>
              <a:buFont typeface="Arial"/>
              <a:buChar char="–"/>
              <a:defRPr b="1" sz="1100">
                <a:latin typeface="+mj-lt"/>
                <a:ea typeface="+mj-ea"/>
                <a:cs typeface="+mj-cs"/>
                <a:sym typeface="Calibri"/>
              </a:defRPr>
            </a:pPr>
            <a:r>
              <a:t>Participants</a:t>
            </a:r>
            <a:r>
              <a:rPr b="0"/>
              <a:t>: system architects, project architects, strategy planners. And members of the project team who will be in on the entire weeks process. The major input here is technical and organizational strategy (the means to reach the objectives)</a:t>
            </a:r>
            <a:endParaRPr sz="2200"/>
          </a:p>
          <a:p>
            <a:pPr lvl="1" marL="690943" indent="-265747" defTabSz="425194">
              <a:spcBef>
                <a:spcPts val="200"/>
              </a:spcBef>
              <a:buSzPct val="100000"/>
              <a:buFont typeface="Arial"/>
              <a:buChar char="–"/>
              <a:defRPr b="1" sz="1100">
                <a:latin typeface="+mj-lt"/>
                <a:ea typeface="+mj-ea"/>
                <a:cs typeface="+mj-cs"/>
                <a:sym typeface="Calibri"/>
              </a:defRPr>
            </a:pPr>
            <a:r>
              <a:t>End of Day Process: : </a:t>
            </a:r>
            <a:r>
              <a:rPr b="0"/>
              <a:t>meet 30 minutes with any responsible interested managers to present the outputs, and to get preliminary corrections and go-ahead.</a:t>
            </a:r>
          </a:p>
        </p:txBody>
      </p:sp>
      <p:sp>
        <p:nvSpPr>
          <p:cNvPr id="23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2" name="Footer Placeholder 4"/>
          <p:cNvSpPr txBox="1"/>
          <p:nvPr/>
        </p:nvSpPr>
        <p:spPr>
          <a:xfrm>
            <a:off x="3124200" y="6429691"/>
            <a:ext cx="2895600" cy="218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900">
                <a:solidFill>
                  <a:srgbClr val="888888"/>
                </a:solidFill>
                <a:latin typeface="+mj-lt"/>
                <a:ea typeface="+mj-ea"/>
                <a:cs typeface="+mj-cs"/>
                <a:sym typeface="Calibri"/>
              </a:defRPr>
            </a:lvl1pPr>
          </a:lstStyle>
          <a:p>
            <a:pPr/>
            <a:r>
              <a:t>Presented ACCU Bristol © Gilb.com</a:t>
            </a:r>
          </a:p>
        </p:txBody>
      </p:sp>
      <p:pic>
        <p:nvPicPr>
          <p:cNvPr id="2323" name="Picture 5" descr="Picture 5"/>
          <p:cNvPicPr>
            <a:picLocks noChangeAspect="1"/>
          </p:cNvPicPr>
          <p:nvPr/>
        </p:nvPicPr>
        <p:blipFill>
          <a:blip r:embed="rId2">
            <a:extLst/>
          </a:blip>
          <a:stretch>
            <a:fillRect/>
          </a:stretch>
        </p:blipFill>
        <p:spPr>
          <a:xfrm>
            <a:off x="3905250" y="2333625"/>
            <a:ext cx="2095500" cy="1607755"/>
          </a:xfrm>
          <a:prstGeom prst="rect">
            <a:avLst/>
          </a:prstGeom>
          <a:ln w="12700">
            <a:miter lim="400000"/>
          </a:ln>
        </p:spPr>
      </p:pic>
      <p:sp>
        <p:nvSpPr>
          <p:cNvPr id="2324" name="Title 1"/>
          <p:cNvSpPr txBox="1"/>
          <p:nvPr>
            <p:ph type="title"/>
          </p:nvPr>
        </p:nvSpPr>
        <p:spPr>
          <a:xfrm>
            <a:off x="457200" y="274638"/>
            <a:ext cx="8229600" cy="455613"/>
          </a:xfrm>
          <a:prstGeom prst="rect">
            <a:avLst/>
          </a:prstGeom>
        </p:spPr>
        <p:txBody>
          <a:bodyPr/>
          <a:lstStyle>
            <a:lvl1pPr defTabSz="292606">
              <a:defRPr sz="2400"/>
            </a:lvl1pPr>
          </a:lstStyle>
          <a:p>
            <a:pPr/>
            <a:r>
              <a:t>Startup Process Day 3 and 4</a:t>
            </a:r>
          </a:p>
        </p:txBody>
      </p:sp>
      <p:sp>
        <p:nvSpPr>
          <p:cNvPr id="2325" name="Content Placeholder 2"/>
          <p:cNvSpPr txBox="1"/>
          <p:nvPr>
            <p:ph type="body" idx="1"/>
          </p:nvPr>
        </p:nvSpPr>
        <p:spPr>
          <a:xfrm>
            <a:off x="0" y="952500"/>
            <a:ext cx="4953000" cy="5173663"/>
          </a:xfrm>
          <a:prstGeom prst="rect">
            <a:avLst/>
          </a:prstGeom>
        </p:spPr>
        <p:txBody>
          <a:bodyPr/>
          <a:lstStyle/>
          <a:p>
            <a:pPr marL="0" indent="0" defTabSz="448055">
              <a:spcBef>
                <a:spcPts val="200"/>
              </a:spcBef>
              <a:buSzTx/>
              <a:buNone/>
              <a:defRPr b="1" sz="900" u="sng"/>
            </a:pPr>
            <a:r>
              <a:t>Day 3: Evaluation of Strategies using Impact Estimation</a:t>
            </a:r>
            <a:r>
              <a:rPr b="0" u="none"/>
              <a:t>: our best estimates with experience and risk. How sure are of the major strategy decisions.</a:t>
            </a:r>
          </a:p>
          <a:p>
            <a:pPr marL="336041" indent="-336041" defTabSz="448055">
              <a:spcBef>
                <a:spcPts val="200"/>
              </a:spcBef>
              <a:defRPr b="1" sz="900"/>
            </a:pPr>
            <a:r>
              <a:t>Objective</a:t>
            </a:r>
            <a:r>
              <a:rPr b="0"/>
              <a:t>: to estimate to primary effects and all side effects of all top critical strategies on all top critical objectives, and on some resources (time, cost, effort). The estimates will be backed up by evidence, or their credibility will be rated low.</a:t>
            </a:r>
          </a:p>
          <a:p>
            <a:pPr marL="336041" indent="-336041" defTabSz="448055">
              <a:spcBef>
                <a:spcPts val="200"/>
              </a:spcBef>
              <a:defRPr b="1" sz="900"/>
            </a:pPr>
            <a:r>
              <a:t>Process</a:t>
            </a:r>
            <a:r>
              <a:rPr b="0"/>
              <a:t>:</a:t>
            </a:r>
          </a:p>
          <a:p>
            <a:pPr lvl="1" marL="728091" indent="-280034" defTabSz="448055">
              <a:spcBef>
                <a:spcPts val="200"/>
              </a:spcBef>
              <a:defRPr sz="900"/>
            </a:pPr>
            <a:r>
              <a:t>Using the objectives and strategies developed on first 2 days as inputs</a:t>
            </a:r>
            <a:endParaRPr sz="2300"/>
          </a:p>
          <a:p>
            <a:pPr lvl="1" marL="728091" indent="-280034" defTabSz="448055">
              <a:spcBef>
                <a:spcPts val="200"/>
              </a:spcBef>
              <a:defRPr sz="900"/>
            </a:pPr>
            <a:r>
              <a:t>Populate an Impact Estimation table (aka Value Decision Table) with estimates of the expected result of deploying defined strategies. Estimate main intended impacts</a:t>
            </a:r>
            <a:endParaRPr sz="2300"/>
          </a:p>
          <a:p>
            <a:pPr lvl="1" marL="728091" indent="-280034" defTabSz="448055">
              <a:spcBef>
                <a:spcPts val="200"/>
              </a:spcBef>
              <a:defRPr sz="900"/>
            </a:pPr>
            <a:r>
              <a:t>And all side effects (on other core objectives)</a:t>
            </a:r>
            <a:endParaRPr sz="2300"/>
          </a:p>
          <a:p>
            <a:pPr lvl="1" marL="728091" indent="-280034" defTabSz="448055">
              <a:spcBef>
                <a:spcPts val="200"/>
              </a:spcBef>
              <a:defRPr sz="900"/>
            </a:pPr>
            <a:r>
              <a:t>And on all resources (time, money. Effort)</a:t>
            </a:r>
            <a:endParaRPr sz="2300"/>
          </a:p>
          <a:p>
            <a:pPr lvl="1" marL="728091" indent="-280034" defTabSz="448055">
              <a:spcBef>
                <a:spcPts val="200"/>
              </a:spcBef>
              <a:defRPr sz="900"/>
            </a:pPr>
            <a:r>
              <a:t>Estimate ± ranges</a:t>
            </a:r>
            <a:endParaRPr sz="2300"/>
          </a:p>
          <a:p>
            <a:pPr lvl="1" marL="728091" indent="-280034" defTabSz="448055">
              <a:spcBef>
                <a:spcPts val="200"/>
              </a:spcBef>
              <a:defRPr sz="900"/>
            </a:pPr>
            <a:r>
              <a:t>Specify evidence and sources for estimates</a:t>
            </a:r>
            <a:endParaRPr sz="2300"/>
          </a:p>
          <a:p>
            <a:pPr lvl="1" marL="728091" indent="-280034" defTabSz="448055">
              <a:spcBef>
                <a:spcPts val="200"/>
              </a:spcBef>
              <a:defRPr sz="900"/>
            </a:pPr>
            <a:r>
              <a:t>Determine Credibility level</a:t>
            </a:r>
            <a:endParaRPr sz="2300"/>
          </a:p>
          <a:p>
            <a:pPr lvl="1" marL="728091" indent="-280034" defTabSz="448055">
              <a:spcBef>
                <a:spcPts val="200"/>
              </a:spcBef>
              <a:defRPr sz="900"/>
            </a:pPr>
            <a:r>
              <a:t>Quality Control the IE table against standards (Rules for IE in CE book), for possible ‘exit’ (meets standards)</a:t>
            </a:r>
            <a:endParaRPr sz="2300"/>
          </a:p>
          <a:p>
            <a:pPr lvl="1" marL="728091" indent="-280034" defTabSz="448055">
              <a:spcBef>
                <a:spcPts val="200"/>
              </a:spcBef>
              <a:defRPr sz="900"/>
            </a:pPr>
            <a:r>
              <a:t>Lots of parallel work needed and expected to do a good job.</a:t>
            </a:r>
            <a:endParaRPr sz="2300"/>
          </a:p>
          <a:p>
            <a:pPr marL="336041" indent="-336041" defTabSz="448055">
              <a:spcBef>
                <a:spcPts val="200"/>
              </a:spcBef>
              <a:defRPr b="1" sz="900"/>
            </a:pPr>
            <a:r>
              <a:t>Output</a:t>
            </a:r>
            <a:r>
              <a:rPr b="0"/>
              <a:t>:</a:t>
            </a:r>
          </a:p>
          <a:p>
            <a:pPr lvl="1" marL="728091" indent="-280034" defTabSz="448055">
              <a:spcBef>
                <a:spcPts val="200"/>
              </a:spcBef>
              <a:defRPr sz="900"/>
            </a:pPr>
            <a:r>
              <a:t>A fairly decent Impact Estimation table, possibly a several level set of them.</a:t>
            </a:r>
            <a:endParaRPr sz="2300"/>
          </a:p>
          <a:p>
            <a:pPr lvl="2" marL="1120139" indent="-224027" defTabSz="448055">
              <a:spcBef>
                <a:spcPts val="200"/>
              </a:spcBef>
              <a:defRPr sz="800"/>
            </a:pPr>
            <a:r>
              <a:t>This will tell us if it is safe to proceed (we have good enough strategies)</a:t>
            </a:r>
            <a:endParaRPr sz="1900"/>
          </a:p>
          <a:p>
            <a:pPr lvl="2" marL="1120139" indent="-224027" defTabSz="448055">
              <a:spcBef>
                <a:spcPts val="200"/>
              </a:spcBef>
              <a:defRPr sz="800"/>
            </a:pPr>
            <a:r>
              <a:t>And it will help us prioritize high value deliveries soon.</a:t>
            </a:r>
            <a:endParaRPr sz="1900"/>
          </a:p>
          <a:p>
            <a:pPr marL="336041" indent="-336041" defTabSz="448055">
              <a:spcBef>
                <a:spcPts val="200"/>
              </a:spcBef>
              <a:defRPr b="1" sz="900"/>
            </a:pPr>
            <a:r>
              <a:t>Participants</a:t>
            </a:r>
            <a:r>
              <a:rPr b="0"/>
              <a:t>: architects, planners, anybody with strong views on any of the strategies. The team for the week.</a:t>
            </a:r>
          </a:p>
          <a:p>
            <a:pPr marL="336041" indent="-336041" defTabSz="448055">
              <a:spcBef>
                <a:spcPts val="200"/>
              </a:spcBef>
              <a:defRPr b="1" sz="900"/>
            </a:pPr>
            <a:r>
              <a:t>Note</a:t>
            </a:r>
            <a:r>
              <a:rPr b="0"/>
              <a:t>: </a:t>
            </a:r>
            <a:r>
              <a:rPr b="0" i="1"/>
              <a:t>it might be necessary and desirable, now or later, to do this impact estimation process at 2 or 3 related levels (Business, Stakeholder, IT System) in order to see the Business-IT relationship clearly. This might exceed time limits and be done parallel or later.</a:t>
            </a:r>
          </a:p>
          <a:p>
            <a:pPr marL="336041" indent="-336041" defTabSz="448055">
              <a:spcBef>
                <a:spcPts val="200"/>
              </a:spcBef>
              <a:defRPr b="1" sz="900"/>
            </a:pPr>
            <a:r>
              <a:t>End of Day Process</a:t>
            </a:r>
            <a:r>
              <a:rPr b="0"/>
              <a:t>: meet 30 minutes with any responsible interested managers to present the outputs, and to get preliminary corrections and go-ahead.</a:t>
            </a:r>
          </a:p>
        </p:txBody>
      </p:sp>
      <p:sp>
        <p:nvSpPr>
          <p:cNvPr id="2326" name="Content Placeholder 3"/>
          <p:cNvSpPr txBox="1"/>
          <p:nvPr/>
        </p:nvSpPr>
        <p:spPr>
          <a:xfrm>
            <a:off x="4683123" y="952500"/>
            <a:ext cx="4460877" cy="51736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spcBef>
                <a:spcPts val="300"/>
              </a:spcBef>
              <a:defRPr sz="1400">
                <a:latin typeface="+mj-lt"/>
                <a:ea typeface="+mj-ea"/>
                <a:cs typeface="+mj-cs"/>
                <a:sym typeface="Calibri"/>
              </a:defRPr>
            </a:pPr>
            <a:r>
              <a:t>Day 4: </a:t>
            </a:r>
            <a:r>
              <a:rPr b="1" u="sng"/>
              <a:t>Evolutionary Step Decomposition</a:t>
            </a:r>
            <a:r>
              <a:t>: what are the high value short term value delivery steps we can execute.</a:t>
            </a:r>
            <a:endParaRPr sz="2800"/>
          </a:p>
          <a:p>
            <a:pPr lvl="1" marL="742950" indent="-285750">
              <a:spcBef>
                <a:spcPts val="200"/>
              </a:spcBef>
              <a:buSzPct val="100000"/>
              <a:buFont typeface="Arial"/>
              <a:buChar char="–"/>
              <a:defRPr b="1" sz="1200">
                <a:latin typeface="+mj-lt"/>
                <a:ea typeface="+mj-ea"/>
                <a:cs typeface="+mj-cs"/>
                <a:sym typeface="Calibri"/>
              </a:defRPr>
            </a:pPr>
            <a:r>
              <a:t>Objective</a:t>
            </a:r>
            <a:r>
              <a:rPr b="0"/>
              <a:t>: to identify near team candidates for real value delivery to real stakeholders. What can we do for real next week!</a:t>
            </a:r>
            <a:endParaRPr sz="2400"/>
          </a:p>
          <a:p>
            <a:pPr lvl="1" marL="742950" indent="-285750">
              <a:spcBef>
                <a:spcPts val="200"/>
              </a:spcBef>
              <a:buSzPct val="100000"/>
              <a:buFont typeface="Arial"/>
              <a:buChar char="–"/>
              <a:defRPr b="1" sz="1200">
                <a:latin typeface="+mj-lt"/>
                <a:ea typeface="+mj-ea"/>
                <a:cs typeface="+mj-cs"/>
                <a:sym typeface="Calibri"/>
              </a:defRPr>
            </a:pPr>
            <a:r>
              <a:t>Process</a:t>
            </a:r>
            <a:r>
              <a:rPr b="0"/>
              <a:t>:</a:t>
            </a:r>
            <a:endParaRPr sz="2400"/>
          </a:p>
          <a:p>
            <a:pPr lvl="2" marL="1143000" indent="-228600">
              <a:spcBef>
                <a:spcPts val="200"/>
              </a:spcBef>
              <a:buSzPct val="100000"/>
              <a:buFont typeface="Arial"/>
              <a:buChar char="•"/>
              <a:defRPr sz="1100">
                <a:latin typeface="+mj-lt"/>
                <a:ea typeface="+mj-ea"/>
                <a:cs typeface="+mj-cs"/>
                <a:sym typeface="Calibri"/>
              </a:defRPr>
            </a:pPr>
            <a:r>
              <a:t>Identify highest value (to costs) strategies and sub-sets of strategies</a:t>
            </a:r>
            <a:endParaRPr sz="2000"/>
          </a:p>
          <a:p>
            <a:pPr lvl="2" marL="1143000" indent="-228600">
              <a:spcBef>
                <a:spcPts val="200"/>
              </a:spcBef>
              <a:buSzPct val="100000"/>
              <a:buFont typeface="Arial"/>
              <a:buChar char="•"/>
              <a:defRPr sz="1100">
                <a:latin typeface="+mj-lt"/>
                <a:ea typeface="+mj-ea"/>
                <a:cs typeface="+mj-cs"/>
                <a:sym typeface="Calibri"/>
              </a:defRPr>
            </a:pPr>
            <a:r>
              <a:t>Decompose into doable subsets in weekly to monthly cycles of result delivery</a:t>
            </a:r>
            <a:endParaRPr sz="2000"/>
          </a:p>
          <a:p>
            <a:pPr lvl="2" marL="1143000" indent="-228600">
              <a:spcBef>
                <a:spcPts val="200"/>
              </a:spcBef>
              <a:buSzPct val="100000"/>
              <a:buFont typeface="Arial"/>
              <a:buChar char="•"/>
              <a:defRPr sz="1100">
                <a:latin typeface="+mj-lt"/>
                <a:ea typeface="+mj-ea"/>
                <a:cs typeface="+mj-cs"/>
                <a:sym typeface="Calibri"/>
              </a:defRPr>
            </a:pPr>
            <a:r>
              <a:t>Plan the near steps (1 or more) in detail so that we are ready to execute the step in practice.</a:t>
            </a:r>
            <a:endParaRPr sz="2000"/>
          </a:p>
          <a:p>
            <a:pPr lvl="3" marL="1600200" indent="-228600">
              <a:spcBef>
                <a:spcPts val="200"/>
              </a:spcBef>
              <a:buSzPct val="100000"/>
              <a:buFont typeface="Arial"/>
              <a:buChar char="–"/>
              <a:defRPr sz="1000">
                <a:latin typeface="+mj-lt"/>
                <a:ea typeface="+mj-ea"/>
                <a:cs typeface="+mj-cs"/>
                <a:sym typeface="Calibri"/>
              </a:defRPr>
            </a:pPr>
            <a:r>
              <a:t>Who does it, main responsible, team.</a:t>
            </a:r>
          </a:p>
          <a:p>
            <a:pPr lvl="3" marL="1600200" indent="-228600">
              <a:spcBef>
                <a:spcPts val="200"/>
              </a:spcBef>
              <a:buSzPct val="100000"/>
              <a:buFont typeface="Arial"/>
              <a:buChar char="–"/>
              <a:defRPr sz="1000">
                <a:latin typeface="+mj-lt"/>
                <a:ea typeface="+mj-ea"/>
                <a:cs typeface="+mj-cs"/>
                <a:sym typeface="Calibri"/>
              </a:defRPr>
            </a:pPr>
            <a:r>
              <a:t>Expected measurable results and costs</a:t>
            </a:r>
          </a:p>
          <a:p>
            <a:pPr lvl="3" marL="1600200" indent="-228600">
              <a:spcBef>
                <a:spcPts val="200"/>
              </a:spcBef>
              <a:buSzPct val="100000"/>
              <a:buFont typeface="Arial"/>
              <a:buChar char="–"/>
              <a:defRPr sz="1000">
                <a:latin typeface="+mj-lt"/>
                <a:ea typeface="+mj-ea"/>
                <a:cs typeface="+mj-cs"/>
                <a:sym typeface="Calibri"/>
              </a:defRPr>
            </a:pPr>
            <a:r>
              <a:t>Stakeholder involved in receiving</a:t>
            </a:r>
          </a:p>
          <a:p>
            <a:pPr lvl="3" marL="1600200" indent="-228600">
              <a:spcBef>
                <a:spcPts val="200"/>
              </a:spcBef>
              <a:buSzPct val="100000"/>
              <a:buFont typeface="Arial"/>
              <a:buChar char="–"/>
              <a:defRPr sz="1000">
                <a:latin typeface="+mj-lt"/>
                <a:ea typeface="+mj-ea"/>
                <a:cs typeface="+mj-cs"/>
                <a:sym typeface="Calibri"/>
              </a:defRPr>
            </a:pPr>
            <a:r>
              <a:t>Test process (for value)</a:t>
            </a:r>
          </a:p>
          <a:p>
            <a:pPr lvl="1" marL="742950" indent="-285750">
              <a:spcBef>
                <a:spcPts val="200"/>
              </a:spcBef>
              <a:buSzPct val="100000"/>
              <a:buFont typeface="Arial"/>
              <a:buChar char="–"/>
              <a:defRPr b="1" sz="1200">
                <a:latin typeface="+mj-lt"/>
                <a:ea typeface="+mj-ea"/>
                <a:cs typeface="+mj-cs"/>
                <a:sym typeface="Calibri"/>
              </a:defRPr>
            </a:pPr>
            <a:r>
              <a:t>Output</a:t>
            </a:r>
            <a:r>
              <a:rPr b="0"/>
              <a:t>: 1 or more potential steps for value delivery to some stakeholders, a plan good enough to approve and execute in practive.</a:t>
            </a:r>
            <a:endParaRPr sz="2400"/>
          </a:p>
          <a:p>
            <a:pPr lvl="1" marL="742950" indent="-285750">
              <a:spcBef>
                <a:spcPts val="200"/>
              </a:spcBef>
              <a:buSzPct val="100000"/>
              <a:buFont typeface="Arial"/>
              <a:buChar char="–"/>
              <a:defRPr b="1" sz="1200">
                <a:latin typeface="+mj-lt"/>
                <a:ea typeface="+mj-ea"/>
                <a:cs typeface="+mj-cs"/>
                <a:sym typeface="Calibri"/>
              </a:defRPr>
            </a:pPr>
            <a:r>
              <a:t>Participants</a:t>
            </a:r>
            <a:r>
              <a:rPr b="0"/>
              <a:t>: Project Management, architects prepared to decompose architecture in practice. The weeks team for this start up study.</a:t>
            </a:r>
            <a:endParaRPr sz="2400"/>
          </a:p>
          <a:p>
            <a:pPr lvl="1" marL="742950" indent="-285750">
              <a:spcBef>
                <a:spcPts val="200"/>
              </a:spcBef>
              <a:buSzPct val="100000"/>
              <a:buFont typeface="Arial"/>
              <a:buChar char="–"/>
              <a:defRPr b="1" sz="1200">
                <a:latin typeface="+mj-lt"/>
                <a:ea typeface="+mj-ea"/>
                <a:cs typeface="+mj-cs"/>
                <a:sym typeface="Calibri"/>
              </a:defRPr>
            </a:pPr>
            <a:r>
              <a:t>End of Day Process: </a:t>
            </a:r>
            <a:r>
              <a:rPr b="0"/>
              <a:t>meet 30 minutes with any responsible interested managers to present the outputs, and to get preliminary corrections and go-ahead.</a:t>
            </a:r>
          </a:p>
        </p:txBody>
      </p:sp>
      <p:sp>
        <p:nvSpPr>
          <p:cNvPr id="23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9" name="Title 1"/>
          <p:cNvSpPr txBox="1"/>
          <p:nvPr>
            <p:ph type="title"/>
          </p:nvPr>
        </p:nvSpPr>
        <p:spPr>
          <a:xfrm>
            <a:off x="457200" y="274638"/>
            <a:ext cx="8229600" cy="1143002"/>
          </a:xfrm>
          <a:prstGeom prst="rect">
            <a:avLst/>
          </a:prstGeom>
        </p:spPr>
        <p:txBody>
          <a:bodyPr/>
          <a:lstStyle/>
          <a:p>
            <a:pPr/>
            <a:r>
              <a:t>Day 5</a:t>
            </a:r>
          </a:p>
        </p:txBody>
      </p:sp>
      <p:sp>
        <p:nvSpPr>
          <p:cNvPr id="2330" name="Content Placeholder 2"/>
          <p:cNvSpPr txBox="1"/>
          <p:nvPr>
            <p:ph type="body" idx="1"/>
          </p:nvPr>
        </p:nvSpPr>
        <p:spPr>
          <a:xfrm>
            <a:off x="457200" y="1600200"/>
            <a:ext cx="8229600" cy="4525963"/>
          </a:xfrm>
          <a:prstGeom prst="rect">
            <a:avLst/>
          </a:prstGeom>
        </p:spPr>
        <p:txBody>
          <a:bodyPr/>
          <a:lstStyle/>
          <a:p>
            <a:pPr/>
            <a:r>
              <a:t>Boss approves doing the next week</a:t>
            </a:r>
          </a:p>
        </p:txBody>
      </p:sp>
      <p:sp>
        <p:nvSpPr>
          <p:cNvPr id="23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3" name="Footer Placeholder 9"/>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pic>
        <p:nvPicPr>
          <p:cNvPr id="2334" name="Picture 4" descr="Picture 4"/>
          <p:cNvPicPr>
            <a:picLocks noChangeAspect="1"/>
          </p:cNvPicPr>
          <p:nvPr/>
        </p:nvPicPr>
        <p:blipFill>
          <a:blip r:embed="rId3">
            <a:extLst/>
          </a:blip>
          <a:stretch>
            <a:fillRect/>
          </a:stretch>
        </p:blipFill>
        <p:spPr>
          <a:xfrm>
            <a:off x="6078637" y="4454966"/>
            <a:ext cx="3049689" cy="2367667"/>
          </a:xfrm>
          <a:prstGeom prst="rect">
            <a:avLst/>
          </a:prstGeom>
          <a:ln w="12700">
            <a:miter lim="400000"/>
          </a:ln>
        </p:spPr>
      </p:pic>
      <p:sp>
        <p:nvSpPr>
          <p:cNvPr id="2335" name="Title 1"/>
          <p:cNvSpPr txBox="1"/>
          <p:nvPr>
            <p:ph type="ctrTitle"/>
          </p:nvPr>
        </p:nvSpPr>
        <p:spPr>
          <a:xfrm>
            <a:off x="685800" y="593783"/>
            <a:ext cx="7772400" cy="1470028"/>
          </a:xfrm>
          <a:prstGeom prst="rect">
            <a:avLst/>
          </a:prstGeom>
        </p:spPr>
        <p:txBody>
          <a:bodyPr/>
          <a:lstStyle/>
          <a:p>
            <a:pPr>
              <a:defRPr b="1">
                <a:solidFill>
                  <a:srgbClr val="FF0000"/>
                </a:solidFill>
                <a:latin typeface="Britannic Bold"/>
                <a:ea typeface="Britannic Bold"/>
                <a:cs typeface="Britannic Bold"/>
                <a:sym typeface="Britannic Bold"/>
              </a:defRPr>
            </a:pPr>
            <a:r>
              <a:t>111111 </a:t>
            </a:r>
            <a:br/>
          </a:p>
        </p:txBody>
      </p:sp>
      <p:sp>
        <p:nvSpPr>
          <p:cNvPr id="2336" name="Subtitle 2"/>
          <p:cNvSpPr txBox="1"/>
          <p:nvPr>
            <p:ph type="subTitle" sz="half" idx="1"/>
          </p:nvPr>
        </p:nvSpPr>
        <p:spPr>
          <a:xfrm>
            <a:off x="1371600" y="1505270"/>
            <a:ext cx="6400800" cy="3489230"/>
          </a:xfrm>
          <a:prstGeom prst="rect">
            <a:avLst/>
          </a:prstGeom>
        </p:spPr>
        <p:txBody>
          <a:bodyPr/>
          <a:lstStyle/>
          <a:p>
            <a:pPr defTabSz="448055">
              <a:lnSpc>
                <a:spcPct val="80000"/>
              </a:lnSpc>
              <a:spcBef>
                <a:spcPts val="800"/>
              </a:spcBef>
              <a:defRPr sz="3500">
                <a:latin typeface="Arial Black"/>
                <a:ea typeface="Arial Black"/>
                <a:cs typeface="Arial Black"/>
                <a:sym typeface="Arial Black"/>
              </a:defRPr>
            </a:pPr>
            <a:r>
              <a:t>The Unity Method 111111</a:t>
            </a:r>
            <a:endParaRPr sz="1900"/>
          </a:p>
          <a:p>
            <a:pPr defTabSz="448055">
              <a:lnSpc>
                <a:spcPct val="80000"/>
              </a:lnSpc>
              <a:spcBef>
                <a:spcPts val="800"/>
              </a:spcBef>
              <a:defRPr sz="3500">
                <a:latin typeface="Arial Black"/>
                <a:ea typeface="Arial Black"/>
                <a:cs typeface="Arial Black"/>
                <a:sym typeface="Arial Black"/>
              </a:defRPr>
            </a:pPr>
            <a:r>
              <a:t>for decomposition into iterative value delivery steps</a:t>
            </a:r>
            <a:endParaRPr sz="1900"/>
          </a:p>
          <a:p>
            <a:pPr defTabSz="448055">
              <a:lnSpc>
                <a:spcPct val="80000"/>
              </a:lnSpc>
              <a:spcBef>
                <a:spcPts val="400"/>
              </a:spcBef>
              <a:defRPr sz="1900"/>
            </a:pPr>
            <a:r>
              <a:t>By </a:t>
            </a:r>
            <a:r>
              <a:rPr u="sng">
                <a:solidFill>
                  <a:srgbClr val="0000FF"/>
                </a:solidFill>
                <a:uFill>
                  <a:solidFill>
                    <a:srgbClr val="0000FF"/>
                  </a:solidFill>
                </a:uFill>
                <a:hlinkClick r:id="rId4" invalidUrl="" action="" tgtFrame="" tooltip="" history="1" highlightClick="0" endSnd="0"/>
              </a:rPr>
              <a:t>Tom@Gilb.com</a:t>
            </a:r>
          </a:p>
          <a:p>
            <a:pPr defTabSz="448055">
              <a:lnSpc>
                <a:spcPct val="80000"/>
              </a:lnSpc>
              <a:spcBef>
                <a:spcPts val="400"/>
              </a:spcBef>
              <a:defRPr sz="1900"/>
            </a:pPr>
            <a:r>
              <a:t>Slides at </a:t>
            </a:r>
            <a:r>
              <a:rPr u="sng">
                <a:solidFill>
                  <a:srgbClr val="0000FF"/>
                </a:solidFill>
                <a:uFill>
                  <a:solidFill>
                    <a:srgbClr val="0000FF"/>
                  </a:solidFill>
                </a:uFill>
                <a:hlinkClick r:id="rId5" invalidUrl="" action="" tgtFrame="" tooltip="" history="1" highlightClick="0" endSnd="0"/>
              </a:rPr>
              <a:t>www.gilb.com/</a:t>
            </a:r>
            <a:r>
              <a:rPr u="sng">
                <a:solidFill>
                  <a:srgbClr val="0000FF"/>
                </a:solidFill>
                <a:uFill>
                  <a:solidFill>
                    <a:srgbClr val="0000FF"/>
                  </a:solidFill>
                </a:uFill>
                <a:hlinkClick r:id="rId5" invalidUrl="" action="" tgtFrame="" tooltip="" history="1" highlightClick="0" endSnd="0"/>
              </a:rPr>
              <a:t>downloads</a:t>
            </a:r>
          </a:p>
          <a:p>
            <a:pPr defTabSz="448055">
              <a:lnSpc>
                <a:spcPct val="80000"/>
              </a:lnSpc>
              <a:spcBef>
                <a:spcPts val="400"/>
              </a:spcBef>
              <a:defRPr sz="1900"/>
            </a:pPr>
            <a:r>
              <a:t>http://www.gilb.com/dl451</a:t>
            </a:r>
          </a:p>
        </p:txBody>
      </p:sp>
      <p:sp>
        <p:nvSpPr>
          <p:cNvPr id="2337" name="Date Placeholder 6"/>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338" name="Slide Number Placeholder 8"/>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9" name="Picture 3" descr="Picture 3"/>
          <p:cNvPicPr>
            <a:picLocks noChangeAspect="1"/>
          </p:cNvPicPr>
          <p:nvPr/>
        </p:nvPicPr>
        <p:blipFill>
          <a:blip r:embed="rId6">
            <a:extLst/>
          </a:blip>
          <a:stretch>
            <a:fillRect/>
          </a:stretch>
        </p:blipFill>
        <p:spPr>
          <a:xfrm>
            <a:off x="-327355" y="4994497"/>
            <a:ext cx="3095129" cy="1863503"/>
          </a:xfrm>
          <a:prstGeom prst="rect">
            <a:avLst/>
          </a:prstGeom>
          <a:ln w="12700">
            <a:miter lim="400000"/>
          </a:ln>
        </p:spPr>
      </p:pic>
      <p:pic>
        <p:nvPicPr>
          <p:cNvPr id="2340" name="Picture 5" descr="Picture 5"/>
          <p:cNvPicPr>
            <a:picLocks noChangeAspect="1"/>
          </p:cNvPicPr>
          <p:nvPr/>
        </p:nvPicPr>
        <p:blipFill>
          <a:blip r:embed="rId7">
            <a:extLst/>
          </a:blip>
          <a:stretch>
            <a:fillRect/>
          </a:stretch>
        </p:blipFill>
        <p:spPr>
          <a:xfrm>
            <a:off x="3807521" y="5104257"/>
            <a:ext cx="1656040" cy="1648264"/>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4" name="Footer Placeholder 10"/>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345" name="Title 1"/>
          <p:cNvSpPr txBox="1"/>
          <p:nvPr>
            <p:ph type="title"/>
          </p:nvPr>
        </p:nvSpPr>
        <p:spPr>
          <a:xfrm>
            <a:off x="457200" y="274638"/>
            <a:ext cx="8229600" cy="1143002"/>
          </a:xfrm>
          <a:prstGeom prst="rect">
            <a:avLst/>
          </a:prstGeom>
        </p:spPr>
        <p:txBody>
          <a:bodyPr/>
          <a:lstStyle/>
          <a:p>
            <a:pPr/>
            <a:r>
              <a:t>´1´ 4 U2</a:t>
            </a:r>
          </a:p>
        </p:txBody>
      </p:sp>
      <p:pic>
        <p:nvPicPr>
          <p:cNvPr id="2346" name="Content Placeholder 5" descr="Content Placeholder 5"/>
          <p:cNvPicPr>
            <a:picLocks noChangeAspect="1"/>
          </p:cNvPicPr>
          <p:nvPr/>
        </p:nvPicPr>
        <p:blipFill>
          <a:blip r:embed="rId2">
            <a:extLst/>
          </a:blip>
          <a:stretch>
            <a:fillRect/>
          </a:stretch>
        </p:blipFill>
        <p:spPr>
          <a:xfrm>
            <a:off x="457200" y="1600200"/>
            <a:ext cx="8229600" cy="4525963"/>
          </a:xfrm>
          <a:prstGeom prst="rect">
            <a:avLst/>
          </a:prstGeom>
          <a:ln w="12700">
            <a:miter lim="400000"/>
          </a:ln>
        </p:spPr>
      </p:pic>
      <p:pic>
        <p:nvPicPr>
          <p:cNvPr id="2347" name="Picture 7" descr="Picture 7"/>
          <p:cNvPicPr>
            <a:picLocks noChangeAspect="1"/>
          </p:cNvPicPr>
          <p:nvPr/>
        </p:nvPicPr>
        <p:blipFill>
          <a:blip r:embed="rId3">
            <a:extLst/>
          </a:blip>
          <a:stretch>
            <a:fillRect/>
          </a:stretch>
        </p:blipFill>
        <p:spPr>
          <a:xfrm>
            <a:off x="5334000" y="4892907"/>
            <a:ext cx="3352800" cy="1104902"/>
          </a:xfrm>
          <a:prstGeom prst="rect">
            <a:avLst/>
          </a:prstGeom>
          <a:ln w="12700">
            <a:miter lim="400000"/>
          </a:ln>
        </p:spPr>
      </p:pic>
      <p:sp>
        <p:nvSpPr>
          <p:cNvPr id="2348" name="Date Placeholder 9"/>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349" name="Slide Number Placeholder 11"/>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1" name="Footer Placeholder 5"/>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352" name="Title 1"/>
          <p:cNvSpPr txBox="1"/>
          <p:nvPr>
            <p:ph type="title"/>
          </p:nvPr>
        </p:nvSpPr>
        <p:spPr>
          <a:xfrm>
            <a:off x="457200" y="274638"/>
            <a:ext cx="8229600" cy="1143002"/>
          </a:xfrm>
          <a:prstGeom prst="rect">
            <a:avLst/>
          </a:prstGeom>
        </p:spPr>
        <p:txBody>
          <a:bodyPr/>
          <a:lstStyle/>
          <a:p>
            <a:pPr>
              <a:defRPr>
                <a:latin typeface="Apple Chancery"/>
                <a:ea typeface="Apple Chancery"/>
                <a:cs typeface="Apple Chancery"/>
                <a:sym typeface="Apple Chancery"/>
              </a:defRPr>
            </a:pPr>
            <a:r>
              <a:t>One</a:t>
            </a:r>
            <a:r>
              <a:rPr>
                <a:latin typeface="+mj-lt"/>
                <a:ea typeface="+mj-ea"/>
                <a:cs typeface="+mj-cs"/>
                <a:sym typeface="Calibri"/>
              </a:rPr>
              <a:t>                  </a:t>
            </a:r>
            <a:r>
              <a:rPr>
                <a:latin typeface="Bauhaus 93"/>
                <a:ea typeface="Bauhaus 93"/>
                <a:cs typeface="Bauhaus 93"/>
                <a:sym typeface="Bauhaus 93"/>
              </a:rPr>
              <a:t>Bono U2</a:t>
            </a:r>
          </a:p>
        </p:txBody>
      </p:sp>
      <p:pic>
        <p:nvPicPr>
          <p:cNvPr id="2353" name="bono one text IMG_0775.MOV" descr="bono one text IMG_0775.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55625" y="1600200"/>
            <a:ext cx="8034340" cy="4525963"/>
          </a:xfrm>
          <a:prstGeom prst="rect">
            <a:avLst/>
          </a:prstGeom>
          <a:ln w="12700">
            <a:miter lim="400000"/>
          </a:ln>
        </p:spPr>
      </p:pic>
      <p:sp>
        <p:nvSpPr>
          <p:cNvPr id="2354" name="Slide Number Placeholder 6"/>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6548332" fill="hold"/>
                                        <p:tgtEl>
                                          <p:spTgt spid="235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3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353"/>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8" name="Footer Placeholder 10"/>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359" name="Title 8"/>
          <p:cNvSpPr txBox="1"/>
          <p:nvPr>
            <p:ph type="title"/>
          </p:nvPr>
        </p:nvSpPr>
        <p:spPr>
          <a:xfrm>
            <a:off x="4495800" y="-336883"/>
            <a:ext cx="4191000" cy="1143001"/>
          </a:xfrm>
          <a:prstGeom prst="rect">
            <a:avLst/>
          </a:prstGeom>
        </p:spPr>
        <p:txBody>
          <a:bodyPr/>
          <a:lstStyle/>
          <a:p>
            <a:pPr>
              <a:defRPr b="1">
                <a:latin typeface="Abadi MT Condensed Extra Bold"/>
                <a:ea typeface="Abadi MT Condensed Extra Bold"/>
                <a:cs typeface="Abadi MT Condensed Extra Bold"/>
                <a:sym typeface="Abadi MT Condensed Extra Bold"/>
              </a:defRPr>
            </a:pPr>
            <a:r>
              <a:t>´One´ </a:t>
            </a:r>
            <a:r>
              <a:rPr b="0">
                <a:latin typeface="+mj-lt"/>
                <a:ea typeface="+mj-ea"/>
                <a:cs typeface="+mj-cs"/>
                <a:sym typeface="Calibri"/>
              </a:rPr>
              <a:t>lyrics</a:t>
            </a:r>
          </a:p>
        </p:txBody>
      </p:sp>
      <p:sp>
        <p:nvSpPr>
          <p:cNvPr id="2360" name="Content Placeholder 5"/>
          <p:cNvSpPr txBox="1"/>
          <p:nvPr>
            <p:ph type="body" idx="1"/>
          </p:nvPr>
        </p:nvSpPr>
        <p:spPr>
          <a:xfrm>
            <a:off x="0" y="-2"/>
            <a:ext cx="4495800" cy="6126167"/>
          </a:xfrm>
          <a:prstGeom prst="rect">
            <a:avLst/>
          </a:prstGeom>
        </p:spPr>
        <p:txBody>
          <a:bodyPr/>
          <a:lstStyle/>
          <a:p>
            <a:pPr marL="0" indent="0" algn="ctr" defTabSz="388620">
              <a:buSzTx/>
              <a:buNone/>
              <a:defRPr b="1" sz="2700">
                <a:latin typeface="Abadi MT Condensed Extra Bold"/>
                <a:ea typeface="Abadi MT Condensed Extra Bold"/>
                <a:cs typeface="Abadi MT Condensed Extra Bold"/>
                <a:sym typeface="Abadi MT Condensed Extra Bold"/>
              </a:defRPr>
            </a:pPr>
            <a:r>
              <a:t>Is it getting better?</a:t>
            </a:r>
          </a:p>
          <a:p>
            <a:pPr marL="0" indent="0" algn="ctr" defTabSz="388620">
              <a:buSzTx/>
              <a:buNone/>
              <a:defRPr b="1" sz="2700">
                <a:latin typeface="Abadi MT Condensed Extra Bold"/>
                <a:ea typeface="Abadi MT Condensed Extra Bold"/>
                <a:cs typeface="Abadi MT Condensed Extra Bold"/>
                <a:sym typeface="Abadi MT Condensed Extra Bold"/>
              </a:defRPr>
            </a:pPr>
            <a:r>
              <a:t>Or do you feel the same?</a:t>
            </a:r>
          </a:p>
          <a:p>
            <a:pPr marL="0" indent="0" algn="ctr" defTabSz="388620">
              <a:buSzTx/>
              <a:buNone/>
              <a:defRPr b="1" sz="2700">
                <a:latin typeface="Abadi MT Condensed Extra Bold"/>
                <a:ea typeface="Abadi MT Condensed Extra Bold"/>
                <a:cs typeface="Abadi MT Condensed Extra Bold"/>
                <a:sym typeface="Abadi MT Condensed Extra Bold"/>
              </a:defRPr>
            </a:pPr>
            <a:r>
              <a:t>Will it make it easier on you now?</a:t>
            </a:r>
          </a:p>
          <a:p>
            <a:pPr marL="0" indent="0" algn="ctr" defTabSz="388620">
              <a:buSzTx/>
              <a:buNone/>
              <a:defRPr b="1" sz="2700">
                <a:latin typeface="Abadi MT Condensed Extra Bold"/>
                <a:ea typeface="Abadi MT Condensed Extra Bold"/>
                <a:cs typeface="Abadi MT Condensed Extra Bold"/>
                <a:sym typeface="Abadi MT Condensed Extra Bold"/>
              </a:defRPr>
            </a:pPr>
            <a:r>
              <a:t>You got someone to blame</a:t>
            </a:r>
          </a:p>
          <a:p>
            <a:pPr marL="0" indent="0" algn="ctr" defTabSz="388620">
              <a:buSzTx/>
              <a:buNone/>
              <a:defRPr b="1" sz="2700">
                <a:latin typeface="Abadi MT Condensed Extra Bold"/>
                <a:ea typeface="Abadi MT Condensed Extra Bold"/>
                <a:cs typeface="Abadi MT Condensed Extra Bold"/>
                <a:sym typeface="Abadi MT Condensed Extra Bold"/>
              </a:defRPr>
            </a:pPr>
            <a:r>
              <a:t>You say, </a:t>
            </a:r>
            <a:r>
              <a:rPr u="sng"/>
              <a:t>one</a:t>
            </a:r>
            <a:r>
              <a:t> love, </a:t>
            </a:r>
            <a:r>
              <a:rPr u="sng"/>
              <a:t>one</a:t>
            </a:r>
            <a:r>
              <a:t> life</a:t>
            </a:r>
          </a:p>
          <a:p>
            <a:pPr marL="0" indent="0" algn="ctr" defTabSz="388620">
              <a:buSzTx/>
              <a:buNone/>
              <a:defRPr b="1" sz="2700">
                <a:latin typeface="Abadi MT Condensed Extra Bold"/>
                <a:ea typeface="Abadi MT Condensed Extra Bold"/>
                <a:cs typeface="Abadi MT Condensed Extra Bold"/>
                <a:sym typeface="Abadi MT Condensed Extra Bold"/>
              </a:defRPr>
            </a:pPr>
            <a:r>
              <a:t>When it's </a:t>
            </a:r>
            <a:r>
              <a:rPr u="sng"/>
              <a:t>one</a:t>
            </a:r>
            <a:r>
              <a:t> need in the night</a:t>
            </a:r>
          </a:p>
          <a:p>
            <a:pPr marL="0" indent="0" algn="ctr" defTabSz="388620">
              <a:buSzTx/>
              <a:buNone/>
              <a:defRPr b="1" sz="2700" u="sng">
                <a:latin typeface="Abadi MT Condensed Extra Bold"/>
                <a:ea typeface="Abadi MT Condensed Extra Bold"/>
                <a:cs typeface="Abadi MT Condensed Extra Bold"/>
                <a:sym typeface="Abadi MT Condensed Extra Bold"/>
              </a:defRPr>
            </a:pPr>
            <a:r>
              <a:t>One</a:t>
            </a:r>
            <a:r>
              <a:rPr u="none"/>
              <a:t> love, we get to share </a:t>
            </a:r>
            <a:r>
              <a:rPr sz="1700" u="none"/>
              <a:t>it</a:t>
            </a:r>
            <a:endParaRPr sz="1700"/>
          </a:p>
          <a:p>
            <a:pPr marL="0" indent="0" algn="ctr" defTabSz="388620">
              <a:spcBef>
                <a:spcPts val="400"/>
              </a:spcBef>
              <a:buSzTx/>
              <a:buNone/>
              <a:defRPr b="1" sz="1700">
                <a:latin typeface="Abadi MT Condensed Extra Bold"/>
                <a:ea typeface="Abadi MT Condensed Extra Bold"/>
                <a:cs typeface="Abadi MT Condensed Extra Bold"/>
                <a:sym typeface="Abadi MT Condensed Extra Bold"/>
              </a:defRPr>
            </a:pPr>
            <a:r>
              <a:t>Leaves you baby if you don't care for it</a:t>
            </a:r>
          </a:p>
          <a:p>
            <a:pPr marL="0" indent="0" algn="ctr" defTabSz="388620">
              <a:spcBef>
                <a:spcPts val="500"/>
              </a:spcBef>
              <a:buSzTx/>
              <a:buNone/>
              <a:defRPr b="1" sz="2700">
                <a:latin typeface="Abadi MT Condensed Extra Bold"/>
                <a:ea typeface="Abadi MT Condensed Extra Bold"/>
                <a:cs typeface="Abadi MT Condensed Extra Bold"/>
                <a:sym typeface="Abadi MT Condensed Extra Bold"/>
              </a:defRPr>
            </a:pPr>
          </a:p>
          <a:p>
            <a:pPr marL="0" indent="0" algn="ctr" defTabSz="388620">
              <a:buSzTx/>
              <a:buNone/>
              <a:defRPr b="1" sz="2700">
                <a:latin typeface="Abadi MT Condensed Extra Bold"/>
                <a:ea typeface="Abadi MT Condensed Extra Bold"/>
                <a:cs typeface="Abadi MT Condensed Extra Bold"/>
                <a:sym typeface="Abadi MT Condensed Extra Bold"/>
              </a:defRPr>
            </a:pPr>
            <a:r>
              <a:t> </a:t>
            </a:r>
          </a:p>
        </p:txBody>
      </p:sp>
      <p:sp>
        <p:nvSpPr>
          <p:cNvPr id="2361" name="Content Placeholder 7"/>
          <p:cNvSpPr txBox="1"/>
          <p:nvPr/>
        </p:nvSpPr>
        <p:spPr>
          <a:xfrm>
            <a:off x="4648198" y="674234"/>
            <a:ext cx="4382139" cy="60681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gn="ctr">
              <a:lnSpc>
                <a:spcPct val="80000"/>
              </a:lnSpc>
              <a:spcBef>
                <a:spcPts val="500"/>
              </a:spcBef>
              <a:defRPr b="1" sz="2300">
                <a:latin typeface="Abadi MT Condensed Extra Bold"/>
                <a:ea typeface="Abadi MT Condensed Extra Bold"/>
                <a:cs typeface="Abadi MT Condensed Extra Bold"/>
                <a:sym typeface="Abadi MT Condensed Extra Bold"/>
              </a:defRPr>
            </a:pPr>
          </a:p>
          <a:p>
            <a:pPr algn="ctr">
              <a:lnSpc>
                <a:spcPct val="80000"/>
              </a:lnSpc>
              <a:spcBef>
                <a:spcPts val="600"/>
              </a:spcBef>
              <a:defRPr b="1" sz="2900" u="sng">
                <a:latin typeface="Abadi MT Condensed Extra Bold"/>
                <a:ea typeface="Abadi MT Condensed Extra Bold"/>
                <a:cs typeface="Abadi MT Condensed Extra Bold"/>
                <a:sym typeface="Abadi MT Condensed Extra Bold"/>
              </a:defRPr>
            </a:pPr>
            <a:r>
              <a:t>One</a:t>
            </a:r>
            <a:r>
              <a:rPr u="none"/>
              <a:t> love, </a:t>
            </a:r>
            <a:r>
              <a:t>one</a:t>
            </a:r>
            <a:r>
              <a:rPr u="none"/>
              <a:t> blood</a:t>
            </a:r>
            <a:endParaRPr sz="2300"/>
          </a:p>
          <a:p>
            <a:pPr algn="ctr">
              <a:lnSpc>
                <a:spcPct val="80000"/>
              </a:lnSpc>
              <a:spcBef>
                <a:spcPts val="600"/>
              </a:spcBef>
              <a:defRPr b="1" sz="2900" u="sng">
                <a:latin typeface="Abadi MT Condensed Extra Bold"/>
                <a:ea typeface="Abadi MT Condensed Extra Bold"/>
                <a:cs typeface="Abadi MT Condensed Extra Bold"/>
                <a:sym typeface="Abadi MT Condensed Extra Bold"/>
              </a:defRPr>
            </a:pPr>
            <a:r>
              <a:t>One</a:t>
            </a:r>
            <a:r>
              <a:rPr u="none"/>
              <a:t> life, you got to do what you should</a:t>
            </a:r>
            <a:endParaRPr sz="2300"/>
          </a:p>
          <a:p>
            <a:pPr algn="ctr">
              <a:lnSpc>
                <a:spcPct val="80000"/>
              </a:lnSpc>
              <a:spcBef>
                <a:spcPts val="600"/>
              </a:spcBef>
              <a:defRPr b="1" sz="2900" u="sng">
                <a:latin typeface="Abadi MT Condensed Extra Bold"/>
                <a:ea typeface="Abadi MT Condensed Extra Bold"/>
                <a:cs typeface="Abadi MT Condensed Extra Bold"/>
                <a:sym typeface="Abadi MT Condensed Extra Bold"/>
              </a:defRPr>
            </a:pPr>
            <a:r>
              <a:t>One</a:t>
            </a:r>
            <a:r>
              <a:rPr u="none"/>
              <a:t> life, with each other</a:t>
            </a:r>
            <a:endParaRPr sz="2300"/>
          </a:p>
          <a:p>
            <a:pPr algn="ctr">
              <a:lnSpc>
                <a:spcPct val="80000"/>
              </a:lnSpc>
              <a:spcBef>
                <a:spcPts val="600"/>
              </a:spcBef>
              <a:defRPr b="1" sz="2900">
                <a:latin typeface="Abadi MT Condensed Extra Bold"/>
                <a:ea typeface="Abadi MT Condensed Extra Bold"/>
                <a:cs typeface="Abadi MT Condensed Extra Bold"/>
                <a:sym typeface="Abadi MT Condensed Extra Bold"/>
              </a:defRPr>
            </a:pPr>
            <a:r>
              <a:t>Sisters, brothers</a:t>
            </a:r>
            <a:endParaRPr sz="2300"/>
          </a:p>
          <a:p>
            <a:pPr algn="ctr">
              <a:lnSpc>
                <a:spcPct val="80000"/>
              </a:lnSpc>
              <a:spcBef>
                <a:spcPts val="500"/>
              </a:spcBef>
              <a:defRPr b="1" sz="3500">
                <a:latin typeface="Abadi MT Condensed Extra Bold"/>
                <a:ea typeface="Abadi MT Condensed Extra Bold"/>
                <a:cs typeface="Abadi MT Condensed Extra Bold"/>
                <a:sym typeface="Abadi MT Condensed Extra Bold"/>
              </a:defRPr>
            </a:pPr>
          </a:p>
          <a:p>
            <a:pPr algn="ctr">
              <a:lnSpc>
                <a:spcPct val="80000"/>
              </a:lnSpc>
              <a:spcBef>
                <a:spcPts val="600"/>
              </a:spcBef>
              <a:defRPr b="1" sz="2900" u="sng">
                <a:latin typeface="Abadi MT Condensed Extra Bold"/>
                <a:ea typeface="Abadi MT Condensed Extra Bold"/>
                <a:cs typeface="Abadi MT Condensed Extra Bold"/>
                <a:sym typeface="Abadi MT Condensed Extra Bold"/>
              </a:defRPr>
            </a:pPr>
            <a:r>
              <a:t>One</a:t>
            </a:r>
            <a:r>
              <a:rPr u="none"/>
              <a:t> life but we're not the same</a:t>
            </a:r>
            <a:endParaRPr sz="2300"/>
          </a:p>
          <a:p>
            <a:pPr algn="ctr">
              <a:lnSpc>
                <a:spcPct val="80000"/>
              </a:lnSpc>
              <a:spcBef>
                <a:spcPts val="600"/>
              </a:spcBef>
              <a:defRPr b="1" sz="2900">
                <a:latin typeface="Abadi MT Condensed Extra Bold"/>
                <a:ea typeface="Abadi MT Condensed Extra Bold"/>
                <a:cs typeface="Abadi MT Condensed Extra Bold"/>
                <a:sym typeface="Abadi MT Condensed Extra Bold"/>
              </a:defRPr>
            </a:pPr>
            <a:r>
              <a:t>We get to carry each other, carry each other</a:t>
            </a:r>
            <a:endParaRPr sz="2300"/>
          </a:p>
          <a:p>
            <a:pPr algn="ctr">
              <a:lnSpc>
                <a:spcPct val="80000"/>
              </a:lnSpc>
              <a:spcBef>
                <a:spcPts val="600"/>
              </a:spcBef>
              <a:defRPr b="1" sz="2900" u="sng">
                <a:latin typeface="Abadi MT Condensed Extra Bold"/>
                <a:ea typeface="Abadi MT Condensed Extra Bold"/>
                <a:cs typeface="Abadi MT Condensed Extra Bold"/>
                <a:sym typeface="Abadi MT Condensed Extra Bold"/>
              </a:defRPr>
            </a:pPr>
            <a:r>
              <a:t>One</a:t>
            </a:r>
            <a:endParaRPr sz="2300"/>
          </a:p>
          <a:p>
            <a:pPr algn="ctr">
              <a:lnSpc>
                <a:spcPct val="80000"/>
              </a:lnSpc>
              <a:spcBef>
                <a:spcPts val="600"/>
              </a:spcBef>
              <a:defRPr b="1" sz="2900" u="sng">
                <a:latin typeface="Abadi MT Condensed Extra Bold"/>
                <a:ea typeface="Abadi MT Condensed Extra Bold"/>
                <a:cs typeface="Abadi MT Condensed Extra Bold"/>
                <a:sym typeface="Abadi MT Condensed Extra Bold"/>
              </a:defRPr>
            </a:pPr>
            <a:r>
              <a:t>One</a:t>
            </a:r>
            <a:endParaRPr sz="2300"/>
          </a:p>
          <a:p>
            <a:pPr algn="ctr">
              <a:lnSpc>
                <a:spcPct val="80000"/>
              </a:lnSpc>
              <a:spcBef>
                <a:spcPts val="200"/>
              </a:spcBef>
              <a:defRPr b="1" sz="1000">
                <a:latin typeface="Abadi MT Condensed Extra Bold"/>
                <a:ea typeface="Abadi MT Condensed Extra Bold"/>
                <a:cs typeface="Abadi MT Condensed Extra Bold"/>
                <a:sym typeface="Abadi MT Condensed Extra Bold"/>
              </a:defRPr>
            </a:pPr>
            <a:r>
              <a:t>© POLYGRAM INT. MUSIC PUBL. B.V.;</a:t>
            </a:r>
          </a:p>
        </p:txBody>
      </p:sp>
      <p:sp>
        <p:nvSpPr>
          <p:cNvPr id="2362" name="Slide Number Placeholder 11"/>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4" name="Footer Placeholder 5"/>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365" name="Title 1"/>
          <p:cNvSpPr txBox="1"/>
          <p:nvPr>
            <p:ph type="title"/>
          </p:nvPr>
        </p:nvSpPr>
        <p:spPr>
          <a:xfrm>
            <a:off x="457200" y="274638"/>
            <a:ext cx="8229600" cy="1143002"/>
          </a:xfrm>
          <a:prstGeom prst="rect">
            <a:avLst/>
          </a:prstGeom>
        </p:spPr>
        <p:txBody>
          <a:bodyPr/>
          <a:lstStyle/>
          <a:p>
            <a:pPr defTabSz="416051">
              <a:defRPr sz="3500"/>
            </a:pPr>
            <a:r>
              <a:t>A True War Story</a:t>
            </a:r>
            <a:br/>
            <a:r>
              <a:t>111111 in practice</a:t>
            </a:r>
          </a:p>
        </p:txBody>
      </p:sp>
      <p:sp>
        <p:nvSpPr>
          <p:cNvPr id="2366" name="Content Placeholder 2"/>
          <p:cNvSpPr txBox="1"/>
          <p:nvPr>
            <p:ph type="body" idx="1"/>
          </p:nvPr>
        </p:nvSpPr>
        <p:spPr>
          <a:xfrm>
            <a:off x="457200" y="1600200"/>
            <a:ext cx="8229600" cy="4525963"/>
          </a:xfrm>
          <a:prstGeom prst="rect">
            <a:avLst/>
          </a:prstGeom>
        </p:spPr>
        <p:txBody>
          <a:bodyPr/>
          <a:lstStyle>
            <a:lvl2pPr marL="742950" indent="-285750">
              <a:spcBef>
                <a:spcPts val="600"/>
              </a:spcBef>
              <a:defRPr sz="2800"/>
            </a:lvl2pPr>
          </a:lstStyle>
          <a:p>
            <a:pPr/>
            <a:r>
              <a:t>How we found a value delivery step ´next week´</a:t>
            </a:r>
          </a:p>
          <a:p>
            <a:pPr lvl="1"/>
            <a:r>
              <a:t>a week of value delivery beat 11 years of waterfall method</a:t>
            </a:r>
          </a:p>
        </p:txBody>
      </p:sp>
      <p:pic>
        <p:nvPicPr>
          <p:cNvPr id="2367" name="Picture 3" descr="Picture 3"/>
          <p:cNvPicPr>
            <a:picLocks noChangeAspect="1"/>
          </p:cNvPicPr>
          <p:nvPr/>
        </p:nvPicPr>
        <p:blipFill>
          <a:blip r:embed="rId3">
            <a:extLst/>
          </a:blip>
          <a:stretch>
            <a:fillRect/>
          </a:stretch>
        </p:blipFill>
        <p:spPr>
          <a:xfrm>
            <a:off x="4495800" y="3238500"/>
            <a:ext cx="4826000" cy="3619500"/>
          </a:xfrm>
          <a:prstGeom prst="rect">
            <a:avLst/>
          </a:prstGeom>
          <a:ln w="12700">
            <a:miter lim="400000"/>
          </a:ln>
        </p:spPr>
      </p:pic>
      <p:sp>
        <p:nvSpPr>
          <p:cNvPr id="2368" name="Slide Number Placeholder 6"/>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2"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grpSp>
        <p:nvGrpSpPr>
          <p:cNvPr id="2375" name="Date Placeholder 2"/>
          <p:cNvGrpSpPr/>
          <p:nvPr/>
        </p:nvGrpSpPr>
        <p:grpSpPr>
          <a:xfrm>
            <a:off x="457200" y="6356350"/>
            <a:ext cx="2133600" cy="365125"/>
            <a:chOff x="0" y="0"/>
            <a:chExt cx="2133600" cy="365125"/>
          </a:xfrm>
        </p:grpSpPr>
        <p:sp>
          <p:nvSpPr>
            <p:cNvPr id="2373" name="Rectangle"/>
            <p:cNvSpPr/>
            <p:nvPr/>
          </p:nvSpPr>
          <p:spPr>
            <a:xfrm>
              <a:off x="0" y="0"/>
              <a:ext cx="2133600" cy="365125"/>
            </a:xfrm>
            <a:prstGeom prst="rect">
              <a:avLst/>
            </a:prstGeom>
            <a:solidFill>
              <a:srgbClr val="FFFFFF"/>
            </a:solidFill>
            <a:ln w="12700" cap="flat">
              <a:noFill/>
              <a:miter lim="400000"/>
            </a:ln>
            <a:effectLst/>
          </p:spPr>
          <p:txBody>
            <a:bodyPr wrap="square" lIns="45718" tIns="45718" rIns="45718" bIns="45718" numCol="1" anchor="ctr">
              <a:noAutofit/>
            </a:bodyPr>
            <a:lstStyle/>
            <a:p>
              <a:pPr>
                <a:defRPr sz="1200">
                  <a:solidFill>
                    <a:srgbClr val="898989"/>
                  </a:solidFill>
                  <a:latin typeface="+mj-lt"/>
                  <a:ea typeface="+mj-ea"/>
                  <a:cs typeface="+mj-cs"/>
                  <a:sym typeface="Calibri"/>
                </a:defRPr>
              </a:pPr>
            </a:p>
          </p:txBody>
        </p:sp>
        <p:sp>
          <p:nvSpPr>
            <p:cNvPr id="2374" name="6 October 2013"/>
            <p:cNvSpPr txBox="1"/>
            <p:nvPr/>
          </p:nvSpPr>
          <p:spPr>
            <a:xfrm>
              <a:off x="0" y="47941"/>
              <a:ext cx="2133600"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defRPr sz="1200">
                  <a:solidFill>
                    <a:srgbClr val="898989"/>
                  </a:solidFill>
                  <a:latin typeface="+mj-lt"/>
                  <a:ea typeface="+mj-ea"/>
                  <a:cs typeface="+mj-cs"/>
                  <a:sym typeface="Calibri"/>
                </a:defRPr>
              </a:lvl1pPr>
            </a:lstStyle>
            <a:p>
              <a:pPr/>
              <a:r>
                <a:t>6 October 2017</a:t>
              </a:r>
            </a:p>
          </p:txBody>
        </p:sp>
      </p:grpSp>
      <p:sp>
        <p:nvSpPr>
          <p:cNvPr id="2376" name="Title 1"/>
          <p:cNvSpPr txBox="1"/>
          <p:nvPr>
            <p:ph type="title"/>
          </p:nvPr>
        </p:nvSpPr>
        <p:spPr>
          <a:xfrm>
            <a:off x="457200" y="76200"/>
            <a:ext cx="6908800" cy="685800"/>
          </a:xfrm>
          <a:prstGeom prst="rect">
            <a:avLst/>
          </a:prstGeom>
        </p:spPr>
        <p:txBody>
          <a:bodyPr/>
          <a:lstStyle/>
          <a:p>
            <a:pPr defTabSz="429768">
              <a:defRPr sz="3600"/>
            </a:pPr>
            <a:r>
              <a:t>The </a:t>
            </a:r>
            <a:r>
              <a:rPr b="1" i="1"/>
              <a:t>Persinscom IT System </a:t>
            </a:r>
            <a:r>
              <a:t>Case</a:t>
            </a:r>
          </a:p>
        </p:txBody>
      </p:sp>
      <p:pic>
        <p:nvPicPr>
          <p:cNvPr id="2377" name="Content Placeholder 4" descr="Content Placeholder 4"/>
          <p:cNvPicPr>
            <a:picLocks noChangeAspect="1"/>
          </p:cNvPicPr>
          <p:nvPr/>
        </p:nvPicPr>
        <p:blipFill>
          <a:blip r:embed="rId3">
            <a:extLst/>
          </a:blip>
          <a:stretch>
            <a:fillRect/>
          </a:stretch>
        </p:blipFill>
        <p:spPr>
          <a:xfrm>
            <a:off x="3211348" y="762000"/>
            <a:ext cx="3746503" cy="2235200"/>
          </a:xfrm>
          <a:prstGeom prst="rect">
            <a:avLst/>
          </a:prstGeom>
          <a:ln w="12700">
            <a:miter lim="400000"/>
          </a:ln>
        </p:spPr>
      </p:pic>
      <p:sp>
        <p:nvSpPr>
          <p:cNvPr id="2378" name="Slide Number Placeholder 3"/>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79" name="Picture 5" descr="Picture 5"/>
          <p:cNvPicPr>
            <a:picLocks noChangeAspect="1"/>
          </p:cNvPicPr>
          <p:nvPr/>
        </p:nvPicPr>
        <p:blipFill>
          <a:blip r:embed="rId4">
            <a:extLst/>
          </a:blip>
          <a:stretch>
            <a:fillRect/>
          </a:stretch>
        </p:blipFill>
        <p:spPr>
          <a:xfrm>
            <a:off x="0" y="3048000"/>
            <a:ext cx="3787775" cy="3206750"/>
          </a:xfrm>
          <a:prstGeom prst="rect">
            <a:avLst/>
          </a:prstGeom>
          <a:ln w="12700">
            <a:miter lim="400000"/>
          </a:ln>
        </p:spPr>
      </p:pic>
      <p:pic>
        <p:nvPicPr>
          <p:cNvPr id="2380" name="Picture 7" descr="Picture 7"/>
          <p:cNvPicPr>
            <a:picLocks noChangeAspect="1"/>
          </p:cNvPicPr>
          <p:nvPr/>
        </p:nvPicPr>
        <p:blipFill>
          <a:blip r:embed="rId5">
            <a:extLst/>
          </a:blip>
          <a:stretch>
            <a:fillRect/>
          </a:stretch>
        </p:blipFill>
        <p:spPr>
          <a:xfrm>
            <a:off x="4189412" y="3124200"/>
            <a:ext cx="4789488" cy="3186115"/>
          </a:xfrm>
          <a:prstGeom prst="rect">
            <a:avLst/>
          </a:prstGeom>
          <a:ln w="12700">
            <a:miter lim="400000"/>
          </a:ln>
        </p:spPr>
      </p:pic>
      <p:pic>
        <p:nvPicPr>
          <p:cNvPr id="2381" name="Picture 8" descr="Picture 8"/>
          <p:cNvPicPr>
            <a:picLocks noChangeAspect="1"/>
          </p:cNvPicPr>
          <p:nvPr/>
        </p:nvPicPr>
        <p:blipFill>
          <a:blip r:embed="rId6">
            <a:extLst/>
          </a:blip>
          <a:stretch>
            <a:fillRect/>
          </a:stretch>
        </p:blipFill>
        <p:spPr>
          <a:xfrm>
            <a:off x="7366000" y="50800"/>
            <a:ext cx="1625600" cy="1625600"/>
          </a:xfrm>
          <a:prstGeom prst="rect">
            <a:avLst/>
          </a:prstGeom>
          <a:ln w="12700">
            <a:miter lim="400000"/>
          </a:ln>
        </p:spPr>
      </p:pic>
      <p:sp>
        <p:nvSpPr>
          <p:cNvPr id="2382" name="TextBox 8"/>
          <p:cNvSpPr/>
          <p:nvPr/>
        </p:nvSpPr>
        <p:spPr>
          <a:xfrm>
            <a:off x="1" y="6248398"/>
            <a:ext cx="3200401" cy="49783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400">
                <a:latin typeface="+mj-lt"/>
                <a:ea typeface="+mj-ea"/>
                <a:cs typeface="+mj-cs"/>
                <a:sym typeface="Calibri"/>
              </a:defRPr>
            </a:pPr>
            <a:r>
              <a:t>He who does not learn from history</a:t>
            </a:r>
          </a:p>
          <a:p>
            <a:pPr algn="ctr">
              <a:defRPr sz="1400">
                <a:latin typeface="+mj-lt"/>
                <a:ea typeface="+mj-ea"/>
                <a:cs typeface="+mj-cs"/>
                <a:sym typeface="Calibri"/>
              </a:defRPr>
            </a:pPr>
            <a:r>
              <a:t>Is doomed to repeat it</a:t>
            </a:r>
          </a:p>
        </p:txBody>
      </p:sp>
      <p:pic>
        <p:nvPicPr>
          <p:cNvPr id="2383" name="Picture 9" descr="Picture 9"/>
          <p:cNvPicPr>
            <a:picLocks noChangeAspect="1"/>
          </p:cNvPicPr>
          <p:nvPr/>
        </p:nvPicPr>
        <p:blipFill>
          <a:blip r:embed="rId7">
            <a:extLst/>
          </a:blip>
          <a:stretch>
            <a:fillRect/>
          </a:stretch>
        </p:blipFill>
        <p:spPr>
          <a:xfrm>
            <a:off x="3200400" y="6029325"/>
            <a:ext cx="828675" cy="828675"/>
          </a:xfrm>
          <a:prstGeom prst="rect">
            <a:avLst/>
          </a:prstGeom>
          <a:ln w="12700">
            <a:miter lim="400000"/>
          </a:ln>
        </p:spPr>
      </p:pic>
      <p:sp>
        <p:nvSpPr>
          <p:cNvPr id="2384" name="TextBox 1"/>
          <p:cNvSpPr txBox="1"/>
          <p:nvPr/>
        </p:nvSpPr>
        <p:spPr>
          <a:xfrm>
            <a:off x="0" y="1003514"/>
            <a:ext cx="3787775" cy="1412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Black"/>
                <a:ea typeface="Arial Black"/>
                <a:cs typeface="Arial Black"/>
                <a:sym typeface="Arial Black"/>
              </a:defRPr>
            </a:pPr>
            <a:r>
              <a:t>Commanding General</a:t>
            </a:r>
          </a:p>
          <a:p>
            <a:pPr>
              <a:defRPr>
                <a:latin typeface="Arial Black"/>
                <a:ea typeface="Arial Black"/>
                <a:cs typeface="Arial Black"/>
                <a:sym typeface="Arial Black"/>
              </a:defRPr>
            </a:pPr>
            <a:r>
              <a:t> Norman Schwartzkopf</a:t>
            </a:r>
          </a:p>
          <a:p>
            <a:pPr>
              <a:defRPr>
                <a:latin typeface="Arial Black"/>
                <a:ea typeface="Arial Black"/>
                <a:cs typeface="Arial Black"/>
                <a:sym typeface="Arial Black"/>
              </a:defRPr>
            </a:pPr>
          </a:p>
          <a:p>
            <a:pPr>
              <a:defRPr>
                <a:latin typeface="Arial Black"/>
                <a:ea typeface="Arial Black"/>
                <a:cs typeface="Arial Black"/>
                <a:sym typeface="Arial Black"/>
              </a:defRPr>
            </a:pPr>
            <a:r>
              <a:t>´Stormin´  Norman´</a:t>
            </a:r>
          </a:p>
        </p:txBody>
      </p:sp>
      <p:sp>
        <p:nvSpPr>
          <p:cNvPr id="2385" name="TextBox 7"/>
          <p:cNvSpPr/>
          <p:nvPr/>
        </p:nvSpPr>
        <p:spPr>
          <a:xfrm>
            <a:off x="3992537" y="6248400"/>
            <a:ext cx="5299989" cy="62483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a:latin typeface="+mj-lt"/>
                <a:ea typeface="+mj-ea"/>
                <a:cs typeface="+mj-cs"/>
                <a:sym typeface="Calibri"/>
              </a:defRPr>
            </a:pPr>
            <a:r>
              <a:t>A Man Who understood that </a:t>
            </a:r>
          </a:p>
          <a:p>
            <a:pPr>
              <a:defRPr>
                <a:latin typeface="+mj-lt"/>
                <a:ea typeface="+mj-ea"/>
                <a:cs typeface="+mj-cs"/>
                <a:sym typeface="Calibri"/>
              </a:defRPr>
            </a:pPr>
            <a:r>
              <a:t>“a bird in the hand is worth two in the Bush” &lt;-tsg</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Choice of,  and detailed specification of, architecture -…"/>
          <p:cNvSpPr txBox="1"/>
          <p:nvPr>
            <p:ph type="title"/>
          </p:nvPr>
        </p:nvSpPr>
        <p:spPr>
          <a:xfrm>
            <a:off x="457200" y="274638"/>
            <a:ext cx="8229600" cy="911636"/>
          </a:xfrm>
          <a:prstGeom prst="rect">
            <a:avLst/>
          </a:prstGeom>
        </p:spPr>
        <p:txBody>
          <a:bodyPr/>
          <a:lstStyle/>
          <a:p>
            <a:pPr defTabSz="192023">
              <a:defRPr sz="1848"/>
            </a:pPr>
            <a:r>
              <a:t>Choice of,  and detailed specification of, architecture - </a:t>
            </a:r>
          </a:p>
          <a:p>
            <a:pPr defTabSz="192023">
              <a:defRPr sz="1848"/>
            </a:pPr>
            <a:r>
              <a:t>limit your priority choices to actual specifications: </a:t>
            </a:r>
          </a:p>
          <a:p>
            <a:pPr defTabSz="192023">
              <a:defRPr sz="1848"/>
            </a:pPr>
            <a:r>
              <a:t>you cannot prioritize what you have not defined </a:t>
            </a:r>
          </a:p>
        </p:txBody>
      </p:sp>
      <p:sp>
        <p:nvSpPr>
          <p:cNvPr id="225" name="Slide Number"/>
          <p:cNvSpPr txBox="1"/>
          <p:nvPr>
            <p:ph type="sldNum" sz="quarter" idx="2"/>
          </p:nvPr>
        </p:nvSpPr>
        <p:spPr>
          <a:xfrm>
            <a:off x="8502742" y="6404293"/>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6" name="Screen Shot 2017-07-14 at 00.12.45.png" descr="Screen Shot 2017-07-14 at 00.12.45.png"/>
          <p:cNvPicPr>
            <a:picLocks noChangeAspect="1"/>
          </p:cNvPicPr>
          <p:nvPr/>
        </p:nvPicPr>
        <p:blipFill>
          <a:blip r:embed="rId2">
            <a:extLst/>
          </a:blip>
          <a:stretch>
            <a:fillRect/>
          </a:stretch>
        </p:blipFill>
        <p:spPr>
          <a:xfrm>
            <a:off x="803792" y="1324466"/>
            <a:ext cx="7536416" cy="523786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9"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pic>
        <p:nvPicPr>
          <p:cNvPr id="2390" name="Picture 5" descr="Picture 5"/>
          <p:cNvPicPr>
            <a:picLocks noChangeAspect="1"/>
          </p:cNvPicPr>
          <p:nvPr/>
        </p:nvPicPr>
        <p:blipFill>
          <a:blip r:embed="rId3">
            <a:extLst/>
          </a:blip>
          <a:stretch>
            <a:fillRect/>
          </a:stretch>
        </p:blipFill>
        <p:spPr>
          <a:xfrm>
            <a:off x="5753100" y="-29517"/>
            <a:ext cx="1447800" cy="1335089"/>
          </a:xfrm>
          <a:prstGeom prst="rect">
            <a:avLst/>
          </a:prstGeom>
          <a:ln w="12700">
            <a:miter lim="400000"/>
          </a:ln>
        </p:spPr>
      </p:pic>
      <p:pic>
        <p:nvPicPr>
          <p:cNvPr id="2391" name="Picture 6" descr="Picture 6"/>
          <p:cNvPicPr>
            <a:picLocks noChangeAspect="1"/>
          </p:cNvPicPr>
          <p:nvPr/>
        </p:nvPicPr>
        <p:blipFill>
          <a:blip r:embed="rId4">
            <a:extLst/>
          </a:blip>
          <a:stretch>
            <a:fillRect/>
          </a:stretch>
        </p:blipFill>
        <p:spPr>
          <a:xfrm>
            <a:off x="7315200" y="2743200"/>
            <a:ext cx="1901825" cy="1524000"/>
          </a:xfrm>
          <a:prstGeom prst="rect">
            <a:avLst/>
          </a:prstGeom>
          <a:ln w="12700">
            <a:miter lim="400000"/>
          </a:ln>
        </p:spPr>
      </p:pic>
      <p:sp>
        <p:nvSpPr>
          <p:cNvPr id="2392" name="Title 1"/>
          <p:cNvSpPr txBox="1"/>
          <p:nvPr>
            <p:ph type="title"/>
          </p:nvPr>
        </p:nvSpPr>
        <p:spPr>
          <a:xfrm>
            <a:off x="457200" y="228600"/>
            <a:ext cx="4953000" cy="457200"/>
          </a:xfrm>
          <a:prstGeom prst="rect">
            <a:avLst/>
          </a:prstGeom>
        </p:spPr>
        <p:txBody>
          <a:bodyPr/>
          <a:lstStyle>
            <a:lvl1pPr>
              <a:defRPr b="1" sz="2300"/>
            </a:lvl1pPr>
          </a:lstStyle>
          <a:p>
            <a:pPr/>
            <a:r>
              <a:t>The ´Evo´ Planning Week at DoD</a:t>
            </a:r>
          </a:p>
        </p:txBody>
      </p:sp>
      <p:sp>
        <p:nvSpPr>
          <p:cNvPr id="2393" name="Content Placeholder 2"/>
          <p:cNvSpPr txBox="1"/>
          <p:nvPr>
            <p:ph type="body" idx="1"/>
          </p:nvPr>
        </p:nvSpPr>
        <p:spPr>
          <a:xfrm>
            <a:off x="0" y="799674"/>
            <a:ext cx="7543800" cy="5478891"/>
          </a:xfrm>
          <a:prstGeom prst="rect">
            <a:avLst/>
          </a:prstGeom>
        </p:spPr>
        <p:txBody>
          <a:bodyPr/>
          <a:lstStyle/>
          <a:p>
            <a:pPr>
              <a:lnSpc>
                <a:spcPct val="80000"/>
              </a:lnSpc>
              <a:spcBef>
                <a:spcPts val="400"/>
              </a:spcBef>
              <a:defRPr b="1" sz="2000"/>
            </a:pPr>
            <a:r>
              <a:t>Monday</a:t>
            </a:r>
          </a:p>
          <a:p>
            <a:pPr lvl="1" marL="742950" indent="-285750">
              <a:lnSpc>
                <a:spcPct val="80000"/>
              </a:lnSpc>
              <a:spcBef>
                <a:spcPts val="400"/>
              </a:spcBef>
              <a:defRPr b="1" sz="1700"/>
            </a:pPr>
            <a:r>
              <a:t>Define top Ten critical </a:t>
            </a:r>
            <a:r>
              <a:rPr u="sng"/>
              <a:t>objectives</a:t>
            </a:r>
            <a:r>
              <a:t>, quantitatively</a:t>
            </a:r>
          </a:p>
          <a:p>
            <a:pPr lvl="1" marL="742950" indent="-285750">
              <a:lnSpc>
                <a:spcPct val="80000"/>
              </a:lnSpc>
              <a:spcBef>
                <a:spcPts val="400"/>
              </a:spcBef>
              <a:defRPr b="1" sz="1700"/>
            </a:pPr>
            <a:r>
              <a:t>Agree that thee are the main points of the effort/project</a:t>
            </a:r>
          </a:p>
          <a:p>
            <a:pPr>
              <a:lnSpc>
                <a:spcPct val="80000"/>
              </a:lnSpc>
              <a:spcBef>
                <a:spcPts val="400"/>
              </a:spcBef>
              <a:defRPr b="1" sz="2000"/>
            </a:pPr>
            <a:r>
              <a:t>Tuesday</a:t>
            </a:r>
          </a:p>
          <a:p>
            <a:pPr lvl="1" marL="742950" indent="-285750">
              <a:lnSpc>
                <a:spcPct val="80000"/>
              </a:lnSpc>
              <a:spcBef>
                <a:spcPts val="400"/>
              </a:spcBef>
              <a:defRPr b="1" sz="1700"/>
            </a:pPr>
            <a:r>
              <a:t>Define roughly the top ten most powerful  </a:t>
            </a:r>
            <a:r>
              <a:rPr u="sng"/>
              <a:t>strategies</a:t>
            </a:r>
          </a:p>
          <a:p>
            <a:pPr lvl="1" marL="742950" indent="-285750">
              <a:lnSpc>
                <a:spcPct val="80000"/>
              </a:lnSpc>
              <a:spcBef>
                <a:spcPts val="400"/>
              </a:spcBef>
              <a:defRPr b="1" sz="1700"/>
            </a:pPr>
            <a:r>
              <a:t> 	for enabling us to reach our objectives on time</a:t>
            </a:r>
          </a:p>
          <a:p>
            <a:pPr>
              <a:lnSpc>
                <a:spcPct val="80000"/>
              </a:lnSpc>
              <a:spcBef>
                <a:spcPts val="400"/>
              </a:spcBef>
              <a:defRPr b="1" sz="2000"/>
            </a:pPr>
            <a:r>
              <a:t>Wednesday</a:t>
            </a:r>
          </a:p>
          <a:p>
            <a:pPr lvl="1" marL="742950" indent="-285750">
              <a:lnSpc>
                <a:spcPct val="80000"/>
              </a:lnSpc>
              <a:spcBef>
                <a:spcPts val="400"/>
              </a:spcBef>
              <a:defRPr b="1" sz="1700"/>
            </a:pPr>
            <a:r>
              <a:t>Make an Impact Estimation Table for Objectives/Strategies</a:t>
            </a:r>
          </a:p>
          <a:p>
            <a:pPr lvl="1" marL="742950" indent="-285750">
              <a:lnSpc>
                <a:spcPct val="80000"/>
              </a:lnSpc>
              <a:spcBef>
                <a:spcPts val="400"/>
              </a:spcBef>
              <a:defRPr b="1" sz="1700"/>
            </a:pPr>
            <a:r>
              <a:t>Sanity Test: do we seem to have </a:t>
            </a:r>
            <a:r>
              <a:rPr u="sng"/>
              <a:t>enough powerful strategies </a:t>
            </a:r>
            <a:r>
              <a:t>to get to our Goals, with a reasonable safety margin?</a:t>
            </a:r>
          </a:p>
          <a:p>
            <a:pPr lvl="1" marL="742950" indent="-285750">
              <a:lnSpc>
                <a:spcPct val="80000"/>
              </a:lnSpc>
              <a:spcBef>
                <a:spcPts val="400"/>
              </a:spcBef>
              <a:defRPr b="1" sz="1700">
                <a:solidFill>
                  <a:srgbClr val="0000FF"/>
                </a:solidFill>
              </a:defRPr>
            </a:pPr>
            <a:r>
              <a:t>A tool for decomposing the value steps and seeing best value for resources</a:t>
            </a:r>
          </a:p>
          <a:p>
            <a:pPr>
              <a:lnSpc>
                <a:spcPct val="80000"/>
              </a:lnSpc>
              <a:spcBef>
                <a:spcPts val="400"/>
              </a:spcBef>
              <a:defRPr b="1" sz="2000"/>
            </a:pPr>
            <a:r>
              <a:t>Thursday</a:t>
            </a:r>
          </a:p>
          <a:p>
            <a:pPr lvl="1" marL="742950" indent="-285750">
              <a:lnSpc>
                <a:spcPct val="80000"/>
              </a:lnSpc>
              <a:spcBef>
                <a:spcPts val="400"/>
              </a:spcBef>
              <a:defRPr b="1" sz="1700">
                <a:solidFill>
                  <a:srgbClr val="3366FF"/>
                </a:solidFill>
              </a:defRPr>
            </a:pPr>
            <a:r>
              <a:t>Divide into rough delivery steps (annual, quarterly)</a:t>
            </a:r>
          </a:p>
          <a:p>
            <a:pPr lvl="1" marL="742950" indent="-285750">
              <a:lnSpc>
                <a:spcPct val="80000"/>
              </a:lnSpc>
              <a:spcBef>
                <a:spcPts val="400"/>
              </a:spcBef>
              <a:defRPr b="1" sz="1700">
                <a:solidFill>
                  <a:srgbClr val="3366FF"/>
                </a:solidFill>
              </a:defRPr>
            </a:pPr>
            <a:r>
              <a:t>Derive a </a:t>
            </a:r>
            <a:r>
              <a:rPr u="sng"/>
              <a:t>delivery step for ‘Next Week’</a:t>
            </a:r>
          </a:p>
          <a:p>
            <a:pPr>
              <a:lnSpc>
                <a:spcPct val="80000"/>
              </a:lnSpc>
              <a:spcBef>
                <a:spcPts val="400"/>
              </a:spcBef>
              <a:defRPr b="1" sz="2000"/>
            </a:pPr>
            <a:r>
              <a:t>Friday</a:t>
            </a:r>
          </a:p>
          <a:p>
            <a:pPr lvl="1" marL="742950" indent="-285750">
              <a:lnSpc>
                <a:spcPct val="80000"/>
              </a:lnSpc>
              <a:spcBef>
                <a:spcPts val="400"/>
              </a:spcBef>
              <a:defRPr b="1" sz="1700" u="sng"/>
            </a:pPr>
            <a:r>
              <a:t>Present these plans </a:t>
            </a:r>
            <a:r>
              <a:rPr u="none"/>
              <a:t>to approval manager (Brigadier General Pellicci)  </a:t>
            </a:r>
          </a:p>
          <a:p>
            <a:pPr lvl="1" marL="742950" indent="-285750">
              <a:lnSpc>
                <a:spcPct val="80000"/>
              </a:lnSpc>
              <a:spcBef>
                <a:spcPts val="400"/>
              </a:spcBef>
              <a:defRPr b="1" sz="1700"/>
            </a:pPr>
            <a:r>
              <a:t>get approval to deliver next week</a:t>
            </a:r>
          </a:p>
          <a:p>
            <a:pPr lvl="1" marL="742950" indent="-285750">
              <a:lnSpc>
                <a:spcPct val="80000"/>
              </a:lnSpc>
              <a:spcBef>
                <a:spcPts val="400"/>
              </a:spcBef>
              <a:defRPr b="1" sz="1700"/>
            </a:pPr>
            <a:r>
              <a:t>(they can´t resist results next week!</a:t>
            </a:r>
          </a:p>
        </p:txBody>
      </p:sp>
      <p:sp>
        <p:nvSpPr>
          <p:cNvPr id="2394" name="Slide Number Placeholder 3"/>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95" name="Picture 4" descr="Picture 4"/>
          <p:cNvPicPr>
            <a:picLocks noChangeAspect="1"/>
          </p:cNvPicPr>
          <p:nvPr/>
        </p:nvPicPr>
        <p:blipFill>
          <a:blip r:embed="rId5">
            <a:extLst/>
          </a:blip>
          <a:stretch>
            <a:fillRect/>
          </a:stretch>
        </p:blipFill>
        <p:spPr>
          <a:xfrm>
            <a:off x="7747000" y="-25400"/>
            <a:ext cx="1244600" cy="1244600"/>
          </a:xfrm>
          <a:prstGeom prst="rect">
            <a:avLst/>
          </a:prstGeom>
          <a:ln w="12700">
            <a:miter lim="400000"/>
          </a:ln>
        </p:spPr>
      </p:pic>
      <p:pic>
        <p:nvPicPr>
          <p:cNvPr id="2396" name="Picture 7" descr="Picture 7"/>
          <p:cNvPicPr>
            <a:picLocks noChangeAspect="1"/>
          </p:cNvPicPr>
          <p:nvPr/>
        </p:nvPicPr>
        <p:blipFill>
          <a:blip r:embed="rId6">
            <a:extLst/>
          </a:blip>
          <a:stretch>
            <a:fillRect/>
          </a:stretch>
        </p:blipFill>
        <p:spPr>
          <a:xfrm>
            <a:off x="7620000" y="4208462"/>
            <a:ext cx="1371600" cy="2116139"/>
          </a:xfrm>
          <a:prstGeom prst="rect">
            <a:avLst/>
          </a:prstGeom>
          <a:ln w="12700">
            <a:miter lim="400000"/>
          </a:ln>
        </p:spPr>
      </p:pic>
      <p:pic>
        <p:nvPicPr>
          <p:cNvPr id="2397" name="Picture 8" descr="Picture 8"/>
          <p:cNvPicPr>
            <a:picLocks noChangeAspect="1"/>
          </p:cNvPicPr>
          <p:nvPr/>
        </p:nvPicPr>
        <p:blipFill>
          <a:blip r:embed="rId7">
            <a:extLst/>
          </a:blip>
          <a:stretch>
            <a:fillRect/>
          </a:stretch>
        </p:blipFill>
        <p:spPr>
          <a:xfrm>
            <a:off x="7253288" y="1143000"/>
            <a:ext cx="1890714" cy="1593850"/>
          </a:xfrm>
          <a:prstGeom prst="rect">
            <a:avLst/>
          </a:prstGeom>
          <a:ln w="12700">
            <a:miter lim="400000"/>
          </a:ln>
        </p:spPr>
      </p:pic>
      <p:pic>
        <p:nvPicPr>
          <p:cNvPr id="2398" name="Picture 10" descr="Picture 10"/>
          <p:cNvPicPr>
            <a:picLocks noChangeAspect="1"/>
          </p:cNvPicPr>
          <p:nvPr/>
        </p:nvPicPr>
        <p:blipFill>
          <a:blip r:embed="rId8">
            <a:extLst/>
          </a:blip>
          <a:stretch>
            <a:fillRect/>
          </a:stretch>
        </p:blipFill>
        <p:spPr>
          <a:xfrm>
            <a:off x="5684837" y="5715000"/>
            <a:ext cx="1211264" cy="1143000"/>
          </a:xfrm>
          <a:prstGeom prst="rect">
            <a:avLst/>
          </a:prstGeom>
          <a:ln w="12700">
            <a:miter lim="400000"/>
          </a:ln>
        </p:spPr>
      </p:pic>
      <p:sp>
        <p:nvSpPr>
          <p:cNvPr id="2399" name="Date Placeholder 1"/>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3" name="Footer Placeholder 2"/>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pic>
        <p:nvPicPr>
          <p:cNvPr id="2404" name="Picture 6" descr="Picture 6"/>
          <p:cNvPicPr>
            <a:picLocks noChangeAspect="1"/>
          </p:cNvPicPr>
          <p:nvPr/>
        </p:nvPicPr>
        <p:blipFill>
          <a:blip r:embed="rId2">
            <a:extLst/>
          </a:blip>
          <a:stretch>
            <a:fillRect/>
          </a:stretch>
        </p:blipFill>
        <p:spPr>
          <a:xfrm>
            <a:off x="7924800" y="-25400"/>
            <a:ext cx="711200" cy="711200"/>
          </a:xfrm>
          <a:prstGeom prst="rect">
            <a:avLst/>
          </a:prstGeom>
          <a:ln w="12700">
            <a:miter lim="400000"/>
          </a:ln>
        </p:spPr>
      </p:pic>
      <p:sp>
        <p:nvSpPr>
          <p:cNvPr id="2405"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06" name="Rectangle 1026"/>
          <p:cNvSpPr txBox="1"/>
          <p:nvPr>
            <p:ph type="ctrTitle"/>
          </p:nvPr>
        </p:nvSpPr>
        <p:spPr>
          <a:xfrm>
            <a:off x="914400" y="0"/>
            <a:ext cx="6858000" cy="685800"/>
          </a:xfrm>
          <a:prstGeom prst="rect">
            <a:avLst/>
          </a:prstGeom>
        </p:spPr>
        <p:txBody>
          <a:bodyPr/>
          <a:lstStyle>
            <a:lvl1pPr defTabSz="452627">
              <a:defRPr sz="2300"/>
            </a:lvl1pPr>
          </a:lstStyle>
          <a:p>
            <a:pPr/>
            <a:r>
              <a:t>US Army Example: PERSINSCOM: Personnel System</a:t>
            </a:r>
          </a:p>
        </p:txBody>
      </p:sp>
      <p:grpSp>
        <p:nvGrpSpPr>
          <p:cNvPr id="2409" name="Object 2"/>
          <p:cNvGrpSpPr/>
          <p:nvPr/>
        </p:nvGrpSpPr>
        <p:grpSpPr>
          <a:xfrm>
            <a:off x="0" y="685800"/>
            <a:ext cx="9144000" cy="5791200"/>
            <a:chOff x="0" y="0"/>
            <a:chExt cx="9144000" cy="5791200"/>
          </a:xfrm>
        </p:grpSpPr>
        <p:sp>
          <p:nvSpPr>
            <p:cNvPr id="2407" name="Rectangle"/>
            <p:cNvSpPr/>
            <p:nvPr/>
          </p:nvSpPr>
          <p:spPr>
            <a:xfrm>
              <a:off x="0" y="0"/>
              <a:ext cx="9144000" cy="579120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408" name="image74.png" descr="image74.png"/>
            <p:cNvPicPr>
              <a:picLocks noChangeAspect="1"/>
            </p:cNvPicPr>
            <p:nvPr/>
          </p:nvPicPr>
          <p:blipFill>
            <a:blip r:embed="rId3">
              <a:extLst/>
            </a:blip>
            <a:stretch>
              <a:fillRect/>
            </a:stretch>
          </p:blipFill>
          <p:spPr>
            <a:xfrm>
              <a:off x="0" y="0"/>
              <a:ext cx="9144000" cy="5791200"/>
            </a:xfrm>
            <a:prstGeom prst="rect">
              <a:avLst/>
            </a:prstGeom>
            <a:ln w="12700" cap="flat">
              <a:noFill/>
              <a:miter lim="400000"/>
            </a:ln>
            <a:effectLst/>
          </p:spPr>
        </p:pic>
      </p:grpSp>
      <p:grpSp>
        <p:nvGrpSpPr>
          <p:cNvPr id="2412" name="Rectangle 6"/>
          <p:cNvGrpSpPr/>
          <p:nvPr/>
        </p:nvGrpSpPr>
        <p:grpSpPr>
          <a:xfrm>
            <a:off x="2590800" y="685800"/>
            <a:ext cx="6553200" cy="5670550"/>
            <a:chOff x="0" y="0"/>
            <a:chExt cx="6553200" cy="5670550"/>
          </a:xfrm>
        </p:grpSpPr>
        <p:sp>
          <p:nvSpPr>
            <p:cNvPr id="2410" name="Rectangle"/>
            <p:cNvSpPr/>
            <p:nvPr/>
          </p:nvSpPr>
          <p:spPr>
            <a:xfrm>
              <a:off x="0" y="0"/>
              <a:ext cx="6553200" cy="5670550"/>
            </a:xfrm>
            <a:prstGeom prst="rect">
              <a:avLst/>
            </a:prstGeom>
            <a:gradFill flip="none" rotWithShape="1">
              <a:gsLst>
                <a:gs pos="0">
                  <a:srgbClr val="3F80CE"/>
                </a:gs>
                <a:gs pos="100000">
                  <a:schemeClr val="accent1">
                    <a:hueOff val="357503"/>
                    <a:satOff val="54545"/>
                    <a:lumOff val="29273"/>
                  </a:schemeClr>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sz="6900">
                  <a:solidFill>
                    <a:srgbClr val="FFFFFF"/>
                  </a:solidFill>
                  <a:latin typeface="+mj-lt"/>
                  <a:ea typeface="+mj-ea"/>
                  <a:cs typeface="+mj-cs"/>
                  <a:sym typeface="Calibri"/>
                </a:defRPr>
              </a:pPr>
            </a:p>
          </p:txBody>
        </p:sp>
        <p:sp>
          <p:nvSpPr>
            <p:cNvPr id="2411" name="Monday…"/>
            <p:cNvSpPr txBox="1"/>
            <p:nvPr/>
          </p:nvSpPr>
          <p:spPr>
            <a:xfrm>
              <a:off x="0" y="249555"/>
              <a:ext cx="6553200" cy="5171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sz="6900">
                  <a:solidFill>
                    <a:srgbClr val="FFFFFF"/>
                  </a:solidFill>
                  <a:latin typeface="+mj-lt"/>
                  <a:ea typeface="+mj-ea"/>
                  <a:cs typeface="+mj-cs"/>
                  <a:sym typeface="Calibri"/>
                </a:defRPr>
              </a:pPr>
              <a:r>
                <a:t>Monday</a:t>
              </a:r>
            </a:p>
            <a:p>
              <a:pPr algn="ctr">
                <a:defRPr sz="6900">
                  <a:solidFill>
                    <a:srgbClr val="FFFFFF"/>
                  </a:solidFill>
                  <a:latin typeface="Wingdings"/>
                  <a:ea typeface="Wingdings"/>
                  <a:cs typeface="Wingdings"/>
                  <a:sym typeface="Wingdings"/>
                </a:defRPr>
              </a:pPr>
              <a:r>
                <a:t></a:t>
              </a:r>
              <a:r>
                <a:rPr>
                  <a:latin typeface="+mj-lt"/>
                  <a:ea typeface="+mj-ea"/>
                  <a:cs typeface="+mj-cs"/>
                  <a:sym typeface="Calibri"/>
                </a:rPr>
                <a:t>The Top Ten</a:t>
              </a:r>
              <a:endParaRPr>
                <a:latin typeface="+mj-lt"/>
                <a:ea typeface="+mj-ea"/>
                <a:cs typeface="+mj-cs"/>
                <a:sym typeface="Calibri"/>
              </a:endParaRPr>
            </a:p>
            <a:p>
              <a:pPr algn="ctr">
                <a:defRPr sz="6900">
                  <a:solidFill>
                    <a:srgbClr val="FFFFFF"/>
                  </a:solidFill>
                  <a:latin typeface="+mj-lt"/>
                  <a:ea typeface="+mj-ea"/>
                  <a:cs typeface="+mj-cs"/>
                  <a:sym typeface="Calibri"/>
                </a:defRPr>
              </a:pPr>
              <a:r>
                <a:t>Critical Objectives</a:t>
              </a:r>
            </a:p>
            <a:p>
              <a:pPr algn="ctr">
                <a:defRPr sz="6900">
                  <a:solidFill>
                    <a:srgbClr val="FFFFFF"/>
                  </a:solidFill>
                  <a:latin typeface="+mj-lt"/>
                  <a:ea typeface="+mj-ea"/>
                  <a:cs typeface="+mj-cs"/>
                  <a:sym typeface="Calibri"/>
                </a:defRPr>
              </a:pPr>
              <a:r>
                <a:t>Were decided</a:t>
              </a:r>
            </a:p>
          </p:txBody>
        </p:sp>
      </p:grpSp>
      <p:sp>
        <p:nvSpPr>
          <p:cNvPr id="2413" name="Rectangle 7"/>
          <p:cNvSpPr/>
          <p:nvPr/>
        </p:nvSpPr>
        <p:spPr>
          <a:xfrm>
            <a:off x="0" y="4997450"/>
            <a:ext cx="2590800" cy="1403350"/>
          </a:xfrm>
          <a:prstGeom prst="rect">
            <a:avLst/>
          </a:prstGeom>
          <a:gradFill>
            <a:gsLst>
              <a:gs pos="0">
                <a:srgbClr val="3F80CE"/>
              </a:gs>
              <a:gs pos="100000">
                <a:schemeClr val="accent1">
                  <a:hueOff val="357503"/>
                  <a:satOff val="54545"/>
                  <a:lumOff val="29273"/>
                </a:schemeClr>
              </a:gs>
            </a:gsLst>
            <a:lin ang="16200000"/>
          </a:gradFill>
          <a:ln>
            <a:solidFill>
              <a:srgbClr val="4A7EBB"/>
            </a:solidFill>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pic>
        <p:nvPicPr>
          <p:cNvPr id="2414" name="Picture 9" descr="Picture 9"/>
          <p:cNvPicPr>
            <a:picLocks noChangeAspect="1"/>
          </p:cNvPicPr>
          <p:nvPr/>
        </p:nvPicPr>
        <p:blipFill>
          <a:blip r:embed="rId4">
            <a:extLst/>
          </a:blip>
          <a:stretch>
            <a:fillRect/>
          </a:stretch>
        </p:blipFill>
        <p:spPr>
          <a:xfrm>
            <a:off x="2667000" y="762000"/>
            <a:ext cx="1647201" cy="1371600"/>
          </a:xfrm>
          <a:prstGeom prst="rect">
            <a:avLst/>
          </a:prstGeom>
          <a:ln w="12700">
            <a:miter lim="400000"/>
          </a:ln>
        </p:spPr>
      </p:pic>
      <p:sp>
        <p:nvSpPr>
          <p:cNvPr id="2415" name="Date Placeholder 1"/>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7" name="Footer Placeholder 2"/>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pic>
        <p:nvPicPr>
          <p:cNvPr id="2418" name="Picture 7" descr="Picture 7"/>
          <p:cNvPicPr>
            <a:picLocks noChangeAspect="1"/>
          </p:cNvPicPr>
          <p:nvPr/>
        </p:nvPicPr>
        <p:blipFill>
          <a:blip r:embed="rId2">
            <a:extLst/>
          </a:blip>
          <a:stretch>
            <a:fillRect/>
          </a:stretch>
        </p:blipFill>
        <p:spPr>
          <a:xfrm>
            <a:off x="8051800" y="-25400"/>
            <a:ext cx="939800" cy="939800"/>
          </a:xfrm>
          <a:prstGeom prst="rect">
            <a:avLst/>
          </a:prstGeom>
          <a:ln w="12700">
            <a:miter lim="400000"/>
          </a:ln>
        </p:spPr>
      </p:pic>
      <p:sp>
        <p:nvSpPr>
          <p:cNvPr id="2419"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0" name="Rectangle 2"/>
          <p:cNvSpPr txBox="1"/>
          <p:nvPr>
            <p:ph type="title"/>
          </p:nvPr>
        </p:nvSpPr>
        <p:spPr>
          <a:xfrm>
            <a:off x="457200" y="152398"/>
            <a:ext cx="8229600" cy="639765"/>
          </a:xfrm>
          <a:prstGeom prst="rect">
            <a:avLst/>
          </a:prstGeom>
        </p:spPr>
        <p:txBody>
          <a:bodyPr/>
          <a:lstStyle/>
          <a:p>
            <a:pPr defTabSz="402336">
              <a:defRPr b="1" sz="1800"/>
            </a:pPr>
            <a:r>
              <a:t>Sample of Objectives/Strategy definitions</a:t>
            </a:r>
            <a:br/>
            <a:r>
              <a:t>US Army Example: PERSINSCOM: Personnel System</a:t>
            </a:r>
          </a:p>
        </p:txBody>
      </p:sp>
      <p:sp>
        <p:nvSpPr>
          <p:cNvPr id="2421" name="Rectangle 3"/>
          <p:cNvSpPr txBox="1"/>
          <p:nvPr>
            <p:ph type="body" idx="1"/>
          </p:nvPr>
        </p:nvSpPr>
        <p:spPr>
          <a:xfrm>
            <a:off x="-2" y="914400"/>
            <a:ext cx="6427941" cy="5486400"/>
          </a:xfrm>
          <a:prstGeom prst="rect">
            <a:avLst/>
          </a:prstGeom>
          <a:solidFill>
            <a:srgbClr val="FFFF00"/>
          </a:solidFill>
          <a:ln w="9525">
            <a:solidFill>
              <a:srgbClr val="FFFFFF"/>
            </a:solidFill>
            <a:round/>
          </a:ln>
        </p:spPr>
        <p:txBody>
          <a:bodyPr/>
          <a:lstStyle/>
          <a:p>
            <a:pPr marL="339470" indent="-339470" algn="ctr" defTabSz="452627">
              <a:spcBef>
                <a:spcPts val="400"/>
              </a:spcBef>
              <a:defRPr i="1" sz="1900"/>
            </a:pPr>
            <a:r>
              <a:t>Example of one of the Objectives:</a:t>
            </a:r>
          </a:p>
          <a:p>
            <a:pPr marL="339470" indent="-339470" defTabSz="452627">
              <a:spcBef>
                <a:spcPts val="400"/>
              </a:spcBef>
              <a:buSzTx/>
              <a:buNone/>
              <a:defRPr b="1" sz="1900" u="sng"/>
            </a:pPr>
            <a:r>
              <a:t>Customer Service</a:t>
            </a:r>
            <a:r>
              <a:rPr b="0"/>
              <a:t>:</a:t>
            </a:r>
          </a:p>
          <a:p>
            <a:pPr marL="339470" indent="-339470" defTabSz="452627">
              <a:spcBef>
                <a:spcPts val="400"/>
              </a:spcBef>
              <a:buSzTx/>
              <a:buNone/>
              <a:defRPr b="1" sz="1900"/>
            </a:pPr>
            <a:r>
              <a:t>Type</a:t>
            </a:r>
            <a:r>
              <a:rPr b="0"/>
              <a:t>: Critical Top level Systems Objective</a:t>
            </a:r>
          </a:p>
          <a:p>
            <a:pPr marL="339470" indent="-339470" defTabSz="452627">
              <a:spcBef>
                <a:spcPts val="400"/>
              </a:spcBef>
              <a:buSzTx/>
              <a:buNone/>
              <a:defRPr b="1" sz="1900"/>
            </a:pPr>
            <a:r>
              <a:t>Gist</a:t>
            </a:r>
            <a:r>
              <a:rPr b="0"/>
              <a:t>: Improve customer perception of quality of service provided.</a:t>
            </a:r>
          </a:p>
          <a:p>
            <a:pPr marL="339470" indent="-339470" defTabSz="452627">
              <a:spcBef>
                <a:spcPts val="400"/>
              </a:spcBef>
              <a:buSzTx/>
              <a:buNone/>
              <a:defRPr b="1" sz="1900"/>
            </a:pPr>
            <a:r>
              <a:t>Scale</a:t>
            </a:r>
            <a:r>
              <a:rPr b="0"/>
              <a:t>: Violations of Customer Agreement per Month.</a:t>
            </a:r>
          </a:p>
          <a:p>
            <a:pPr marL="339470" indent="-339470" defTabSz="452627">
              <a:spcBef>
                <a:spcPts val="400"/>
              </a:spcBef>
              <a:buSzTx/>
              <a:buNone/>
              <a:defRPr b="1" sz="1900"/>
            </a:pPr>
            <a:r>
              <a:t>Meter</a:t>
            </a:r>
            <a:r>
              <a:rPr b="0"/>
              <a:t>: Log of Violations.</a:t>
            </a:r>
          </a:p>
          <a:p>
            <a:pPr marL="339470" indent="-339470" defTabSz="452627">
              <a:spcBef>
                <a:spcPts val="400"/>
              </a:spcBef>
              <a:buSzTx/>
              <a:buNone/>
              <a:defRPr b="1" sz="1900"/>
            </a:pPr>
            <a:r>
              <a:t>Past </a:t>
            </a:r>
            <a:r>
              <a:rPr b="0"/>
              <a:t>[Last Year] Unknown Number </a:t>
            </a:r>
            <a:r>
              <a:rPr b="0">
                <a:latin typeface="Wingdings"/>
                <a:ea typeface="Wingdings"/>
                <a:cs typeface="Wingdings"/>
                <a:sym typeface="Wingdings"/>
              </a:rPr>
              <a:t></a:t>
            </a:r>
            <a:r>
              <a:rPr b="0"/>
              <a:t>State of PERSCOM Management Review</a:t>
            </a:r>
          </a:p>
          <a:p>
            <a:pPr marL="339470" indent="-339470" defTabSz="452627">
              <a:spcBef>
                <a:spcPts val="400"/>
              </a:spcBef>
              <a:buSzTx/>
              <a:buNone/>
              <a:defRPr b="1" sz="1900"/>
            </a:pPr>
            <a:r>
              <a:t>Record </a:t>
            </a:r>
            <a:r>
              <a:rPr b="0"/>
              <a:t>[NARDAC] 0 ? </a:t>
            </a:r>
            <a:r>
              <a:rPr b="0">
                <a:latin typeface="Wingdings"/>
                <a:ea typeface="Wingdings"/>
                <a:cs typeface="Wingdings"/>
                <a:sym typeface="Wingdings"/>
              </a:rPr>
              <a:t></a:t>
            </a:r>
            <a:r>
              <a:rPr b="0"/>
              <a:t>  NARDAC Reports Last Year</a:t>
            </a:r>
          </a:p>
          <a:p>
            <a:pPr marL="339470" indent="-339470" defTabSz="452627">
              <a:spcBef>
                <a:spcPts val="400"/>
              </a:spcBef>
              <a:buSzTx/>
              <a:buNone/>
              <a:defRPr b="1" sz="1900"/>
            </a:pPr>
            <a:r>
              <a:t>Fail </a:t>
            </a:r>
            <a:r>
              <a:rPr b="0"/>
              <a:t>: &lt;must be better than Past, Unknown number&gt; </a:t>
            </a:r>
            <a:r>
              <a:rPr b="0">
                <a:latin typeface="Wingdings"/>
                <a:ea typeface="Wingdings"/>
                <a:cs typeface="Wingdings"/>
                <a:sym typeface="Wingdings"/>
              </a:rPr>
              <a:t></a:t>
            </a:r>
            <a:r>
              <a:rPr b="0"/>
              <a:t>CG</a:t>
            </a:r>
          </a:p>
          <a:p>
            <a:pPr marL="339470" indent="-339470" defTabSz="452627">
              <a:spcBef>
                <a:spcPts val="400"/>
              </a:spcBef>
              <a:buSzTx/>
              <a:buNone/>
              <a:defRPr b="1" sz="1900"/>
            </a:pPr>
            <a:r>
              <a:t>Goal </a:t>
            </a:r>
            <a:r>
              <a:rPr b="0"/>
              <a:t>[This Year, PERSINCOM] 0 “Go for the Record” </a:t>
            </a:r>
            <a:r>
              <a:rPr b="0">
                <a:latin typeface="Wingdings"/>
                <a:ea typeface="Wingdings"/>
                <a:cs typeface="Wingdings"/>
                <a:sym typeface="Wingdings"/>
              </a:rPr>
              <a:t></a:t>
            </a:r>
            <a:r>
              <a:rPr b="0"/>
              <a:t> Group SWAG</a:t>
            </a:r>
          </a:p>
          <a:p>
            <a:pPr marL="339470" indent="-339470" algn="ctr" defTabSz="452627">
              <a:defRPr i="1" sz="1900"/>
            </a:pPr>
          </a:p>
          <a:p>
            <a:pPr marL="339470" indent="-339470" defTabSz="452627">
              <a:spcBef>
                <a:spcPts val="400"/>
              </a:spcBef>
              <a:buSzTx/>
              <a:buNone/>
              <a:defRPr b="1" sz="1900"/>
            </a:pPr>
            <a:r>
              <a:t> </a:t>
            </a:r>
            <a:r>
              <a:rPr b="0" i="1"/>
              <a:t>.</a:t>
            </a:r>
          </a:p>
        </p:txBody>
      </p:sp>
      <p:pic>
        <p:nvPicPr>
          <p:cNvPr id="2422" name="Picture 8" descr="Picture 8"/>
          <p:cNvPicPr>
            <a:picLocks noChangeAspect="1"/>
          </p:cNvPicPr>
          <p:nvPr/>
        </p:nvPicPr>
        <p:blipFill>
          <a:blip r:embed="rId3">
            <a:extLst/>
          </a:blip>
          <a:stretch>
            <a:fillRect/>
          </a:stretch>
        </p:blipFill>
        <p:spPr>
          <a:xfrm>
            <a:off x="6402220" y="2667000"/>
            <a:ext cx="2470801" cy="2057400"/>
          </a:xfrm>
          <a:prstGeom prst="rect">
            <a:avLst/>
          </a:prstGeom>
          <a:ln w="12700">
            <a:miter lim="400000"/>
          </a:ln>
        </p:spPr>
      </p:pic>
      <p:sp>
        <p:nvSpPr>
          <p:cNvPr id="2423" name="Date Placeholder 1"/>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5" name="Footer Placeholder 2"/>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pic>
        <p:nvPicPr>
          <p:cNvPr id="2426" name="Picture 6" descr="Picture 6"/>
          <p:cNvPicPr>
            <a:picLocks noChangeAspect="1"/>
          </p:cNvPicPr>
          <p:nvPr/>
        </p:nvPicPr>
        <p:blipFill>
          <a:blip r:embed="rId2">
            <a:extLst/>
          </a:blip>
          <a:stretch>
            <a:fillRect/>
          </a:stretch>
        </p:blipFill>
        <p:spPr>
          <a:xfrm>
            <a:off x="7924800" y="-25400"/>
            <a:ext cx="711200" cy="711200"/>
          </a:xfrm>
          <a:prstGeom prst="rect">
            <a:avLst/>
          </a:prstGeom>
          <a:ln w="12700">
            <a:miter lim="400000"/>
          </a:ln>
        </p:spPr>
      </p:pic>
      <p:sp>
        <p:nvSpPr>
          <p:cNvPr id="2427"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8" name="Rectangle 1026"/>
          <p:cNvSpPr txBox="1"/>
          <p:nvPr>
            <p:ph type="ctrTitle"/>
          </p:nvPr>
        </p:nvSpPr>
        <p:spPr>
          <a:xfrm>
            <a:off x="914400" y="0"/>
            <a:ext cx="6858000" cy="685800"/>
          </a:xfrm>
          <a:prstGeom prst="rect">
            <a:avLst/>
          </a:prstGeom>
        </p:spPr>
        <p:txBody>
          <a:bodyPr/>
          <a:lstStyle>
            <a:lvl1pPr defTabSz="452627">
              <a:defRPr sz="2300"/>
            </a:lvl1pPr>
          </a:lstStyle>
          <a:p>
            <a:pPr/>
            <a:r>
              <a:t>US Army Example: PERSINSCOM: Personnel System</a:t>
            </a:r>
          </a:p>
        </p:txBody>
      </p:sp>
      <p:grpSp>
        <p:nvGrpSpPr>
          <p:cNvPr id="2431" name="Object 2"/>
          <p:cNvGrpSpPr/>
          <p:nvPr/>
        </p:nvGrpSpPr>
        <p:grpSpPr>
          <a:xfrm>
            <a:off x="0" y="685800"/>
            <a:ext cx="9144000" cy="5791200"/>
            <a:chOff x="0" y="0"/>
            <a:chExt cx="9144000" cy="5791200"/>
          </a:xfrm>
        </p:grpSpPr>
        <p:sp>
          <p:nvSpPr>
            <p:cNvPr id="2429" name="Rectangle"/>
            <p:cNvSpPr/>
            <p:nvPr/>
          </p:nvSpPr>
          <p:spPr>
            <a:xfrm>
              <a:off x="0" y="0"/>
              <a:ext cx="9144000" cy="579120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430" name="image74.png" descr="image74.png"/>
            <p:cNvPicPr>
              <a:picLocks noChangeAspect="1"/>
            </p:cNvPicPr>
            <p:nvPr/>
          </p:nvPicPr>
          <p:blipFill>
            <a:blip r:embed="rId3">
              <a:extLst/>
            </a:blip>
            <a:stretch>
              <a:fillRect/>
            </a:stretch>
          </p:blipFill>
          <p:spPr>
            <a:xfrm>
              <a:off x="0" y="0"/>
              <a:ext cx="9144000" cy="5791200"/>
            </a:xfrm>
            <a:prstGeom prst="rect">
              <a:avLst/>
            </a:prstGeom>
            <a:ln w="12700" cap="flat">
              <a:noFill/>
              <a:miter lim="400000"/>
            </a:ln>
            <a:effectLst/>
          </p:spPr>
        </p:pic>
      </p:grpSp>
      <p:grpSp>
        <p:nvGrpSpPr>
          <p:cNvPr id="2434" name="Rectangle 6"/>
          <p:cNvGrpSpPr/>
          <p:nvPr/>
        </p:nvGrpSpPr>
        <p:grpSpPr>
          <a:xfrm>
            <a:off x="2590800" y="1219200"/>
            <a:ext cx="6553200" cy="5137150"/>
            <a:chOff x="0" y="0"/>
            <a:chExt cx="6553200" cy="5137150"/>
          </a:xfrm>
        </p:grpSpPr>
        <p:sp>
          <p:nvSpPr>
            <p:cNvPr id="2432" name="Rectangle"/>
            <p:cNvSpPr/>
            <p:nvPr/>
          </p:nvSpPr>
          <p:spPr>
            <a:xfrm>
              <a:off x="0" y="0"/>
              <a:ext cx="6553200" cy="5137150"/>
            </a:xfrm>
            <a:prstGeom prst="rect">
              <a:avLst/>
            </a:prstGeom>
            <a:gradFill flip="none" rotWithShape="1">
              <a:gsLst>
                <a:gs pos="0">
                  <a:srgbClr val="3F80CE"/>
                </a:gs>
                <a:gs pos="100000">
                  <a:schemeClr val="accent1">
                    <a:hueOff val="357503"/>
                    <a:satOff val="54545"/>
                    <a:lumOff val="29273"/>
                  </a:schemeClr>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sz="3800">
                  <a:solidFill>
                    <a:srgbClr val="FFFFFF"/>
                  </a:solidFill>
                  <a:latin typeface="+mj-lt"/>
                  <a:ea typeface="+mj-ea"/>
                  <a:cs typeface="+mj-cs"/>
                  <a:sym typeface="Calibri"/>
                </a:defRPr>
              </a:pPr>
            </a:p>
          </p:txBody>
        </p:sp>
        <p:sp>
          <p:nvSpPr>
            <p:cNvPr id="2433" name="Tuesday…"/>
            <p:cNvSpPr txBox="1"/>
            <p:nvPr/>
          </p:nvSpPr>
          <p:spPr>
            <a:xfrm>
              <a:off x="0" y="846454"/>
              <a:ext cx="6553200" cy="3444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b="1" sz="3800">
                  <a:solidFill>
                    <a:srgbClr val="FF0000"/>
                  </a:solidFill>
                  <a:latin typeface="+mj-lt"/>
                  <a:ea typeface="+mj-ea"/>
                  <a:cs typeface="+mj-cs"/>
                  <a:sym typeface="Calibri"/>
                </a:defRPr>
              </a:pPr>
              <a:r>
                <a:t>Tuesday</a:t>
              </a:r>
              <a:endParaRPr>
                <a:solidFill>
                  <a:srgbClr val="FFFFFF"/>
                </a:solidFill>
              </a:endParaRPr>
            </a:p>
            <a:p>
              <a:pPr algn="ctr">
                <a:defRPr sz="3800">
                  <a:solidFill>
                    <a:srgbClr val="FFFFFF"/>
                  </a:solidFill>
                  <a:latin typeface="+mj-lt"/>
                  <a:ea typeface="+mj-ea"/>
                  <a:cs typeface="+mj-cs"/>
                  <a:sym typeface="Calibri"/>
                </a:defRPr>
              </a:pPr>
              <a:r>
                <a:t>The Top Ten</a:t>
              </a:r>
            </a:p>
            <a:p>
              <a:pPr algn="ctr">
                <a:defRPr sz="3800">
                  <a:solidFill>
                    <a:srgbClr val="FFFFFF"/>
                  </a:solidFill>
                  <a:latin typeface="+mj-lt"/>
                  <a:ea typeface="+mj-ea"/>
                  <a:cs typeface="+mj-cs"/>
                  <a:sym typeface="Calibri"/>
                </a:defRPr>
              </a:pPr>
              <a:r>
                <a:t>Critical </a:t>
              </a:r>
              <a:r>
                <a:rPr>
                  <a:solidFill>
                    <a:srgbClr val="FF0000"/>
                  </a:solidFill>
                </a:rPr>
                <a:t>Strategies</a:t>
              </a:r>
            </a:p>
            <a:p>
              <a:pPr algn="ctr">
                <a:defRPr sz="3800">
                  <a:solidFill>
                    <a:srgbClr val="FFFFFF"/>
                  </a:solidFill>
                  <a:latin typeface="+mj-lt"/>
                  <a:ea typeface="+mj-ea"/>
                  <a:cs typeface="+mj-cs"/>
                  <a:sym typeface="Calibri"/>
                </a:defRPr>
              </a:pPr>
              <a:r>
                <a:t>For reaching the </a:t>
              </a:r>
            </a:p>
            <a:p>
              <a:pPr algn="ctr">
                <a:defRPr sz="3800">
                  <a:solidFill>
                    <a:srgbClr val="FFFFFF"/>
                  </a:solidFill>
                  <a:latin typeface="Wingdings"/>
                  <a:ea typeface="Wingdings"/>
                  <a:cs typeface="Wingdings"/>
                  <a:sym typeface="Wingdings"/>
                </a:defRPr>
              </a:pPr>
              <a:r>
                <a:t></a:t>
              </a:r>
              <a:r>
                <a:rPr>
                  <a:latin typeface="+mj-lt"/>
                  <a:ea typeface="+mj-ea"/>
                  <a:cs typeface="+mj-cs"/>
                  <a:sym typeface="Calibri"/>
                </a:rPr>
                <a:t>objectives</a:t>
              </a:r>
              <a:endParaRPr>
                <a:latin typeface="+mj-lt"/>
                <a:ea typeface="+mj-ea"/>
                <a:cs typeface="+mj-cs"/>
                <a:sym typeface="Calibri"/>
              </a:endParaRPr>
            </a:p>
            <a:p>
              <a:pPr algn="ctr">
                <a:defRPr sz="3800">
                  <a:solidFill>
                    <a:srgbClr val="FFFFFF"/>
                  </a:solidFill>
                  <a:latin typeface="+mj-lt"/>
                  <a:ea typeface="+mj-ea"/>
                  <a:cs typeface="+mj-cs"/>
                  <a:sym typeface="Calibri"/>
                </a:defRPr>
              </a:pPr>
              <a:r>
                <a:t>Were decided</a:t>
              </a:r>
            </a:p>
          </p:txBody>
        </p:sp>
      </p:grpSp>
      <p:sp>
        <p:nvSpPr>
          <p:cNvPr id="2435" name="Up Arrow 7"/>
          <p:cNvSpPr/>
          <p:nvPr/>
        </p:nvSpPr>
        <p:spPr>
          <a:xfrm>
            <a:off x="7086600" y="1600200"/>
            <a:ext cx="1371601" cy="1371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0"/>
                </a:lnTo>
                <a:lnTo>
                  <a:pt x="21600" y="10800"/>
                </a:lnTo>
                <a:lnTo>
                  <a:pt x="16200" y="10800"/>
                </a:lnTo>
                <a:lnTo>
                  <a:pt x="16200" y="21600"/>
                </a:lnTo>
                <a:lnTo>
                  <a:pt x="5400" y="21600"/>
                </a:lnTo>
                <a:lnTo>
                  <a:pt x="5400" y="10800"/>
                </a:lnTo>
                <a:close/>
              </a:path>
            </a:pathLst>
          </a:custGeom>
          <a:gradFill>
            <a:gsLst>
              <a:gs pos="0">
                <a:srgbClr val="D1403C"/>
              </a:gs>
              <a:gs pos="100000">
                <a:schemeClr val="accent2">
                  <a:hueOff val="-39879"/>
                  <a:satOff val="52282"/>
                  <a:lumOff val="29251"/>
                </a:schemeClr>
              </a:gs>
            </a:gsLst>
            <a:lin ang="16200000"/>
          </a:gradFill>
          <a:ln>
            <a:solidFill>
              <a:srgbClr val="BE4B48"/>
            </a:solidFill>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2436" name="Rectangle 8"/>
          <p:cNvSpPr/>
          <p:nvPr/>
        </p:nvSpPr>
        <p:spPr>
          <a:xfrm>
            <a:off x="0" y="4997450"/>
            <a:ext cx="2590800" cy="1403350"/>
          </a:xfrm>
          <a:prstGeom prst="rect">
            <a:avLst/>
          </a:prstGeom>
          <a:gradFill>
            <a:gsLst>
              <a:gs pos="0">
                <a:srgbClr val="3F80CE"/>
              </a:gs>
              <a:gs pos="100000">
                <a:schemeClr val="accent1">
                  <a:hueOff val="357503"/>
                  <a:satOff val="54545"/>
                  <a:lumOff val="29273"/>
                </a:schemeClr>
              </a:gs>
            </a:gsLst>
            <a:lin ang="16200000"/>
          </a:gradFill>
          <a:ln>
            <a:solidFill>
              <a:srgbClr val="4A7EBB"/>
            </a:solidFill>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pic>
        <p:nvPicPr>
          <p:cNvPr id="2437" name="Picture 9" descr="Picture 9"/>
          <p:cNvPicPr>
            <a:picLocks noChangeAspect="1"/>
          </p:cNvPicPr>
          <p:nvPr/>
        </p:nvPicPr>
        <p:blipFill>
          <a:blip r:embed="rId4">
            <a:extLst/>
          </a:blip>
          <a:stretch>
            <a:fillRect/>
          </a:stretch>
        </p:blipFill>
        <p:spPr>
          <a:xfrm>
            <a:off x="7786061" y="3352800"/>
            <a:ext cx="1357939" cy="1879339"/>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9" name="Footer Placeholder 2"/>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pic>
        <p:nvPicPr>
          <p:cNvPr id="2440" name="Picture 7" descr="Picture 7"/>
          <p:cNvPicPr>
            <a:picLocks noChangeAspect="1"/>
          </p:cNvPicPr>
          <p:nvPr/>
        </p:nvPicPr>
        <p:blipFill>
          <a:blip r:embed="rId2">
            <a:extLst/>
          </a:blip>
          <a:stretch>
            <a:fillRect/>
          </a:stretch>
        </p:blipFill>
        <p:spPr>
          <a:xfrm>
            <a:off x="8051800" y="-25400"/>
            <a:ext cx="939800" cy="939800"/>
          </a:xfrm>
          <a:prstGeom prst="rect">
            <a:avLst/>
          </a:prstGeom>
          <a:ln w="12700">
            <a:miter lim="400000"/>
          </a:ln>
        </p:spPr>
      </p:pic>
      <p:sp>
        <p:nvSpPr>
          <p:cNvPr id="2441"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42" name="Rectangle 2"/>
          <p:cNvSpPr txBox="1"/>
          <p:nvPr>
            <p:ph type="title"/>
          </p:nvPr>
        </p:nvSpPr>
        <p:spPr>
          <a:xfrm>
            <a:off x="457200" y="152398"/>
            <a:ext cx="8229600" cy="639765"/>
          </a:xfrm>
          <a:prstGeom prst="rect">
            <a:avLst/>
          </a:prstGeom>
        </p:spPr>
        <p:txBody>
          <a:bodyPr/>
          <a:lstStyle/>
          <a:p>
            <a:pPr defTabSz="402336">
              <a:defRPr b="1" sz="1800"/>
            </a:pPr>
            <a:r>
              <a:t>Sample of Objectives/Strategy definitions</a:t>
            </a:r>
            <a:br/>
            <a:r>
              <a:t>US Army Example: PERSINSCOM: Personnel System</a:t>
            </a:r>
          </a:p>
        </p:txBody>
      </p:sp>
      <p:pic>
        <p:nvPicPr>
          <p:cNvPr id="2443" name="Object 2" descr="Object 2"/>
          <p:cNvPicPr>
            <a:picLocks noChangeAspect="1"/>
          </p:cNvPicPr>
          <p:nvPr/>
        </p:nvPicPr>
        <p:blipFill>
          <a:blip r:embed="rId3">
            <a:extLst/>
          </a:blip>
          <a:stretch>
            <a:fillRect/>
          </a:stretch>
        </p:blipFill>
        <p:spPr>
          <a:xfrm>
            <a:off x="304800" y="1473200"/>
            <a:ext cx="8382000" cy="3741738"/>
          </a:xfrm>
          <a:prstGeom prst="rect">
            <a:avLst/>
          </a:prstGeom>
          <a:ln w="12700">
            <a:miter lim="400000"/>
          </a:ln>
        </p:spPr>
      </p:pic>
      <p:sp>
        <p:nvSpPr>
          <p:cNvPr id="2444" name="Rectangle 3"/>
          <p:cNvSpPr txBox="1"/>
          <p:nvPr>
            <p:ph type="body" idx="1"/>
          </p:nvPr>
        </p:nvSpPr>
        <p:spPr>
          <a:xfrm>
            <a:off x="0" y="914400"/>
            <a:ext cx="9144000" cy="5486400"/>
          </a:xfrm>
          <a:prstGeom prst="rect">
            <a:avLst/>
          </a:prstGeom>
          <a:solidFill>
            <a:srgbClr val="FFFF00"/>
          </a:solidFill>
          <a:ln w="9525">
            <a:solidFill>
              <a:srgbClr val="FFFFFF"/>
            </a:solidFill>
            <a:round/>
          </a:ln>
        </p:spPr>
        <p:txBody>
          <a:bodyPr/>
          <a:lstStyle/>
          <a:p>
            <a:pPr marL="332613" indent="-332613" algn="ctr" defTabSz="443483">
              <a:lnSpc>
                <a:spcPct val="90000"/>
              </a:lnSpc>
              <a:spcBef>
                <a:spcPts val="1100"/>
              </a:spcBef>
              <a:buSzTx/>
              <a:buNone/>
              <a:defRPr i="1" sz="4600"/>
            </a:pPr>
            <a:r>
              <a:t>A Strategy (Top Level of Detail)</a:t>
            </a:r>
          </a:p>
          <a:p>
            <a:pPr marL="332613" indent="-332613" algn="ctr" defTabSz="443483">
              <a:lnSpc>
                <a:spcPct val="90000"/>
              </a:lnSpc>
              <a:defRPr i="1" sz="4600"/>
            </a:pPr>
          </a:p>
          <a:p>
            <a:pPr marL="332613" indent="-332613" defTabSz="443483">
              <a:lnSpc>
                <a:spcPct val="90000"/>
              </a:lnSpc>
              <a:spcBef>
                <a:spcPts val="1100"/>
              </a:spcBef>
              <a:buSzTx/>
              <a:buNone/>
              <a:defRPr b="1" sz="4600" u="sng"/>
            </a:pPr>
            <a:r>
              <a:t>Technology Investment</a:t>
            </a:r>
            <a:r>
              <a:rPr u="none"/>
              <a:t>: </a:t>
            </a:r>
          </a:p>
          <a:p>
            <a:pPr marL="332613" indent="-332613" defTabSz="443483">
              <a:lnSpc>
                <a:spcPct val="90000"/>
              </a:lnSpc>
              <a:spcBef>
                <a:spcPts val="1100"/>
              </a:spcBef>
              <a:buSzTx/>
              <a:buNone/>
              <a:defRPr b="1" sz="4600"/>
            </a:pPr>
            <a:r>
              <a:t>Gist</a:t>
            </a:r>
            <a:r>
              <a:rPr b="0"/>
              <a:t>: Exploit investment in high return technology. </a:t>
            </a:r>
          </a:p>
          <a:p>
            <a:pPr marL="332613" indent="-332613" defTabSz="443483">
              <a:lnSpc>
                <a:spcPct val="90000"/>
              </a:lnSpc>
              <a:spcBef>
                <a:spcPts val="1100"/>
              </a:spcBef>
              <a:buSzTx/>
              <a:buNone/>
              <a:defRPr b="1" sz="4600"/>
            </a:pPr>
            <a:r>
              <a:t>Impacts</a:t>
            </a:r>
            <a:r>
              <a:rPr b="0"/>
              <a:t>: productivity, customer service and conserves resources.</a:t>
            </a:r>
          </a:p>
        </p:txBody>
      </p:sp>
      <p:pic>
        <p:nvPicPr>
          <p:cNvPr id="2445" name="Picture 7" descr="Picture 7"/>
          <p:cNvPicPr>
            <a:picLocks noChangeAspect="1"/>
          </p:cNvPicPr>
          <p:nvPr/>
        </p:nvPicPr>
        <p:blipFill>
          <a:blip r:embed="rId4">
            <a:extLst/>
          </a:blip>
          <a:stretch>
            <a:fillRect/>
          </a:stretch>
        </p:blipFill>
        <p:spPr>
          <a:xfrm>
            <a:off x="7786061" y="1676400"/>
            <a:ext cx="1357939" cy="1879339"/>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7" name="Footer Placeholder 5"/>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448" name="Title 1"/>
          <p:cNvSpPr txBox="1"/>
          <p:nvPr>
            <p:ph type="title"/>
          </p:nvPr>
        </p:nvSpPr>
        <p:spPr>
          <a:xfrm>
            <a:off x="457200" y="0"/>
            <a:ext cx="8534400" cy="1143000"/>
          </a:xfrm>
          <a:prstGeom prst="rect">
            <a:avLst/>
          </a:prstGeom>
        </p:spPr>
        <p:txBody>
          <a:bodyPr/>
          <a:lstStyle/>
          <a:p>
            <a:pPr defTabSz="416051">
              <a:defRPr sz="3500"/>
            </a:pPr>
            <a:r>
              <a:t>Wednesday: Sanity Check</a:t>
            </a:r>
            <a:br/>
            <a:r>
              <a:t>Day 3 of 5 of ‘Feasibility Study</a:t>
            </a:r>
          </a:p>
        </p:txBody>
      </p:sp>
      <p:sp>
        <p:nvSpPr>
          <p:cNvPr id="2449" name="Content Placeholder 2"/>
          <p:cNvSpPr txBox="1"/>
          <p:nvPr>
            <p:ph type="body" sz="half" idx="1"/>
          </p:nvPr>
        </p:nvSpPr>
        <p:spPr>
          <a:xfrm>
            <a:off x="228598" y="1143000"/>
            <a:ext cx="3485150" cy="4953000"/>
          </a:xfrm>
          <a:prstGeom prst="rect">
            <a:avLst/>
          </a:prstGeom>
          <a:solidFill>
            <a:srgbClr val="FFFF00"/>
          </a:solidFill>
        </p:spPr>
        <p:txBody>
          <a:bodyPr/>
          <a:lstStyle/>
          <a:p>
            <a:pPr>
              <a:lnSpc>
                <a:spcPct val="80000"/>
              </a:lnSpc>
              <a:spcBef>
                <a:spcPts val="400"/>
              </a:spcBef>
              <a:defRPr sz="2000">
                <a:latin typeface="Arial Black"/>
                <a:ea typeface="Arial Black"/>
                <a:cs typeface="Arial Black"/>
                <a:sym typeface="Arial Black"/>
              </a:defRPr>
            </a:pPr>
            <a:r>
              <a:t>We made a rough evaluation </a:t>
            </a:r>
          </a:p>
          <a:p>
            <a:pPr lvl="1" marL="742950" indent="-285750">
              <a:lnSpc>
                <a:spcPct val="80000"/>
              </a:lnSpc>
              <a:spcBef>
                <a:spcPts val="400"/>
              </a:spcBef>
              <a:defRPr sz="1700">
                <a:latin typeface="Arial Black"/>
                <a:ea typeface="Arial Black"/>
                <a:cs typeface="Arial Black"/>
                <a:sym typeface="Arial Black"/>
              </a:defRPr>
            </a:pPr>
            <a:r>
              <a:t>of how powerful our strategies might be </a:t>
            </a:r>
          </a:p>
          <a:p>
            <a:pPr lvl="1" marL="742950" indent="-285750">
              <a:lnSpc>
                <a:spcPct val="80000"/>
              </a:lnSpc>
              <a:spcBef>
                <a:spcPts val="400"/>
              </a:spcBef>
              <a:defRPr sz="1700">
                <a:latin typeface="Arial Black"/>
                <a:ea typeface="Arial Black"/>
                <a:cs typeface="Arial Black"/>
                <a:sym typeface="Arial Black"/>
              </a:defRPr>
            </a:pPr>
            <a:r>
              <a:t>in relation to our objectives</a:t>
            </a:r>
          </a:p>
          <a:p>
            <a:pPr lvl="1" marL="742950" indent="-285750">
              <a:lnSpc>
                <a:spcPct val="80000"/>
              </a:lnSpc>
              <a:spcBef>
                <a:spcPts val="400"/>
              </a:spcBef>
              <a:defRPr sz="1700">
                <a:latin typeface="Arial Black"/>
                <a:ea typeface="Arial Black"/>
                <a:cs typeface="Arial Black"/>
                <a:sym typeface="Arial Black"/>
              </a:defRPr>
            </a:pPr>
          </a:p>
          <a:p>
            <a:pPr>
              <a:lnSpc>
                <a:spcPct val="80000"/>
              </a:lnSpc>
              <a:spcBef>
                <a:spcPts val="400"/>
              </a:spcBef>
              <a:defRPr sz="2000">
                <a:latin typeface="Arial Black"/>
                <a:ea typeface="Arial Black"/>
                <a:cs typeface="Arial Black"/>
                <a:sym typeface="Arial Black"/>
              </a:defRPr>
            </a:pPr>
            <a:r>
              <a:t>Impact Estimation Table</a:t>
            </a:r>
          </a:p>
          <a:p>
            <a:pPr lvl="1" marL="742950" indent="-285750">
              <a:lnSpc>
                <a:spcPct val="80000"/>
              </a:lnSpc>
              <a:spcBef>
                <a:spcPts val="400"/>
              </a:spcBef>
              <a:defRPr sz="1700">
                <a:latin typeface="Arial Black"/>
                <a:ea typeface="Arial Black"/>
                <a:cs typeface="Arial Black"/>
                <a:sym typeface="Arial Black"/>
              </a:defRPr>
            </a:pPr>
            <a:r>
              <a:t>0%    Neutral, no ± impact</a:t>
            </a:r>
          </a:p>
          <a:p>
            <a:pPr lvl="1" marL="742950" indent="-285750">
              <a:lnSpc>
                <a:spcPct val="80000"/>
              </a:lnSpc>
              <a:spcBef>
                <a:spcPts val="400"/>
              </a:spcBef>
              <a:defRPr sz="1700">
                <a:latin typeface="Arial Black"/>
                <a:ea typeface="Arial Black"/>
                <a:cs typeface="Arial Black"/>
                <a:sym typeface="Arial Black"/>
              </a:defRPr>
            </a:pPr>
            <a:r>
              <a:t>100%  Gets us to Goal level on time</a:t>
            </a:r>
          </a:p>
          <a:p>
            <a:pPr lvl="1" marL="742950" indent="-285750">
              <a:lnSpc>
                <a:spcPct val="80000"/>
              </a:lnSpc>
              <a:spcBef>
                <a:spcPts val="400"/>
              </a:spcBef>
              <a:defRPr sz="1700">
                <a:latin typeface="Arial Black"/>
                <a:ea typeface="Arial Black"/>
                <a:cs typeface="Arial Black"/>
                <a:sym typeface="Arial Black"/>
              </a:defRPr>
            </a:pPr>
            <a:r>
              <a:t>50% Gets us half way to Goal at deadline</a:t>
            </a:r>
          </a:p>
          <a:p>
            <a:pPr lvl="1" marL="742950" indent="-285750">
              <a:lnSpc>
                <a:spcPct val="80000"/>
              </a:lnSpc>
              <a:spcBef>
                <a:spcPts val="400"/>
              </a:spcBef>
              <a:defRPr sz="1700">
                <a:latin typeface="Arial Black"/>
                <a:ea typeface="Arial Black"/>
                <a:cs typeface="Arial Black"/>
                <a:sym typeface="Arial Black"/>
              </a:defRPr>
            </a:pPr>
            <a:r>
              <a:t>   -10% has 10% negative side effect</a:t>
            </a:r>
          </a:p>
        </p:txBody>
      </p:sp>
      <p:grpSp>
        <p:nvGrpSpPr>
          <p:cNvPr id="2452" name="Object 2"/>
          <p:cNvGrpSpPr/>
          <p:nvPr/>
        </p:nvGrpSpPr>
        <p:grpSpPr>
          <a:xfrm>
            <a:off x="3713746" y="1285239"/>
            <a:ext cx="5430255" cy="3439162"/>
            <a:chOff x="0" y="0"/>
            <a:chExt cx="5430254" cy="3439161"/>
          </a:xfrm>
        </p:grpSpPr>
        <p:sp>
          <p:nvSpPr>
            <p:cNvPr id="2450" name="Rectangle"/>
            <p:cNvSpPr/>
            <p:nvPr/>
          </p:nvSpPr>
          <p:spPr>
            <a:xfrm>
              <a:off x="0" y="0"/>
              <a:ext cx="5430255" cy="3439162"/>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451" name="image74.png" descr="image74.png"/>
            <p:cNvPicPr>
              <a:picLocks noChangeAspect="1"/>
            </p:cNvPicPr>
            <p:nvPr/>
          </p:nvPicPr>
          <p:blipFill>
            <a:blip r:embed="rId3">
              <a:extLst/>
            </a:blip>
            <a:stretch>
              <a:fillRect/>
            </a:stretch>
          </p:blipFill>
          <p:spPr>
            <a:xfrm>
              <a:off x="0" y="0"/>
              <a:ext cx="5430255" cy="3439162"/>
            </a:xfrm>
            <a:prstGeom prst="rect">
              <a:avLst/>
            </a:prstGeom>
            <a:ln w="12700" cap="flat">
              <a:noFill/>
              <a:miter lim="400000"/>
            </a:ln>
            <a:effectLst/>
          </p:spPr>
        </p:pic>
      </p:grpSp>
      <p:pic>
        <p:nvPicPr>
          <p:cNvPr id="2453" name="Picture 4" descr="Picture 4"/>
          <p:cNvPicPr>
            <a:picLocks noChangeAspect="1"/>
          </p:cNvPicPr>
          <p:nvPr/>
        </p:nvPicPr>
        <p:blipFill>
          <a:blip r:embed="rId4">
            <a:extLst/>
          </a:blip>
          <a:stretch>
            <a:fillRect/>
          </a:stretch>
        </p:blipFill>
        <p:spPr>
          <a:xfrm>
            <a:off x="5105400" y="4640040"/>
            <a:ext cx="2668621" cy="1703610"/>
          </a:xfrm>
          <a:prstGeom prst="rect">
            <a:avLst/>
          </a:prstGeom>
          <a:ln w="12700">
            <a:miter lim="400000"/>
          </a:ln>
        </p:spPr>
      </p:pic>
      <p:sp>
        <p:nvSpPr>
          <p:cNvPr id="2454" name="Slide Number Placeholder 6"/>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8" name="Footer Placeholder 8"/>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98989"/>
                </a:solidFill>
                <a:latin typeface="+mj-lt"/>
                <a:ea typeface="+mj-ea"/>
                <a:cs typeface="+mj-cs"/>
                <a:sym typeface="Calibri"/>
              </a:defRPr>
            </a:lvl1pPr>
          </a:lstStyle>
          <a:p>
            <a:pPr/>
            <a:r>
              <a:t>© Tom@Gilb.com   Top10 Method</a:t>
            </a:r>
          </a:p>
        </p:txBody>
      </p:sp>
      <p:sp>
        <p:nvSpPr>
          <p:cNvPr id="2459" name="Rectangle 1026"/>
          <p:cNvSpPr txBox="1"/>
          <p:nvPr>
            <p:ph type="title"/>
          </p:nvPr>
        </p:nvSpPr>
        <p:spPr>
          <a:xfrm>
            <a:off x="1752600" y="-163515"/>
            <a:ext cx="5486400" cy="696917"/>
          </a:xfrm>
          <a:prstGeom prst="rect">
            <a:avLst/>
          </a:prstGeom>
        </p:spPr>
        <p:txBody>
          <a:bodyPr/>
          <a:lstStyle/>
          <a:p>
            <a:pPr>
              <a:defRPr sz="1800"/>
            </a:pPr>
            <a:r>
              <a:t>US DoD. Persinscom </a:t>
            </a:r>
            <a:r>
              <a:rPr>
                <a:latin typeface="Arial Black"/>
                <a:ea typeface="Arial Black"/>
                <a:cs typeface="Arial Black"/>
                <a:sym typeface="Arial Black"/>
              </a:rPr>
              <a:t>Impact EstimationTable</a:t>
            </a:r>
            <a:r>
              <a:t>: </a:t>
            </a:r>
          </a:p>
        </p:txBody>
      </p:sp>
      <p:pic>
        <p:nvPicPr>
          <p:cNvPr id="2460" name="Picture 1028" descr="Picture 1028"/>
          <p:cNvPicPr>
            <a:picLocks noChangeAspect="1"/>
          </p:cNvPicPr>
          <p:nvPr/>
        </p:nvPicPr>
        <p:blipFill>
          <a:blip r:embed="rId3">
            <a:extLst/>
          </a:blip>
          <a:stretch>
            <a:fillRect/>
          </a:stretch>
        </p:blipFill>
        <p:spPr>
          <a:xfrm>
            <a:off x="152400" y="685800"/>
            <a:ext cx="8991600" cy="5626100"/>
          </a:xfrm>
          <a:prstGeom prst="rect">
            <a:avLst/>
          </a:prstGeom>
          <a:ln w="12700">
            <a:miter lim="400000"/>
          </a:ln>
        </p:spPr>
      </p:pic>
      <p:sp>
        <p:nvSpPr>
          <p:cNvPr id="2461" name="TextBox 3"/>
          <p:cNvSpPr/>
          <p:nvPr/>
        </p:nvSpPr>
        <p:spPr>
          <a:xfrm>
            <a:off x="152400" y="1219199"/>
            <a:ext cx="2138247" cy="393064"/>
          </a:xfrm>
          <a:prstGeom prst="rect">
            <a:avLst/>
          </a:prstGeom>
          <a:gradFill>
            <a:gsLst>
              <a:gs pos="0">
                <a:schemeClr val="accent3">
                  <a:hueOff val="263624"/>
                  <a:satOff val="55948"/>
                  <a:lumOff val="27907"/>
                </a:schemeClr>
              </a:gs>
              <a:gs pos="35000">
                <a:srgbClr val="E4FDBF"/>
              </a:gs>
              <a:gs pos="100000">
                <a:schemeClr val="accent3">
                  <a:hueOff val="321486"/>
                  <a:satOff val="58119"/>
                  <a:lumOff val="40966"/>
                </a:schemeClr>
              </a:gs>
            </a:gsLst>
            <a:lin ang="16200000"/>
          </a:gradFill>
          <a:ln>
            <a:solidFill>
              <a:srgbClr val="98B955"/>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Gill Sans UltraBold"/>
                <a:ea typeface="Gill Sans UltraBold"/>
                <a:cs typeface="Gill Sans UltraBold"/>
                <a:sym typeface="Gill Sans UltraBold"/>
              </a:defRPr>
            </a:lvl1pPr>
          </a:lstStyle>
          <a:p>
            <a:pPr/>
            <a:r>
              <a:t>Requirements</a:t>
            </a:r>
          </a:p>
        </p:txBody>
      </p:sp>
      <p:sp>
        <p:nvSpPr>
          <p:cNvPr id="2462" name="TextBox 4"/>
          <p:cNvSpPr/>
          <p:nvPr/>
        </p:nvSpPr>
        <p:spPr>
          <a:xfrm>
            <a:off x="4483100" y="392113"/>
            <a:ext cx="1765300" cy="393064"/>
          </a:xfrm>
          <a:prstGeom prst="rect">
            <a:avLst/>
          </a:prstGeom>
          <a:gradFill>
            <a:gsLst>
              <a:gs pos="0">
                <a:schemeClr val="accent3">
                  <a:hueOff val="263624"/>
                  <a:satOff val="55948"/>
                  <a:lumOff val="27907"/>
                </a:schemeClr>
              </a:gs>
              <a:gs pos="35000">
                <a:srgbClr val="E4FDBF"/>
              </a:gs>
              <a:gs pos="100000">
                <a:schemeClr val="accent3">
                  <a:hueOff val="321486"/>
                  <a:satOff val="58119"/>
                  <a:lumOff val="40966"/>
                </a:schemeClr>
              </a:gs>
            </a:gsLst>
            <a:lin ang="16200000"/>
          </a:gradFill>
          <a:ln>
            <a:solidFill>
              <a:srgbClr val="98B955"/>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lIns="45718" tIns="45718" rIns="45718" bIns="45718">
            <a:spAutoFit/>
          </a:bodyPr>
          <a:lstStyle>
            <a:lvl1pPr>
              <a:defRPr>
                <a:latin typeface="Gill Sans UltraBold"/>
                <a:ea typeface="Gill Sans UltraBold"/>
                <a:cs typeface="Gill Sans UltraBold"/>
                <a:sym typeface="Gill Sans UltraBold"/>
              </a:defRPr>
            </a:lvl1pPr>
          </a:lstStyle>
          <a:p>
            <a:pPr/>
            <a:r>
              <a:t>Designs</a:t>
            </a:r>
          </a:p>
        </p:txBody>
      </p:sp>
      <p:sp>
        <p:nvSpPr>
          <p:cNvPr id="2463" name="TextBox 5"/>
          <p:cNvSpPr/>
          <p:nvPr/>
        </p:nvSpPr>
        <p:spPr>
          <a:xfrm>
            <a:off x="3492498" y="2601913"/>
            <a:ext cx="3961809" cy="1624964"/>
          </a:xfrm>
          <a:prstGeom prst="rect">
            <a:avLst/>
          </a:prstGeom>
          <a:gradFill>
            <a:gsLst>
              <a:gs pos="0">
                <a:schemeClr val="accent3">
                  <a:hueOff val="263624"/>
                  <a:satOff val="55948"/>
                  <a:lumOff val="27907"/>
                </a:schemeClr>
              </a:gs>
              <a:gs pos="35000">
                <a:srgbClr val="E4FDBF"/>
              </a:gs>
              <a:gs pos="100000">
                <a:schemeClr val="accent3">
                  <a:hueOff val="321486"/>
                  <a:satOff val="58119"/>
                  <a:lumOff val="40966"/>
                </a:schemeClr>
              </a:gs>
            </a:gsLst>
            <a:lin ang="16200000"/>
          </a:gradFill>
          <a:ln>
            <a:solidFill>
              <a:srgbClr val="98B955"/>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Gill Sans UltraBold"/>
                <a:ea typeface="Gill Sans UltraBold"/>
                <a:cs typeface="Gill Sans UltraBold"/>
                <a:sym typeface="Gill Sans UltraBold"/>
              </a:defRPr>
            </a:pPr>
            <a:r>
              <a:t>Estimated Impact of </a:t>
            </a:r>
          </a:p>
          <a:p>
            <a:pPr>
              <a:defRPr sz="2400">
                <a:latin typeface="Gill Sans UltraBold"/>
                <a:ea typeface="Gill Sans UltraBold"/>
                <a:cs typeface="Gill Sans UltraBold"/>
                <a:sym typeface="Gill Sans UltraBold"/>
              </a:defRPr>
            </a:pPr>
          </a:p>
          <a:p>
            <a:pPr>
              <a:defRPr sz="2400">
                <a:latin typeface="Gill Sans UltraBold"/>
                <a:ea typeface="Gill Sans UltraBold"/>
                <a:cs typeface="Gill Sans UltraBold"/>
                <a:sym typeface="Gill Sans UltraBold"/>
              </a:defRPr>
            </a:pPr>
            <a:r>
              <a:t>Design </a:t>
            </a:r>
          </a:p>
          <a:p>
            <a:pPr>
              <a:defRPr sz="2400">
                <a:latin typeface="Gill Sans UltraBold"/>
                <a:ea typeface="Gill Sans UltraBold"/>
                <a:cs typeface="Gill Sans UltraBold"/>
                <a:sym typeface="Gill Sans UltraBold"/>
              </a:defRPr>
            </a:pPr>
            <a:r>
              <a:t>-&gt; Requirements</a:t>
            </a:r>
          </a:p>
        </p:txBody>
      </p:sp>
      <p:sp>
        <p:nvSpPr>
          <p:cNvPr id="2464" name="Date Placeholder 6"/>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Times"/>
                <a:ea typeface="Times"/>
                <a:cs typeface="Times"/>
                <a:sym typeface="Times"/>
              </a:defRPr>
            </a:lvl1pPr>
          </a:lstStyle>
          <a:p>
            <a:pPr/>
            <a:r>
              <a:t>Sunday, 6 October 13</a:t>
            </a:r>
          </a:p>
        </p:txBody>
      </p:sp>
      <p:sp>
        <p:nvSpPr>
          <p:cNvPr id="2465" name="Slide Number Placeholder 7"/>
          <p:cNvSpPr txBox="1"/>
          <p:nvPr>
            <p:ph type="sldNum" sz="quarter" idx="2"/>
          </p:nvPr>
        </p:nvSpPr>
        <p:spPr>
          <a:xfrm>
            <a:off x="8430258" y="6404291"/>
            <a:ext cx="256539" cy="269239"/>
          </a:xfrm>
          <a:prstGeom prst="rect">
            <a:avLst/>
          </a:prstGeom>
          <a:extLst>
            <a:ext uri="{C572A759-6A51-4108-AA02-DFA0A04FC94B}">
              <ma14:wrappingTextBoxFlag xmlns:ma14="http://schemas.microsoft.com/office/mac/drawingml/2011/main" val="1"/>
            </a:ext>
          </a:extLst>
        </p:spPr>
        <p:txBody>
          <a:bodyPr/>
          <a:lstStyle>
            <a:lvl1pPr>
              <a:defRPr>
                <a:latin typeface="Times"/>
                <a:ea typeface="Times"/>
                <a:cs typeface="Times"/>
                <a:sym typeface="Times"/>
              </a:defRPr>
            </a:lvl1pPr>
          </a:lstStyle>
          <a:p>
            <a:pPr/>
            <a:fld id="{86CB4B4D-7CA3-9044-876B-883B54F8677D}" type="slidenum"/>
          </a:p>
        </p:txBody>
      </p:sp>
      <p:sp>
        <p:nvSpPr>
          <p:cNvPr id="2466" name="TextBox 9"/>
          <p:cNvSpPr/>
          <p:nvPr/>
        </p:nvSpPr>
        <p:spPr>
          <a:xfrm>
            <a:off x="6789028" y="5911222"/>
            <a:ext cx="922339" cy="35813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j-lt"/>
                <a:ea typeface="+mj-ea"/>
                <a:cs typeface="+mj-cs"/>
                <a:sym typeface="Calibri"/>
              </a:defRPr>
            </a:lvl1pPr>
          </a:lstStyle>
          <a:p>
            <a:pPr/>
            <a:r>
              <a:t>29.5 :1</a:t>
            </a:r>
          </a:p>
        </p:txBody>
      </p:sp>
      <p:sp>
        <p:nvSpPr>
          <p:cNvPr id="2467" name="Bent-Up Arrow 1"/>
          <p:cNvSpPr/>
          <p:nvPr/>
        </p:nvSpPr>
        <p:spPr>
          <a:xfrm flipV="1" rot="5400000">
            <a:off x="2662408" y="991466"/>
            <a:ext cx="852696" cy="1427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75"/>
                </a:moveTo>
                <a:lnTo>
                  <a:pt x="14290" y="18375"/>
                </a:lnTo>
                <a:lnTo>
                  <a:pt x="14290" y="3225"/>
                </a:lnTo>
                <a:lnTo>
                  <a:pt x="12379" y="3225"/>
                </a:lnTo>
                <a:lnTo>
                  <a:pt x="16990" y="0"/>
                </a:lnTo>
                <a:lnTo>
                  <a:pt x="21600" y="3225"/>
                </a:lnTo>
                <a:lnTo>
                  <a:pt x="19690" y="3225"/>
                </a:lnTo>
                <a:lnTo>
                  <a:pt x="19690" y="21600"/>
                </a:lnTo>
                <a:lnTo>
                  <a:pt x="0" y="21600"/>
                </a:lnTo>
                <a:close/>
              </a:path>
            </a:pathLst>
          </a:custGeom>
          <a:gradFill>
            <a:gsLst>
              <a:gs pos="0">
                <a:srgbClr val="3F80CE"/>
              </a:gs>
              <a:gs pos="100000">
                <a:schemeClr val="accent1">
                  <a:hueOff val="357503"/>
                  <a:satOff val="54545"/>
                  <a:lumOff val="29273"/>
                </a:schemeClr>
              </a:gs>
            </a:gsLst>
            <a:lin ang="16200000"/>
          </a:gradFill>
          <a:ln>
            <a:solidFill>
              <a:srgbClr val="4A7EBB"/>
            </a:solidFill>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1" name="Footer Placeholder 2"/>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Top10 Method</a:t>
            </a:r>
          </a:p>
        </p:txBody>
      </p:sp>
      <p:pic>
        <p:nvPicPr>
          <p:cNvPr id="2472" name="Picture 6" descr="Picture 6"/>
          <p:cNvPicPr>
            <a:picLocks noChangeAspect="1"/>
          </p:cNvPicPr>
          <p:nvPr/>
        </p:nvPicPr>
        <p:blipFill>
          <a:blip r:embed="rId2">
            <a:extLst/>
          </a:blip>
          <a:stretch>
            <a:fillRect/>
          </a:stretch>
        </p:blipFill>
        <p:spPr>
          <a:xfrm>
            <a:off x="7924800" y="-25400"/>
            <a:ext cx="711200" cy="711200"/>
          </a:xfrm>
          <a:prstGeom prst="rect">
            <a:avLst/>
          </a:prstGeom>
          <a:ln w="12700">
            <a:miter lim="400000"/>
          </a:ln>
        </p:spPr>
      </p:pic>
      <p:sp>
        <p:nvSpPr>
          <p:cNvPr id="2473"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74" name="Rectangle 1026"/>
          <p:cNvSpPr txBox="1"/>
          <p:nvPr>
            <p:ph type="ctrTitle"/>
          </p:nvPr>
        </p:nvSpPr>
        <p:spPr>
          <a:xfrm>
            <a:off x="914400" y="0"/>
            <a:ext cx="6858000" cy="685800"/>
          </a:xfrm>
          <a:prstGeom prst="rect">
            <a:avLst/>
          </a:prstGeom>
        </p:spPr>
        <p:txBody>
          <a:bodyPr/>
          <a:lstStyle>
            <a:lvl1pPr defTabSz="452627">
              <a:defRPr sz="2300"/>
            </a:lvl1pPr>
          </a:lstStyle>
          <a:p>
            <a:pPr/>
            <a:r>
              <a:t>US Army Example: PERSINSCOM: Personnel System</a:t>
            </a:r>
          </a:p>
        </p:txBody>
      </p:sp>
      <p:grpSp>
        <p:nvGrpSpPr>
          <p:cNvPr id="2477" name="Object 2"/>
          <p:cNvGrpSpPr/>
          <p:nvPr/>
        </p:nvGrpSpPr>
        <p:grpSpPr>
          <a:xfrm>
            <a:off x="0" y="609600"/>
            <a:ext cx="9144000" cy="5791200"/>
            <a:chOff x="0" y="0"/>
            <a:chExt cx="9144000" cy="5791200"/>
          </a:xfrm>
        </p:grpSpPr>
        <p:sp>
          <p:nvSpPr>
            <p:cNvPr id="2475" name="Rectangle"/>
            <p:cNvSpPr/>
            <p:nvPr/>
          </p:nvSpPr>
          <p:spPr>
            <a:xfrm>
              <a:off x="0" y="0"/>
              <a:ext cx="9144000" cy="579120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476" name="image80.png" descr="image80.png"/>
            <p:cNvPicPr>
              <a:picLocks noChangeAspect="1"/>
            </p:cNvPicPr>
            <p:nvPr/>
          </p:nvPicPr>
          <p:blipFill>
            <a:blip r:embed="rId3">
              <a:extLst/>
            </a:blip>
            <a:stretch>
              <a:fillRect/>
            </a:stretch>
          </p:blipFill>
          <p:spPr>
            <a:xfrm>
              <a:off x="0" y="0"/>
              <a:ext cx="9144000" cy="5791200"/>
            </a:xfrm>
            <a:prstGeom prst="rect">
              <a:avLst/>
            </a:prstGeom>
            <a:ln w="12700" cap="flat">
              <a:noFill/>
              <a:miter lim="400000"/>
            </a:ln>
            <a:effectLst/>
          </p:spPr>
        </p:pic>
      </p:grpSp>
      <p:sp>
        <p:nvSpPr>
          <p:cNvPr id="2478" name="Date Placeholder 1"/>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Sunday, 6 October 13</a:t>
            </a:r>
          </a:p>
        </p:txBody>
      </p:sp>
      <p:sp>
        <p:nvSpPr>
          <p:cNvPr id="2479" name="TextBox 3"/>
          <p:cNvSpPr/>
          <p:nvPr/>
        </p:nvSpPr>
        <p:spPr>
          <a:xfrm>
            <a:off x="7333346" y="5880987"/>
            <a:ext cx="922339" cy="35813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j-lt"/>
                <a:ea typeface="+mj-ea"/>
                <a:cs typeface="+mj-cs"/>
                <a:sym typeface="Calibri"/>
              </a:defRPr>
            </a:lvl1pPr>
          </a:lstStyle>
          <a:p>
            <a:pPr/>
            <a:r>
              <a:t>29.5 :1</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1" name="Footer Placeholder 2"/>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pic>
        <p:nvPicPr>
          <p:cNvPr id="2482" name="Picture 6" descr="Picture 6"/>
          <p:cNvPicPr>
            <a:picLocks noChangeAspect="1"/>
          </p:cNvPicPr>
          <p:nvPr/>
        </p:nvPicPr>
        <p:blipFill>
          <a:blip r:embed="rId3">
            <a:extLst/>
          </a:blip>
          <a:stretch>
            <a:fillRect/>
          </a:stretch>
        </p:blipFill>
        <p:spPr>
          <a:xfrm>
            <a:off x="7924800" y="-25400"/>
            <a:ext cx="711200" cy="711200"/>
          </a:xfrm>
          <a:prstGeom prst="rect">
            <a:avLst/>
          </a:prstGeom>
          <a:ln w="12700">
            <a:miter lim="400000"/>
          </a:ln>
        </p:spPr>
      </p:pic>
      <p:sp>
        <p:nvSpPr>
          <p:cNvPr id="2483"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84" name="Rectangle 1026"/>
          <p:cNvSpPr txBox="1"/>
          <p:nvPr>
            <p:ph type="ctrTitle"/>
          </p:nvPr>
        </p:nvSpPr>
        <p:spPr>
          <a:xfrm>
            <a:off x="914400" y="0"/>
            <a:ext cx="6858000" cy="685800"/>
          </a:xfrm>
          <a:prstGeom prst="rect">
            <a:avLst/>
          </a:prstGeom>
        </p:spPr>
        <p:txBody>
          <a:bodyPr/>
          <a:lstStyle>
            <a:lvl1pPr defTabSz="443483">
              <a:defRPr sz="2300"/>
            </a:lvl1pPr>
          </a:lstStyle>
          <a:p>
            <a:pPr/>
            <a:r>
              <a:t>Impact Estimation: Value-for-Money Delivery Table</a:t>
            </a:r>
          </a:p>
        </p:txBody>
      </p:sp>
      <p:grpSp>
        <p:nvGrpSpPr>
          <p:cNvPr id="2487" name="Object 2"/>
          <p:cNvGrpSpPr/>
          <p:nvPr/>
        </p:nvGrpSpPr>
        <p:grpSpPr>
          <a:xfrm>
            <a:off x="0" y="609600"/>
            <a:ext cx="9144000" cy="5791200"/>
            <a:chOff x="0" y="0"/>
            <a:chExt cx="9144000" cy="5791200"/>
          </a:xfrm>
        </p:grpSpPr>
        <p:sp>
          <p:nvSpPr>
            <p:cNvPr id="2485" name="Rectangle"/>
            <p:cNvSpPr/>
            <p:nvPr/>
          </p:nvSpPr>
          <p:spPr>
            <a:xfrm>
              <a:off x="0" y="0"/>
              <a:ext cx="9144000" cy="5791200"/>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486" name="image74.png" descr="image74.png"/>
            <p:cNvPicPr>
              <a:picLocks noChangeAspect="1"/>
            </p:cNvPicPr>
            <p:nvPr/>
          </p:nvPicPr>
          <p:blipFill>
            <a:blip r:embed="rId4">
              <a:extLst/>
            </a:blip>
            <a:stretch>
              <a:fillRect/>
            </a:stretch>
          </p:blipFill>
          <p:spPr>
            <a:xfrm>
              <a:off x="0" y="0"/>
              <a:ext cx="9144000" cy="5791200"/>
            </a:xfrm>
            <a:prstGeom prst="rect">
              <a:avLst/>
            </a:prstGeom>
            <a:ln w="9525" cap="flat">
              <a:solidFill>
                <a:srgbClr val="984807"/>
              </a:solidFill>
              <a:prstDash val="solid"/>
              <a:round/>
            </a:ln>
            <a:effectLst/>
          </p:spPr>
        </p:pic>
      </p:grpSp>
      <p:sp>
        <p:nvSpPr>
          <p:cNvPr id="2488" name="Date Placeholder 1"/>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489" name="Frame 3"/>
          <p:cNvSpPr/>
          <p:nvPr/>
        </p:nvSpPr>
        <p:spPr>
          <a:xfrm>
            <a:off x="7202157" y="5886132"/>
            <a:ext cx="1140487" cy="514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1218" y="2700"/>
                </a:moveTo>
                <a:lnTo>
                  <a:pt x="1218" y="18900"/>
                </a:lnTo>
                <a:lnTo>
                  <a:pt x="20382" y="18900"/>
                </a:lnTo>
                <a:lnTo>
                  <a:pt x="20382" y="2700"/>
                </a:lnTo>
                <a:close/>
              </a:path>
            </a:pathLst>
          </a:custGeom>
          <a:gradFill>
            <a:gsLst>
              <a:gs pos="0">
                <a:srgbClr val="3F80CE"/>
              </a:gs>
              <a:gs pos="100000">
                <a:schemeClr val="accent1">
                  <a:hueOff val="357503"/>
                  <a:satOff val="54545"/>
                  <a:lumOff val="29273"/>
                </a:schemeClr>
              </a:gs>
            </a:gsLst>
            <a:lin ang="16200000"/>
          </a:gradFill>
          <a:ln>
            <a:solidFill>
              <a:srgbClr val="984807"/>
            </a:solidFill>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latin typeface="+mj-lt"/>
                <a:ea typeface="+mj-ea"/>
                <a:cs typeface="+mj-cs"/>
                <a:sym typeface="Calibri"/>
              </a:defRPr>
            </a:pPr>
          </a:p>
        </p:txBody>
      </p:sp>
      <p:sp>
        <p:nvSpPr>
          <p:cNvPr id="2490" name="Frame 4"/>
          <p:cNvSpPr/>
          <p:nvPr/>
        </p:nvSpPr>
        <p:spPr>
          <a:xfrm>
            <a:off x="7178592" y="1390181"/>
            <a:ext cx="999388" cy="360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974" y="2700"/>
                </a:moveTo>
                <a:lnTo>
                  <a:pt x="974" y="18900"/>
                </a:lnTo>
                <a:lnTo>
                  <a:pt x="20626" y="18900"/>
                </a:lnTo>
                <a:lnTo>
                  <a:pt x="20626" y="2700"/>
                </a:lnTo>
                <a:close/>
              </a:path>
            </a:pathLst>
          </a:custGeom>
          <a:gradFill>
            <a:gsLst>
              <a:gs pos="0">
                <a:srgbClr val="3F80CE"/>
              </a:gs>
              <a:gs pos="100000">
                <a:schemeClr val="accent1">
                  <a:hueOff val="357503"/>
                  <a:satOff val="54545"/>
                  <a:lumOff val="29273"/>
                </a:schemeClr>
              </a:gs>
            </a:gsLst>
            <a:lin ang="16200000"/>
          </a:gradFill>
          <a:ln>
            <a:solidFill>
              <a:srgbClr val="4A7EBB"/>
            </a:solidFill>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latin typeface="+mj-lt"/>
                <a:ea typeface="+mj-ea"/>
                <a:cs typeface="+mj-cs"/>
                <a:sym typeface="Calibri"/>
              </a:defRPr>
            </a:pPr>
          </a:p>
        </p:txBody>
      </p:sp>
      <p:sp>
        <p:nvSpPr>
          <p:cNvPr id="2491" name="TextBox 6"/>
          <p:cNvSpPr/>
          <p:nvPr/>
        </p:nvSpPr>
        <p:spPr>
          <a:xfrm>
            <a:off x="7378703" y="5896111"/>
            <a:ext cx="945539" cy="35813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mj-lt"/>
                <a:ea typeface="+mj-ea"/>
                <a:cs typeface="+mj-cs"/>
                <a:sym typeface="Calibri"/>
              </a:defRPr>
            </a:lvl1pPr>
          </a:lstStyle>
          <a:p>
            <a:pPr/>
            <a:r>
              <a:t>29.5 : 1</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5"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496" name="Title 1"/>
          <p:cNvSpPr txBox="1"/>
          <p:nvPr>
            <p:ph type="title"/>
          </p:nvPr>
        </p:nvSpPr>
        <p:spPr>
          <a:xfrm>
            <a:off x="457200" y="0"/>
            <a:ext cx="8534400" cy="1143000"/>
          </a:xfrm>
          <a:prstGeom prst="rect">
            <a:avLst/>
          </a:prstGeom>
        </p:spPr>
        <p:txBody>
          <a:bodyPr/>
          <a:lstStyle/>
          <a:p>
            <a:pPr defTabSz="416051">
              <a:defRPr sz="3500"/>
            </a:pPr>
            <a:r>
              <a:t>Thursday: </a:t>
            </a:r>
            <a:br/>
            <a:r>
              <a:t>Day 4 of 5 of ‘Feasibility Study</a:t>
            </a:r>
          </a:p>
        </p:txBody>
      </p:sp>
      <p:sp>
        <p:nvSpPr>
          <p:cNvPr id="2497" name="Content Placeholder 2"/>
          <p:cNvSpPr txBox="1"/>
          <p:nvPr>
            <p:ph type="body" sz="half" idx="1"/>
          </p:nvPr>
        </p:nvSpPr>
        <p:spPr>
          <a:xfrm>
            <a:off x="228598" y="1143000"/>
            <a:ext cx="3485150" cy="5213350"/>
          </a:xfrm>
          <a:prstGeom prst="rect">
            <a:avLst/>
          </a:prstGeom>
          <a:solidFill>
            <a:srgbClr val="FFFF00"/>
          </a:solidFill>
        </p:spPr>
        <p:txBody>
          <a:bodyPr/>
          <a:lstStyle/>
          <a:p>
            <a:pPr>
              <a:lnSpc>
                <a:spcPct val="80000"/>
              </a:lnSpc>
              <a:spcBef>
                <a:spcPts val="500"/>
              </a:spcBef>
              <a:defRPr sz="2400"/>
            </a:pPr>
            <a:r>
              <a:t>We looked for a way to deliver some stakeholder results, next week</a:t>
            </a:r>
          </a:p>
          <a:p>
            <a:pPr>
              <a:lnSpc>
                <a:spcPct val="80000"/>
              </a:lnSpc>
              <a:spcBef>
                <a:spcPts val="500"/>
              </a:spcBef>
              <a:defRPr sz="2400">
                <a:latin typeface="Arial Black"/>
                <a:ea typeface="Arial Black"/>
                <a:cs typeface="Arial Black"/>
                <a:sym typeface="Arial Black"/>
              </a:defRPr>
            </a:pPr>
            <a:r>
              <a:t>1 1 1 1 1 1 Unity </a:t>
            </a:r>
          </a:p>
          <a:p>
            <a:pPr lvl="1" marL="742950" indent="-285750">
              <a:lnSpc>
                <a:spcPct val="80000"/>
              </a:lnSpc>
              <a:spcBef>
                <a:spcPts val="500"/>
              </a:spcBef>
              <a:defRPr sz="2100">
                <a:latin typeface="Arial Black"/>
                <a:ea typeface="Arial Black"/>
                <a:cs typeface="Arial Black"/>
                <a:sym typeface="Arial Black"/>
              </a:defRPr>
            </a:pPr>
            <a:r>
              <a:t>1% increase at least</a:t>
            </a:r>
          </a:p>
          <a:p>
            <a:pPr lvl="1" marL="742950" indent="-285750">
              <a:lnSpc>
                <a:spcPct val="80000"/>
              </a:lnSpc>
              <a:spcBef>
                <a:spcPts val="500"/>
              </a:spcBef>
              <a:defRPr sz="2100">
                <a:latin typeface="Arial Black"/>
                <a:ea typeface="Arial Black"/>
                <a:cs typeface="Arial Black"/>
                <a:sym typeface="Arial Black"/>
              </a:defRPr>
            </a:pPr>
            <a:r>
              <a:t>1 stakeholder</a:t>
            </a:r>
          </a:p>
          <a:p>
            <a:pPr lvl="1" marL="742950" indent="-285750">
              <a:lnSpc>
                <a:spcPct val="80000"/>
              </a:lnSpc>
              <a:spcBef>
                <a:spcPts val="500"/>
              </a:spcBef>
              <a:defRPr sz="2100">
                <a:latin typeface="Arial Black"/>
                <a:ea typeface="Arial Black"/>
                <a:cs typeface="Arial Black"/>
                <a:sym typeface="Arial Black"/>
              </a:defRPr>
            </a:pPr>
            <a:r>
              <a:t>1 quality/value</a:t>
            </a:r>
          </a:p>
          <a:p>
            <a:pPr lvl="1" marL="742950" indent="-285750">
              <a:lnSpc>
                <a:spcPct val="80000"/>
              </a:lnSpc>
              <a:spcBef>
                <a:spcPts val="500"/>
              </a:spcBef>
              <a:defRPr sz="2100">
                <a:latin typeface="Arial Black"/>
                <a:ea typeface="Arial Black"/>
                <a:cs typeface="Arial Black"/>
                <a:sym typeface="Arial Black"/>
              </a:defRPr>
            </a:pPr>
            <a:r>
              <a:t>1 week delivery cycle</a:t>
            </a:r>
          </a:p>
          <a:p>
            <a:pPr lvl="1" marL="742950" indent="-285750">
              <a:lnSpc>
                <a:spcPct val="80000"/>
              </a:lnSpc>
              <a:spcBef>
                <a:spcPts val="500"/>
              </a:spcBef>
              <a:defRPr sz="2100">
                <a:latin typeface="Arial Black"/>
                <a:ea typeface="Arial Black"/>
                <a:cs typeface="Arial Black"/>
                <a:sym typeface="Arial Black"/>
              </a:defRPr>
            </a:pPr>
            <a:r>
              <a:t>1 function focus</a:t>
            </a:r>
          </a:p>
          <a:p>
            <a:pPr lvl="1" marL="742950" indent="-285750">
              <a:lnSpc>
                <a:spcPct val="80000"/>
              </a:lnSpc>
              <a:spcBef>
                <a:spcPts val="500"/>
              </a:spcBef>
              <a:defRPr sz="2100">
                <a:latin typeface="Arial Black"/>
                <a:ea typeface="Arial Black"/>
                <a:cs typeface="Arial Black"/>
                <a:sym typeface="Arial Black"/>
              </a:defRPr>
            </a:pPr>
            <a:r>
              <a:t>1 design used</a:t>
            </a:r>
          </a:p>
        </p:txBody>
      </p:sp>
      <p:grpSp>
        <p:nvGrpSpPr>
          <p:cNvPr id="2500" name="Object 2"/>
          <p:cNvGrpSpPr/>
          <p:nvPr/>
        </p:nvGrpSpPr>
        <p:grpSpPr>
          <a:xfrm>
            <a:off x="3713746" y="1285239"/>
            <a:ext cx="5430255" cy="3439162"/>
            <a:chOff x="0" y="0"/>
            <a:chExt cx="5430254" cy="3439161"/>
          </a:xfrm>
        </p:grpSpPr>
        <p:sp>
          <p:nvSpPr>
            <p:cNvPr id="2498" name="Rectangle"/>
            <p:cNvSpPr/>
            <p:nvPr/>
          </p:nvSpPr>
          <p:spPr>
            <a:xfrm>
              <a:off x="0" y="0"/>
              <a:ext cx="5430255" cy="3439162"/>
            </a:xfrm>
            <a:prstGeom prst="rect">
              <a:avLst/>
            </a:prstGeom>
            <a:solidFill>
              <a:srgbClr val="FFFF00"/>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499" name="image74.png" descr="image74.png"/>
            <p:cNvPicPr>
              <a:picLocks noChangeAspect="1"/>
            </p:cNvPicPr>
            <p:nvPr/>
          </p:nvPicPr>
          <p:blipFill>
            <a:blip r:embed="rId3">
              <a:extLst/>
            </a:blip>
            <a:stretch>
              <a:fillRect/>
            </a:stretch>
          </p:blipFill>
          <p:spPr>
            <a:xfrm>
              <a:off x="0" y="0"/>
              <a:ext cx="5430255" cy="3439162"/>
            </a:xfrm>
            <a:prstGeom prst="rect">
              <a:avLst/>
            </a:prstGeom>
            <a:ln w="12700" cap="flat">
              <a:noFill/>
              <a:miter lim="400000"/>
            </a:ln>
            <a:effectLst/>
          </p:spPr>
        </p:pic>
      </p:grpSp>
      <p:sp>
        <p:nvSpPr>
          <p:cNvPr id="2501" name="Date Placeholder 3"/>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502"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Title 3"/>
          <p:cNvSpPr txBox="1"/>
          <p:nvPr>
            <p:ph type="title"/>
          </p:nvPr>
        </p:nvSpPr>
        <p:spPr>
          <a:xfrm>
            <a:off x="457200" y="274638"/>
            <a:ext cx="8229600" cy="1143002"/>
          </a:xfrm>
          <a:prstGeom prst="rect">
            <a:avLst/>
          </a:prstGeom>
        </p:spPr>
        <p:txBody>
          <a:bodyPr/>
          <a:lstStyle/>
          <a:p>
            <a:pPr/>
            <a:r>
              <a:t>Design Process</a:t>
            </a:r>
          </a:p>
        </p:txBody>
      </p:sp>
      <p:sp>
        <p:nvSpPr>
          <p:cNvPr id="229" name="Text Placeholder 4"/>
          <p:cNvSpPr txBox="1"/>
          <p:nvPr>
            <p:ph type="body" sz="quarter" idx="1"/>
          </p:nvPr>
        </p:nvSpPr>
        <p:spPr>
          <a:xfrm>
            <a:off x="457200" y="1535112"/>
            <a:ext cx="4040188" cy="639764"/>
          </a:xfrm>
          <a:prstGeom prst="rect">
            <a:avLst/>
          </a:prstGeom>
        </p:spPr>
        <p:txBody>
          <a:bodyPr/>
          <a:lstStyle/>
          <a:p>
            <a:pPr/>
            <a:r>
              <a:t>Design Suggestions</a:t>
            </a:r>
          </a:p>
        </p:txBody>
      </p:sp>
      <p:grpSp>
        <p:nvGrpSpPr>
          <p:cNvPr id="238" name="Content Placeholder 8"/>
          <p:cNvGrpSpPr/>
          <p:nvPr/>
        </p:nvGrpSpPr>
        <p:grpSpPr>
          <a:xfrm>
            <a:off x="609651" y="2176192"/>
            <a:ext cx="3735287" cy="3707866"/>
            <a:chOff x="0" y="0"/>
            <a:chExt cx="3735286" cy="3707865"/>
          </a:xfrm>
        </p:grpSpPr>
        <p:sp>
          <p:nvSpPr>
            <p:cNvPr id="230" name="Rounded Rectangle"/>
            <p:cNvSpPr/>
            <p:nvPr/>
          </p:nvSpPr>
          <p:spPr>
            <a:xfrm>
              <a:off x="0" y="0"/>
              <a:ext cx="1778673" cy="1225505"/>
            </a:xfrm>
            <a:prstGeom prst="roundRect">
              <a:avLst>
                <a:gd name="adj" fmla="val 16667"/>
              </a:avLst>
            </a:pr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spcBef>
                  <a:spcPts val="500"/>
                </a:spcBef>
                <a:defRPr sz="2400">
                  <a:latin typeface="+mj-lt"/>
                  <a:ea typeface="+mj-ea"/>
                  <a:cs typeface="+mj-cs"/>
                  <a:sym typeface="Calibri"/>
                </a:defRPr>
              </a:pPr>
            </a:p>
          </p:txBody>
        </p:sp>
        <p:sp>
          <p:nvSpPr>
            <p:cNvPr id="231" name="Design A"/>
            <p:cNvSpPr txBox="1"/>
            <p:nvPr/>
          </p:nvSpPr>
          <p:spPr>
            <a:xfrm>
              <a:off x="0" y="1225504"/>
              <a:ext cx="1778673" cy="419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42900" indent="-342900" algn="ctr" defTabSz="1289050">
                <a:lnSpc>
                  <a:spcPct val="90000"/>
                </a:lnSpc>
                <a:spcBef>
                  <a:spcPts val="1200"/>
                </a:spcBef>
                <a:buSzPct val="100000"/>
                <a:buFont typeface="Arial"/>
                <a:buChar char="•"/>
                <a:defRPr sz="2900">
                  <a:latin typeface="+mj-lt"/>
                  <a:ea typeface="+mj-ea"/>
                  <a:cs typeface="+mj-cs"/>
                  <a:sym typeface="Calibri"/>
                </a:defRPr>
              </a:lvl1pPr>
            </a:lstStyle>
            <a:p>
              <a:pPr/>
              <a:r>
                <a:t>Design A</a:t>
              </a:r>
            </a:p>
          </p:txBody>
        </p:sp>
        <p:sp>
          <p:nvSpPr>
            <p:cNvPr id="232" name="Rounded Rectangle"/>
            <p:cNvSpPr/>
            <p:nvPr/>
          </p:nvSpPr>
          <p:spPr>
            <a:xfrm>
              <a:off x="1956613" y="0"/>
              <a:ext cx="1778674" cy="1225505"/>
            </a:xfrm>
            <a:prstGeom prst="roundRect">
              <a:avLst>
                <a:gd name="adj" fmla="val 16667"/>
              </a:avLst>
            </a:pr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spcBef>
                  <a:spcPts val="500"/>
                </a:spcBef>
                <a:defRPr sz="2400">
                  <a:latin typeface="+mj-lt"/>
                  <a:ea typeface="+mj-ea"/>
                  <a:cs typeface="+mj-cs"/>
                  <a:sym typeface="Calibri"/>
                </a:defRPr>
              </a:pPr>
            </a:p>
          </p:txBody>
        </p:sp>
        <p:sp>
          <p:nvSpPr>
            <p:cNvPr id="233" name="Design  B"/>
            <p:cNvSpPr txBox="1"/>
            <p:nvPr/>
          </p:nvSpPr>
          <p:spPr>
            <a:xfrm>
              <a:off x="1956613" y="1225504"/>
              <a:ext cx="1778673" cy="796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42900" indent="-342900" algn="ctr" defTabSz="1289050">
                <a:lnSpc>
                  <a:spcPct val="90000"/>
                </a:lnSpc>
                <a:spcBef>
                  <a:spcPts val="1200"/>
                </a:spcBef>
                <a:buSzPct val="100000"/>
                <a:buFont typeface="Arial"/>
                <a:buChar char="•"/>
                <a:defRPr sz="2900">
                  <a:latin typeface="+mj-lt"/>
                  <a:ea typeface="+mj-ea"/>
                  <a:cs typeface="+mj-cs"/>
                  <a:sym typeface="Calibri"/>
                </a:defRPr>
              </a:lvl1pPr>
            </a:lstStyle>
            <a:p>
              <a:pPr/>
              <a:r>
                <a:t>Design  B</a:t>
              </a:r>
            </a:p>
          </p:txBody>
        </p:sp>
        <p:sp>
          <p:nvSpPr>
            <p:cNvPr id="234" name="Rounded Rectangle"/>
            <p:cNvSpPr/>
            <p:nvPr/>
          </p:nvSpPr>
          <p:spPr>
            <a:xfrm>
              <a:off x="0" y="2063260"/>
              <a:ext cx="1778673" cy="1225506"/>
            </a:xfrm>
            <a:prstGeom prst="roundRect">
              <a:avLst>
                <a:gd name="adj" fmla="val 16667"/>
              </a:avLst>
            </a:pr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spcBef>
                  <a:spcPts val="500"/>
                </a:spcBef>
                <a:defRPr sz="2400">
                  <a:latin typeface="+mj-lt"/>
                  <a:ea typeface="+mj-ea"/>
                  <a:cs typeface="+mj-cs"/>
                  <a:sym typeface="Calibri"/>
                </a:defRPr>
              </a:pPr>
            </a:p>
          </p:txBody>
        </p:sp>
        <p:sp>
          <p:nvSpPr>
            <p:cNvPr id="235" name="Design C"/>
            <p:cNvSpPr txBox="1"/>
            <p:nvPr/>
          </p:nvSpPr>
          <p:spPr>
            <a:xfrm>
              <a:off x="0" y="3288765"/>
              <a:ext cx="1778673" cy="419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42900" indent="-342900" algn="ctr" defTabSz="1289050">
                <a:lnSpc>
                  <a:spcPct val="90000"/>
                </a:lnSpc>
                <a:spcBef>
                  <a:spcPts val="1200"/>
                </a:spcBef>
                <a:buSzPct val="100000"/>
                <a:buFont typeface="Arial"/>
                <a:buChar char="•"/>
                <a:defRPr sz="2900">
                  <a:latin typeface="+mj-lt"/>
                  <a:ea typeface="+mj-ea"/>
                  <a:cs typeface="+mj-cs"/>
                  <a:sym typeface="Calibri"/>
                </a:defRPr>
              </a:lvl1pPr>
            </a:lstStyle>
            <a:p>
              <a:pPr/>
              <a:r>
                <a:t>Design C</a:t>
              </a:r>
            </a:p>
          </p:txBody>
        </p:sp>
        <p:sp>
          <p:nvSpPr>
            <p:cNvPr id="236" name="Rounded Rectangle"/>
            <p:cNvSpPr/>
            <p:nvPr/>
          </p:nvSpPr>
          <p:spPr>
            <a:xfrm>
              <a:off x="1956613" y="2063260"/>
              <a:ext cx="1778674" cy="1225506"/>
            </a:xfrm>
            <a:prstGeom prst="roundRect">
              <a:avLst>
                <a:gd name="adj" fmla="val 16667"/>
              </a:avLst>
            </a:pr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spcBef>
                  <a:spcPts val="500"/>
                </a:spcBef>
                <a:defRPr sz="2400">
                  <a:latin typeface="+mj-lt"/>
                  <a:ea typeface="+mj-ea"/>
                  <a:cs typeface="+mj-cs"/>
                  <a:sym typeface="Calibri"/>
                </a:defRPr>
              </a:pPr>
            </a:p>
          </p:txBody>
        </p:sp>
        <p:sp>
          <p:nvSpPr>
            <p:cNvPr id="237" name="Design D"/>
            <p:cNvSpPr txBox="1"/>
            <p:nvPr/>
          </p:nvSpPr>
          <p:spPr>
            <a:xfrm>
              <a:off x="1956613" y="3288765"/>
              <a:ext cx="1778673" cy="419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42900" indent="-342900" algn="ctr" defTabSz="1289050">
                <a:lnSpc>
                  <a:spcPct val="90000"/>
                </a:lnSpc>
                <a:spcBef>
                  <a:spcPts val="1200"/>
                </a:spcBef>
                <a:buSzPct val="100000"/>
                <a:buFont typeface="Arial"/>
                <a:buChar char="•"/>
                <a:defRPr sz="2900">
                  <a:latin typeface="+mj-lt"/>
                  <a:ea typeface="+mj-ea"/>
                  <a:cs typeface="+mj-cs"/>
                  <a:sym typeface="Calibri"/>
                </a:defRPr>
              </a:lvl1pPr>
            </a:lstStyle>
            <a:p>
              <a:pPr/>
              <a:r>
                <a:t>Design D</a:t>
              </a:r>
            </a:p>
          </p:txBody>
        </p:sp>
      </p:grpSp>
      <p:sp>
        <p:nvSpPr>
          <p:cNvPr id="239" name="Text Placeholder 6"/>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marL="0" indent="0">
              <a:spcBef>
                <a:spcPts val="500"/>
              </a:spcBef>
              <a:buSzTx/>
              <a:buNone/>
              <a:defRPr b="1" sz="2400"/>
            </a:lvl1pPr>
          </a:lstStyle>
          <a:p>
            <a:pPr/>
            <a:r>
              <a:t>Impacts to Cost Evaluation</a:t>
            </a:r>
          </a:p>
        </p:txBody>
      </p:sp>
      <p:graphicFrame>
        <p:nvGraphicFramePr>
          <p:cNvPr id="240" name="Content Placeholder 11"/>
          <p:cNvGraphicFramePr/>
          <p:nvPr/>
        </p:nvGraphicFramePr>
        <p:xfrm>
          <a:off x="4645025" y="2916553"/>
          <a:ext cx="4041775" cy="1483362"/>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808355"/>
                <a:gridCol w="808355"/>
                <a:gridCol w="808355"/>
                <a:gridCol w="808355"/>
                <a:gridCol w="808355"/>
              </a:tblGrid>
              <a:tr h="370840">
                <a:tc>
                  <a:txBody>
                    <a:bodyPr/>
                    <a:lstStyle/>
                    <a:p>
                      <a:pPr algn="l">
                        <a:defRPr sz="1800"/>
                      </a:pPr>
                    </a:p>
                  </a:txBody>
                  <a:tcPr marL="45720" marR="45720" marT="45720" marB="45720" anchor="t" anchorCtr="0" horzOverflow="overflow"/>
                </a:tc>
                <a:tc>
                  <a:txBody>
                    <a:bodyPr/>
                    <a:lstStyle/>
                    <a:p>
                      <a:pPr algn="l">
                        <a:defRPr b="0" sz="1800">
                          <a:solidFill>
                            <a:srgbClr val="000000"/>
                          </a:solidFill>
                        </a:defRPr>
                      </a:pPr>
                      <a:r>
                        <a:rPr b="1">
                          <a:solidFill>
                            <a:srgbClr val="FFFFFF"/>
                          </a:solidFill>
                        </a:rPr>
                        <a:t>A</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B</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C</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D</a:t>
                      </a:r>
                    </a:p>
                  </a:txBody>
                  <a:tcPr marL="45720" marR="45720" marT="45720" marB="45720" anchor="t" anchorCtr="0" horzOverflow="overflow"/>
                </a:tc>
              </a:tr>
              <a:tr h="370840">
                <a:tc>
                  <a:txBody>
                    <a:bodyPr/>
                    <a:lstStyle/>
                    <a:p>
                      <a:pPr algn="l">
                        <a:defRPr sz="1800"/>
                      </a:pPr>
                      <a:r>
                        <a:t>Goal 1</a:t>
                      </a:r>
                    </a:p>
                  </a:txBody>
                  <a:tcPr marL="45720" marR="45720" marT="45720" marB="45720" anchor="t" anchorCtr="0" horzOverflow="overflow"/>
                </a:tc>
                <a:tc>
                  <a:txBody>
                    <a:bodyPr/>
                    <a:lstStyle/>
                    <a:p>
                      <a:pPr algn="l">
                        <a:defRPr sz="1800"/>
                      </a:pPr>
                      <a:r>
                        <a:t>30%</a:t>
                      </a:r>
                    </a:p>
                  </a:txBody>
                  <a:tcPr marL="45720" marR="45720" marT="45720" marB="45720" anchor="t" anchorCtr="0" horzOverflow="overflow"/>
                </a:tc>
                <a:tc>
                  <a:txBody>
                    <a:bodyPr/>
                    <a:lstStyle/>
                    <a:p>
                      <a:pPr algn="l">
                        <a:defRPr sz="1800"/>
                      </a:pPr>
                      <a:r>
                        <a:t>10%’</a:t>
                      </a:r>
                    </a:p>
                  </a:txBody>
                  <a:tcPr marL="45720" marR="45720" marT="45720" marB="45720" anchor="t" anchorCtr="0" horzOverflow="overflow"/>
                </a:tc>
                <a:tc>
                  <a:txBody>
                    <a:bodyPr/>
                    <a:lstStyle/>
                    <a:p>
                      <a:pPr algn="l">
                        <a:defRPr sz="1800"/>
                      </a:pPr>
                      <a:r>
                        <a:t>-10%</a:t>
                      </a:r>
                    </a:p>
                  </a:txBody>
                  <a:tcPr marL="45720" marR="45720" marT="45720" marB="45720" anchor="t" anchorCtr="0" horzOverflow="overflow"/>
                </a:tc>
                <a:tc>
                  <a:txBody>
                    <a:bodyPr/>
                    <a:lstStyle/>
                    <a:p>
                      <a:pPr algn="l">
                        <a:defRPr sz="1800"/>
                      </a:pPr>
                      <a:r>
                        <a:t>80%</a:t>
                      </a:r>
                    </a:p>
                  </a:txBody>
                  <a:tcPr marL="45720" marR="45720" marT="45720" marB="45720" anchor="t" anchorCtr="0" horzOverflow="overflow"/>
                </a:tc>
              </a:tr>
              <a:tr h="370840">
                <a:tc>
                  <a:txBody>
                    <a:bodyPr/>
                    <a:lstStyle/>
                    <a:p>
                      <a:pPr algn="l">
                        <a:defRPr sz="1800"/>
                      </a:pPr>
                      <a:r>
                        <a:t>Cost</a:t>
                      </a:r>
                    </a:p>
                  </a:txBody>
                  <a:tcPr marL="45720" marR="45720" marT="45720" marB="45720" anchor="t" anchorCtr="0" horzOverflow="overflow"/>
                </a:tc>
                <a:tc>
                  <a:txBody>
                    <a:bodyPr/>
                    <a:lstStyle/>
                    <a:p>
                      <a:pPr algn="l">
                        <a:defRPr sz="1800"/>
                      </a:pPr>
                      <a:r>
                        <a:t>10</a:t>
                      </a:r>
                    </a:p>
                  </a:txBody>
                  <a:tcPr marL="45720" marR="45720" marT="45720" marB="45720" anchor="t" anchorCtr="0" horzOverflow="overflow"/>
                </a:tc>
                <a:tc>
                  <a:txBody>
                    <a:bodyPr/>
                    <a:lstStyle/>
                    <a:p>
                      <a:pPr algn="l">
                        <a:defRPr sz="1800"/>
                      </a:pPr>
                      <a:r>
                        <a:t>50</a:t>
                      </a:r>
                    </a:p>
                  </a:txBody>
                  <a:tcPr marL="45720" marR="45720" marT="45720" marB="45720" anchor="t" anchorCtr="0" horzOverflow="overflow"/>
                </a:tc>
                <a:tc>
                  <a:txBody>
                    <a:bodyPr/>
                    <a:lstStyle/>
                    <a:p>
                      <a:pPr algn="l">
                        <a:defRPr sz="1800"/>
                      </a:pPr>
                      <a:r>
                        <a:t>1</a:t>
                      </a:r>
                    </a:p>
                  </a:txBody>
                  <a:tcPr marL="45720" marR="45720" marT="45720" marB="45720" anchor="t" anchorCtr="0" horzOverflow="overflow"/>
                </a:tc>
                <a:tc>
                  <a:txBody>
                    <a:bodyPr/>
                    <a:lstStyle/>
                    <a:p>
                      <a:pPr algn="l">
                        <a:defRPr sz="1800"/>
                      </a:pPr>
                      <a:r>
                        <a:t>20</a:t>
                      </a:r>
                    </a:p>
                  </a:txBody>
                  <a:tcPr marL="45720" marR="45720" marT="45720" marB="45720" anchor="t" anchorCtr="0" horzOverflow="overflow"/>
                </a:tc>
              </a:tr>
              <a:tr h="370840">
                <a:tc>
                  <a:txBody>
                    <a:bodyPr/>
                    <a:lstStyle/>
                    <a:p>
                      <a:pPr algn="l">
                        <a:defRPr sz="1800"/>
                      </a:pPr>
                      <a:r>
                        <a:t>G/C</a:t>
                      </a:r>
                    </a:p>
                  </a:txBody>
                  <a:tcPr marL="45720" marR="45720" marT="45720" marB="45720" anchor="t" anchorCtr="0" horzOverflow="overflow"/>
                </a:tc>
                <a:tc>
                  <a:txBody>
                    <a:bodyPr/>
                    <a:lstStyle/>
                    <a:p>
                      <a:pPr algn="l">
                        <a:defRPr sz="1800"/>
                      </a:pPr>
                      <a:r>
                        <a:t>3:1</a:t>
                      </a:r>
                    </a:p>
                  </a:txBody>
                  <a:tcPr marL="45720" marR="45720" marT="45720" marB="45720" anchor="t" anchorCtr="0" horzOverflow="overflow"/>
                </a:tc>
                <a:tc>
                  <a:txBody>
                    <a:bodyPr/>
                    <a:lstStyle/>
                    <a:p>
                      <a:pPr algn="l">
                        <a:defRPr sz="1800"/>
                      </a:pPr>
                      <a:r>
                        <a:t>1:5</a:t>
                      </a:r>
                    </a:p>
                  </a:txBody>
                  <a:tcPr marL="45720" marR="45720" marT="45720" marB="45720" anchor="t" anchorCtr="0" horzOverflow="overflow"/>
                </a:tc>
                <a:tc>
                  <a:txBody>
                    <a:bodyPr/>
                    <a:lstStyle/>
                    <a:p>
                      <a:pPr algn="l">
                        <a:defRPr sz="1800"/>
                      </a:pPr>
                      <a:r>
                        <a:t>?</a:t>
                      </a:r>
                    </a:p>
                  </a:txBody>
                  <a:tcPr marL="45720" marR="45720" marT="45720" marB="45720" anchor="t" anchorCtr="0" horzOverflow="overflow"/>
                </a:tc>
                <a:tc>
                  <a:txBody>
                    <a:bodyPr/>
                    <a:lstStyle/>
                    <a:p>
                      <a:pPr algn="l">
                        <a:defRPr sz="1800"/>
                      </a:pPr>
                      <a:r>
                        <a:t>4:1</a:t>
                      </a:r>
                    </a:p>
                  </a:txBody>
                  <a:tcPr marL="45720" marR="45720" marT="45720" marB="45720" anchor="t" anchorCtr="0" horzOverflow="overflow"/>
                </a:tc>
              </a:tr>
            </a:tbl>
          </a:graphicData>
        </a:graphic>
      </p:graphicFrame>
      <p:grpSp>
        <p:nvGrpSpPr>
          <p:cNvPr id="245" name="Group 16"/>
          <p:cNvGrpSpPr/>
          <p:nvPr/>
        </p:nvGrpSpPr>
        <p:grpSpPr>
          <a:xfrm>
            <a:off x="806302" y="2174064"/>
            <a:ext cx="3448710" cy="3220442"/>
            <a:chOff x="0" y="0"/>
            <a:chExt cx="3448708" cy="3220441"/>
          </a:xfrm>
        </p:grpSpPr>
        <p:pic>
          <p:nvPicPr>
            <p:cNvPr id="241" name="Picture 12" descr="Picture 12"/>
            <p:cNvPicPr>
              <a:picLocks noChangeAspect="1"/>
            </p:cNvPicPr>
            <p:nvPr/>
          </p:nvPicPr>
          <p:blipFill>
            <a:blip r:embed="rId3">
              <a:extLst/>
            </a:blip>
            <a:stretch>
              <a:fillRect/>
            </a:stretch>
          </p:blipFill>
          <p:spPr>
            <a:xfrm>
              <a:off x="141106" y="-1"/>
              <a:ext cx="1189302" cy="1184017"/>
            </a:xfrm>
            <a:prstGeom prst="rect">
              <a:avLst/>
            </a:prstGeom>
            <a:ln w="12700" cap="flat">
              <a:noFill/>
              <a:miter lim="400000"/>
            </a:ln>
            <a:effectLst/>
          </p:spPr>
        </p:pic>
        <p:pic>
          <p:nvPicPr>
            <p:cNvPr id="242" name="Picture 13" descr="Picture 13"/>
            <p:cNvPicPr>
              <a:picLocks noChangeAspect="1"/>
            </p:cNvPicPr>
            <p:nvPr/>
          </p:nvPicPr>
          <p:blipFill>
            <a:blip r:embed="rId4">
              <a:extLst/>
            </a:blip>
            <a:stretch>
              <a:fillRect/>
            </a:stretch>
          </p:blipFill>
          <p:spPr>
            <a:xfrm>
              <a:off x="1883431" y="40094"/>
              <a:ext cx="1565278" cy="1183059"/>
            </a:xfrm>
            <a:prstGeom prst="rect">
              <a:avLst/>
            </a:prstGeom>
            <a:ln w="12700" cap="flat">
              <a:noFill/>
              <a:miter lim="400000"/>
            </a:ln>
            <a:effectLst/>
          </p:spPr>
        </p:pic>
        <p:pic>
          <p:nvPicPr>
            <p:cNvPr id="243" name="Picture 14" descr="Picture 14"/>
            <p:cNvPicPr>
              <a:picLocks noChangeAspect="1"/>
            </p:cNvPicPr>
            <p:nvPr/>
          </p:nvPicPr>
          <p:blipFill>
            <a:blip r:embed="rId5">
              <a:extLst/>
            </a:blip>
            <a:stretch>
              <a:fillRect/>
            </a:stretch>
          </p:blipFill>
          <p:spPr>
            <a:xfrm>
              <a:off x="-1" y="2175474"/>
              <a:ext cx="1253958" cy="1044967"/>
            </a:xfrm>
            <a:prstGeom prst="rect">
              <a:avLst/>
            </a:prstGeom>
            <a:ln w="12700" cap="flat">
              <a:noFill/>
              <a:miter lim="400000"/>
            </a:ln>
            <a:effectLst/>
          </p:spPr>
        </p:pic>
        <p:pic>
          <p:nvPicPr>
            <p:cNvPr id="244" name="Picture 15" descr="Picture 15"/>
            <p:cNvPicPr>
              <a:picLocks noChangeAspect="1"/>
            </p:cNvPicPr>
            <p:nvPr/>
          </p:nvPicPr>
          <p:blipFill>
            <a:blip r:embed="rId6">
              <a:extLst/>
            </a:blip>
            <a:stretch>
              <a:fillRect/>
            </a:stretch>
          </p:blipFill>
          <p:spPr>
            <a:xfrm>
              <a:off x="2077741" y="2175473"/>
              <a:ext cx="947553" cy="1044967"/>
            </a:xfrm>
            <a:prstGeom prst="rect">
              <a:avLst/>
            </a:prstGeom>
            <a:ln w="12700" cap="flat">
              <a:noFill/>
              <a:miter lim="400000"/>
            </a:ln>
            <a:effectLst/>
          </p:spPr>
        </p:pic>
      </p:grpSp>
      <p:sp>
        <p:nvSpPr>
          <p:cNvPr id="246" name="Slide Number"/>
          <p:cNvSpPr txBox="1"/>
          <p:nvPr>
            <p:ph type="sldNum" sz="quarter" idx="2"/>
          </p:nvPr>
        </p:nvSpPr>
        <p:spPr>
          <a:xfrm>
            <a:off x="8502742" y="6404293"/>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6" name="Footer Placeholder 2"/>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Tom@Gilb.com   Top10 Method</a:t>
            </a:r>
          </a:p>
        </p:txBody>
      </p:sp>
      <p:sp>
        <p:nvSpPr>
          <p:cNvPr id="2507" name="Title 1"/>
          <p:cNvSpPr txBox="1"/>
          <p:nvPr>
            <p:ph type="title"/>
          </p:nvPr>
        </p:nvSpPr>
        <p:spPr>
          <a:xfrm>
            <a:off x="457200" y="274638"/>
            <a:ext cx="8229600" cy="1143002"/>
          </a:xfrm>
          <a:prstGeom prst="rect">
            <a:avLst/>
          </a:prstGeom>
        </p:spPr>
        <p:txBody>
          <a:bodyPr/>
          <a:lstStyle/>
          <a:p>
            <a:pPr/>
            <a:r>
              <a:t>Next weeks Evo Step??</a:t>
            </a:r>
          </a:p>
        </p:txBody>
      </p:sp>
      <p:sp>
        <p:nvSpPr>
          <p:cNvPr id="2508" name="Content Placeholder 2"/>
          <p:cNvSpPr txBox="1"/>
          <p:nvPr>
            <p:ph type="body" sz="half" idx="1"/>
          </p:nvPr>
        </p:nvSpPr>
        <p:spPr>
          <a:xfrm>
            <a:off x="457200" y="1168400"/>
            <a:ext cx="8229600" cy="2489200"/>
          </a:xfrm>
          <a:prstGeom prst="rect">
            <a:avLst/>
          </a:prstGeom>
        </p:spPr>
        <p:txBody>
          <a:bodyPr/>
          <a:lstStyle/>
          <a:p>
            <a:pPr marL="288035" indent="-288035" defTabSz="384047">
              <a:lnSpc>
                <a:spcPct val="72000"/>
              </a:lnSpc>
              <a:spcBef>
                <a:spcPts val="400"/>
              </a:spcBef>
              <a:defRPr sz="1600">
                <a:latin typeface="Arial Black"/>
                <a:ea typeface="Arial Black"/>
                <a:cs typeface="Arial Black"/>
                <a:sym typeface="Arial Black"/>
              </a:defRPr>
            </a:pPr>
            <a:r>
              <a:t>“You won’t believe we never thought of this, Tom!’</a:t>
            </a:r>
            <a:endParaRPr sz="1800"/>
          </a:p>
          <a:p>
            <a:pPr marL="288035" indent="-288035" defTabSz="384047">
              <a:lnSpc>
                <a:spcPct val="72000"/>
              </a:lnSpc>
              <a:spcBef>
                <a:spcPts val="500"/>
              </a:spcBef>
              <a:defRPr sz="1800">
                <a:latin typeface="Arial Black"/>
                <a:ea typeface="Arial Black"/>
                <a:cs typeface="Arial Black"/>
                <a:sym typeface="Arial Black"/>
              </a:defRPr>
            </a:pPr>
          </a:p>
          <a:p>
            <a:pPr marL="288035" indent="-288035" defTabSz="384047">
              <a:lnSpc>
                <a:spcPct val="72000"/>
              </a:lnSpc>
              <a:spcBef>
                <a:spcPts val="400"/>
              </a:spcBef>
              <a:defRPr sz="1600">
                <a:latin typeface="Arial Black"/>
                <a:ea typeface="Arial Black"/>
                <a:cs typeface="Arial Black"/>
                <a:sym typeface="Arial Black"/>
              </a:defRPr>
            </a:pPr>
            <a:r>
              <a:t>The step:</a:t>
            </a:r>
            <a:endParaRPr sz="2400"/>
          </a:p>
          <a:p>
            <a:pPr lvl="1" marL="624077" indent="-240029" defTabSz="384047">
              <a:lnSpc>
                <a:spcPct val="72000"/>
              </a:lnSpc>
              <a:spcBef>
                <a:spcPts val="300"/>
              </a:spcBef>
              <a:defRPr sz="1500">
                <a:latin typeface="Arial Black"/>
                <a:ea typeface="Arial Black"/>
                <a:cs typeface="Arial Black"/>
                <a:sym typeface="Arial Black"/>
              </a:defRPr>
            </a:pPr>
            <a:r>
              <a:t>When the Top General Signs in</a:t>
            </a:r>
            <a:endParaRPr sz="2100"/>
          </a:p>
          <a:p>
            <a:pPr lvl="1" marL="624077" indent="-240029" defTabSz="384047">
              <a:lnSpc>
                <a:spcPct val="72000"/>
              </a:lnSpc>
              <a:spcBef>
                <a:spcPts val="300"/>
              </a:spcBef>
              <a:defRPr sz="1500">
                <a:latin typeface="Arial Black"/>
                <a:ea typeface="Arial Black"/>
                <a:cs typeface="Arial Black"/>
                <a:sym typeface="Arial Black"/>
              </a:defRPr>
            </a:pPr>
            <a:r>
              <a:t>Move him to the head of the queue</a:t>
            </a:r>
            <a:endParaRPr sz="2100"/>
          </a:p>
          <a:p>
            <a:pPr lvl="2" marL="960119" indent="-192023" defTabSz="384047">
              <a:lnSpc>
                <a:spcPct val="72000"/>
              </a:lnSpc>
              <a:spcBef>
                <a:spcPts val="300"/>
              </a:spcBef>
              <a:defRPr sz="1200">
                <a:latin typeface="Arial Black"/>
                <a:ea typeface="Arial Black"/>
                <a:cs typeface="Arial Black"/>
                <a:sym typeface="Arial Black"/>
              </a:defRPr>
            </a:pPr>
            <a:r>
              <a:t>Of all people inquiring on the system.</a:t>
            </a:r>
            <a:endParaRPr sz="1800"/>
          </a:p>
          <a:p>
            <a:pPr lvl="2" marL="960119" indent="-192023" defTabSz="384047">
              <a:lnSpc>
                <a:spcPct val="72000"/>
              </a:lnSpc>
              <a:spcBef>
                <a:spcPts val="400"/>
              </a:spcBef>
              <a:defRPr sz="1400">
                <a:latin typeface="Arial Black"/>
                <a:ea typeface="Arial Black"/>
                <a:cs typeface="Arial Black"/>
                <a:sym typeface="Arial Black"/>
              </a:defRPr>
            </a:pPr>
          </a:p>
          <a:p>
            <a:pPr marL="288035" indent="-288035" defTabSz="384047">
              <a:lnSpc>
                <a:spcPct val="72000"/>
              </a:lnSpc>
              <a:spcBef>
                <a:spcPts val="400"/>
              </a:spcBef>
              <a:defRPr sz="1900">
                <a:latin typeface="Arial Black"/>
                <a:ea typeface="Arial Black"/>
                <a:cs typeface="Arial Black"/>
                <a:sym typeface="Arial Black"/>
              </a:defRPr>
            </a:pPr>
            <a:r>
              <a:t>Can you deliver it next week?</a:t>
            </a:r>
            <a:endParaRPr sz="2400"/>
          </a:p>
          <a:p>
            <a:pPr lvl="1" marL="624077" indent="-240029" defTabSz="384047">
              <a:lnSpc>
                <a:spcPct val="72000"/>
              </a:lnSpc>
              <a:spcBef>
                <a:spcPts val="300"/>
              </a:spcBef>
              <a:defRPr sz="1500">
                <a:latin typeface="Arial Black"/>
                <a:ea typeface="Arial Black"/>
                <a:cs typeface="Arial Black"/>
                <a:sym typeface="Arial Black"/>
              </a:defRPr>
            </a:pPr>
            <a:r>
              <a:t>Its already done: If General, move to head of queue’</a:t>
            </a:r>
          </a:p>
        </p:txBody>
      </p:sp>
      <p:sp>
        <p:nvSpPr>
          <p:cNvPr id="2509" name="Slide Number Placeholder 3"/>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10" name="Picture 4" descr="Picture 4"/>
          <p:cNvPicPr>
            <a:picLocks noChangeAspect="1"/>
          </p:cNvPicPr>
          <p:nvPr/>
        </p:nvPicPr>
        <p:blipFill>
          <a:blip r:embed="rId3">
            <a:extLst/>
          </a:blip>
          <a:stretch>
            <a:fillRect/>
          </a:stretch>
        </p:blipFill>
        <p:spPr>
          <a:xfrm>
            <a:off x="7975600" y="0"/>
            <a:ext cx="1168400" cy="1168400"/>
          </a:xfrm>
          <a:prstGeom prst="rect">
            <a:avLst/>
          </a:prstGeom>
          <a:ln w="12700">
            <a:miter lim="400000"/>
          </a:ln>
        </p:spPr>
      </p:pic>
      <p:pic>
        <p:nvPicPr>
          <p:cNvPr id="2511" name="Picture 5" descr="Picture 5"/>
          <p:cNvPicPr>
            <a:picLocks noChangeAspect="1"/>
          </p:cNvPicPr>
          <p:nvPr/>
        </p:nvPicPr>
        <p:blipFill>
          <a:blip r:embed="rId4">
            <a:extLst/>
          </a:blip>
          <a:stretch>
            <a:fillRect/>
          </a:stretch>
        </p:blipFill>
        <p:spPr>
          <a:xfrm>
            <a:off x="2590800" y="3657600"/>
            <a:ext cx="4343400" cy="29972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5" name="Footer Placeholder 12"/>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pic>
        <p:nvPicPr>
          <p:cNvPr id="2516" name="Picture 15" descr="Picture 15"/>
          <p:cNvPicPr>
            <a:picLocks noChangeAspect="1"/>
          </p:cNvPicPr>
          <p:nvPr/>
        </p:nvPicPr>
        <p:blipFill>
          <a:blip r:embed="rId2">
            <a:extLst/>
          </a:blip>
          <a:stretch>
            <a:fillRect/>
          </a:stretch>
        </p:blipFill>
        <p:spPr>
          <a:xfrm>
            <a:off x="-13242" y="2473986"/>
            <a:ext cx="940883" cy="864488"/>
          </a:xfrm>
          <a:prstGeom prst="rect">
            <a:avLst/>
          </a:prstGeom>
          <a:ln w="12700">
            <a:miter lim="400000"/>
          </a:ln>
        </p:spPr>
      </p:pic>
      <p:pic>
        <p:nvPicPr>
          <p:cNvPr id="2517" name="Picture 16" descr="Picture 16"/>
          <p:cNvPicPr>
            <a:picLocks noChangeAspect="1"/>
          </p:cNvPicPr>
          <p:nvPr/>
        </p:nvPicPr>
        <p:blipFill>
          <a:blip r:embed="rId3">
            <a:extLst/>
          </a:blip>
          <a:stretch>
            <a:fillRect/>
          </a:stretch>
        </p:blipFill>
        <p:spPr>
          <a:xfrm>
            <a:off x="-651471" y="3879036"/>
            <a:ext cx="2217342" cy="1081128"/>
          </a:xfrm>
          <a:prstGeom prst="rect">
            <a:avLst/>
          </a:prstGeom>
          <a:ln w="12700">
            <a:miter lim="400000"/>
          </a:ln>
        </p:spPr>
      </p:pic>
      <p:pic>
        <p:nvPicPr>
          <p:cNvPr id="2518" name="Picture 5" descr="Picture 5"/>
          <p:cNvPicPr>
            <a:picLocks noChangeAspect="1"/>
          </p:cNvPicPr>
          <p:nvPr/>
        </p:nvPicPr>
        <p:blipFill>
          <a:blip r:embed="rId4">
            <a:extLst/>
          </a:blip>
          <a:stretch>
            <a:fillRect/>
          </a:stretch>
        </p:blipFill>
        <p:spPr>
          <a:xfrm>
            <a:off x="4131924" y="1464535"/>
            <a:ext cx="1958291" cy="1194081"/>
          </a:xfrm>
          <a:prstGeom prst="rect">
            <a:avLst/>
          </a:prstGeom>
          <a:ln w="12700">
            <a:miter lim="400000"/>
          </a:ln>
        </p:spPr>
      </p:pic>
      <p:pic>
        <p:nvPicPr>
          <p:cNvPr id="2519" name="Picture 9" descr="Picture 9"/>
          <p:cNvPicPr>
            <a:picLocks noChangeAspect="1"/>
          </p:cNvPicPr>
          <p:nvPr/>
        </p:nvPicPr>
        <p:blipFill>
          <a:blip r:embed="rId5">
            <a:extLst/>
          </a:blip>
          <a:stretch>
            <a:fillRect/>
          </a:stretch>
        </p:blipFill>
        <p:spPr>
          <a:xfrm>
            <a:off x="4817459" y="5001890"/>
            <a:ext cx="1030626" cy="1082982"/>
          </a:xfrm>
          <a:prstGeom prst="rect">
            <a:avLst/>
          </a:prstGeom>
          <a:ln w="12700">
            <a:miter lim="400000"/>
          </a:ln>
        </p:spPr>
      </p:pic>
      <p:pic>
        <p:nvPicPr>
          <p:cNvPr id="2520" name="Picture 7" descr="Picture 7"/>
          <p:cNvPicPr>
            <a:picLocks noChangeAspect="1"/>
          </p:cNvPicPr>
          <p:nvPr/>
        </p:nvPicPr>
        <p:blipFill>
          <a:blip r:embed="rId6">
            <a:extLst/>
          </a:blip>
          <a:stretch>
            <a:fillRect/>
          </a:stretch>
        </p:blipFill>
        <p:spPr>
          <a:xfrm>
            <a:off x="6169669" y="3134634"/>
            <a:ext cx="2178236" cy="1047550"/>
          </a:xfrm>
          <a:prstGeom prst="rect">
            <a:avLst/>
          </a:prstGeom>
          <a:ln w="12700">
            <a:miter lim="400000"/>
          </a:ln>
        </p:spPr>
      </p:pic>
      <p:pic>
        <p:nvPicPr>
          <p:cNvPr id="2521" name="Picture 8" descr="Picture 8"/>
          <p:cNvPicPr>
            <a:picLocks noChangeAspect="1"/>
          </p:cNvPicPr>
          <p:nvPr/>
        </p:nvPicPr>
        <p:blipFill>
          <a:blip r:embed="rId7">
            <a:extLst/>
          </a:blip>
          <a:stretch>
            <a:fillRect/>
          </a:stretch>
        </p:blipFill>
        <p:spPr>
          <a:xfrm>
            <a:off x="4739070" y="4018569"/>
            <a:ext cx="1314545" cy="1046044"/>
          </a:xfrm>
          <a:prstGeom prst="rect">
            <a:avLst/>
          </a:prstGeom>
          <a:ln w="12700">
            <a:miter lim="400000"/>
          </a:ln>
        </p:spPr>
      </p:pic>
      <p:sp>
        <p:nvSpPr>
          <p:cNvPr id="2522" name="Title 1"/>
          <p:cNvSpPr txBox="1"/>
          <p:nvPr>
            <p:ph type="title"/>
          </p:nvPr>
        </p:nvSpPr>
        <p:spPr>
          <a:xfrm>
            <a:off x="457200" y="274638"/>
            <a:ext cx="8229600" cy="1143002"/>
          </a:xfrm>
          <a:prstGeom prst="rect">
            <a:avLst/>
          </a:prstGeom>
        </p:spPr>
        <p:txBody>
          <a:bodyPr/>
          <a:lstStyle/>
          <a:p>
            <a:pPr defTabSz="416051">
              <a:defRPr sz="3500"/>
            </a:pPr>
            <a:r>
              <a:t>1 1 1 1 1 1 Unity </a:t>
            </a:r>
            <a:br/>
          </a:p>
        </p:txBody>
      </p:sp>
      <p:sp>
        <p:nvSpPr>
          <p:cNvPr id="2523" name="Content Placeholder 2"/>
          <p:cNvSpPr txBox="1"/>
          <p:nvPr>
            <p:ph type="body" idx="1"/>
          </p:nvPr>
        </p:nvSpPr>
        <p:spPr>
          <a:xfrm>
            <a:off x="457200" y="1081913"/>
            <a:ext cx="5531669" cy="5044252"/>
          </a:xfrm>
          <a:prstGeom prst="rect">
            <a:avLst/>
          </a:prstGeom>
        </p:spPr>
        <p:txBody>
          <a:bodyPr/>
          <a:lstStyle/>
          <a:p>
            <a:pPr lvl="1" marL="742950" indent="-285750">
              <a:spcBef>
                <a:spcPts val="900"/>
              </a:spcBef>
              <a:defRPr sz="4000"/>
            </a:pPr>
            <a:r>
              <a:t>1% increase at least</a:t>
            </a:r>
            <a:endParaRPr sz="2800"/>
          </a:p>
          <a:p>
            <a:pPr lvl="1" marL="742950" indent="-285750">
              <a:spcBef>
                <a:spcPts val="900"/>
              </a:spcBef>
              <a:defRPr sz="4000"/>
            </a:pPr>
            <a:r>
              <a:t>1 stakeholder</a:t>
            </a:r>
            <a:endParaRPr sz="2800"/>
          </a:p>
          <a:p>
            <a:pPr lvl="1" marL="742950" indent="-285750">
              <a:spcBef>
                <a:spcPts val="900"/>
              </a:spcBef>
              <a:defRPr sz="4000"/>
            </a:pPr>
            <a:r>
              <a:t>1 quality or value</a:t>
            </a:r>
          </a:p>
          <a:p>
            <a:pPr lvl="1" marL="742950" indent="-285750">
              <a:spcBef>
                <a:spcPts val="900"/>
              </a:spcBef>
              <a:defRPr sz="4000"/>
            </a:pPr>
            <a:r>
              <a:t>1-week delivery cycle</a:t>
            </a:r>
            <a:endParaRPr sz="2800"/>
          </a:p>
          <a:p>
            <a:pPr lvl="1" marL="742950" indent="-285750">
              <a:spcBef>
                <a:spcPts val="900"/>
              </a:spcBef>
              <a:defRPr sz="4000"/>
            </a:pPr>
            <a:r>
              <a:t>1 function focus</a:t>
            </a:r>
            <a:endParaRPr sz="2800"/>
          </a:p>
          <a:p>
            <a:pPr lvl="1" marL="742950" indent="-285750">
              <a:spcBef>
                <a:spcPts val="900"/>
              </a:spcBef>
              <a:defRPr sz="4000"/>
            </a:pPr>
            <a:r>
              <a:t>1 design used</a:t>
            </a:r>
          </a:p>
        </p:txBody>
      </p:sp>
      <p:pic>
        <p:nvPicPr>
          <p:cNvPr id="2524" name="Picture 3" descr="Picture 3"/>
          <p:cNvPicPr>
            <a:picLocks noChangeAspect="1"/>
          </p:cNvPicPr>
          <p:nvPr/>
        </p:nvPicPr>
        <p:blipFill>
          <a:blip r:embed="rId8">
            <a:extLst/>
          </a:blip>
          <a:stretch>
            <a:fillRect/>
          </a:stretch>
        </p:blipFill>
        <p:spPr>
          <a:xfrm>
            <a:off x="5988868" y="814287"/>
            <a:ext cx="1800315" cy="1302501"/>
          </a:xfrm>
          <a:prstGeom prst="rect">
            <a:avLst/>
          </a:prstGeom>
          <a:ln w="12700">
            <a:miter lim="400000"/>
          </a:ln>
        </p:spPr>
      </p:pic>
      <p:pic>
        <p:nvPicPr>
          <p:cNvPr id="2525" name="Picture 6" descr="Picture 6"/>
          <p:cNvPicPr>
            <a:picLocks noChangeAspect="1"/>
          </p:cNvPicPr>
          <p:nvPr/>
        </p:nvPicPr>
        <p:blipFill>
          <a:blip r:embed="rId9">
            <a:extLst/>
          </a:blip>
          <a:stretch>
            <a:fillRect/>
          </a:stretch>
        </p:blipFill>
        <p:spPr>
          <a:xfrm>
            <a:off x="5333441" y="2611572"/>
            <a:ext cx="910123" cy="891921"/>
          </a:xfrm>
          <a:prstGeom prst="rect">
            <a:avLst/>
          </a:prstGeom>
          <a:ln w="12700">
            <a:miter lim="400000"/>
          </a:ln>
        </p:spPr>
      </p:pic>
      <p:sp>
        <p:nvSpPr>
          <p:cNvPr id="2526" name="Date Placeholder 11"/>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527" name="Slide Number Placeholder 13"/>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28" name="Picture 14" descr="Picture 14"/>
          <p:cNvPicPr>
            <a:picLocks noChangeAspect="1"/>
          </p:cNvPicPr>
          <p:nvPr/>
        </p:nvPicPr>
        <p:blipFill>
          <a:blip r:embed="rId10">
            <a:extLst/>
          </a:blip>
          <a:stretch>
            <a:fillRect/>
          </a:stretch>
        </p:blipFill>
        <p:spPr>
          <a:xfrm>
            <a:off x="0" y="1638300"/>
            <a:ext cx="956340" cy="1045300"/>
          </a:xfrm>
          <a:prstGeom prst="rect">
            <a:avLst/>
          </a:prstGeom>
          <a:ln w="12700">
            <a:miter lim="400000"/>
          </a:ln>
        </p:spPr>
      </p:pic>
      <p:pic>
        <p:nvPicPr>
          <p:cNvPr id="2529" name="Picture 17" descr="Picture 17"/>
          <p:cNvPicPr>
            <a:picLocks noChangeAspect="1"/>
          </p:cNvPicPr>
          <p:nvPr/>
        </p:nvPicPr>
        <p:blipFill>
          <a:blip r:embed="rId11">
            <a:extLst/>
          </a:blip>
          <a:stretch>
            <a:fillRect/>
          </a:stretch>
        </p:blipFill>
        <p:spPr>
          <a:xfrm>
            <a:off x="0" y="5158690"/>
            <a:ext cx="1058495" cy="926184"/>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1" name="Footer Placeholder 9"/>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532" name="Title 1"/>
          <p:cNvSpPr txBox="1"/>
          <p:nvPr>
            <p:ph type="title"/>
          </p:nvPr>
        </p:nvSpPr>
        <p:spPr>
          <a:xfrm>
            <a:off x="457200" y="274638"/>
            <a:ext cx="4371522" cy="1143002"/>
          </a:xfrm>
          <a:prstGeom prst="rect">
            <a:avLst/>
          </a:prstGeom>
        </p:spPr>
        <p:txBody>
          <a:bodyPr/>
          <a:lstStyle/>
          <a:p>
            <a:pPr>
              <a:defRPr sz="2800"/>
            </a:pPr>
            <a:r>
              <a:t>Decomposition Principles</a:t>
            </a:r>
            <a:br/>
            <a:r>
              <a:t>A Teachable Discipline</a:t>
            </a:r>
          </a:p>
        </p:txBody>
      </p:sp>
      <p:pic>
        <p:nvPicPr>
          <p:cNvPr id="2533" name="Content Placeholder 5" descr="Content Placeholder 5"/>
          <p:cNvPicPr>
            <a:picLocks noChangeAspect="1"/>
          </p:cNvPicPr>
          <p:nvPr/>
        </p:nvPicPr>
        <p:blipFill>
          <a:blip r:embed="rId3">
            <a:extLst/>
          </a:blip>
          <a:srcRect l="0" t="8691" r="0" b="8690"/>
          <a:stretch>
            <a:fillRect/>
          </a:stretch>
        </p:blipFill>
        <p:spPr>
          <a:xfrm>
            <a:off x="347454" y="1396359"/>
            <a:ext cx="4038602" cy="4525965"/>
          </a:xfrm>
          <a:prstGeom prst="rect">
            <a:avLst/>
          </a:prstGeom>
          <a:ln w="12700">
            <a:miter lim="400000"/>
          </a:ln>
        </p:spPr>
      </p:pic>
      <p:sp>
        <p:nvSpPr>
          <p:cNvPr id="2534" name="Content Placeholder 4"/>
          <p:cNvSpPr txBox="1"/>
          <p:nvPr>
            <p:ph type="body" idx="1"/>
          </p:nvPr>
        </p:nvSpPr>
        <p:spPr>
          <a:xfrm>
            <a:off x="4648200" y="70796"/>
            <a:ext cx="4495800" cy="6467728"/>
          </a:xfrm>
          <a:prstGeom prst="rect">
            <a:avLst/>
          </a:prstGeom>
        </p:spPr>
        <p:txBody>
          <a:bodyPr/>
          <a:lstStyle/>
          <a:p>
            <a:pPr marL="0" indent="0" algn="ctr" defTabSz="411479">
              <a:spcBef>
                <a:spcPts val="200"/>
              </a:spcBef>
              <a:buSzTx/>
              <a:buNone/>
              <a:defRPr sz="900">
                <a:latin typeface="Arial Black"/>
                <a:ea typeface="Arial Black"/>
                <a:cs typeface="Arial Black"/>
                <a:sym typeface="Arial Black"/>
              </a:defRPr>
            </a:pPr>
            <a:r>
              <a:t>How to decompose systems into small evolutionary steps:</a:t>
            </a:r>
          </a:p>
          <a:p>
            <a:pPr marL="0" indent="0" defTabSz="411479">
              <a:spcBef>
                <a:spcPts val="200"/>
              </a:spcBef>
              <a:buSzTx/>
              <a:buNone/>
              <a:defRPr b="1" sz="900"/>
            </a:pPr>
            <a:r>
              <a:t>			 some principles to apply:</a:t>
            </a:r>
          </a:p>
          <a:p>
            <a:pPr marL="0" indent="0" defTabSz="411479">
              <a:spcBef>
                <a:spcPts val="200"/>
              </a:spcBef>
              <a:buSzTx/>
              <a:buNone/>
              <a:defRPr b="1" sz="900"/>
            </a:pPr>
            <a:r>
              <a:t>1• </a:t>
            </a:r>
            <a:r>
              <a:rPr i="1"/>
              <a:t>Believe</a:t>
            </a:r>
            <a:r>
              <a:t> there is a way to do it, you just have not </a:t>
            </a:r>
            <a:r>
              <a:rPr i="1"/>
              <a:t>found</a:t>
            </a:r>
            <a:r>
              <a:t> it yet!</a:t>
            </a:r>
          </a:p>
          <a:p>
            <a:pPr marL="0" indent="0" defTabSz="411479">
              <a:spcBef>
                <a:spcPts val="200"/>
              </a:spcBef>
              <a:buSzTx/>
              <a:buNone/>
              <a:defRPr b="1" sz="900"/>
            </a:pPr>
            <a:r>
              <a:t>2• </a:t>
            </a:r>
            <a:r>
              <a:rPr i="1"/>
              <a:t>Identify</a:t>
            </a:r>
            <a:r>
              <a:t> obstacles, but don't use them as excuses: use your imagination to get </a:t>
            </a:r>
            <a:r>
              <a:rPr i="1"/>
              <a:t>rid</a:t>
            </a:r>
            <a:r>
              <a:t> of them!</a:t>
            </a:r>
          </a:p>
          <a:p>
            <a:pPr marL="0" indent="0" defTabSz="411479">
              <a:spcBef>
                <a:spcPts val="200"/>
              </a:spcBef>
              <a:buSzTx/>
              <a:buNone/>
              <a:defRPr b="1" sz="900"/>
            </a:pPr>
            <a:r>
              <a:t>3• Focus on </a:t>
            </a:r>
            <a:r>
              <a:rPr i="1"/>
              <a:t>some usefulness</a:t>
            </a:r>
            <a:r>
              <a:t> for the user or customer, however small.</a:t>
            </a:r>
          </a:p>
          <a:p>
            <a:pPr marL="0" indent="0" defTabSz="411479">
              <a:spcBef>
                <a:spcPts val="200"/>
              </a:spcBef>
              <a:buSzTx/>
              <a:buNone/>
              <a:defRPr b="1" sz="900"/>
            </a:pPr>
            <a:r>
              <a:t>4• Do </a:t>
            </a:r>
            <a:r>
              <a:rPr u="sng"/>
              <a:t>not</a:t>
            </a:r>
            <a:r>
              <a:t> focus on the design ideas themselves, they are distracting, especially for small initial cycles. Sometimes you have to ignore them entirely in the short term!</a:t>
            </a:r>
          </a:p>
          <a:p>
            <a:pPr marL="0" indent="0" defTabSz="411479">
              <a:spcBef>
                <a:spcPts val="200"/>
              </a:spcBef>
              <a:buSzTx/>
              <a:buNone/>
              <a:defRPr b="1" sz="900"/>
            </a:pPr>
            <a:r>
              <a:t>5• Think; one customer, tomorrow, one interesting improvement.  </a:t>
            </a:r>
          </a:p>
          <a:p>
            <a:pPr marL="0" indent="0" defTabSz="411479">
              <a:spcBef>
                <a:spcPts val="200"/>
              </a:spcBef>
              <a:buSzTx/>
              <a:buNone/>
              <a:defRPr b="1" sz="900"/>
            </a:pPr>
            <a:r>
              <a:t>6• Focus on the </a:t>
            </a:r>
            <a:r>
              <a:rPr i="1"/>
              <a:t>results</a:t>
            </a:r>
            <a:r>
              <a:t> (which you should have defined in your goals, moving toward target levels).</a:t>
            </a:r>
          </a:p>
          <a:p>
            <a:pPr marL="0" indent="0" defTabSz="411479">
              <a:spcBef>
                <a:spcPts val="200"/>
              </a:spcBef>
              <a:buSzTx/>
              <a:buNone/>
              <a:defRPr b="1" sz="900"/>
            </a:pPr>
            <a:r>
              <a:t>7• Don't be afraid to use temporary-scaffolding designs. Their cost must be seen in the light of the value of making some progress, and getting practical  experience.</a:t>
            </a:r>
          </a:p>
          <a:p>
            <a:pPr marL="0" indent="0" defTabSz="411479">
              <a:spcBef>
                <a:spcPts val="200"/>
              </a:spcBef>
              <a:buSzTx/>
              <a:buNone/>
              <a:defRPr b="1" sz="900"/>
            </a:pPr>
            <a:r>
              <a:t>8• Don't be worried that your design is inelegant; it is results  that count, not style.</a:t>
            </a:r>
          </a:p>
          <a:p>
            <a:pPr marL="0" indent="0" defTabSz="411479">
              <a:spcBef>
                <a:spcPts val="200"/>
              </a:spcBef>
              <a:buSzTx/>
              <a:buNone/>
              <a:defRPr b="1" sz="900"/>
            </a:pPr>
            <a:r>
              <a:t>9• Don't be afraid that the customer won't like it. </a:t>
            </a:r>
            <a:r>
              <a:rPr i="1"/>
              <a:t>If</a:t>
            </a:r>
            <a:r>
              <a:t> you are focusing on results </a:t>
            </a:r>
            <a:r>
              <a:rPr i="1"/>
              <a:t>they want</a:t>
            </a:r>
            <a:r>
              <a:t>, then by definition, </a:t>
            </a:r>
            <a:r>
              <a:rPr i="1"/>
              <a:t>they</a:t>
            </a:r>
            <a:r>
              <a:t> should like it. If you are not, then </a:t>
            </a:r>
            <a:r>
              <a:rPr i="1"/>
              <a:t>do</a:t>
            </a:r>
            <a:r>
              <a:t>!</a:t>
            </a:r>
          </a:p>
          <a:p>
            <a:pPr marL="0" indent="0" defTabSz="411479">
              <a:spcBef>
                <a:spcPts val="200"/>
              </a:spcBef>
              <a:buSzTx/>
              <a:buNone/>
              <a:defRPr b="1" sz="900"/>
            </a:pPr>
            <a:r>
              <a:t>10• Don't get so worried about "what might happen afterwards" that you can make  no practical progress. </a:t>
            </a:r>
          </a:p>
          <a:p>
            <a:pPr marL="0" indent="0" defTabSz="411479">
              <a:spcBef>
                <a:spcPts val="200"/>
              </a:spcBef>
              <a:buSzTx/>
              <a:buNone/>
              <a:defRPr b="1" sz="900"/>
            </a:pPr>
            <a:r>
              <a:t>11• You cannot foresee everything. Don't even </a:t>
            </a:r>
            <a:r>
              <a:rPr i="1"/>
              <a:t>think</a:t>
            </a:r>
            <a:r>
              <a:t> about it!</a:t>
            </a:r>
          </a:p>
          <a:p>
            <a:pPr marL="0" indent="0" defTabSz="411479">
              <a:spcBef>
                <a:spcPts val="200"/>
              </a:spcBef>
              <a:buSzTx/>
              <a:buNone/>
              <a:defRPr b="1" sz="900"/>
            </a:pPr>
            <a:r>
              <a:t>12• If you focus on helping your customer in practice, </a:t>
            </a:r>
            <a:r>
              <a:rPr i="1"/>
              <a:t>now</a:t>
            </a:r>
            <a:r>
              <a:t>, where they </a:t>
            </a:r>
            <a:r>
              <a:rPr i="1"/>
              <a:t>really</a:t>
            </a:r>
            <a:r>
              <a:t> need it, you will be forgiven a lot of ‘sins’!</a:t>
            </a:r>
          </a:p>
          <a:p>
            <a:pPr marL="0" indent="0" defTabSz="411479">
              <a:spcBef>
                <a:spcPts val="200"/>
              </a:spcBef>
              <a:buSzTx/>
              <a:buNone/>
              <a:defRPr b="1" sz="900"/>
            </a:pPr>
            <a:r>
              <a:t>13•  You can understand things much better, by getting </a:t>
            </a:r>
            <a:r>
              <a:rPr i="1"/>
              <a:t>some</a:t>
            </a:r>
            <a:r>
              <a:t> practical experience (and removing </a:t>
            </a:r>
            <a:r>
              <a:rPr i="1"/>
              <a:t>some</a:t>
            </a:r>
            <a:r>
              <a:t> of your fears).</a:t>
            </a:r>
          </a:p>
          <a:p>
            <a:pPr marL="0" indent="0" defTabSz="411479">
              <a:spcBef>
                <a:spcPts val="200"/>
              </a:spcBef>
              <a:buSzTx/>
              <a:buNone/>
              <a:defRPr b="1" sz="900"/>
            </a:pPr>
            <a:r>
              <a:t>14• Do </a:t>
            </a:r>
            <a:r>
              <a:rPr i="1"/>
              <a:t>early</a:t>
            </a:r>
            <a:r>
              <a:t> cycles, on willing local mature parts of your user community.</a:t>
            </a:r>
          </a:p>
          <a:p>
            <a:pPr marL="0" indent="0" defTabSz="411479">
              <a:spcBef>
                <a:spcPts val="200"/>
              </a:spcBef>
              <a:buSzTx/>
              <a:buNone/>
              <a:defRPr b="1" sz="900"/>
            </a:pPr>
            <a:r>
              <a:t>15• When some cycles, like a purchase-order cycle, take a long time, initiate them  early, and do other useful cycles while you wait.</a:t>
            </a:r>
          </a:p>
          <a:p>
            <a:pPr marL="0" indent="0" defTabSz="411479">
              <a:spcBef>
                <a:spcPts val="200"/>
              </a:spcBef>
              <a:buSzTx/>
              <a:buNone/>
              <a:defRPr b="1" sz="900"/>
            </a:pPr>
            <a:r>
              <a:t>16• If something seems to need to wait for ‘the big new system’, ask if you cannot  usefully do it with the ‘awful old system’, so as to pilot it realistically, and  perhaps alleviate some 'pain' in the old system.</a:t>
            </a:r>
          </a:p>
          <a:p>
            <a:pPr marL="0" indent="0" defTabSz="411479">
              <a:spcBef>
                <a:spcPts val="200"/>
              </a:spcBef>
              <a:buSzTx/>
              <a:buNone/>
              <a:defRPr b="1" sz="900"/>
            </a:pPr>
            <a:r>
              <a:t>17• If something seems too costly to buy, for limited initial use, see if you can  negotiate some kind of ‘pay as you really use’ contract. Most suppliers would  like to do this to get your patronage, and to avoid competitors making the same  deal.</a:t>
            </a:r>
          </a:p>
          <a:p>
            <a:pPr marL="0" indent="0" defTabSz="411479">
              <a:spcBef>
                <a:spcPts val="200"/>
              </a:spcBef>
              <a:buSzTx/>
              <a:buNone/>
              <a:defRPr b="1" sz="900"/>
            </a:pPr>
            <a:r>
              <a:t>18• If </a:t>
            </a:r>
            <a:r>
              <a:rPr i="1"/>
              <a:t>you</a:t>
            </a:r>
            <a:r>
              <a:t> can't think of some useful small cycles, then talk directly with the real  ‘customer’ or end user. They probably have dozens of suggestions.</a:t>
            </a:r>
          </a:p>
          <a:p>
            <a:pPr marL="0" indent="0" defTabSz="411479">
              <a:spcBef>
                <a:spcPts val="200"/>
              </a:spcBef>
              <a:buSzTx/>
              <a:buNone/>
              <a:defRPr b="1" sz="900"/>
            </a:pPr>
            <a:r>
              <a:t>19• Talk with end users in </a:t>
            </a:r>
            <a:r>
              <a:rPr i="1"/>
              <a:t>any</a:t>
            </a:r>
            <a:r>
              <a:t> case, they have insights you need.</a:t>
            </a:r>
          </a:p>
          <a:p>
            <a:pPr marL="0" indent="0" defTabSz="411479">
              <a:spcBef>
                <a:spcPts val="200"/>
              </a:spcBef>
              <a:buSzTx/>
              <a:buNone/>
              <a:defRPr b="1" sz="900"/>
            </a:pPr>
            <a:r>
              <a:t>20• Don't be afraid to use the old system and the old ‘culture’ as a launching  platform for the radical new system. There is a lot of merit in this, and many people overlook it.</a:t>
            </a:r>
          </a:p>
          <a:p>
            <a:pPr marL="0" indent="0" defTabSz="411479">
              <a:spcBef>
                <a:spcPts val="200"/>
              </a:spcBef>
              <a:buSzTx/>
              <a:buNone/>
              <a:defRPr b="1" sz="900"/>
            </a:pPr>
            <a:r>
              <a:t>I have never seen an exception in 33 years of doing this with many varied cultures. Oh Ye of little faith!</a:t>
            </a:r>
          </a:p>
        </p:txBody>
      </p:sp>
      <p:sp>
        <p:nvSpPr>
          <p:cNvPr id="2535" name="TextBox 6"/>
          <p:cNvSpPr txBox="1"/>
          <p:nvPr/>
        </p:nvSpPr>
        <p:spPr>
          <a:xfrm>
            <a:off x="235165" y="6209243"/>
            <a:ext cx="4593557" cy="294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400">
                <a:latin typeface="+mj-lt"/>
                <a:ea typeface="+mj-ea"/>
                <a:cs typeface="+mj-cs"/>
                <a:sym typeface="Calibri"/>
              </a:defRPr>
            </a:lvl1pPr>
          </a:lstStyle>
          <a:p>
            <a:pPr/>
            <a:r>
              <a:t>http://www.gilb.com/tiki-download_file.php?fileId=41</a:t>
            </a:r>
          </a:p>
        </p:txBody>
      </p:sp>
      <p:pic>
        <p:nvPicPr>
          <p:cNvPr id="2536" name="Picture 7" descr="Picture 7"/>
          <p:cNvPicPr>
            <a:picLocks noChangeAspect="1"/>
          </p:cNvPicPr>
          <p:nvPr/>
        </p:nvPicPr>
        <p:blipFill>
          <a:blip r:embed="rId4">
            <a:extLst/>
          </a:blip>
          <a:stretch>
            <a:fillRect/>
          </a:stretch>
        </p:blipFill>
        <p:spPr>
          <a:xfrm>
            <a:off x="8121032" y="2565105"/>
            <a:ext cx="1022970" cy="1293849"/>
          </a:xfrm>
          <a:prstGeom prst="rect">
            <a:avLst/>
          </a:prstGeom>
          <a:ln w="12700">
            <a:miter lim="400000"/>
          </a:ln>
        </p:spPr>
      </p:pic>
      <p:sp>
        <p:nvSpPr>
          <p:cNvPr id="2537" name="Date Placeholder 8"/>
          <p:cNvSpPr txBox="1"/>
          <p:nvPr/>
        </p:nvSpPr>
        <p:spPr>
          <a:xfrm>
            <a:off x="457200" y="6404291"/>
            <a:ext cx="2133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200">
                <a:solidFill>
                  <a:srgbClr val="898989"/>
                </a:solidFill>
                <a:latin typeface="+mj-lt"/>
                <a:ea typeface="+mj-ea"/>
                <a:cs typeface="+mj-cs"/>
                <a:sym typeface="Calibri"/>
              </a:defRPr>
            </a:lvl1pPr>
          </a:lstStyle>
          <a:p>
            <a:pPr/>
            <a:r>
              <a:t>6 October 2017</a:t>
            </a:r>
          </a:p>
        </p:txBody>
      </p:sp>
      <p:sp>
        <p:nvSpPr>
          <p:cNvPr id="2538" name="Slide Number Placeholder 10"/>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2" name="Title 1"/>
          <p:cNvSpPr txBox="1"/>
          <p:nvPr>
            <p:ph type="title"/>
          </p:nvPr>
        </p:nvSpPr>
        <p:spPr>
          <a:xfrm>
            <a:off x="457200" y="274638"/>
            <a:ext cx="8229600" cy="563563"/>
          </a:xfrm>
          <a:prstGeom prst="rect">
            <a:avLst/>
          </a:prstGeom>
        </p:spPr>
        <p:txBody>
          <a:bodyPr/>
          <a:lstStyle>
            <a:lvl1pPr defTabSz="411479">
              <a:defRPr sz="3239"/>
            </a:lvl1pPr>
          </a:lstStyle>
          <a:p>
            <a:pPr/>
            <a:r>
              <a:t> My Payoff</a:t>
            </a:r>
          </a:p>
        </p:txBody>
      </p:sp>
      <p:pic>
        <p:nvPicPr>
          <p:cNvPr id="2543" name="Content Placeholder 3" descr="Content Placeholder 3"/>
          <p:cNvPicPr>
            <a:picLocks noChangeAspect="1"/>
          </p:cNvPicPr>
          <p:nvPr/>
        </p:nvPicPr>
        <p:blipFill>
          <a:blip r:embed="rId2">
            <a:alphaModFix amt="82000"/>
            <a:extLst/>
          </a:blip>
          <a:stretch>
            <a:fillRect/>
          </a:stretch>
        </p:blipFill>
        <p:spPr>
          <a:xfrm>
            <a:off x="538162" y="838200"/>
            <a:ext cx="7920038" cy="5940425"/>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5" name="Footer Placeholder 2"/>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546" name="Rectangle 2"/>
          <p:cNvSpPr txBox="1"/>
          <p:nvPr>
            <p:ph type="title"/>
          </p:nvPr>
        </p:nvSpPr>
        <p:spPr>
          <a:xfrm>
            <a:off x="457200" y="274638"/>
            <a:ext cx="8229600" cy="1143002"/>
          </a:xfrm>
          <a:prstGeom prst="rect">
            <a:avLst/>
          </a:prstGeom>
        </p:spPr>
        <p:txBody>
          <a:bodyPr/>
          <a:lstStyle/>
          <a:p>
            <a:pPr/>
            <a:r>
              <a:t>Rene Descartes on Focus</a:t>
            </a:r>
          </a:p>
        </p:txBody>
      </p:sp>
      <p:sp>
        <p:nvSpPr>
          <p:cNvPr id="2547" name="Rectangle 3"/>
          <p:cNvSpPr txBox="1"/>
          <p:nvPr>
            <p:ph type="body" idx="1"/>
          </p:nvPr>
        </p:nvSpPr>
        <p:spPr>
          <a:xfrm>
            <a:off x="457200" y="1417637"/>
            <a:ext cx="6477000" cy="5059365"/>
          </a:xfrm>
          <a:prstGeom prst="rect">
            <a:avLst/>
          </a:prstGeom>
        </p:spPr>
        <p:txBody>
          <a:bodyPr/>
          <a:lstStyle/>
          <a:p>
            <a:pPr marL="336041" indent="-336041" defTabSz="448055">
              <a:lnSpc>
                <a:spcPct val="90000"/>
              </a:lnSpc>
              <a:defRPr sz="3100">
                <a:latin typeface="Arial Black"/>
                <a:ea typeface="Arial Black"/>
                <a:cs typeface="Arial Black"/>
                <a:sym typeface="Arial Black"/>
              </a:defRPr>
            </a:pPr>
            <a:r>
              <a:t>“We should bring the whole force of our minds </a:t>
            </a:r>
          </a:p>
          <a:p>
            <a:pPr lvl="1" marL="728091" indent="-280034" defTabSz="448055">
              <a:lnSpc>
                <a:spcPct val="90000"/>
              </a:lnSpc>
              <a:spcBef>
                <a:spcPts val="600"/>
              </a:spcBef>
              <a:defRPr sz="2700">
                <a:latin typeface="Arial Black"/>
                <a:ea typeface="Arial Black"/>
                <a:cs typeface="Arial Black"/>
                <a:sym typeface="Arial Black"/>
              </a:defRPr>
            </a:pPr>
            <a:r>
              <a:t>to bear upon the most minute and simple details </a:t>
            </a:r>
          </a:p>
          <a:p>
            <a:pPr lvl="1" marL="728091" indent="-280034" defTabSz="448055">
              <a:lnSpc>
                <a:spcPct val="90000"/>
              </a:lnSpc>
              <a:spcBef>
                <a:spcPts val="600"/>
              </a:spcBef>
              <a:defRPr sz="2700">
                <a:latin typeface="Arial Black"/>
                <a:ea typeface="Arial Black"/>
                <a:cs typeface="Arial Black"/>
                <a:sym typeface="Arial Black"/>
              </a:defRPr>
            </a:pPr>
            <a:r>
              <a:t>and to dwell upon them for a long time </a:t>
            </a:r>
          </a:p>
          <a:p>
            <a:pPr lvl="1" marL="728091" indent="-280034" defTabSz="448055">
              <a:lnSpc>
                <a:spcPct val="90000"/>
              </a:lnSpc>
              <a:spcBef>
                <a:spcPts val="600"/>
              </a:spcBef>
              <a:defRPr sz="2700">
                <a:latin typeface="Arial Black"/>
                <a:ea typeface="Arial Black"/>
                <a:cs typeface="Arial Black"/>
                <a:sym typeface="Arial Black"/>
              </a:defRPr>
            </a:pPr>
            <a:r>
              <a:t>so that we become accustomed to perceive the truth clearly and distinctly.”</a:t>
            </a:r>
          </a:p>
          <a:p>
            <a:pPr marL="336041" indent="-336041" defTabSz="448055">
              <a:lnSpc>
                <a:spcPct val="90000"/>
              </a:lnSpc>
              <a:spcBef>
                <a:spcPts val="300"/>
              </a:spcBef>
              <a:defRPr sz="1500">
                <a:latin typeface="Arial Black"/>
                <a:ea typeface="Arial Black"/>
                <a:cs typeface="Arial Black"/>
                <a:sym typeface="Arial Black"/>
              </a:defRPr>
            </a:pPr>
            <a:r>
              <a:t>Rene Descartes, Rules for the Direction of the Mind, 1628</a:t>
            </a:r>
          </a:p>
        </p:txBody>
      </p:sp>
      <p:pic>
        <p:nvPicPr>
          <p:cNvPr id="2548" name="Picture 4" descr="Picture 4"/>
          <p:cNvPicPr>
            <a:picLocks noChangeAspect="1"/>
          </p:cNvPicPr>
          <p:nvPr/>
        </p:nvPicPr>
        <p:blipFill>
          <a:blip r:embed="rId3">
            <a:extLst/>
          </a:blip>
          <a:stretch>
            <a:fillRect/>
          </a:stretch>
        </p:blipFill>
        <p:spPr>
          <a:xfrm>
            <a:off x="6858000" y="2743200"/>
            <a:ext cx="2286000" cy="2705100"/>
          </a:xfrm>
          <a:prstGeom prst="rect">
            <a:avLst/>
          </a:prstGeom>
          <a:ln w="12700">
            <a:miter lim="400000"/>
          </a:ln>
        </p:spPr>
      </p:pic>
      <p:sp>
        <p:nvSpPr>
          <p:cNvPr id="2549" name="Slide Number Placeholder 3"/>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3"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pic>
        <p:nvPicPr>
          <p:cNvPr id="2554" name="Picture 1" descr="Picture 1"/>
          <p:cNvPicPr>
            <a:picLocks noChangeAspect="1"/>
          </p:cNvPicPr>
          <p:nvPr/>
        </p:nvPicPr>
        <p:blipFill>
          <a:blip r:embed="rId3">
            <a:extLst/>
          </a:blip>
          <a:stretch>
            <a:fillRect/>
          </a:stretch>
        </p:blipFill>
        <p:spPr>
          <a:xfrm>
            <a:off x="5748978" y="1944309"/>
            <a:ext cx="3533188" cy="3981056"/>
          </a:xfrm>
          <a:prstGeom prst="rect">
            <a:avLst/>
          </a:prstGeom>
          <a:ln w="12700">
            <a:miter lim="400000"/>
          </a:ln>
        </p:spPr>
      </p:pic>
      <p:sp>
        <p:nvSpPr>
          <p:cNvPr id="2555" name="Rectangle 4"/>
          <p:cNvSpPr txBox="1"/>
          <p:nvPr>
            <p:ph type="body" idx="1"/>
          </p:nvPr>
        </p:nvSpPr>
        <p:spPr>
          <a:xfrm>
            <a:off x="0" y="1676400"/>
            <a:ext cx="5748979" cy="5181600"/>
          </a:xfrm>
          <a:prstGeom prst="rect">
            <a:avLst/>
          </a:prstGeom>
        </p:spPr>
        <p:txBody>
          <a:bodyPr/>
          <a:lstStyle/>
          <a:p>
            <a:pPr marL="318895" indent="-318895" defTabSz="425194">
              <a:lnSpc>
                <a:spcPct val="80000"/>
              </a:lnSpc>
              <a:spcBef>
                <a:spcPts val="400"/>
              </a:spcBef>
              <a:defRPr sz="1700">
                <a:latin typeface="Arial Black"/>
                <a:ea typeface="Arial Black"/>
                <a:cs typeface="Arial Black"/>
                <a:sym typeface="Arial Black"/>
              </a:defRPr>
            </a:pPr>
            <a:r>
              <a:t>That which remains quiet, is easy to handle.</a:t>
            </a:r>
            <a:endParaRPr sz="2600"/>
          </a:p>
          <a:p>
            <a:pPr marL="318895" indent="-318895" defTabSz="425194">
              <a:lnSpc>
                <a:spcPct val="80000"/>
              </a:lnSpc>
              <a:spcBef>
                <a:spcPts val="400"/>
              </a:spcBef>
              <a:defRPr sz="1700">
                <a:latin typeface="Arial Black"/>
                <a:ea typeface="Arial Black"/>
                <a:cs typeface="Arial Black"/>
                <a:sym typeface="Arial Black"/>
              </a:defRPr>
            </a:pPr>
            <a:r>
              <a:t>That which is not yet developed is easy to manage.</a:t>
            </a:r>
            <a:endParaRPr sz="2600"/>
          </a:p>
          <a:p>
            <a:pPr marL="318895" indent="-318895" defTabSz="425194">
              <a:lnSpc>
                <a:spcPct val="80000"/>
              </a:lnSpc>
              <a:spcBef>
                <a:spcPts val="400"/>
              </a:spcBef>
              <a:defRPr sz="1700">
                <a:latin typeface="Arial Black"/>
                <a:ea typeface="Arial Black"/>
                <a:cs typeface="Arial Black"/>
                <a:sym typeface="Arial Black"/>
              </a:defRPr>
            </a:pPr>
            <a:r>
              <a:t>That which is weak is easy to control.</a:t>
            </a:r>
            <a:endParaRPr sz="2600"/>
          </a:p>
          <a:p>
            <a:pPr marL="318895" indent="-318895" defTabSz="425194">
              <a:lnSpc>
                <a:spcPct val="80000"/>
              </a:lnSpc>
              <a:spcBef>
                <a:spcPts val="400"/>
              </a:spcBef>
              <a:defRPr sz="1700">
                <a:latin typeface="Arial Black"/>
                <a:ea typeface="Arial Black"/>
                <a:cs typeface="Arial Black"/>
                <a:sym typeface="Arial Black"/>
              </a:defRPr>
            </a:pPr>
            <a:r>
              <a:t>That which is still small is easy to direct.</a:t>
            </a:r>
            <a:endParaRPr sz="2600"/>
          </a:p>
          <a:p>
            <a:pPr marL="318895" indent="-318895" defTabSz="425194">
              <a:lnSpc>
                <a:spcPct val="80000"/>
              </a:lnSpc>
              <a:spcBef>
                <a:spcPts val="400"/>
              </a:spcBef>
              <a:defRPr sz="1700">
                <a:latin typeface="Arial Black"/>
                <a:ea typeface="Arial Black"/>
                <a:cs typeface="Arial Black"/>
                <a:sym typeface="Arial Black"/>
              </a:defRPr>
            </a:pPr>
            <a:r>
              <a:t>Deal with little troubles before they become big.</a:t>
            </a:r>
            <a:endParaRPr sz="2600"/>
          </a:p>
          <a:p>
            <a:pPr marL="318895" indent="-318895" defTabSz="425194">
              <a:lnSpc>
                <a:spcPct val="80000"/>
              </a:lnSpc>
              <a:spcBef>
                <a:spcPts val="400"/>
              </a:spcBef>
              <a:defRPr sz="1700">
                <a:latin typeface="Arial Black"/>
                <a:ea typeface="Arial Black"/>
                <a:cs typeface="Arial Black"/>
                <a:sym typeface="Arial Black"/>
              </a:defRPr>
            </a:pPr>
            <a:r>
              <a:t>Attend to little problems before they get out of hand.</a:t>
            </a:r>
            <a:endParaRPr sz="2600"/>
          </a:p>
          <a:p>
            <a:pPr lvl="1" marL="690943" indent="-265747" defTabSz="425194">
              <a:lnSpc>
                <a:spcPct val="80000"/>
              </a:lnSpc>
              <a:spcBef>
                <a:spcPts val="300"/>
              </a:spcBef>
              <a:defRPr sz="1300">
                <a:latin typeface="Arial Black"/>
                <a:ea typeface="Arial Black"/>
                <a:cs typeface="Arial Black"/>
                <a:sym typeface="Arial Black"/>
              </a:defRPr>
            </a:pPr>
            <a:r>
              <a:t>For the largest tree was once a sprout,</a:t>
            </a:r>
            <a:endParaRPr sz="2300"/>
          </a:p>
          <a:p>
            <a:pPr marL="318895" indent="-318895" defTabSz="425194">
              <a:lnSpc>
                <a:spcPct val="80000"/>
              </a:lnSpc>
              <a:spcBef>
                <a:spcPts val="400"/>
              </a:spcBef>
              <a:defRPr sz="1700">
                <a:latin typeface="Arial Black"/>
                <a:ea typeface="Arial Black"/>
                <a:cs typeface="Arial Black"/>
                <a:sym typeface="Arial Black"/>
              </a:defRPr>
            </a:pPr>
            <a:r>
              <a:t>the tallest tower started with the first brick,</a:t>
            </a:r>
            <a:endParaRPr sz="2600"/>
          </a:p>
          <a:p>
            <a:pPr marL="318895" indent="-318895" defTabSz="425194">
              <a:lnSpc>
                <a:spcPct val="80000"/>
              </a:lnSpc>
              <a:spcBef>
                <a:spcPts val="400"/>
              </a:spcBef>
              <a:defRPr sz="1700">
                <a:latin typeface="Arial Black"/>
                <a:ea typeface="Arial Black"/>
                <a:cs typeface="Arial Black"/>
                <a:sym typeface="Arial Black"/>
              </a:defRPr>
            </a:pPr>
            <a:r>
              <a:t>and the longest journey started with the first step.</a:t>
            </a:r>
            <a:endParaRPr sz="2600"/>
          </a:p>
          <a:p>
            <a:pPr lvl="1" marL="690943" indent="-265747" defTabSz="425194">
              <a:lnSpc>
                <a:spcPct val="80000"/>
              </a:lnSpc>
              <a:spcBef>
                <a:spcPts val="500"/>
              </a:spcBef>
              <a:defRPr sz="900">
                <a:latin typeface="Arial Black"/>
                <a:ea typeface="Arial Black"/>
                <a:cs typeface="Arial Black"/>
                <a:sym typeface="Arial Black"/>
              </a:defRPr>
            </a:pPr>
          </a:p>
          <a:p>
            <a:pPr lvl="1" marL="690943" indent="-265747" defTabSz="425194">
              <a:lnSpc>
                <a:spcPct val="80000"/>
              </a:lnSpc>
              <a:spcBef>
                <a:spcPts val="500"/>
              </a:spcBef>
              <a:defRPr sz="900">
                <a:latin typeface="Arial Black"/>
                <a:ea typeface="Arial Black"/>
                <a:cs typeface="Arial Black"/>
                <a:sym typeface="Arial Black"/>
              </a:defRPr>
            </a:pPr>
          </a:p>
          <a:p>
            <a:pPr lvl="1" marL="690943" indent="-265747" defTabSz="425194">
              <a:lnSpc>
                <a:spcPct val="80000"/>
              </a:lnSpc>
              <a:spcBef>
                <a:spcPts val="500"/>
              </a:spcBef>
              <a:defRPr sz="900">
                <a:latin typeface="Arial Black"/>
                <a:ea typeface="Arial Black"/>
                <a:cs typeface="Arial Black"/>
                <a:sym typeface="Arial Black"/>
              </a:defRPr>
            </a:pPr>
          </a:p>
          <a:p>
            <a:pPr lvl="1" marL="690943" indent="-265747" defTabSz="425194">
              <a:lnSpc>
                <a:spcPct val="80000"/>
              </a:lnSpc>
              <a:spcBef>
                <a:spcPts val="200"/>
              </a:spcBef>
              <a:defRPr sz="800">
                <a:latin typeface="Arial Black"/>
                <a:ea typeface="Arial Black"/>
                <a:cs typeface="Arial Black"/>
                <a:sym typeface="Arial Black"/>
              </a:defRPr>
            </a:pPr>
            <a:r>
              <a:t>From Lao Tzu in Bahn, 1980 (also quoted in Gilb, Principles of Software Engineering Management page 96), Penguin book</a:t>
            </a:r>
          </a:p>
        </p:txBody>
      </p:sp>
      <p:pic>
        <p:nvPicPr>
          <p:cNvPr id="2556" name="Object 2" descr="Object 2"/>
          <p:cNvPicPr>
            <a:picLocks noChangeAspect="1"/>
          </p:cNvPicPr>
          <p:nvPr/>
        </p:nvPicPr>
        <p:blipFill>
          <a:blip r:embed="rId4">
            <a:extLst/>
          </a:blip>
          <a:stretch>
            <a:fillRect/>
          </a:stretch>
        </p:blipFill>
        <p:spPr>
          <a:xfrm>
            <a:off x="6902494" y="40440"/>
            <a:ext cx="2209802" cy="1644651"/>
          </a:xfrm>
          <a:prstGeom prst="rect">
            <a:avLst/>
          </a:prstGeom>
          <a:ln w="12700">
            <a:miter lim="400000"/>
          </a:ln>
        </p:spPr>
      </p:pic>
      <p:sp>
        <p:nvSpPr>
          <p:cNvPr id="2557" name="Rectangle 3"/>
          <p:cNvSpPr txBox="1"/>
          <p:nvPr>
            <p:ph type="title"/>
          </p:nvPr>
        </p:nvSpPr>
        <p:spPr>
          <a:xfrm>
            <a:off x="1438465" y="274638"/>
            <a:ext cx="4962336" cy="1143002"/>
          </a:xfrm>
          <a:prstGeom prst="rect">
            <a:avLst/>
          </a:prstGeom>
        </p:spPr>
        <p:txBody>
          <a:bodyPr/>
          <a:lstStyle>
            <a:lvl1pPr>
              <a:defRPr sz="3900"/>
            </a:lvl1pPr>
          </a:lstStyle>
          <a:p>
            <a:pPr/>
            <a:r>
              <a:t>Tao Te Ching (500BC)</a:t>
            </a:r>
          </a:p>
        </p:txBody>
      </p:sp>
      <p:pic>
        <p:nvPicPr>
          <p:cNvPr id="2558" name="Picture 2" descr="Picture 2"/>
          <p:cNvPicPr>
            <a:picLocks noChangeAspect="1"/>
          </p:cNvPicPr>
          <p:nvPr/>
        </p:nvPicPr>
        <p:blipFill>
          <a:blip r:embed="rId5">
            <a:extLst/>
          </a:blip>
          <a:stretch>
            <a:fillRect/>
          </a:stretch>
        </p:blipFill>
        <p:spPr>
          <a:xfrm>
            <a:off x="1" y="1"/>
            <a:ext cx="1238535" cy="1652560"/>
          </a:xfrm>
          <a:prstGeom prst="rect">
            <a:avLst/>
          </a:prstGeom>
          <a:ln w="12700">
            <a:miter lim="400000"/>
          </a:ln>
        </p:spPr>
      </p:pic>
      <p:sp>
        <p:nvSpPr>
          <p:cNvPr id="2559"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3"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2564" name="Title 1"/>
          <p:cNvSpPr txBox="1"/>
          <p:nvPr>
            <p:ph type="title"/>
          </p:nvPr>
        </p:nvSpPr>
        <p:spPr>
          <a:xfrm>
            <a:off x="457200" y="274638"/>
            <a:ext cx="8229600" cy="1143002"/>
          </a:xfrm>
          <a:prstGeom prst="rect">
            <a:avLst/>
          </a:prstGeom>
        </p:spPr>
        <p:txBody>
          <a:bodyPr/>
          <a:lstStyle/>
          <a:p>
            <a:pPr/>
            <a:r>
              <a:t>“Evo” Project Management</a:t>
            </a:r>
          </a:p>
        </p:txBody>
      </p:sp>
      <p:sp>
        <p:nvSpPr>
          <p:cNvPr id="2565" name="Content Placeholder 2"/>
          <p:cNvSpPr txBox="1"/>
          <p:nvPr>
            <p:ph type="body" idx="1"/>
          </p:nvPr>
        </p:nvSpPr>
        <p:spPr>
          <a:xfrm>
            <a:off x="457200" y="1600200"/>
            <a:ext cx="8229600" cy="4525963"/>
          </a:xfrm>
          <a:prstGeom prst="rect">
            <a:avLst/>
          </a:prstGeom>
        </p:spPr>
        <p:txBody>
          <a:bodyPr/>
          <a:lstStyle/>
          <a:p>
            <a:pPr marL="339470" indent="-339470" defTabSz="452627">
              <a:defRPr sz="3100"/>
            </a:pPr>
            <a:r>
              <a:t>Evo is short for Evolutionary</a:t>
            </a:r>
          </a:p>
          <a:p>
            <a:pPr marL="339470" indent="-339470" defTabSz="452627">
              <a:defRPr sz="3100"/>
            </a:pPr>
          </a:p>
          <a:p>
            <a:pPr marL="339470" indent="-339470" defTabSz="452627">
              <a:defRPr sz="3100"/>
            </a:pPr>
            <a:r>
              <a:t>But</a:t>
            </a:r>
          </a:p>
          <a:p>
            <a:pPr marL="339470" indent="-339470" defTabSz="452627">
              <a:defRPr sz="3100"/>
            </a:pPr>
            <a:r>
              <a:t>We have played with acronyms</a:t>
            </a:r>
          </a:p>
          <a:p>
            <a:pPr marL="339470" indent="-339470" defTabSz="452627">
              <a:defRPr sz="3100"/>
            </a:pPr>
          </a:p>
          <a:p>
            <a:pPr marL="339470" indent="-339470" defTabSz="452627">
              <a:defRPr sz="3100"/>
            </a:pPr>
            <a:r>
              <a:t>Evolutionary</a:t>
            </a:r>
          </a:p>
          <a:p>
            <a:pPr marL="339470" indent="-339470" defTabSz="452627">
              <a:defRPr sz="3100"/>
            </a:pPr>
            <a:r>
              <a:t>Value</a:t>
            </a:r>
          </a:p>
          <a:p>
            <a:pPr marL="339470" indent="-339470" defTabSz="452627">
              <a:defRPr sz="3100"/>
            </a:pPr>
            <a:r>
              <a:t>Optimization</a:t>
            </a:r>
          </a:p>
        </p:txBody>
      </p:sp>
      <p:sp>
        <p:nvSpPr>
          <p:cNvPr id="2566"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8" name="Rectangle 2"/>
          <p:cNvSpPr txBox="1"/>
          <p:nvPr>
            <p:ph type="ctrTitle"/>
          </p:nvPr>
        </p:nvSpPr>
        <p:spPr>
          <a:xfrm>
            <a:off x="279400" y="75834"/>
            <a:ext cx="8337550" cy="533403"/>
          </a:xfrm>
          <a:prstGeom prst="rect">
            <a:avLst/>
          </a:prstGeom>
        </p:spPr>
        <p:txBody>
          <a:bodyPr/>
          <a:lstStyle>
            <a:lvl1pPr>
              <a:defRPr sz="2800">
                <a:latin typeface="Arial"/>
                <a:ea typeface="Arial"/>
                <a:cs typeface="Arial"/>
                <a:sym typeface="Arial"/>
              </a:defRPr>
            </a:lvl1pPr>
          </a:lstStyle>
          <a:p>
            <a:pPr/>
            <a:r>
              <a:t>The Simplest and Best Agile Project Method </a:t>
            </a:r>
          </a:p>
        </p:txBody>
      </p:sp>
      <p:sp>
        <p:nvSpPr>
          <p:cNvPr id="2569" name="Rectangle 3"/>
          <p:cNvSpPr txBox="1"/>
          <p:nvPr>
            <p:ph type="subTitle" idx="1"/>
          </p:nvPr>
        </p:nvSpPr>
        <p:spPr>
          <a:xfrm>
            <a:off x="1125537" y="838200"/>
            <a:ext cx="7491412" cy="5029200"/>
          </a:xfrm>
          <a:prstGeom prst="rect">
            <a:avLst/>
          </a:prstGeom>
        </p:spPr>
        <p:txBody>
          <a:bodyPr/>
          <a:lstStyle/>
          <a:p>
            <a:pPr algn="l">
              <a:spcBef>
                <a:spcPts val="600"/>
              </a:spcBef>
              <a:buSzPct val="100000"/>
              <a:buChar char="•"/>
              <a:defRPr sz="2800">
                <a:solidFill>
                  <a:srgbClr val="000000"/>
                </a:solidFill>
                <a:latin typeface="Arial"/>
                <a:ea typeface="Arial"/>
                <a:cs typeface="Arial"/>
                <a:sym typeface="Arial"/>
              </a:defRPr>
            </a:pPr>
            <a:r>
              <a:t>Background: </a:t>
            </a:r>
          </a:p>
          <a:p>
            <a:pPr algn="l">
              <a:spcBef>
                <a:spcPts val="600"/>
              </a:spcBef>
              <a:buSzPct val="100000"/>
              <a:buChar char="•"/>
              <a:defRPr sz="2800">
                <a:solidFill>
                  <a:srgbClr val="000000"/>
                </a:solidFill>
                <a:latin typeface="Arial"/>
                <a:ea typeface="Arial"/>
                <a:cs typeface="Arial"/>
                <a:sym typeface="Arial"/>
              </a:defRPr>
            </a:pPr>
            <a:r>
              <a:t>A number of ‘agile’ methods have appeared, trying to simplify project management and systems implementation. </a:t>
            </a:r>
          </a:p>
          <a:p>
            <a:pPr algn="l">
              <a:spcBef>
                <a:spcPts val="600"/>
              </a:spcBef>
              <a:buSzPct val="100000"/>
              <a:buChar char="•"/>
              <a:defRPr sz="2800">
                <a:solidFill>
                  <a:srgbClr val="000000"/>
                </a:solidFill>
                <a:latin typeface="Arial"/>
                <a:ea typeface="Arial"/>
                <a:cs typeface="Arial"/>
                <a:sym typeface="Arial"/>
              </a:defRPr>
            </a:pPr>
            <a:r>
              <a:t>They have all missed the central point, </a:t>
            </a:r>
          </a:p>
          <a:p>
            <a:pPr lvl="1" marL="379413" algn="l">
              <a:spcBef>
                <a:spcPts val="500"/>
              </a:spcBef>
              <a:buSzPct val="100000"/>
              <a:buChar char="–"/>
              <a:defRPr sz="2400">
                <a:solidFill>
                  <a:srgbClr val="000000"/>
                </a:solidFill>
                <a:latin typeface="Arial"/>
                <a:ea typeface="Arial"/>
                <a:cs typeface="Arial"/>
                <a:sym typeface="Arial"/>
              </a:defRPr>
            </a:pPr>
            <a:r>
              <a:t>namely evolutionary project management (Evo), </a:t>
            </a:r>
            <a:endParaRPr sz="2800"/>
          </a:p>
          <a:p>
            <a:pPr lvl="1" marL="379413" algn="l">
              <a:spcBef>
                <a:spcPts val="500"/>
              </a:spcBef>
              <a:buSzPct val="100000"/>
              <a:buChar char="–"/>
              <a:defRPr sz="2400">
                <a:solidFill>
                  <a:srgbClr val="000000"/>
                </a:solidFill>
                <a:latin typeface="Arial"/>
                <a:ea typeface="Arial"/>
                <a:cs typeface="Arial"/>
                <a:sym typeface="Arial"/>
              </a:defRPr>
            </a:pPr>
            <a:r>
              <a:t>using </a:t>
            </a:r>
            <a:r>
              <a:rPr b="1"/>
              <a:t>quantified feedback about central goals and budgets </a:t>
            </a:r>
            <a:endParaRPr sz="2800"/>
          </a:p>
          <a:p>
            <a:pPr lvl="1" marL="379413" algn="l">
              <a:spcBef>
                <a:spcPts val="500"/>
              </a:spcBef>
              <a:buSzPct val="100000"/>
              <a:buChar char="–"/>
              <a:defRPr sz="2400">
                <a:solidFill>
                  <a:srgbClr val="000000"/>
                </a:solidFill>
                <a:latin typeface="Arial"/>
                <a:ea typeface="Arial"/>
                <a:cs typeface="Arial"/>
                <a:sym typeface="Arial"/>
              </a:defRPr>
            </a:pPr>
            <a:r>
              <a:t>which would allow them complete freedom to simplify, and to succeed. </a:t>
            </a:r>
            <a:endParaRPr sz="2800"/>
          </a:p>
          <a:p>
            <a:pPr lvl="1" marL="379413" algn="l">
              <a:spcBef>
                <a:spcPts val="500"/>
              </a:spcBef>
              <a:buSzPct val="100000"/>
              <a:buChar char="–"/>
              <a:defRPr sz="2400">
                <a:solidFill>
                  <a:srgbClr val="000000"/>
                </a:solidFill>
                <a:latin typeface="Arial"/>
                <a:ea typeface="Arial"/>
                <a:cs typeface="Arial"/>
                <a:sym typeface="Arial"/>
              </a:defRPr>
            </a:pPr>
            <a:r>
              <a:t>Here is my suggestion for ultimate agility.</a:t>
            </a:r>
          </a:p>
        </p:txBody>
      </p:sp>
      <p:sp>
        <p:nvSpPr>
          <p:cNvPr id="25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4" name="Rectangle 2"/>
          <p:cNvSpPr txBox="1"/>
          <p:nvPr>
            <p:ph type="title"/>
          </p:nvPr>
        </p:nvSpPr>
        <p:spPr>
          <a:xfrm>
            <a:off x="0" y="152400"/>
            <a:ext cx="8382000" cy="533400"/>
          </a:xfrm>
          <a:prstGeom prst="rect">
            <a:avLst/>
          </a:prstGeom>
        </p:spPr>
        <p:txBody>
          <a:bodyPr/>
          <a:lstStyle>
            <a:lvl1pPr>
              <a:defRPr sz="2800">
                <a:latin typeface="Times"/>
                <a:ea typeface="Times"/>
                <a:cs typeface="Times"/>
                <a:sym typeface="Times"/>
              </a:defRPr>
            </a:lvl1pPr>
          </a:lstStyle>
          <a:p>
            <a:pPr/>
            <a:r>
              <a:t>The Simplest and Best Agile Project Method (1 pg ∑)</a:t>
            </a:r>
          </a:p>
        </p:txBody>
      </p:sp>
      <p:sp>
        <p:nvSpPr>
          <p:cNvPr id="2575" name="Rectangle 3"/>
          <p:cNvSpPr txBox="1"/>
          <p:nvPr>
            <p:ph type="body" idx="1"/>
          </p:nvPr>
        </p:nvSpPr>
        <p:spPr>
          <a:xfrm>
            <a:off x="141286" y="533400"/>
            <a:ext cx="9002716" cy="5638800"/>
          </a:xfrm>
          <a:prstGeom prst="rect">
            <a:avLst/>
          </a:prstGeom>
        </p:spPr>
        <p:txBody>
          <a:bodyPr/>
          <a:lstStyle/>
          <a:p>
            <a:pPr marL="0" indent="0" defTabSz="974725">
              <a:spcBef>
                <a:spcPts val="400"/>
              </a:spcBef>
              <a:buSzTx/>
              <a:buNone/>
              <a:defRPr b="1" sz="1400">
                <a:solidFill>
                  <a:srgbClr val="0000FF"/>
                </a:solidFill>
                <a:latin typeface="Arial"/>
                <a:ea typeface="Arial"/>
                <a:cs typeface="Arial"/>
                <a:sym typeface="Arial"/>
              </a:defRPr>
            </a:pPr>
            <a:r>
              <a:t>Process Description</a:t>
            </a:r>
            <a:r>
              <a:rPr sz="1800">
                <a:solidFill>
                  <a:srgbClr val="000000"/>
                </a:solidFill>
              </a:rPr>
              <a:t> </a:t>
            </a:r>
            <a:endParaRPr sz="1800"/>
          </a:p>
          <a:p>
            <a:pPr lvl="1" marL="0" indent="487362" defTabSz="974725">
              <a:spcBef>
                <a:spcPts val="300"/>
              </a:spcBef>
              <a:buSzTx/>
              <a:buNone/>
              <a:defRPr b="1" sz="1600">
                <a:latin typeface="Arial"/>
                <a:ea typeface="Arial"/>
                <a:cs typeface="Arial"/>
                <a:sym typeface="Arial"/>
              </a:defRPr>
            </a:pPr>
            <a:r>
              <a:t>1.	Gather from all the key stakeholders the top few (5 to 20) most critical goals that the project needs to deliver. </a:t>
            </a:r>
            <a:endParaRPr sz="2800"/>
          </a:p>
          <a:p>
            <a:pPr lvl="2" marL="0" indent="974725" defTabSz="974725">
              <a:spcBef>
                <a:spcPts val="300"/>
              </a:spcBef>
              <a:buSzTx/>
              <a:buNone/>
              <a:defRPr b="1" sz="1400">
                <a:latin typeface="Arial"/>
                <a:ea typeface="Arial"/>
                <a:cs typeface="Arial"/>
                <a:sym typeface="Arial"/>
              </a:defRPr>
            </a:pPr>
            <a:r>
              <a:t>Give each goal a reference name (a tag).</a:t>
            </a:r>
            <a:endParaRPr sz="2400"/>
          </a:p>
          <a:p>
            <a:pPr lvl="1" marL="0" indent="487362" defTabSz="974725">
              <a:spcBef>
                <a:spcPts val="300"/>
              </a:spcBef>
              <a:buSzTx/>
              <a:buNone/>
              <a:defRPr b="1" sz="1600">
                <a:latin typeface="Arial"/>
                <a:ea typeface="Arial"/>
                <a:cs typeface="Arial"/>
                <a:sym typeface="Arial"/>
              </a:defRPr>
            </a:pPr>
            <a:r>
              <a:t>2.	For each goal, define a scale of measure and a ‘final’ goal level. </a:t>
            </a:r>
            <a:endParaRPr sz="2800"/>
          </a:p>
          <a:p>
            <a:pPr lvl="2" marL="0" indent="974725" defTabSz="974725">
              <a:spcBef>
                <a:spcPts val="300"/>
              </a:spcBef>
              <a:buSzTx/>
              <a:buNone/>
              <a:defRPr b="1" sz="1400">
                <a:latin typeface="Arial"/>
                <a:ea typeface="Arial"/>
                <a:cs typeface="Arial"/>
                <a:sym typeface="Arial"/>
              </a:defRPr>
            </a:pPr>
            <a:r>
              <a:t>For example: </a:t>
            </a:r>
            <a:r>
              <a:rPr i="1"/>
              <a:t>Reliable: Scale: Mean Time Before Failure, Goal: &gt;1 month.</a:t>
            </a:r>
            <a:endParaRPr sz="2400"/>
          </a:p>
          <a:p>
            <a:pPr lvl="1" marL="0" indent="487362" defTabSz="974725">
              <a:spcBef>
                <a:spcPts val="300"/>
              </a:spcBef>
              <a:buSzTx/>
              <a:buNone/>
              <a:defRPr b="1" sz="1600">
                <a:latin typeface="Arial"/>
                <a:ea typeface="Arial"/>
                <a:cs typeface="Arial"/>
                <a:sym typeface="Arial"/>
              </a:defRPr>
            </a:pPr>
            <a:r>
              <a:t>3.	Define approximately 4 budgets for your most limited resources </a:t>
            </a:r>
            <a:endParaRPr sz="2800"/>
          </a:p>
          <a:p>
            <a:pPr lvl="2" marL="0" indent="974725" defTabSz="974725">
              <a:spcBef>
                <a:spcPts val="300"/>
              </a:spcBef>
              <a:buSzTx/>
              <a:buNone/>
              <a:defRPr b="1" sz="1400">
                <a:latin typeface="Arial"/>
                <a:ea typeface="Arial"/>
                <a:cs typeface="Arial"/>
                <a:sym typeface="Arial"/>
              </a:defRPr>
            </a:pPr>
            <a:r>
              <a:t>(for example, time, people, money, and equipment).</a:t>
            </a:r>
            <a:endParaRPr sz="2400"/>
          </a:p>
          <a:p>
            <a:pPr lvl="1" marL="0" indent="487362" defTabSz="974725">
              <a:spcBef>
                <a:spcPts val="300"/>
              </a:spcBef>
              <a:buSzTx/>
              <a:buNone/>
              <a:defRPr b="1" sz="1600">
                <a:latin typeface="Arial"/>
                <a:ea typeface="Arial"/>
                <a:cs typeface="Arial"/>
                <a:sym typeface="Arial"/>
              </a:defRPr>
            </a:pPr>
            <a:r>
              <a:t>4.	Write up these plans for the goals and budgets </a:t>
            </a:r>
            <a:endParaRPr sz="2800"/>
          </a:p>
          <a:p>
            <a:pPr lvl="2" marL="0" indent="974725" defTabSz="974725">
              <a:spcBef>
                <a:spcPts val="300"/>
              </a:spcBef>
              <a:buSzTx/>
              <a:buNone/>
              <a:defRPr b="1" sz="1400">
                <a:latin typeface="Arial"/>
                <a:ea typeface="Arial"/>
                <a:cs typeface="Arial"/>
                <a:sym typeface="Arial"/>
              </a:defRPr>
            </a:pPr>
            <a:r>
              <a:t>(</a:t>
            </a:r>
            <a:r>
              <a:rPr i="1"/>
              <a:t>Try to ensure this is kept to only </a:t>
            </a:r>
            <a:r>
              <a:rPr i="1">
                <a:solidFill>
                  <a:srgbClr val="0000FF"/>
                </a:solidFill>
              </a:rPr>
              <a:t>one page</a:t>
            </a:r>
            <a:r>
              <a:t>).</a:t>
            </a:r>
            <a:endParaRPr i="1"/>
          </a:p>
          <a:p>
            <a:pPr lvl="1" marL="0" indent="487362" defTabSz="974725">
              <a:spcBef>
                <a:spcPts val="300"/>
              </a:spcBef>
              <a:buSzTx/>
              <a:buNone/>
              <a:defRPr b="1" sz="1600">
                <a:latin typeface="Arial"/>
                <a:ea typeface="Arial"/>
                <a:cs typeface="Arial"/>
                <a:sym typeface="Arial"/>
              </a:defRPr>
            </a:pPr>
            <a:r>
              <a:t>5.	Negotiate with the key stakeholders to formally agree the goals and budgets.</a:t>
            </a:r>
            <a:endParaRPr sz="2800"/>
          </a:p>
          <a:p>
            <a:pPr lvl="1" marL="0" indent="487362" defTabSz="974725">
              <a:spcBef>
                <a:spcPts val="300"/>
              </a:spcBef>
              <a:buSzTx/>
              <a:buNone/>
              <a:defRPr b="1" sz="1600">
                <a:latin typeface="Arial"/>
                <a:ea typeface="Arial"/>
                <a:cs typeface="Arial"/>
                <a:sym typeface="Arial"/>
              </a:defRPr>
            </a:pPr>
            <a:r>
              <a:t>6.	Plan to deliver some benefit </a:t>
            </a:r>
            <a:endParaRPr sz="2800"/>
          </a:p>
          <a:p>
            <a:pPr lvl="2" marL="0" indent="974725" defTabSz="974725">
              <a:spcBef>
                <a:spcPts val="300"/>
              </a:spcBef>
              <a:buSzTx/>
              <a:buNone/>
              <a:defRPr b="1" sz="1400">
                <a:latin typeface="Arial"/>
                <a:ea typeface="Arial"/>
                <a:cs typeface="Arial"/>
                <a:sym typeface="Arial"/>
              </a:defRPr>
            </a:pPr>
            <a:r>
              <a:t>(that is, progress towards the goals) </a:t>
            </a:r>
            <a:endParaRPr sz="2400"/>
          </a:p>
          <a:p>
            <a:pPr lvl="2" marL="0" indent="974725" defTabSz="974725">
              <a:spcBef>
                <a:spcPts val="300"/>
              </a:spcBef>
              <a:buSzTx/>
              <a:buNone/>
              <a:defRPr b="1" sz="1400">
                <a:latin typeface="Arial"/>
                <a:ea typeface="Arial"/>
                <a:cs typeface="Arial"/>
                <a:sym typeface="Arial"/>
              </a:defRPr>
            </a:pPr>
            <a:r>
              <a:t>in </a:t>
            </a:r>
            <a:r>
              <a:rPr i="1"/>
              <a:t>weekly</a:t>
            </a:r>
            <a:r>
              <a:t> (or shorter) increments (Evo steps).</a:t>
            </a:r>
            <a:endParaRPr sz="2400"/>
          </a:p>
          <a:p>
            <a:pPr lvl="1" marL="0" indent="487362" defTabSz="974725">
              <a:spcBef>
                <a:spcPts val="300"/>
              </a:spcBef>
              <a:buSzTx/>
              <a:buNone/>
              <a:defRPr b="1" sz="1600">
                <a:latin typeface="Arial"/>
                <a:ea typeface="Arial"/>
                <a:cs typeface="Arial"/>
                <a:sym typeface="Arial"/>
              </a:defRPr>
            </a:pPr>
            <a:r>
              <a:t>7.	Implement the project in Evo steps. </a:t>
            </a:r>
            <a:endParaRPr sz="2800"/>
          </a:p>
          <a:p>
            <a:pPr lvl="2" marL="0" indent="974725" defTabSz="974725">
              <a:spcBef>
                <a:spcPts val="300"/>
              </a:spcBef>
              <a:buSzTx/>
              <a:buNone/>
              <a:defRPr b="1" sz="1400">
                <a:solidFill>
                  <a:srgbClr val="0000FF"/>
                </a:solidFill>
                <a:latin typeface="Arial"/>
                <a:ea typeface="Arial"/>
                <a:cs typeface="Arial"/>
                <a:sym typeface="Arial"/>
              </a:defRPr>
            </a:pPr>
            <a:r>
              <a:t>Report</a:t>
            </a:r>
            <a:r>
              <a:rPr>
                <a:solidFill>
                  <a:srgbClr val="000000"/>
                </a:solidFill>
              </a:rPr>
              <a:t> to project sponsors after each Evo step (weekly, or shorter) with your best available estimates or measures, for each performance goal and each resource budget. </a:t>
            </a:r>
            <a:endParaRPr sz="2400"/>
          </a:p>
          <a:p>
            <a:pPr lvl="2" marL="0" indent="974725" defTabSz="974725">
              <a:spcBef>
                <a:spcPts val="300"/>
              </a:spcBef>
              <a:buSzTx/>
              <a:buNone/>
              <a:defRPr b="1" sz="1400">
                <a:solidFill>
                  <a:srgbClr val="0000FF"/>
                </a:solidFill>
                <a:latin typeface="Arial"/>
                <a:ea typeface="Arial"/>
                <a:cs typeface="Arial"/>
                <a:sym typeface="Arial"/>
              </a:defRPr>
            </a:pPr>
            <a:r>
              <a:t>O</a:t>
            </a:r>
            <a:r>
              <a:rPr i="1"/>
              <a:t>n a single page</a:t>
            </a:r>
            <a:r>
              <a:rPr i="1">
                <a:solidFill>
                  <a:srgbClr val="000000"/>
                </a:solidFill>
              </a:rPr>
              <a:t>,</a:t>
            </a:r>
            <a:r>
              <a:rPr>
                <a:solidFill>
                  <a:srgbClr val="000000"/>
                </a:solidFill>
              </a:rPr>
              <a:t> summarize the </a:t>
            </a:r>
            <a:r>
              <a:rPr i="1"/>
              <a:t>progress to date</a:t>
            </a:r>
            <a:r>
              <a:rPr>
                <a:solidFill>
                  <a:srgbClr val="000000"/>
                </a:solidFill>
              </a:rPr>
              <a:t> towards </a:t>
            </a:r>
            <a:r>
              <a:t>achieving</a:t>
            </a:r>
            <a:r>
              <a:rPr>
                <a:solidFill>
                  <a:srgbClr val="000000"/>
                </a:solidFill>
              </a:rPr>
              <a:t> the goals and the costs incurred.</a:t>
            </a:r>
            <a:endParaRPr sz="2400"/>
          </a:p>
          <a:p>
            <a:pPr lvl="1" marL="0" indent="487362" defTabSz="974725">
              <a:spcBef>
                <a:spcPts val="300"/>
              </a:spcBef>
              <a:buSzTx/>
              <a:buNone/>
              <a:defRPr b="1" sz="1600">
                <a:latin typeface="Arial"/>
                <a:ea typeface="Arial"/>
                <a:cs typeface="Arial"/>
                <a:sym typeface="Arial"/>
              </a:defRPr>
            </a:pPr>
            <a:r>
              <a:t>8.	When all Goals are reached: ‘Claim success and move on’ </a:t>
            </a:r>
            <a:endParaRPr sz="2800"/>
          </a:p>
          <a:p>
            <a:pPr lvl="2" marL="0" indent="974725" defTabSz="974725">
              <a:spcBef>
                <a:spcPts val="300"/>
              </a:spcBef>
              <a:buSzTx/>
              <a:buNone/>
              <a:defRPr b="1" sz="1400">
                <a:latin typeface="Arial"/>
                <a:ea typeface="Arial"/>
                <a:cs typeface="Arial"/>
                <a:sym typeface="Arial"/>
              </a:defRPr>
            </a:pPr>
            <a:r>
              <a:t>a.	Free remaining resources for more profitable ventures</a:t>
            </a:r>
          </a:p>
        </p:txBody>
      </p:sp>
      <p:pic>
        <p:nvPicPr>
          <p:cNvPr id="2576" name="Picture 1" descr="Picture 1"/>
          <p:cNvPicPr>
            <a:picLocks noChangeAspect="1"/>
          </p:cNvPicPr>
          <p:nvPr/>
        </p:nvPicPr>
        <p:blipFill>
          <a:blip r:embed="rId2">
            <a:extLst/>
          </a:blip>
          <a:stretch>
            <a:fillRect/>
          </a:stretch>
        </p:blipFill>
        <p:spPr>
          <a:xfrm>
            <a:off x="115887" y="5599403"/>
            <a:ext cx="1270001" cy="800102"/>
          </a:xfrm>
          <a:prstGeom prst="rect">
            <a:avLst/>
          </a:prstGeom>
          <a:ln w="12700">
            <a:miter lim="400000"/>
          </a:ln>
        </p:spPr>
      </p:pic>
      <p:sp>
        <p:nvSpPr>
          <p:cNvPr id="25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9" name="Rectangle 2"/>
          <p:cNvSpPr txBox="1"/>
          <p:nvPr>
            <p:ph type="title"/>
          </p:nvPr>
        </p:nvSpPr>
        <p:spPr>
          <a:xfrm>
            <a:off x="457200" y="274638"/>
            <a:ext cx="8229600" cy="1143002"/>
          </a:xfrm>
          <a:prstGeom prst="rect">
            <a:avLst/>
          </a:prstGeom>
        </p:spPr>
        <p:txBody>
          <a:bodyPr/>
          <a:lstStyle>
            <a:lvl1pPr defTabSz="452627">
              <a:defRPr sz="4300"/>
            </a:lvl1pPr>
          </a:lstStyle>
          <a:p>
            <a:pPr/>
            <a:r>
              <a:t>Agile project Management Policy</a:t>
            </a:r>
          </a:p>
        </p:txBody>
      </p:sp>
      <p:sp>
        <p:nvSpPr>
          <p:cNvPr id="2580" name="Rectangle 3"/>
          <p:cNvSpPr txBox="1"/>
          <p:nvPr>
            <p:ph type="body" idx="1"/>
          </p:nvPr>
        </p:nvSpPr>
        <p:spPr>
          <a:xfrm>
            <a:off x="304799" y="990600"/>
            <a:ext cx="8558215" cy="5181600"/>
          </a:xfrm>
          <a:prstGeom prst="rect">
            <a:avLst/>
          </a:prstGeom>
        </p:spPr>
        <p:txBody>
          <a:bodyPr/>
          <a:lstStyle/>
          <a:p>
            <a:pPr>
              <a:spcBef>
                <a:spcPts val="600"/>
              </a:spcBef>
              <a:defRPr b="1" sz="2800">
                <a:solidFill>
                  <a:srgbClr val="0000FF"/>
                </a:solidFill>
              </a:defRPr>
            </a:pPr>
            <a:r>
              <a:t>Policy</a:t>
            </a:r>
          </a:p>
          <a:p>
            <a:pPr>
              <a:spcBef>
                <a:spcPts val="400"/>
              </a:spcBef>
              <a:defRPr b="1" sz="2000"/>
            </a:pPr>
            <a:r>
              <a:t> The project manager, and the project, will be </a:t>
            </a:r>
            <a:r>
              <a:rPr>
                <a:solidFill>
                  <a:srgbClr val="0000FF"/>
                </a:solidFill>
              </a:rPr>
              <a:t>judged</a:t>
            </a:r>
            <a:r>
              <a:t> exclusively on </a:t>
            </a:r>
          </a:p>
          <a:p>
            <a:pPr lvl="1" marL="742950" indent="-285750">
              <a:spcBef>
                <a:spcPts val="400"/>
              </a:spcBef>
              <a:defRPr b="1" sz="1800"/>
            </a:pPr>
            <a:r>
              <a:t>the relationship of progress towards achieving the goals </a:t>
            </a:r>
            <a:endParaRPr sz="2800"/>
          </a:p>
          <a:p>
            <a:pPr lvl="1" marL="742950" indent="-285750">
              <a:spcBef>
                <a:spcPts val="400"/>
              </a:spcBef>
              <a:defRPr b="1" sz="1800"/>
            </a:pPr>
            <a:r>
              <a:t>versus the amounts of the budgets used. </a:t>
            </a:r>
            <a:endParaRPr sz="2800"/>
          </a:p>
          <a:p>
            <a:pPr lvl="1" marL="742950" indent="-285750">
              <a:spcBef>
                <a:spcPts val="400"/>
              </a:spcBef>
              <a:defRPr b="1" sz="1800"/>
            </a:pPr>
            <a:r>
              <a:t>The project team will do anything legal and ethical to deliver the goal levels within the budgets.</a:t>
            </a:r>
            <a:endParaRPr sz="2800"/>
          </a:p>
          <a:p>
            <a:pPr>
              <a:spcBef>
                <a:spcPts val="400"/>
              </a:spcBef>
              <a:defRPr b="1" sz="2000"/>
            </a:pPr>
            <a:r>
              <a:t> The team will be paid and </a:t>
            </a:r>
            <a:r>
              <a:rPr>
                <a:solidFill>
                  <a:srgbClr val="0000FF"/>
                </a:solidFill>
              </a:rPr>
              <a:t>rewarded</a:t>
            </a:r>
            <a:r>
              <a:t> for </a:t>
            </a:r>
          </a:p>
          <a:p>
            <a:pPr lvl="1" marL="742950" indent="-285750">
              <a:spcBef>
                <a:spcPts val="400"/>
              </a:spcBef>
              <a:defRPr b="1" sz="1800"/>
            </a:pPr>
            <a:r>
              <a:t>benefits delivered </a:t>
            </a:r>
            <a:endParaRPr sz="2800"/>
          </a:p>
          <a:p>
            <a:pPr lvl="1" marL="742950" indent="-285750">
              <a:spcBef>
                <a:spcPts val="400"/>
              </a:spcBef>
              <a:defRPr b="1" sz="1800"/>
            </a:pPr>
            <a:r>
              <a:t>in relation to cost.</a:t>
            </a:r>
            <a:endParaRPr sz="2800"/>
          </a:p>
          <a:p>
            <a:pPr>
              <a:spcBef>
                <a:spcPts val="400"/>
              </a:spcBef>
              <a:defRPr b="1" sz="2000"/>
            </a:pPr>
            <a:r>
              <a:t> The team will </a:t>
            </a:r>
            <a:r>
              <a:rPr>
                <a:solidFill>
                  <a:srgbClr val="0000FF"/>
                </a:solidFill>
              </a:rPr>
              <a:t>find their own work process</a:t>
            </a:r>
            <a:r>
              <a:t> and their own </a:t>
            </a:r>
            <a:r>
              <a:rPr>
                <a:solidFill>
                  <a:srgbClr val="0000FF"/>
                </a:solidFill>
              </a:rPr>
              <a:t>design</a:t>
            </a:r>
            <a:r>
              <a:t>.</a:t>
            </a:r>
          </a:p>
          <a:p>
            <a:pPr>
              <a:spcBef>
                <a:spcPts val="400"/>
              </a:spcBef>
              <a:defRPr b="1" sz="2000"/>
            </a:pPr>
            <a:r>
              <a:t>  As experience dictates, the team will be free to suggest to the project sponsors (stakeholders) adjustments to </a:t>
            </a:r>
            <a:r>
              <a:rPr>
                <a:latin typeface="Arial"/>
                <a:ea typeface="Arial"/>
                <a:cs typeface="Arial"/>
                <a:sym typeface="Arial"/>
              </a:rPr>
              <a:t>‘</a:t>
            </a:r>
            <a:r>
              <a:rPr>
                <a:solidFill>
                  <a:srgbClr val="0000FF"/>
                </a:solidFill>
              </a:rPr>
              <a:t>more realistic levels</a:t>
            </a:r>
            <a:r>
              <a:rPr>
                <a:solidFill>
                  <a:srgbClr val="0000FF"/>
                </a:solidFill>
                <a:latin typeface="Arial"/>
                <a:ea typeface="Arial"/>
                <a:cs typeface="Arial"/>
                <a:sym typeface="Arial"/>
              </a:rPr>
              <a:t>’</a:t>
            </a:r>
            <a:r>
              <a:t> of the goals and budgets.</a:t>
            </a:r>
          </a:p>
        </p:txBody>
      </p:sp>
      <p:sp>
        <p:nvSpPr>
          <p:cNvPr id="25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Title 3"/>
          <p:cNvSpPr txBox="1"/>
          <p:nvPr>
            <p:ph type="title"/>
          </p:nvPr>
        </p:nvSpPr>
        <p:spPr>
          <a:xfrm>
            <a:off x="457200" y="274638"/>
            <a:ext cx="8229600" cy="1143002"/>
          </a:xfrm>
          <a:prstGeom prst="rect">
            <a:avLst/>
          </a:prstGeom>
        </p:spPr>
        <p:txBody>
          <a:bodyPr/>
          <a:lstStyle/>
          <a:p>
            <a:pPr/>
            <a:r>
              <a:t>Design Process: The winner</a:t>
            </a:r>
          </a:p>
        </p:txBody>
      </p:sp>
      <p:sp>
        <p:nvSpPr>
          <p:cNvPr id="251" name="Text Placeholder 4"/>
          <p:cNvSpPr txBox="1"/>
          <p:nvPr>
            <p:ph type="body" sz="quarter" idx="1"/>
          </p:nvPr>
        </p:nvSpPr>
        <p:spPr>
          <a:xfrm>
            <a:off x="457200" y="1535112"/>
            <a:ext cx="4040188" cy="639764"/>
          </a:xfrm>
          <a:prstGeom prst="rect">
            <a:avLst/>
          </a:prstGeom>
        </p:spPr>
        <p:txBody>
          <a:bodyPr/>
          <a:lstStyle/>
          <a:p>
            <a:pPr/>
            <a:r>
              <a:t>Design Suggestions</a:t>
            </a:r>
          </a:p>
        </p:txBody>
      </p:sp>
      <p:grpSp>
        <p:nvGrpSpPr>
          <p:cNvPr id="260" name="Content Placeholder 8"/>
          <p:cNvGrpSpPr/>
          <p:nvPr/>
        </p:nvGrpSpPr>
        <p:grpSpPr>
          <a:xfrm>
            <a:off x="609651" y="2176192"/>
            <a:ext cx="3735287" cy="3707866"/>
            <a:chOff x="0" y="0"/>
            <a:chExt cx="3735286" cy="3707865"/>
          </a:xfrm>
        </p:grpSpPr>
        <p:sp>
          <p:nvSpPr>
            <p:cNvPr id="252" name="Rounded Rectangle"/>
            <p:cNvSpPr/>
            <p:nvPr/>
          </p:nvSpPr>
          <p:spPr>
            <a:xfrm>
              <a:off x="0" y="0"/>
              <a:ext cx="1778673" cy="1225505"/>
            </a:xfrm>
            <a:prstGeom prst="roundRect">
              <a:avLst>
                <a:gd name="adj" fmla="val 16667"/>
              </a:avLst>
            </a:pr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spcBef>
                  <a:spcPts val="500"/>
                </a:spcBef>
                <a:defRPr sz="2400">
                  <a:latin typeface="+mj-lt"/>
                  <a:ea typeface="+mj-ea"/>
                  <a:cs typeface="+mj-cs"/>
                  <a:sym typeface="Calibri"/>
                </a:defRPr>
              </a:pPr>
            </a:p>
          </p:txBody>
        </p:sp>
        <p:sp>
          <p:nvSpPr>
            <p:cNvPr id="253" name="Design A"/>
            <p:cNvSpPr txBox="1"/>
            <p:nvPr/>
          </p:nvSpPr>
          <p:spPr>
            <a:xfrm>
              <a:off x="0" y="1225504"/>
              <a:ext cx="1778673" cy="419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42900" indent="-342900" algn="ctr" defTabSz="1289050">
                <a:lnSpc>
                  <a:spcPct val="90000"/>
                </a:lnSpc>
                <a:spcBef>
                  <a:spcPts val="1200"/>
                </a:spcBef>
                <a:buSzPct val="100000"/>
                <a:buFont typeface="Arial"/>
                <a:buChar char="•"/>
                <a:defRPr sz="2900">
                  <a:latin typeface="+mj-lt"/>
                  <a:ea typeface="+mj-ea"/>
                  <a:cs typeface="+mj-cs"/>
                  <a:sym typeface="Calibri"/>
                </a:defRPr>
              </a:lvl1pPr>
            </a:lstStyle>
            <a:p>
              <a:pPr/>
              <a:r>
                <a:t>Design A</a:t>
              </a:r>
            </a:p>
          </p:txBody>
        </p:sp>
        <p:sp>
          <p:nvSpPr>
            <p:cNvPr id="254" name="Rounded Rectangle"/>
            <p:cNvSpPr/>
            <p:nvPr/>
          </p:nvSpPr>
          <p:spPr>
            <a:xfrm>
              <a:off x="1956613" y="0"/>
              <a:ext cx="1778674" cy="1225505"/>
            </a:xfrm>
            <a:prstGeom prst="roundRect">
              <a:avLst>
                <a:gd name="adj" fmla="val 16667"/>
              </a:avLst>
            </a:pr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spcBef>
                  <a:spcPts val="500"/>
                </a:spcBef>
                <a:defRPr sz="2400">
                  <a:latin typeface="+mj-lt"/>
                  <a:ea typeface="+mj-ea"/>
                  <a:cs typeface="+mj-cs"/>
                  <a:sym typeface="Calibri"/>
                </a:defRPr>
              </a:pPr>
            </a:p>
          </p:txBody>
        </p:sp>
        <p:sp>
          <p:nvSpPr>
            <p:cNvPr id="255" name="Design  B"/>
            <p:cNvSpPr txBox="1"/>
            <p:nvPr/>
          </p:nvSpPr>
          <p:spPr>
            <a:xfrm>
              <a:off x="1956613" y="1225504"/>
              <a:ext cx="1778673" cy="796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42900" indent="-342900" algn="ctr" defTabSz="1289050">
                <a:lnSpc>
                  <a:spcPct val="90000"/>
                </a:lnSpc>
                <a:spcBef>
                  <a:spcPts val="1200"/>
                </a:spcBef>
                <a:buSzPct val="100000"/>
                <a:buFont typeface="Arial"/>
                <a:buChar char="•"/>
                <a:defRPr sz="2900">
                  <a:latin typeface="+mj-lt"/>
                  <a:ea typeface="+mj-ea"/>
                  <a:cs typeface="+mj-cs"/>
                  <a:sym typeface="Calibri"/>
                </a:defRPr>
              </a:lvl1pPr>
            </a:lstStyle>
            <a:p>
              <a:pPr/>
              <a:r>
                <a:t>Design  B</a:t>
              </a:r>
            </a:p>
          </p:txBody>
        </p:sp>
        <p:sp>
          <p:nvSpPr>
            <p:cNvPr id="256" name="Rounded Rectangle"/>
            <p:cNvSpPr/>
            <p:nvPr/>
          </p:nvSpPr>
          <p:spPr>
            <a:xfrm>
              <a:off x="0" y="2063260"/>
              <a:ext cx="1778673" cy="1225506"/>
            </a:xfrm>
            <a:prstGeom prst="roundRect">
              <a:avLst>
                <a:gd name="adj" fmla="val 16667"/>
              </a:avLst>
            </a:pr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spcBef>
                  <a:spcPts val="500"/>
                </a:spcBef>
                <a:defRPr sz="2400">
                  <a:latin typeface="+mj-lt"/>
                  <a:ea typeface="+mj-ea"/>
                  <a:cs typeface="+mj-cs"/>
                  <a:sym typeface="Calibri"/>
                </a:defRPr>
              </a:pPr>
            </a:p>
          </p:txBody>
        </p:sp>
        <p:sp>
          <p:nvSpPr>
            <p:cNvPr id="257" name="Design C"/>
            <p:cNvSpPr txBox="1"/>
            <p:nvPr/>
          </p:nvSpPr>
          <p:spPr>
            <a:xfrm>
              <a:off x="0" y="3288765"/>
              <a:ext cx="1778673" cy="419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42900" indent="-342900" algn="ctr" defTabSz="1289050">
                <a:lnSpc>
                  <a:spcPct val="90000"/>
                </a:lnSpc>
                <a:spcBef>
                  <a:spcPts val="1200"/>
                </a:spcBef>
                <a:buSzPct val="100000"/>
                <a:buFont typeface="Arial"/>
                <a:buChar char="•"/>
                <a:defRPr sz="2900">
                  <a:latin typeface="+mj-lt"/>
                  <a:ea typeface="+mj-ea"/>
                  <a:cs typeface="+mj-cs"/>
                  <a:sym typeface="Calibri"/>
                </a:defRPr>
              </a:lvl1pPr>
            </a:lstStyle>
            <a:p>
              <a:pPr/>
              <a:r>
                <a:t>Design C</a:t>
              </a:r>
            </a:p>
          </p:txBody>
        </p:sp>
        <p:sp>
          <p:nvSpPr>
            <p:cNvPr id="258" name="Rounded Rectangle"/>
            <p:cNvSpPr/>
            <p:nvPr/>
          </p:nvSpPr>
          <p:spPr>
            <a:xfrm>
              <a:off x="1956613" y="2063260"/>
              <a:ext cx="1778674" cy="1225506"/>
            </a:xfrm>
            <a:prstGeom prst="roundRect">
              <a:avLst>
                <a:gd name="adj" fmla="val 16667"/>
              </a:avLst>
            </a:pr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spcBef>
                  <a:spcPts val="500"/>
                </a:spcBef>
                <a:defRPr sz="2400">
                  <a:latin typeface="+mj-lt"/>
                  <a:ea typeface="+mj-ea"/>
                  <a:cs typeface="+mj-cs"/>
                  <a:sym typeface="Calibri"/>
                </a:defRPr>
              </a:pPr>
            </a:p>
          </p:txBody>
        </p:sp>
        <p:sp>
          <p:nvSpPr>
            <p:cNvPr id="259" name="Design D"/>
            <p:cNvSpPr txBox="1"/>
            <p:nvPr/>
          </p:nvSpPr>
          <p:spPr>
            <a:xfrm>
              <a:off x="1956613" y="3288765"/>
              <a:ext cx="1778673" cy="419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42900" indent="-342900" algn="ctr" defTabSz="1289050">
                <a:lnSpc>
                  <a:spcPct val="90000"/>
                </a:lnSpc>
                <a:spcBef>
                  <a:spcPts val="1200"/>
                </a:spcBef>
                <a:buSzPct val="100000"/>
                <a:buFont typeface="Arial"/>
                <a:buChar char="•"/>
                <a:defRPr sz="2900">
                  <a:latin typeface="+mj-lt"/>
                  <a:ea typeface="+mj-ea"/>
                  <a:cs typeface="+mj-cs"/>
                  <a:sym typeface="Calibri"/>
                </a:defRPr>
              </a:lvl1pPr>
            </a:lstStyle>
            <a:p>
              <a:pPr/>
              <a:r>
                <a:t>Design D</a:t>
              </a:r>
            </a:p>
          </p:txBody>
        </p:sp>
      </p:grpSp>
      <p:sp>
        <p:nvSpPr>
          <p:cNvPr id="261" name="Text Placeholder 6"/>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marL="0" indent="0">
              <a:spcBef>
                <a:spcPts val="500"/>
              </a:spcBef>
              <a:buSzTx/>
              <a:buNone/>
              <a:defRPr b="1" sz="2400"/>
            </a:lvl1pPr>
          </a:lstStyle>
          <a:p>
            <a:pPr/>
            <a:r>
              <a:t>Impacts to Cost Evaluation</a:t>
            </a:r>
          </a:p>
        </p:txBody>
      </p:sp>
      <p:graphicFrame>
        <p:nvGraphicFramePr>
          <p:cNvPr id="262" name="Content Placeholder 11"/>
          <p:cNvGraphicFramePr/>
          <p:nvPr/>
        </p:nvGraphicFramePr>
        <p:xfrm>
          <a:off x="4645025" y="2916553"/>
          <a:ext cx="4041775" cy="1483362"/>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808355"/>
                <a:gridCol w="808355"/>
                <a:gridCol w="808355"/>
                <a:gridCol w="808355"/>
                <a:gridCol w="808355"/>
              </a:tblGrid>
              <a:tr h="370840">
                <a:tc>
                  <a:txBody>
                    <a:bodyPr/>
                    <a:lstStyle/>
                    <a:p>
                      <a:pPr algn="l">
                        <a:defRPr sz="1800"/>
                      </a:pPr>
                    </a:p>
                  </a:txBody>
                  <a:tcPr marL="45720" marR="45720" marT="45720" marB="45720" anchor="t" anchorCtr="0" horzOverflow="overflow"/>
                </a:tc>
                <a:tc>
                  <a:txBody>
                    <a:bodyPr/>
                    <a:lstStyle/>
                    <a:p>
                      <a:pPr algn="l">
                        <a:defRPr b="0" sz="1800">
                          <a:solidFill>
                            <a:srgbClr val="000000"/>
                          </a:solidFill>
                        </a:defRPr>
                      </a:pPr>
                      <a:r>
                        <a:rPr b="1">
                          <a:solidFill>
                            <a:srgbClr val="FFFFFF"/>
                          </a:solidFill>
                        </a:rPr>
                        <a:t>A</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B</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C</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D</a:t>
                      </a:r>
                    </a:p>
                  </a:txBody>
                  <a:tcPr marL="45720" marR="45720" marT="45720" marB="45720" anchor="t" anchorCtr="0" horzOverflow="overflow"/>
                </a:tc>
              </a:tr>
              <a:tr h="370840">
                <a:tc>
                  <a:txBody>
                    <a:bodyPr/>
                    <a:lstStyle/>
                    <a:p>
                      <a:pPr algn="l">
                        <a:defRPr sz="1800"/>
                      </a:pPr>
                      <a:r>
                        <a:t>Goal 1</a:t>
                      </a:r>
                    </a:p>
                  </a:txBody>
                  <a:tcPr marL="45720" marR="45720" marT="45720" marB="45720" anchor="t" anchorCtr="0" horzOverflow="overflow"/>
                </a:tc>
                <a:tc>
                  <a:txBody>
                    <a:bodyPr/>
                    <a:lstStyle/>
                    <a:p>
                      <a:pPr algn="l">
                        <a:defRPr sz="1800"/>
                      </a:pPr>
                      <a:r>
                        <a:t>30%</a:t>
                      </a:r>
                    </a:p>
                  </a:txBody>
                  <a:tcPr marL="45720" marR="45720" marT="45720" marB="45720" anchor="t" anchorCtr="0" horzOverflow="overflow"/>
                </a:tc>
                <a:tc>
                  <a:txBody>
                    <a:bodyPr/>
                    <a:lstStyle/>
                    <a:p>
                      <a:pPr algn="l">
                        <a:defRPr sz="1800"/>
                      </a:pPr>
                      <a:r>
                        <a:t>10%’</a:t>
                      </a:r>
                    </a:p>
                  </a:txBody>
                  <a:tcPr marL="45720" marR="45720" marT="45720" marB="45720" anchor="t" anchorCtr="0" horzOverflow="overflow"/>
                </a:tc>
                <a:tc>
                  <a:txBody>
                    <a:bodyPr/>
                    <a:lstStyle/>
                    <a:p>
                      <a:pPr algn="l">
                        <a:defRPr sz="1800"/>
                      </a:pPr>
                      <a:r>
                        <a:t>-10%</a:t>
                      </a:r>
                    </a:p>
                  </a:txBody>
                  <a:tcPr marL="45720" marR="45720" marT="45720" marB="45720" anchor="t" anchorCtr="0" horzOverflow="overflow"/>
                </a:tc>
                <a:tc>
                  <a:txBody>
                    <a:bodyPr/>
                    <a:lstStyle/>
                    <a:p>
                      <a:pPr algn="l">
                        <a:defRPr sz="1800"/>
                      </a:pPr>
                      <a:r>
                        <a:t>80%</a:t>
                      </a:r>
                    </a:p>
                  </a:txBody>
                  <a:tcPr marL="45720" marR="45720" marT="45720" marB="45720" anchor="t" anchorCtr="0" horzOverflow="overflow"/>
                </a:tc>
              </a:tr>
              <a:tr h="370840">
                <a:tc>
                  <a:txBody>
                    <a:bodyPr/>
                    <a:lstStyle/>
                    <a:p>
                      <a:pPr algn="l">
                        <a:defRPr sz="1800"/>
                      </a:pPr>
                      <a:r>
                        <a:t>Cost</a:t>
                      </a:r>
                    </a:p>
                  </a:txBody>
                  <a:tcPr marL="45720" marR="45720" marT="45720" marB="45720" anchor="t" anchorCtr="0" horzOverflow="overflow"/>
                </a:tc>
                <a:tc>
                  <a:txBody>
                    <a:bodyPr/>
                    <a:lstStyle/>
                    <a:p>
                      <a:pPr algn="l">
                        <a:defRPr sz="1800"/>
                      </a:pPr>
                      <a:r>
                        <a:t>10</a:t>
                      </a:r>
                    </a:p>
                  </a:txBody>
                  <a:tcPr marL="45720" marR="45720" marT="45720" marB="45720" anchor="t" anchorCtr="0" horzOverflow="overflow"/>
                </a:tc>
                <a:tc>
                  <a:txBody>
                    <a:bodyPr/>
                    <a:lstStyle/>
                    <a:p>
                      <a:pPr algn="l">
                        <a:defRPr sz="1800"/>
                      </a:pPr>
                      <a:r>
                        <a:t>50</a:t>
                      </a:r>
                    </a:p>
                  </a:txBody>
                  <a:tcPr marL="45720" marR="45720" marT="45720" marB="45720" anchor="t" anchorCtr="0" horzOverflow="overflow"/>
                </a:tc>
                <a:tc>
                  <a:txBody>
                    <a:bodyPr/>
                    <a:lstStyle/>
                    <a:p>
                      <a:pPr algn="l">
                        <a:defRPr sz="1800"/>
                      </a:pPr>
                      <a:r>
                        <a:t>1</a:t>
                      </a:r>
                    </a:p>
                  </a:txBody>
                  <a:tcPr marL="45720" marR="45720" marT="45720" marB="45720" anchor="t" anchorCtr="0" horzOverflow="overflow"/>
                </a:tc>
                <a:tc>
                  <a:txBody>
                    <a:bodyPr/>
                    <a:lstStyle/>
                    <a:p>
                      <a:pPr algn="l">
                        <a:defRPr sz="1800"/>
                      </a:pPr>
                      <a:r>
                        <a:t>20</a:t>
                      </a:r>
                    </a:p>
                  </a:txBody>
                  <a:tcPr marL="45720" marR="45720" marT="45720" marB="45720" anchor="t" anchorCtr="0" horzOverflow="overflow"/>
                </a:tc>
              </a:tr>
              <a:tr h="370840">
                <a:tc>
                  <a:txBody>
                    <a:bodyPr/>
                    <a:lstStyle/>
                    <a:p>
                      <a:pPr algn="l">
                        <a:defRPr sz="1800"/>
                      </a:pPr>
                      <a:r>
                        <a:t>G/C</a:t>
                      </a:r>
                    </a:p>
                  </a:txBody>
                  <a:tcPr marL="45720" marR="45720" marT="45720" marB="45720" anchor="t" anchorCtr="0" horzOverflow="overflow"/>
                </a:tc>
                <a:tc>
                  <a:txBody>
                    <a:bodyPr/>
                    <a:lstStyle/>
                    <a:p>
                      <a:pPr algn="l">
                        <a:defRPr sz="1800"/>
                      </a:pPr>
                      <a:r>
                        <a:t>3:1</a:t>
                      </a:r>
                    </a:p>
                  </a:txBody>
                  <a:tcPr marL="45720" marR="45720" marT="45720" marB="45720" anchor="t" anchorCtr="0" horzOverflow="overflow"/>
                </a:tc>
                <a:tc>
                  <a:txBody>
                    <a:bodyPr/>
                    <a:lstStyle/>
                    <a:p>
                      <a:pPr algn="l">
                        <a:defRPr sz="1800"/>
                      </a:pPr>
                      <a:r>
                        <a:t>1:5</a:t>
                      </a:r>
                    </a:p>
                  </a:txBody>
                  <a:tcPr marL="45720" marR="45720" marT="45720" marB="45720" anchor="t" anchorCtr="0" horzOverflow="overflow"/>
                </a:tc>
                <a:tc>
                  <a:txBody>
                    <a:bodyPr/>
                    <a:lstStyle/>
                    <a:p>
                      <a:pPr algn="l">
                        <a:defRPr sz="1800"/>
                      </a:pPr>
                      <a:r>
                        <a:t>?</a:t>
                      </a:r>
                    </a:p>
                  </a:txBody>
                  <a:tcPr marL="45720" marR="45720" marT="45720" marB="45720" anchor="t" anchorCtr="0" horzOverflow="overflow"/>
                </a:tc>
                <a:tc>
                  <a:txBody>
                    <a:bodyPr/>
                    <a:lstStyle/>
                    <a:p>
                      <a:pPr algn="l">
                        <a:defRPr sz="1800"/>
                      </a:pPr>
                      <a:r>
                        <a:t>4:1</a:t>
                      </a:r>
                    </a:p>
                  </a:txBody>
                  <a:tcPr marL="45720" marR="45720" marT="45720" marB="45720" anchor="t" anchorCtr="0" horzOverflow="overflow"/>
                </a:tc>
              </a:tr>
            </a:tbl>
          </a:graphicData>
        </a:graphic>
      </p:graphicFrame>
      <p:grpSp>
        <p:nvGrpSpPr>
          <p:cNvPr id="267" name="Group 16"/>
          <p:cNvGrpSpPr/>
          <p:nvPr/>
        </p:nvGrpSpPr>
        <p:grpSpPr>
          <a:xfrm>
            <a:off x="806302" y="2174064"/>
            <a:ext cx="3448710" cy="3220442"/>
            <a:chOff x="0" y="0"/>
            <a:chExt cx="3448708" cy="3220441"/>
          </a:xfrm>
        </p:grpSpPr>
        <p:pic>
          <p:nvPicPr>
            <p:cNvPr id="263" name="Picture 12" descr="Picture 12"/>
            <p:cNvPicPr>
              <a:picLocks noChangeAspect="1"/>
            </p:cNvPicPr>
            <p:nvPr/>
          </p:nvPicPr>
          <p:blipFill>
            <a:blip r:embed="rId3">
              <a:extLst/>
            </a:blip>
            <a:stretch>
              <a:fillRect/>
            </a:stretch>
          </p:blipFill>
          <p:spPr>
            <a:xfrm>
              <a:off x="141106" y="-1"/>
              <a:ext cx="1189302" cy="1184017"/>
            </a:xfrm>
            <a:prstGeom prst="rect">
              <a:avLst/>
            </a:prstGeom>
            <a:ln w="12700" cap="flat">
              <a:noFill/>
              <a:miter lim="400000"/>
            </a:ln>
            <a:effectLst/>
          </p:spPr>
        </p:pic>
        <p:pic>
          <p:nvPicPr>
            <p:cNvPr id="264" name="Picture 13" descr="Picture 13"/>
            <p:cNvPicPr>
              <a:picLocks noChangeAspect="1"/>
            </p:cNvPicPr>
            <p:nvPr/>
          </p:nvPicPr>
          <p:blipFill>
            <a:blip r:embed="rId4">
              <a:extLst/>
            </a:blip>
            <a:stretch>
              <a:fillRect/>
            </a:stretch>
          </p:blipFill>
          <p:spPr>
            <a:xfrm>
              <a:off x="1883431" y="40094"/>
              <a:ext cx="1565278" cy="1183059"/>
            </a:xfrm>
            <a:prstGeom prst="rect">
              <a:avLst/>
            </a:prstGeom>
            <a:ln w="12700" cap="flat">
              <a:noFill/>
              <a:miter lim="400000"/>
            </a:ln>
            <a:effectLst/>
          </p:spPr>
        </p:pic>
        <p:pic>
          <p:nvPicPr>
            <p:cNvPr id="265" name="Picture 14" descr="Picture 14"/>
            <p:cNvPicPr>
              <a:picLocks noChangeAspect="1"/>
            </p:cNvPicPr>
            <p:nvPr/>
          </p:nvPicPr>
          <p:blipFill>
            <a:blip r:embed="rId5">
              <a:extLst/>
            </a:blip>
            <a:stretch>
              <a:fillRect/>
            </a:stretch>
          </p:blipFill>
          <p:spPr>
            <a:xfrm>
              <a:off x="-1" y="2175474"/>
              <a:ext cx="1253958" cy="1044967"/>
            </a:xfrm>
            <a:prstGeom prst="rect">
              <a:avLst/>
            </a:prstGeom>
            <a:ln w="12700" cap="flat">
              <a:noFill/>
              <a:miter lim="400000"/>
            </a:ln>
            <a:effectLst/>
          </p:spPr>
        </p:pic>
        <p:pic>
          <p:nvPicPr>
            <p:cNvPr id="266" name="Picture 15" descr="Picture 15"/>
            <p:cNvPicPr>
              <a:picLocks noChangeAspect="1"/>
            </p:cNvPicPr>
            <p:nvPr/>
          </p:nvPicPr>
          <p:blipFill>
            <a:blip r:embed="rId6">
              <a:extLst/>
            </a:blip>
            <a:stretch>
              <a:fillRect/>
            </a:stretch>
          </p:blipFill>
          <p:spPr>
            <a:xfrm>
              <a:off x="2077741" y="2175473"/>
              <a:ext cx="947553" cy="1044967"/>
            </a:xfrm>
            <a:prstGeom prst="rect">
              <a:avLst/>
            </a:prstGeom>
            <a:ln w="12700" cap="flat">
              <a:noFill/>
              <a:miter lim="400000"/>
            </a:ln>
            <a:effectLst/>
          </p:spPr>
        </p:pic>
      </p:grpSp>
      <p:sp>
        <p:nvSpPr>
          <p:cNvPr id="268" name="Frame 1"/>
          <p:cNvSpPr/>
          <p:nvPr/>
        </p:nvSpPr>
        <p:spPr>
          <a:xfrm>
            <a:off x="7680052" y="2214160"/>
            <a:ext cx="1209459" cy="2663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2700" y="1226"/>
                </a:moveTo>
                <a:lnTo>
                  <a:pt x="2700" y="20374"/>
                </a:lnTo>
                <a:lnTo>
                  <a:pt x="18900" y="20374"/>
                </a:lnTo>
                <a:lnTo>
                  <a:pt x="18900" y="1226"/>
                </a:lnTo>
                <a:close/>
              </a:path>
            </a:pathLst>
          </a:custGeom>
          <a:gradFill>
            <a:gsLst>
              <a:gs pos="0">
                <a:srgbClr val="3F80CE"/>
              </a:gs>
              <a:gs pos="100000">
                <a:schemeClr val="accent1">
                  <a:hueOff val="357503"/>
                  <a:satOff val="54545"/>
                  <a:lumOff val="29273"/>
                </a:schemeClr>
              </a:gs>
            </a:gsLst>
            <a:lin ang="16200000"/>
          </a:gradFill>
          <a:ln>
            <a:solidFill>
              <a:srgbClr val="4A7EBB"/>
            </a:solidFill>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latin typeface="+mj-lt"/>
                <a:ea typeface="+mj-ea"/>
                <a:cs typeface="+mj-cs"/>
                <a:sym typeface="Calibri"/>
              </a:defRPr>
            </a:pPr>
          </a:p>
        </p:txBody>
      </p:sp>
      <p:sp>
        <p:nvSpPr>
          <p:cNvPr id="269" name="Left Arrow 2"/>
          <p:cNvSpPr/>
          <p:nvPr/>
        </p:nvSpPr>
        <p:spPr>
          <a:xfrm>
            <a:off x="4497387" y="4595514"/>
            <a:ext cx="3747080" cy="798990"/>
          </a:xfrm>
          <a:prstGeom prst="leftArrow">
            <a:avLst>
              <a:gd name="adj1" fmla="val 50000"/>
              <a:gd name="adj2" fmla="val 50000"/>
            </a:avLst>
          </a:prstGeom>
          <a:gradFill>
            <a:gsLst>
              <a:gs pos="0">
                <a:srgbClr val="3F80CE"/>
              </a:gs>
              <a:gs pos="100000">
                <a:schemeClr val="accent1">
                  <a:hueOff val="357503"/>
                  <a:satOff val="54545"/>
                  <a:lumOff val="29273"/>
                </a:schemeClr>
              </a:gs>
            </a:gsLst>
            <a:lin ang="16200000"/>
          </a:gradFill>
          <a:ln>
            <a:solidFill>
              <a:srgbClr val="4A7EBB"/>
            </a:solidFill>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270" name="Slide Number"/>
          <p:cNvSpPr txBox="1"/>
          <p:nvPr>
            <p:ph type="sldNum" sz="quarter" idx="2"/>
          </p:nvPr>
        </p:nvSpPr>
        <p:spPr>
          <a:xfrm>
            <a:off x="8502742" y="6404293"/>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3"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2584" name="Title 1"/>
          <p:cNvSpPr txBox="1"/>
          <p:nvPr>
            <p:ph type="title"/>
          </p:nvPr>
        </p:nvSpPr>
        <p:spPr>
          <a:xfrm>
            <a:off x="457200" y="274638"/>
            <a:ext cx="8229600" cy="1143002"/>
          </a:xfrm>
          <a:prstGeom prst="rect">
            <a:avLst/>
          </a:prstGeom>
        </p:spPr>
        <p:txBody>
          <a:bodyPr/>
          <a:lstStyle>
            <a:lvl1pPr defTabSz="370331">
              <a:defRPr sz="3500"/>
            </a:lvl1pPr>
          </a:lstStyle>
          <a:p>
            <a:pPr/>
            <a:r>
              <a:t>A Management Policy for Architecture Prioritisation</a:t>
            </a:r>
          </a:p>
        </p:txBody>
      </p:sp>
      <p:sp>
        <p:nvSpPr>
          <p:cNvPr id="2585" name="Content Placeholder 2"/>
          <p:cNvSpPr txBox="1"/>
          <p:nvPr>
            <p:ph type="body" idx="1"/>
          </p:nvPr>
        </p:nvSpPr>
        <p:spPr>
          <a:xfrm>
            <a:off x="457200" y="1600200"/>
            <a:ext cx="8229600" cy="4525963"/>
          </a:xfrm>
          <a:prstGeom prst="rect">
            <a:avLst/>
          </a:prstGeom>
        </p:spPr>
        <p:txBody>
          <a:bodyPr/>
          <a:lstStyle/>
          <a:p>
            <a:pPr/>
            <a:r>
              <a:t>“Choose architecture that delivers early measurable stakeholder value, as defined by our top critical numeric objectives.”</a:t>
            </a:r>
          </a:p>
        </p:txBody>
      </p:sp>
      <p:sp>
        <p:nvSpPr>
          <p:cNvPr id="2586" name="Slide Number Placeholder 5"/>
          <p:cNvSpPr txBox="1"/>
          <p:nvPr>
            <p:ph type="sldNum" sz="quarter" idx="2"/>
          </p:nvPr>
        </p:nvSpPr>
        <p:spPr>
          <a:xfrm>
            <a:off x="8422820" y="6404293"/>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0"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2591" name="Title 1"/>
          <p:cNvSpPr txBox="1"/>
          <p:nvPr>
            <p:ph type="title"/>
          </p:nvPr>
        </p:nvSpPr>
        <p:spPr>
          <a:xfrm>
            <a:off x="457200" y="274638"/>
            <a:ext cx="8229600" cy="1143002"/>
          </a:xfrm>
          <a:prstGeom prst="rect">
            <a:avLst/>
          </a:prstGeom>
        </p:spPr>
        <p:txBody>
          <a:bodyPr/>
          <a:lstStyle/>
          <a:p>
            <a:pPr/>
            <a:r>
              <a:t>An Architecture Policy</a:t>
            </a:r>
          </a:p>
        </p:txBody>
      </p:sp>
      <p:sp>
        <p:nvSpPr>
          <p:cNvPr id="2592" name="Content Placeholder 2"/>
          <p:cNvSpPr txBox="1"/>
          <p:nvPr>
            <p:ph type="body" idx="1"/>
          </p:nvPr>
        </p:nvSpPr>
        <p:spPr>
          <a:xfrm>
            <a:off x="457200" y="1600200"/>
            <a:ext cx="8229600" cy="4525963"/>
          </a:xfrm>
          <a:prstGeom prst="rect">
            <a:avLst/>
          </a:prstGeom>
        </p:spPr>
        <p:txBody>
          <a:bodyPr/>
          <a:lstStyle/>
          <a:p>
            <a:pPr/>
            <a:r>
              <a:t>“Evaluate architecture in relation to all critical stakeholder targets and constraints, </a:t>
            </a:r>
          </a:p>
          <a:p>
            <a:pPr/>
            <a:r>
              <a:t>estimate impacts with regard to risk, </a:t>
            </a:r>
          </a:p>
          <a:p>
            <a:pPr/>
            <a:r>
              <a:t>deliver best impact designs early, </a:t>
            </a:r>
          </a:p>
          <a:p>
            <a:pPr/>
            <a:r>
              <a:t>drop architecture early with low impact to cost ratio.”</a:t>
            </a:r>
          </a:p>
        </p:txBody>
      </p:sp>
      <p:sp>
        <p:nvSpPr>
          <p:cNvPr id="2593" name="Slide Number Placeholder 5"/>
          <p:cNvSpPr txBox="1"/>
          <p:nvPr>
            <p:ph type="sldNum" sz="quarter" idx="2"/>
          </p:nvPr>
        </p:nvSpPr>
        <p:spPr>
          <a:xfrm>
            <a:off x="8422820" y="6404293"/>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7"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Copyright Tom@Gilb.com 2017</a:t>
            </a:r>
          </a:p>
        </p:txBody>
      </p:sp>
      <p:sp>
        <p:nvSpPr>
          <p:cNvPr id="2598" name="Title 1"/>
          <p:cNvSpPr txBox="1"/>
          <p:nvPr>
            <p:ph type="title"/>
          </p:nvPr>
        </p:nvSpPr>
        <p:spPr>
          <a:xfrm>
            <a:off x="457199" y="-209172"/>
            <a:ext cx="8229601" cy="1143002"/>
          </a:xfrm>
          <a:prstGeom prst="rect">
            <a:avLst/>
          </a:prstGeom>
        </p:spPr>
        <p:txBody>
          <a:bodyPr/>
          <a:lstStyle/>
          <a:p>
            <a:pPr/>
            <a:r>
              <a:t>Concluding Remarks</a:t>
            </a:r>
          </a:p>
        </p:txBody>
      </p:sp>
      <p:sp>
        <p:nvSpPr>
          <p:cNvPr id="2599" name="Content Placeholder 2"/>
          <p:cNvSpPr txBox="1"/>
          <p:nvPr>
            <p:ph type="body" idx="1"/>
          </p:nvPr>
        </p:nvSpPr>
        <p:spPr>
          <a:xfrm>
            <a:off x="406865" y="911149"/>
            <a:ext cx="8231618" cy="5344156"/>
          </a:xfrm>
          <a:prstGeom prst="rect">
            <a:avLst/>
          </a:prstGeom>
        </p:spPr>
        <p:txBody>
          <a:bodyPr/>
          <a:lstStyle/>
          <a:p>
            <a:pPr marL="137160" indent="-137160" defTabSz="182880">
              <a:spcBef>
                <a:spcPts val="400"/>
              </a:spcBef>
              <a:defRPr b="1" sz="2880"/>
            </a:pPr>
            <a:r>
              <a:t>“PRIORITISE EFFICIENT ARCHITECTURE DYNAMICALLY”</a:t>
            </a:r>
          </a:p>
          <a:p>
            <a:pPr lvl="1" marL="371475" indent="-188595" defTabSz="182880">
              <a:spcBef>
                <a:spcPts val="200"/>
              </a:spcBef>
              <a:buChar char="•"/>
              <a:defRPr i="1" sz="1280"/>
            </a:pPr>
            <a:r>
              <a:rPr sz="1760"/>
              <a:t>A. Managing Priority (paper)</a:t>
            </a:r>
            <a:endParaRPr sz="1760"/>
          </a:p>
          <a:p>
            <a:pPr lvl="1" marL="320040" indent="-137160" defTabSz="182880">
              <a:spcBef>
                <a:spcPts val="200"/>
              </a:spcBef>
              <a:buChar char="•"/>
              <a:defRPr i="1" sz="1280"/>
            </a:pPr>
            <a:r>
              <a:rPr u="sng">
                <a:solidFill>
                  <a:srgbClr val="0000FF"/>
                </a:solidFill>
                <a:uFill>
                  <a:solidFill>
                    <a:srgbClr val="0000FF"/>
                  </a:solidFill>
                </a:uFill>
                <a:hlinkClick r:id="rId2" invalidUrl="" action="" tgtFrame="" tooltip="" history="1" highlightClick="0" endSnd="0"/>
              </a:rPr>
              <a:t>http://www.gilb.com/DL60</a:t>
            </a:r>
            <a:endParaRPr sz="1760"/>
          </a:p>
          <a:p>
            <a:pPr lvl="1" marL="320040" indent="-137160" defTabSz="182880">
              <a:spcBef>
                <a:spcPts val="200"/>
              </a:spcBef>
              <a:buChar char="•"/>
              <a:defRPr i="1" sz="1280"/>
            </a:pPr>
            <a:endParaRPr sz="1760"/>
          </a:p>
          <a:p>
            <a:pPr lvl="1" marL="320040" indent="-137160" defTabSz="182880">
              <a:spcBef>
                <a:spcPts val="200"/>
              </a:spcBef>
              <a:buChar char="•"/>
              <a:defRPr i="1" sz="1280"/>
            </a:pPr>
            <a:endParaRPr sz="1760"/>
          </a:p>
          <a:p>
            <a:pPr lvl="1" marL="371475" indent="-188595" defTabSz="182880">
              <a:spcBef>
                <a:spcPts val="200"/>
              </a:spcBef>
              <a:buChar char="•"/>
              <a:defRPr i="1" sz="1280"/>
            </a:pPr>
            <a:r>
              <a:rPr sz="1760"/>
              <a:t>B. Choice and Priority Using Planguage:</a:t>
            </a:r>
            <a:endParaRPr sz="1760"/>
          </a:p>
          <a:p>
            <a:pPr lvl="1" marL="371475" indent="-188595" defTabSz="182880">
              <a:spcBef>
                <a:spcPts val="200"/>
              </a:spcBef>
              <a:buChar char="•"/>
              <a:defRPr i="1" sz="1280"/>
            </a:pPr>
            <a:r>
              <a:rPr sz="1760"/>
              <a:t>A wide variety of specification devices and analytical tools. (paper)</a:t>
            </a:r>
            <a:endParaRPr sz="1760"/>
          </a:p>
          <a:p>
            <a:pPr lvl="1" marL="320040" indent="-137160" defTabSz="182880">
              <a:spcBef>
                <a:spcPts val="200"/>
              </a:spcBef>
              <a:buChar char="•"/>
              <a:defRPr i="1" sz="1280"/>
            </a:pPr>
            <a:r>
              <a:rPr u="sng">
                <a:solidFill>
                  <a:srgbClr val="0000FF"/>
                </a:solidFill>
                <a:uFill>
                  <a:solidFill>
                    <a:srgbClr val="0000FF"/>
                  </a:solidFill>
                </a:uFill>
                <a:hlinkClick r:id="rId3" invalidUrl="" action="" tgtFrame="" tooltip="" history="1" highlightClick="0" endSnd="0"/>
              </a:rPr>
              <a:t>http://www.gilb.com/DL48</a:t>
            </a:r>
            <a:endParaRPr sz="1760"/>
          </a:p>
          <a:p>
            <a:pPr lvl="1" marL="320040" indent="-137160" defTabSz="182880">
              <a:spcBef>
                <a:spcPts val="200"/>
              </a:spcBef>
              <a:buChar char="•"/>
              <a:defRPr i="1" sz="1280"/>
            </a:pPr>
            <a:endParaRPr sz="1760"/>
          </a:p>
          <a:p>
            <a:pPr lvl="1" marL="320040" indent="-137160" defTabSz="182880">
              <a:spcBef>
                <a:spcPts val="200"/>
              </a:spcBef>
              <a:buChar char="•"/>
              <a:defRPr i="1" sz="1280"/>
            </a:pPr>
            <a:endParaRPr sz="1760"/>
          </a:p>
          <a:p>
            <a:pPr lvl="1" marL="371475" indent="-188595" defTabSz="182880">
              <a:spcBef>
                <a:spcPts val="200"/>
              </a:spcBef>
              <a:buChar char="•"/>
              <a:defRPr i="1" sz="1280"/>
            </a:pPr>
            <a:r>
              <a:rPr sz="1760"/>
              <a:t>C. Value Planning book, Chapter 6 Prioritization</a:t>
            </a:r>
            <a:endParaRPr sz="1760"/>
          </a:p>
          <a:p>
            <a:pPr lvl="1" marL="320040" indent="-137160" defTabSz="182880">
              <a:spcBef>
                <a:spcPts val="200"/>
              </a:spcBef>
              <a:buChar char="•"/>
              <a:defRPr i="1" sz="1280"/>
            </a:pPr>
            <a:r>
              <a:rPr u="sng">
                <a:solidFill>
                  <a:srgbClr val="0000FF"/>
                </a:solidFill>
                <a:uFill>
                  <a:solidFill>
                    <a:srgbClr val="0000FF"/>
                  </a:solidFill>
                </a:uFill>
                <a:hlinkClick r:id="rId4" invalidUrl="" action="" tgtFrame="" tooltip="" history="1" highlightClick="0" endSnd="0"/>
              </a:rPr>
              <a:t>https://www.dropbox.com/home/A%20VALUE%20PLANNING%20MAIN%20WEB%20COPY%20850PAGE%20%20AND%20SUBSETS%202017/****%20VP%20Chapter%20Modules/Ch%206%20Prioritization%20Evaluation?preview=VP+Chapter+6.+Prioritization%2C+Evaluation+BestQ.pdf</a:t>
            </a:r>
            <a:endParaRPr sz="1760"/>
          </a:p>
          <a:p>
            <a:pPr lvl="1" marL="320040" indent="-137160" defTabSz="182880">
              <a:spcBef>
                <a:spcPts val="200"/>
              </a:spcBef>
              <a:buChar char="•"/>
              <a:defRPr i="1" sz="1280"/>
            </a:pPr>
            <a:endParaRPr sz="1760"/>
          </a:p>
          <a:p>
            <a:pPr lvl="1" marL="320040" indent="-137160" defTabSz="182880">
              <a:spcBef>
                <a:spcPts val="200"/>
              </a:spcBef>
              <a:buChar char="•"/>
              <a:defRPr i="1" sz="1280"/>
            </a:pPr>
            <a:endParaRPr sz="1760"/>
          </a:p>
        </p:txBody>
      </p:sp>
      <p:sp>
        <p:nvSpPr>
          <p:cNvPr id="2600" name="Slide Number Placeholder 5"/>
          <p:cNvSpPr txBox="1"/>
          <p:nvPr>
            <p:ph type="sldNum" sz="quarter" idx="2"/>
          </p:nvPr>
        </p:nvSpPr>
        <p:spPr>
          <a:xfrm>
            <a:off x="8422820" y="6404293"/>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2" name="https://www.gilb.com/p/competitive-engineering"/>
          <p:cNvSpPr txBox="1"/>
          <p:nvPr/>
        </p:nvSpPr>
        <p:spPr>
          <a:xfrm>
            <a:off x="2171287" y="5300381"/>
            <a:ext cx="4801426" cy="306845"/>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latin typeface="Helvetica Neue"/>
                <a:ea typeface="Helvetica Neue"/>
                <a:cs typeface="Helvetica Neue"/>
                <a:sym typeface="Helvetica Neue"/>
              </a:defRPr>
            </a:lvl1pPr>
          </a:lstStyle>
          <a:p>
            <a:pPr/>
            <a:r>
              <a:t>https://www.gilb.com/p/competitive-engineering</a:t>
            </a:r>
          </a:p>
        </p:txBody>
      </p:sp>
      <p:sp>
        <p:nvSpPr>
          <p:cNvPr id="26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06" name="Tom 2014 Vienna.png.pdf"/>
          <p:cNvGrpSpPr/>
          <p:nvPr/>
        </p:nvGrpSpPr>
        <p:grpSpPr>
          <a:xfrm>
            <a:off x="158746" y="-16484"/>
            <a:ext cx="2597132" cy="2840289"/>
            <a:chOff x="0" y="0"/>
            <a:chExt cx="2597131" cy="2840288"/>
          </a:xfrm>
        </p:grpSpPr>
        <p:pic>
          <p:nvPicPr>
            <p:cNvPr id="2605" name="Tom 2014 Vienna.png.pdf" descr="Tom 2014 Vienna.png.pdf"/>
            <p:cNvPicPr>
              <a:picLocks noChangeAspect="1"/>
            </p:cNvPicPr>
            <p:nvPr/>
          </p:nvPicPr>
          <p:blipFill>
            <a:blip r:embed="rId3">
              <a:extLst/>
            </a:blip>
            <a:srcRect l="16560" t="25630" r="17449" b="24280"/>
            <a:stretch>
              <a:fillRect/>
            </a:stretch>
          </p:blipFill>
          <p:spPr>
            <a:xfrm>
              <a:off x="76200" y="50800"/>
              <a:ext cx="2444732" cy="2624389"/>
            </a:xfrm>
            <a:prstGeom prst="rect">
              <a:avLst/>
            </a:prstGeom>
            <a:ln>
              <a:noFill/>
            </a:ln>
            <a:effectLst/>
          </p:spPr>
        </p:pic>
        <p:pic>
          <p:nvPicPr>
            <p:cNvPr id="2604" name="Tom 2014 Vienna.png.pdf" descr="Tom 2014 Vienna.png.pdf"/>
            <p:cNvPicPr>
              <a:picLocks noChangeAspect="0"/>
            </p:cNvPicPr>
            <p:nvPr/>
          </p:nvPicPr>
          <p:blipFill>
            <a:blip r:embed="rId4">
              <a:extLst/>
            </a:blip>
            <a:stretch>
              <a:fillRect/>
            </a:stretch>
          </p:blipFill>
          <p:spPr>
            <a:xfrm>
              <a:off x="-1" y="0"/>
              <a:ext cx="2597133" cy="2840289"/>
            </a:xfrm>
            <a:prstGeom prst="rect">
              <a:avLst/>
            </a:prstGeom>
            <a:effectLst/>
          </p:spPr>
        </p:pic>
      </p:grpSp>
      <p:grpSp>
        <p:nvGrpSpPr>
          <p:cNvPr id="2609" name="image12.jpeg"/>
          <p:cNvGrpSpPr/>
          <p:nvPr/>
        </p:nvGrpSpPr>
        <p:grpSpPr>
          <a:xfrm>
            <a:off x="-33799" y="2531053"/>
            <a:ext cx="2982223" cy="4329014"/>
            <a:chOff x="0" y="0"/>
            <a:chExt cx="2982222" cy="4329013"/>
          </a:xfrm>
        </p:grpSpPr>
        <p:pic>
          <p:nvPicPr>
            <p:cNvPr id="2608" name="image12.jpeg" descr="image12.jpeg"/>
            <p:cNvPicPr>
              <a:picLocks noChangeAspect="1"/>
            </p:cNvPicPr>
            <p:nvPr/>
          </p:nvPicPr>
          <p:blipFill>
            <a:blip r:embed="rId5">
              <a:extLst/>
            </a:blip>
            <a:stretch>
              <a:fillRect/>
            </a:stretch>
          </p:blipFill>
          <p:spPr>
            <a:xfrm>
              <a:off x="76200" y="50800"/>
              <a:ext cx="2829823" cy="4113114"/>
            </a:xfrm>
            <a:prstGeom prst="rect">
              <a:avLst/>
            </a:prstGeom>
            <a:ln>
              <a:noFill/>
            </a:ln>
            <a:effectLst/>
          </p:spPr>
        </p:pic>
        <p:pic>
          <p:nvPicPr>
            <p:cNvPr id="2607" name="image12.jpeg" descr="image12.jpeg"/>
            <p:cNvPicPr>
              <a:picLocks noChangeAspect="0"/>
            </p:cNvPicPr>
            <p:nvPr/>
          </p:nvPicPr>
          <p:blipFill>
            <a:blip r:embed="rId6">
              <a:extLst/>
            </a:blip>
            <a:stretch>
              <a:fillRect/>
            </a:stretch>
          </p:blipFill>
          <p:spPr>
            <a:xfrm>
              <a:off x="0" y="0"/>
              <a:ext cx="2982223" cy="4329014"/>
            </a:xfrm>
            <a:prstGeom prst="rect">
              <a:avLst/>
            </a:prstGeom>
            <a:effectLst/>
          </p:spPr>
        </p:pic>
      </p:grpSp>
      <p:grpSp>
        <p:nvGrpSpPr>
          <p:cNvPr id="2612" name="One Page Value Planning Book.png.pdf"/>
          <p:cNvGrpSpPr/>
          <p:nvPr/>
        </p:nvGrpSpPr>
        <p:grpSpPr>
          <a:xfrm>
            <a:off x="6022762" y="571368"/>
            <a:ext cx="3095471" cy="4819813"/>
            <a:chOff x="0" y="0"/>
            <a:chExt cx="3095469" cy="4819811"/>
          </a:xfrm>
        </p:grpSpPr>
        <p:pic>
          <p:nvPicPr>
            <p:cNvPr id="2611" name="One Page Value Planning Book.png.pdf" descr="One Page Value Planning Book.png.pdf"/>
            <p:cNvPicPr>
              <a:picLocks noChangeAspect="1"/>
            </p:cNvPicPr>
            <p:nvPr/>
          </p:nvPicPr>
          <p:blipFill>
            <a:blip r:embed="rId7">
              <a:extLst/>
            </a:blip>
            <a:srcRect l="19653" t="16434" r="19653" b="16434"/>
            <a:stretch>
              <a:fillRect/>
            </a:stretch>
          </p:blipFill>
          <p:spPr>
            <a:xfrm>
              <a:off x="76200" y="50800"/>
              <a:ext cx="2943070" cy="4603912"/>
            </a:xfrm>
            <a:prstGeom prst="rect">
              <a:avLst/>
            </a:prstGeom>
            <a:ln>
              <a:noFill/>
            </a:ln>
            <a:effectLst/>
          </p:spPr>
        </p:pic>
        <p:pic>
          <p:nvPicPr>
            <p:cNvPr id="2610" name="One Page Value Planning Book.png.pdf" descr="One Page Value Planning Book.png.pdf"/>
            <p:cNvPicPr>
              <a:picLocks noChangeAspect="0"/>
            </p:cNvPicPr>
            <p:nvPr/>
          </p:nvPicPr>
          <p:blipFill>
            <a:blip r:embed="rId8">
              <a:extLst/>
            </a:blip>
            <a:stretch>
              <a:fillRect/>
            </a:stretch>
          </p:blipFill>
          <p:spPr>
            <a:xfrm>
              <a:off x="0" y="-1"/>
              <a:ext cx="3095471" cy="4819813"/>
            </a:xfrm>
            <a:prstGeom prst="rect">
              <a:avLst/>
            </a:prstGeom>
            <a:effectLst/>
          </p:spPr>
        </p:pic>
      </p:grpSp>
      <p:grpSp>
        <p:nvGrpSpPr>
          <p:cNvPr id="2615" name="Value Planning cover.png"/>
          <p:cNvGrpSpPr/>
          <p:nvPr/>
        </p:nvGrpSpPr>
        <p:grpSpPr>
          <a:xfrm>
            <a:off x="3107441" y="321679"/>
            <a:ext cx="2929119" cy="3990081"/>
            <a:chOff x="0" y="0"/>
            <a:chExt cx="2929117" cy="3990079"/>
          </a:xfrm>
        </p:grpSpPr>
        <p:pic>
          <p:nvPicPr>
            <p:cNvPr id="2614" name="Value Planning cover.png" descr="Value Planning cover.png"/>
            <p:cNvPicPr>
              <a:picLocks noChangeAspect="1"/>
            </p:cNvPicPr>
            <p:nvPr/>
          </p:nvPicPr>
          <p:blipFill>
            <a:blip r:embed="rId9">
              <a:extLst/>
            </a:blip>
            <a:stretch>
              <a:fillRect/>
            </a:stretch>
          </p:blipFill>
          <p:spPr>
            <a:xfrm>
              <a:off x="76200" y="50800"/>
              <a:ext cx="2776718" cy="3774180"/>
            </a:xfrm>
            <a:prstGeom prst="rect">
              <a:avLst/>
            </a:prstGeom>
            <a:ln>
              <a:noFill/>
            </a:ln>
            <a:effectLst/>
          </p:spPr>
        </p:pic>
        <p:pic>
          <p:nvPicPr>
            <p:cNvPr id="2613" name="Value Planning cover.png" descr="Value Planning cover.png"/>
            <p:cNvPicPr>
              <a:picLocks noChangeAspect="0"/>
            </p:cNvPicPr>
            <p:nvPr/>
          </p:nvPicPr>
          <p:blipFill>
            <a:blip r:embed="rId10">
              <a:extLst/>
            </a:blip>
            <a:stretch>
              <a:fillRect/>
            </a:stretch>
          </p:blipFill>
          <p:spPr>
            <a:xfrm>
              <a:off x="0" y="0"/>
              <a:ext cx="2929118" cy="3990080"/>
            </a:xfrm>
            <a:prstGeom prst="rect">
              <a:avLst/>
            </a:prstGeom>
            <a:effectLst/>
          </p:spPr>
        </p:pic>
      </p:grpSp>
      <p:sp>
        <p:nvSpPr>
          <p:cNvPr id="2616" name="https://www.gilb.com/store/2W2zCX6z"/>
          <p:cNvSpPr txBox="1"/>
          <p:nvPr/>
        </p:nvSpPr>
        <p:spPr>
          <a:xfrm>
            <a:off x="5081447" y="323062"/>
            <a:ext cx="3839681" cy="30684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latin typeface="Helvetica Neue"/>
                <a:ea typeface="Helvetica Neue"/>
                <a:cs typeface="Helvetica Neue"/>
                <a:sym typeface="Helvetica Neue"/>
              </a:defRPr>
            </a:lvl1pPr>
          </a:lstStyle>
          <a:p>
            <a:pPr/>
            <a:r>
              <a:t>https://www.gilb.com/store/2W2zCX6z</a:t>
            </a:r>
          </a:p>
        </p:txBody>
      </p:sp>
      <p:sp>
        <p:nvSpPr>
          <p:cNvPr id="2617" name="GILB COURSES AT BCS…"/>
          <p:cNvSpPr txBox="1"/>
          <p:nvPr/>
        </p:nvSpPr>
        <p:spPr>
          <a:xfrm>
            <a:off x="2917560" y="4342701"/>
            <a:ext cx="3121665" cy="498081"/>
          </a:xfrm>
          <a:prstGeom prst="rect">
            <a:avLst/>
          </a:prstGeom>
          <a:solidFill>
            <a:srgbClr val="00A2FF"/>
          </a:solidFill>
          <a:ln w="3175">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1400">
                <a:solidFill>
                  <a:srgbClr val="FFFFFF"/>
                </a:solidFill>
                <a:latin typeface="Helvetica Neue Medium"/>
                <a:ea typeface="Helvetica Neue Medium"/>
                <a:cs typeface="Helvetica Neue Medium"/>
                <a:sym typeface="Helvetica Neue Medium"/>
              </a:defRPr>
            </a:pPr>
            <a:r>
              <a:t>GILB COURSES AT BCS</a:t>
            </a:r>
          </a:p>
          <a:p>
            <a:pPr algn="ctr" defTabSz="410765">
              <a:defRPr sz="1400">
                <a:solidFill>
                  <a:srgbClr val="FFFFFF"/>
                </a:solidFill>
                <a:latin typeface="Helvetica Neue Medium"/>
                <a:ea typeface="Helvetica Neue Medium"/>
                <a:cs typeface="Helvetica Neue Medium"/>
                <a:sym typeface="Helvetica Neue Medium"/>
              </a:defRPr>
            </a:pPr>
            <a:r>
              <a:t>http://www.bcs.org/category/10136</a:t>
            </a:r>
          </a:p>
        </p:txBody>
      </p:sp>
      <p:sp>
        <p:nvSpPr>
          <p:cNvPr id="2618" name="THESE SLIDES = tinyurl.com/Gilb17July,"/>
          <p:cNvSpPr txBox="1"/>
          <p:nvPr/>
        </p:nvSpPr>
        <p:spPr>
          <a:xfrm>
            <a:off x="2950756" y="6031311"/>
            <a:ext cx="4087864" cy="356907"/>
          </a:xfrm>
          <a:prstGeom prst="rect">
            <a:avLst/>
          </a:prstGeom>
          <a:solidFill>
            <a:srgbClr val="EE220C"/>
          </a:solidFill>
          <a:ln w="3175">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sz="1400">
                <a:solidFill>
                  <a:srgbClr val="FFFFFF"/>
                </a:solidFill>
                <a:latin typeface="Helvetica Neue Medium"/>
                <a:ea typeface="Helvetica Neue Medium"/>
                <a:cs typeface="Helvetica Neue Medium"/>
                <a:sym typeface="Helvetica Neue Medium"/>
              </a:defRPr>
            </a:pPr>
            <a:r>
              <a:t>THESE SLIDES =</a:t>
            </a:r>
            <a:r>
              <a:rPr b="1" sz="1800">
                <a:latin typeface="Helvetica Neue"/>
                <a:ea typeface="Helvetica Neue"/>
                <a:cs typeface="Helvetica Neue"/>
                <a:sym typeface="Helvetica Neue"/>
              </a:rPr>
              <a:t> tinyurl.com/Gilb17July, </a:t>
            </a:r>
          </a:p>
        </p:txBody>
      </p:sp>
      <p:sp>
        <p:nvSpPr>
          <p:cNvPr id="2619" name="#BCSEASG"/>
          <p:cNvSpPr txBox="1"/>
          <p:nvPr/>
        </p:nvSpPr>
        <p:spPr>
          <a:xfrm>
            <a:off x="2785738" y="8556"/>
            <a:ext cx="1032524" cy="282181"/>
          </a:xfrm>
          <a:prstGeom prst="rect">
            <a:avLst/>
          </a:prstGeom>
          <a:solidFill>
            <a:srgbClr val="F8BA00"/>
          </a:solidFill>
          <a:ln w="3175">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solidFill>
                  <a:srgbClr val="FFFFFF"/>
                </a:solidFill>
                <a:latin typeface="Helvetica Neue Medium"/>
                <a:ea typeface="Helvetica Neue Medium"/>
                <a:cs typeface="Helvetica Neue Medium"/>
                <a:sym typeface="Helvetica Neue Medium"/>
              </a:defRPr>
            </a:lvl1pPr>
          </a:lstStyle>
          <a:p>
            <a:pPr/>
            <a:r>
              <a:t>#BCSEASG</a:t>
            </a:r>
          </a:p>
        </p:txBody>
      </p:sp>
      <p:sp>
        <p:nvSpPr>
          <p:cNvPr id="2620" name="needsandmeans.com = the tool"/>
          <p:cNvSpPr txBox="1"/>
          <p:nvPr/>
        </p:nvSpPr>
        <p:spPr>
          <a:xfrm>
            <a:off x="2961699" y="5678178"/>
            <a:ext cx="2677529" cy="282181"/>
          </a:xfrm>
          <a:prstGeom prst="rect">
            <a:avLst/>
          </a:prstGeom>
          <a:solidFill>
            <a:srgbClr val="000000"/>
          </a:solidFill>
          <a:ln w="3175">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solidFill>
                  <a:srgbClr val="FFFFFF"/>
                </a:solidFill>
                <a:latin typeface="Helvetica Neue Medium"/>
                <a:ea typeface="Helvetica Neue Medium"/>
                <a:cs typeface="Helvetica Neue Medium"/>
                <a:sym typeface="Helvetica Neue Medium"/>
              </a:defRPr>
            </a:lvl1pPr>
          </a:lstStyle>
          <a:p>
            <a:pPr/>
            <a:r>
              <a:t>needsandmeans.com = the tool</a:t>
            </a:r>
          </a:p>
        </p:txBody>
      </p:sp>
      <p:sp>
        <p:nvSpPr>
          <p:cNvPr id="2621" name="or  see concepts.gilb.com/file24"/>
          <p:cNvSpPr txBox="1"/>
          <p:nvPr/>
        </p:nvSpPr>
        <p:spPr>
          <a:xfrm>
            <a:off x="5763879" y="6346225"/>
            <a:ext cx="3331614" cy="396239"/>
          </a:xfrm>
          <a:prstGeom prst="rect">
            <a:avLst/>
          </a:prstGeom>
          <a:solidFill>
            <a:schemeClr val="accent2"/>
          </a:solidFill>
          <a:ln w="25400">
            <a:solidFill>
              <a:srgbClr val="8C3A38"/>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FFFF"/>
                </a:solidFill>
              </a:defRPr>
            </a:lvl1pPr>
          </a:lstStyle>
          <a:p>
            <a:pPr/>
            <a:r>
              <a:t>or  see concepts.gilb.com/file24</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5" name="Rectangle 2"/>
          <p:cNvSpPr txBox="1"/>
          <p:nvPr>
            <p:ph type="title"/>
          </p:nvPr>
        </p:nvSpPr>
        <p:spPr>
          <a:xfrm>
            <a:off x="457200" y="274638"/>
            <a:ext cx="8229600" cy="1143002"/>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w="9525">
            <a:solidFill>
              <a:srgbClr val="7D60A0"/>
            </a:solidFill>
            <a:round/>
          </a:ln>
          <a:effectLst>
            <a:outerShdw sx="100000" sy="100000" kx="0" ky="0" algn="b" rotWithShape="0" blurRad="38100" dist="23000" dir="5400000">
              <a:srgbClr val="000000">
                <a:alpha val="35000"/>
              </a:srgbClr>
            </a:outerShdw>
          </a:effectLst>
        </p:spPr>
        <p:txBody>
          <a:bodyPr/>
          <a:lstStyle/>
          <a:p>
            <a:pPr defTabSz="320039">
              <a:defRPr sz="6719">
                <a:latin typeface="+mn-lt"/>
                <a:ea typeface="+mn-ea"/>
                <a:cs typeface="+mn-cs"/>
                <a:sym typeface="Helvetica"/>
              </a:defRPr>
            </a:pPr>
            <a:r>
              <a:t>“</a:t>
            </a:r>
            <a:r>
              <a:rPr>
                <a:latin typeface="Times"/>
                <a:ea typeface="Times"/>
                <a:cs typeface="Times"/>
                <a:sym typeface="Times"/>
              </a:rPr>
              <a:t>The End</a:t>
            </a:r>
            <a:r>
              <a:t>”</a:t>
            </a:r>
          </a:p>
        </p:txBody>
      </p:sp>
      <p:sp>
        <p:nvSpPr>
          <p:cNvPr id="2626" name="Rectangle 3"/>
          <p:cNvSpPr txBox="1"/>
          <p:nvPr>
            <p:ph type="body" idx="1"/>
          </p:nvPr>
        </p:nvSpPr>
        <p:spPr>
          <a:xfrm>
            <a:off x="457200" y="1600200"/>
            <a:ext cx="8229600" cy="4525963"/>
          </a:xfrm>
          <a:prstGeom prst="rect">
            <a:avLst/>
          </a:prstGeom>
          <a:solidFill>
            <a:schemeClr val="accent2"/>
          </a:solidFill>
          <a:ln w="25400">
            <a:solidFill>
              <a:srgbClr val="8C3A38"/>
            </a:solidFill>
            <a:round/>
          </a:ln>
          <a:effectLst>
            <a:outerShdw sx="100000" sy="100000" kx="0" ky="0" algn="b" rotWithShape="0" blurRad="38100" dist="23000" dir="5400000">
              <a:srgbClr val="000000">
                <a:alpha val="35000"/>
              </a:srgbClr>
            </a:outerShdw>
          </a:effectLst>
        </p:spPr>
        <p:txBody>
          <a:bodyPr/>
          <a:lstStyle/>
          <a:p>
            <a:pPr marL="0" indent="0">
              <a:spcBef>
                <a:spcPts val="0"/>
              </a:spcBef>
              <a:buSzTx/>
              <a:buFontTx/>
              <a:buNone/>
              <a:defRPr sz="1800">
                <a:solidFill>
                  <a:srgbClr val="FFFFFF"/>
                </a:solidFill>
                <a:latin typeface="+mn-lt"/>
                <a:ea typeface="+mn-ea"/>
                <a:cs typeface="+mn-cs"/>
                <a:sym typeface="Helvetica"/>
              </a:defRPr>
            </a:pPr>
            <a:r>
              <a:t>That is the end of this slides. You need read no more. </a:t>
            </a:r>
          </a:p>
          <a:p>
            <a:pPr marL="0" indent="0">
              <a:spcBef>
                <a:spcPts val="0"/>
              </a:spcBef>
              <a:buSzTx/>
              <a:buFontTx/>
              <a:buNone/>
              <a:defRPr sz="1800">
                <a:solidFill>
                  <a:srgbClr val="FFFFFF"/>
                </a:solidFill>
                <a:latin typeface="+mn-lt"/>
                <a:ea typeface="+mn-ea"/>
                <a:cs typeface="+mn-cs"/>
                <a:sym typeface="Helvetica"/>
              </a:defRPr>
            </a:pPr>
          </a:p>
          <a:p>
            <a:pPr marL="0" indent="0">
              <a:spcBef>
                <a:spcPts val="0"/>
              </a:spcBef>
              <a:buSzTx/>
              <a:buFontTx/>
              <a:buNone/>
              <a:defRPr sz="1800">
                <a:solidFill>
                  <a:srgbClr val="FFFFFF"/>
                </a:solidFill>
                <a:latin typeface="+mn-lt"/>
                <a:ea typeface="+mn-ea"/>
                <a:cs typeface="+mn-cs"/>
                <a:sym typeface="Helvetica"/>
              </a:defRPr>
            </a:pPr>
          </a:p>
          <a:p>
            <a:pPr marL="0" indent="0">
              <a:spcBef>
                <a:spcPts val="0"/>
              </a:spcBef>
              <a:buSzTx/>
              <a:buFontTx/>
              <a:buNone/>
              <a:defRPr sz="1800">
                <a:solidFill>
                  <a:srgbClr val="FFFFFF"/>
                </a:solidFill>
                <a:latin typeface="+mn-lt"/>
                <a:ea typeface="+mn-ea"/>
                <a:cs typeface="+mn-cs"/>
                <a:sym typeface="Helvetica"/>
              </a:defRPr>
            </a:pPr>
            <a:r>
              <a:t>But   I included an </a:t>
            </a:r>
            <a:r>
              <a:rPr>
                <a:latin typeface="Arial"/>
                <a:ea typeface="Arial"/>
                <a:cs typeface="Arial"/>
                <a:sym typeface="Arial"/>
              </a:rPr>
              <a:t>‘</a:t>
            </a:r>
            <a:r>
              <a:t>appendix</a:t>
            </a:r>
            <a:r>
              <a:rPr>
                <a:latin typeface="Arial"/>
                <a:ea typeface="Arial"/>
                <a:cs typeface="Arial"/>
                <a:sym typeface="Arial"/>
              </a:rPr>
              <a:t>’</a:t>
            </a:r>
            <a:r>
              <a:t>, in case anyone would like more detail! </a:t>
            </a:r>
          </a:p>
          <a:p>
            <a:pPr marL="0" indent="0">
              <a:spcBef>
                <a:spcPts val="0"/>
              </a:spcBef>
              <a:buSzTx/>
              <a:buFontTx/>
              <a:buNone/>
              <a:defRPr sz="1800">
                <a:solidFill>
                  <a:srgbClr val="FFFFFF"/>
                </a:solidFill>
                <a:latin typeface="+mn-lt"/>
                <a:ea typeface="+mn-ea"/>
                <a:cs typeface="+mn-cs"/>
                <a:sym typeface="Helvetica"/>
              </a:defRPr>
            </a:pPr>
          </a:p>
          <a:p>
            <a:pPr marL="0" indent="0">
              <a:spcBef>
                <a:spcPts val="0"/>
              </a:spcBef>
              <a:buSzTx/>
              <a:buFontTx/>
              <a:buNone/>
              <a:defRPr sz="1800">
                <a:solidFill>
                  <a:srgbClr val="FFFFFF"/>
                </a:solidFill>
                <a:latin typeface="+mn-lt"/>
                <a:ea typeface="+mn-ea"/>
                <a:cs typeface="+mn-cs"/>
                <a:sym typeface="Helvetica"/>
              </a:defRPr>
            </a:pPr>
          </a:p>
          <a:p>
            <a:pPr marL="0" indent="0">
              <a:spcBef>
                <a:spcPts val="0"/>
              </a:spcBef>
              <a:buSzTx/>
              <a:buFontTx/>
              <a:buNone/>
              <a:defRPr sz="1800">
                <a:solidFill>
                  <a:srgbClr val="FFFFFF"/>
                </a:solidFill>
                <a:latin typeface="+mn-lt"/>
                <a:ea typeface="+mn-ea"/>
                <a:cs typeface="+mn-cs"/>
                <a:sym typeface="Helvetica"/>
              </a:defRPr>
            </a:pPr>
          </a:p>
          <a:p>
            <a:pPr marL="0" indent="0">
              <a:spcBef>
                <a:spcPts val="0"/>
              </a:spcBef>
              <a:buSzTx/>
              <a:buFontTx/>
              <a:buNone/>
              <a:defRPr sz="1800">
                <a:solidFill>
                  <a:srgbClr val="FFFFFF"/>
                </a:solidFill>
                <a:latin typeface="+mn-lt"/>
                <a:ea typeface="+mn-ea"/>
                <a:cs typeface="+mn-cs"/>
                <a:sym typeface="Helvetica"/>
              </a:defRPr>
            </a:pPr>
          </a:p>
          <a:p>
            <a:pPr marL="0" indent="0">
              <a:spcBef>
                <a:spcPts val="0"/>
              </a:spcBef>
              <a:buSzTx/>
              <a:buFontTx/>
              <a:buNone/>
              <a:defRPr sz="1800">
                <a:solidFill>
                  <a:srgbClr val="FFFFFF"/>
                </a:solidFill>
                <a:latin typeface="+mn-lt"/>
                <a:ea typeface="+mn-ea"/>
                <a:cs typeface="+mn-cs"/>
                <a:sym typeface="Helvetica"/>
              </a:defRPr>
            </a:pPr>
            <a:r>
              <a:t>Here it is.</a:t>
            </a:r>
            <a:br/>
            <a:br/>
          </a:p>
        </p:txBody>
      </p:sp>
      <p:sp>
        <p:nvSpPr>
          <p:cNvPr id="26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9" name="Rectangle 2"/>
          <p:cNvSpPr txBox="1"/>
          <p:nvPr>
            <p:ph type="title"/>
          </p:nvPr>
        </p:nvSpPr>
        <p:spPr>
          <a:xfrm>
            <a:off x="457200" y="274638"/>
            <a:ext cx="8229600" cy="1143002"/>
          </a:xfrm>
          <a:prstGeom prst="rect">
            <a:avLst/>
          </a:prstGeom>
        </p:spPr>
        <p:txBody>
          <a:bodyPr/>
          <a:lstStyle/>
          <a:p>
            <a:pPr defTabSz="283463">
              <a:defRPr sz="3300">
                <a:latin typeface="Times"/>
                <a:ea typeface="Times"/>
                <a:cs typeface="Times"/>
                <a:sym typeface="Times"/>
              </a:defRPr>
            </a:pPr>
            <a:r>
              <a:t>APPENDIX!</a:t>
            </a:r>
            <a:br/>
          </a:p>
        </p:txBody>
      </p:sp>
      <p:sp>
        <p:nvSpPr>
          <p:cNvPr id="2630" name="Rectangle 3"/>
          <p:cNvSpPr txBox="1"/>
          <p:nvPr>
            <p:ph type="body" idx="1"/>
          </p:nvPr>
        </p:nvSpPr>
        <p:spPr>
          <a:xfrm>
            <a:off x="457200" y="1600200"/>
            <a:ext cx="8229600" cy="4525963"/>
          </a:xfrm>
          <a:prstGeom prst="rect">
            <a:avLst/>
          </a:prstGeom>
        </p:spPr>
        <p:txBody>
          <a:bodyPr/>
          <a:lstStyle/>
          <a:p>
            <a:pPr>
              <a:defRPr b="1">
                <a:latin typeface="Times"/>
                <a:ea typeface="Times"/>
                <a:cs typeface="Times"/>
                <a:sym typeface="Times"/>
              </a:defRPr>
            </a:pPr>
            <a:r>
              <a:t>If we re running short of time on the talk, we will skip this</a:t>
            </a:r>
          </a:p>
          <a:p>
            <a:pPr>
              <a:defRPr b="1">
                <a:latin typeface="Times"/>
                <a:ea typeface="Times"/>
                <a:cs typeface="Times"/>
                <a:sym typeface="Times"/>
              </a:defRPr>
            </a:pPr>
            <a:r>
              <a:t>But we include the slides for you to study later</a:t>
            </a:r>
          </a:p>
        </p:txBody>
      </p:sp>
      <p:sp>
        <p:nvSpPr>
          <p:cNvPr id="2631" name="TextBox 1"/>
          <p:cNvSpPr txBox="1"/>
          <p:nvPr/>
        </p:nvSpPr>
        <p:spPr>
          <a:xfrm>
            <a:off x="262769" y="5679109"/>
            <a:ext cx="3080238"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j-lt"/>
                <a:ea typeface="+mj-ea"/>
                <a:cs typeface="+mj-cs"/>
                <a:sym typeface="Calibri"/>
              </a:defRPr>
            </a:lvl1pPr>
          </a:lstStyle>
          <a:p>
            <a:pPr/>
            <a:r>
              <a:t>References in Notes of this slide</a:t>
            </a:r>
          </a:p>
        </p:txBody>
      </p:sp>
      <p:sp>
        <p:nvSpPr>
          <p:cNvPr id="26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6" name="Rectangle 2"/>
          <p:cNvSpPr txBox="1"/>
          <p:nvPr>
            <p:ph type="title"/>
          </p:nvPr>
        </p:nvSpPr>
        <p:spPr>
          <a:xfrm>
            <a:off x="457200" y="274638"/>
            <a:ext cx="8229600" cy="1143002"/>
          </a:xfrm>
          <a:prstGeom prst="rect">
            <a:avLst/>
          </a:prstGeom>
        </p:spPr>
        <p:txBody>
          <a:bodyPr/>
          <a:lstStyle/>
          <a:p>
            <a:pPr defTabSz="278891">
              <a:defRPr sz="2400">
                <a:latin typeface="Times"/>
                <a:ea typeface="Times"/>
                <a:cs typeface="Times"/>
                <a:sym typeface="Times"/>
              </a:defRPr>
            </a:pPr>
            <a:r>
              <a:t>I will comment on the process definition, statement by statement.</a:t>
            </a:r>
            <a:br/>
          </a:p>
        </p:txBody>
      </p:sp>
      <p:sp>
        <p:nvSpPr>
          <p:cNvPr id="2637" name="Rectangle 3"/>
          <p:cNvSpPr txBox="1"/>
          <p:nvPr>
            <p:ph type="body" idx="1"/>
          </p:nvPr>
        </p:nvSpPr>
        <p:spPr>
          <a:xfrm>
            <a:off x="457200" y="1600200"/>
            <a:ext cx="8229600" cy="4525963"/>
          </a:xfrm>
          <a:prstGeom prst="rect">
            <a:avLst/>
          </a:prstGeom>
        </p:spPr>
        <p:txBody>
          <a:bodyPr/>
          <a:lstStyle/>
          <a:p>
            <a:pPr/>
          </a:p>
        </p:txBody>
      </p:sp>
      <p:sp>
        <p:nvSpPr>
          <p:cNvPr id="26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0" name="Rectangle 2"/>
          <p:cNvSpPr txBox="1"/>
          <p:nvPr>
            <p:ph type="title"/>
          </p:nvPr>
        </p:nvSpPr>
        <p:spPr>
          <a:xfrm>
            <a:off x="457200" y="274638"/>
            <a:ext cx="8229600" cy="1143002"/>
          </a:xfrm>
          <a:prstGeom prst="rect">
            <a:avLst/>
          </a:prstGeom>
        </p:spPr>
        <p:txBody>
          <a:bodyPr/>
          <a:lstStyle/>
          <a:p>
            <a:pPr defTabSz="443483">
              <a:defRPr sz="3400">
                <a:latin typeface="Arial"/>
                <a:ea typeface="Arial"/>
                <a:cs typeface="Arial"/>
                <a:sym typeface="Arial"/>
              </a:defRPr>
            </a:pPr>
            <a:r>
              <a:t>‘</a:t>
            </a:r>
            <a:r>
              <a:rPr>
                <a:latin typeface="Times"/>
                <a:ea typeface="Times"/>
                <a:cs typeface="Times"/>
                <a:sym typeface="Times"/>
              </a:rPr>
              <a:t>The Simplest and Best Agile Project Method</a:t>
            </a:r>
            <a:r>
              <a:t>’</a:t>
            </a:r>
            <a:r>
              <a:rPr>
                <a:latin typeface="Times"/>
                <a:ea typeface="Times"/>
                <a:cs typeface="Times"/>
                <a:sym typeface="Times"/>
              </a:rPr>
              <a:t> </a:t>
            </a:r>
            <a:br>
              <a:rPr>
                <a:latin typeface="Times"/>
                <a:ea typeface="Times"/>
                <a:cs typeface="Times"/>
                <a:sym typeface="Times"/>
              </a:rPr>
            </a:br>
            <a:r>
              <a:rPr>
                <a:latin typeface="Symbol"/>
                <a:ea typeface="Symbol"/>
                <a:cs typeface="Symbol"/>
                <a:sym typeface="Symbol"/>
              </a:rPr>
              <a:t>	</a:t>
            </a:r>
          </a:p>
        </p:txBody>
      </p:sp>
      <p:sp>
        <p:nvSpPr>
          <p:cNvPr id="2641" name="Rectangle 3"/>
          <p:cNvSpPr txBox="1"/>
          <p:nvPr>
            <p:ph type="body" idx="1"/>
          </p:nvPr>
        </p:nvSpPr>
        <p:spPr>
          <a:xfrm>
            <a:off x="457200" y="1600200"/>
            <a:ext cx="8229600" cy="4525963"/>
          </a:xfrm>
          <a:prstGeom prst="rect">
            <a:avLst/>
          </a:prstGeom>
        </p:spPr>
        <p:txBody>
          <a:bodyPr/>
          <a:lstStyle/>
          <a:p>
            <a:pPr marL="308608" indent="-308608" defTabSz="411479">
              <a:lnSpc>
                <a:spcPct val="80000"/>
              </a:lnSpc>
              <a:spcBef>
                <a:spcPts val="300"/>
              </a:spcBef>
              <a:defRPr b="1" sz="1400">
                <a:latin typeface="Times"/>
                <a:ea typeface="Times"/>
                <a:cs typeface="Times"/>
                <a:sym typeface="Times"/>
              </a:defRPr>
            </a:pPr>
            <a:r>
              <a:t>The Gilb Agile Process (</a:t>
            </a:r>
            <a:r>
              <a:rPr>
                <a:latin typeface="Arial"/>
                <a:ea typeface="Arial"/>
                <a:cs typeface="Arial"/>
                <a:sym typeface="Arial"/>
              </a:rPr>
              <a:t>“</a:t>
            </a:r>
            <a:r>
              <a:t>GAP</a:t>
            </a:r>
            <a:r>
              <a:rPr>
                <a:latin typeface="Arial"/>
                <a:ea typeface="Arial"/>
                <a:cs typeface="Arial"/>
                <a:sym typeface="Arial"/>
              </a:rPr>
              <a:t>”</a:t>
            </a:r>
            <a:r>
              <a:t> of course) is </a:t>
            </a:r>
            <a:r>
              <a:rPr>
                <a:latin typeface="Arial"/>
                <a:ea typeface="Arial"/>
                <a:cs typeface="Arial"/>
                <a:sym typeface="Arial"/>
              </a:rPr>
              <a:t>‘</a:t>
            </a:r>
            <a:r>
              <a:t>simplest method because of its sharp focus at a </a:t>
            </a:r>
            <a:r>
              <a:rPr>
                <a:latin typeface="Arial"/>
                <a:ea typeface="Arial"/>
                <a:cs typeface="Arial"/>
                <a:sym typeface="Arial"/>
              </a:rPr>
              <a:t>‘</a:t>
            </a:r>
            <a:r>
              <a:t>high level</a:t>
            </a:r>
            <a:r>
              <a:rPr>
                <a:latin typeface="Arial"/>
                <a:ea typeface="Arial"/>
                <a:cs typeface="Arial"/>
                <a:sym typeface="Arial"/>
              </a:rPr>
              <a:t>’</a:t>
            </a:r>
            <a:r>
              <a:t>, on the </a:t>
            </a:r>
            <a:r>
              <a:rPr>
                <a:latin typeface="Arial"/>
                <a:ea typeface="Arial"/>
                <a:cs typeface="Arial"/>
                <a:sym typeface="Arial"/>
              </a:rPr>
              <a:t>‘</a:t>
            </a:r>
            <a:r>
              <a:t>end results</a:t>
            </a:r>
            <a:r>
              <a:rPr>
                <a:latin typeface="Arial"/>
                <a:ea typeface="Arial"/>
                <a:cs typeface="Arial"/>
                <a:sym typeface="Arial"/>
              </a:rPr>
              <a:t>’</a:t>
            </a:r>
            <a:r>
              <a:t>. </a:t>
            </a:r>
            <a:br/>
            <a:endParaRPr>
              <a:latin typeface="Courier New"/>
              <a:ea typeface="Courier New"/>
              <a:cs typeface="Courier New"/>
              <a:sym typeface="Courier New"/>
            </a:endParaRPr>
          </a:p>
          <a:p>
            <a:pPr marL="308608" indent="-308608" defTabSz="411479">
              <a:lnSpc>
                <a:spcPct val="80000"/>
              </a:lnSpc>
              <a:spcBef>
                <a:spcPts val="300"/>
              </a:spcBef>
              <a:defRPr b="1" sz="1400">
                <a:latin typeface="Times"/>
                <a:ea typeface="Times"/>
                <a:cs typeface="Times"/>
                <a:sym typeface="Times"/>
              </a:defRPr>
            </a:pPr>
            <a:r>
              <a:t>This allows us to avoid distracting management attention </a:t>
            </a:r>
          </a:p>
          <a:p>
            <a:pPr lvl="1" marL="668654" indent="-257175" defTabSz="411479">
              <a:lnSpc>
                <a:spcPct val="80000"/>
              </a:lnSpc>
              <a:spcBef>
                <a:spcPts val="300"/>
              </a:spcBef>
              <a:defRPr b="1" sz="1200">
                <a:latin typeface="Times"/>
                <a:ea typeface="Times"/>
                <a:cs typeface="Times"/>
                <a:sym typeface="Times"/>
              </a:defRPr>
            </a:pPr>
            <a:r>
              <a:t>with the supporting processes, designs and requirements, needed to deliver the results. </a:t>
            </a:r>
            <a:endParaRPr sz="2500"/>
          </a:p>
          <a:p>
            <a:pPr marL="308608" indent="-308608" defTabSz="411479">
              <a:lnSpc>
                <a:spcPct val="80000"/>
              </a:lnSpc>
              <a:spcBef>
                <a:spcPts val="600"/>
              </a:spcBef>
              <a:defRPr b="1" sz="1400">
                <a:latin typeface="Times"/>
                <a:ea typeface="Times"/>
                <a:cs typeface="Times"/>
                <a:sym typeface="Times"/>
              </a:defRPr>
            </a:pPr>
          </a:p>
          <a:p>
            <a:pPr marL="308608" indent="-308608" defTabSz="411479">
              <a:lnSpc>
                <a:spcPct val="80000"/>
              </a:lnSpc>
              <a:spcBef>
                <a:spcPts val="300"/>
              </a:spcBef>
              <a:defRPr b="1" sz="1400">
                <a:latin typeface="Times"/>
                <a:ea typeface="Times"/>
                <a:cs typeface="Times"/>
                <a:sym typeface="Times"/>
              </a:defRPr>
            </a:pPr>
            <a:r>
              <a:t>The supporting processes, designs, and requirements do need to exist of course,</a:t>
            </a:r>
          </a:p>
          <a:p>
            <a:pPr lvl="1" marL="668654" indent="-257175" defTabSz="411479">
              <a:lnSpc>
                <a:spcPct val="80000"/>
              </a:lnSpc>
              <a:spcBef>
                <a:spcPts val="300"/>
              </a:spcBef>
              <a:defRPr b="1" sz="1200">
                <a:latin typeface="Times"/>
                <a:ea typeface="Times"/>
                <a:cs typeface="Times"/>
                <a:sym typeface="Times"/>
              </a:defRPr>
            </a:pPr>
            <a:r>
              <a:t> but our GAP process is neutral, </a:t>
            </a:r>
            <a:endParaRPr sz="2500"/>
          </a:p>
          <a:p>
            <a:pPr lvl="1" marL="668654" indent="-257175" defTabSz="411479">
              <a:lnSpc>
                <a:spcPct val="80000"/>
              </a:lnSpc>
              <a:spcBef>
                <a:spcPts val="300"/>
              </a:spcBef>
              <a:defRPr b="1" sz="1200">
                <a:latin typeface="Times"/>
                <a:ea typeface="Times"/>
                <a:cs typeface="Times"/>
                <a:sym typeface="Times"/>
              </a:defRPr>
            </a:pPr>
            <a:r>
              <a:t>and in fact encourages competition and selection </a:t>
            </a:r>
            <a:endParaRPr sz="2500"/>
          </a:p>
          <a:p>
            <a:pPr lvl="2" marL="1028700" indent="-205738" defTabSz="411479">
              <a:lnSpc>
                <a:spcPct val="80000"/>
              </a:lnSpc>
              <a:spcBef>
                <a:spcPts val="200"/>
              </a:spcBef>
              <a:defRPr b="1" sz="1000">
                <a:latin typeface="Times"/>
                <a:ea typeface="Times"/>
                <a:cs typeface="Times"/>
                <a:sym typeface="Times"/>
              </a:defRPr>
            </a:pPr>
            <a:r>
              <a:t>of the fittest supporting processes at any step. </a:t>
            </a:r>
            <a:endParaRPr sz="2100"/>
          </a:p>
          <a:p>
            <a:pPr marL="308608" indent="-308608" defTabSz="411479">
              <a:lnSpc>
                <a:spcPct val="80000"/>
              </a:lnSpc>
              <a:spcBef>
                <a:spcPts val="600"/>
              </a:spcBef>
              <a:defRPr b="1" sz="1400">
                <a:latin typeface="Times"/>
                <a:ea typeface="Times"/>
                <a:cs typeface="Times"/>
                <a:sym typeface="Times"/>
              </a:defRPr>
            </a:pPr>
          </a:p>
          <a:p>
            <a:pPr marL="308608" indent="-308608" defTabSz="411479">
              <a:lnSpc>
                <a:spcPct val="80000"/>
              </a:lnSpc>
              <a:spcBef>
                <a:spcPts val="300"/>
              </a:spcBef>
              <a:defRPr b="1" sz="1400">
                <a:latin typeface="Times"/>
                <a:ea typeface="Times"/>
                <a:cs typeface="Times"/>
                <a:sym typeface="Times"/>
              </a:defRPr>
            </a:pPr>
            <a:r>
              <a:t>This is essentially different from making user-driven lists of functions to program into the system – typical of conventional Agile methods. </a:t>
            </a:r>
          </a:p>
          <a:p>
            <a:pPr lvl="1" marL="668654" indent="-257175" defTabSz="411479">
              <a:lnSpc>
                <a:spcPct val="80000"/>
              </a:lnSpc>
              <a:spcBef>
                <a:spcPts val="300"/>
              </a:spcBef>
              <a:defRPr b="1" sz="1200">
                <a:latin typeface="Times"/>
                <a:ea typeface="Times"/>
                <a:cs typeface="Times"/>
                <a:sym typeface="Times"/>
              </a:defRPr>
            </a:pPr>
            <a:r>
              <a:t>It focuses on the main outcome, for example high security, ease of use, or flexibility. </a:t>
            </a:r>
            <a:endParaRPr sz="2500"/>
          </a:p>
          <a:p>
            <a:pPr marL="308608" indent="-308608" defTabSz="411479">
              <a:lnSpc>
                <a:spcPct val="80000"/>
              </a:lnSpc>
              <a:spcBef>
                <a:spcPts val="600"/>
              </a:spcBef>
              <a:defRPr b="1" sz="1400">
                <a:latin typeface="Times"/>
                <a:ea typeface="Times"/>
                <a:cs typeface="Times"/>
                <a:sym typeface="Times"/>
              </a:defRPr>
            </a:pPr>
          </a:p>
          <a:p>
            <a:pPr marL="308608" indent="-308608" defTabSz="411479">
              <a:lnSpc>
                <a:spcPct val="80000"/>
              </a:lnSpc>
              <a:spcBef>
                <a:spcPts val="300"/>
              </a:spcBef>
              <a:defRPr b="1" sz="1400">
                <a:latin typeface="Times"/>
                <a:ea typeface="Times"/>
                <a:cs typeface="Times"/>
                <a:sym typeface="Times"/>
              </a:defRPr>
            </a:pPr>
            <a:r>
              <a:t>GAP is the </a:t>
            </a:r>
            <a:r>
              <a:rPr>
                <a:latin typeface="Arial"/>
                <a:ea typeface="Arial"/>
                <a:cs typeface="Arial"/>
                <a:sym typeface="Arial"/>
              </a:rPr>
              <a:t>‘</a:t>
            </a:r>
            <a:r>
              <a:t>Best</a:t>
            </a:r>
            <a:r>
              <a:rPr>
                <a:latin typeface="Arial"/>
                <a:ea typeface="Arial"/>
                <a:cs typeface="Arial"/>
                <a:sym typeface="Arial"/>
              </a:rPr>
              <a:t>’</a:t>
            </a:r>
            <a:r>
              <a:t> Agile process because it focuses on </a:t>
            </a:r>
            <a:r>
              <a:rPr i="1"/>
              <a:t>numerically defined</a:t>
            </a:r>
            <a:r>
              <a:t> and tracked critical business or technical goals of a project. </a:t>
            </a:r>
          </a:p>
          <a:p>
            <a:pPr lvl="1" marL="668654" indent="-257175" defTabSz="411479">
              <a:lnSpc>
                <a:spcPct val="80000"/>
              </a:lnSpc>
              <a:spcBef>
                <a:spcPts val="300"/>
              </a:spcBef>
              <a:defRPr b="1" sz="1200">
                <a:latin typeface="Times"/>
                <a:ea typeface="Times"/>
                <a:cs typeface="Times"/>
                <a:sym typeface="Times"/>
              </a:defRPr>
            </a:pPr>
            <a:r>
              <a:t>This numeric focus is in sharp contrast to the non-numeric </a:t>
            </a:r>
            <a:r>
              <a:rPr>
                <a:latin typeface="Arial"/>
                <a:ea typeface="Arial"/>
                <a:cs typeface="Arial"/>
                <a:sym typeface="Arial"/>
              </a:rPr>
              <a:t>‘</a:t>
            </a:r>
            <a:r>
              <a:t>yellow sticky</a:t>
            </a:r>
            <a:r>
              <a:rPr>
                <a:latin typeface="Arial"/>
                <a:ea typeface="Arial"/>
                <a:cs typeface="Arial"/>
                <a:sym typeface="Arial"/>
              </a:rPr>
              <a:t>’</a:t>
            </a:r>
            <a:r>
              <a:t> mentality of Conventional Routine Agile Processes.</a:t>
            </a:r>
            <a:br/>
            <a:r>
              <a:t> </a:t>
            </a:r>
            <a:br/>
            <a:r>
              <a:t> </a:t>
            </a:r>
            <a:br/>
          </a:p>
        </p:txBody>
      </p:sp>
      <p:pic>
        <p:nvPicPr>
          <p:cNvPr id="2642" name="Picture 1" descr="Picture 1"/>
          <p:cNvPicPr>
            <a:picLocks noChangeAspect="1"/>
          </p:cNvPicPr>
          <p:nvPr/>
        </p:nvPicPr>
        <p:blipFill>
          <a:blip r:embed="rId2">
            <a:extLst/>
          </a:blip>
          <a:stretch>
            <a:fillRect/>
          </a:stretch>
        </p:blipFill>
        <p:spPr>
          <a:xfrm>
            <a:off x="6173751" y="617537"/>
            <a:ext cx="1270002" cy="800102"/>
          </a:xfrm>
          <a:prstGeom prst="rect">
            <a:avLst/>
          </a:prstGeom>
          <a:ln w="12700">
            <a:miter lim="400000"/>
          </a:ln>
        </p:spPr>
      </p:pic>
      <p:sp>
        <p:nvSpPr>
          <p:cNvPr id="26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5"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646"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47" name="Picture 6" descr="Picture 6"/>
          <p:cNvPicPr>
            <a:picLocks noChangeAspect="1"/>
          </p:cNvPicPr>
          <p:nvPr/>
        </p:nvPicPr>
        <p:blipFill>
          <a:blip r:embed="rId3">
            <a:extLst/>
          </a:blip>
          <a:srcRect l="31232" t="31250" r="21696" b="34920"/>
          <a:stretch>
            <a:fillRect/>
          </a:stretch>
        </p:blipFill>
        <p:spPr>
          <a:xfrm>
            <a:off x="5069426" y="1818912"/>
            <a:ext cx="2735302" cy="2631958"/>
          </a:xfrm>
          <a:prstGeom prst="rect">
            <a:avLst/>
          </a:prstGeom>
          <a:ln w="190500" cap="sq">
            <a:solidFill>
              <a:srgbClr val="C8C6BD"/>
            </a:solidFill>
            <a:miter/>
          </a:ln>
          <a:effectLst>
            <a:outerShdw sx="100000" sy="100000" kx="0" ky="0" algn="b" rotWithShape="0" blurRad="254000" dist="0" dir="0">
              <a:srgbClr val="000000">
                <a:alpha val="43000"/>
              </a:srgbClr>
            </a:outerShdw>
          </a:effectLst>
        </p:spPr>
      </p:pic>
      <p:pic>
        <p:nvPicPr>
          <p:cNvPr id="2648" name="Picture 7" descr="Picture 7"/>
          <p:cNvPicPr>
            <a:picLocks noChangeAspect="1"/>
          </p:cNvPicPr>
          <p:nvPr/>
        </p:nvPicPr>
        <p:blipFill>
          <a:blip r:embed="rId4">
            <a:extLst/>
          </a:blip>
          <a:stretch>
            <a:fillRect/>
          </a:stretch>
        </p:blipFill>
        <p:spPr>
          <a:xfrm>
            <a:off x="1002538" y="2025323"/>
            <a:ext cx="2951392" cy="1900131"/>
          </a:xfrm>
          <a:prstGeom prst="rect">
            <a:avLst/>
          </a:prstGeom>
          <a:ln w="12700">
            <a:miter lim="400000"/>
          </a:ln>
        </p:spPr>
      </p:pic>
      <p:sp>
        <p:nvSpPr>
          <p:cNvPr id="2649" name="TextBox 8"/>
          <p:cNvSpPr txBox="1"/>
          <p:nvPr/>
        </p:nvSpPr>
        <p:spPr>
          <a:xfrm>
            <a:off x="1002539" y="6194797"/>
            <a:ext cx="7718595"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pPr/>
            <a:r>
              <a:t> “ I attended a 3-day course with you and Kai whilst at Citigroup in 2006” </a:t>
            </a:r>
          </a:p>
        </p:txBody>
      </p:sp>
      <p:sp>
        <p:nvSpPr>
          <p:cNvPr id="2650" name="TextBox 11"/>
          <p:cNvSpPr txBox="1"/>
          <p:nvPr/>
        </p:nvSpPr>
        <p:spPr>
          <a:xfrm>
            <a:off x="5792546" y="4618547"/>
            <a:ext cx="1593164"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mj-lt"/>
                <a:ea typeface="+mj-ea"/>
                <a:cs typeface="+mj-cs"/>
                <a:sym typeface="Calibri"/>
              </a:defRPr>
            </a:lvl1pPr>
          </a:lstStyle>
          <a:p>
            <a:pPr/>
            <a:r>
              <a:t>Richard Smith</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4" name="Footer Placeholder 4"/>
          <p:cNvSpPr txBox="1"/>
          <p:nvPr/>
        </p:nvSpPr>
        <p:spPr>
          <a:xfrm>
            <a:off x="3124200" y="6404291"/>
            <a:ext cx="289560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888888"/>
                </a:solidFill>
                <a:latin typeface="+mj-lt"/>
                <a:ea typeface="+mj-ea"/>
                <a:cs typeface="+mj-cs"/>
                <a:sym typeface="Calibri"/>
              </a:defRPr>
            </a:lvl1pPr>
          </a:lstStyle>
          <a:p>
            <a:pPr/>
            <a:r>
              <a:t>© Gilb.com</a:t>
            </a:r>
          </a:p>
        </p:txBody>
      </p:sp>
      <p:sp>
        <p:nvSpPr>
          <p:cNvPr id="2655" name="Title 1"/>
          <p:cNvSpPr txBox="1"/>
          <p:nvPr>
            <p:ph type="title"/>
          </p:nvPr>
        </p:nvSpPr>
        <p:spPr>
          <a:xfrm>
            <a:off x="1713837" y="274638"/>
            <a:ext cx="5984984" cy="1143002"/>
          </a:xfrm>
          <a:prstGeom prst="rect">
            <a:avLst/>
          </a:prstGeom>
        </p:spPr>
        <p:txBody>
          <a:bodyPr/>
          <a:lstStyle/>
          <a:p>
            <a:pPr defTabSz="388620">
              <a:defRPr sz="2300"/>
            </a:pPr>
            <a:r>
              <a:t>Previous PM Methods: </a:t>
            </a:r>
            <a:br/>
            <a:r>
              <a:t>No ‘Value delivery tracking’.</a:t>
            </a:r>
            <a:br/>
            <a:r>
              <a:t>No change reaction ability</a:t>
            </a:r>
          </a:p>
        </p:txBody>
      </p:sp>
      <p:sp>
        <p:nvSpPr>
          <p:cNvPr id="2656" name="Content Placeholder 9"/>
          <p:cNvSpPr txBox="1"/>
          <p:nvPr>
            <p:ph type="body" idx="1"/>
          </p:nvPr>
        </p:nvSpPr>
        <p:spPr>
          <a:xfrm>
            <a:off x="457201" y="2026186"/>
            <a:ext cx="8537982" cy="4139667"/>
          </a:xfrm>
          <a:prstGeom prst="rect">
            <a:avLst/>
          </a:prstGeom>
        </p:spPr>
        <p:txBody>
          <a:bodyPr/>
          <a:lstStyle/>
          <a:p>
            <a:pPr>
              <a:spcBef>
                <a:spcPts val="500"/>
              </a:spcBef>
              <a:defRPr sz="2400"/>
            </a:pPr>
            <a:r>
              <a:t>“However, (</a:t>
            </a:r>
            <a:r>
              <a:rPr b="1"/>
              <a:t>our old </a:t>
            </a:r>
            <a:r>
              <a:t>project management methodology) main failings were that</a:t>
            </a:r>
          </a:p>
          <a:p>
            <a:pPr>
              <a:spcBef>
                <a:spcPts val="500"/>
              </a:spcBef>
              <a:defRPr sz="2400"/>
            </a:pPr>
            <a:r>
              <a:t> it almost </a:t>
            </a:r>
            <a:r>
              <a:rPr b="1"/>
              <a:t>totally missed the ability to track delivery of actual </a:t>
            </a:r>
            <a:r>
              <a:rPr b="1" i="1"/>
              <a:t>value</a:t>
            </a:r>
            <a:r>
              <a:rPr b="1"/>
              <a:t> improvements to a project's stakeholders</a:t>
            </a:r>
            <a:r>
              <a:t>,</a:t>
            </a:r>
          </a:p>
          <a:p>
            <a:pPr>
              <a:spcBef>
                <a:spcPts val="500"/>
              </a:spcBef>
              <a:defRPr sz="2400"/>
            </a:pPr>
            <a:r>
              <a:t> and </a:t>
            </a:r>
            <a:r>
              <a:rPr b="1"/>
              <a:t>the ability to react to changes</a:t>
            </a:r>
            <a:endParaRPr b="1"/>
          </a:p>
          <a:p>
            <a:pPr lvl="1" marL="742950" indent="-285750">
              <a:spcBef>
                <a:spcPts val="400"/>
              </a:spcBef>
              <a:defRPr b="1" sz="2000"/>
            </a:pPr>
            <a:r>
              <a:t>in requirements and </a:t>
            </a:r>
            <a:endParaRPr sz="2400"/>
          </a:p>
          <a:p>
            <a:pPr lvl="1" marL="742950" indent="-285750">
              <a:spcBef>
                <a:spcPts val="400"/>
              </a:spcBef>
              <a:defRPr b="1" sz="2000"/>
            </a:pPr>
            <a:r>
              <a:t>priority </a:t>
            </a:r>
            <a:endParaRPr sz="2400"/>
          </a:p>
          <a:p>
            <a:pPr lvl="1" marL="742950" indent="-285750">
              <a:spcBef>
                <a:spcPts val="400"/>
              </a:spcBef>
              <a:defRPr b="1" sz="2000"/>
            </a:pPr>
            <a:r>
              <a:t>for the project's duration”</a:t>
            </a:r>
          </a:p>
        </p:txBody>
      </p:sp>
      <p:sp>
        <p:nvSpPr>
          <p:cNvPr id="2657" name="Slide Number Placeholder 5"/>
          <p:cNvSpPr txBox="1"/>
          <p:nvPr>
            <p:ph type="sldNum" sz="quarter" idx="2"/>
          </p:nvPr>
        </p:nvSpPr>
        <p:spPr>
          <a:xfrm>
            <a:off x="8422817" y="6404291"/>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60" name="Picture 6"/>
          <p:cNvGrpSpPr/>
          <p:nvPr/>
        </p:nvGrpSpPr>
        <p:grpSpPr>
          <a:xfrm>
            <a:off x="7618002" y="69270"/>
            <a:ext cx="1445185" cy="1390580"/>
            <a:chOff x="0" y="0"/>
            <a:chExt cx="1445183" cy="1390579"/>
          </a:xfrm>
        </p:grpSpPr>
        <p:sp>
          <p:nvSpPr>
            <p:cNvPr id="2658" name="Rectangle"/>
            <p:cNvSpPr/>
            <p:nvPr/>
          </p:nvSpPr>
          <p:spPr>
            <a:xfrm>
              <a:off x="0" y="0"/>
              <a:ext cx="1445184" cy="1390580"/>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p>
          </p:txBody>
        </p:sp>
        <p:pic>
          <p:nvPicPr>
            <p:cNvPr id="2659" name="image99.jpeg" descr="image99.jpeg"/>
            <p:cNvPicPr>
              <a:picLocks noChangeAspect="1"/>
            </p:cNvPicPr>
            <p:nvPr/>
          </p:nvPicPr>
          <p:blipFill>
            <a:blip r:embed="rId3">
              <a:extLst/>
            </a:blip>
            <a:srcRect l="31232" t="31250" r="21696" b="34920"/>
            <a:stretch>
              <a:fillRect/>
            </a:stretch>
          </p:blipFill>
          <p:spPr>
            <a:xfrm>
              <a:off x="-1" y="0"/>
              <a:ext cx="1445185" cy="1390580"/>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pic>
        <p:nvPicPr>
          <p:cNvPr id="2661" name="Picture 7" descr="Picture 7"/>
          <p:cNvPicPr>
            <a:picLocks noChangeAspect="1"/>
          </p:cNvPicPr>
          <p:nvPr/>
        </p:nvPicPr>
        <p:blipFill>
          <a:blip r:embed="rId4">
            <a:extLst/>
          </a:blip>
          <a:stretch>
            <a:fillRect/>
          </a:stretch>
        </p:blipFill>
        <p:spPr>
          <a:xfrm>
            <a:off x="80813" y="113758"/>
            <a:ext cx="1713840" cy="1103385"/>
          </a:xfrm>
          <a:prstGeom prst="rect">
            <a:avLst/>
          </a:prstGeom>
          <a:ln w="12700">
            <a:miter lim="400000"/>
          </a:ln>
        </p:spPr>
      </p:pic>
      <p:sp>
        <p:nvSpPr>
          <p:cNvPr id="2662" name="TextBox 11"/>
          <p:cNvSpPr txBox="1"/>
          <p:nvPr/>
        </p:nvSpPr>
        <p:spPr>
          <a:xfrm>
            <a:off x="7580469" y="1437024"/>
            <a:ext cx="1593164"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mj-lt"/>
                <a:ea typeface="+mj-ea"/>
                <a:cs typeface="+mj-cs"/>
                <a:sym typeface="Calibri"/>
              </a:defRPr>
            </a:lvl1pPr>
          </a:lstStyle>
          <a:p>
            <a:pPr/>
            <a:r>
              <a:t>Richard Smith</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