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ph type="sldImg"/>
          </p:nvPr>
        </p:nvSpPr>
        <p:spPr>
          <a:xfrm>
            <a:off x="1143000" y="685800"/>
            <a:ext cx="4572000" cy="3429000"/>
          </a:xfrm>
          <a:prstGeom prst="rect">
            <a:avLst/>
          </a:prstGeom>
        </p:spPr>
        <p:txBody>
          <a:bodyPr/>
          <a:lstStyle/>
          <a:p>
            <a:pPr/>
          </a:p>
        </p:txBody>
      </p:sp>
      <p:sp>
        <p:nvSpPr>
          <p:cNvPr id="147" name="Shape 1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www.businessdictionary.com/definition/commercial-risk.html" TargetMode="Externa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www.capsafood.com/company/ethics-based-corporate-governance/" TargetMode="External"/><Relationship Id="rId4" Type="http://schemas.openxmlformats.org/officeDocument/2006/relationships/hyperlink" Target="mailto:tom@Gilb.com" TargetMode="Externa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s://www.linkedin.com/pulse/difference-between-personal-professional-ethics-muhammad-asim-zia" TargetMode="External"/><Relationship Id="rId4" Type="http://schemas.openxmlformats.org/officeDocument/2006/relationships/hyperlink" Target="http://MPVETHICS.COM"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s://www.gov.uk/government/publications/nda-value-framework-how-we-make-decisions/explaining-the-value-framework"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(1) Financial risk assumed by a seller when extending credit without any collateral or recourse. </a:t>
            </a:r>
            <a:r>
              <a:rPr b="1"/>
              <a:t>(2) All risks other than the Political Risk.</a:t>
            </a:r>
            <a:endParaRPr b="1"/>
          </a:p>
          <a:p>
            <a:pPr/>
          </a:p>
          <a:p>
            <a:pPr/>
            <a:r>
              <a:t>Read more: </a:t>
            </a:r>
            <a:r>
              <a:rPr u="sng">
                <a:hlinkClick r:id="rId3" invalidUrl="" action="" tgtFrame="" tooltip="" history="1" highlightClick="0" endSnd="0"/>
              </a:rPr>
              <a:t>http://www.businessdictionary.com/definition/commercial-risk.html</a:t>
            </a:r>
          </a:p>
          <a:p>
            <a:pPr/>
            <a:r>
              <a:t>Commercial risk, defined as the risk a company takes by offering credit with no collateral, is a common term in the business world. Any time a company offers credit, be it trade credit, credit terms like 2/10 net 30, or other, they are essentially offering financing with no collateral</a:t>
            </a:r>
          </a:p>
          <a:p>
            <a:pPr/>
          </a:p>
          <a:p>
            <a:pPr/>
            <a:r>
              <a:t>Thinking about the 27 March session which you graciously agreed to do:</a:t>
            </a:r>
          </a:p>
          <a:p>
            <a:pPr/>
          </a:p>
          <a:p>
            <a:pPr/>
            <a:r>
              <a:t>How about this topic: 'Commercial Risk; Legal, Social, Ethical and Professional Issues in IT Project Management'</a:t>
            </a:r>
          </a:p>
          <a:p>
            <a:pPr/>
          </a:p>
          <a:p>
            <a:pPr/>
            <a:r>
              <a:t>Timing: 12.00-1.30pm okay?</a:t>
            </a:r>
          </a:p>
          <a:p>
            <a:pPr/>
          </a:p>
          <a:p>
            <a:pPr/>
            <a:r>
              <a:t>Thank you.</a:t>
            </a:r>
          </a:p>
          <a:p>
            <a:pPr/>
            <a:r>
              <a:t>Best regards,</a:t>
            </a:r>
          </a:p>
          <a:p>
            <a:pPr/>
            <a:r>
              <a:t>Sahithi</a:t>
            </a:r>
          </a:p>
          <a:p>
            <a:pPr/>
          </a:p>
          <a:p>
            <a:pPr/>
            <a:r>
              <a:t>-- </a:t>
            </a:r>
          </a:p>
          <a:p>
            <a:pPr/>
            <a:r>
              <a:t>-------------------------------------</a:t>
            </a:r>
          </a:p>
          <a:p>
            <a:pPr/>
            <a:r>
              <a:t>Dr Sahithi P Siva</a:t>
            </a:r>
          </a:p>
          <a:p>
            <a:pPr/>
            <a:r>
              <a:t>Computer Science and Applied Computing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www.flexiblecontracts.com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www.flexiblecontracts.com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a:p>
        </p:txBody>
      </p:sp>
      <p:sp>
        <p:nvSpPr>
          <p:cNvPr id="283" name="Shape 283"/>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www.flexiblecontracts.com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www.flexiblecontracts.com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www.flexiblecontracts.com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https://play.google.com/store/apps/details?id=com.emak.project.management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rPr u="sng">
                <a:hlinkClick r:id="rId3" invalidUrl="" action="" tgtFrame="" tooltip="" history="1" highlightClick="0" endSnd="0"/>
              </a:rPr>
              <a:t>http://www.capsafood.com/company/ethics-based-corporate-governance/</a:t>
            </a:r>
          </a:p>
          <a:p>
            <a:pPr/>
          </a:p>
          <a:p>
            <a:pPr/>
            <a:r>
              <a:t>The code points are originated by </a:t>
            </a:r>
            <a:r>
              <a:rPr u="sng">
                <a:hlinkClick r:id="rId4" invalidUrl="" action="" tgtFrame="" tooltip="" history="1" highlightClick="0" endSnd="0"/>
              </a:rPr>
              <a:t>tom@Gilb.com</a:t>
            </a:r>
            <a:r>
              <a:t> 2017 for this talk. Use with credit to </a:t>
            </a:r>
            <a:r>
              <a:rPr u="sng">
                <a:hlinkClick r:id="rId4" invalidUrl="" action="" tgtFrame="" tooltip="" history="1" highlightClick="0" endSnd="0"/>
              </a:rPr>
              <a:t>tom@Gilb.com</a:t>
            </a:r>
            <a:r>
              <a:t> 2017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Difference Between Personal and Professional Ethics | Muhammad ...</a:t>
            </a:r>
          </a:p>
          <a:p>
            <a:pPr/>
            <a:r>
              <a:t>https://www.linkedin.com/.../difference-between-personal-professional-ethics-muham...</a:t>
            </a:r>
          </a:p>
          <a:p>
            <a:pPr/>
          </a:p>
          <a:p>
            <a:pPr/>
            <a:r>
              <a:t>	 </a:t>
            </a:r>
          </a:p>
          <a:p>
            <a:pPr/>
            <a:r>
              <a:t>Mar 3, 2016 - Personal ethics refers to the sense of rights and wrongs of a person whereas professional ethics refers to the guidelines that are imposed on employees within the industrial setting. ... Sometimes clashes between personal ethics and professional ethics can occur resulting a dilemma within the individual.</a:t>
            </a:r>
          </a:p>
          <a:p>
            <a:pPr/>
            <a:r>
              <a:rPr u="sng">
                <a:hlinkClick r:id="rId3" invalidUrl="" action="" tgtFrame="" tooltip="" history="1" highlightClick="0" endSnd="0"/>
              </a:rPr>
              <a:t>https://www.linkedin.com/pulse/difference-between-personal-professional-ethics-muhammad-asim-zia</a:t>
            </a:r>
          </a:p>
          <a:p>
            <a:pPr/>
          </a:p>
          <a:p>
            <a:pPr/>
            <a:r>
              <a:t>MONKEYS </a:t>
            </a:r>
            <a:r>
              <a:rPr u="sng">
                <a:hlinkClick r:id="rId4" invalidUrl="" action="" tgtFrame="" tooltip="" history="1" highlightClick="0" endSnd="0"/>
              </a:rPr>
              <a:t>MPVETHICS.COM</a:t>
            </a:r>
          </a:p>
          <a:p>
            <a:pPr/>
          </a:p>
          <a:p>
            <a:pPr/>
            <a:r>
              <a:t>ETHIS CIRCLE</a:t>
            </a:r>
          </a:p>
          <a:p>
            <a:pPr/>
            <a:r>
              <a:t>https://yuqian911907.wordpress.com/2014/09/15/ethical-leadership-for-individual-and-organization/</a:t>
            </a:r>
          </a:p>
          <a:p>
            <a:pP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https://www.gov.uk/government/publications/nda-value-framework-how-we-make-decisions/explaining-the-value-framework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defRPr sz="1200">
                <a:latin typeface="Calibri"/>
                <a:ea typeface="Calibri"/>
                <a:cs typeface="Calibri"/>
                <a:sym typeface="Calibri"/>
              </a:defRPr>
            </a:pPr>
            <a:r>
              <a:t>Costs are a result of the </a:t>
            </a:r>
            <a:r>
              <a:rPr i="1"/>
              <a:t>designs</a:t>
            </a:r>
            <a:r>
              <a:t> you deploy, in order to meet your requirements. In particular the cost-driving designs relate directly  to the required </a:t>
            </a:r>
            <a:r>
              <a:rPr i="1"/>
              <a:t>levels</a:t>
            </a:r>
            <a:r>
              <a:t> of performance and quality requirements. Costs are not quite so sensitive to </a:t>
            </a:r>
            <a:r>
              <a:rPr i="1"/>
              <a:t>functions</a:t>
            </a:r>
            <a:r>
              <a:t> or </a:t>
            </a:r>
            <a:r>
              <a:rPr i="1"/>
              <a:t>size</a:t>
            </a:r>
            <a:r>
              <a:t> – although there is a linear relationship there too.</a:t>
            </a:r>
          </a:p>
          <a:p>
            <a:pPr>
              <a:defRPr sz="1200">
                <a:latin typeface="Calibri"/>
                <a:ea typeface="Calibri"/>
                <a:cs typeface="Calibri"/>
                <a:sym typeface="Calibri"/>
              </a:defRPr>
            </a:pPr>
            <a:r>
              <a:t>It has long been understood, for example COCOMO (Boehm et al. 2000), that there are a large number (dozens) of software cost drivers, such as </a:t>
            </a:r>
            <a:r>
              <a:rPr i="1"/>
              <a:t>availability</a:t>
            </a:r>
            <a:r>
              <a:t>. In one case, the 5ESS project (Lucent 1980), had a major objective of improving the availability of a previous generation system (The 5ESS actually replaced the 1AESS, which was AT&amp;T's first electronic (program controlled) switching system (Personal Communication from David Long 2010)) from 99.90% to 99.98%. In other words, that meant a change of 00.08% in the level of one single quality. However that represents </a:t>
            </a:r>
            <a:r>
              <a:rPr i="1"/>
              <a:t>80% of the way to perfection</a:t>
            </a:r>
            <a:r>
              <a:t>. Perfection costs infinity. The project took 8 years, using 2,000 to 3,000 people. Now assuming this is correct and realistic – even roughly so – we would need the </a:t>
            </a:r>
            <a:r>
              <a:rPr i="1"/>
              <a:t>fourth</a:t>
            </a:r>
            <a:r>
              <a:t> digit (xx.x0 to xx.x8%) to signal that our project might cost 24,000 work-years (Personal Communication from David Long 2010). COCOMO for example does not try to operate at this level of precision.</a:t>
            </a:r>
          </a:p>
          <a:p>
            <a:pPr>
              <a:defRPr sz="1200">
                <a:latin typeface="Calibri"/>
                <a:ea typeface="Calibri"/>
                <a:cs typeface="Calibri"/>
                <a:sym typeface="Calibri"/>
              </a:defRPr>
            </a:pPr>
            <a:r>
              <a:t>One organization (Personal Communication, Client) contracted for one year of effort, for 100 developers, fixed price, and promised to deliver airplane telephone switching software with 99.999% availability. They contractually promised 99.999% without ever having achieved such a result in the entire history of the Corporation, and without consulting their Technical Director. The CEO acknowledged that they had taken an unwarranted risk, big enough to put their company out of business. This was of course an organizational problem, management needed to make sure that they knew what they were contracting for.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http://www.photographyblogcentral.com/wp-content/uploads/2009/07/Sandsont-brick-house.jpg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http://static.squarespace.com/static/52c7ec69e4b0b1f6fe574925/t/52cbe4e8e4b044c86b7f7271/1389094120966/2012%20Intellect%20-%20How%20to%20contract%20for%20Agile.pdf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defRPr sz="1200">
                <a:latin typeface="Calibri"/>
                <a:ea typeface="Calibri"/>
                <a:cs typeface="Calibri"/>
                <a:sym typeface="Calibri"/>
              </a:defRPr>
            </a:pPr>
            <a:r>
              <a:t>The Problem with Agile &amp; Contracts Agile Business Conference</a:t>
            </a:r>
            <a:br/>
            <a:r>
              <a:t>9 October 2013 </a:t>
            </a:r>
          </a:p>
          <a:p>
            <a:pPr>
              <a:defRPr sz="1200">
                <a:latin typeface="Calibri"/>
                <a:ea typeface="Calibri"/>
                <a:cs typeface="Calibri"/>
                <a:sym typeface="Calibri"/>
              </a:defRPr>
            </a:pPr>
          </a:p>
          <a:p>
            <a:pPr>
              <a:defRPr sz="1200">
                <a:latin typeface="Calibri"/>
                <a:ea typeface="Calibri"/>
                <a:cs typeface="Calibri"/>
                <a:sym typeface="Calibri"/>
              </a:defRPr>
            </a:pPr>
            <a:r>
              <a:t>Susan Atkinson Keystone Law </a:t>
            </a:r>
          </a:p>
          <a:p>
            <a:pPr>
              <a:defRPr sz="1200">
                <a:latin typeface="Calibri"/>
                <a:ea typeface="Calibri"/>
                <a:cs typeface="Calibri"/>
                <a:sym typeface="Calibri"/>
              </a:defRPr>
            </a:pPr>
          </a:p>
          <a:p>
            <a:pPr>
              <a:defRPr sz="1200">
                <a:latin typeface="Calibri"/>
                <a:ea typeface="Calibri"/>
                <a:cs typeface="Calibri"/>
                <a:sym typeface="Calibri"/>
              </a:defRPr>
            </a:pPr>
          </a:p>
          <a:p>
            <a:pPr>
              <a:defRPr sz="1200">
                <a:latin typeface="Calibri"/>
                <a:ea typeface="Calibri"/>
                <a:cs typeface="Calibri"/>
                <a:sym typeface="Calibri"/>
              </a:defRPr>
            </a:pPr>
          </a:p>
          <a:p>
            <a:pPr>
              <a:defRPr sz="1200">
                <a:latin typeface="Calibri"/>
                <a:ea typeface="Calibri"/>
                <a:cs typeface="Calibri"/>
                <a:sym typeface="Calibri"/>
              </a:defRPr>
            </a:pPr>
            <a:r>
              <a:t>Downloaded from </a:t>
            </a:r>
          </a:p>
          <a:p>
            <a:pPr>
              <a:defRPr sz="1200">
                <a:latin typeface="Calibri"/>
                <a:ea typeface="Calibri"/>
                <a:cs typeface="Calibri"/>
                <a:sym typeface="Calibri"/>
              </a:defRPr>
            </a:pPr>
          </a:p>
          <a:p>
            <a:pPr>
              <a:defRPr sz="1200">
                <a:latin typeface="Calibri"/>
                <a:ea typeface="Calibri"/>
                <a:cs typeface="Calibri"/>
                <a:sym typeface="Calibri"/>
              </a:defRPr>
            </a:pPr>
            <a:r>
              <a:t>www.flexiblecontracts.com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17" name="Shape 117"/>
          <p:cNvSpPr/>
          <p:nvPr>
            <p:ph type="title"/>
          </p:nvPr>
        </p:nvSpPr>
        <p:spPr>
          <a:xfrm>
            <a:off x="650238" y="390595"/>
            <a:ext cx="11704324" cy="1625602"/>
          </a:xfrm>
          <a:prstGeom prst="rect">
            <a:avLst/>
          </a:prstGeom>
        </p:spPr>
        <p:txBody>
          <a:bodyPr lIns="65022" tIns="65022" rIns="65022" bIns="65022"/>
          <a:lstStyle>
            <a:lvl1pPr defTabSz="650240">
              <a:defRPr sz="6200">
                <a:latin typeface="Calibri"/>
                <a:ea typeface="Calibri"/>
                <a:cs typeface="Calibri"/>
                <a:sym typeface="Calibri"/>
              </a:defRPr>
            </a:lvl1pPr>
          </a:lstStyle>
          <a:p>
            <a:pPr/>
            <a:r>
              <a:t>Title Text</a:t>
            </a:r>
          </a:p>
        </p:txBody>
      </p:sp>
      <p:sp>
        <p:nvSpPr>
          <p:cNvPr id="118" name="Shape 118"/>
          <p:cNvSpPr/>
          <p:nvPr>
            <p:ph type="body" idx="1"/>
          </p:nvPr>
        </p:nvSpPr>
        <p:spPr>
          <a:xfrm>
            <a:off x="650238" y="2275838"/>
            <a:ext cx="11704324" cy="6436928"/>
          </a:xfrm>
          <a:prstGeom prst="rect">
            <a:avLst/>
          </a:prstGeom>
        </p:spPr>
        <p:txBody>
          <a:bodyPr lIns="65022" tIns="65022" rIns="65022" bIns="65022" anchor="t"/>
          <a:lstStyle>
            <a:lvl1pPr marL="471487" indent="-471487" defTabSz="650240">
              <a:spcBef>
                <a:spcPts val="1000"/>
              </a:spcBef>
              <a:buSzPct val="100000"/>
              <a:buFont typeface="Arial"/>
              <a:defRPr sz="4400">
                <a:latin typeface="Calibri"/>
                <a:ea typeface="Calibri"/>
                <a:cs typeface="Calibri"/>
                <a:sym typeface="Calibri"/>
              </a:defRPr>
            </a:lvl1pPr>
            <a:lvl2pPr marL="906234" indent="-449034"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19"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11998692" y="9114113"/>
            <a:ext cx="355869" cy="371347"/>
          </a:xfrm>
          <a:prstGeom prst="rect">
            <a:avLst/>
          </a:prstGeom>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Only">
    <p:bg>
      <p:bgPr>
        <a:solidFill>
          <a:srgbClr val="0C2E86"/>
        </a:solidFill>
      </p:bgPr>
    </p:bg>
    <p:spTree>
      <p:nvGrpSpPr>
        <p:cNvPr id="1" name=""/>
        <p:cNvGrpSpPr/>
        <p:nvPr/>
      </p:nvGrpSpPr>
      <p:grpSpPr>
        <a:xfrm>
          <a:off x="0" y="0"/>
          <a:ext cx="0" cy="0"/>
          <a:chOff x="0" y="0"/>
          <a:chExt cx="0" cy="0"/>
        </a:xfrm>
      </p:grpSpPr>
      <p:pic>
        <p:nvPicPr>
          <p:cNvPr id="126" name="image2.png"/>
          <p:cNvPicPr>
            <a:picLocks noChangeAspect="1"/>
          </p:cNvPicPr>
          <p:nvPr/>
        </p:nvPicPr>
        <p:blipFill>
          <a:blip r:embed="rId2">
            <a:extLst/>
          </a:blip>
          <a:stretch>
            <a:fillRect/>
          </a:stretch>
        </p:blipFill>
        <p:spPr>
          <a:xfrm>
            <a:off x="11895115" y="9103359"/>
            <a:ext cx="887310" cy="592119"/>
          </a:xfrm>
          <a:prstGeom prst="rect">
            <a:avLst/>
          </a:prstGeom>
          <a:ln w="12700">
            <a:miter lim="400000"/>
          </a:ln>
        </p:spPr>
      </p:pic>
      <p:sp>
        <p:nvSpPr>
          <p:cNvPr id="127" name="Shape 127"/>
          <p:cNvSpPr/>
          <p:nvPr>
            <p:ph type="title"/>
          </p:nvPr>
        </p:nvSpPr>
        <p:spPr>
          <a:xfrm>
            <a:off x="647982" y="388337"/>
            <a:ext cx="11715609" cy="1264358"/>
          </a:xfrm>
          <a:prstGeom prst="rect">
            <a:avLst/>
          </a:prstGeom>
        </p:spPr>
        <p:txBody>
          <a:bodyPr lIns="0" tIns="0" rIns="0" bIns="0" anchor="t"/>
          <a:lstStyle>
            <a:lvl1pPr algn="l" defTabSz="1300480">
              <a:defRPr sz="3600">
                <a:solidFill>
                  <a:srgbClr val="FFFFFF"/>
                </a:solidFill>
                <a:latin typeface="Helvetica"/>
                <a:ea typeface="Helvetica"/>
                <a:cs typeface="Helvetica"/>
                <a:sym typeface="Helvetica"/>
              </a:defRPr>
            </a:lvl1pPr>
          </a:lstStyle>
          <a:p>
            <a:pPr/>
            <a:r>
              <a:t>Title Text</a:t>
            </a:r>
          </a:p>
        </p:txBody>
      </p:sp>
      <p:sp>
        <p:nvSpPr>
          <p:cNvPr id="128" name="Shape 128"/>
          <p:cNvSpPr/>
          <p:nvPr>
            <p:ph type="sldNum" sz="quarter" idx="2"/>
          </p:nvPr>
        </p:nvSpPr>
        <p:spPr>
          <a:xfrm>
            <a:off x="647982" y="9399419"/>
            <a:ext cx="168089" cy="165101"/>
          </a:xfrm>
          <a:prstGeom prst="rect">
            <a:avLst/>
          </a:prstGeom>
        </p:spPr>
        <p:txBody>
          <a:bodyPr lIns="0" tIns="0" rIns="0" bIns="0"/>
          <a:lstStyle>
            <a:lvl1pPr algn="l" defTabSz="1300480">
              <a:defRPr sz="1100">
                <a:solidFill>
                  <a:srgbClr val="DADADA"/>
                </a:solid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37" name="Group 137" descr="GridOverlay.png"/>
          <p:cNvGrpSpPr/>
          <p:nvPr/>
        </p:nvGrpSpPr>
        <p:grpSpPr>
          <a:xfrm>
            <a:off x="-3" y="-3"/>
            <a:ext cx="13004803" cy="9753602"/>
            <a:chOff x="-1" y="-1"/>
            <a:chExt cx="13004801" cy="9753600"/>
          </a:xfrm>
        </p:grpSpPr>
        <p:sp>
          <p:nvSpPr>
            <p:cNvPr id="135" name="Shape 135"/>
            <p:cNvSpPr/>
            <p:nvPr/>
          </p:nvSpPr>
          <p:spPr>
            <a:xfrm>
              <a:off x="-1" y="-1"/>
              <a:ext cx="13004802" cy="9753601"/>
            </a:xfrm>
            <a:prstGeom prst="rect">
              <a:avLst/>
            </a:prstGeom>
            <a:solidFill>
              <a:srgbClr val="B0C3C9">
                <a:alpha val="10000"/>
              </a:srgbClr>
            </a:solidFill>
            <a:ln w="12700" cap="flat">
              <a:noFill/>
              <a:miter lim="400000"/>
            </a:ln>
            <a:effectLst/>
          </p:spPr>
          <p:txBody>
            <a:bodyPr wrap="square" lIns="50800" tIns="50800" rIns="50800" bIns="50800" numCol="1" anchor="ctr">
              <a:noAutofit/>
            </a:bodyPr>
            <a:lstStyle/>
            <a:p>
              <a:pPr algn="l" defTabSz="650240">
                <a:defRPr sz="2400">
                  <a:latin typeface="Candara"/>
                  <a:ea typeface="Candara"/>
                  <a:cs typeface="Candara"/>
                  <a:sym typeface="Candara"/>
                </a:defRPr>
              </a:pPr>
            </a:p>
          </p:txBody>
        </p:sp>
        <p:pic>
          <p:nvPicPr>
            <p:cNvPr id="136" name="image4.png"/>
            <p:cNvPicPr>
              <a:picLocks noChangeAspect="1"/>
            </p:cNvPicPr>
            <p:nvPr/>
          </p:nvPicPr>
          <p:blipFill>
            <a:blip r:embed="rId3">
              <a:extLst/>
            </a:blip>
            <a:stretch>
              <a:fillRect/>
            </a:stretch>
          </p:blipFill>
          <p:spPr>
            <a:xfrm>
              <a:off x="-2" y="-2"/>
              <a:ext cx="13004803" cy="9753602"/>
            </a:xfrm>
            <a:prstGeom prst="rect">
              <a:avLst/>
            </a:prstGeom>
            <a:ln w="12700" cap="flat">
              <a:noFill/>
              <a:miter lim="400000"/>
            </a:ln>
            <a:effectLst/>
          </p:spPr>
        </p:pic>
      </p:grpSp>
      <p:sp>
        <p:nvSpPr>
          <p:cNvPr id="138" name="Shape 138"/>
          <p:cNvSpPr/>
          <p:nvPr>
            <p:ph type="title"/>
          </p:nvPr>
        </p:nvSpPr>
        <p:spPr>
          <a:xfrm>
            <a:off x="1108567" y="152998"/>
            <a:ext cx="10783150" cy="2352339"/>
          </a:xfrm>
          <a:prstGeom prst="rect">
            <a:avLst/>
          </a:prstGeom>
        </p:spPr>
        <p:txBody>
          <a:bodyPr lIns="65022" tIns="65022" rIns="65022" bIns="65022"/>
          <a:lstStyle>
            <a:lvl1pPr defTabSz="1300480">
              <a:defRPr b="1" sz="78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1pPr>
          </a:lstStyle>
          <a:p>
            <a:pPr/>
            <a:r>
              <a:t>Title Text</a:t>
            </a:r>
          </a:p>
        </p:txBody>
      </p:sp>
      <p:sp>
        <p:nvSpPr>
          <p:cNvPr id="139" name="Shape 139"/>
          <p:cNvSpPr/>
          <p:nvPr>
            <p:ph type="body" idx="1"/>
          </p:nvPr>
        </p:nvSpPr>
        <p:spPr>
          <a:xfrm>
            <a:off x="1108567" y="2677458"/>
            <a:ext cx="10783150" cy="5622667"/>
          </a:xfrm>
          <a:prstGeom prst="rect">
            <a:avLst/>
          </a:prstGeom>
        </p:spPr>
        <p:txBody>
          <a:bodyPr lIns="65022" tIns="65022" rIns="65022" bIns="65022" anchor="t"/>
          <a:lstStyle>
            <a:lvl1pPr marL="571234" indent="-571234" defTabSz="1300480">
              <a:spcBef>
                <a:spcPts val="2800"/>
              </a:spcBef>
              <a:buSzPct val="100000"/>
              <a:buBlip>
                <a:blip r:embed="rId4"/>
              </a:buBlip>
              <a:defRPr b="1" sz="3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1pPr>
            <a:lvl2pPr marL="1026389" indent="-623165" defTabSz="1300480">
              <a:spcBef>
                <a:spcPts val="2800"/>
              </a:spcBef>
              <a:buSzPct val="100000"/>
              <a:buBlip>
                <a:blip r:embed="rId4"/>
              </a:buBlip>
              <a:defRPr b="1" sz="3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2pPr>
            <a:lvl3pPr marL="1378585" indent="-572134" defTabSz="1300480">
              <a:spcBef>
                <a:spcPts val="2800"/>
              </a:spcBef>
              <a:buSzPct val="100000"/>
              <a:buBlip>
                <a:blip r:embed="rId4"/>
              </a:buBlip>
              <a:defRPr b="1" sz="3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3pPr>
            <a:lvl4pPr marL="1802694" indent="-659694" defTabSz="1300480">
              <a:spcBef>
                <a:spcPts val="2800"/>
              </a:spcBef>
              <a:buSzPct val="100000"/>
              <a:buBlip>
                <a:blip r:embed="rId4"/>
              </a:buBlip>
              <a:defRPr b="1" sz="3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4pPr>
            <a:lvl5pPr marL="2127954" indent="-635704" defTabSz="1300480">
              <a:spcBef>
                <a:spcPts val="2800"/>
              </a:spcBef>
              <a:buSzPct val="100000"/>
              <a:buBlip>
                <a:blip r:embed="rId4"/>
              </a:buBlip>
              <a:defRPr b="1" sz="3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5pPr>
          </a:lstStyle>
          <a:p>
            <a:pPr/>
            <a:r>
              <a:t>Body Level One</a:t>
            </a:r>
          </a:p>
          <a:p>
            <a:pPr lvl="1"/>
            <a:r>
              <a:t>Body Level Two</a:t>
            </a:r>
          </a:p>
          <a:p>
            <a:pPr lvl="2"/>
            <a:r>
              <a:t>Body Level Three</a:t>
            </a:r>
          </a:p>
          <a:p>
            <a:pPr lvl="3"/>
            <a:r>
              <a:t>Body Level Four</a:t>
            </a:r>
          </a:p>
          <a:p>
            <a:pPr lvl="4"/>
            <a:r>
              <a:t>Body Level Five</a:t>
            </a:r>
          </a:p>
        </p:txBody>
      </p:sp>
      <p:sp>
        <p:nvSpPr>
          <p:cNvPr id="140" name="Shape 140"/>
          <p:cNvSpPr/>
          <p:nvPr>
            <p:ph type="sldNum" sz="quarter" idx="2"/>
          </p:nvPr>
        </p:nvSpPr>
        <p:spPr>
          <a:xfrm>
            <a:off x="6337786" y="9133163"/>
            <a:ext cx="329228" cy="333247"/>
          </a:xfrm>
          <a:prstGeom prst="rect">
            <a:avLst/>
          </a:prstGeom>
        </p:spPr>
        <p:txBody>
          <a:bodyPr lIns="65022" tIns="65022" rIns="65022" bIns="65022" anchor="ctr"/>
          <a:lstStyle>
            <a:lvl1pPr defTabSz="650240">
              <a:defRPr sz="1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
        <p:nvSpPr>
          <p:cNvPr id="4" name="Shape 4"/>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18224500" marR="0" indent="-160020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18669000" marR="0" indent="-160020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19113500" marR="0" indent="-160020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19558000" marR="0" indent="-160020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gilb.com" TargetMode="External"/><Relationship Id="rId4" Type="http://schemas.openxmlformats.org/officeDocument/2006/relationships/hyperlink" Target="mailto:tom@Gilb.com" TargetMode="External"/><Relationship Id="rId5" Type="http://schemas.openxmlformats.org/officeDocument/2006/relationships/hyperlink" Target="https://hml.londonmet.ac.uk/Play/4555" TargetMode="External"/><Relationship Id="rId6"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gilb.com" TargetMode="External"/><Relationship Id="rId3" Type="http://schemas.openxmlformats.org/officeDocument/2006/relationships/image" Target="../media/image2.tif"/><Relationship Id="rId4" Type="http://schemas.openxmlformats.org/officeDocument/2006/relationships/image" Target="../media/image3.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tif"/><Relationship Id="rId4" Type="http://schemas.openxmlformats.org/officeDocument/2006/relationships/image" Target="../media/image6.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leanpub.com/ValuePlanning" TargetMode="External"/><Relationship Id="rId3" Type="http://schemas.openxmlformats.org/officeDocument/2006/relationships/hyperlink" Target="http://gilb.com" TargetMode="External"/><Relationship Id="rId4" Type="http://schemas.openxmlformats.org/officeDocument/2006/relationships/image" Target="../media/image7.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ctrTitle"/>
          </p:nvPr>
        </p:nvSpPr>
        <p:spPr>
          <a:xfrm>
            <a:off x="1448970" y="263063"/>
            <a:ext cx="10464801" cy="3302001"/>
          </a:xfrm>
          <a:prstGeom prst="rect">
            <a:avLst/>
          </a:prstGeom>
        </p:spPr>
        <p:txBody>
          <a:bodyPr/>
          <a:lstStyle/>
          <a:p>
            <a:pPr defTabSz="303783">
              <a:defRPr sz="4160"/>
            </a:pPr>
            <a:r>
              <a:t>'Commercial Risk; </a:t>
            </a:r>
          </a:p>
          <a:p>
            <a:pPr defTabSz="303783">
              <a:defRPr sz="4160"/>
            </a:pPr>
            <a:r>
              <a:t>Legal, Social, Ethical and Professional Issues in IT Project Management'</a:t>
            </a:r>
          </a:p>
          <a:p>
            <a:pPr defTabSz="303783">
              <a:defRPr sz="4160"/>
            </a:pPr>
            <a:r>
              <a:t>by</a:t>
            </a:r>
          </a:p>
          <a:p>
            <a:pPr defTabSz="303783">
              <a:defRPr sz="4160"/>
            </a:pPr>
            <a:r>
              <a:t>Tom Gilb, Hon. Fellow BCS</a:t>
            </a:r>
          </a:p>
        </p:txBody>
      </p:sp>
      <p:sp>
        <p:nvSpPr>
          <p:cNvPr id="150" name="Shape 150"/>
          <p:cNvSpPr/>
          <p:nvPr>
            <p:ph type="subTitle" sz="half" idx="1"/>
          </p:nvPr>
        </p:nvSpPr>
        <p:spPr>
          <a:xfrm>
            <a:off x="1270000" y="5029200"/>
            <a:ext cx="10822742" cy="3751597"/>
          </a:xfrm>
          <a:prstGeom prst="rect">
            <a:avLst/>
          </a:prstGeom>
        </p:spPr>
        <p:txBody>
          <a:bodyPr/>
          <a:lstStyle/>
          <a:p>
            <a:pPr defTabSz="356362">
              <a:defRPr sz="1952"/>
            </a:pPr>
            <a:r>
              <a:t>March 27, 2017</a:t>
            </a:r>
          </a:p>
          <a:p>
            <a:pPr defTabSz="356362">
              <a:defRPr sz="1952"/>
            </a:pPr>
            <a:r>
              <a:t>London Metropolitan University</a:t>
            </a:r>
          </a:p>
          <a:p>
            <a:pPr defTabSz="356362">
              <a:defRPr sz="1952"/>
            </a:pPr>
            <a:r>
              <a:t> 3rd Invited Lecture</a:t>
            </a:r>
          </a:p>
          <a:p>
            <a:pPr defTabSz="356362">
              <a:defRPr sz="1952"/>
            </a:pPr>
            <a:r>
              <a:t>Slides will be at Downloads </a:t>
            </a:r>
            <a:r>
              <a:rPr u="sng">
                <a:hlinkClick r:id="rId3" invalidUrl="" action="" tgtFrame="" tooltip="" history="1" highlightClick="0" endSnd="0"/>
              </a:rPr>
              <a:t>gilb.com</a:t>
            </a:r>
          </a:p>
          <a:p>
            <a:pPr defTabSz="356362">
              <a:defRPr sz="1952"/>
            </a:pPr>
            <a:r>
              <a:rPr u="sng">
                <a:hlinkClick r:id="rId4" invalidUrl="" action="" tgtFrame="" tooltip="" history="1" highlightClick="0" endSnd="0"/>
              </a:rPr>
              <a:t>tom@Gilb.com</a:t>
            </a:r>
          </a:p>
          <a:p>
            <a:pPr defTabSz="356362">
              <a:defRPr sz="1952"/>
            </a:pPr>
            <a:r>
              <a:t>This is expected to be videoed by LMU and made public</a:t>
            </a:r>
          </a:p>
          <a:p>
            <a:pPr defTabSz="356362">
              <a:defRPr sz="1952"/>
            </a:pPr>
            <a:r>
              <a:t>Lecture 1:</a:t>
            </a:r>
            <a:r>
              <a:rPr u="sng">
                <a:hlinkClick r:id="rId5" invalidUrl="" action="" tgtFrame="" tooltip="" history="1" highlightClick="0" endSnd="0"/>
              </a:rPr>
              <a:t>https://hml.londonmet.ac.uk/Play/4555</a:t>
            </a:r>
          </a:p>
          <a:p>
            <a:pPr defTabSz="356362">
              <a:defRPr sz="1952"/>
            </a:pPr>
            <a:r>
              <a:t>Lecture 2: http://concepts.gilb.com/dl891</a:t>
            </a:r>
          </a:p>
          <a:p>
            <a:pPr defTabSz="356362">
              <a:defRPr sz="1952"/>
            </a:pPr>
            <a:r>
              <a:t>Slides Olly as of present date.</a:t>
            </a:r>
          </a:p>
          <a:p>
            <a:pPr defTabSz="356362">
              <a:defRPr sz="1952"/>
            </a:pPr>
            <a:r>
              <a:t>All text © </a:t>
            </a:r>
            <a:r>
              <a:rPr u="sng">
                <a:hlinkClick r:id="rId4" invalidUrl="" action="" tgtFrame="" tooltip="" history="1" highlightClick="0" endSnd="0"/>
              </a:rPr>
              <a:t>tom@Gilb.com</a:t>
            </a:r>
            <a:r>
              <a:t>, may be reused with credit.</a:t>
            </a:r>
          </a:p>
          <a:p>
            <a:pPr defTabSz="356362">
              <a:defRPr sz="1952"/>
            </a:pPr>
          </a:p>
        </p:txBody>
      </p:sp>
      <p:sp>
        <p:nvSpPr>
          <p:cNvPr id="151" name="Shape 151"/>
          <p:cNvSpPr/>
          <p:nvPr>
            <p:ph type="sldNum" sz="quarter" idx="2"/>
          </p:nvPr>
        </p:nvSpPr>
        <p:spPr>
          <a:xfrm>
            <a:off x="6311798" y="9251950"/>
            <a:ext cx="368504"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 name="Tom 2014 Vienna.png.pdf"/>
          <p:cNvPicPr>
            <a:picLocks noChangeAspect="1"/>
          </p:cNvPicPr>
          <p:nvPr/>
        </p:nvPicPr>
        <p:blipFill>
          <a:blip r:embed="rId6">
            <a:extLst/>
          </a:blip>
          <a:stretch>
            <a:fillRect/>
          </a:stretch>
        </p:blipFill>
        <p:spPr>
          <a:xfrm>
            <a:off x="-436910" y="1036716"/>
            <a:ext cx="4094071" cy="579004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6" name="image2.png"/>
          <p:cNvPicPr>
            <a:picLocks noChangeAspect="1"/>
          </p:cNvPicPr>
          <p:nvPr/>
        </p:nvPicPr>
        <p:blipFill>
          <a:blip r:embed="rId2">
            <a:extLst/>
          </a:blip>
          <a:srcRect l="0" t="0" r="1197" b="0"/>
          <a:stretch>
            <a:fillRect/>
          </a:stretch>
        </p:blipFill>
        <p:spPr>
          <a:xfrm>
            <a:off x="11123155" y="860599"/>
            <a:ext cx="1770562" cy="2372691"/>
          </a:xfrm>
          <a:prstGeom prst="rect">
            <a:avLst/>
          </a:prstGeom>
          <a:ln w="12700">
            <a:miter lim="400000"/>
          </a:ln>
        </p:spPr>
      </p:pic>
      <p:sp>
        <p:nvSpPr>
          <p:cNvPr id="207" name="Shape 207"/>
          <p:cNvSpPr/>
          <p:nvPr>
            <p:ph type="title"/>
          </p:nvPr>
        </p:nvSpPr>
        <p:spPr>
          <a:prstGeom prst="rect">
            <a:avLst/>
          </a:prstGeom>
        </p:spPr>
        <p:txBody>
          <a:bodyPr/>
          <a:lstStyle>
            <a:lvl1pPr defTabSz="490727">
              <a:defRPr sz="6719"/>
            </a:lvl1pPr>
          </a:lstStyle>
          <a:p>
            <a:pPr/>
            <a:r>
              <a:t>Do not Mess with Estimates and Lowest Bidders</a:t>
            </a:r>
          </a:p>
        </p:txBody>
      </p:sp>
      <p:sp>
        <p:nvSpPr>
          <p:cNvPr id="208" name="Shape 208"/>
          <p:cNvSpPr/>
          <p:nvPr>
            <p:ph type="body" sz="half" idx="1"/>
          </p:nvPr>
        </p:nvSpPr>
        <p:spPr>
          <a:xfrm>
            <a:off x="300502" y="2603500"/>
            <a:ext cx="6521300" cy="6286500"/>
          </a:xfrm>
          <a:prstGeom prst="rect">
            <a:avLst/>
          </a:prstGeom>
        </p:spPr>
        <p:txBody>
          <a:bodyPr/>
          <a:lstStyle/>
          <a:p>
            <a:pPr marL="270890" indent="-270890" defTabSz="461518">
              <a:spcBef>
                <a:spcPts val="2500"/>
              </a:spcBef>
              <a:defRPr b="1" sz="2212">
                <a:latin typeface="Helvetica"/>
                <a:ea typeface="Helvetica"/>
                <a:cs typeface="Helvetica"/>
                <a:sym typeface="Helvetica"/>
              </a:defRPr>
            </a:pPr>
            <a:r>
              <a:t>Fixed Price estimates for iT projects are a joke. They are an arbitrary amount, that might be low enough to win a contract. But they probably bear no relation to a future truth.</a:t>
            </a:r>
          </a:p>
          <a:p>
            <a:pPr marL="270890" indent="-270890" defTabSz="461518">
              <a:spcBef>
                <a:spcPts val="2500"/>
              </a:spcBef>
              <a:defRPr b="1" sz="2212">
                <a:latin typeface="Helvetica"/>
                <a:ea typeface="Helvetica"/>
                <a:cs typeface="Helvetica"/>
                <a:sym typeface="Helvetica"/>
              </a:defRPr>
            </a:pPr>
            <a:r>
              <a:t>They positively invite cheating and consequent client unhappiness.</a:t>
            </a:r>
          </a:p>
          <a:p>
            <a:pPr marL="270890" indent="-270890" defTabSz="461518">
              <a:spcBef>
                <a:spcPts val="2500"/>
              </a:spcBef>
              <a:defRPr b="1" i="1" sz="2212">
                <a:latin typeface="Helvetica"/>
                <a:ea typeface="Helvetica"/>
                <a:cs typeface="Helvetica"/>
                <a:sym typeface="Helvetica"/>
              </a:defRPr>
            </a:pPr>
            <a:r>
              <a:t>What seems to work, is using ‘agile’ delivery cycles to deliver high-value, early and often. And to learn early what causes excessive costs, and change things.</a:t>
            </a:r>
          </a:p>
          <a:p>
            <a:pPr marL="270890" indent="-270890" defTabSz="461518">
              <a:spcBef>
                <a:spcPts val="2500"/>
              </a:spcBef>
              <a:defRPr b="1" i="1" sz="2212">
                <a:latin typeface="Helvetica"/>
                <a:ea typeface="Helvetica"/>
                <a:cs typeface="Helvetica"/>
                <a:sym typeface="Helvetica"/>
              </a:defRPr>
            </a:pPr>
            <a:r>
              <a:t>This was perfected industrially by IBM in the Cleanroom Method (IBM SJ 4/80 and VP book), where when IBM won the fixed price contract, they managed to deliver on time and under budget for year on end.</a:t>
            </a:r>
          </a:p>
        </p:txBody>
      </p:sp>
      <p:sp>
        <p:nvSpPr>
          <p:cNvPr id="209" name="Shape 20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0" name="Shape 210"/>
          <p:cNvSpPr/>
          <p:nvPr/>
        </p:nvSpPr>
        <p:spPr>
          <a:xfrm>
            <a:off x="7242911" y="3223554"/>
            <a:ext cx="5608002" cy="5638801"/>
          </a:xfrm>
          <a:prstGeom prst="rect">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2800">
                <a:solidFill>
                  <a:srgbClr val="FFFFFF"/>
                </a:solidFill>
              </a:defRPr>
            </a:pPr>
            <a:r>
              <a:t>“To meet cost/schedule commitments based on imperfect estimation techniques, a software engineering manager must adopt a </a:t>
            </a:r>
            <a:r>
              <a:rPr b="1">
                <a:latin typeface="Trebuchet MS"/>
                <a:ea typeface="Trebuchet MS"/>
                <a:cs typeface="Trebuchet MS"/>
                <a:sym typeface="Trebuchet MS"/>
              </a:rPr>
              <a:t>manage-and-design-to-cost/schedule process.</a:t>
            </a:r>
            <a:endParaRPr b="1">
              <a:latin typeface="Trebuchet MS"/>
              <a:ea typeface="Trebuchet MS"/>
              <a:cs typeface="Trebuchet MS"/>
              <a:sym typeface="Trebuchet MS"/>
            </a:endParaRPr>
          </a:p>
          <a:p>
            <a:pPr>
              <a:defRPr sz="2800">
                <a:solidFill>
                  <a:srgbClr val="FFFFFF"/>
                </a:solidFill>
              </a:defRPr>
            </a:pPr>
            <a:r>
              <a:t> That process requires a</a:t>
            </a:r>
            <a:r>
              <a:rPr b="1">
                <a:latin typeface="Trebuchet MS"/>
                <a:ea typeface="Trebuchet MS"/>
                <a:cs typeface="Trebuchet MS"/>
                <a:sym typeface="Trebuchet MS"/>
              </a:rPr>
              <a:t> continuous and relentless rectification of design objectives </a:t>
            </a:r>
            <a:r>
              <a:t>with the cost/schedule needed to achieve those objectives.” </a:t>
            </a:r>
          </a:p>
          <a:p>
            <a:pPr>
              <a:defRPr sz="2800">
                <a:solidFill>
                  <a:srgbClr val="FFFFFF"/>
                </a:solidFill>
              </a:defRPr>
            </a:pPr>
            <a:r>
              <a:t>in   IBM Systems Journal, 4/80 p.420. Harlan Mills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nvSpPr>
        <p:spPr>
          <a:xfrm>
            <a:off x="503616" y="9133162"/>
            <a:ext cx="4118188" cy="3332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1pPr>
          </a:lstStyle>
          <a:p>
            <a:pPr/>
            <a:r>
              <a:t>© Gilb.com 2011</a:t>
            </a:r>
          </a:p>
        </p:txBody>
      </p:sp>
      <p:sp>
        <p:nvSpPr>
          <p:cNvPr id="213" name="Shape 213"/>
          <p:cNvSpPr/>
          <p:nvPr>
            <p:ph type="title"/>
          </p:nvPr>
        </p:nvSpPr>
        <p:spPr>
          <a:xfrm>
            <a:off x="1108568" y="152998"/>
            <a:ext cx="10783149" cy="2352339"/>
          </a:xfrm>
          <a:prstGeom prst="rect">
            <a:avLst/>
          </a:prstGeom>
        </p:spPr>
        <p:txBody>
          <a:bodyPr/>
          <a:lstStyle>
            <a:lvl1pPr defTabSz="1248460">
              <a:defRPr sz="7400">
                <a:effectLst>
                  <a:outerShdw sx="100000" sy="100000" kx="0" ky="0" algn="b" rotWithShape="0" blurRad="101600" dist="60958" dir="2700000">
                    <a:srgbClr val="000000">
                      <a:alpha val="75000"/>
                    </a:srgbClr>
                  </a:outerShdw>
                </a:effectLst>
              </a:defRPr>
            </a:lvl1pPr>
          </a:lstStyle>
          <a:p>
            <a:pPr/>
            <a:r>
              <a:t>How much will ‘High Availability’ Cost?</a:t>
            </a:r>
          </a:p>
        </p:txBody>
      </p:sp>
      <p:sp>
        <p:nvSpPr>
          <p:cNvPr id="214" name="Shape 214"/>
          <p:cNvSpPr/>
          <p:nvPr>
            <p:ph type="body" idx="1"/>
          </p:nvPr>
        </p:nvSpPr>
        <p:spPr>
          <a:xfrm>
            <a:off x="1108568" y="2677458"/>
            <a:ext cx="10783149" cy="5622665"/>
          </a:xfrm>
          <a:prstGeom prst="rect">
            <a:avLst/>
          </a:prstGeom>
        </p:spPr>
        <p:txBody>
          <a:bodyPr/>
          <a:lstStyle/>
          <a:p>
            <a:pPr>
              <a:buBlip>
                <a:blip r:embed="rId3"/>
              </a:buBlip>
            </a:pPr>
          </a:p>
        </p:txBody>
      </p:sp>
      <p:sp>
        <p:nvSpPr>
          <p:cNvPr id="215" name="Shape 215"/>
          <p:cNvSpPr/>
          <p:nvPr/>
        </p:nvSpPr>
        <p:spPr>
          <a:xfrm>
            <a:off x="9460354" y="9133162"/>
            <a:ext cx="3034455" cy="3332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r" defTabSz="650240">
              <a:defRPr sz="1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1pPr>
          </a:lstStyle>
          <a:p>
            <a:pPr/>
            <a:r>
              <a:t>February 14, 2013</a:t>
            </a:r>
          </a:p>
        </p:txBody>
      </p:sp>
      <p:sp>
        <p:nvSpPr>
          <p:cNvPr id="216" name="Shape 216"/>
          <p:cNvSpPr/>
          <p:nvPr>
            <p:ph type="sldNum" sz="quarter" idx="4294967295"/>
          </p:nvPr>
        </p:nvSpPr>
        <p:spPr>
          <a:xfrm>
            <a:off x="6337784" y="9133162"/>
            <a:ext cx="329229" cy="3332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defTabSz="650240">
              <a:defRPr sz="1400">
                <a:solidFill>
                  <a:srgbClr val="FFFFFF"/>
                </a:solidFill>
                <a:effectLst>
                  <a:outerShdw sx="100000" sy="100000" kx="0" ky="0" algn="b" rotWithShape="0" blurRad="101600" dist="63500" dir="2700000">
                    <a:srgbClr val="000000">
                      <a:alpha val="75000"/>
                    </a:srgbClr>
                  </a:outerShdw>
                </a:effectLst>
                <a:latin typeface="Candara"/>
                <a:ea typeface="Candara"/>
                <a:cs typeface="Candara"/>
                <a:sym typeface="Candara"/>
              </a:defRPr>
            </a:lvl1pPr>
          </a:lstStyle>
          <a:p>
            <a:pPr/>
            <a:fld id="{86CB4B4D-7CA3-9044-876B-883B54F8677D}" type="slidenum"/>
          </a:p>
        </p:txBody>
      </p:sp>
      <p:pic>
        <p:nvPicPr>
          <p:cNvPr id="217" name="image51.png" descr="Screen shot 2010-07-20 at 17.17.02.png"/>
          <p:cNvPicPr>
            <a:picLocks noChangeAspect="1"/>
          </p:cNvPicPr>
          <p:nvPr/>
        </p:nvPicPr>
        <p:blipFill>
          <a:blip r:embed="rId4">
            <a:extLst/>
          </a:blip>
          <a:stretch>
            <a:fillRect/>
          </a:stretch>
        </p:blipFill>
        <p:spPr>
          <a:xfrm>
            <a:off x="1108567" y="2677458"/>
            <a:ext cx="10783150" cy="562266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719767" y="-317170"/>
            <a:ext cx="11918579" cy="2159001"/>
          </a:xfrm>
          <a:prstGeom prst="rect">
            <a:avLst/>
          </a:prstGeom>
        </p:spPr>
        <p:txBody>
          <a:bodyPr/>
          <a:lstStyle>
            <a:lvl1pPr defTabSz="490727">
              <a:defRPr sz="6719"/>
            </a:lvl1pPr>
          </a:lstStyle>
          <a:p>
            <a:pPr/>
            <a:r>
              <a:t>Don’t accept Management  BS</a:t>
            </a:r>
          </a:p>
        </p:txBody>
      </p:sp>
      <p:sp>
        <p:nvSpPr>
          <p:cNvPr id="222" name="Shape 222"/>
          <p:cNvSpPr/>
          <p:nvPr>
            <p:ph type="body" sz="half" idx="1"/>
          </p:nvPr>
        </p:nvSpPr>
        <p:spPr>
          <a:xfrm>
            <a:off x="332321" y="1532897"/>
            <a:ext cx="5954180" cy="7357103"/>
          </a:xfrm>
          <a:prstGeom prst="rect">
            <a:avLst/>
          </a:prstGeom>
        </p:spPr>
        <p:txBody>
          <a:bodyPr/>
          <a:lstStyle/>
          <a:p>
            <a:pPr marL="329184" indent="-329184" defTabSz="560831">
              <a:spcBef>
                <a:spcPts val="3000"/>
              </a:spcBef>
              <a:defRPr b="1" sz="2688">
                <a:latin typeface="Helvetica"/>
                <a:ea typeface="Helvetica"/>
                <a:cs typeface="Helvetica"/>
                <a:sym typeface="Helvetica"/>
              </a:defRPr>
            </a:pPr>
            <a:r>
              <a:t>Vague statements of major objectives is quite widespread. Then the great leap to save the world by building an IT system begins.</a:t>
            </a:r>
          </a:p>
          <a:p>
            <a:pPr marL="329184" indent="-329184" defTabSz="560831">
              <a:spcBef>
                <a:spcPts val="3000"/>
              </a:spcBef>
              <a:defRPr b="1" i="1" sz="2688">
                <a:latin typeface="Helvetica"/>
                <a:ea typeface="Helvetica"/>
                <a:cs typeface="Helvetica"/>
                <a:sym typeface="Helvetica"/>
              </a:defRPr>
            </a:pPr>
            <a:r>
              <a:t>The ethical action is to help people clarify these ideals, so that they are quantified and unambiguously clear. </a:t>
            </a:r>
          </a:p>
          <a:p>
            <a:pPr marL="329184" indent="-329184" defTabSz="560831">
              <a:spcBef>
                <a:spcPts val="3000"/>
              </a:spcBef>
              <a:defRPr b="1" i="1" sz="2688">
                <a:latin typeface="Helvetica"/>
                <a:ea typeface="Helvetica"/>
                <a:cs typeface="Helvetica"/>
                <a:sym typeface="Helvetica"/>
              </a:defRPr>
            </a:pPr>
            <a:r>
              <a:t>This is always possible, if you know the craft. But the shortest path is to Google it: like</a:t>
            </a:r>
          </a:p>
          <a:p>
            <a:pPr marL="329184" indent="-329184" defTabSz="560831">
              <a:spcBef>
                <a:spcPts val="3000"/>
              </a:spcBef>
              <a:defRPr b="1" i="1" sz="2688">
                <a:latin typeface="Helvetica"/>
                <a:ea typeface="Helvetica"/>
                <a:cs typeface="Helvetica"/>
                <a:sym typeface="Helvetica"/>
              </a:defRPr>
            </a:pPr>
            <a:r>
              <a:t>‘User Friendly METRICS’ or</a:t>
            </a:r>
          </a:p>
          <a:p>
            <a:pPr marL="329184" indent="-329184" defTabSz="560831">
              <a:spcBef>
                <a:spcPts val="3000"/>
              </a:spcBef>
              <a:defRPr b="1" i="1" sz="2688">
                <a:latin typeface="Helvetica"/>
                <a:ea typeface="Helvetica"/>
                <a:cs typeface="Helvetica"/>
                <a:sym typeface="Helvetica"/>
              </a:defRPr>
            </a:pPr>
            <a:r>
              <a:t>‘IT Security MTERICS’</a:t>
            </a:r>
          </a:p>
        </p:txBody>
      </p:sp>
      <p:sp>
        <p:nvSpPr>
          <p:cNvPr id="223" name="Shape 22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4" name="Shape 224"/>
          <p:cNvSpPr/>
          <p:nvPr/>
        </p:nvSpPr>
        <p:spPr>
          <a:xfrm>
            <a:off x="6798604" y="1784350"/>
            <a:ext cx="6195535" cy="79248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2300">
                <a:solidFill>
                  <a:srgbClr val="FFFFFF"/>
                </a:solidFill>
              </a:defRPr>
            </a:pPr>
            <a:r>
              <a:t>Rationalize into a smaller number of core processing platforms. This cuts technology spend on duplicate platforms, and creates the opportunity for operational saves. Expected 60%-80% reduction in processing cost to Fixed </a:t>
            </a:r>
            <a:r>
              <a:rPr>
                <a:ln w="11530">
                  <a:solidFill>
                    <a:srgbClr val="000000"/>
                  </a:solidFill>
                </a:ln>
                <a:latin typeface="Trebuchet MS"/>
                <a:ea typeface="Trebuchet MS"/>
                <a:cs typeface="Trebuchet MS"/>
                <a:sym typeface="Trebuchet MS"/>
              </a:rPr>
              <a:t>Income</a:t>
            </a:r>
            <a:r>
              <a:rPr>
                <a:latin typeface="Trebuchet MS"/>
                <a:ea typeface="Trebuchet MS"/>
                <a:cs typeface="Trebuchet MS"/>
                <a:sym typeface="Trebuchet MS"/>
              </a:rPr>
              <a:t> </a:t>
            </a:r>
            <a:r>
              <a:t>Business levies.</a:t>
            </a:r>
          </a:p>
          <a:p>
            <a:pPr>
              <a:defRPr sz="2300">
                <a:solidFill>
                  <a:srgbClr val="FFFFFF"/>
                </a:solidFill>
              </a:defRPr>
            </a:pPr>
            <a:r>
              <a:t>• International Securities on one platform, Fixed Income and Equities (Institutional and PB).</a:t>
            </a:r>
          </a:p>
          <a:p>
            <a:pPr>
              <a:defRPr sz="2300">
                <a:solidFill>
                  <a:srgbClr val="FFFFFF"/>
                </a:solidFill>
              </a:defRPr>
            </a:pPr>
            <a:r>
              <a:t>• Global Processing consistency with single Operations In-Tray and associated workflow.</a:t>
            </a:r>
          </a:p>
          <a:p>
            <a:pPr>
              <a:defRPr sz="2300">
                <a:solidFill>
                  <a:srgbClr val="FFFFFF"/>
                </a:solidFill>
              </a:defRPr>
            </a:pPr>
            <a:r>
              <a:t>• Consistent financial processing on one Accounting engine, feeding a single sub-ledger across products.</a:t>
            </a:r>
          </a:p>
          <a:p>
            <a:pPr>
              <a:defRPr sz="2300">
                <a:solidFill>
                  <a:srgbClr val="FFFFFF"/>
                </a:solidFill>
              </a:defRPr>
            </a:pPr>
            <a:r>
              <a:t>• First step towards evolution of  “Big Ideas” for Securities.</a:t>
            </a:r>
          </a:p>
          <a:p>
            <a:pPr>
              <a:defRPr sz="2300">
                <a:solidFill>
                  <a:srgbClr val="FFFFFF"/>
                </a:solidFill>
              </a:defRPr>
            </a:pPr>
            <a:r>
              <a:t>• </a:t>
            </a:r>
            <a:r>
              <a:rPr i="1" u="sng">
                <a:latin typeface="Trebuchet MS"/>
                <a:ea typeface="Trebuchet MS"/>
                <a:cs typeface="Trebuchet MS"/>
                <a:sym typeface="Trebuchet MS"/>
              </a:rPr>
              <a:t>Improved development environment</a:t>
            </a:r>
            <a:r>
              <a:t>, leading to increased capacity to enhance functionality in future.</a:t>
            </a:r>
          </a:p>
          <a:p>
            <a:pPr>
              <a:defRPr sz="2300">
                <a:solidFill>
                  <a:srgbClr val="FFFFFF"/>
                </a:solidFill>
              </a:defRPr>
            </a:pPr>
            <a:r>
              <a:t>• Removes duplicative spend on two back office platforms in support of mandatory message changes, etc.</a:t>
            </a:r>
          </a:p>
        </p:txBody>
      </p:sp>
      <p:sp>
        <p:nvSpPr>
          <p:cNvPr id="225" name="Shape 225"/>
          <p:cNvSpPr/>
          <p:nvPr/>
        </p:nvSpPr>
        <p:spPr>
          <a:xfrm>
            <a:off x="6476103" y="1146595"/>
            <a:ext cx="648446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Real IT Project Top Level Goals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www.Gilb.com</a:t>
            </a:r>
          </a:p>
        </p:txBody>
      </p:sp>
      <p:sp>
        <p:nvSpPr>
          <p:cNvPr id="228" name="Shape 228"/>
          <p:cNvSpPr/>
          <p:nvPr>
            <p:ph type="title"/>
          </p:nvPr>
        </p:nvSpPr>
        <p:spPr>
          <a:xfrm>
            <a:off x="2167465" y="108372"/>
            <a:ext cx="9320109" cy="1300482"/>
          </a:xfrm>
          <a:prstGeom prst="rect">
            <a:avLst/>
          </a:prstGeom>
          <a:ln>
            <a:solidFill>
              <a:srgbClr val="000000"/>
            </a:solidFill>
            <a:round/>
          </a:ln>
        </p:spPr>
        <p:txBody>
          <a:bodyPr/>
          <a:lstStyle/>
          <a:p>
            <a:pPr defTabSz="520191">
              <a:defRPr sz="2700"/>
            </a:pPr>
            <a:r>
              <a:t>How can we improve such bad specification? (‘Planguage’)</a:t>
            </a:r>
            <a:br/>
            <a:r>
              <a:rPr b="1" sz="2200" u="sng"/>
              <a:t>“</a:t>
            </a:r>
            <a:r>
              <a:rPr b="1" i="1" sz="2200" u="sng"/>
              <a:t>Improved development environment” </a:t>
            </a:r>
            <a:r>
              <a:rPr i="1" sz="2200"/>
              <a:t>(20 mins. draft)</a:t>
            </a:r>
          </a:p>
        </p:txBody>
      </p:sp>
      <p:sp>
        <p:nvSpPr>
          <p:cNvPr id="229" name="Shape 229"/>
          <p:cNvSpPr/>
          <p:nvPr>
            <p:ph type="body" idx="1"/>
          </p:nvPr>
        </p:nvSpPr>
        <p:spPr>
          <a:xfrm>
            <a:off x="-1" y="1300478"/>
            <a:ext cx="13004802" cy="7911257"/>
          </a:xfrm>
          <a:prstGeom prst="rect">
            <a:avLst/>
          </a:prstGeom>
        </p:spPr>
        <p:txBody>
          <a:bodyPr/>
          <a:lstStyle/>
          <a:p>
            <a:pPr marL="487680" indent="-487680">
              <a:spcBef>
                <a:spcPts val="600"/>
              </a:spcBef>
              <a:buSzTx/>
              <a:buNone/>
              <a:defRPr b="1" sz="2400" u="sng"/>
            </a:pPr>
            <a:r>
              <a:t>Development Capacity</a:t>
            </a:r>
            <a:r>
              <a:rPr b="0" u="none"/>
              <a:t>:</a:t>
            </a:r>
          </a:p>
          <a:p>
            <a:pPr marL="487680" indent="-487680">
              <a:spcBef>
                <a:spcPts val="600"/>
              </a:spcBef>
              <a:buSzTx/>
              <a:buNone/>
              <a:defRPr b="1" sz="2400"/>
            </a:pPr>
            <a:r>
              <a:t>Version</a:t>
            </a:r>
            <a:r>
              <a:rPr b="0"/>
              <a:t>: 3 Sept 2009 16:26</a:t>
            </a:r>
          </a:p>
          <a:p>
            <a:pPr marL="487680" indent="-487680">
              <a:spcBef>
                <a:spcPts val="600"/>
              </a:spcBef>
              <a:buSzTx/>
              <a:buNone/>
              <a:defRPr b="1" sz="2400"/>
            </a:pPr>
            <a:r>
              <a:t>Type</a:t>
            </a:r>
            <a:r>
              <a:rPr b="0"/>
              <a:t>: Main &lt;Complex/Elementary&gt; Objective for a project.</a:t>
            </a:r>
          </a:p>
          <a:p>
            <a:pPr marL="487680" indent="-487680">
              <a:spcBef>
                <a:spcPts val="600"/>
              </a:spcBef>
              <a:buSzTx/>
              <a:buNone/>
              <a:defRPr b="1" sz="2400"/>
            </a:pPr>
            <a:r>
              <a:t>Ambition </a:t>
            </a:r>
            <a:r>
              <a:rPr b="0"/>
              <a:t>Level: radically increase the capacity for developers to do defined tasks.  &lt;- Tsg</a:t>
            </a:r>
          </a:p>
          <a:p>
            <a:pPr marL="487680" indent="-487680">
              <a:spcBef>
                <a:spcPts val="600"/>
              </a:spcBef>
              <a:buSzTx/>
              <a:buNone/>
              <a:defRPr b="1" sz="2400"/>
            </a:pPr>
            <a:r>
              <a:t>Scale</a:t>
            </a:r>
            <a:r>
              <a:rPr b="0"/>
              <a:t>: the Calendar Time for defined [Developers] to Successfully carry out defined [Tasks].</a:t>
            </a:r>
          </a:p>
          <a:p>
            <a:pPr marL="487680" indent="-487680">
              <a:spcBef>
                <a:spcPts val="600"/>
              </a:spcBef>
              <a:buSzTx/>
              <a:buNone/>
              <a:defRPr b="1" sz="2400"/>
            </a:pPr>
            <a:r>
              <a:t>Owner</a:t>
            </a:r>
            <a:r>
              <a:rPr b="0"/>
              <a:t>: Tim Fxxx </a:t>
            </a:r>
          </a:p>
          <a:p>
            <a:pPr marL="487680" indent="-487680">
              <a:spcBef>
                <a:spcPts val="600"/>
              </a:spcBef>
              <a:buSzTx/>
              <a:buNone/>
              <a:defRPr sz="2400"/>
            </a:pPr>
            <a:r>
              <a:t>C</a:t>
            </a:r>
            <a:r>
              <a:rPr b="1" u="sng"/>
              <a:t>alendar Time</a:t>
            </a:r>
            <a:r>
              <a:t>: defined as: full working days within the start to delivery time frame.</a:t>
            </a:r>
          </a:p>
          <a:p>
            <a:pPr marL="487680" indent="-487680">
              <a:buSzTx/>
              <a:buNone/>
              <a:defRPr b="1" sz="2400"/>
            </a:pPr>
          </a:p>
          <a:p>
            <a:pPr marL="487680" indent="-487680">
              <a:spcBef>
                <a:spcPts val="600"/>
              </a:spcBef>
              <a:buSzTx/>
              <a:buNone/>
              <a:defRPr b="1" sz="2400"/>
            </a:pPr>
            <a:r>
              <a:t>Past</a:t>
            </a:r>
            <a:r>
              <a:rPr b="0"/>
              <a:t> [ 2009, {Bxx, Lxx, Gxx},  If QA Approved Processes used, Developer = Architect, Task = Draft Architecture ]      </a:t>
            </a:r>
            <a:r>
              <a:t>15 days </a:t>
            </a:r>
            <a:r>
              <a:rPr b="0"/>
              <a:t>±4 ?? &lt;-  Rob</a:t>
            </a:r>
          </a:p>
          <a:p>
            <a:pPr marL="487680" indent="-487680">
              <a:buSzTx/>
              <a:buNone/>
              <a:defRPr sz="2400"/>
            </a:pPr>
          </a:p>
          <a:p>
            <a:pPr marL="487680" indent="-487680">
              <a:spcBef>
                <a:spcPts val="600"/>
              </a:spcBef>
              <a:buSzTx/>
              <a:buNone/>
              <a:defRPr sz="2400"/>
            </a:pPr>
            <a:r>
              <a:t> </a:t>
            </a:r>
            <a:r>
              <a:rPr b="1"/>
              <a:t>Goal</a:t>
            </a:r>
            <a:r>
              <a:t>[ 2011, { Bxx, Lxx, Gxx },  If QA Approved Processes used, Developer = Architect, Task = Draft Architecture ]      </a:t>
            </a:r>
            <a:r>
              <a:rPr b="1"/>
              <a:t>1.5 days </a:t>
            </a:r>
            <a:r>
              <a:t>± 0.4 ?? &lt;-  Rob</a:t>
            </a:r>
          </a:p>
          <a:p>
            <a:pPr marL="487680" indent="-487680">
              <a:spcBef>
                <a:spcPts val="600"/>
              </a:spcBef>
              <a:buSzTx/>
              <a:buNone/>
              <a:defRPr sz="2400"/>
            </a:pPr>
            <a:r>
              <a:t>	</a:t>
            </a:r>
          </a:p>
          <a:p>
            <a:pPr marL="487680" indent="-487680">
              <a:spcBef>
                <a:spcPts val="600"/>
              </a:spcBef>
              <a:buSzTx/>
              <a:buNone/>
              <a:defRPr b="1" sz="2400"/>
            </a:pPr>
            <a:r>
              <a:t>Justification</a:t>
            </a:r>
            <a:r>
              <a:rPr b="0"/>
              <a:t>: Really good architects are very scarce so we need to optimize their use.</a:t>
            </a:r>
          </a:p>
          <a:p>
            <a:pPr marL="487680" indent="-487680">
              <a:spcBef>
                <a:spcPts val="600"/>
              </a:spcBef>
              <a:buSzTx/>
              <a:buNone/>
              <a:defRPr sz="2400"/>
            </a:pPr>
            <a:r>
              <a:t>	</a:t>
            </a:r>
          </a:p>
          <a:p>
            <a:pPr marL="487680" indent="-487680">
              <a:spcBef>
                <a:spcPts val="600"/>
              </a:spcBef>
              <a:buSzTx/>
              <a:buNone/>
              <a:defRPr b="1" sz="2400"/>
            </a:pPr>
            <a:r>
              <a:t>Risks</a:t>
            </a:r>
            <a:r>
              <a:rPr b="0"/>
              <a:t>: we use effort that should be directed to really high volume or even more critical areas (like Main Objective).</a:t>
            </a:r>
          </a:p>
        </p:txBody>
      </p:sp>
      <p:sp>
        <p:nvSpPr>
          <p:cNvPr id="230" name="Shape 230"/>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pic>
        <p:nvPicPr>
          <p:cNvPr id="231" name="image64.png" descr="CE Cover.png"/>
          <p:cNvPicPr>
            <a:picLocks noChangeAspect="1"/>
          </p:cNvPicPr>
          <p:nvPr/>
        </p:nvPicPr>
        <p:blipFill>
          <a:blip r:embed="rId3">
            <a:extLst/>
          </a:blip>
          <a:stretch>
            <a:fillRect/>
          </a:stretch>
        </p:blipFill>
        <p:spPr>
          <a:xfrm>
            <a:off x="11476763" y="-2"/>
            <a:ext cx="1528037" cy="193266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lvl1pPr defTabSz="578358">
              <a:defRPr sz="7919"/>
            </a:lvl1pPr>
          </a:lstStyle>
          <a:p>
            <a:pPr/>
            <a:r>
              <a:t>backup slides for more examples of practices</a:t>
            </a:r>
          </a:p>
        </p:txBody>
      </p:sp>
      <p:sp>
        <p:nvSpPr>
          <p:cNvPr id="236" name="Shape 2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nvSpPr>
        <p:spPr>
          <a:xfrm>
            <a:off x="3034452" y="9399419"/>
            <a:ext cx="6967503"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300480">
              <a:defRPr sz="1100">
                <a:solidFill>
                  <a:srgbClr val="DADADA"/>
                </a:solidFill>
                <a:latin typeface="Helvetica"/>
                <a:ea typeface="Helvetica"/>
                <a:cs typeface="Helvetica"/>
                <a:sym typeface="Helvetica"/>
              </a:defRPr>
            </a:lvl1pPr>
          </a:lstStyle>
          <a:p>
            <a:pPr/>
            <a:r>
              <a:t>Copyright © 2014 Intel Corporation. All rights reserved. No part of this presentation may be reproduced without written permission of Intel Corporation.</a:t>
            </a:r>
          </a:p>
        </p:txBody>
      </p:sp>
      <p:sp>
        <p:nvSpPr>
          <p:cNvPr id="239" name="Shape 239"/>
          <p:cNvSpPr/>
          <p:nvPr>
            <p:ph type="title"/>
          </p:nvPr>
        </p:nvSpPr>
        <p:spPr>
          <a:xfrm>
            <a:off x="647981" y="388336"/>
            <a:ext cx="11715610" cy="1264359"/>
          </a:xfrm>
          <a:prstGeom prst="rect">
            <a:avLst/>
          </a:prstGeom>
        </p:spPr>
        <p:txBody>
          <a:bodyPr/>
          <a:lstStyle/>
          <a:p>
            <a:pPr/>
            <a:r>
              <a:t>Case Study 3 – Results</a:t>
            </a:r>
          </a:p>
        </p:txBody>
      </p:sp>
      <p:graphicFrame>
        <p:nvGraphicFramePr>
          <p:cNvPr id="240" name="Table 240"/>
          <p:cNvGraphicFramePr/>
          <p:nvPr/>
        </p:nvGraphicFramePr>
        <p:xfrm>
          <a:off x="1625599" y="3588363"/>
          <a:ext cx="9307405" cy="463531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249045"/>
                <a:gridCol w="1813130"/>
                <a:gridCol w="1611673"/>
                <a:gridCol w="2417507"/>
                <a:gridCol w="2216049"/>
              </a:tblGrid>
              <a:tr h="929644">
                <a:tc>
                  <a:txBody>
                    <a:bodyPr/>
                    <a:lstStyle/>
                    <a:p>
                      <a:pPr algn="l" defTabSz="1300480">
                        <a:tabLst>
                          <a:tab pos="3568700" algn="r"/>
                        </a:tabLst>
                        <a:defRPr b="0">
                          <a:solidFill>
                            <a:srgbClr val="000000"/>
                          </a:solidFill>
                        </a:defRPr>
                      </a:pPr>
                      <a:r>
                        <a:rPr sz="2400">
                          <a:solidFill>
                            <a:srgbClr val="FFFFFF"/>
                          </a:solidFill>
                          <a:latin typeface="+mn-lt"/>
                          <a:ea typeface="+mn-ea"/>
                          <a:cs typeface="+mn-cs"/>
                        </a:rPr>
                        <a:t>Rev.</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D72A7"/>
                    </a:solidFill>
                  </a:tcPr>
                </a:tc>
                <a:tc>
                  <a:txBody>
                    <a:bodyPr/>
                    <a:lstStyle/>
                    <a:p>
                      <a:pPr algn="l" defTabSz="1300480">
                        <a:tabLst>
                          <a:tab pos="3568700" algn="r"/>
                        </a:tabLst>
                        <a:defRPr b="0">
                          <a:solidFill>
                            <a:srgbClr val="000000"/>
                          </a:solidFill>
                        </a:defRPr>
                      </a:pPr>
                      <a:r>
                        <a:rPr sz="2400">
                          <a:solidFill>
                            <a:srgbClr val="FFFFFF"/>
                          </a:solidFill>
                          <a:latin typeface="+mn-lt"/>
                          <a:ea typeface="+mn-ea"/>
                          <a:cs typeface="+mn-cs"/>
                        </a:rPr>
                        <a:t># of Defects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D72A7"/>
                    </a:solidFill>
                  </a:tcPr>
                </a:tc>
                <a:tc>
                  <a:txBody>
                    <a:bodyPr/>
                    <a:lstStyle/>
                    <a:p>
                      <a:pPr algn="l" defTabSz="1300480">
                        <a:tabLst>
                          <a:tab pos="3568700" algn="r"/>
                        </a:tabLst>
                        <a:defRPr b="0">
                          <a:solidFill>
                            <a:srgbClr val="000000"/>
                          </a:solidFill>
                        </a:defRPr>
                      </a:pPr>
                      <a:r>
                        <a:rPr sz="2400">
                          <a:solidFill>
                            <a:srgbClr val="FFFFFF"/>
                          </a:solidFill>
                          <a:latin typeface="+mn-lt"/>
                          <a:ea typeface="+mn-ea"/>
                          <a:cs typeface="+mn-cs"/>
                        </a:rPr>
                        <a:t># of Pages</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D72A7"/>
                    </a:solidFill>
                  </a:tcPr>
                </a:tc>
                <a:tc>
                  <a:txBody>
                    <a:bodyPr/>
                    <a:lstStyle/>
                    <a:p>
                      <a:pPr algn="l" defTabSz="1300480">
                        <a:tabLst>
                          <a:tab pos="3568700" algn="r"/>
                        </a:tabLst>
                        <a:defRPr b="0">
                          <a:solidFill>
                            <a:srgbClr val="000000"/>
                          </a:solidFill>
                        </a:defRPr>
                      </a:pPr>
                      <a:r>
                        <a:rPr sz="2400">
                          <a:solidFill>
                            <a:srgbClr val="FFFFFF"/>
                          </a:solidFill>
                          <a:latin typeface="+mn-lt"/>
                          <a:ea typeface="+mn-ea"/>
                          <a:cs typeface="+mn-cs"/>
                        </a:rPr>
                        <a:t>Defects/ Page (DPP)</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D72A7"/>
                    </a:solidFill>
                  </a:tcPr>
                </a:tc>
                <a:tc>
                  <a:txBody>
                    <a:bodyPr/>
                    <a:lstStyle/>
                    <a:p>
                      <a:pPr algn="l" defTabSz="1300480">
                        <a:tabLst>
                          <a:tab pos="3568700" algn="r"/>
                        </a:tabLst>
                        <a:defRPr b="0">
                          <a:solidFill>
                            <a:srgbClr val="000000"/>
                          </a:solidFill>
                        </a:defRPr>
                      </a:pPr>
                      <a:r>
                        <a:rPr sz="2400">
                          <a:solidFill>
                            <a:srgbClr val="FFFFFF"/>
                          </a:solidFill>
                          <a:latin typeface="+mn-lt"/>
                          <a:ea typeface="+mn-ea"/>
                          <a:cs typeface="+mn-cs"/>
                        </a:rPr>
                        <a:t>% Change in DPP</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4D72A7"/>
                    </a:solidFill>
                  </a:tcPr>
                </a:tc>
              </a:tr>
              <a:tr h="529381">
                <a:tc>
                  <a:txBody>
                    <a:bodyPr/>
                    <a:lstStyle/>
                    <a:p>
                      <a:pPr algn="l" defTabSz="1300480">
                        <a:tabLst>
                          <a:tab pos="3568700" algn="r"/>
                        </a:tabLst>
                      </a:pPr>
                      <a:r>
                        <a:rPr sz="2400">
                          <a:solidFill>
                            <a:srgbClr val="FFFFFF"/>
                          </a:solidFill>
                          <a:latin typeface="Helvetica"/>
                          <a:ea typeface="Helvetica"/>
                          <a:cs typeface="Helvetica"/>
                          <a:sym typeface="Helvetica"/>
                        </a:rPr>
                        <a:t>0.3</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312</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31</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10.06</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 </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r>
              <a:tr h="529381">
                <a:tc>
                  <a:txBody>
                    <a:bodyPr/>
                    <a:lstStyle/>
                    <a:p>
                      <a:pPr algn="l" defTabSz="1300480">
                        <a:tabLst>
                          <a:tab pos="3568700" algn="r"/>
                        </a:tabLst>
                      </a:pPr>
                      <a:r>
                        <a:rPr sz="2400">
                          <a:solidFill>
                            <a:srgbClr val="FFFFFF"/>
                          </a:solidFill>
                          <a:latin typeface="Helvetica"/>
                          <a:ea typeface="Helvetica"/>
                          <a:cs typeface="Helvetica"/>
                          <a:sym typeface="Helvetica"/>
                        </a:rPr>
                        <a:t>0.5</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209</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44</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4.75</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-53%</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r>
              <a:tr h="529381">
                <a:tc>
                  <a:txBody>
                    <a:bodyPr/>
                    <a:lstStyle/>
                    <a:p>
                      <a:pPr algn="l" defTabSz="1300480">
                        <a:tabLst>
                          <a:tab pos="3568700" algn="r"/>
                        </a:tabLst>
                      </a:pPr>
                      <a:r>
                        <a:rPr sz="2400">
                          <a:solidFill>
                            <a:srgbClr val="FFFFFF"/>
                          </a:solidFill>
                          <a:latin typeface="Helvetica"/>
                          <a:ea typeface="Helvetica"/>
                          <a:cs typeface="Helvetica"/>
                          <a:sym typeface="Helvetica"/>
                        </a:rPr>
                        <a:t>0.6</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247</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60</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4.12</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-13%</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r>
              <a:tr h="529381">
                <a:tc>
                  <a:txBody>
                    <a:bodyPr/>
                    <a:lstStyle/>
                    <a:p>
                      <a:pPr algn="l" defTabSz="1300480">
                        <a:tabLst>
                          <a:tab pos="3568700" algn="r"/>
                        </a:tabLst>
                      </a:pPr>
                      <a:r>
                        <a:rPr sz="2400">
                          <a:solidFill>
                            <a:srgbClr val="FFFFFF"/>
                          </a:solidFill>
                          <a:latin typeface="Helvetica"/>
                          <a:ea typeface="Helvetica"/>
                          <a:cs typeface="Helvetica"/>
                          <a:sym typeface="Helvetica"/>
                        </a:rPr>
                        <a:t>0.7</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114</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33</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3.45</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-16%</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r>
              <a:tr h="529381">
                <a:tc>
                  <a:txBody>
                    <a:bodyPr/>
                    <a:lstStyle/>
                    <a:p>
                      <a:pPr algn="l" defTabSz="1300480">
                        <a:tabLst>
                          <a:tab pos="3568700" algn="r"/>
                        </a:tabLst>
                      </a:pPr>
                      <a:r>
                        <a:rPr sz="2400">
                          <a:solidFill>
                            <a:srgbClr val="FFFFFF"/>
                          </a:solidFill>
                          <a:latin typeface="Helvetica"/>
                          <a:ea typeface="Helvetica"/>
                          <a:cs typeface="Helvetica"/>
                          <a:sym typeface="Helvetica"/>
                        </a:rPr>
                        <a:t>0.8</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45</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38</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1.18</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-66%</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r>
              <a:tr h="529381">
                <a:tc>
                  <a:txBody>
                    <a:bodyPr/>
                    <a:lstStyle/>
                    <a:p>
                      <a:pPr algn="l" defTabSz="1300480">
                        <a:tabLst>
                          <a:tab pos="3568700" algn="r"/>
                        </a:tabLst>
                      </a:pPr>
                      <a:r>
                        <a:rPr sz="2400">
                          <a:solidFill>
                            <a:srgbClr val="FFFFFF"/>
                          </a:solidFill>
                          <a:latin typeface="Helvetica"/>
                          <a:ea typeface="Helvetica"/>
                          <a:cs typeface="Helvetica"/>
                          <a:sym typeface="Helvetica"/>
                        </a:rPr>
                        <a:t>1.0</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10</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45</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0.22</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a:txBody>
                    <a:bodyPr/>
                    <a:lstStyle/>
                    <a:p>
                      <a:pPr algn="l" defTabSz="1300480">
                        <a:tabLst>
                          <a:tab pos="3568700" algn="r"/>
                        </a:tabLst>
                      </a:pPr>
                      <a:r>
                        <a:rPr sz="2400">
                          <a:solidFill>
                            <a:srgbClr val="FFFFFF"/>
                          </a:solidFill>
                          <a:latin typeface="Helvetica"/>
                          <a:ea typeface="Helvetica"/>
                          <a:cs typeface="Helvetica"/>
                          <a:sym typeface="Helvetica"/>
                        </a:rPr>
                        <a:t>-81%</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r>
              <a:tr h="529381">
                <a:tc gridSpan="4">
                  <a:txBody>
                    <a:bodyPr/>
                    <a:lstStyle/>
                    <a:p>
                      <a:pPr algn="l" defTabSz="1300480">
                        <a:tabLst>
                          <a:tab pos="3568700" algn="r"/>
                        </a:tabLst>
                      </a:pPr>
                      <a:r>
                        <a:rPr sz="2400">
                          <a:solidFill>
                            <a:srgbClr val="FFFFFF"/>
                          </a:solidFill>
                          <a:latin typeface="Helvetica"/>
                          <a:ea typeface="Helvetica"/>
                          <a:cs typeface="Helvetica"/>
                          <a:sym typeface="Helvetica"/>
                        </a:rPr>
                        <a:t>Overall % change in DPP revision 0.3 to 1.0:</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c hMerge="1">
                  <a:tcPr/>
                </a:tc>
                <a:tc hMerge="1">
                  <a:tcPr/>
                </a:tc>
                <a:tc hMerge="1">
                  <a:tcPr/>
                </a:tc>
                <a:tc>
                  <a:txBody>
                    <a:bodyPr/>
                    <a:lstStyle/>
                    <a:p>
                      <a:pPr algn="l" defTabSz="1300480">
                        <a:tabLst>
                          <a:tab pos="3568700" algn="r"/>
                        </a:tabLst>
                      </a:pPr>
                      <a:r>
                        <a:rPr sz="2400">
                          <a:solidFill>
                            <a:srgbClr val="F5E647"/>
                          </a:solidFill>
                          <a:latin typeface="Helvetica"/>
                          <a:ea typeface="Helvetica"/>
                          <a:cs typeface="Helvetica"/>
                          <a:sym typeface="Helvetica"/>
                        </a:rPr>
                        <a:t>-98%</a:t>
                      </a:r>
                    </a:p>
                  </a:txBody>
                  <a:tcPr marL="0" marR="0" marT="0" marB="0" anchor="t" anchorCtr="0" horzOverflow="overflow">
                    <a:lnL w="12700">
                      <a:solidFill>
                        <a:srgbClr val="FFFFFF"/>
                      </a:solidFill>
                    </a:lnL>
                    <a:lnR w="12700">
                      <a:solidFill>
                        <a:srgbClr val="FFFFFF"/>
                      </a:solidFill>
                    </a:lnR>
                    <a:lnT w="12700">
                      <a:solidFill>
                        <a:srgbClr val="FFFFFF"/>
                      </a:solidFill>
                    </a:lnT>
                    <a:lnB w="12700">
                      <a:solidFill>
                        <a:srgbClr val="FFFFFF"/>
                      </a:solidFill>
                    </a:lnB>
                    <a:noFill/>
                  </a:tcPr>
                </a:tc>
              </a:tr>
            </a:tbl>
          </a:graphicData>
        </a:graphic>
      </p:graphicFrame>
      <p:sp>
        <p:nvSpPr>
          <p:cNvPr id="241" name="Shape 241"/>
          <p:cNvSpPr/>
          <p:nvPr/>
        </p:nvSpPr>
        <p:spPr>
          <a:xfrm>
            <a:off x="758612" y="2167465"/>
            <a:ext cx="11054083" cy="9936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lgn="l" defTabSz="1300480">
              <a:spcBef>
                <a:spcPts val="800"/>
              </a:spcBef>
              <a:defRPr sz="2800">
                <a:solidFill>
                  <a:srgbClr val="FFFFFF"/>
                </a:solidFill>
                <a:latin typeface="Helvetica"/>
                <a:ea typeface="Helvetica"/>
                <a:cs typeface="Helvetica"/>
                <a:sym typeface="Helvetica"/>
              </a:defRPr>
            </a:lvl1pPr>
          </a:lstStyle>
          <a:p>
            <a:pPr/>
            <a:r>
              <a:t>Over a series of SQC applications, the team was able to reduce defect density dramatically</a:t>
            </a:r>
          </a:p>
        </p:txBody>
      </p:sp>
      <p:sp>
        <p:nvSpPr>
          <p:cNvPr id="242" name="Shape 242"/>
          <p:cNvSpPr/>
          <p:nvPr>
            <p:ph type="sldNum" sz="quarter" idx="4294967295"/>
          </p:nvPr>
        </p:nvSpPr>
        <p:spPr>
          <a:xfrm>
            <a:off x="647982" y="9399419"/>
            <a:ext cx="168089" cy="165101"/>
          </a:xfrm>
          <a:prstGeom prst="rect">
            <a:avLst/>
          </a:prstGeom>
          <a:extLst>
            <a:ext uri="{C572A759-6A51-4108-AA02-DFA0A04FC94B}">
              <ma14:wrappingTextBoxFlag xmlns:ma14="http://schemas.microsoft.com/office/mac/drawingml/2011/main" val="1"/>
            </a:ext>
          </a:extLst>
        </p:spPr>
        <p:txBody>
          <a:bodyPr lIns="0" tIns="0" rIns="0" bIns="0"/>
          <a:lstStyle>
            <a:lvl1pPr algn="l" defTabSz="1300480">
              <a:defRPr sz="1100">
                <a:solidFill>
                  <a:srgbClr val="DADADA"/>
                </a:solid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Tom@Gilb.com</a:t>
            </a:r>
          </a:p>
        </p:txBody>
      </p:sp>
      <p:sp>
        <p:nvSpPr>
          <p:cNvPr id="245" name="Shape 245"/>
          <p:cNvSpPr/>
          <p:nvPr>
            <p:ph type="title"/>
          </p:nvPr>
        </p:nvSpPr>
        <p:spPr>
          <a:xfrm>
            <a:off x="650238" y="390596"/>
            <a:ext cx="11704324" cy="1625601"/>
          </a:xfrm>
          <a:prstGeom prst="rect">
            <a:avLst/>
          </a:prstGeom>
        </p:spPr>
        <p:txBody>
          <a:bodyPr/>
          <a:lstStyle/>
          <a:p>
            <a:pPr/>
            <a:r>
              <a:t>Agile code stuff and pray</a:t>
            </a:r>
          </a:p>
        </p:txBody>
      </p:sp>
      <p:pic>
        <p:nvPicPr>
          <p:cNvPr id="246" name="image56.png" descr="Screen Shot 2014-10-26 at 02.33.54.png"/>
          <p:cNvPicPr>
            <a:picLocks noChangeAspect="1"/>
          </p:cNvPicPr>
          <p:nvPr/>
        </p:nvPicPr>
        <p:blipFill>
          <a:blip r:embed="rId3">
            <a:extLst/>
          </a:blip>
          <a:stretch>
            <a:fillRect/>
          </a:stretch>
        </p:blipFill>
        <p:spPr>
          <a:xfrm>
            <a:off x="1667101" y="2275838"/>
            <a:ext cx="9670597" cy="6436928"/>
          </a:xfrm>
          <a:prstGeom prst="rect">
            <a:avLst/>
          </a:prstGeom>
          <a:ln w="12700">
            <a:miter lim="400000"/>
          </a:ln>
        </p:spPr>
      </p:pic>
      <p:sp>
        <p:nvSpPr>
          <p:cNvPr id="247" name="Shape 247"/>
          <p:cNvSpPr/>
          <p:nvPr/>
        </p:nvSpPr>
        <p:spPr>
          <a:xfrm>
            <a:off x="650238" y="9114112"/>
            <a:ext cx="3034457"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600">
                <a:solidFill>
                  <a:srgbClr val="888888"/>
                </a:solidFill>
                <a:latin typeface="Calibri"/>
                <a:ea typeface="Calibri"/>
                <a:cs typeface="Calibri"/>
                <a:sym typeface="Calibri"/>
              </a:defRPr>
            </a:lvl1pPr>
          </a:lstStyle>
          <a:p>
            <a:pPr/>
            <a:r>
              <a:t>29 October 2014</a:t>
            </a:r>
          </a:p>
        </p:txBody>
      </p:sp>
      <p:sp>
        <p:nvSpPr>
          <p:cNvPr id="248" name="Shape 248"/>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Tom@Gilb.com</a:t>
            </a:r>
          </a:p>
        </p:txBody>
      </p:sp>
      <p:sp>
        <p:nvSpPr>
          <p:cNvPr id="253" name="Shape 253"/>
          <p:cNvSpPr/>
          <p:nvPr>
            <p:ph type="title"/>
          </p:nvPr>
        </p:nvSpPr>
        <p:spPr>
          <a:xfrm>
            <a:off x="650238" y="390596"/>
            <a:ext cx="11704324" cy="1625601"/>
          </a:xfrm>
          <a:prstGeom prst="rect">
            <a:avLst/>
          </a:prstGeom>
        </p:spPr>
        <p:txBody>
          <a:bodyPr/>
          <a:lstStyle/>
          <a:p>
            <a:pPr defTabSz="435659">
              <a:defRPr sz="3300"/>
            </a:pPr>
            <a:r>
              <a:t>Outcome-driven view of contract metrics: </a:t>
            </a:r>
            <a:br/>
            <a:r>
              <a:rPr i="1"/>
              <a:t>If you didn’t really deliver value, try again</a:t>
            </a:r>
            <a:br>
              <a:rPr i="1"/>
            </a:br>
          </a:p>
        </p:txBody>
      </p:sp>
      <p:pic>
        <p:nvPicPr>
          <p:cNvPr id="254" name="image57.png" descr="Screen Shot 2014-10-26 at 01.59.51.png"/>
          <p:cNvPicPr>
            <a:picLocks noChangeAspect="1"/>
          </p:cNvPicPr>
          <p:nvPr/>
        </p:nvPicPr>
        <p:blipFill>
          <a:blip r:embed="rId3">
            <a:extLst/>
          </a:blip>
          <a:stretch>
            <a:fillRect/>
          </a:stretch>
        </p:blipFill>
        <p:spPr>
          <a:xfrm>
            <a:off x="650238" y="2742021"/>
            <a:ext cx="11704324" cy="5504565"/>
          </a:xfrm>
          <a:prstGeom prst="rect">
            <a:avLst/>
          </a:prstGeom>
          <a:ln w="12700">
            <a:miter lim="400000"/>
          </a:ln>
        </p:spPr>
      </p:pic>
      <p:sp>
        <p:nvSpPr>
          <p:cNvPr id="255" name="Shape 255"/>
          <p:cNvSpPr/>
          <p:nvPr/>
        </p:nvSpPr>
        <p:spPr>
          <a:xfrm>
            <a:off x="650238" y="9114112"/>
            <a:ext cx="3034457"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600">
                <a:solidFill>
                  <a:srgbClr val="888888"/>
                </a:solidFill>
                <a:latin typeface="Calibri"/>
                <a:ea typeface="Calibri"/>
                <a:cs typeface="Calibri"/>
                <a:sym typeface="Calibri"/>
              </a:defRPr>
            </a:lvl1pPr>
          </a:lstStyle>
          <a:p>
            <a:pPr/>
            <a:r>
              <a:t>29 October 2014</a:t>
            </a:r>
          </a:p>
        </p:txBody>
      </p:sp>
      <p:sp>
        <p:nvSpPr>
          <p:cNvPr id="256" name="Shape 256"/>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Tom@Gilb.com</a:t>
            </a:r>
          </a:p>
        </p:txBody>
      </p:sp>
      <p:sp>
        <p:nvSpPr>
          <p:cNvPr id="261" name="Shape 261"/>
          <p:cNvSpPr/>
          <p:nvPr>
            <p:ph type="title"/>
          </p:nvPr>
        </p:nvSpPr>
        <p:spPr>
          <a:xfrm>
            <a:off x="650238" y="390596"/>
            <a:ext cx="11704324" cy="1625601"/>
          </a:xfrm>
          <a:prstGeom prst="rect">
            <a:avLst/>
          </a:prstGeom>
        </p:spPr>
        <p:txBody>
          <a:bodyPr/>
          <a:lstStyle/>
          <a:p>
            <a:pPr defTabSz="604723">
              <a:defRPr sz="5000"/>
            </a:pPr>
            <a:r>
              <a:t>Contract Templates available for free</a:t>
            </a:r>
            <a:br/>
            <a:r>
              <a:t> </a:t>
            </a:r>
          </a:p>
        </p:txBody>
      </p:sp>
      <p:pic>
        <p:nvPicPr>
          <p:cNvPr id="262" name="image58.png" descr="Screen Shot 2014-10-26 at 02.41.52.png"/>
          <p:cNvPicPr>
            <a:picLocks noChangeAspect="1"/>
          </p:cNvPicPr>
          <p:nvPr/>
        </p:nvPicPr>
        <p:blipFill>
          <a:blip r:embed="rId3">
            <a:extLst/>
          </a:blip>
          <a:stretch>
            <a:fillRect/>
          </a:stretch>
        </p:blipFill>
        <p:spPr>
          <a:xfrm>
            <a:off x="3491224" y="2275838"/>
            <a:ext cx="6022353" cy="6436928"/>
          </a:xfrm>
          <a:prstGeom prst="rect">
            <a:avLst/>
          </a:prstGeom>
          <a:ln w="12700">
            <a:miter lim="400000"/>
          </a:ln>
        </p:spPr>
      </p:pic>
      <p:sp>
        <p:nvSpPr>
          <p:cNvPr id="263" name="Shape 263"/>
          <p:cNvSpPr/>
          <p:nvPr/>
        </p:nvSpPr>
        <p:spPr>
          <a:xfrm>
            <a:off x="650238" y="9114112"/>
            <a:ext cx="3034457"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600">
                <a:solidFill>
                  <a:srgbClr val="888888"/>
                </a:solidFill>
                <a:latin typeface="Calibri"/>
                <a:ea typeface="Calibri"/>
                <a:cs typeface="Calibri"/>
                <a:sym typeface="Calibri"/>
              </a:defRPr>
            </a:lvl1pPr>
          </a:lstStyle>
          <a:p>
            <a:pPr/>
            <a:r>
              <a:t>29 October 2014</a:t>
            </a:r>
          </a:p>
        </p:txBody>
      </p:sp>
      <p:sp>
        <p:nvSpPr>
          <p:cNvPr id="264" name="Shape 264"/>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Tom@Gilb.com</a:t>
            </a:r>
          </a:p>
        </p:txBody>
      </p:sp>
      <p:sp>
        <p:nvSpPr>
          <p:cNvPr id="269" name="Shape 269"/>
          <p:cNvSpPr/>
          <p:nvPr>
            <p:ph type="title"/>
          </p:nvPr>
        </p:nvSpPr>
        <p:spPr>
          <a:xfrm>
            <a:off x="650238" y="206425"/>
            <a:ext cx="11704324" cy="840696"/>
          </a:xfrm>
          <a:prstGeom prst="rect">
            <a:avLst/>
          </a:prstGeom>
        </p:spPr>
        <p:txBody>
          <a:bodyPr/>
          <a:lstStyle/>
          <a:p>
            <a:pPr defTabSz="409651">
              <a:defRPr b="1" sz="2300"/>
            </a:pPr>
            <a:r>
              <a:t>WHAT IS A FLEXIBLE CONTRACT?</a:t>
            </a:r>
            <a:br/>
            <a:r>
              <a:t>These details are in the contract template</a:t>
            </a:r>
          </a:p>
        </p:txBody>
      </p:sp>
      <p:sp>
        <p:nvSpPr>
          <p:cNvPr id="270" name="Shape 270"/>
          <p:cNvSpPr/>
          <p:nvPr>
            <p:ph type="body" idx="1"/>
          </p:nvPr>
        </p:nvSpPr>
        <p:spPr>
          <a:xfrm>
            <a:off x="249119" y="1370019"/>
            <a:ext cx="12755682" cy="7670125"/>
          </a:xfrm>
          <a:prstGeom prst="rect">
            <a:avLst/>
          </a:prstGeom>
        </p:spPr>
        <p:txBody>
          <a:bodyPr/>
          <a:lstStyle/>
          <a:p>
            <a:pPr marL="0" indent="0">
              <a:spcBef>
                <a:spcPts val="400"/>
              </a:spcBef>
              <a:buSzTx/>
              <a:buNone/>
              <a:defRPr b="1" sz="1600">
                <a:latin typeface="Arial"/>
                <a:ea typeface="Arial"/>
                <a:cs typeface="Arial"/>
                <a:sym typeface="Arial"/>
              </a:defRPr>
            </a:pPr>
            <a:r>
              <a:t>WHAT IS A FLEXIBLE CONTRACT?	</a:t>
            </a:r>
          </a:p>
          <a:p>
            <a:pPr marL="0" indent="0">
              <a:spcBef>
                <a:spcPts val="400"/>
              </a:spcBef>
              <a:buSzTx/>
              <a:buNone/>
              <a:defRPr b="1" sz="1600">
                <a:latin typeface="Arial"/>
                <a:ea typeface="Arial"/>
                <a:cs typeface="Arial"/>
                <a:sym typeface="Arial"/>
              </a:defRPr>
            </a:pPr>
            <a:r>
              <a:t>A ‘flexible contract’ is an adaptive, outcome-based contract, which is intended to maximize the delivery of customer value. It achieves this in several ways:  </a:t>
            </a:r>
          </a:p>
          <a:p>
            <a:pPr marL="0" indent="0">
              <a:spcBef>
                <a:spcPts val="400"/>
              </a:spcBef>
              <a:buSzTx/>
              <a:buNone/>
              <a:defRPr b="1"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The contract focuses on outcomes (that is, business objectives), which are less susceptible to change than output (such as features).  By focusing on outcomes the contract also creates shared goals between the customer and supplier, which helps to align their interests and motivation.</a:t>
            </a:r>
          </a:p>
          <a:p>
            <a:pPr marL="0" indent="0">
              <a:spcBef>
                <a:spcPts val="400"/>
              </a:spcBef>
              <a:buSzTx/>
              <a:buNone/>
              <a:defRPr b="1" sz="1600">
                <a:latin typeface="Arial"/>
                <a:ea typeface="Arial"/>
                <a:cs typeface="Arial"/>
                <a:sym typeface="Arial"/>
              </a:defRPr>
            </a:pPr>
            <a:r>
              <a:t>The supplier is given the freedom to achieve the target outcomes in any way it deems effective as long as it honors the terms of the contract and stays within any constraints specified by the customer.</a:t>
            </a:r>
          </a:p>
          <a:p>
            <a:pPr marL="0" indent="0">
              <a:spcBef>
                <a:spcPts val="400"/>
              </a:spcBef>
              <a:buSzTx/>
              <a:buNone/>
              <a:defRPr b="1"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The fees (or at least part of the fees) should be payable on the achievement of target outcomes. The supplier is incentivized to achieve the target outcomes in the most cost-effective way, which is also of benefit to the customer.</a:t>
            </a:r>
          </a:p>
          <a:p>
            <a:pPr marL="0" indent="0">
              <a:spcBef>
                <a:spcPts val="400"/>
              </a:spcBef>
              <a:buSzTx/>
              <a:buNone/>
              <a:defRPr b="1" cap="all"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The contract is structured as a master services agreement for the full version, or the ‘lite’ version using the Terms and Conditions, under which short-term statements of target outcomes (SOTOs) are called off. SOTOs work in the same way as a Statement of Work, but instead of ‘work’ in the form of outputs and activities, we measure outcomes achieved. The parties can respond to acquired knowledge and changes in the environment in subsequent SOTOs.</a:t>
            </a:r>
          </a:p>
          <a:p>
            <a:pPr marL="0" indent="0">
              <a:spcBef>
                <a:spcPts val="400"/>
              </a:spcBef>
              <a:buSzTx/>
              <a:buNone/>
              <a:defRPr b="1" cap="all"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In respect of each SOTO the supplier addresses each target outcome by means of short feedback cycles.  So the parties can learn rapidly what works and what doesn’t by measuring outcomes achieved progressively.</a:t>
            </a:r>
            <a:br/>
          </a:p>
          <a:p>
            <a:pPr marL="0" indent="0">
              <a:spcBef>
                <a:spcPts val="400"/>
              </a:spcBef>
              <a:buSzTx/>
              <a:buNone/>
              <a:defRPr b="1" sz="1600">
                <a:latin typeface="Arial"/>
                <a:ea typeface="Arial"/>
                <a:cs typeface="Arial"/>
                <a:sym typeface="Arial"/>
              </a:defRPr>
            </a:pPr>
            <a:r>
              <a:t>The contract adopts lightweight contractual provisions. This is made possible because the parties only commit to one SOTO at a time, so the financial exposure of the customer to the supplier is minimized. This in turn means that the contract is easier to understand and requires less administrative cost, both to create and to manage.</a:t>
            </a:r>
            <a:r>
              <a:rPr cap="all"/>
              <a:t> </a:t>
            </a:r>
            <a:r>
              <a:t>The contract is deliberately NOT focused on the activities of the supplier or the technical processes by which this value is delivered.</a:t>
            </a:r>
            <a:br/>
          </a:p>
        </p:txBody>
      </p:sp>
      <p:sp>
        <p:nvSpPr>
          <p:cNvPr id="271" name="Shape 271"/>
          <p:cNvSpPr/>
          <p:nvPr/>
        </p:nvSpPr>
        <p:spPr>
          <a:xfrm>
            <a:off x="650238" y="9114112"/>
            <a:ext cx="3034457"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600">
                <a:solidFill>
                  <a:srgbClr val="888888"/>
                </a:solidFill>
                <a:latin typeface="Calibri"/>
                <a:ea typeface="Calibri"/>
                <a:cs typeface="Calibri"/>
                <a:sym typeface="Calibri"/>
              </a:defRPr>
            </a:lvl1pPr>
          </a:lstStyle>
          <a:p>
            <a:pPr/>
            <a:r>
              <a:t>29 October 2014</a:t>
            </a:r>
          </a:p>
        </p:txBody>
      </p:sp>
      <p:sp>
        <p:nvSpPr>
          <p:cNvPr id="272" name="Shape 272"/>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a:r>
              <a:t>Areas of IT Project Management Risks</a:t>
            </a:r>
          </a:p>
        </p:txBody>
      </p:sp>
      <p:sp>
        <p:nvSpPr>
          <p:cNvPr id="157" name="Shape 157"/>
          <p:cNvSpPr/>
          <p:nvPr>
            <p:ph type="body" sz="quarter" idx="1"/>
          </p:nvPr>
        </p:nvSpPr>
        <p:spPr>
          <a:prstGeom prst="rect">
            <a:avLst/>
          </a:prstGeom>
        </p:spPr>
        <p:txBody>
          <a:bodyPr/>
          <a:lstStyle/>
          <a:p>
            <a:pPr marL="327942" indent="-327942" algn="l" defTabSz="484886">
              <a:buSzPct val="75000"/>
              <a:buChar char="•"/>
              <a:defRPr b="1" sz="2656">
                <a:latin typeface="Helvetica"/>
                <a:ea typeface="Helvetica"/>
                <a:cs typeface="Helvetica"/>
                <a:sym typeface="Helvetica"/>
              </a:defRPr>
            </a:pPr>
            <a:r>
              <a:t>Stakeholder Analysis</a:t>
            </a:r>
          </a:p>
          <a:p>
            <a:pPr marL="327942" indent="-327942" algn="l" defTabSz="484886">
              <a:buSzPct val="75000"/>
              <a:buChar char="•"/>
              <a:defRPr b="1" sz="2656">
                <a:latin typeface="Helvetica"/>
                <a:ea typeface="Helvetica"/>
                <a:cs typeface="Helvetica"/>
                <a:sym typeface="Helvetica"/>
              </a:defRPr>
            </a:pPr>
            <a:r>
              <a:t>Requirements Analysis and Specification</a:t>
            </a:r>
          </a:p>
          <a:p>
            <a:pPr marL="327942" indent="-327942" algn="l" defTabSz="484886">
              <a:buSzPct val="75000"/>
              <a:buChar char="•"/>
              <a:defRPr b="1" sz="2656">
                <a:latin typeface="Helvetica"/>
                <a:ea typeface="Helvetica"/>
                <a:cs typeface="Helvetica"/>
                <a:sym typeface="Helvetica"/>
              </a:defRPr>
            </a:pPr>
            <a:r>
              <a:t>Architecture Selection, Specification and Analysis</a:t>
            </a:r>
          </a:p>
          <a:p>
            <a:pPr marL="327942" indent="-327942" algn="l" defTabSz="484886">
              <a:buSzPct val="75000"/>
              <a:buChar char="•"/>
              <a:defRPr b="1" sz="2656">
                <a:latin typeface="Helvetica"/>
                <a:ea typeface="Helvetica"/>
                <a:cs typeface="Helvetica"/>
                <a:sym typeface="Helvetica"/>
              </a:defRPr>
            </a:pPr>
            <a:r>
              <a:t>Prioritization of Delivery Steps</a:t>
            </a:r>
          </a:p>
          <a:p>
            <a:pPr marL="327942" indent="-327942" algn="l" defTabSz="484886">
              <a:buSzPct val="75000"/>
              <a:buChar char="•"/>
              <a:defRPr b="1" sz="2656">
                <a:latin typeface="Helvetica"/>
                <a:ea typeface="Helvetica"/>
                <a:cs typeface="Helvetica"/>
                <a:sym typeface="Helvetica"/>
              </a:defRPr>
            </a:pPr>
            <a:r>
              <a:t>Quality Assurance</a:t>
            </a:r>
          </a:p>
          <a:p>
            <a:pPr marL="327942" indent="-327942" algn="l" defTabSz="484886">
              <a:buSzPct val="75000"/>
              <a:buChar char="•"/>
              <a:defRPr b="1" sz="2656">
                <a:latin typeface="Helvetica"/>
                <a:ea typeface="Helvetica"/>
                <a:cs typeface="Helvetica"/>
                <a:sym typeface="Helvetica"/>
              </a:defRPr>
            </a:pPr>
            <a:r>
              <a:t>Quality Control</a:t>
            </a:r>
          </a:p>
          <a:p>
            <a:pPr marL="327942" indent="-327942" algn="l" defTabSz="484886">
              <a:buSzPct val="75000"/>
              <a:buChar char="•"/>
              <a:defRPr b="1" sz="2656">
                <a:latin typeface="Helvetica"/>
                <a:ea typeface="Helvetica"/>
                <a:cs typeface="Helvetica"/>
                <a:sym typeface="Helvetica"/>
              </a:defRPr>
            </a:pPr>
            <a:r>
              <a:t>Contracting</a:t>
            </a:r>
          </a:p>
          <a:p>
            <a:pPr marL="327942" indent="-327942" algn="l" defTabSz="484886">
              <a:buSzPct val="75000"/>
              <a:buChar char="•"/>
              <a:defRPr b="1" sz="2656">
                <a:latin typeface="Helvetica"/>
                <a:ea typeface="Helvetica"/>
                <a:cs typeface="Helvetica"/>
                <a:sym typeface="Helvetica"/>
              </a:defRPr>
            </a:pPr>
            <a:r>
              <a:t>Motivation</a:t>
            </a:r>
          </a:p>
        </p:txBody>
      </p:sp>
      <p:pic>
        <p:nvPicPr>
          <p:cNvPr id="158" name="pasted-image.tiff"/>
          <p:cNvPicPr>
            <a:picLocks noChangeAspect="1"/>
          </p:cNvPicPr>
          <p:nvPr/>
        </p:nvPicPr>
        <p:blipFill>
          <a:blip r:embed="rId3">
            <a:extLst/>
          </a:blip>
          <a:stretch>
            <a:fillRect/>
          </a:stretch>
        </p:blipFill>
        <p:spPr>
          <a:xfrm>
            <a:off x="6238757" y="1820645"/>
            <a:ext cx="6502401" cy="6502401"/>
          </a:xfrm>
          <a:prstGeom prst="rect">
            <a:avLst/>
          </a:prstGeom>
          <a:ln w="12700">
            <a:miter lim="400000"/>
          </a:ln>
        </p:spPr>
      </p:pic>
      <p:sp>
        <p:nvSpPr>
          <p:cNvPr id="159" name="Shape 159"/>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Tom@Gilb.com</a:t>
            </a:r>
          </a:p>
        </p:txBody>
      </p:sp>
      <p:sp>
        <p:nvSpPr>
          <p:cNvPr id="277" name="Shape 277"/>
          <p:cNvSpPr/>
          <p:nvPr>
            <p:ph type="title"/>
          </p:nvPr>
        </p:nvSpPr>
        <p:spPr>
          <a:xfrm>
            <a:off x="650238" y="-2"/>
            <a:ext cx="11704324" cy="840697"/>
          </a:xfrm>
          <a:prstGeom prst="rect">
            <a:avLst/>
          </a:prstGeom>
        </p:spPr>
        <p:txBody>
          <a:bodyPr/>
          <a:lstStyle>
            <a:lvl1pPr defTabSz="565708">
              <a:defRPr b="1" sz="4600"/>
            </a:lvl1pPr>
          </a:lstStyle>
          <a:p>
            <a:pPr/>
            <a:r>
              <a:t>WHAT IS A FLEXIBLE CONTRACT?</a:t>
            </a:r>
          </a:p>
        </p:txBody>
      </p:sp>
      <p:sp>
        <p:nvSpPr>
          <p:cNvPr id="278" name="Shape 278"/>
          <p:cNvSpPr/>
          <p:nvPr>
            <p:ph type="body" idx="1"/>
          </p:nvPr>
        </p:nvSpPr>
        <p:spPr>
          <a:xfrm>
            <a:off x="249119" y="1370019"/>
            <a:ext cx="12755682" cy="7670125"/>
          </a:xfrm>
          <a:prstGeom prst="rect">
            <a:avLst/>
          </a:prstGeom>
        </p:spPr>
        <p:txBody>
          <a:bodyPr/>
          <a:lstStyle/>
          <a:p>
            <a:pPr marL="0" indent="0">
              <a:spcBef>
                <a:spcPts val="400"/>
              </a:spcBef>
              <a:buSzTx/>
              <a:buNone/>
              <a:defRPr b="1" sz="1600">
                <a:latin typeface="Arial"/>
                <a:ea typeface="Arial"/>
                <a:cs typeface="Arial"/>
                <a:sym typeface="Arial"/>
              </a:defRPr>
            </a:pPr>
            <a:r>
              <a:t>WHAT IS A FLEXIBLE CONTRACT?	</a:t>
            </a:r>
          </a:p>
          <a:p>
            <a:pPr marL="0" indent="0">
              <a:spcBef>
                <a:spcPts val="400"/>
              </a:spcBef>
              <a:buSzTx/>
              <a:buNone/>
              <a:defRPr b="1" sz="1600">
                <a:latin typeface="Arial"/>
                <a:ea typeface="Arial"/>
                <a:cs typeface="Arial"/>
                <a:sym typeface="Arial"/>
              </a:defRPr>
            </a:pPr>
            <a:r>
              <a:t>A ‘flexible contract’ is an adaptive, outcome-based contract, which is intended to maximize the delivery of customer value. It achieves this in several ways:  </a:t>
            </a:r>
          </a:p>
          <a:p>
            <a:pPr marL="0" indent="0">
              <a:spcBef>
                <a:spcPts val="400"/>
              </a:spcBef>
              <a:buSzTx/>
              <a:buNone/>
              <a:defRPr b="1"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The contract focuses on outcomes (that is, business objectives), which are less susceptible to change than output (such as features).  By focusing on outcomes the contract also creates shared goals between the customer and supplier, which helps to align their interests and motivation.</a:t>
            </a:r>
          </a:p>
          <a:p>
            <a:pPr marL="0" indent="0">
              <a:spcBef>
                <a:spcPts val="400"/>
              </a:spcBef>
              <a:buSzTx/>
              <a:buNone/>
              <a:defRPr b="1" sz="1600">
                <a:latin typeface="Arial"/>
                <a:ea typeface="Arial"/>
                <a:cs typeface="Arial"/>
                <a:sym typeface="Arial"/>
              </a:defRPr>
            </a:pPr>
            <a:r>
              <a:t>The supplier is given the freedom to achieve the target outcomes in any way it deems effective as long as it honors the terms of the contract and stays within any constraints specified by the customer.</a:t>
            </a:r>
          </a:p>
          <a:p>
            <a:pPr marL="0" indent="0">
              <a:spcBef>
                <a:spcPts val="400"/>
              </a:spcBef>
              <a:buSzTx/>
              <a:buNone/>
              <a:defRPr b="1"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The fees (or at least part of the fees) should be payable on the achievement of target outcomes. The supplier is incentivized to achieve the target outcomes in the most cost-effective way, which is also of benefit to the customer.</a:t>
            </a:r>
          </a:p>
          <a:p>
            <a:pPr marL="0" indent="0">
              <a:spcBef>
                <a:spcPts val="400"/>
              </a:spcBef>
              <a:buSzTx/>
              <a:buNone/>
              <a:defRPr b="1" cap="all"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The contract is structured as a master services agreement for the full version, or the ‘lite’ version using the Terms and Conditions, under which short-term statements of target outcomes (SOTOs) are called off. SOTOs work in the same way as a Statement of Work, but instead of ‘work’ in the form of outputs and activities, we measure outcomes achieved. The parties can respond to acquired knowledge and changes in the environment in subsequent SOTOs.</a:t>
            </a:r>
          </a:p>
          <a:p>
            <a:pPr marL="0" indent="0">
              <a:spcBef>
                <a:spcPts val="400"/>
              </a:spcBef>
              <a:buSzTx/>
              <a:buNone/>
              <a:defRPr b="1" cap="all" sz="1600">
                <a:latin typeface="Arial"/>
                <a:ea typeface="Arial"/>
                <a:cs typeface="Arial"/>
                <a:sym typeface="Arial"/>
              </a:defRPr>
            </a:pPr>
            <a:r>
              <a:t> </a:t>
            </a:r>
          </a:p>
          <a:p>
            <a:pPr marL="0" indent="0">
              <a:spcBef>
                <a:spcPts val="400"/>
              </a:spcBef>
              <a:buSzTx/>
              <a:buNone/>
              <a:defRPr b="1" sz="1600">
                <a:latin typeface="Arial"/>
                <a:ea typeface="Arial"/>
                <a:cs typeface="Arial"/>
                <a:sym typeface="Arial"/>
              </a:defRPr>
            </a:pPr>
            <a:r>
              <a:t>In respect of each SOTO the supplier addresses each target outcome by means of short feedback cycles.  So the parties can learn rapidly what works and what doesn’t by measuring outcomes achieved progressively.</a:t>
            </a:r>
            <a:br/>
          </a:p>
          <a:p>
            <a:pPr marL="0" indent="0">
              <a:spcBef>
                <a:spcPts val="400"/>
              </a:spcBef>
              <a:buSzTx/>
              <a:buNone/>
              <a:defRPr b="1" sz="1600">
                <a:latin typeface="Arial"/>
                <a:ea typeface="Arial"/>
                <a:cs typeface="Arial"/>
                <a:sym typeface="Arial"/>
              </a:defRPr>
            </a:pPr>
            <a:r>
              <a:t>The contract adopts lightweight contractual provisions. This is made possible because the parties only commit to one SOTO at a time, so the financial exposure of the customer to the supplier is minimized. This in turn means that the contract is easier to understand and requires less administrative cost, both to create and to manage.</a:t>
            </a:r>
            <a:r>
              <a:rPr cap="all"/>
              <a:t> </a:t>
            </a:r>
            <a:r>
              <a:t>The contract is deliberately NOT focused on the activities of the supplier or the technical processes by which this value is delivered.</a:t>
            </a:r>
            <a:br/>
          </a:p>
        </p:txBody>
      </p:sp>
      <p:sp>
        <p:nvSpPr>
          <p:cNvPr id="279" name="Shape 279"/>
          <p:cNvSpPr/>
          <p:nvPr/>
        </p:nvSpPr>
        <p:spPr>
          <a:xfrm>
            <a:off x="650238" y="9114112"/>
            <a:ext cx="3034457"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600">
                <a:solidFill>
                  <a:srgbClr val="888888"/>
                </a:solidFill>
                <a:latin typeface="Calibri"/>
                <a:ea typeface="Calibri"/>
                <a:cs typeface="Calibri"/>
                <a:sym typeface="Calibri"/>
              </a:defRPr>
            </a:lvl1pPr>
          </a:lstStyle>
          <a:p>
            <a:pPr/>
            <a:r>
              <a:t>29 October 2014</a:t>
            </a:r>
          </a:p>
        </p:txBody>
      </p:sp>
      <p:sp>
        <p:nvSpPr>
          <p:cNvPr id="280" name="Shape 280"/>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
        <p:nvSpPr>
          <p:cNvPr id="281" name="Shape 281"/>
          <p:cNvSpPr/>
          <p:nvPr/>
        </p:nvSpPr>
        <p:spPr>
          <a:xfrm>
            <a:off x="2786743" y="878118"/>
            <a:ext cx="9478182" cy="7953247"/>
          </a:xfrm>
          <a:prstGeom prst="rect">
            <a:avLst/>
          </a:prstGeom>
          <a:solidFill>
            <a:srgbClr val="C0504D"/>
          </a:solidFill>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lgn="l" defTabSz="650240">
              <a:defRPr sz="3800">
                <a:solidFill>
                  <a:srgbClr val="FFFFFF"/>
                </a:solidFill>
                <a:latin typeface="Calibri"/>
                <a:ea typeface="Calibri"/>
                <a:cs typeface="Calibri"/>
                <a:sym typeface="Calibri"/>
              </a:defRPr>
            </a:pPr>
            <a:r>
              <a:t>Define what you want, as you go, in small increments.</a:t>
            </a:r>
          </a:p>
          <a:p>
            <a:pPr algn="l" defTabSz="650240">
              <a:defRPr sz="3800">
                <a:solidFill>
                  <a:srgbClr val="FFFFFF"/>
                </a:solidFill>
                <a:latin typeface="Calibri"/>
                <a:ea typeface="Calibri"/>
                <a:cs typeface="Calibri"/>
                <a:sym typeface="Calibri"/>
              </a:defRPr>
            </a:pPr>
          </a:p>
          <a:p>
            <a:pPr algn="l" defTabSz="650240">
              <a:defRPr sz="3800">
                <a:solidFill>
                  <a:srgbClr val="FFFFFF"/>
                </a:solidFill>
                <a:latin typeface="Calibri"/>
                <a:ea typeface="Calibri"/>
                <a:cs typeface="Calibri"/>
                <a:sym typeface="Calibri"/>
              </a:defRPr>
            </a:pPr>
            <a:r>
              <a:t>Learn what works</a:t>
            </a:r>
          </a:p>
          <a:p>
            <a:pPr algn="l" defTabSz="650240">
              <a:defRPr sz="3800">
                <a:solidFill>
                  <a:srgbClr val="FFFFFF"/>
                </a:solidFill>
                <a:latin typeface="Calibri"/>
                <a:ea typeface="Calibri"/>
                <a:cs typeface="Calibri"/>
                <a:sym typeface="Calibri"/>
              </a:defRPr>
            </a:pPr>
          </a:p>
          <a:p>
            <a:pPr algn="l" defTabSz="650240">
              <a:defRPr sz="3800">
                <a:solidFill>
                  <a:srgbClr val="FFFFFF"/>
                </a:solidFill>
                <a:latin typeface="Calibri"/>
                <a:ea typeface="Calibri"/>
                <a:cs typeface="Calibri"/>
                <a:sym typeface="Calibri"/>
              </a:defRPr>
            </a:pPr>
            <a:r>
              <a:t>Focus on business results, not ‘code’</a:t>
            </a:r>
          </a:p>
          <a:p>
            <a:pPr algn="l" defTabSz="650240">
              <a:defRPr sz="3800">
                <a:solidFill>
                  <a:srgbClr val="FFFFFF"/>
                </a:solidFill>
                <a:latin typeface="Calibri"/>
                <a:ea typeface="Calibri"/>
                <a:cs typeface="Calibri"/>
                <a:sym typeface="Calibri"/>
              </a:defRPr>
            </a:pPr>
          </a:p>
          <a:p>
            <a:pPr algn="l" defTabSz="650240">
              <a:defRPr sz="3800">
                <a:solidFill>
                  <a:srgbClr val="FFFFFF"/>
                </a:solidFill>
                <a:latin typeface="Calibri"/>
                <a:ea typeface="Calibri"/>
                <a:cs typeface="Calibri"/>
                <a:sym typeface="Calibri"/>
              </a:defRPr>
            </a:pPr>
            <a:r>
              <a:t>Pay for real value delivered</a:t>
            </a:r>
          </a:p>
          <a:p>
            <a:pPr algn="l" defTabSz="650240">
              <a:defRPr sz="3800">
                <a:solidFill>
                  <a:srgbClr val="FFFFFF"/>
                </a:solidFill>
                <a:latin typeface="Calibri"/>
                <a:ea typeface="Calibri"/>
                <a:cs typeface="Calibri"/>
                <a:sym typeface="Calibri"/>
              </a:defRPr>
            </a:pPr>
          </a:p>
          <a:p>
            <a:pPr algn="l" defTabSz="650240">
              <a:defRPr sz="3800">
                <a:solidFill>
                  <a:srgbClr val="FFFFFF"/>
                </a:solidFill>
                <a:latin typeface="Calibri"/>
                <a:ea typeface="Calibri"/>
                <a:cs typeface="Calibri"/>
                <a:sym typeface="Calibri"/>
              </a:defRPr>
            </a:pPr>
            <a:r>
              <a:t>Prioritize high value results early.</a:t>
            </a:r>
          </a:p>
          <a:p>
            <a:pPr algn="l" defTabSz="650240">
              <a:defRPr sz="3800">
                <a:solidFill>
                  <a:srgbClr val="FFFFFF"/>
                </a:solidFill>
                <a:latin typeface="Calibri"/>
                <a:ea typeface="Calibri"/>
                <a:cs typeface="Calibri"/>
                <a:sym typeface="Calibri"/>
              </a:defRPr>
            </a:pPr>
          </a:p>
          <a:p>
            <a:pPr algn="l" defTabSz="650240">
              <a:defRPr sz="3800">
                <a:solidFill>
                  <a:srgbClr val="FFFFFF"/>
                </a:solidFill>
                <a:latin typeface="Calibri"/>
                <a:ea typeface="Calibri"/>
                <a:cs typeface="Calibri"/>
                <a:sym typeface="Calibri"/>
              </a:defRPr>
            </a:pPr>
            <a:r>
              <a:t>Very low risk</a:t>
            </a:r>
          </a:p>
          <a:p>
            <a:pPr algn="l" defTabSz="650240">
              <a:defRPr sz="3800">
                <a:solidFill>
                  <a:srgbClr val="FFFFFF"/>
                </a:solidFill>
                <a:latin typeface="Calibri"/>
                <a:ea typeface="Calibri"/>
                <a:cs typeface="Calibri"/>
                <a:sym typeface="Calibri"/>
              </a:defRPr>
            </a:pPr>
          </a:p>
          <a:p>
            <a:pPr algn="l" defTabSz="650240">
              <a:defRPr sz="3800">
                <a:solidFill>
                  <a:srgbClr val="FFFFFF"/>
                </a:solidFill>
                <a:latin typeface="Calibri"/>
                <a:ea typeface="Calibri"/>
                <a:cs typeface="Calibri"/>
                <a:sym typeface="Calibri"/>
              </a:defRPr>
            </a:pPr>
            <a:r>
              <a:t>Not tied in to suppliers who cannot deliver</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Tom@Gilb.com</a:t>
            </a:r>
          </a:p>
        </p:txBody>
      </p:sp>
      <p:sp>
        <p:nvSpPr>
          <p:cNvPr id="286" name="Shape 286"/>
          <p:cNvSpPr/>
          <p:nvPr>
            <p:ph type="title"/>
          </p:nvPr>
        </p:nvSpPr>
        <p:spPr>
          <a:xfrm>
            <a:off x="650238" y="172639"/>
            <a:ext cx="11704324" cy="1625601"/>
          </a:xfrm>
          <a:prstGeom prst="rect">
            <a:avLst/>
          </a:prstGeom>
        </p:spPr>
        <p:txBody>
          <a:bodyPr/>
          <a:lstStyle/>
          <a:p>
            <a:pPr defTabSz="539698">
              <a:defRPr sz="3600"/>
            </a:pPr>
            <a:r>
              <a:t>SOTO Specification</a:t>
            </a:r>
            <a:br/>
            <a:r>
              <a:t>(from contract template)</a:t>
            </a:r>
            <a:br/>
            <a:r>
              <a:rPr sz="2800"/>
              <a:t>short-term Statements Of Target Outcomes </a:t>
            </a:r>
          </a:p>
        </p:txBody>
      </p:sp>
      <p:pic>
        <p:nvPicPr>
          <p:cNvPr id="287" name="image59.png" descr="Screen Shot 2014-10-26 at 02.45.59.png"/>
          <p:cNvPicPr>
            <a:picLocks noChangeAspect="1"/>
          </p:cNvPicPr>
          <p:nvPr/>
        </p:nvPicPr>
        <p:blipFill>
          <a:blip r:embed="rId3">
            <a:extLst/>
          </a:blip>
          <a:stretch>
            <a:fillRect/>
          </a:stretch>
        </p:blipFill>
        <p:spPr>
          <a:xfrm>
            <a:off x="1137429" y="2016195"/>
            <a:ext cx="10853099" cy="7023949"/>
          </a:xfrm>
          <a:prstGeom prst="rect">
            <a:avLst/>
          </a:prstGeom>
          <a:ln w="12700">
            <a:miter lim="400000"/>
          </a:ln>
        </p:spPr>
      </p:pic>
      <p:sp>
        <p:nvSpPr>
          <p:cNvPr id="288" name="Shape 288"/>
          <p:cNvSpPr/>
          <p:nvPr/>
        </p:nvSpPr>
        <p:spPr>
          <a:xfrm>
            <a:off x="650238" y="9114112"/>
            <a:ext cx="3034457"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600">
                <a:solidFill>
                  <a:srgbClr val="888888"/>
                </a:solidFill>
                <a:latin typeface="Calibri"/>
                <a:ea typeface="Calibri"/>
                <a:cs typeface="Calibri"/>
                <a:sym typeface="Calibri"/>
              </a:defRPr>
            </a:lvl1pPr>
          </a:lstStyle>
          <a:p>
            <a:pPr/>
            <a:r>
              <a:t>29 October 2014</a:t>
            </a:r>
          </a:p>
        </p:txBody>
      </p:sp>
      <p:sp>
        <p:nvSpPr>
          <p:cNvPr id="289" name="Shape 289"/>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nvSpPr>
        <p:spPr>
          <a:xfrm>
            <a:off x="4443305" y="9114112"/>
            <a:ext cx="4118190"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defTabSz="650240">
              <a:defRPr sz="1600">
                <a:solidFill>
                  <a:srgbClr val="888888"/>
                </a:solidFill>
                <a:latin typeface="Calibri"/>
                <a:ea typeface="Calibri"/>
                <a:cs typeface="Calibri"/>
                <a:sym typeface="Calibri"/>
              </a:defRPr>
            </a:lvl1pPr>
          </a:lstStyle>
          <a:p>
            <a:pPr/>
            <a:r>
              <a:t>Tom@Gilb.com</a:t>
            </a:r>
          </a:p>
        </p:txBody>
      </p:sp>
      <p:sp>
        <p:nvSpPr>
          <p:cNvPr id="294" name="Shape 294"/>
          <p:cNvSpPr/>
          <p:nvPr>
            <p:ph type="title"/>
          </p:nvPr>
        </p:nvSpPr>
        <p:spPr>
          <a:xfrm>
            <a:off x="650238" y="390596"/>
            <a:ext cx="11704324" cy="426460"/>
          </a:xfrm>
          <a:prstGeom prst="rect">
            <a:avLst/>
          </a:prstGeom>
        </p:spPr>
        <p:txBody>
          <a:bodyPr/>
          <a:lstStyle/>
          <a:p>
            <a:pPr defTabSz="174264">
              <a:defRPr sz="1005"/>
            </a:pPr>
            <a:r>
              <a:t>(from contract template)</a:t>
            </a:r>
            <a:br/>
          </a:p>
        </p:txBody>
      </p:sp>
      <p:pic>
        <p:nvPicPr>
          <p:cNvPr id="295" name="image60.png" descr="Screen Shot 2014-10-26 at 02.47.22.png"/>
          <p:cNvPicPr>
            <a:picLocks noChangeAspect="1"/>
          </p:cNvPicPr>
          <p:nvPr/>
        </p:nvPicPr>
        <p:blipFill>
          <a:blip r:embed="rId3">
            <a:extLst/>
          </a:blip>
          <a:srcRect l="5012" t="0" r="3475" b="6880"/>
          <a:stretch>
            <a:fillRect/>
          </a:stretch>
        </p:blipFill>
        <p:spPr>
          <a:xfrm>
            <a:off x="451592" y="938348"/>
            <a:ext cx="12553209" cy="7920244"/>
          </a:xfrm>
          <a:prstGeom prst="rect">
            <a:avLst/>
          </a:prstGeom>
          <a:ln w="12700">
            <a:miter lim="400000"/>
          </a:ln>
        </p:spPr>
      </p:pic>
      <p:sp>
        <p:nvSpPr>
          <p:cNvPr id="296" name="Shape 296"/>
          <p:cNvSpPr/>
          <p:nvPr/>
        </p:nvSpPr>
        <p:spPr>
          <a:xfrm>
            <a:off x="650238" y="9114112"/>
            <a:ext cx="3034457" cy="371345"/>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nchor="ctr">
            <a:spAutoFit/>
          </a:bodyPr>
          <a:lstStyle>
            <a:lvl1pPr algn="l" defTabSz="650240">
              <a:defRPr sz="1600">
                <a:solidFill>
                  <a:srgbClr val="888888"/>
                </a:solidFill>
                <a:latin typeface="Calibri"/>
                <a:ea typeface="Calibri"/>
                <a:cs typeface="Calibri"/>
                <a:sym typeface="Calibri"/>
              </a:defRPr>
            </a:lvl1pPr>
          </a:lstStyle>
          <a:p>
            <a:pPr/>
            <a:r>
              <a:t>29 October 2014</a:t>
            </a:r>
          </a:p>
        </p:txBody>
      </p:sp>
      <p:sp>
        <p:nvSpPr>
          <p:cNvPr id="297" name="Shape 297"/>
          <p:cNvSpPr/>
          <p:nvPr>
            <p:ph type="sldNum" sz="quarter" idx="4294967295"/>
          </p:nvPr>
        </p:nvSpPr>
        <p:spPr>
          <a:xfrm>
            <a:off x="11998689" y="9114112"/>
            <a:ext cx="355869" cy="371347"/>
          </a:xfrm>
          <a:prstGeom prst="rect">
            <a:avLst/>
          </a:prstGeom>
          <a:extLst>
            <a:ext uri="{C572A759-6A51-4108-AA02-DFA0A04FC94B}">
              <ma14:wrappingTextBoxFlag xmlns:ma14="http://schemas.microsoft.com/office/mac/drawingml/2011/main" val="1"/>
            </a:ext>
          </a:extLst>
        </p:spPr>
        <p:txBody>
          <a:bodyPr lIns="65022" tIns="65022" rIns="65022" bIns="65022"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title"/>
          </p:nvPr>
        </p:nvSpPr>
        <p:spPr>
          <a:prstGeom prst="rect">
            <a:avLst/>
          </a:prstGeom>
        </p:spPr>
        <p:txBody>
          <a:bodyPr/>
          <a:lstStyle/>
          <a:p>
            <a:pPr/>
            <a:r>
              <a:t>last slide</a:t>
            </a:r>
          </a:p>
        </p:txBody>
      </p:sp>
      <p:sp>
        <p:nvSpPr>
          <p:cNvPr id="302" name="Shape 3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05" name="Group 305"/>
          <p:cNvGrpSpPr/>
          <p:nvPr/>
        </p:nvGrpSpPr>
        <p:grpSpPr>
          <a:xfrm>
            <a:off x="4171818" y="2274118"/>
            <a:ext cx="5334001" cy="7499176"/>
            <a:chOff x="-1" y="0"/>
            <a:chExt cx="5334000" cy="7499174"/>
          </a:xfrm>
        </p:grpSpPr>
        <p:pic>
          <p:nvPicPr>
            <p:cNvPr id="303" name="image10.png"/>
            <p:cNvPicPr>
              <a:picLocks noChangeAspect="1"/>
            </p:cNvPicPr>
            <p:nvPr/>
          </p:nvPicPr>
          <p:blipFill>
            <a:blip r:embed="rId2">
              <a:extLst/>
            </a:blip>
            <a:stretch>
              <a:fillRect/>
            </a:stretch>
          </p:blipFill>
          <p:spPr>
            <a:xfrm>
              <a:off x="195213" y="136649"/>
              <a:ext cx="4943572" cy="6991620"/>
            </a:xfrm>
            <a:prstGeom prst="rect">
              <a:avLst/>
            </a:prstGeom>
            <a:ln w="12700" cap="flat">
              <a:noFill/>
              <a:miter lim="400000"/>
            </a:ln>
            <a:effectLst/>
          </p:spPr>
        </p:pic>
        <p:pic>
          <p:nvPicPr>
            <p:cNvPr id="304" name="image61.png"/>
            <p:cNvPicPr>
              <a:picLocks noChangeAspect="1"/>
            </p:cNvPicPr>
            <p:nvPr/>
          </p:nvPicPr>
          <p:blipFill>
            <a:blip r:embed="rId3">
              <a:extLst/>
            </a:blip>
            <a:stretch>
              <a:fillRect/>
            </a:stretch>
          </p:blipFill>
          <p:spPr>
            <a:xfrm>
              <a:off x="-2" y="-1"/>
              <a:ext cx="5334001" cy="749917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889027" y="-168985"/>
            <a:ext cx="5334001" cy="3987801"/>
          </a:xfrm>
          <a:prstGeom prst="rect">
            <a:avLst/>
          </a:prstGeom>
        </p:spPr>
        <p:txBody>
          <a:bodyPr/>
          <a:lstStyle>
            <a:lvl1pPr>
              <a:defRPr sz="5500"/>
            </a:lvl1pPr>
          </a:lstStyle>
          <a:p>
            <a:pPr/>
            <a:r>
              <a:t>10 Commandments of Ethical Risk Management</a:t>
            </a:r>
          </a:p>
        </p:txBody>
      </p:sp>
      <p:sp>
        <p:nvSpPr>
          <p:cNvPr id="164" name="Shape 164"/>
          <p:cNvSpPr/>
          <p:nvPr>
            <p:ph type="body" sz="half" idx="1"/>
          </p:nvPr>
        </p:nvSpPr>
        <p:spPr>
          <a:xfrm>
            <a:off x="7003540" y="442598"/>
            <a:ext cx="5541196" cy="8868403"/>
          </a:xfrm>
          <a:prstGeom prst="rect">
            <a:avLst/>
          </a:prstGeom>
        </p:spPr>
        <p:txBody>
          <a:bodyPr/>
          <a:lstStyle/>
          <a:p>
            <a:pPr marL="253999" indent="-253999" algn="l" defTabSz="262889">
              <a:buSzPct val="100000"/>
              <a:buAutoNum type="arabicPeriod" startAt="1"/>
              <a:defRPr b="1" sz="2295">
                <a:latin typeface="Helvetica"/>
                <a:ea typeface="Helvetica"/>
                <a:cs typeface="Helvetica"/>
                <a:sym typeface="Helvetica"/>
              </a:defRPr>
            </a:pPr>
            <a:r>
              <a:t>identify all critical stakeholders</a:t>
            </a:r>
          </a:p>
          <a:p>
            <a:pPr marL="253999" indent="-253999" algn="l" defTabSz="262889">
              <a:buSzPct val="100000"/>
              <a:buAutoNum type="arabicPeriod" startAt="1"/>
              <a:defRPr b="1" sz="2295">
                <a:latin typeface="Helvetica"/>
                <a:ea typeface="Helvetica"/>
                <a:cs typeface="Helvetica"/>
                <a:sym typeface="Helvetica"/>
              </a:defRPr>
            </a:pPr>
            <a:r>
              <a:t>identify all critical stakeholder’s values and constraints (‘ends’)</a:t>
            </a:r>
          </a:p>
          <a:p>
            <a:pPr marL="253999" indent="-253999" algn="l" defTabSz="262889">
              <a:buSzPct val="100000"/>
              <a:buAutoNum type="arabicPeriod" startAt="1"/>
              <a:defRPr b="1" sz="2295">
                <a:latin typeface="Helvetica"/>
                <a:ea typeface="Helvetica"/>
                <a:cs typeface="Helvetica"/>
                <a:sym typeface="Helvetica"/>
              </a:defRPr>
            </a:pPr>
            <a:r>
              <a:t>collect and specify stakeholder relationships to requirements</a:t>
            </a:r>
          </a:p>
          <a:p>
            <a:pPr marL="253999" indent="-253999" algn="l" defTabSz="262889">
              <a:buSzPct val="100000"/>
              <a:buAutoNum type="arabicPeriod" startAt="1"/>
              <a:defRPr b="1" sz="2295">
                <a:latin typeface="Helvetica"/>
                <a:ea typeface="Helvetica"/>
                <a:cs typeface="Helvetica"/>
                <a:sym typeface="Helvetica"/>
              </a:defRPr>
            </a:pPr>
            <a:r>
              <a:t>all ‘means’ to satisfy requirements must estimate effects on all requirements and resources</a:t>
            </a:r>
          </a:p>
          <a:p>
            <a:pPr marL="253999" indent="-253999" algn="l" defTabSz="262889">
              <a:buSzPct val="100000"/>
              <a:buAutoNum type="arabicPeriod" startAt="1"/>
              <a:defRPr b="1" sz="2295">
                <a:latin typeface="Helvetica"/>
                <a:ea typeface="Helvetica"/>
                <a:cs typeface="Helvetica"/>
                <a:sym typeface="Helvetica"/>
              </a:defRPr>
            </a:pPr>
            <a:r>
              <a:t> decompose all large means into small 2% of resources value deliveries</a:t>
            </a:r>
          </a:p>
          <a:p>
            <a:pPr marL="253999" indent="-253999" algn="l" defTabSz="262889">
              <a:buSzPct val="100000"/>
              <a:buAutoNum type="arabicPeriod" startAt="1"/>
              <a:defRPr b="1" sz="2295">
                <a:latin typeface="Helvetica"/>
                <a:ea typeface="Helvetica"/>
                <a:cs typeface="Helvetica"/>
                <a:sym typeface="Helvetica"/>
              </a:defRPr>
            </a:pPr>
            <a:r>
              <a:t>measure delivery results and change plans to succeed better.</a:t>
            </a:r>
          </a:p>
          <a:p>
            <a:pPr marL="253999" indent="-253999" algn="l" defTabSz="262889">
              <a:buSzPct val="100000"/>
              <a:buAutoNum type="arabicPeriod" startAt="1"/>
              <a:defRPr b="1" sz="2295">
                <a:latin typeface="Helvetica"/>
                <a:ea typeface="Helvetica"/>
                <a:cs typeface="Helvetica"/>
                <a:sym typeface="Helvetica"/>
              </a:defRPr>
            </a:pPr>
            <a:r>
              <a:t>Attack project risks upstream, and prevent them: test is too late and too costly.</a:t>
            </a:r>
          </a:p>
          <a:p>
            <a:pPr marL="253999" indent="-253999" algn="l" defTabSz="262889">
              <a:buSzPct val="100000"/>
              <a:buAutoNum type="arabicPeriod" startAt="1"/>
              <a:defRPr b="1" sz="2295">
                <a:latin typeface="Helvetica"/>
                <a:ea typeface="Helvetica"/>
                <a:cs typeface="Helvetica"/>
                <a:sym typeface="Helvetica"/>
              </a:defRPr>
            </a:pPr>
            <a:r>
              <a:t>Continuously analyse recurring problem causes and tune organisation continuously </a:t>
            </a:r>
          </a:p>
          <a:p>
            <a:pPr marL="253999" indent="-253999" algn="l" defTabSz="262889">
              <a:buSzPct val="100000"/>
              <a:buAutoNum type="arabicPeriod" startAt="1"/>
              <a:defRPr b="1" sz="2295">
                <a:latin typeface="Helvetica"/>
                <a:ea typeface="Helvetica"/>
                <a:cs typeface="Helvetica"/>
                <a:sym typeface="Helvetica"/>
              </a:defRPr>
            </a:pPr>
            <a:r>
              <a:t>Keep focus on delivery of real measurable value in early continuous stream to stakeholders</a:t>
            </a:r>
          </a:p>
          <a:p>
            <a:pPr marL="253999" indent="-253999" algn="l" defTabSz="262889">
              <a:buSzPct val="100000"/>
              <a:buAutoNum type="arabicPeriod" startAt="1"/>
              <a:defRPr b="1" sz="2295">
                <a:latin typeface="Helvetica"/>
                <a:ea typeface="Helvetica"/>
                <a:cs typeface="Helvetica"/>
                <a:sym typeface="Helvetica"/>
              </a:defRPr>
            </a:pPr>
            <a:r>
              <a:t> Contract for measurable results, not work time spent. © </a:t>
            </a:r>
            <a:r>
              <a:rPr u="sng">
                <a:hlinkClick r:id="rId2" invalidUrl="" action="" tgtFrame="" tooltip="" history="1" highlightClick="0" endSnd="0"/>
              </a:rPr>
              <a:t>gilb.com</a:t>
            </a:r>
            <a:r>
              <a:t> 2017</a:t>
            </a:r>
          </a:p>
        </p:txBody>
      </p:sp>
      <p:pic>
        <p:nvPicPr>
          <p:cNvPr id="165" name="pasted-image.tiff"/>
          <p:cNvPicPr>
            <a:picLocks noChangeAspect="1"/>
          </p:cNvPicPr>
          <p:nvPr/>
        </p:nvPicPr>
        <p:blipFill>
          <a:blip r:embed="rId3">
            <a:extLst/>
          </a:blip>
          <a:stretch>
            <a:fillRect/>
          </a:stretch>
        </p:blipFill>
        <p:spPr>
          <a:xfrm>
            <a:off x="839536" y="4201633"/>
            <a:ext cx="5041901" cy="5080001"/>
          </a:xfrm>
          <a:prstGeom prst="rect">
            <a:avLst/>
          </a:prstGeom>
          <a:ln w="12700">
            <a:miter lim="400000"/>
          </a:ln>
        </p:spPr>
      </p:pic>
      <p:pic>
        <p:nvPicPr>
          <p:cNvPr id="166" name="pasted-image.tiff"/>
          <p:cNvPicPr>
            <a:picLocks noChangeAspect="1"/>
          </p:cNvPicPr>
          <p:nvPr/>
        </p:nvPicPr>
        <p:blipFill>
          <a:blip r:embed="rId4">
            <a:extLst/>
          </a:blip>
          <a:stretch>
            <a:fillRect/>
          </a:stretch>
        </p:blipFill>
        <p:spPr>
          <a:xfrm>
            <a:off x="5574" y="4079005"/>
            <a:ext cx="6709824" cy="5325258"/>
          </a:xfrm>
          <a:prstGeom prst="rect">
            <a:avLst/>
          </a:prstGeom>
          <a:ln w="12700">
            <a:miter lim="400000"/>
          </a:ln>
        </p:spPr>
      </p:pic>
      <p:sp>
        <p:nvSpPr>
          <p:cNvPr id="167" name="Shape 167"/>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1015972" y="5691638"/>
            <a:ext cx="5334001" cy="2200738"/>
          </a:xfrm>
          <a:prstGeom prst="rect">
            <a:avLst/>
          </a:prstGeom>
        </p:spPr>
        <p:txBody>
          <a:bodyPr/>
          <a:lstStyle/>
          <a:p>
            <a:pPr/>
            <a:r>
              <a:t>Here is the situation</a:t>
            </a:r>
          </a:p>
        </p:txBody>
      </p:sp>
      <p:sp>
        <p:nvSpPr>
          <p:cNvPr id="170" name="Shape 170"/>
          <p:cNvSpPr/>
          <p:nvPr>
            <p:ph type="body" sz="quarter" idx="1"/>
          </p:nvPr>
        </p:nvSpPr>
        <p:spPr>
          <a:xfrm>
            <a:off x="7238289" y="5291437"/>
            <a:ext cx="5334001" cy="4102101"/>
          </a:xfrm>
          <a:prstGeom prst="rect">
            <a:avLst/>
          </a:prstGeom>
        </p:spPr>
        <p:txBody>
          <a:bodyPr/>
          <a:lstStyle/>
          <a:p>
            <a:pPr defTabSz="531622">
              <a:defRPr b="1" sz="2912">
                <a:latin typeface="Helvetica"/>
                <a:ea typeface="Helvetica"/>
                <a:cs typeface="Helvetica"/>
                <a:sym typeface="Helvetica"/>
              </a:defRPr>
            </a:pPr>
            <a:r>
              <a:t>Your IT stakeholders </a:t>
            </a:r>
          </a:p>
          <a:p>
            <a:pPr defTabSz="531622">
              <a:defRPr b="1" sz="2912">
                <a:latin typeface="Helvetica"/>
                <a:ea typeface="Helvetica"/>
                <a:cs typeface="Helvetica"/>
                <a:sym typeface="Helvetica"/>
              </a:defRPr>
            </a:pPr>
            <a:r>
              <a:t>are not trained to defend themselves against IT problems.</a:t>
            </a:r>
          </a:p>
          <a:p>
            <a:pPr defTabSz="531622">
              <a:defRPr b="1" sz="2912">
                <a:latin typeface="Helvetica"/>
                <a:ea typeface="Helvetica"/>
                <a:cs typeface="Helvetica"/>
                <a:sym typeface="Helvetica"/>
              </a:defRPr>
            </a:pPr>
          </a:p>
          <a:p>
            <a:pPr defTabSz="531622">
              <a:defRPr b="1" sz="2912">
                <a:latin typeface="Helvetica"/>
                <a:ea typeface="Helvetica"/>
                <a:cs typeface="Helvetica"/>
                <a:sym typeface="Helvetica"/>
              </a:defRPr>
            </a:pPr>
            <a:r>
              <a:t>You, the IT professional,</a:t>
            </a:r>
          </a:p>
          <a:p>
            <a:pPr defTabSz="531622">
              <a:defRPr b="1" sz="2912">
                <a:latin typeface="Helvetica"/>
                <a:ea typeface="Helvetica"/>
                <a:cs typeface="Helvetica"/>
                <a:sym typeface="Helvetica"/>
              </a:defRPr>
            </a:pPr>
            <a:r>
              <a:t>are their only hope,</a:t>
            </a:r>
          </a:p>
          <a:p>
            <a:pPr defTabSz="531622">
              <a:defRPr b="1" sz="2912">
                <a:latin typeface="Helvetica"/>
                <a:ea typeface="Helvetica"/>
                <a:cs typeface="Helvetica"/>
                <a:sym typeface="Helvetica"/>
              </a:defRPr>
            </a:pPr>
            <a:r>
              <a:t>to avoid the ’30%+’ </a:t>
            </a:r>
          </a:p>
          <a:p>
            <a:pPr defTabSz="531622">
              <a:defRPr b="1" sz="2912">
                <a:latin typeface="Helvetica"/>
                <a:ea typeface="Helvetica"/>
                <a:cs typeface="Helvetica"/>
                <a:sym typeface="Helvetica"/>
              </a:defRPr>
            </a:pPr>
            <a:r>
              <a:t>total failure rate.</a:t>
            </a:r>
          </a:p>
        </p:txBody>
      </p:sp>
      <p:pic>
        <p:nvPicPr>
          <p:cNvPr id="171" name="Screen Shot 2017-03-12 at 21.24.07.png"/>
          <p:cNvPicPr>
            <a:picLocks noChangeAspect="1"/>
          </p:cNvPicPr>
          <p:nvPr/>
        </p:nvPicPr>
        <p:blipFill>
          <a:blip r:embed="rId2">
            <a:extLst/>
          </a:blip>
          <a:stretch>
            <a:fillRect/>
          </a:stretch>
        </p:blipFill>
        <p:spPr>
          <a:xfrm>
            <a:off x="793619" y="-55643"/>
            <a:ext cx="11417562" cy="5299418"/>
          </a:xfrm>
          <a:prstGeom prst="rect">
            <a:avLst/>
          </a:prstGeom>
          <a:ln w="12700">
            <a:miter lim="400000"/>
          </a:ln>
        </p:spPr>
      </p:pic>
      <p:sp>
        <p:nvSpPr>
          <p:cNvPr id="172" name="Shape 172"/>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lvl1pPr defTabSz="479044">
              <a:defRPr sz="6560"/>
            </a:lvl1pPr>
          </a:lstStyle>
          <a:p>
            <a:pPr/>
            <a:r>
              <a:t>Here is what I propose for the IT Professional Ethical Code </a:t>
            </a:r>
          </a:p>
        </p:txBody>
      </p:sp>
      <p:sp>
        <p:nvSpPr>
          <p:cNvPr id="175" name="Shape 175"/>
          <p:cNvSpPr/>
          <p:nvPr>
            <p:ph type="body" sz="half" idx="1"/>
          </p:nvPr>
        </p:nvSpPr>
        <p:spPr>
          <a:prstGeom prst="rect">
            <a:avLst/>
          </a:prstGeom>
        </p:spPr>
        <p:txBody>
          <a:bodyPr/>
          <a:lstStyle/>
          <a:p>
            <a:pPr marL="330905" indent="-330905" defTabSz="391414">
              <a:spcBef>
                <a:spcPts val="2100"/>
              </a:spcBef>
              <a:buSzPct val="100000"/>
              <a:buAutoNum type="arabicPeriod" startAt="1"/>
              <a:defRPr b="1" sz="1876">
                <a:latin typeface="Helvetica"/>
                <a:ea typeface="Helvetica"/>
                <a:cs typeface="Helvetica"/>
                <a:sym typeface="Helvetica"/>
              </a:defRPr>
            </a:pPr>
            <a:r>
              <a:t>We will always work towards the best value-for-money of our clients, and stakeholders.</a:t>
            </a:r>
          </a:p>
          <a:p>
            <a:pPr marL="330905" indent="-330905" defTabSz="391414">
              <a:spcBef>
                <a:spcPts val="2100"/>
              </a:spcBef>
              <a:buSzPct val="100000"/>
              <a:buAutoNum type="arabicPeriod" startAt="1"/>
              <a:defRPr b="1" sz="1876">
                <a:latin typeface="Helvetica"/>
                <a:ea typeface="Helvetica"/>
                <a:cs typeface="Helvetica"/>
                <a:sym typeface="Helvetica"/>
              </a:defRPr>
            </a:pPr>
            <a:r>
              <a:t>We will always try to discover the real higher-intent of our customers, rather than their initial statements of what they want.</a:t>
            </a:r>
          </a:p>
          <a:p>
            <a:pPr marL="330905" indent="-330905" defTabSz="391414">
              <a:spcBef>
                <a:spcPts val="2100"/>
              </a:spcBef>
              <a:buSzPct val="100000"/>
              <a:buAutoNum type="arabicPeriod" startAt="1"/>
              <a:defRPr b="1" sz="1876">
                <a:latin typeface="Helvetica"/>
                <a:ea typeface="Helvetica"/>
                <a:cs typeface="Helvetica"/>
                <a:sym typeface="Helvetica"/>
              </a:defRPr>
            </a:pPr>
            <a:r>
              <a:t>We will get confirmation and feedback on our interpretations of what our stakeholders really require</a:t>
            </a:r>
          </a:p>
          <a:p>
            <a:pPr marL="330905" indent="-330905" defTabSz="391414">
              <a:spcBef>
                <a:spcPts val="2100"/>
              </a:spcBef>
              <a:buSzPct val="100000"/>
              <a:buAutoNum type="arabicPeriod" startAt="1"/>
              <a:defRPr b="1" sz="1876">
                <a:latin typeface="Helvetica"/>
                <a:ea typeface="Helvetica"/>
                <a:cs typeface="Helvetica"/>
                <a:sym typeface="Helvetica"/>
              </a:defRPr>
            </a:pPr>
            <a:r>
              <a:t>We will deliver priority value, early and measurably, to our critical stakeholders.</a:t>
            </a:r>
          </a:p>
          <a:p>
            <a:pPr marL="330905" indent="-330905" defTabSz="391414">
              <a:spcBef>
                <a:spcPts val="2100"/>
              </a:spcBef>
              <a:buSzPct val="100000"/>
              <a:buAutoNum type="arabicPeriod" startAt="1"/>
              <a:defRPr b="1" sz="1876">
                <a:latin typeface="Helvetica"/>
                <a:ea typeface="Helvetica"/>
                <a:cs typeface="Helvetica"/>
                <a:sym typeface="Helvetica"/>
              </a:defRPr>
            </a:pPr>
            <a:r>
              <a:t>We will not expect payment for mere work and construction: but get paid for measurable stakeholder results.</a:t>
            </a:r>
          </a:p>
          <a:p>
            <a:pPr marL="330905" indent="-330905" defTabSz="391414">
              <a:spcBef>
                <a:spcPts val="2100"/>
              </a:spcBef>
              <a:buSzPct val="100000"/>
              <a:buAutoNum type="arabicPeriod" startAt="1"/>
              <a:defRPr b="1" sz="1876">
                <a:latin typeface="Helvetica"/>
                <a:ea typeface="Helvetica"/>
                <a:cs typeface="Helvetica"/>
                <a:sym typeface="Helvetica"/>
              </a:defRPr>
            </a:pPr>
            <a:r>
              <a:t>When we screw up, we will take full public responsibility, and fix the root causes.</a:t>
            </a:r>
          </a:p>
        </p:txBody>
      </p:sp>
      <p:sp>
        <p:nvSpPr>
          <p:cNvPr id="176" name="Shape 176"/>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7" name="pasted-image.tiff"/>
          <p:cNvPicPr>
            <a:picLocks noChangeAspect="1"/>
          </p:cNvPicPr>
          <p:nvPr/>
        </p:nvPicPr>
        <p:blipFill>
          <a:blip r:embed="rId3">
            <a:extLst/>
          </a:blip>
          <a:stretch>
            <a:fillRect/>
          </a:stretch>
        </p:blipFill>
        <p:spPr>
          <a:xfrm>
            <a:off x="7005564" y="2894250"/>
            <a:ext cx="5810954" cy="62865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596459" y="238545"/>
            <a:ext cx="12304372" cy="1152119"/>
          </a:xfrm>
          <a:prstGeom prst="rect">
            <a:avLst/>
          </a:prstGeom>
        </p:spPr>
        <p:txBody>
          <a:bodyPr/>
          <a:lstStyle/>
          <a:p>
            <a:pPr defTabSz="303783">
              <a:defRPr b="1" sz="2600">
                <a:latin typeface="Helvetica"/>
                <a:ea typeface="Helvetica"/>
                <a:cs typeface="Helvetica"/>
                <a:sym typeface="Helvetica"/>
              </a:defRPr>
            </a:pPr>
            <a:r>
              <a:rPr sz="2235"/>
              <a:t>PERSONAL ETHICS: </a:t>
            </a:r>
            <a:endParaRPr sz="2235"/>
          </a:p>
          <a:p>
            <a:pPr defTabSz="303783">
              <a:defRPr b="1" sz="2600">
                <a:latin typeface="Helvetica"/>
                <a:ea typeface="Helvetica"/>
                <a:cs typeface="Helvetica"/>
                <a:sym typeface="Helvetica"/>
              </a:defRPr>
            </a:pPr>
            <a:r>
              <a:rPr sz="2235"/>
              <a:t>Here is what I think you might want to do personally:</a:t>
            </a:r>
            <a:endParaRPr sz="2235"/>
          </a:p>
          <a:p>
            <a:pPr defTabSz="303783">
              <a:defRPr b="1" sz="2600">
                <a:latin typeface="Helvetica"/>
                <a:ea typeface="Helvetica"/>
                <a:cs typeface="Helvetica"/>
                <a:sym typeface="Helvetica"/>
              </a:defRPr>
            </a:pPr>
            <a:r>
              <a:rPr sz="2235"/>
              <a:t>I do!</a:t>
            </a:r>
            <a:r>
              <a:t> </a:t>
            </a:r>
          </a:p>
        </p:txBody>
      </p:sp>
      <p:sp>
        <p:nvSpPr>
          <p:cNvPr id="182" name="Shape 182"/>
          <p:cNvSpPr/>
          <p:nvPr>
            <p:ph type="body" sz="half" idx="1"/>
          </p:nvPr>
        </p:nvSpPr>
        <p:spPr>
          <a:xfrm>
            <a:off x="300171" y="1333989"/>
            <a:ext cx="6149473" cy="7826534"/>
          </a:xfrm>
          <a:prstGeom prst="rect">
            <a:avLst/>
          </a:prstGeom>
        </p:spPr>
        <p:txBody>
          <a:bodyPr/>
          <a:lstStyle/>
          <a:p>
            <a:pPr marL="236600" indent="-236600" defTabSz="403097">
              <a:spcBef>
                <a:spcPts val="2200"/>
              </a:spcBef>
              <a:defRPr b="1" sz="1932">
                <a:latin typeface="Helvetica"/>
                <a:ea typeface="Helvetica"/>
                <a:cs typeface="Helvetica"/>
                <a:sym typeface="Helvetica"/>
              </a:defRPr>
            </a:pPr>
            <a:r>
              <a:t>Learn the craft of ‘doing things right’. (next slide)</a:t>
            </a:r>
          </a:p>
          <a:p>
            <a:pPr marL="236600" indent="-236600" defTabSz="403097">
              <a:spcBef>
                <a:spcPts val="2200"/>
              </a:spcBef>
              <a:defRPr b="1" sz="1932">
                <a:latin typeface="Helvetica"/>
                <a:ea typeface="Helvetica"/>
                <a:cs typeface="Helvetica"/>
                <a:sym typeface="Helvetica"/>
              </a:defRPr>
            </a:pPr>
            <a:r>
              <a:t>Refuse time pressure, financial pressure and management pressure, to do ethically wrong things.</a:t>
            </a:r>
          </a:p>
          <a:p>
            <a:pPr marL="236600" indent="-236600" defTabSz="403097">
              <a:spcBef>
                <a:spcPts val="2200"/>
              </a:spcBef>
              <a:defRPr b="1" sz="1932">
                <a:latin typeface="Helvetica"/>
                <a:ea typeface="Helvetica"/>
                <a:cs typeface="Helvetica"/>
                <a:sym typeface="Helvetica"/>
              </a:defRPr>
            </a:pPr>
            <a:r>
              <a:t>Move to situations where doing the right things is profitable, and doing wrong things is considered unprofitable</a:t>
            </a:r>
          </a:p>
          <a:p>
            <a:pPr marL="236600" indent="-236600" defTabSz="403097">
              <a:spcBef>
                <a:spcPts val="2200"/>
              </a:spcBef>
              <a:defRPr b="1" sz="1932">
                <a:latin typeface="Helvetica"/>
                <a:ea typeface="Helvetica"/>
                <a:cs typeface="Helvetica"/>
                <a:sym typeface="Helvetica"/>
              </a:defRPr>
            </a:pPr>
            <a:r>
              <a:t>If you can’t avoid greedy people and companies, start your own ethical, IT-eco company</a:t>
            </a:r>
          </a:p>
          <a:p>
            <a:pPr marL="236600" indent="-236600" defTabSz="403097">
              <a:spcBef>
                <a:spcPts val="2200"/>
              </a:spcBef>
              <a:defRPr b="1" sz="1932">
                <a:latin typeface="Helvetica"/>
                <a:ea typeface="Helvetica"/>
                <a:cs typeface="Helvetica"/>
                <a:sym typeface="Helvetica"/>
              </a:defRPr>
            </a:pPr>
            <a:r>
              <a:t>Help colleagues under ethical pressure to do the right things</a:t>
            </a:r>
          </a:p>
          <a:p>
            <a:pPr marL="236600" indent="-236600" defTabSz="403097">
              <a:spcBef>
                <a:spcPts val="2200"/>
              </a:spcBef>
              <a:defRPr b="1" sz="1932">
                <a:latin typeface="Helvetica"/>
                <a:ea typeface="Helvetica"/>
                <a:cs typeface="Helvetica"/>
                <a:sym typeface="Helvetica"/>
              </a:defRPr>
            </a:pPr>
            <a:r>
              <a:t>Argue in your company or organisation for the long-term view, and building a good reputation for ethical value-delivery IT</a:t>
            </a:r>
          </a:p>
          <a:p>
            <a:pPr marL="236600" indent="-236600" defTabSz="403097">
              <a:spcBef>
                <a:spcPts val="2200"/>
              </a:spcBef>
              <a:defRPr b="1" sz="1932">
                <a:latin typeface="Helvetica"/>
                <a:ea typeface="Helvetica"/>
                <a:cs typeface="Helvetica"/>
                <a:sym typeface="Helvetica"/>
              </a:defRPr>
            </a:pPr>
            <a:r>
              <a:t>If you find yourself in unethical situations, walk away, perhaps quietly, perhaps whistle blowing, perhaps with a gentle written note of consequences to the higher levels: but do not get made responsible for the bad results that follow.</a:t>
            </a:r>
          </a:p>
        </p:txBody>
      </p:sp>
      <p:sp>
        <p:nvSpPr>
          <p:cNvPr id="183" name="Shape 183"/>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4" name="pasted-image.tiff"/>
          <p:cNvPicPr>
            <a:picLocks noChangeAspect="1"/>
          </p:cNvPicPr>
          <p:nvPr/>
        </p:nvPicPr>
        <p:blipFill>
          <a:blip r:embed="rId3">
            <a:extLst/>
          </a:blip>
          <a:stretch>
            <a:fillRect/>
          </a:stretch>
        </p:blipFill>
        <p:spPr>
          <a:xfrm>
            <a:off x="4671563" y="1143095"/>
            <a:ext cx="10137299" cy="7044260"/>
          </a:xfrm>
          <a:prstGeom prst="rect">
            <a:avLst/>
          </a:prstGeom>
          <a:ln w="12700">
            <a:miter lim="400000"/>
          </a:ln>
        </p:spPr>
      </p:pic>
      <p:pic>
        <p:nvPicPr>
          <p:cNvPr id="185" name="pasted-image.tiff"/>
          <p:cNvPicPr>
            <a:picLocks noChangeAspect="1"/>
          </p:cNvPicPr>
          <p:nvPr/>
        </p:nvPicPr>
        <p:blipFill>
          <a:blip r:embed="rId4">
            <a:extLst/>
          </a:blip>
          <a:stretch>
            <a:fillRect/>
          </a:stretch>
        </p:blipFill>
        <p:spPr>
          <a:xfrm>
            <a:off x="10415845" y="8045549"/>
            <a:ext cx="2623630" cy="173958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952500" y="444500"/>
            <a:ext cx="11099800" cy="765830"/>
          </a:xfrm>
          <a:prstGeom prst="rect">
            <a:avLst/>
          </a:prstGeom>
        </p:spPr>
        <p:txBody>
          <a:bodyPr/>
          <a:lstStyle>
            <a:lvl1pPr defTabSz="508254">
              <a:defRPr b="1" sz="4350">
                <a:latin typeface="Helvetica"/>
                <a:ea typeface="Helvetica"/>
                <a:cs typeface="Helvetica"/>
                <a:sym typeface="Helvetica"/>
              </a:defRPr>
            </a:lvl1pPr>
          </a:lstStyle>
          <a:p>
            <a:pPr/>
            <a:r>
              <a:t>The craft of Doing things Right</a:t>
            </a:r>
          </a:p>
        </p:txBody>
      </p:sp>
      <p:sp>
        <p:nvSpPr>
          <p:cNvPr id="190" name="Shape 190"/>
          <p:cNvSpPr/>
          <p:nvPr>
            <p:ph type="body" sz="half" idx="1"/>
          </p:nvPr>
        </p:nvSpPr>
        <p:spPr>
          <a:xfrm>
            <a:off x="314469" y="1105203"/>
            <a:ext cx="5972031" cy="7784797"/>
          </a:xfrm>
          <a:prstGeom prst="rect">
            <a:avLst/>
          </a:prstGeom>
        </p:spPr>
        <p:txBody>
          <a:bodyPr/>
          <a:lstStyle/>
          <a:p>
            <a:pPr marL="236600" indent="-236600" defTabSz="403097">
              <a:spcBef>
                <a:spcPts val="2200"/>
              </a:spcBef>
              <a:defRPr b="1" sz="1932">
                <a:latin typeface="Helvetica"/>
                <a:ea typeface="Helvetica"/>
                <a:cs typeface="Helvetica"/>
                <a:sym typeface="Helvetica"/>
              </a:defRPr>
            </a:pPr>
            <a:r>
              <a:t>THINGS TO MASTER - THE CRAFTS</a:t>
            </a:r>
          </a:p>
          <a:p>
            <a:pPr marL="236600" indent="-236600" defTabSz="403097">
              <a:spcBef>
                <a:spcPts val="2200"/>
              </a:spcBef>
              <a:defRPr b="1" sz="1932">
                <a:latin typeface="Helvetica"/>
                <a:ea typeface="Helvetica"/>
                <a:cs typeface="Helvetica"/>
                <a:sym typeface="Helvetica"/>
              </a:defRPr>
            </a:pPr>
            <a:r>
              <a:t>Stakeholder analysis</a:t>
            </a:r>
          </a:p>
          <a:p>
            <a:pPr marL="236600" indent="-236600" defTabSz="403097">
              <a:spcBef>
                <a:spcPts val="2200"/>
              </a:spcBef>
              <a:defRPr b="1" sz="1932">
                <a:latin typeface="Helvetica"/>
                <a:ea typeface="Helvetica"/>
                <a:cs typeface="Helvetica"/>
                <a:sym typeface="Helvetica"/>
              </a:defRPr>
            </a:pPr>
            <a:r>
              <a:t>Levels of concern: Business/Stakeholders/IT Systems</a:t>
            </a:r>
          </a:p>
          <a:p>
            <a:pPr marL="236600" indent="-236600" defTabSz="403097">
              <a:spcBef>
                <a:spcPts val="2200"/>
              </a:spcBef>
              <a:defRPr b="1" sz="1932">
                <a:latin typeface="Helvetica"/>
                <a:ea typeface="Helvetica"/>
                <a:cs typeface="Helvetica"/>
                <a:sym typeface="Helvetica"/>
              </a:defRPr>
            </a:pPr>
            <a:r>
              <a:t>Quantifying all critical values and qualities</a:t>
            </a:r>
          </a:p>
          <a:p>
            <a:pPr marL="236600" indent="-236600" defTabSz="403097">
              <a:spcBef>
                <a:spcPts val="2200"/>
              </a:spcBef>
              <a:defRPr b="1" sz="1932">
                <a:latin typeface="Helvetica"/>
                <a:ea typeface="Helvetica"/>
                <a:cs typeface="Helvetica"/>
                <a:sym typeface="Helvetica"/>
              </a:defRPr>
            </a:pPr>
            <a:r>
              <a:t>Quantifying multiple dimensions of architecture, strategies, designs (‘Means’)</a:t>
            </a:r>
          </a:p>
          <a:p>
            <a:pPr marL="236600" indent="-236600" defTabSz="403097">
              <a:spcBef>
                <a:spcPts val="2200"/>
              </a:spcBef>
              <a:defRPr b="1" sz="1932">
                <a:latin typeface="Helvetica"/>
                <a:ea typeface="Helvetica"/>
                <a:cs typeface="Helvetica"/>
                <a:sym typeface="Helvetica"/>
              </a:defRPr>
            </a:pPr>
            <a:r>
              <a:t>Estimation of resources for implementing means and strategies</a:t>
            </a:r>
          </a:p>
          <a:p>
            <a:pPr marL="236600" indent="-236600" defTabSz="403097">
              <a:spcBef>
                <a:spcPts val="2200"/>
              </a:spcBef>
              <a:defRPr b="1" sz="1932">
                <a:latin typeface="Helvetica"/>
                <a:ea typeface="Helvetica"/>
                <a:cs typeface="Helvetica"/>
                <a:sym typeface="Helvetica"/>
              </a:defRPr>
            </a:pPr>
            <a:r>
              <a:t>Decomposition of too-big ideas into  2% value delivery steps</a:t>
            </a:r>
          </a:p>
          <a:p>
            <a:pPr marL="236600" indent="-236600" defTabSz="403097">
              <a:spcBef>
                <a:spcPts val="2200"/>
              </a:spcBef>
              <a:defRPr b="1" sz="1932">
                <a:latin typeface="Helvetica"/>
                <a:ea typeface="Helvetica"/>
                <a:cs typeface="Helvetica"/>
                <a:sym typeface="Helvetica"/>
              </a:defRPr>
            </a:pPr>
            <a:r>
              <a:t>Risk analysis, identification, specification and mitigation</a:t>
            </a:r>
          </a:p>
          <a:p>
            <a:pPr marL="236600" indent="-236600" defTabSz="403097">
              <a:spcBef>
                <a:spcPts val="2200"/>
              </a:spcBef>
              <a:defRPr b="1" sz="1932">
                <a:latin typeface="Helvetica"/>
                <a:ea typeface="Helvetica"/>
                <a:cs typeface="Helvetica"/>
                <a:sym typeface="Helvetica"/>
              </a:defRPr>
            </a:pPr>
            <a:r>
              <a:t>Textbooks: Gilb: Value Planning 2016-7</a:t>
            </a:r>
          </a:p>
          <a:p>
            <a:pPr lvl="1" marL="473201" indent="-236600" defTabSz="403097">
              <a:spcBef>
                <a:spcPts val="2200"/>
              </a:spcBef>
              <a:defRPr b="1" sz="1932">
                <a:latin typeface="Helvetica"/>
                <a:ea typeface="Helvetica"/>
                <a:cs typeface="Helvetica"/>
                <a:sym typeface="Helvetica"/>
              </a:defRPr>
            </a:pPr>
            <a:r>
              <a:t>Free digital copy (100% discount code) to all who promise to me to read it all in a month. </a:t>
            </a:r>
            <a:r>
              <a:rPr u="sng">
                <a:hlinkClick r:id="rId2" invalidUrl="" action="" tgtFrame="" tooltip="" history="1" highlightClick="0" endSnd="0"/>
              </a:rPr>
              <a:t>leanpub.com/ValuePlanning</a:t>
            </a:r>
            <a:r>
              <a:t> or </a:t>
            </a:r>
            <a:r>
              <a:rPr u="sng">
                <a:hlinkClick r:id="rId3" invalidUrl="" action="" tgtFrame="" tooltip="" history="1" highlightClick="0" endSnd="0"/>
              </a:rPr>
              <a:t>gilb.com</a:t>
            </a:r>
          </a:p>
        </p:txBody>
      </p:sp>
      <p:sp>
        <p:nvSpPr>
          <p:cNvPr id="191" name="Shape 19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2" name="pasted-image.tiff"/>
          <p:cNvPicPr>
            <a:picLocks noChangeAspect="1"/>
          </p:cNvPicPr>
          <p:nvPr/>
        </p:nvPicPr>
        <p:blipFill>
          <a:blip r:embed="rId4">
            <a:extLst/>
          </a:blip>
          <a:stretch>
            <a:fillRect/>
          </a:stretch>
        </p:blipFill>
        <p:spPr>
          <a:xfrm>
            <a:off x="6073549" y="3588887"/>
            <a:ext cx="6948384" cy="286695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defTabSz="490727">
              <a:defRPr sz="6719"/>
            </a:pPr>
            <a:r>
              <a:t>Examples</a:t>
            </a:r>
          </a:p>
          <a:p>
            <a:pPr defTabSz="490727">
              <a:defRPr sz="6719"/>
            </a:pPr>
            <a:r>
              <a:t>Real Stakeholder Value </a:t>
            </a:r>
          </a:p>
        </p:txBody>
      </p:sp>
      <p:sp>
        <p:nvSpPr>
          <p:cNvPr id="195" name="Shape 195"/>
          <p:cNvSpPr/>
          <p:nvPr>
            <p:ph type="body" sz="half" idx="1"/>
          </p:nvPr>
        </p:nvSpPr>
        <p:spPr>
          <a:prstGeom prst="rect">
            <a:avLst/>
          </a:prstGeom>
        </p:spPr>
        <p:txBody>
          <a:bodyPr/>
          <a:lstStyle/>
          <a:p>
            <a:pPr/>
            <a:r>
              <a:t>The Agile Manifesto and other similar IT Cultures expect only to deliver value to ‘Customers and Users’  and primarily through ‘Working Code’</a:t>
            </a:r>
          </a:p>
          <a:p>
            <a:pPr>
              <a:defRPr i="1">
                <a:latin typeface="Helvetica"/>
                <a:ea typeface="Helvetica"/>
                <a:cs typeface="Helvetica"/>
                <a:sym typeface="Helvetica"/>
              </a:defRPr>
            </a:pPr>
            <a:r>
              <a:t>You need to dig deeper and find dozens of critical stakeholders.</a:t>
            </a:r>
          </a:p>
          <a:p>
            <a:pPr>
              <a:defRPr i="1">
                <a:latin typeface="Helvetica"/>
                <a:ea typeface="Helvetica"/>
                <a:cs typeface="Helvetica"/>
                <a:sym typeface="Helvetica"/>
              </a:defRPr>
            </a:pPr>
            <a:r>
              <a:t>You need to deliver real measurable value to the stakeholders, even if no working code is involved</a:t>
            </a:r>
          </a:p>
        </p:txBody>
      </p:sp>
      <p:sp>
        <p:nvSpPr>
          <p:cNvPr id="196" name="Shape 196"/>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7" name="pasted-image.tiff"/>
          <p:cNvPicPr>
            <a:picLocks noChangeAspect="1"/>
          </p:cNvPicPr>
          <p:nvPr/>
        </p:nvPicPr>
        <p:blipFill>
          <a:blip r:embed="rId3">
            <a:extLst/>
          </a:blip>
          <a:stretch>
            <a:fillRect/>
          </a:stretch>
        </p:blipFill>
        <p:spPr>
          <a:xfrm>
            <a:off x="6327810" y="4396450"/>
            <a:ext cx="6863882" cy="457592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prstGeom prst="rect">
            <a:avLst/>
          </a:prstGeom>
        </p:spPr>
        <p:txBody>
          <a:bodyPr/>
          <a:lstStyle>
            <a:lvl1pPr defTabSz="490727">
              <a:defRPr sz="6719"/>
            </a:lvl1pPr>
          </a:lstStyle>
          <a:p>
            <a:pPr/>
            <a:r>
              <a:t>Plan their real needs, not  perceived means: ask WHY?</a:t>
            </a:r>
          </a:p>
        </p:txBody>
      </p:sp>
      <p:sp>
        <p:nvSpPr>
          <p:cNvPr id="202" name="Shape 202"/>
          <p:cNvSpPr/>
          <p:nvPr>
            <p:ph type="body" sz="half" idx="1"/>
          </p:nvPr>
        </p:nvSpPr>
        <p:spPr>
          <a:prstGeom prst="rect">
            <a:avLst/>
          </a:prstGeom>
        </p:spPr>
        <p:txBody>
          <a:bodyPr/>
          <a:lstStyle/>
          <a:p>
            <a:pPr marL="315468" indent="-315468" defTabSz="537463">
              <a:spcBef>
                <a:spcPts val="2900"/>
              </a:spcBef>
              <a:defRPr sz="2576"/>
            </a:pPr>
            <a:r>
              <a:t>The customer stipulates as requirements “a decentralized modern digital solution”</a:t>
            </a:r>
          </a:p>
          <a:p>
            <a:pPr marL="315468" indent="-315468" defTabSz="537463">
              <a:spcBef>
                <a:spcPts val="2900"/>
              </a:spcBef>
              <a:defRPr i="1" sz="2576">
                <a:latin typeface="Helvetica"/>
                <a:ea typeface="Helvetica"/>
                <a:cs typeface="Helvetica"/>
                <a:sym typeface="Helvetica"/>
              </a:defRPr>
            </a:pPr>
            <a:r>
              <a:t>You recognize this as a technical means, not their real ends, and ask what they expect as a result.</a:t>
            </a:r>
          </a:p>
          <a:p>
            <a:pPr marL="315468" indent="-315468" defTabSz="537463">
              <a:spcBef>
                <a:spcPts val="2900"/>
              </a:spcBef>
              <a:defRPr i="1" sz="2576">
                <a:latin typeface="Helvetica"/>
                <a:ea typeface="Helvetica"/>
                <a:cs typeface="Helvetica"/>
                <a:sym typeface="Helvetica"/>
              </a:defRPr>
            </a:pPr>
            <a:r>
              <a:t>Their answer, example ‘more efficient services’ , is closer to their real needs. </a:t>
            </a:r>
          </a:p>
          <a:p>
            <a:pPr marL="315468" indent="-315468" defTabSz="537463">
              <a:spcBef>
                <a:spcPts val="2900"/>
              </a:spcBef>
              <a:defRPr i="1" sz="2576">
                <a:latin typeface="Helvetica"/>
                <a:ea typeface="Helvetica"/>
                <a:cs typeface="Helvetica"/>
                <a:sym typeface="Helvetica"/>
              </a:defRPr>
            </a:pPr>
            <a:r>
              <a:t>So help them make this official, and defined, and quantify their real values, to drive the IT Project</a:t>
            </a:r>
          </a:p>
        </p:txBody>
      </p:sp>
      <p:sp>
        <p:nvSpPr>
          <p:cNvPr id="203" name="Shape 203"/>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4" name="pasted-image.tiff"/>
          <p:cNvPicPr>
            <a:picLocks noChangeAspect="1"/>
          </p:cNvPicPr>
          <p:nvPr/>
        </p:nvPicPr>
        <p:blipFill>
          <a:blip r:embed="rId2">
            <a:extLst/>
          </a:blip>
          <a:stretch>
            <a:fillRect/>
          </a:stretch>
        </p:blipFill>
        <p:spPr>
          <a:xfrm>
            <a:off x="6621182" y="3640587"/>
            <a:ext cx="6360946" cy="2993387"/>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