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3.jpe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4.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5.jpeg" ContentType="image/jpeg"/>
  <Override PartName="/ppt/media/image16.jpeg" ContentType="image/jpeg"/>
  <Override PartName="/ppt/notesSlides/notesSlide31.xml" ContentType="application/vnd.openxmlformats-officedocument.presentationml.notesSlide+xml"/>
  <Override PartName="/ppt/media/image17.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18.jpeg" ContentType="image/jpeg"/>
  <Override PartName="/ppt/media/image19.jpe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20.jpeg" ContentType="image/jpeg"/>
  <Override PartName="/ppt/charts/chart5.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21.jpeg" ContentType="image/jpeg"/>
  <Override PartName="/ppt/notesSlides/notesSlide48.xml" ContentType="application/vnd.openxmlformats-officedocument.presentationml.notesSlide+xml"/>
  <Override PartName="/ppt/media/image22.jpe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7E2ED"/>
          </a:solidFill>
        </a:fill>
      </a:tcStyle>
    </a:wholeTbl>
    <a:band2H>
      <a:tcTxStyle b="def" i="def"/>
      <a:tcStyle>
        <a:tcBdr/>
        <a:fill>
          <a:solidFill>
            <a:srgbClr val="ECF1F6"/>
          </a:solidFill>
        </a:fill>
      </a:tcStyle>
    </a:band2H>
    <a:firstCol>
      <a:tcTxStyle b="on" i="on">
        <a:fontRef idx="minor">
          <a:srgbClr val="FFFFFF"/>
        </a:fontRef>
        <a:srgbClr val="FFFFFF"/>
      </a:tcTxStyle>
      <a:tcStyle>
        <a:tcBdr>
          <a:left>
            <a:ln w="12700" cap="flat">
              <a:solidFill>
                <a:srgbClr val="FFFFFF"/>
              </a:solidFill>
              <a:prstDash val="solid"/>
              <a:bevel/>
            </a:ln>
          </a:left>
          <a:right>
            <a:ln w="381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EAACF"/>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EAACF"/>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EAACF"/>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35818"/>
          <c:y val="0.0548868"/>
          <c:w val="0.876922"/>
          <c:h val="0.848"/>
        </c:manualLayout>
      </c:layout>
      <c:areaChart>
        <c:grouping val="standard"/>
        <c:varyColors val="0"/>
        <c:ser>
          <c:idx val="1"/>
          <c:order val="0"/>
          <c:tx>
            <c:strRef>
              <c:f>Sheet1!$C$1</c:f>
              <c:strCache>
                <c:ptCount val="1"/>
                <c:pt idx="0">
                  <c:v>Field Use</c:v>
                </c:pt>
              </c:strCache>
            </c:strRef>
          </c:tx>
          <c:spPr>
            <a:solidFill>
              <a:srgbClr val="FF2600"/>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Sheet1!$C$2:$C$4</c:f>
              <c:numCache>
                <c:ptCount val="3"/>
                <c:pt idx="0">
                  <c:v>100.000000</c:v>
                </c:pt>
                <c:pt idx="1">
                  <c:v>100.000000</c:v>
                </c:pt>
                <c:pt idx="2">
                  <c:v>100.000000</c:v>
                </c:pt>
              </c:numCache>
            </c:numRef>
          </c:val>
        </c:ser>
        <c:ser>
          <c:idx val="0"/>
          <c:order val="1"/>
          <c:tx>
            <c:strRef>
              <c:f>Sheet1!$B$1</c:f>
              <c:strCache>
                <c:ptCount val="1"/>
                <c:pt idx="0">
                  <c:v>Test</c:v>
                </c:pt>
              </c:strCache>
            </c:strRef>
          </c:tx>
          <c:spPr>
            <a:solidFill>
              <a:srgbClr val="1F3549"/>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Sheet1!$B$2:$B$4</c:f>
              <c:numCache>
                <c:ptCount val="3"/>
                <c:pt idx="0">
                  <c:v>20.000000</c:v>
                </c:pt>
                <c:pt idx="1">
                  <c:v>40.000000</c:v>
                </c:pt>
                <c:pt idx="2">
                  <c:v>80.000000</c:v>
                </c:pt>
              </c:numCache>
            </c:numRef>
          </c:val>
        </c:ser>
        <c:axId val="2094734552"/>
        <c:axId val="2094734553"/>
      </c:areaChart>
      <c:catAx>
        <c:axId val="2094734552"/>
        <c:scaling>
          <c:orientation val="minMax"/>
        </c:scaling>
        <c:delete val="0"/>
        <c:axPos val="b"/>
        <c:numFmt formatCode="General" sourceLinked="0"/>
        <c:majorTickMark val="out"/>
        <c:minorTickMark val="none"/>
        <c:tickLblPos val="low"/>
        <c:spPr>
          <a:ln w="12700" cap="flat">
            <a:solidFill>
              <a:srgbClr val="000000"/>
            </a:solidFill>
            <a:prstDash val="solid"/>
            <a:miter lim="400000"/>
          </a:ln>
        </c:spPr>
        <c:txPr>
          <a:bodyPr rot="0"/>
          <a:lstStyle/>
          <a:p>
            <a:pPr>
              <a:defRPr b="0" i="0" strike="noStrike" sz="18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12700" cap="flat">
            <a:solidFill>
              <a:srgbClr val="000000"/>
            </a:solidFill>
            <a:prstDash val="solid"/>
            <a:miter lim="400000"/>
          </a:ln>
        </c:spPr>
        <c:txPr>
          <a:bodyPr rot="0"/>
          <a:lstStyle/>
          <a:p>
            <a:pPr>
              <a:defRPr b="0" i="0" strike="noStrike" sz="1800" u="none">
                <a:solidFill>
                  <a:srgbClr val="000000"/>
                </a:solidFill>
                <a:latin typeface="Arial"/>
              </a:defRPr>
            </a:pPr>
          </a:p>
        </c:txPr>
        <c:crossAx val="2094734552"/>
        <c:crosses val="autoZero"/>
        <c:crossBetween val="midCat"/>
        <c:majorUnit val="25"/>
        <c:minorUnit val="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35818"/>
          <c:y val="0.0548868"/>
          <c:w val="0.876922"/>
          <c:h val="0.848"/>
        </c:manualLayout>
      </c:layout>
      <c:areaChart>
        <c:grouping val="standard"/>
        <c:varyColors val="0"/>
        <c:ser>
          <c:idx val="2"/>
          <c:order val="0"/>
          <c:tx>
            <c:strRef>
              <c:f>Sheet1!$D$1</c:f>
              <c:strCache>
                <c:ptCount val="1"/>
                <c:pt idx="0">
                  <c:v>Field Use</c:v>
                </c:pt>
              </c:strCache>
            </c:strRef>
          </c:tx>
          <c:spPr>
            <a:solidFill>
              <a:srgbClr val="FF2600"/>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Sheet1!$D$2:$D$4</c:f>
              <c:numCache>
                <c:ptCount val="3"/>
                <c:pt idx="0">
                  <c:v>100.000000</c:v>
                </c:pt>
                <c:pt idx="1">
                  <c:v>100.000000</c:v>
                </c:pt>
                <c:pt idx="2">
                  <c:v>100.000000</c:v>
                </c:pt>
              </c:numCache>
            </c:numRef>
          </c:val>
        </c:ser>
        <c:ser>
          <c:idx val="1"/>
          <c:order val="1"/>
          <c:tx>
            <c:strRef>
              <c:f>Sheet1!$C$1</c:f>
              <c:strCache>
                <c:ptCount val="1"/>
                <c:pt idx="0">
                  <c:v>Test</c:v>
                </c:pt>
              </c:strCache>
            </c:strRef>
          </c:tx>
          <c:spPr>
            <a:solidFill>
              <a:srgbClr val="1F3549"/>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Sheet1!$C$2:$C$4</c:f>
              <c:numCache>
                <c:ptCount val="3"/>
                <c:pt idx="0">
                  <c:v>75.000000</c:v>
                </c:pt>
                <c:pt idx="1">
                  <c:v>80.000000</c:v>
                </c:pt>
                <c:pt idx="2">
                  <c:v>95.000000</c:v>
                </c:pt>
              </c:numCache>
            </c:numRef>
          </c:val>
        </c:ser>
        <c:ser>
          <c:idx val="0"/>
          <c:order val="2"/>
          <c:tx>
            <c:strRef>
              <c:f>Sheet1!$B$1</c:f>
              <c:strCache>
                <c:ptCount val="1"/>
                <c:pt idx="0">
                  <c:v>Inspection</c:v>
                </c:pt>
              </c:strCache>
            </c:strRef>
          </c:tx>
          <c:spPr>
            <a:solidFill>
              <a:srgbClr val="3F6993"/>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Sheet1!$B$2:$B$4</c:f>
              <c:numCache>
                <c:ptCount val="3"/>
                <c:pt idx="0">
                  <c:v>60.000000</c:v>
                </c:pt>
                <c:pt idx="1">
                  <c:v>70.000000</c:v>
                </c:pt>
                <c:pt idx="2">
                  <c:v>85.000000</c:v>
                </c:pt>
              </c:numCache>
            </c:numRef>
          </c:val>
        </c:ser>
        <c:axId val="2094734552"/>
        <c:axId val="2094734553"/>
      </c:areaChart>
      <c:catAx>
        <c:axId val="2094734552"/>
        <c:scaling>
          <c:orientation val="minMax"/>
        </c:scaling>
        <c:delete val="0"/>
        <c:axPos val="b"/>
        <c:numFmt formatCode="General" sourceLinked="0"/>
        <c:majorTickMark val="out"/>
        <c:minorTickMark val="none"/>
        <c:tickLblPos val="low"/>
        <c:spPr>
          <a:ln w="12700" cap="flat">
            <a:solidFill>
              <a:srgbClr val="000000"/>
            </a:solidFill>
            <a:prstDash val="solid"/>
            <a:miter lim="400000"/>
          </a:ln>
        </c:spPr>
        <c:txPr>
          <a:bodyPr rot="0"/>
          <a:lstStyle/>
          <a:p>
            <a:pPr>
              <a:defRPr b="0" i="0" strike="noStrike" sz="18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12700" cap="flat">
            <a:solidFill>
              <a:srgbClr val="000000"/>
            </a:solidFill>
            <a:prstDash val="solid"/>
            <a:miter lim="400000"/>
          </a:ln>
        </c:spPr>
        <c:txPr>
          <a:bodyPr rot="0"/>
          <a:lstStyle/>
          <a:p>
            <a:pPr>
              <a:defRPr b="0" i="0" strike="noStrike" sz="1800" u="none">
                <a:solidFill>
                  <a:srgbClr val="000000"/>
                </a:solidFill>
                <a:latin typeface="Arial"/>
              </a:defRPr>
            </a:pPr>
          </a:p>
        </c:txPr>
        <c:crossAx val="2094734552"/>
        <c:crosses val="autoZero"/>
        <c:crossBetween val="midCat"/>
        <c:majorUnit val="25"/>
        <c:minorUnit val="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35818"/>
          <c:y val="0.0548868"/>
          <c:w val="0.876922"/>
          <c:h val="0.848"/>
        </c:manualLayout>
      </c:layout>
      <c:areaChart>
        <c:grouping val="standard"/>
        <c:varyColors val="0"/>
        <c:ser>
          <c:idx val="3"/>
          <c:order val="0"/>
          <c:tx>
            <c:strRef>
              <c:f>Sheet1!$E$1</c:f>
              <c:strCache>
                <c:ptCount val="1"/>
                <c:pt idx="0">
                  <c:v>Field Use</c:v>
                </c:pt>
              </c:strCache>
            </c:strRef>
          </c:tx>
          <c:spPr>
            <a:solidFill>
              <a:srgbClr val="FF2600"/>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Sheet1!$E$2:$E$4</c:f>
              <c:numCache>
                <c:ptCount val="3"/>
                <c:pt idx="0">
                  <c:v>100.000000</c:v>
                </c:pt>
                <c:pt idx="1">
                  <c:v>100.000000</c:v>
                </c:pt>
                <c:pt idx="2">
                  <c:v>100.000000</c:v>
                </c:pt>
              </c:numCache>
            </c:numRef>
          </c:val>
        </c:ser>
        <c:ser>
          <c:idx val="2"/>
          <c:order val="1"/>
          <c:tx>
            <c:strRef>
              <c:f>Sheet1!$D$1</c:f>
              <c:strCache>
                <c:ptCount val="1"/>
                <c:pt idx="0">
                  <c:v>Test</c:v>
                </c:pt>
              </c:strCache>
            </c:strRef>
          </c:tx>
          <c:spPr>
            <a:solidFill>
              <a:srgbClr val="1F3549"/>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Sheet1!$D$2:$D$4</c:f>
              <c:numCache>
                <c:ptCount val="3"/>
                <c:pt idx="0">
                  <c:v>85.000000</c:v>
                </c:pt>
                <c:pt idx="1">
                  <c:v>95.000000</c:v>
                </c:pt>
                <c:pt idx="2">
                  <c:v>98.000000</c:v>
                </c:pt>
              </c:numCache>
            </c:numRef>
          </c:val>
        </c:ser>
        <c:ser>
          <c:idx val="1"/>
          <c:order val="2"/>
          <c:tx>
            <c:strRef>
              <c:f>Sheet1!$C$1</c:f>
              <c:strCache>
                <c:ptCount val="1"/>
                <c:pt idx="0">
                  <c:v>Inspection</c:v>
                </c:pt>
              </c:strCache>
            </c:strRef>
          </c:tx>
          <c:spPr>
            <a:solidFill>
              <a:srgbClr val="3F6993"/>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Sheet1!$C$2:$C$4</c:f>
              <c:numCache>
                <c:ptCount val="3"/>
                <c:pt idx="0">
                  <c:v>70.000000</c:v>
                </c:pt>
                <c:pt idx="1">
                  <c:v>85.000000</c:v>
                </c:pt>
                <c:pt idx="2">
                  <c:v>90.000000</c:v>
                </c:pt>
              </c:numCache>
            </c:numRef>
          </c:val>
        </c:ser>
        <c:ser>
          <c:idx val="0"/>
          <c:order val="3"/>
          <c:tx>
            <c:strRef>
              <c:f>Sheet1!$B$1</c:f>
              <c:strCache>
                <c:ptCount val="1"/>
                <c:pt idx="0">
                  <c:v>Prevention</c:v>
                </c:pt>
              </c:strCache>
            </c:strRef>
          </c:tx>
          <c:spPr>
            <a:solidFill>
              <a:srgbClr val="4482B6"/>
            </a:solidFill>
            <a:ln w="9525" cap="flat">
              <a:solidFill>
                <a:srgbClr val="F9F9F9"/>
              </a:solidFill>
              <a:prstDash val="solid"/>
              <a:bevel/>
            </a:ln>
            <a:effectLst>
              <a:outerShdw sx="100000" sy="100000" kx="0" ky="0" algn="tl" rotWithShape="1" blurRad="38100" dist="20000" dir="5400000">
                <a:srgbClr val="000000">
                  <a:alpha val="38000"/>
                </a:srgbClr>
              </a:outerShdw>
            </a:effectLst>
          </c:spPr>
          <c:dLbls>
            <c:numFmt formatCode="0" sourceLinked="0"/>
            <c:txPr>
              <a:bodyPr/>
              <a:lstStyle/>
              <a:p>
                <a:pPr>
                  <a:defRPr b="0" i="0" strike="noStrike" sz="1800" u="none">
                    <a:solidFill>
                      <a:srgbClr val="000000"/>
                    </a:solidFill>
                    <a:latin typeface="Arial"/>
                  </a:defRPr>
                </a:pPr>
              </a:p>
            </c:txPr>
            <c:showLegendKey val="0"/>
            <c:showVal val="0"/>
            <c:showCatName val="0"/>
            <c:showSerName val="0"/>
            <c:showPercent val="0"/>
            <c:showBubbleSize val="0"/>
            <c:showLeaderLines val="0"/>
          </c:dLbls>
          <c:cat>
            <c:strRef>
              <c:f>Sheet1!$A$2:$A$4</c:f>
              <c:strCache>
                <c:ptCount val="3"/>
                <c:pt idx="0">
                  <c:v>1st  year</c:v>
                </c:pt>
                <c:pt idx="1">
                  <c:v>2nd year</c:v>
                </c:pt>
                <c:pt idx="2">
                  <c:v>5th year</c:v>
                </c:pt>
              </c:strCache>
            </c:strRef>
          </c:cat>
          <c:val>
            <c:numRef>
              <c:f>Sheet1!$B$2:$B$4</c:f>
              <c:numCache>
                <c:ptCount val="3"/>
                <c:pt idx="0">
                  <c:v>50.000000</c:v>
                </c:pt>
                <c:pt idx="1">
                  <c:v>70.000000</c:v>
                </c:pt>
                <c:pt idx="2">
                  <c:v>80.000000</c:v>
                </c:pt>
              </c:numCache>
            </c:numRef>
          </c:val>
        </c:ser>
        <c:axId val="2094734552"/>
        <c:axId val="2094734553"/>
      </c:areaChart>
      <c:catAx>
        <c:axId val="2094734552"/>
        <c:scaling>
          <c:orientation val="minMax"/>
        </c:scaling>
        <c:delete val="0"/>
        <c:axPos val="b"/>
        <c:numFmt formatCode="General" sourceLinked="0"/>
        <c:majorTickMark val="out"/>
        <c:minorTickMark val="none"/>
        <c:tickLblPos val="low"/>
        <c:spPr>
          <a:ln w="12700" cap="flat">
            <a:solidFill>
              <a:srgbClr val="000000"/>
            </a:solidFill>
            <a:prstDash val="solid"/>
            <a:miter lim="400000"/>
          </a:ln>
        </c:spPr>
        <c:txPr>
          <a:bodyPr rot="0"/>
          <a:lstStyle/>
          <a:p>
            <a:pPr>
              <a:defRPr b="0" i="0" strike="noStrike" sz="18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numFmt formatCode="0" sourceLinked="0"/>
        <c:majorTickMark val="out"/>
        <c:minorTickMark val="none"/>
        <c:tickLblPos val="nextTo"/>
        <c:spPr>
          <a:ln w="12700" cap="flat">
            <a:solidFill>
              <a:srgbClr val="000000"/>
            </a:solidFill>
            <a:prstDash val="solid"/>
            <a:miter lim="400000"/>
          </a:ln>
        </c:spPr>
        <c:txPr>
          <a:bodyPr rot="0"/>
          <a:lstStyle/>
          <a:p>
            <a:pPr>
              <a:defRPr b="0" i="0" strike="noStrike" sz="1800" u="none">
                <a:solidFill>
                  <a:srgbClr val="000000"/>
                </a:solidFill>
                <a:latin typeface="Arial"/>
              </a:defRPr>
            </a:pPr>
          </a:p>
        </c:txPr>
        <c:crossAx val="2094734552"/>
        <c:crosses val="autoZero"/>
        <c:crossBetween val="midCat"/>
        <c:majorUnit val="25"/>
        <c:minorUnit val="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42"/>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735465"/>
          <c:h val="0.9875"/>
        </c:manualLayout>
      </c:layout>
      <c:bar3DChart>
        <c:barDir val="col"/>
        <c:grouping val="clustered"/>
        <c:varyColors val="0"/>
        <c:ser>
          <c:idx val="0"/>
          <c:order val="0"/>
          <c:tx>
            <c:strRef>
              <c:f>Sheet1!$A$2</c:f>
              <c:strCache>
                <c:ptCount val="1"/>
                <c:pt idx="0">
                  <c:v>Financial</c:v>
                </c:pt>
              </c:strCache>
            </c:strRef>
          </c:tx>
          <c:spPr>
            <a:solidFill>
              <a:srgbClr val="BBE0E3"/>
            </a:solidFill>
            <a:ln w="12700" cap="flat">
              <a:noFill/>
              <a:prstDash val="solid"/>
              <a:round/>
            </a:ln>
            <a:effectLst/>
            <a:sp3d prstMaterial="matte"/>
          </c:spPr>
          <c:invertIfNegative val="0"/>
          <c:dLbls>
            <c:numFmt formatCode="#,##0" sourceLinked="0"/>
            <c:txPr>
              <a:bodyPr/>
              <a:lstStyle/>
              <a:p>
                <a:pPr>
                  <a:defRPr b="1" i="0" strike="noStrike" sz="1800" u="none">
                    <a:solidFill>
                      <a:srgbClr val="000000"/>
                    </a:solidFill>
                    <a:latin typeface="Arial"/>
                  </a:defRPr>
                </a:pPr>
              </a:p>
            </c:txPr>
            <c:showLegendKey val="0"/>
            <c:showVal val="0"/>
            <c:showCatName val="0"/>
            <c:showSerName val="0"/>
            <c:showPercent val="0"/>
            <c:showBubbleSize val="0"/>
            <c:showLeaderLines val="0"/>
          </c:dLbls>
          <c:cat>
            <c:strRef>
              <c:f>Sheet1!$B$1:$C$1</c:f>
              <c:strCache>
                <c:ptCount val="2"/>
                <c:pt idx="0">
                  <c:v>SQC+Planguage</c:v>
                </c:pt>
                <c:pt idx="1">
                  <c:v>Old Requirements</c:v>
                </c:pt>
              </c:strCache>
            </c:strRef>
          </c:cat>
          <c:val>
            <c:numRef>
              <c:f>Sheet1!$B$2:$C$2</c:f>
              <c:numCache>
                <c:ptCount val="2"/>
                <c:pt idx="0">
                  <c:v>11.200000</c:v>
                </c:pt>
                <c:pt idx="1">
                  <c:v>80.400000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1" i="0" strike="noStrike" sz="18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1" i="0" strike="noStrike" sz="1800" u="none">
                <a:solidFill>
                  <a:srgbClr val="000000"/>
                </a:solidFill>
                <a:latin typeface="Arial"/>
              </a:defRPr>
            </a:pPr>
          </a:p>
        </c:txPr>
        <c:crossAx val="2094734552"/>
        <c:crosses val="autoZero"/>
        <c:crossBetween val="between"/>
        <c:majorUnit val="22.5"/>
        <c:minorUnit val="11.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legend>
      <c:legendPos val="r"/>
      <c:layout>
        <c:manualLayout>
          <c:xMode val="edge"/>
          <c:yMode val="edge"/>
          <c:x val="0.727404"/>
          <c:y val="0.702529"/>
          <c:w val="0.272596"/>
          <c:h val="0.158227"/>
        </c:manualLayout>
      </c:layout>
      <c:overlay val="1"/>
      <c:spPr>
        <a:noFill/>
        <a:ln w="12700" cap="flat">
          <a:noFill/>
          <a:miter lim="400000"/>
        </a:ln>
        <a:effectLst/>
      </c:spPr>
      <c:txPr>
        <a:bodyPr rot="0"/>
        <a:lstStyle/>
        <a:p>
          <a:pPr>
            <a:defRPr b="1" i="0" strike="noStrike" sz="1800" u="none">
              <a:solidFill>
                <a:srgbClr val="000000"/>
              </a:solidFill>
              <a:latin typeface="Arial"/>
            </a:defRPr>
          </a:pPr>
        </a:p>
      </c:txPr>
    </c:legend>
    <c:plotVisOnly val="0"/>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42"/>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735465"/>
          <c:h val="0.9875"/>
        </c:manualLayout>
      </c:layout>
      <c:bar3DChart>
        <c:barDir val="col"/>
        <c:grouping val="clustered"/>
        <c:varyColors val="0"/>
        <c:ser>
          <c:idx val="0"/>
          <c:order val="0"/>
          <c:tx>
            <c:strRef>
              <c:f>Sheet1!$A$2</c:f>
              <c:strCache>
                <c:ptCount val="1"/>
                <c:pt idx="0">
                  <c:v>Financial</c:v>
                </c:pt>
              </c:strCache>
            </c:strRef>
          </c:tx>
          <c:spPr>
            <a:solidFill>
              <a:srgbClr val="BBE0E3"/>
            </a:solidFill>
            <a:ln w="12700" cap="flat">
              <a:noFill/>
              <a:prstDash val="solid"/>
              <a:round/>
            </a:ln>
            <a:effectLst/>
            <a:sp3d prstMaterial="matte"/>
          </c:spPr>
          <c:invertIfNegative val="0"/>
          <c:dLbls>
            <c:numFmt formatCode="#,##0" sourceLinked="0"/>
            <c:txPr>
              <a:bodyPr/>
              <a:lstStyle/>
              <a:p>
                <a:pPr>
                  <a:defRPr b="1" i="0" strike="noStrike" sz="1800" u="none">
                    <a:solidFill>
                      <a:srgbClr val="000000"/>
                    </a:solidFill>
                    <a:latin typeface="Arial"/>
                  </a:defRPr>
                </a:pPr>
              </a:p>
            </c:txPr>
            <c:showLegendKey val="0"/>
            <c:showVal val="0"/>
            <c:showCatName val="0"/>
            <c:showSerName val="0"/>
            <c:showPercent val="0"/>
            <c:showBubbleSize val="0"/>
            <c:showLeaderLines val="0"/>
          </c:dLbls>
          <c:cat>
            <c:strRef>
              <c:f>Sheet1!$B$1:$C$1</c:f>
              <c:strCache>
                <c:ptCount val="2"/>
                <c:pt idx="0">
                  <c:v>SQC+Planguage</c:v>
                </c:pt>
                <c:pt idx="1">
                  <c:v>Old Requirements</c:v>
                </c:pt>
              </c:strCache>
            </c:strRef>
          </c:cat>
          <c:val>
            <c:numRef>
              <c:f>Sheet1!$B$2:$C$2</c:f>
              <c:numCache>
                <c:ptCount val="2"/>
                <c:pt idx="0">
                  <c:v>11.200000</c:v>
                </c:pt>
                <c:pt idx="1">
                  <c:v>80.400000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b="1" i="0" strike="noStrike" sz="18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numFmt formatCode="0.####" sourceLinked="0"/>
        <c:majorTickMark val="out"/>
        <c:minorTickMark val="none"/>
        <c:tickLblPos val="nextTo"/>
        <c:spPr>
          <a:ln w="12700" cap="flat">
            <a:noFill/>
            <a:prstDash val="solid"/>
            <a:round/>
          </a:ln>
        </c:spPr>
        <c:txPr>
          <a:bodyPr rot="0"/>
          <a:lstStyle/>
          <a:p>
            <a:pPr>
              <a:defRPr b="1" i="0" strike="noStrike" sz="1800" u="none">
                <a:solidFill>
                  <a:srgbClr val="000000"/>
                </a:solidFill>
                <a:latin typeface="Arial"/>
              </a:defRPr>
            </a:pPr>
          </a:p>
        </c:txPr>
        <c:crossAx val="2094734552"/>
        <c:crosses val="autoZero"/>
        <c:crossBetween val="between"/>
        <c:majorUnit val="22.5"/>
        <c:minorUnit val="11.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legend>
      <c:legendPos val="r"/>
      <c:layout>
        <c:manualLayout>
          <c:xMode val="edge"/>
          <c:yMode val="edge"/>
          <c:x val="0.727404"/>
          <c:y val="0.702529"/>
          <c:w val="0.272596"/>
          <c:h val="0.158227"/>
        </c:manualLayout>
      </c:layout>
      <c:overlay val="1"/>
      <c:spPr>
        <a:noFill/>
        <a:ln w="12700" cap="flat">
          <a:noFill/>
          <a:miter lim="400000"/>
        </a:ln>
        <a:effectLst/>
      </c:spPr>
      <c:txPr>
        <a:bodyPr rot="0"/>
        <a:lstStyle/>
        <a:p>
          <a:pPr>
            <a:defRPr b="1" i="0" strike="noStrike" sz="1800" u="none">
              <a:solidFill>
                <a:srgbClr val="000000"/>
              </a:solidFill>
              <a:latin typeface="Arial"/>
            </a:defRPr>
          </a:pPr>
        </a:p>
      </c:txPr>
    </c:legend>
    <c:plotVisOnly val="0"/>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ph type="sldImg"/>
          </p:nvPr>
        </p:nvSpPr>
        <p:spPr>
          <a:xfrm>
            <a:off x="1143000" y="685800"/>
            <a:ext cx="4572000" cy="3429000"/>
          </a:xfrm>
          <a:prstGeom prst="rect">
            <a:avLst/>
          </a:prstGeom>
        </p:spPr>
        <p:txBody>
          <a:bodyPr/>
          <a:lstStyle/>
          <a:p>
            <a:pPr/>
          </a:p>
        </p:txBody>
      </p:sp>
      <p:sp>
        <p:nvSpPr>
          <p:cNvPr id="375" name="Shape 3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www.ppg.com/" TargetMode="Externa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mailto:Cjones@spr.com" TargetMode="Externa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 Id="rId3" Type="http://schemas.openxmlformats.org/officeDocument/2006/relationships/hyperlink" Target="http://www.w3.org/TR/2003/WD-WCAG2-tech-req-20030207/" TargetMode="External"/><Relationship Id="rId4" Type="http://schemas.openxmlformats.org/officeDocument/2006/relationships/hyperlink" Target="http://www.w3.org/TR/2003/WD-WCAG2-tech-req-20030207/%23defs" TargetMode="Externa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 Id="rId3" Type="http://schemas.openxmlformats.org/officeDocument/2006/relationships/hyperlink" Target="http://www.malotaux.nl/doc.php?id=98" TargetMode="Externa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 Id="rId3" Type="http://schemas.openxmlformats.org/officeDocument/2006/relationships/hyperlink" Target="mailto:erik.simmons@intel.com" TargetMode="Externa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 Id="rId3" Type="http://schemas.openxmlformats.org/officeDocument/2006/relationships/hyperlink" Target="mailto:erik.simmons@intel.com" TargetMode="Externa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 Id="rId3" Type="http://schemas.openxmlformats.org/officeDocument/2006/relationships/hyperlink" Target="mailto:Cjones@spr.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a:latin typeface="Times"/>
                <a:ea typeface="Times"/>
                <a:cs typeface="Times"/>
                <a:sym typeface="Times"/>
              </a:rPr>
              <a:t> Evans Edit 6 sept 2010</a:t>
            </a:r>
          </a:p>
          <a:p>
            <a:pPr defTabSz="914400">
              <a:defRPr sz="1200">
                <a:latin typeface="Trebuchet MS"/>
                <a:ea typeface="Trebuchet MS"/>
                <a:cs typeface="Trebuchet MS"/>
                <a:sym typeface="Trebuchet MS"/>
              </a:defRPr>
            </a:pPr>
            <a:endParaRPr>
              <a:latin typeface="Times"/>
              <a:ea typeface="Times"/>
              <a:cs typeface="Times"/>
              <a:sym typeface="Times"/>
            </a:endParaRPr>
          </a:p>
          <a:p>
            <a:pPr defTabSz="914400">
              <a:defRPr sz="1200">
                <a:latin typeface="Trebuchet MS"/>
                <a:ea typeface="Trebuchet MS"/>
                <a:cs typeface="Trebuchet MS"/>
                <a:sym typeface="Trebuchet MS"/>
              </a:defRPr>
            </a:pPr>
            <a:r>
              <a:rPr>
                <a:latin typeface="Times"/>
                <a:ea typeface="Times"/>
                <a:cs typeface="Times"/>
                <a:sym typeface="Times"/>
              </a:rPr>
              <a:t>Tom edit 6 sept 2010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u="sng"/>
              <a:t>Prevention</a:t>
            </a:r>
            <a:r>
              <a:t> data based on state of the art prevention experiences (IBM RTP), Others (Space Shuttle IBM SJ 1-95) 95%+  (99.99% in Fixes)</a:t>
            </a:r>
          </a:p>
          <a:p>
            <a:pPr defTabSz="914400">
              <a:defRPr sz="1200">
                <a:latin typeface="Trebuchet MS"/>
                <a:ea typeface="Trebuchet MS"/>
                <a:cs typeface="Trebuchet MS"/>
                <a:sym typeface="Trebuchet MS"/>
              </a:defRPr>
            </a:pPr>
            <a:r>
              <a:t>Cumulative Inspection </a:t>
            </a:r>
            <a:r>
              <a:rPr u="sng"/>
              <a:t>detection</a:t>
            </a:r>
            <a:r>
              <a:t> data based on state of the art Inspection</a:t>
            </a:r>
            <a:r>
              <a:rPr sz="1100"/>
              <a:t> (in an environment where prevention is also being used, IBM MN, </a:t>
            </a:r>
            <a:r>
              <a:t>Sema UK, IBM UK</a:t>
            </a:r>
            <a:r>
              <a:rPr sz="110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p>
          <a:p>
            <a:pPr/>
            <a:r>
              <a:t>“Power to The Programmers”, as held Krakow ACE Conference June 2014</a:t>
            </a:r>
          </a:p>
          <a:p>
            <a:pPr/>
            <a:r>
              <a:t>Video: http://vimeo.com/98733453</a:t>
            </a:r>
          </a:p>
          <a:p>
            <a:pPr/>
          </a:p>
          <a:p>
            <a:pPr/>
            <a:r>
              <a:t>Slides at ACE Conf</a:t>
            </a:r>
          </a:p>
          <a:p>
            <a:pPr/>
            <a:r>
              <a:t>http://www.gilb.com/dl821</a:t>
            </a:r>
          </a:p>
          <a:p>
            <a:pPr/>
          </a:p>
          <a:p>
            <a:pPr/>
            <a:r>
              <a:t>“Power to The Programmers”</a:t>
            </a:r>
          </a:p>
          <a:p>
            <a:pPr/>
            <a:r>
              <a:t>Held at Javazone, Oslo September 1 2014</a:t>
            </a:r>
          </a:p>
          <a:p>
            <a:pPr/>
            <a:r>
              <a:t>ahttp://vimeo.com/105888902</a:t>
            </a:r>
          </a:p>
          <a:p>
            <a:pPr/>
          </a:p>
          <a:p>
            <a:pPr/>
          </a:p>
          <a:p>
            <a:pPr/>
            <a:r>
              <a:t>http://www.gilb.com/dl841</a:t>
            </a:r>
          </a:p>
          <a:p>
            <a:pPr/>
            <a:r>
              <a:t>PtP Zagreb 2015</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t>Copyright The Atlantic Systems Guild, Used with Kind Permission.</a:t>
            </a:r>
          </a:p>
          <a:p>
            <a:pPr defTabSz="914400">
              <a:defRPr sz="1200">
                <a:latin typeface="Trebuchet MS"/>
                <a:ea typeface="Trebuchet MS"/>
                <a:cs typeface="Trebuchet MS"/>
                <a:sym typeface="Trebuchet MS"/>
              </a:defRPr>
            </a:pPr>
            <a:r>
              <a:t>http://www.requirementsnetwork.com/sites/requirementsnetwork.com/files/Volere_Requirements-A_Socio_Technical_Discipline.pdf</a:t>
            </a:r>
          </a:p>
          <a:p>
            <a:pPr defTabSz="914400">
              <a:defRPr sz="1200">
                <a:latin typeface="Trebuchet MS"/>
                <a:ea typeface="Trebuchet MS"/>
                <a:cs typeface="Trebuchet MS"/>
                <a:sym typeface="Trebuchet MS"/>
              </a:defRPr>
            </a:pPr>
          </a:p>
          <a:p>
            <a:pPr defTabSz="914400">
              <a:defRPr sz="1200">
                <a:latin typeface="Trebuchet MS"/>
                <a:ea typeface="Trebuchet MS"/>
                <a:cs typeface="Trebuchet MS"/>
                <a:sym typeface="Trebuchet MS"/>
              </a:defRPr>
            </a:pPr>
            <a:endParaRPr b="1"/>
          </a:p>
          <a:p>
            <a:pPr defTabSz="914400">
              <a:defRPr sz="1200">
                <a:latin typeface="Trebuchet MS"/>
                <a:ea typeface="Trebuchet MS"/>
                <a:cs typeface="Trebuchet MS"/>
                <a:sym typeface="Trebuchet MS"/>
              </a:defRPr>
            </a:pPr>
            <a:r>
              <a:rPr b="1"/>
              <a:t>Requirements – A Socio Technical Discipline</a:t>
            </a:r>
          </a:p>
          <a:p>
            <a:pPr defTabSz="914400">
              <a:defRPr sz="1200">
                <a:latin typeface="Trebuchet MS"/>
                <a:ea typeface="Trebuchet MS"/>
                <a:cs typeface="Trebuchet MS"/>
                <a:sym typeface="Trebuchet MS"/>
              </a:defRPr>
            </a:pPr>
            <a:r>
              <a:t>This is the fourth article in a series that explains the</a:t>
            </a:r>
          </a:p>
          <a:p>
            <a:pPr defTabSz="914400">
              <a:defRPr sz="1200">
                <a:latin typeface="Trebuchet MS"/>
                <a:ea typeface="Trebuchet MS"/>
                <a:cs typeface="Trebuchet MS"/>
                <a:sym typeface="Trebuchet MS"/>
              </a:defRPr>
            </a:pPr>
            <a:r>
              <a:t>thinking behind the </a:t>
            </a:r>
            <a:r>
              <a:rPr i="1"/>
              <a:t>Volere1 requirements techniques.</a:t>
            </a:r>
          </a:p>
          <a:p>
            <a:pPr defTabSz="914400">
              <a:defRPr sz="1200">
                <a:latin typeface="Trebuchet MS"/>
                <a:ea typeface="Trebuchet MS"/>
                <a:cs typeface="Trebuchet MS"/>
                <a:sym typeface="Trebuchet MS"/>
              </a:defRPr>
            </a:pPr>
            <a:r>
              <a:t>Subsequent articles will explore various aspects of</a:t>
            </a:r>
          </a:p>
          <a:p>
            <a:pPr defTabSz="914400">
              <a:defRPr sz="1200">
                <a:latin typeface="Trebuchet MS"/>
                <a:ea typeface="Trebuchet MS"/>
                <a:cs typeface="Trebuchet MS"/>
                <a:sym typeface="Trebuchet MS"/>
              </a:defRPr>
            </a:pPr>
            <a:r>
              <a:t>applying these techniques in your environment.</a:t>
            </a:r>
          </a:p>
          <a:p>
            <a:pPr defTabSz="914400">
              <a:defRPr sz="1200">
                <a:latin typeface="Trebuchet MS"/>
                <a:ea typeface="Trebuchet MS"/>
                <a:cs typeface="Trebuchet MS"/>
                <a:sym typeface="Trebuchet MS"/>
              </a:defRPr>
            </a:pPr>
            <a:r>
              <a:t>by</a:t>
            </a:r>
          </a:p>
          <a:p>
            <a:pPr defTabSz="914400">
              <a:defRPr sz="1200">
                <a:latin typeface="Trebuchet MS"/>
                <a:ea typeface="Trebuchet MS"/>
                <a:cs typeface="Trebuchet MS"/>
                <a:sym typeface="Trebuchet MS"/>
              </a:defRPr>
            </a:pPr>
            <a:r>
              <a:t>Suzanne Robertson &amp; James Robertson</a:t>
            </a:r>
          </a:p>
          <a:p>
            <a:pPr defTabSz="914400">
              <a:defRPr sz="1200">
                <a:latin typeface="Trebuchet MS"/>
                <a:ea typeface="Trebuchet MS"/>
                <a:cs typeface="Trebuchet MS"/>
                <a:sym typeface="Trebuchet MS"/>
              </a:defRPr>
            </a:pPr>
            <a:r>
              <a:t>The Atlantic Systems Guild</a:t>
            </a:r>
          </a:p>
          <a:p>
            <a:pPr defTabSz="914400">
              <a:defRPr sz="1200">
                <a:latin typeface="Trebuchet MS"/>
                <a:ea typeface="Trebuchet MS"/>
                <a:cs typeface="Trebuchet MS"/>
                <a:sym typeface="Trebuchet MS"/>
              </a:defRPr>
            </a:pPr>
            <a:r>
              <a:t>February 2009</a:t>
            </a:r>
          </a:p>
          <a:p>
            <a:pPr defTabSz="914400">
              <a:defRPr sz="1200">
                <a:latin typeface="Trebuchet MS"/>
                <a:ea typeface="Trebuchet MS"/>
                <a:cs typeface="Trebuchet MS"/>
                <a:sym typeface="Trebuchet MS"/>
              </a:defRPr>
            </a:pPr>
            <a:r>
              <a:rPr b="1" i="1"/>
              <a:t>A Combination of Perspectives</a:t>
            </a:r>
          </a:p>
          <a:p>
            <a:pPr defTabSz="914400">
              <a:defRPr sz="1200">
                <a:latin typeface="Trebuchet MS"/>
                <a:ea typeface="Trebuchet MS"/>
                <a:cs typeface="Trebuchet MS"/>
                <a:sym typeface="Trebuchet MS"/>
              </a:defRPr>
            </a:pPr>
            <a:endParaRPr b="1" i="1"/>
          </a:p>
          <a:p>
            <a:pPr defTabSz="914400">
              <a:defRPr sz="1200">
                <a:latin typeface="Trebuchet MS"/>
                <a:ea typeface="Trebuchet MS"/>
                <a:cs typeface="Trebuchet MS"/>
                <a:sym typeface="Trebuchet MS"/>
              </a:defRPr>
            </a:pPr>
            <a:r>
              <a:t>On 8 Apr 2009, at 11:00, Suzanne Robertson wrote:Tom,Yes, with the usual copyright acknowledgements. What do you want to use it for?Have a happy EasterSuzanne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lnSpc>
                <a:spcPct val="90000"/>
              </a:lnSpc>
              <a:defRPr sz="1100">
                <a:latin typeface="Trebuchet MS"/>
                <a:ea typeface="Trebuchet MS"/>
                <a:cs typeface="Trebuchet MS"/>
                <a:sym typeface="Trebuchet MS"/>
              </a:defRPr>
            </a:pPr>
            <a:r>
              <a:rPr b="1"/>
              <a:t>2. The stakeholders</a:t>
            </a:r>
            <a:endParaRPr sz="1200"/>
          </a:p>
          <a:p>
            <a:pPr>
              <a:lnSpc>
                <a:spcPct val="90000"/>
              </a:lnSpc>
              <a:defRPr sz="1100">
                <a:latin typeface="Trebuchet MS"/>
                <a:ea typeface="Trebuchet MS"/>
                <a:cs typeface="Trebuchet MS"/>
                <a:sym typeface="Trebuchet MS"/>
              </a:defRPr>
            </a:pPr>
            <a:r>
              <a:t>The stakeholders identified to date include:</a:t>
            </a:r>
          </a:p>
          <a:p>
            <a:pPr>
              <a:lnSpc>
                <a:spcPct val="90000"/>
              </a:lnSpc>
              <a:defRPr sz="1100">
                <a:latin typeface="Trebuchet MS"/>
                <a:ea typeface="Trebuchet MS"/>
                <a:cs typeface="Trebuchet MS"/>
                <a:sym typeface="Trebuchet MS"/>
              </a:defRPr>
            </a:pPr>
            <a:r>
              <a:t>Primary users (PU) - Down’s Syndrome individuals</a:t>
            </a:r>
          </a:p>
          <a:p>
            <a:pPr lvl="1" indent="457200">
              <a:lnSpc>
                <a:spcPct val="90000"/>
              </a:lnSpc>
              <a:defRPr sz="1100">
                <a:latin typeface="Trebuchet MS"/>
                <a:ea typeface="Trebuchet MS"/>
                <a:cs typeface="Trebuchet MS"/>
                <a:sym typeface="Trebuchet MS"/>
              </a:defRPr>
            </a:pPr>
            <a:r>
              <a:t>children</a:t>
            </a:r>
          </a:p>
          <a:p>
            <a:pPr lvl="1" indent="457200">
              <a:lnSpc>
                <a:spcPct val="90000"/>
              </a:lnSpc>
              <a:defRPr sz="1100">
                <a:latin typeface="Trebuchet MS"/>
                <a:ea typeface="Trebuchet MS"/>
                <a:cs typeface="Trebuchet MS"/>
                <a:sym typeface="Trebuchet MS"/>
              </a:defRPr>
            </a:pPr>
            <a:r>
              <a:t>teenagers</a:t>
            </a:r>
          </a:p>
          <a:p>
            <a:pPr lvl="1" indent="457200">
              <a:lnSpc>
                <a:spcPct val="90000"/>
              </a:lnSpc>
              <a:defRPr sz="1100">
                <a:latin typeface="Trebuchet MS"/>
                <a:ea typeface="Trebuchet MS"/>
                <a:cs typeface="Trebuchet MS"/>
                <a:sym typeface="Trebuchet MS"/>
              </a:defRPr>
            </a:pPr>
            <a:r>
              <a:t>adults    (19% work and 23% attend a day centre)</a:t>
            </a:r>
          </a:p>
          <a:p>
            <a:pPr>
              <a:lnSpc>
                <a:spcPct val="90000"/>
              </a:lnSpc>
              <a:defRPr sz="1100">
                <a:latin typeface="Trebuchet MS"/>
                <a:ea typeface="Trebuchet MS"/>
                <a:cs typeface="Trebuchet MS"/>
                <a:sym typeface="Trebuchet MS"/>
              </a:defRPr>
            </a:pPr>
            <a:r>
              <a:t>Secondary users (SU) - carers </a:t>
            </a:r>
          </a:p>
          <a:p>
            <a:pPr lvl="1" indent="457200">
              <a:lnSpc>
                <a:spcPct val="90000"/>
              </a:lnSpc>
              <a:defRPr sz="1100">
                <a:latin typeface="Trebuchet MS"/>
                <a:ea typeface="Trebuchet MS"/>
                <a:cs typeface="Trebuchet MS"/>
                <a:sym typeface="Trebuchet MS"/>
              </a:defRPr>
            </a:pPr>
            <a:r>
              <a:t>Family or care home (85% + 3%)</a:t>
            </a:r>
          </a:p>
          <a:p>
            <a:pPr lvl="1" indent="457200">
              <a:lnSpc>
                <a:spcPct val="90000"/>
              </a:lnSpc>
              <a:defRPr sz="1100">
                <a:latin typeface="Trebuchet MS"/>
                <a:ea typeface="Trebuchet MS"/>
                <a:cs typeface="Trebuchet MS"/>
                <a:sym typeface="Trebuchet MS"/>
              </a:defRPr>
            </a:pPr>
            <a:r>
              <a:t>Monitoring (as opposed to living alongside) (12%)</a:t>
            </a:r>
          </a:p>
          <a:p>
            <a:pPr>
              <a:lnSpc>
                <a:spcPct val="90000"/>
              </a:lnSpc>
              <a:defRPr sz="1100">
                <a:latin typeface="Trebuchet MS"/>
                <a:ea typeface="Trebuchet MS"/>
                <a:cs typeface="Trebuchet MS"/>
                <a:sym typeface="Trebuchet MS"/>
              </a:defRPr>
            </a:pPr>
            <a:r>
              <a:t>Tertiary users (TU) – friends (Note: in their own right some could additionally be primary users)</a:t>
            </a:r>
          </a:p>
          <a:p>
            <a:pPr>
              <a:lnSpc>
                <a:spcPct val="90000"/>
              </a:lnSpc>
              <a:defRPr sz="1100">
                <a:latin typeface="Trebuchet MS"/>
                <a:ea typeface="Trebuchet MS"/>
                <a:cs typeface="Trebuchet MS"/>
                <a:sym typeface="Trebuchet MS"/>
              </a:defRPr>
            </a:pPr>
            <a:r>
              <a:t>Tertiary users (TU) - teachers (including day centre staff) (23% attend a day centre + x% at school)</a:t>
            </a:r>
          </a:p>
          <a:p>
            <a:pPr>
              <a:lnSpc>
                <a:spcPct val="90000"/>
              </a:lnSpc>
              <a:defRPr sz="1100">
                <a:latin typeface="Trebuchet MS"/>
                <a:ea typeface="Trebuchet MS"/>
                <a:cs typeface="Trebuchet MS"/>
                <a:sym typeface="Trebuchet MS"/>
              </a:defRPr>
            </a:pPr>
            <a:r>
              <a:t>Tertiary users (TU) - employers (19% work)</a:t>
            </a:r>
          </a:p>
          <a:p>
            <a:pPr>
              <a:lnSpc>
                <a:spcPct val="90000"/>
              </a:lnSpc>
              <a:defRPr sz="1100">
                <a:latin typeface="Trebuchet MS"/>
                <a:ea typeface="Trebuchet MS"/>
                <a:cs typeface="Trebuchet MS"/>
                <a:sym typeface="Trebuchet MS"/>
              </a:defRPr>
            </a:pPr>
            <a:r>
              <a:t>Tertiary users (TU) - health-related staff (doctors, nurses, dentists, nutritionists, etc.)</a:t>
            </a:r>
          </a:p>
          <a:p>
            <a:pPr>
              <a:lnSpc>
                <a:spcPct val="90000"/>
              </a:lnSpc>
              <a:defRPr sz="1100">
                <a:latin typeface="Trebuchet MS"/>
                <a:ea typeface="Trebuchet MS"/>
                <a:cs typeface="Trebuchet MS"/>
                <a:sym typeface="Trebuchet MS"/>
              </a:defRPr>
            </a:pPr>
            <a:r>
              <a:t>Down’s Syndrome organizations</a:t>
            </a:r>
          </a:p>
          <a:p>
            <a:pPr>
              <a:lnSpc>
                <a:spcPct val="90000"/>
              </a:lnSpc>
              <a:defRPr sz="1100">
                <a:latin typeface="Trebuchet MS"/>
                <a:ea typeface="Trebuchet MS"/>
                <a:cs typeface="Trebuchet MS"/>
                <a:sym typeface="Trebuchet MS"/>
              </a:defRPr>
            </a:pPr>
            <a:r>
              <a:t>Project system developers</a:t>
            </a:r>
          </a:p>
          <a:p>
            <a:pPr>
              <a:lnSpc>
                <a:spcPct val="90000"/>
              </a:lnSpc>
              <a:defRPr sz="1100">
                <a:latin typeface="Trebuchet MS"/>
                <a:ea typeface="Trebuchet MS"/>
                <a:cs typeface="Trebuchet MS"/>
                <a:sym typeface="Trebuchet MS"/>
              </a:defRPr>
            </a:pPr>
            <a:r>
              <a:t>Technical support</a:t>
            </a:r>
          </a:p>
          <a:p>
            <a:pPr>
              <a:lnSpc>
                <a:spcPct val="90000"/>
              </a:lnSpc>
              <a:defRPr sz="1100">
                <a:latin typeface="Trebuchet MS"/>
                <a:ea typeface="Trebuchet MS"/>
                <a:cs typeface="Trebuchet MS"/>
                <a:sym typeface="Trebuchet MS"/>
              </a:defRPr>
            </a:pPr>
            <a:r>
              <a:t>Operations</a:t>
            </a:r>
          </a:p>
          <a:p>
            <a:pPr>
              <a:lnSpc>
                <a:spcPct val="90000"/>
              </a:lnSpc>
              <a:defRPr sz="1100">
                <a:latin typeface="Trebuchet MS"/>
                <a:ea typeface="Trebuchet MS"/>
                <a:cs typeface="Trebuchet MS"/>
                <a:sym typeface="Trebuchet MS"/>
              </a:defRPr>
            </a:pPr>
            <a:r>
              <a:t>Researchers</a:t>
            </a:r>
          </a:p>
          <a:p>
            <a:pPr>
              <a:lnSpc>
                <a:spcPct val="90000"/>
              </a:lnSpc>
              <a:defRPr sz="1100">
                <a:latin typeface="Trebuchet MS"/>
                <a:ea typeface="Trebuchet MS"/>
                <a:cs typeface="Trebuchet MS"/>
                <a:sym typeface="Trebuchet MS"/>
              </a:defRPr>
            </a:pPr>
            <a:r>
              <a:t>EU project sponsors</a:t>
            </a:r>
          </a:p>
          <a:p>
            <a:pPr>
              <a:lnSpc>
                <a:spcPct val="90000"/>
              </a:lnSpc>
              <a:defRPr sz="1100">
                <a:latin typeface="Trebuchet MS"/>
                <a:ea typeface="Trebuchet MS"/>
                <a:cs typeface="Trebuchet MS"/>
                <a:sym typeface="Trebuchet MS"/>
              </a:defRPr>
            </a:pPr>
            <a:r>
              <a:t>Legislation</a:t>
            </a:r>
          </a:p>
          <a:p>
            <a:pPr>
              <a:lnSpc>
                <a:spcPct val="90000"/>
              </a:lnSpc>
              <a:defRPr sz="1100">
                <a:latin typeface="Trebuchet MS"/>
                <a:ea typeface="Trebuchet MS"/>
                <a:cs typeface="Trebuchet MS"/>
                <a:sym typeface="Trebuchet MS"/>
              </a:defRPr>
            </a:pPr>
            <a:r>
              <a:t>Third party developers</a:t>
            </a:r>
          </a:p>
          <a:p>
            <a:pPr>
              <a:lnSpc>
                <a:spcPct val="90000"/>
              </a:lnSpc>
              <a:defRPr sz="1100">
                <a:latin typeface="Trebuchet MS"/>
                <a:ea typeface="Trebuchet MS"/>
                <a:cs typeface="Trebuchet MS"/>
                <a:sym typeface="Trebuchet MS"/>
              </a:defRPr>
            </a:pPr>
            <a:r>
              <a:t>Project management</a:t>
            </a:r>
          </a:p>
          <a:p>
            <a:pPr>
              <a:lnSpc>
                <a:spcPct val="90000"/>
              </a:lnSpc>
              <a:defRPr sz="1100">
                <a:latin typeface="Trebuchet MS"/>
                <a:ea typeface="Trebuchet MS"/>
                <a:cs typeface="Trebuchet MS"/>
                <a:sym typeface="Trebuchet MS"/>
              </a:defRPr>
            </a:pPr>
            <a:r>
              <a:t>Research organizations</a:t>
            </a:r>
          </a:p>
          <a:p>
            <a:pPr>
              <a:lnSpc>
                <a:spcPct val="90000"/>
              </a:lnSpc>
              <a:defRPr sz="1100">
                <a:latin typeface="Trebuchet MS"/>
                <a:ea typeface="Trebuchet MS"/>
                <a:cs typeface="Trebuchet MS"/>
                <a:sym typeface="Trebuchet MS"/>
              </a:defRPr>
            </a:pPr>
            <a:r>
              <a:t>Industrial partners.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defRPr sz="1200">
                <a:latin typeface="Trebuchet MS"/>
                <a:ea typeface="Trebuchet MS"/>
                <a:cs typeface="Trebuchet MS"/>
                <a:sym typeface="Trebuchet MS"/>
              </a:defRPr>
            </a:pPr>
            <a:r>
              <a:rPr b="1"/>
              <a:t>2. The stakeholders</a:t>
            </a:r>
          </a:p>
          <a:p>
            <a:pPr>
              <a:defRPr sz="1200">
                <a:latin typeface="Trebuchet MS"/>
                <a:ea typeface="Trebuchet MS"/>
                <a:cs typeface="Trebuchet MS"/>
                <a:sym typeface="Trebuchet MS"/>
              </a:defRPr>
            </a:pPr>
            <a:r>
              <a:t>The stakeholders identified to date include:</a:t>
            </a:r>
          </a:p>
          <a:p>
            <a:pPr>
              <a:defRPr sz="1200">
                <a:latin typeface="Trebuchet MS"/>
                <a:ea typeface="Trebuchet MS"/>
                <a:cs typeface="Trebuchet MS"/>
                <a:sym typeface="Trebuchet MS"/>
              </a:defRPr>
            </a:pPr>
            <a:r>
              <a:t>Primary users (PU) - Down’s Syndrome individuals</a:t>
            </a:r>
          </a:p>
          <a:p>
            <a:pPr lvl="1" indent="457200">
              <a:defRPr sz="1200">
                <a:latin typeface="Trebuchet MS"/>
                <a:ea typeface="Trebuchet MS"/>
                <a:cs typeface="Trebuchet MS"/>
                <a:sym typeface="Trebuchet MS"/>
              </a:defRPr>
            </a:pPr>
            <a:r>
              <a:t>children</a:t>
            </a:r>
          </a:p>
          <a:p>
            <a:pPr lvl="1" indent="457200">
              <a:defRPr sz="1200">
                <a:latin typeface="Trebuchet MS"/>
                <a:ea typeface="Trebuchet MS"/>
                <a:cs typeface="Trebuchet MS"/>
                <a:sym typeface="Trebuchet MS"/>
              </a:defRPr>
            </a:pPr>
            <a:r>
              <a:t>teenagers</a:t>
            </a:r>
          </a:p>
          <a:p>
            <a:pPr lvl="1" indent="457200">
              <a:defRPr sz="1200">
                <a:latin typeface="Trebuchet MS"/>
                <a:ea typeface="Trebuchet MS"/>
                <a:cs typeface="Trebuchet MS"/>
                <a:sym typeface="Trebuchet MS"/>
              </a:defRPr>
            </a:pPr>
            <a:r>
              <a:t>adults    (19% work and 23% attend a day centre)</a:t>
            </a:r>
          </a:p>
          <a:p>
            <a:pPr>
              <a:defRPr sz="1200">
                <a:latin typeface="Trebuchet MS"/>
                <a:ea typeface="Trebuchet MS"/>
                <a:cs typeface="Trebuchet MS"/>
                <a:sym typeface="Trebuchet MS"/>
              </a:defRPr>
            </a:pPr>
            <a:r>
              <a:t>Secondary users (SU) - carers </a:t>
            </a:r>
          </a:p>
          <a:p>
            <a:pPr lvl="1" indent="457200">
              <a:defRPr sz="1200">
                <a:latin typeface="Trebuchet MS"/>
                <a:ea typeface="Trebuchet MS"/>
                <a:cs typeface="Trebuchet MS"/>
                <a:sym typeface="Trebuchet MS"/>
              </a:defRPr>
            </a:pPr>
            <a:r>
              <a:t>Family or care home (85% + 3%)</a:t>
            </a:r>
          </a:p>
          <a:p>
            <a:pPr lvl="1" indent="457200">
              <a:defRPr sz="1200">
                <a:latin typeface="Trebuchet MS"/>
                <a:ea typeface="Trebuchet MS"/>
                <a:cs typeface="Trebuchet MS"/>
                <a:sym typeface="Trebuchet MS"/>
              </a:defRPr>
            </a:pPr>
            <a:r>
              <a:t>Monitoring (as opposed to living alongside) (12%)</a:t>
            </a:r>
          </a:p>
          <a:p>
            <a:pPr>
              <a:defRPr sz="1200">
                <a:latin typeface="Trebuchet MS"/>
                <a:ea typeface="Trebuchet MS"/>
                <a:cs typeface="Trebuchet MS"/>
                <a:sym typeface="Trebuchet MS"/>
              </a:defRPr>
            </a:pPr>
            <a:r>
              <a:t>Tertiary users (TU) – friends (Note: in their own right some could additionally be primary users)</a:t>
            </a:r>
          </a:p>
          <a:p>
            <a:pPr>
              <a:defRPr sz="1200">
                <a:latin typeface="Trebuchet MS"/>
                <a:ea typeface="Trebuchet MS"/>
                <a:cs typeface="Trebuchet MS"/>
                <a:sym typeface="Trebuchet MS"/>
              </a:defRPr>
            </a:pPr>
            <a:r>
              <a:t>Tertiary users (TU) - teachers (including day centre staff) (23% attend a day centre + x% at school)</a:t>
            </a:r>
          </a:p>
          <a:p>
            <a:pPr>
              <a:defRPr sz="1200">
                <a:latin typeface="Trebuchet MS"/>
                <a:ea typeface="Trebuchet MS"/>
                <a:cs typeface="Trebuchet MS"/>
                <a:sym typeface="Trebuchet MS"/>
              </a:defRPr>
            </a:pPr>
            <a:r>
              <a:t>Tertiary users (TU) - employers (19% work)</a:t>
            </a:r>
          </a:p>
          <a:p>
            <a:pPr>
              <a:defRPr sz="1200">
                <a:latin typeface="Trebuchet MS"/>
                <a:ea typeface="Trebuchet MS"/>
                <a:cs typeface="Trebuchet MS"/>
                <a:sym typeface="Trebuchet MS"/>
              </a:defRPr>
            </a:pPr>
            <a:r>
              <a:t>Tertiary users (TU) - health-related staff (doctors, nurses, dentists, nutritionists, etc.)</a:t>
            </a:r>
          </a:p>
          <a:p>
            <a:pPr>
              <a:defRPr sz="1200">
                <a:latin typeface="Trebuchet MS"/>
                <a:ea typeface="Trebuchet MS"/>
                <a:cs typeface="Trebuchet MS"/>
                <a:sym typeface="Trebuchet MS"/>
              </a:defRPr>
            </a:pPr>
            <a:r>
              <a:t>Down’s Syndrome organizations</a:t>
            </a:r>
          </a:p>
          <a:p>
            <a:pPr>
              <a:defRPr sz="1200">
                <a:latin typeface="Trebuchet MS"/>
                <a:ea typeface="Trebuchet MS"/>
                <a:cs typeface="Trebuchet MS"/>
                <a:sym typeface="Trebuchet MS"/>
              </a:defRPr>
            </a:pPr>
            <a:r>
              <a:t>Project system developers</a:t>
            </a:r>
          </a:p>
          <a:p>
            <a:pPr>
              <a:defRPr sz="1200">
                <a:latin typeface="Trebuchet MS"/>
                <a:ea typeface="Trebuchet MS"/>
                <a:cs typeface="Trebuchet MS"/>
                <a:sym typeface="Trebuchet MS"/>
              </a:defRPr>
            </a:pPr>
            <a:r>
              <a:t>Technical support</a:t>
            </a:r>
          </a:p>
          <a:p>
            <a:pPr>
              <a:defRPr sz="1200">
                <a:latin typeface="Trebuchet MS"/>
                <a:ea typeface="Trebuchet MS"/>
                <a:cs typeface="Trebuchet MS"/>
                <a:sym typeface="Trebuchet MS"/>
              </a:defRPr>
            </a:pPr>
            <a:r>
              <a:t>Operations</a:t>
            </a:r>
          </a:p>
          <a:p>
            <a:pPr>
              <a:defRPr sz="1200">
                <a:latin typeface="Trebuchet MS"/>
                <a:ea typeface="Trebuchet MS"/>
                <a:cs typeface="Trebuchet MS"/>
                <a:sym typeface="Trebuchet MS"/>
              </a:defRPr>
            </a:pPr>
            <a:r>
              <a:t>Researchers</a:t>
            </a:r>
          </a:p>
          <a:p>
            <a:pPr>
              <a:defRPr sz="1200">
                <a:latin typeface="Trebuchet MS"/>
                <a:ea typeface="Trebuchet MS"/>
                <a:cs typeface="Trebuchet MS"/>
                <a:sym typeface="Trebuchet MS"/>
              </a:defRPr>
            </a:pPr>
            <a:r>
              <a:t>EU project sponsors</a:t>
            </a:r>
          </a:p>
          <a:p>
            <a:pPr>
              <a:defRPr sz="1200">
                <a:latin typeface="Trebuchet MS"/>
                <a:ea typeface="Trebuchet MS"/>
                <a:cs typeface="Trebuchet MS"/>
                <a:sym typeface="Trebuchet MS"/>
              </a:defRPr>
            </a:pPr>
            <a:r>
              <a:t>Legislation</a:t>
            </a:r>
          </a:p>
          <a:p>
            <a:pPr>
              <a:defRPr sz="1200">
                <a:latin typeface="Trebuchet MS"/>
                <a:ea typeface="Trebuchet MS"/>
                <a:cs typeface="Trebuchet MS"/>
                <a:sym typeface="Trebuchet MS"/>
              </a:defRPr>
            </a:pPr>
            <a:r>
              <a:t>Third party developers</a:t>
            </a:r>
          </a:p>
          <a:p>
            <a:pPr>
              <a:defRPr sz="1200">
                <a:latin typeface="Trebuchet MS"/>
                <a:ea typeface="Trebuchet MS"/>
                <a:cs typeface="Trebuchet MS"/>
                <a:sym typeface="Trebuchet MS"/>
              </a:defRPr>
            </a:pPr>
            <a:r>
              <a:t>Project management</a:t>
            </a:r>
          </a:p>
          <a:p>
            <a:pPr>
              <a:defRPr sz="1200">
                <a:latin typeface="Trebuchet MS"/>
                <a:ea typeface="Trebuchet MS"/>
                <a:cs typeface="Trebuchet MS"/>
                <a:sym typeface="Trebuchet MS"/>
              </a:defRPr>
            </a:pPr>
            <a:r>
              <a:t>Research organizations</a:t>
            </a:r>
          </a:p>
          <a:p>
            <a:pPr>
              <a:defRPr sz="1200">
                <a:latin typeface="Trebuchet MS"/>
                <a:ea typeface="Trebuchet MS"/>
                <a:cs typeface="Trebuchet MS"/>
                <a:sym typeface="Trebuchet MS"/>
              </a:defRPr>
            </a:pPr>
            <a:r>
              <a:t>Industrial partners.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defRPr sz="1200">
                <a:latin typeface="Trebuchet MS"/>
                <a:ea typeface="Trebuchet MS"/>
                <a:cs typeface="Trebuchet MS"/>
                <a:sym typeface="Trebuchet MS"/>
              </a:defRPr>
            </a:pPr>
            <a:r>
              <a:rPr b="1"/>
              <a:t>3. The quality requirements</a:t>
            </a:r>
          </a:p>
          <a:p>
            <a:pPr>
              <a:defRPr sz="1200">
                <a:latin typeface="Trebuchet MS"/>
                <a:ea typeface="Trebuchet MS"/>
                <a:cs typeface="Trebuchet MS"/>
                <a:sym typeface="Trebuchet MS"/>
              </a:defRPr>
            </a:pPr>
            <a:r>
              <a:t>The quality requirements in the project documentation are at a high-level of abstraction and are not quantified. They are also very ambitious. While being ambitious is essential for research, the researcher considered that identifying a minimum design solution that provided basic functionality for daily use by the primary users could help by providing a focus for some of the research activity. With that in mind, an initial ‘top ten’ set of quality requirements was drawn up and some scales of measure were specified. </a:t>
            </a:r>
          </a:p>
          <a:p>
            <a:pPr>
              <a:defRPr sz="1200">
                <a:latin typeface="Trebuchet MS"/>
                <a:ea typeface="Trebuchet MS"/>
                <a:cs typeface="Trebuchet MS"/>
                <a:sym typeface="Trebuchet MS"/>
              </a:defRPr>
            </a:pPr>
            <a:r>
              <a:t>The main aim of the set of ‘top ten’ requirements is to help project planning ensure useful features are delivered. In addition, the measures provide a means of keeping track of project progress and they help define project success. The initial ideas for the ‘top ten’ requirements relate to key aspects of Prototype 1, and they include:</a:t>
            </a:r>
          </a:p>
          <a:p>
            <a:pPr>
              <a:defRPr sz="1200">
                <a:latin typeface="Trebuchet MS"/>
                <a:ea typeface="Trebuchet MS"/>
                <a:cs typeface="Trebuchet MS"/>
                <a:sym typeface="Trebuchet MS"/>
              </a:defRPr>
            </a:pPr>
            <a:r>
              <a:t>Supporting more primary users to make mobile calls unaided</a:t>
            </a:r>
          </a:p>
          <a:p>
            <a:pPr>
              <a:defRPr sz="1200">
                <a:latin typeface="Trebuchet MS"/>
                <a:ea typeface="Trebuchet MS"/>
                <a:cs typeface="Trebuchet MS"/>
                <a:sym typeface="Trebuchet MS"/>
              </a:defRPr>
            </a:pPr>
            <a:r>
              <a:t>Helping primary users plan in advance local journeys </a:t>
            </a:r>
          </a:p>
          <a:p>
            <a:pPr>
              <a:defRPr sz="1200">
                <a:latin typeface="Trebuchet MS"/>
                <a:ea typeface="Trebuchet MS"/>
                <a:cs typeface="Trebuchet MS"/>
                <a:sym typeface="Trebuchet MS"/>
              </a:defRPr>
            </a:pPr>
            <a:r>
              <a:t>Supporting primary users send messages unaided</a:t>
            </a:r>
          </a:p>
          <a:p>
            <a:pPr>
              <a:defRPr sz="1200">
                <a:latin typeface="Trebuchet MS"/>
                <a:ea typeface="Trebuchet MS"/>
                <a:cs typeface="Trebuchet MS"/>
                <a:sym typeface="Trebuchet MS"/>
              </a:defRPr>
            </a:pPr>
            <a:r>
              <a:t>Improve the location tracking of primary users when outdoors</a:t>
            </a:r>
          </a:p>
          <a:p>
            <a:pPr>
              <a:defRPr sz="1200">
                <a:latin typeface="Trebuchet MS"/>
                <a:ea typeface="Trebuchet MS"/>
                <a:cs typeface="Trebuchet MS"/>
                <a:sym typeface="Trebuchet MS"/>
              </a:defRPr>
            </a:pPr>
            <a:r>
              <a:t>Enable the monitoring of the emotional wellbeing of the primary users</a:t>
            </a:r>
          </a:p>
          <a:p>
            <a:pPr>
              <a:defRPr sz="1200">
                <a:latin typeface="Trebuchet MS"/>
                <a:ea typeface="Trebuchet MS"/>
                <a:cs typeface="Trebuchet MS"/>
                <a:sym typeface="Trebuchet MS"/>
              </a:defRPr>
            </a:pPr>
            <a:r>
              <a:t>Ensure the setup time for a system user is practical</a:t>
            </a:r>
          </a:p>
          <a:p>
            <a:pPr>
              <a:defRPr sz="1200">
                <a:latin typeface="Trebuchet MS"/>
                <a:ea typeface="Trebuchet MS"/>
                <a:cs typeface="Trebuchet MS"/>
                <a:sym typeface="Trebuchet MS"/>
              </a:defRPr>
            </a:pPr>
            <a:r>
              <a:t>Ensure the system reliability is sufficient</a:t>
            </a:r>
          </a:p>
          <a:p>
            <a:pPr>
              <a:defRPr sz="1200">
                <a:latin typeface="Trebuchet MS"/>
                <a:ea typeface="Trebuchet MS"/>
                <a:cs typeface="Trebuchet MS"/>
                <a:sym typeface="Trebuchet MS"/>
              </a:defRPr>
            </a:pPr>
            <a:r>
              <a:t>Monitor the number, type and severity of system defects</a:t>
            </a:r>
          </a:p>
          <a:p>
            <a:pPr>
              <a:defRPr sz="1200">
                <a:latin typeface="Trebuchet MS"/>
                <a:ea typeface="Trebuchet MS"/>
                <a:cs typeface="Trebuchet MS"/>
                <a:sym typeface="Trebuchet MS"/>
              </a:defRPr>
            </a:pPr>
            <a:r>
              <a:t>Ensure the awareness of third party developers</a:t>
            </a:r>
          </a:p>
          <a:p>
            <a:pPr>
              <a:defRPr sz="1200">
                <a:latin typeface="Trebuchet MS"/>
                <a:ea typeface="Trebuchet MS"/>
                <a:cs typeface="Trebuchet MS"/>
                <a:sym typeface="Trebuchet MS"/>
              </a:defRPr>
            </a:pPr>
            <a:r>
              <a:t>Measure customer satisfaction with the system.</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Different or more measures than the initial ‘top ten’ suggested above could be specified. Once any target measure is achieved, an additional replacement measure should be considered. Suggestions for additional measures include:</a:t>
            </a:r>
          </a:p>
          <a:p>
            <a:pPr>
              <a:defRPr sz="1200">
                <a:latin typeface="Trebuchet MS"/>
                <a:ea typeface="Trebuchet MS"/>
                <a:cs typeface="Trebuchet MS"/>
                <a:sym typeface="Trebuchet MS"/>
              </a:defRPr>
            </a:pPr>
            <a:r>
              <a:t>Reduction in the amount of time spent by secondary users assisting primary users organize their school/work/learning</a:t>
            </a:r>
          </a:p>
          <a:p>
            <a:pPr>
              <a:defRPr sz="1200">
                <a:latin typeface="Trebuchet MS"/>
                <a:ea typeface="Trebuchet MS"/>
                <a:cs typeface="Trebuchet MS"/>
                <a:sym typeface="Trebuchet MS"/>
              </a:defRPr>
            </a:pPr>
            <a:r>
              <a:t>Reduction in the amount of time spent by secondary users helping primary users with usage of technology</a:t>
            </a:r>
          </a:p>
          <a:p>
            <a:pPr>
              <a:defRPr sz="1200">
                <a:latin typeface="Trebuchet MS"/>
                <a:ea typeface="Trebuchet MS"/>
                <a:cs typeface="Trebuchet MS"/>
                <a:sym typeface="Trebuchet MS"/>
              </a:defRPr>
            </a:pPr>
            <a:r>
              <a:t>Increase in the frequency of productive use of technology by the primary user</a:t>
            </a:r>
          </a:p>
          <a:p>
            <a:pPr>
              <a:defRPr sz="1200">
                <a:latin typeface="Trebuchet MS"/>
                <a:ea typeface="Trebuchet MS"/>
                <a:cs typeface="Trebuchet MS"/>
                <a:sym typeface="Trebuchet MS"/>
              </a:defRPr>
            </a:pPr>
            <a:r>
              <a:t>Reduction in time spent by tertiary user in supporting primary user to complete tasks (reduction in repetition of instructions, prompting over the next step, etc.).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slides from Werhams book , brian.wernham@gmail.com, Agile Project Management for Government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2012</a:t>
            </a:r>
          </a:p>
          <a:p>
            <a:pPr>
              <a:defRPr sz="1200">
                <a:latin typeface="Trebuchet MS"/>
                <a:ea typeface="Trebuchet MS"/>
                <a:cs typeface="Trebuchet MS"/>
                <a:sym typeface="Trebuchet MS"/>
              </a:defRPr>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slides from Werhams book , brian.wernham@gmail.com, Agile Project Management for Government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2012</a:t>
            </a:r>
          </a:p>
          <a:p>
            <a:pPr>
              <a:defRPr sz="1200">
                <a:latin typeface="Trebuchet MS"/>
                <a:ea typeface="Trebuchet MS"/>
                <a:cs typeface="Trebuchet MS"/>
                <a:sym typeface="Trebuchet MS"/>
              </a:defRPr>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defRPr sz="1200">
                <a:latin typeface="Trebuchet MS"/>
                <a:ea typeface="Trebuchet MS"/>
                <a:cs typeface="Trebuchet MS"/>
                <a:sym typeface="Trebuchet MS"/>
              </a:defRPr>
            </a:pPr>
            <a:r>
              <a:t>http://www.slideshare.net/tomgilb1/savedfiles?s_title=clinacuity-icorpsnih-121014&amp;user_login=sblank</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Made Dec 18 2014 tom gilb</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defRPr sz="1200">
                <a:latin typeface="Trebuchet MS"/>
                <a:ea typeface="Trebuchet MS"/>
                <a:cs typeface="Trebuchet MS"/>
                <a:sym typeface="Trebuchet MS"/>
              </a:defRPr>
            </a:pPr>
            <a:r>
              <a:t>http://www.slideshare.net/tomgilb1/savedfiles?s_title=clinacuity-icorpsnih-121014&amp;user_login=sblank</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Made Dec 18 2014 tom gilb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pPr/>
            <a:r>
              <a:t>Tg sept 6 2010  drafted 3 points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lvl1pPr>
              <a:lnSpc>
                <a:spcPct val="117999"/>
              </a:lnSpc>
              <a:defRPr>
                <a:latin typeface="Helvetica Neue"/>
                <a:ea typeface="Helvetica Neue"/>
                <a:cs typeface="Helvetica Neue"/>
                <a:sym typeface="Helvetica Neue"/>
              </a:defRPr>
            </a:lvl1pPr>
          </a:lstStyle>
          <a:p>
            <a:pPr/>
            <a:r>
              <a:t>slide made Jan 10 2016 tsg based on text in Wicked paper I made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ph type="sldImg"/>
          </p:nvPr>
        </p:nvSpPr>
        <p:spPr>
          <a:prstGeom prst="rect">
            <a:avLst/>
          </a:prstGeom>
        </p:spPr>
        <p:txBody>
          <a:bodyPr/>
          <a:lstStyle/>
          <a:p>
            <a:pPr/>
          </a:p>
        </p:txBody>
      </p:sp>
      <p:sp>
        <p:nvSpPr>
          <p:cNvPr id="596" name="Shape 596"/>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rPr u="sng">
                <a:solidFill>
                  <a:srgbClr val="0432FF"/>
                </a:solidFill>
                <a:uFill>
                  <a:solidFill>
                    <a:srgbClr val="0432FF"/>
                  </a:solidFill>
                </a:uFill>
                <a:hlinkClick r:id="rId3" invalidUrl="" action="" tgtFrame="" tooltip="" history="1" highlightClick="0" endSnd="0"/>
              </a:rPr>
              <a:t>www.ppg.com/</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source Strategy as a Wicked Problem by John C. Camillus </a:t>
            </a:r>
          </a:p>
          <a:p>
            <a:pPr>
              <a:lnSpc>
                <a:spcPct val="117999"/>
              </a:lnSpc>
              <a:defRPr>
                <a:latin typeface="Helvetica Neue"/>
                <a:ea typeface="Helvetica Neue"/>
                <a:cs typeface="Helvetica Neue"/>
                <a:sym typeface="Helvetica Neue"/>
              </a:defRPr>
            </a:pPr>
            <a:r>
              <a:t>FROM THE MAY 2008 ISSUE </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John C. Camillus (camillus@pitt.edu) is the Donald R. Beall Professor of Strategic Management at the University of Pittsburgh’s Joseph M. Katz Graduate School of Business.</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https://hbr.org/2008/05/strategy-as-a-wicked-problem</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slides made Jan 9 2016 Tom Gilb</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lvl1pPr>
              <a:defRPr sz="1200">
                <a:latin typeface="Trebuchet MS"/>
                <a:ea typeface="Trebuchet MS"/>
                <a:cs typeface="Trebuchet MS"/>
                <a:sym typeface="Trebuchet MS"/>
              </a:defRPr>
            </a:lvl1pPr>
          </a:lstStyle>
          <a:p>
            <a:pPr/>
            <a:r>
              <a:t>http://macinnismarketing.files.wordpress.com/2009/07/stakeholders.gif</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a:latin typeface="+mn-lt"/>
                <a:ea typeface="+mn-ea"/>
                <a:cs typeface="+mn-cs"/>
                <a:sym typeface="Arial"/>
              </a:rPr>
              <a:t>Thank you for the lecture you gave at OGI.  It gave me much food for thought</a:t>
            </a:r>
          </a:p>
          <a:p>
            <a:pPr defTabSz="914400">
              <a:defRPr sz="1200">
                <a:latin typeface="Trebuchet MS"/>
                <a:ea typeface="Trebuchet MS"/>
                <a:cs typeface="Trebuchet MS"/>
                <a:sym typeface="Trebuchet MS"/>
              </a:defRPr>
            </a:pPr>
            <a:r>
              <a:rPr>
                <a:latin typeface="+mn-lt"/>
                <a:ea typeface="+mn-ea"/>
                <a:cs typeface="+mn-cs"/>
                <a:sym typeface="Arial"/>
              </a:rPr>
              <a:t>and action, particularly in the realm of requirements specification.    Much</a:t>
            </a:r>
          </a:p>
          <a:p>
            <a:pPr defTabSz="914400">
              <a:defRPr sz="1200">
                <a:latin typeface="Trebuchet MS"/>
                <a:ea typeface="Trebuchet MS"/>
                <a:cs typeface="Trebuchet MS"/>
                <a:sym typeface="Trebuchet MS"/>
              </a:defRPr>
            </a:pPr>
            <a:r>
              <a:rPr>
                <a:latin typeface="+mn-lt"/>
                <a:ea typeface="+mn-ea"/>
                <a:cs typeface="+mn-cs"/>
                <a:sym typeface="Arial"/>
              </a:rPr>
              <a:t>to learn, much to apply.</a:t>
            </a:r>
          </a:p>
          <a:p>
            <a:pPr defTabSz="914400">
              <a:defRPr sz="1200">
                <a:latin typeface="Trebuchet MS"/>
                <a:ea typeface="Trebuchet MS"/>
                <a:cs typeface="Trebuchet MS"/>
                <a:sym typeface="Trebuchet MS"/>
              </a:defRPr>
            </a:pPr>
            <a:endParaRPr>
              <a:latin typeface="+mn-lt"/>
              <a:ea typeface="+mn-ea"/>
              <a:cs typeface="+mn-cs"/>
              <a:sym typeface="Arial"/>
            </a:endParaRPr>
          </a:p>
          <a:p>
            <a:pPr defTabSz="914400">
              <a:defRPr sz="1200">
                <a:latin typeface="Trebuchet MS"/>
                <a:ea typeface="Trebuchet MS"/>
                <a:cs typeface="Trebuchet MS"/>
                <a:sym typeface="Trebuchet MS"/>
              </a:defRPr>
            </a:pPr>
            <a:r>
              <a:rPr b="1"/>
              <a:t>From  </a:t>
            </a:r>
            <a:r>
              <a:rPr b="1" u="sng">
                <a:solidFill>
                  <a:srgbClr val="0432FF"/>
                </a:solidFill>
              </a:rPr>
              <a:t>http://zapatopi.net/kelvin/quotes.html</a:t>
            </a:r>
            <a:endParaRPr b="1" u="sng">
              <a:solidFill>
                <a:srgbClr val="0432FF"/>
              </a:solidFill>
            </a:endParaRPr>
          </a:p>
          <a:p>
            <a:pPr defTabSz="914400">
              <a:defRPr sz="1200">
                <a:latin typeface="Trebuchet MS"/>
                <a:ea typeface="Trebuchet MS"/>
                <a:cs typeface="Trebuchet MS"/>
                <a:sym typeface="Trebuchet MS"/>
              </a:defRPr>
            </a:pPr>
            <a:endParaRPr>
              <a:latin typeface="+mn-lt"/>
              <a:ea typeface="+mn-ea"/>
              <a:cs typeface="+mn-cs"/>
              <a:sym typeface="Arial"/>
            </a:endParaRPr>
          </a:p>
          <a:p>
            <a:pPr defTabSz="914400">
              <a:defRPr sz="1200">
                <a:latin typeface="Trebuchet MS"/>
                <a:ea typeface="Trebuchet MS"/>
                <a:cs typeface="Trebuchet MS"/>
                <a:sym typeface="Trebuchet MS"/>
              </a:defRPr>
            </a:pPr>
            <a:r>
              <a:rPr>
                <a:latin typeface="+mn-lt"/>
                <a:ea typeface="+mn-ea"/>
                <a:cs typeface="+mn-cs"/>
                <a:sym typeface="Arial"/>
              </a:rPr>
              <a:t>As for your Lord Kelvin quote, it prompted an immediate google search.  I</a:t>
            </a:r>
          </a:p>
          <a:p>
            <a:pPr defTabSz="914400">
              <a:defRPr sz="1200">
                <a:latin typeface="Trebuchet MS"/>
                <a:ea typeface="Trebuchet MS"/>
                <a:cs typeface="Trebuchet MS"/>
                <a:sym typeface="Trebuchet MS"/>
              </a:defRPr>
            </a:pPr>
            <a:r>
              <a:rPr>
                <a:latin typeface="+mn-lt"/>
                <a:ea typeface="+mn-ea"/>
                <a:cs typeface="+mn-cs"/>
                <a:sym typeface="Arial"/>
              </a:rPr>
              <a:t>found a fuller version of the quote at</a:t>
            </a:r>
          </a:p>
          <a:p>
            <a:pPr defTabSz="914400">
              <a:defRPr sz="1200">
                <a:latin typeface="Trebuchet MS"/>
                <a:ea typeface="Trebuchet MS"/>
                <a:cs typeface="Trebuchet MS"/>
                <a:sym typeface="Trebuchet MS"/>
              </a:defRPr>
            </a:pPr>
            <a:r>
              <a:rPr u="sng">
                <a:solidFill>
                  <a:srgbClr val="0432FF"/>
                </a:solidFill>
                <a:latin typeface="+mn-lt"/>
                <a:ea typeface="+mn-ea"/>
                <a:cs typeface="+mn-cs"/>
                <a:sym typeface="Arial"/>
              </a:rPr>
              <a:t>http://zapatopi.net/kelvin/quotes.html</a:t>
            </a:r>
            <a:r>
              <a:rPr>
                <a:latin typeface="+mn-lt"/>
                <a:ea typeface="+mn-ea"/>
                <a:cs typeface="+mn-cs"/>
                <a:sym typeface="Arial"/>
              </a:rPr>
              <a:t>, which reads, </a:t>
            </a:r>
          </a:p>
          <a:p>
            <a:pPr defTabSz="914400">
              <a:defRPr sz="1200">
                <a:latin typeface="Trebuchet MS"/>
                <a:ea typeface="Trebuchet MS"/>
                <a:cs typeface="Trebuchet MS"/>
                <a:sym typeface="Trebuchet MS"/>
              </a:defRPr>
            </a:pPr>
            <a:r>
              <a:rPr>
                <a:latin typeface="+mn-lt"/>
                <a:ea typeface="+mn-ea"/>
                <a:cs typeface="+mn-cs"/>
                <a:sym typeface="Arial"/>
              </a:rPr>
              <a:t>"In physical science the first essential step in the direction of learning any subject is to find principles of numerical reckoning and practicable methods for measuring some quality connected with it. </a:t>
            </a:r>
          </a:p>
          <a:p>
            <a:pPr defTabSz="914400">
              <a:defRPr sz="1200">
                <a:latin typeface="Trebuchet MS"/>
                <a:ea typeface="Trebuchet MS"/>
                <a:cs typeface="Trebuchet MS"/>
                <a:sym typeface="Trebuchet MS"/>
              </a:defRPr>
            </a:pPr>
            <a:r>
              <a:rPr>
                <a:latin typeface="+mn-lt"/>
                <a:ea typeface="+mn-ea"/>
                <a:cs typeface="+mn-cs"/>
                <a:sym typeface="Arial"/>
              </a:rPr>
              <a:t>I often say that when you can measure what you</a:t>
            </a:r>
          </a:p>
          <a:p>
            <a:pPr defTabSz="914400">
              <a:defRPr sz="1200">
                <a:latin typeface="Trebuchet MS"/>
                <a:ea typeface="Trebuchet MS"/>
                <a:cs typeface="Trebuchet MS"/>
                <a:sym typeface="Trebuchet MS"/>
              </a:defRPr>
            </a:pPr>
            <a:r>
              <a:rPr>
                <a:latin typeface="+mn-lt"/>
                <a:ea typeface="+mn-ea"/>
                <a:cs typeface="+mn-cs"/>
                <a:sym typeface="Arial"/>
              </a:rPr>
              <a:t>are speaking about, and express it in numbers, you know something about it;</a:t>
            </a:r>
          </a:p>
          <a:p>
            <a:pPr defTabSz="914400">
              <a:defRPr sz="1200">
                <a:latin typeface="Trebuchet MS"/>
                <a:ea typeface="Trebuchet MS"/>
                <a:cs typeface="Trebuchet MS"/>
                <a:sym typeface="Trebuchet MS"/>
              </a:defRPr>
            </a:pPr>
            <a:r>
              <a:rPr>
                <a:latin typeface="+mn-lt"/>
                <a:ea typeface="+mn-ea"/>
                <a:cs typeface="+mn-cs"/>
                <a:sym typeface="Arial"/>
              </a:rPr>
              <a:t>but when you cannot measure it, when you cannot express it in numbers, your</a:t>
            </a:r>
          </a:p>
          <a:p>
            <a:pPr defTabSz="914400">
              <a:defRPr sz="1200">
                <a:latin typeface="Trebuchet MS"/>
                <a:ea typeface="Trebuchet MS"/>
                <a:cs typeface="Trebuchet MS"/>
                <a:sym typeface="Trebuchet MS"/>
              </a:defRPr>
            </a:pPr>
            <a:r>
              <a:rPr>
                <a:latin typeface="+mn-lt"/>
                <a:ea typeface="+mn-ea"/>
                <a:cs typeface="+mn-cs"/>
                <a:sym typeface="Arial"/>
              </a:rPr>
              <a:t>knowledge is of a meagre and unsatisfactory kind; it may be the beginning of</a:t>
            </a:r>
          </a:p>
          <a:p>
            <a:pPr defTabSz="914400">
              <a:defRPr sz="1200">
                <a:latin typeface="Trebuchet MS"/>
                <a:ea typeface="Trebuchet MS"/>
                <a:cs typeface="Trebuchet MS"/>
                <a:sym typeface="Trebuchet MS"/>
              </a:defRPr>
            </a:pPr>
            <a:r>
              <a:rPr>
                <a:latin typeface="+mn-lt"/>
                <a:ea typeface="+mn-ea"/>
                <a:cs typeface="+mn-cs"/>
                <a:sym typeface="Arial"/>
              </a:rPr>
              <a:t>knowledge, but you have scarcely in your thoughts advanced to the state of</a:t>
            </a:r>
          </a:p>
          <a:p>
            <a:pPr defTabSz="914400">
              <a:defRPr sz="1200">
                <a:latin typeface="Trebuchet MS"/>
                <a:ea typeface="Trebuchet MS"/>
                <a:cs typeface="Trebuchet MS"/>
                <a:sym typeface="Trebuchet MS"/>
              </a:defRPr>
            </a:pPr>
            <a:r>
              <a:rPr>
                <a:latin typeface="+mn-lt"/>
                <a:ea typeface="+mn-ea"/>
                <a:cs typeface="+mn-cs"/>
                <a:sym typeface="Arial"/>
              </a:rPr>
              <a:t>Science, whatever the matter may be."  While his full quote is more narrow</a:t>
            </a:r>
          </a:p>
          <a:p>
            <a:pPr defTabSz="914400">
              <a:defRPr sz="1200">
                <a:latin typeface="Trebuchet MS"/>
                <a:ea typeface="Trebuchet MS"/>
                <a:cs typeface="Trebuchet MS"/>
                <a:sym typeface="Trebuchet MS"/>
              </a:defRPr>
            </a:pPr>
            <a:r>
              <a:rPr>
                <a:latin typeface="+mn-lt"/>
                <a:ea typeface="+mn-ea"/>
                <a:cs typeface="+mn-cs"/>
                <a:sym typeface="Arial"/>
              </a:rPr>
              <a:t>in scope (physical science) I think your extension of the idea to</a:t>
            </a:r>
          </a:p>
          <a:p>
            <a:pPr defTabSz="914400">
              <a:defRPr sz="1200">
                <a:latin typeface="Trebuchet MS"/>
                <a:ea typeface="Trebuchet MS"/>
                <a:cs typeface="Trebuchet MS"/>
                <a:sym typeface="Trebuchet MS"/>
              </a:defRPr>
            </a:pPr>
            <a:r>
              <a:rPr>
                <a:latin typeface="+mn-lt"/>
                <a:ea typeface="+mn-ea"/>
                <a:cs typeface="+mn-cs"/>
                <a:sym typeface="Arial"/>
              </a:rPr>
              <a:t>"requirements science" arena equally applicable.</a:t>
            </a:r>
          </a:p>
          <a:p>
            <a:pPr defTabSz="914400">
              <a:defRPr sz="1200">
                <a:latin typeface="Trebuchet MS"/>
                <a:ea typeface="Trebuchet MS"/>
                <a:cs typeface="Trebuchet MS"/>
                <a:sym typeface="Trebuchet MS"/>
              </a:defRPr>
            </a:pPr>
            <a:endParaRPr>
              <a:latin typeface="+mn-lt"/>
              <a:ea typeface="+mn-ea"/>
              <a:cs typeface="+mn-cs"/>
              <a:sym typeface="Arial"/>
            </a:endParaRPr>
          </a:p>
          <a:p>
            <a:pPr defTabSz="914400">
              <a:defRPr sz="1200">
                <a:latin typeface="Trebuchet MS"/>
                <a:ea typeface="Trebuchet MS"/>
                <a:cs typeface="Trebuchet MS"/>
                <a:sym typeface="Trebuchet MS"/>
              </a:defRPr>
            </a:pPr>
            <a:r>
              <a:rPr>
                <a:latin typeface="+mn-lt"/>
                <a:ea typeface="+mn-ea"/>
                <a:cs typeface="+mn-cs"/>
                <a:sym typeface="Arial"/>
              </a:rPr>
              <a:t>Benjamin Ward</a:t>
            </a:r>
          </a:p>
          <a:p>
            <a:pPr defTabSz="914400">
              <a:defRPr sz="1200">
                <a:latin typeface="Trebuchet MS"/>
                <a:ea typeface="Trebuchet MS"/>
                <a:cs typeface="Trebuchet MS"/>
                <a:sym typeface="Trebuchet MS"/>
              </a:defRPr>
            </a:pPr>
            <a:endParaRPr>
              <a:latin typeface="+mn-lt"/>
              <a:ea typeface="+mn-ea"/>
              <a:cs typeface="+mn-cs"/>
              <a:sym typeface="Arial"/>
            </a:endParaRPr>
          </a:p>
          <a:p>
            <a:pPr defTabSz="914400">
              <a:defRPr sz="1200">
                <a:latin typeface="Trebuchet MS"/>
                <a:ea typeface="Trebuchet MS"/>
                <a:cs typeface="Trebuchet MS"/>
                <a:sym typeface="Trebuchet MS"/>
              </a:defRPr>
            </a:pPr>
            <a:r>
              <a:rPr>
                <a:latin typeface="+mn-lt"/>
                <a:ea typeface="+mn-ea"/>
                <a:cs typeface="+mn-cs"/>
                <a:sym typeface="Arial"/>
              </a:rPr>
              <a:t>---Benjamin Ward-----</a:t>
            </a:r>
          </a:p>
          <a:p>
            <a:pPr defTabSz="914400">
              <a:defRPr sz="1200">
                <a:latin typeface="Trebuchet MS"/>
                <a:ea typeface="Trebuchet MS"/>
                <a:cs typeface="Trebuchet MS"/>
                <a:sym typeface="Trebuchet MS"/>
              </a:defRPr>
            </a:pPr>
            <a:r>
              <a:rPr>
                <a:latin typeface="+mn-lt"/>
                <a:ea typeface="+mn-ea"/>
                <a:cs typeface="+mn-cs"/>
                <a:sym typeface="Arial"/>
              </a:rPr>
              <a:t>    Work:  503.232.7053 / </a:t>
            </a:r>
            <a:r>
              <a:rPr u="sng">
                <a:solidFill>
                  <a:srgbClr val="0432FF"/>
                </a:solidFill>
                <a:latin typeface="+mn-lt"/>
                <a:ea typeface="+mn-ea"/>
                <a:cs typeface="+mn-cs"/>
                <a:sym typeface="Arial"/>
              </a:rPr>
              <a:t>mailto:benjamin.ward@tek.com</a:t>
            </a:r>
            <a:endParaRPr>
              <a:latin typeface="+mn-lt"/>
              <a:ea typeface="+mn-ea"/>
              <a:cs typeface="+mn-cs"/>
              <a:sym typeface="Arial"/>
            </a:endParaRPr>
          </a:p>
          <a:p>
            <a:pPr defTabSz="914400">
              <a:defRPr sz="1200">
                <a:latin typeface="Trebuchet MS"/>
                <a:ea typeface="Trebuchet MS"/>
                <a:cs typeface="Trebuchet MS"/>
                <a:sym typeface="Trebuchet MS"/>
              </a:defRPr>
            </a:pPr>
            <a:r>
              <a:rPr>
                <a:latin typeface="+mn-lt"/>
                <a:ea typeface="+mn-ea"/>
                <a:cs typeface="+mn-cs"/>
                <a:sym typeface="Arial"/>
              </a:rPr>
              <a:t>    Home: 503.232.7053 / </a:t>
            </a:r>
            <a:r>
              <a:rPr u="sng">
                <a:solidFill>
                  <a:srgbClr val="0432FF"/>
                </a:solidFill>
                <a:latin typeface="+mn-lt"/>
                <a:ea typeface="+mn-ea"/>
                <a:cs typeface="+mn-cs"/>
                <a:sym typeface="Arial"/>
              </a:rPr>
              <a:t>mailto:ben_ward@northwest.com</a:t>
            </a:r>
            <a:endParaRPr u="sng">
              <a:solidFill>
                <a:srgbClr val="0432FF"/>
              </a:solidFill>
              <a:latin typeface="+mn-lt"/>
              <a:ea typeface="+mn-ea"/>
              <a:cs typeface="+mn-cs"/>
              <a:sym typeface="Arial"/>
            </a:endParaRPr>
          </a:p>
          <a:p>
            <a:pPr defTabSz="914400">
              <a:defRPr sz="1200">
                <a:latin typeface="Trebuchet MS"/>
                <a:ea typeface="Trebuchet MS"/>
                <a:cs typeface="Trebuchet MS"/>
                <a:sym typeface="Trebuchet MS"/>
              </a:defRPr>
            </a:pPr>
            <a:endParaRPr u="sng">
              <a:solidFill>
                <a:srgbClr val="0432FF"/>
              </a:solidFill>
              <a:latin typeface="+mn-lt"/>
              <a:ea typeface="+mn-ea"/>
              <a:cs typeface="+mn-cs"/>
              <a:sym typeface="Arial"/>
            </a:endParaRPr>
          </a:p>
          <a:p>
            <a:pPr defTabSz="914400">
              <a:defRPr sz="1200">
                <a:latin typeface="Trebuchet MS"/>
                <a:ea typeface="Trebuchet MS"/>
                <a:cs typeface="Trebuchet MS"/>
                <a:sym typeface="Trebuchet MS"/>
              </a:defRPr>
            </a:pPr>
            <a:r>
              <a:rPr u="sng">
                <a:solidFill>
                  <a:srgbClr val="0432FF"/>
                </a:solidFill>
                <a:latin typeface="+mn-lt"/>
                <a:ea typeface="+mn-ea"/>
                <a:cs typeface="+mn-cs"/>
                <a:sym typeface="Arial"/>
              </a:rPr>
              <a:t>------------------------- June 1 contribution Michael Jackson, London</a:t>
            </a:r>
          </a:p>
          <a:p>
            <a:pPr defTabSz="914400">
              <a:defRPr sz="1200">
                <a:latin typeface="Trebuchet MS"/>
                <a:ea typeface="Trebuchet MS"/>
                <a:cs typeface="Trebuchet MS"/>
                <a:sym typeface="Trebuchet MS"/>
              </a:defRPr>
            </a:pPr>
            <a:r>
              <a:rPr>
                <a:latin typeface="+mn-lt"/>
                <a:ea typeface="+mn-ea"/>
                <a:cs typeface="+mn-cs"/>
                <a:sym typeface="Arial"/>
              </a:rPr>
              <a:t>George Miller, the psychologist </a:t>
            </a:r>
          </a:p>
          <a:p>
            <a:pPr defTabSz="914400">
              <a:defRPr sz="1200">
                <a:latin typeface="Trebuchet MS"/>
                <a:ea typeface="Trebuchet MS"/>
                <a:cs typeface="Trebuchet MS"/>
                <a:sym typeface="Trebuchet MS"/>
              </a:defRPr>
            </a:pPr>
            <a:r>
              <a:rPr>
                <a:latin typeface="+mn-lt"/>
                <a:ea typeface="+mn-ea"/>
                <a:cs typeface="+mn-cs"/>
                <a:sym typeface="Arial"/>
              </a:rPr>
              <a:t>&gt;   usually credited with the magic number seven, plus or minus </a:t>
            </a:r>
          </a:p>
          <a:p>
            <a:pPr defTabSz="914400">
              <a:defRPr sz="1200">
                <a:latin typeface="Trebuchet MS"/>
                <a:ea typeface="Trebuchet MS"/>
                <a:cs typeface="Trebuchet MS"/>
                <a:sym typeface="Trebuchet MS"/>
              </a:defRPr>
            </a:pPr>
            <a:r>
              <a:rPr>
                <a:latin typeface="+mn-lt"/>
                <a:ea typeface="+mn-ea"/>
                <a:cs typeface="+mn-cs"/>
                <a:sym typeface="Arial"/>
              </a:rPr>
              <a:t>&gt;   two, wrote: "In truth, a good case could be made that if </a:t>
            </a:r>
          </a:p>
          <a:p>
            <a:pPr defTabSz="914400">
              <a:defRPr sz="1200">
                <a:latin typeface="Trebuchet MS"/>
                <a:ea typeface="Trebuchet MS"/>
                <a:cs typeface="Trebuchet MS"/>
                <a:sym typeface="Trebuchet MS"/>
              </a:defRPr>
            </a:pPr>
            <a:r>
              <a:rPr>
                <a:latin typeface="+mn-lt"/>
                <a:ea typeface="+mn-ea"/>
                <a:cs typeface="+mn-cs"/>
                <a:sym typeface="Arial"/>
              </a:rPr>
              <a:t>&gt;   your knowledge is meagre and unsatisfactory, the last thing </a:t>
            </a:r>
          </a:p>
          <a:p>
            <a:pPr defTabSz="914400">
              <a:defRPr sz="1200">
                <a:latin typeface="Trebuchet MS"/>
                <a:ea typeface="Trebuchet MS"/>
                <a:cs typeface="Trebuchet MS"/>
                <a:sym typeface="Trebuchet MS"/>
              </a:defRPr>
            </a:pPr>
            <a:r>
              <a:rPr>
                <a:latin typeface="+mn-lt"/>
                <a:ea typeface="+mn-ea"/>
                <a:cs typeface="+mn-cs"/>
                <a:sym typeface="Arial"/>
              </a:rPr>
              <a:t>&gt;   in the world you should do is make measurements. The chance </a:t>
            </a:r>
          </a:p>
          <a:p>
            <a:pPr defTabSz="914400">
              <a:defRPr sz="1200">
                <a:latin typeface="Trebuchet MS"/>
                <a:ea typeface="Trebuchet MS"/>
                <a:cs typeface="Trebuchet MS"/>
                <a:sym typeface="Trebuchet MS"/>
              </a:defRPr>
            </a:pPr>
            <a:r>
              <a:rPr>
                <a:latin typeface="+mn-lt"/>
                <a:ea typeface="+mn-ea"/>
                <a:cs typeface="+mn-cs"/>
                <a:sym typeface="Arial"/>
              </a:rPr>
              <a:t>&gt;   is negligible that you will measure the right thing </a:t>
            </a:r>
          </a:p>
          <a:p>
            <a:pPr defTabSz="914400">
              <a:defRPr sz="1200">
                <a:latin typeface="Trebuchet MS"/>
                <a:ea typeface="Trebuchet MS"/>
                <a:cs typeface="Trebuchet MS"/>
                <a:sym typeface="Trebuchet MS"/>
              </a:defRPr>
            </a:pPr>
            <a:r>
              <a:rPr>
                <a:latin typeface="+mn-lt"/>
                <a:ea typeface="+mn-ea"/>
                <a:cs typeface="+mn-cs"/>
                <a:sym typeface="Arial"/>
              </a:rPr>
              <a:t>&gt;   accidentally." Meagre and unsatisfactory knowledge about </a:t>
            </a:r>
          </a:p>
          <a:p>
            <a:pPr defTabSz="914400">
              <a:defRPr sz="1200">
                <a:latin typeface="Trebuchet MS"/>
                <a:ea typeface="Trebuchet MS"/>
                <a:cs typeface="Trebuchet MS"/>
                <a:sym typeface="Trebuchet MS"/>
              </a:defRPr>
            </a:pPr>
            <a:r>
              <a:rPr>
                <a:latin typeface="+mn-lt"/>
                <a:ea typeface="+mn-ea"/>
                <a:cs typeface="+mn-cs"/>
                <a:sym typeface="Arial"/>
              </a:rPr>
              <a:t>&gt;   separability can't be improved by measuring anything, or </a:t>
            </a:r>
          </a:p>
          <a:p>
            <a:pPr defTabSz="914400">
              <a:buSzPct val="100000"/>
              <a:buFont typeface="Wingdings"/>
              <a:buChar char="➢"/>
              <a:defRPr sz="1200">
                <a:latin typeface="Trebuchet MS"/>
                <a:ea typeface="Trebuchet MS"/>
                <a:cs typeface="Trebuchet MS"/>
                <a:sym typeface="Trebuchet MS"/>
              </a:defRPr>
            </a:pPr>
            <a:r>
              <a:rPr>
                <a:latin typeface="+mn-lt"/>
                <a:ea typeface="+mn-ea"/>
                <a:cs typeface="+mn-cs"/>
                <a:sym typeface="Arial"/>
              </a:rPr>
              <a:t>even by thinking about what you might measure.</a:t>
            </a:r>
          </a:p>
          <a:p>
            <a:pPr defTabSz="914400">
              <a:buSzPct val="100000"/>
              <a:buFont typeface="Wingdings"/>
              <a:buChar char="➢"/>
              <a:defRPr sz="1200">
                <a:latin typeface="Trebuchet MS"/>
                <a:ea typeface="Trebuchet MS"/>
                <a:cs typeface="Trebuchet MS"/>
                <a:sym typeface="Trebuchet MS"/>
              </a:defRPr>
            </a:pPr>
            <a:r>
              <a:rPr>
                <a:latin typeface="+mn-lt"/>
                <a:ea typeface="+mn-ea"/>
                <a:cs typeface="+mn-cs"/>
                <a:sym typeface="Arial"/>
              </a:rPr>
              <a:t>=========== end MJ quote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2" name="Shape 752"/>
          <p:cNvSpPr/>
          <p:nvPr>
            <p:ph type="sldImg"/>
          </p:nvPr>
        </p:nvSpPr>
        <p:spPr>
          <a:prstGeom prst="rect">
            <a:avLst/>
          </a:prstGeom>
        </p:spPr>
        <p:txBody>
          <a:bodyPr/>
          <a:lstStyle/>
          <a:p>
            <a:pPr/>
          </a:p>
        </p:txBody>
      </p:sp>
      <p:sp>
        <p:nvSpPr>
          <p:cNvPr id="753" name="Shape 753"/>
          <p:cNvSpPr/>
          <p:nvPr>
            <p:ph type="body" sz="quarter" idx="1"/>
          </p:nvPr>
        </p:nvSpPr>
        <p:spPr>
          <a:prstGeom prst="rect">
            <a:avLst/>
          </a:prstGeom>
        </p:spPr>
        <p:txBody>
          <a:bodyPr/>
          <a:lstStyle/>
          <a:p>
            <a:pPr/>
            <a:r>
              <a:t>Planguage: </a:t>
            </a:r>
          </a:p>
          <a:p>
            <a:pPr/>
            <a:r>
              <a:t>Objectives &amp; Requirements</a:t>
            </a:r>
          </a:p>
          <a:p>
            <a:pPr/>
          </a:p>
          <a:p>
            <a:pPr/>
            <a:r>
              <a:t>Gilb Fest 2014</a:t>
            </a:r>
          </a:p>
          <a:p>
            <a:pPr/>
          </a:p>
          <a:p>
            <a:pPr/>
            <a:r>
              <a:t>23rd - 27th June 2014 , London, UK</a:t>
            </a:r>
          </a:p>
          <a:p>
            <a:pPr/>
          </a:p>
          <a:p>
            <a:pPr/>
            <a:r>
              <a:t>Man-Chie Tse &amp; </a:t>
            </a:r>
          </a:p>
          <a:p>
            <a:pPr/>
            <a:r>
              <a:t>Ravinder Singh Kahlon</a:t>
            </a:r>
          </a:p>
          <a:p>
            <a:pPr/>
            <a:r>
              <a:t>{Man-Chie, Ravi}@dkode.co</a:t>
            </a:r>
          </a:p>
          <a:p>
            <a:pPr/>
          </a:p>
          <a:p>
            <a:pPr/>
            <a:r>
              <a:t>dkode Limited, London, United Kingdom.</a:t>
            </a:r>
          </a:p>
          <a:p>
            <a:pPr/>
            <a:r>
              <a:t>University of Ulster, Northern Ireland, United Kingdom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r>
              <a:t>Steve Freeman</a:t>
            </a:r>
          </a:p>
          <a:p>
            <a:pPr defTabSz="914400">
              <a:spcBef>
                <a:spcPts val="400"/>
              </a:spcBef>
              <a:defRPr sz="1200">
                <a:latin typeface="Times New Roman"/>
                <a:ea typeface="Times New Roman"/>
                <a:cs typeface="Times New Roman"/>
                <a:sym typeface="Times New Roman"/>
              </a:defRPr>
            </a:pPr>
          </a:p>
          <a:p>
            <a:pPr defTabSz="914400">
              <a:spcBef>
                <a:spcPts val="400"/>
              </a:spcBef>
              <a:defRPr sz="1200">
                <a:latin typeface="Times New Roman"/>
                <a:ea typeface="Times New Roman"/>
                <a:cs typeface="Times New Roman"/>
                <a:sym typeface="Times New Roman"/>
              </a:defRPr>
            </a:pPr>
            <a:r>
              <a:t>Rachel Davies</a:t>
            </a:r>
          </a:p>
          <a:p>
            <a:pPr defTabSz="914400">
              <a:spcBef>
                <a:spcPts val="400"/>
              </a:spcBef>
              <a:defRPr sz="1200">
                <a:latin typeface="Times New Roman"/>
                <a:ea typeface="Times New Roman"/>
                <a:cs typeface="Times New Roman"/>
                <a:sym typeface="Times New Roman"/>
              </a:defRPr>
            </a:pPr>
          </a:p>
          <a:p>
            <a:pPr defTabSz="914400">
              <a:spcBef>
                <a:spcPts val="400"/>
              </a:spcBef>
              <a:defRPr sz="1200">
                <a:latin typeface="Times New Roman"/>
                <a:ea typeface="Times New Roman"/>
                <a:cs typeface="Times New Roman"/>
                <a:sym typeface="Times New Roman"/>
              </a:defRPr>
            </a:pPr>
            <a:r>
              <a:t> http://www.gilb.com/dl517</a:t>
            </a:r>
          </a:p>
          <a:p>
            <a:pPr defTabSz="914400">
              <a:spcBef>
                <a:spcPts val="400"/>
              </a:spcBef>
              <a:defRPr sz="1200">
                <a:latin typeface="Times New Roman"/>
                <a:ea typeface="Times New Roman"/>
                <a:cs typeface="Times New Roman"/>
                <a:sym typeface="Times New Roman"/>
              </a:defRPr>
            </a:pPr>
            <a:r>
              <a:t>Quantifying Music Slides 2012</a:t>
            </a:r>
          </a:p>
          <a:p>
            <a:pPr defTabSz="914400">
              <a:spcBef>
                <a:spcPts val="400"/>
              </a:spcBef>
              <a:defRPr sz="1200">
                <a:latin typeface="Times New Roman"/>
                <a:ea typeface="Times New Roman"/>
                <a:cs typeface="Times New Roman"/>
                <a:sym typeface="Times New Roman"/>
              </a:defRPr>
            </a:pPr>
          </a:p>
          <a:p>
            <a:pPr defTabSz="914400">
              <a:spcBef>
                <a:spcPts val="400"/>
              </a:spcBef>
              <a:defRPr sz="1200">
                <a:latin typeface="Times New Roman"/>
                <a:ea typeface="Times New Roman"/>
                <a:cs typeface="Times New Roman"/>
                <a:sym typeface="Times New Roman"/>
              </a:defRPr>
            </a:pPr>
            <a:r>
              <a:t>http://skillsmatter.com/podcast/agile-testing/lightning-talk-tom-gilb-quantifying-music</a:t>
            </a:r>
          </a:p>
          <a:p>
            <a:pPr defTabSz="914400">
              <a:spcBef>
                <a:spcPts val="400"/>
              </a:spcBef>
              <a:defRPr sz="1200">
                <a:latin typeface="Times New Roman"/>
                <a:ea typeface="Times New Roman"/>
                <a:cs typeface="Times New Roman"/>
                <a:sym typeface="Times New Roman"/>
              </a:defRPr>
            </a:pPr>
            <a:r>
              <a:t>Video of 5 minute Q Music Talk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lvl1pPr defTabSz="914400">
              <a:spcBef>
                <a:spcPts val="400"/>
              </a:spcBef>
              <a:defRPr sz="1200">
                <a:latin typeface="Times New Roman"/>
                <a:ea typeface="Times New Roman"/>
                <a:cs typeface="Times New Roman"/>
                <a:sym typeface="Times New Roman"/>
              </a:defRPr>
            </a:lvl1pPr>
          </a:lstStyle>
          <a:p>
            <a:pPr/>
            <a:r>
              <a:t>Jan 16 2013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a:p>
        </p:txBody>
      </p:sp>
      <p:sp>
        <p:nvSpPr>
          <p:cNvPr id="798" name="Shape 798"/>
          <p:cNvSpPr/>
          <p:nvPr>
            <p:ph type="body" sz="quarter" idx="1"/>
          </p:nvPr>
        </p:nvSpPr>
        <p:spPr>
          <a:prstGeom prst="rect">
            <a:avLst/>
          </a:prstGeom>
        </p:spPr>
        <p:txBody>
          <a:bodyPr/>
          <a:lstStyle>
            <a:lvl1pPr defTabSz="914400">
              <a:spcBef>
                <a:spcPts val="400"/>
              </a:spcBef>
              <a:defRPr sz="1200">
                <a:latin typeface="Times New Roman"/>
                <a:ea typeface="Times New Roman"/>
                <a:cs typeface="Times New Roman"/>
                <a:sym typeface="Times New Roman"/>
              </a:defRPr>
            </a:lvl1pPr>
          </a:lstStyle>
          <a:p>
            <a:pPr/>
            <a:r>
              <a:t>Jan 16 2013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9" name="Shape 809"/>
          <p:cNvSpPr/>
          <p:nvPr>
            <p:ph type="sldImg"/>
          </p:nvPr>
        </p:nvSpPr>
        <p:spPr>
          <a:prstGeom prst="rect">
            <a:avLst/>
          </a:prstGeom>
        </p:spPr>
        <p:txBody>
          <a:bodyPr/>
          <a:lstStyle/>
          <a:p>
            <a:pPr/>
          </a:p>
        </p:txBody>
      </p:sp>
      <p:sp>
        <p:nvSpPr>
          <p:cNvPr id="810" name="Shape 810"/>
          <p:cNvSpPr/>
          <p:nvPr>
            <p:ph type="body" sz="quarter" idx="1"/>
          </p:nvPr>
        </p:nvSpPr>
        <p:spPr>
          <a:prstGeom prst="rect">
            <a:avLst/>
          </a:prstGeom>
        </p:spPr>
        <p:txBody>
          <a:bodyPr/>
          <a:lstStyle>
            <a:lvl1pPr defTabSz="914400">
              <a:spcBef>
                <a:spcPts val="400"/>
              </a:spcBef>
              <a:defRPr sz="1200">
                <a:latin typeface="Times New Roman"/>
                <a:ea typeface="Times New Roman"/>
                <a:cs typeface="Times New Roman"/>
                <a:sym typeface="Times New Roman"/>
              </a:defRPr>
            </a:lvl1pPr>
          </a:lstStyle>
          <a:p>
            <a:pPr/>
            <a:r>
              <a:t>Jan 16 2013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lvl1pPr defTabSz="914400">
              <a:spcBef>
                <a:spcPts val="400"/>
              </a:spcBef>
              <a:defRPr sz="1200">
                <a:latin typeface="Times New Roman"/>
                <a:ea typeface="Times New Roman"/>
                <a:cs typeface="Times New Roman"/>
                <a:sym typeface="Times New Roman"/>
              </a:defRPr>
            </a:lvl1pPr>
          </a:lstStyle>
          <a:p>
            <a:pPr/>
            <a:r>
              <a:t>http://www.chariho.k12.ri.us/curriculum/MIsmart/matter/matter.html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lgn="ctr" defTabSz="914400">
              <a:defRPr sz="1200">
                <a:latin typeface="Trebuchet MS"/>
                <a:ea typeface="Trebuchet MS"/>
                <a:cs typeface="Trebuchet MS"/>
                <a:sym typeface="Trebuchet MS"/>
              </a:defRPr>
            </a:pPr>
            <a:endParaRPr b="1"/>
          </a:p>
          <a:p>
            <a:pPr algn="ctr" defTabSz="914400">
              <a:defRPr sz="1200">
                <a:latin typeface="Trebuchet MS"/>
                <a:ea typeface="Trebuchet MS"/>
                <a:cs typeface="Trebuchet MS"/>
                <a:sym typeface="Trebuchet MS"/>
              </a:defRPr>
            </a:pPr>
          </a:p>
          <a:p>
            <a:pPr algn="ctr" defTabSz="914400">
              <a:defRPr sz="1200">
                <a:latin typeface="Trebuchet MS"/>
                <a:ea typeface="Trebuchet MS"/>
                <a:cs typeface="Trebuchet MS"/>
                <a:sym typeface="Trebuchet MS"/>
              </a:defRPr>
            </a:pPr>
          </a:p>
          <a:p>
            <a:pPr algn="ctr" defTabSz="914400">
              <a:defRPr sz="1200">
                <a:latin typeface="Trebuchet MS"/>
                <a:ea typeface="Trebuchet MS"/>
                <a:cs typeface="Trebuchet MS"/>
                <a:sym typeface="Trebuchet MS"/>
              </a:defRPr>
            </a:pPr>
            <a:r>
              <a:t>Defect </a:t>
            </a:r>
            <a:r>
              <a:rPr i="1" u="sng"/>
              <a:t>Removal</a:t>
            </a:r>
            <a:r>
              <a:t> Effectiveness</a:t>
            </a:r>
            <a:br/>
            <a:r>
              <a:t>Inspections and Tests</a:t>
            </a:r>
            <a:br/>
            <a:r>
              <a:rPr>
                <a:latin typeface="Arial Black"/>
                <a:ea typeface="Arial Black"/>
                <a:cs typeface="Arial Black"/>
                <a:sym typeface="Arial Black"/>
              </a:rPr>
              <a:t>A REMINDER OF HOW </a:t>
            </a:r>
            <a:r>
              <a:rPr u="sng">
                <a:latin typeface="Arial Black"/>
                <a:ea typeface="Arial Black"/>
                <a:cs typeface="Arial Black"/>
                <a:sym typeface="Arial Black"/>
              </a:rPr>
              <a:t>BAD </a:t>
            </a:r>
            <a:r>
              <a:rPr>
                <a:latin typeface="Arial Black"/>
                <a:ea typeface="Arial Black"/>
                <a:cs typeface="Arial Black"/>
                <a:sym typeface="Arial Black"/>
              </a:rPr>
              <a:t>TEST &amp; INSPECTION METHODS ARE</a:t>
            </a:r>
            <a:endParaRPr b="1"/>
          </a:p>
          <a:p>
            <a:pPr algn="ctr" defTabSz="914400">
              <a:defRPr sz="1200">
                <a:latin typeface="Trebuchet MS"/>
                <a:ea typeface="Trebuchet MS"/>
                <a:cs typeface="Trebuchet MS"/>
                <a:sym typeface="Trebuchet MS"/>
              </a:defRPr>
            </a:pPr>
            <a:endParaRPr b="1"/>
          </a:p>
          <a:p>
            <a:pPr algn="ctr" defTabSz="914400">
              <a:defRPr sz="1200">
                <a:latin typeface="Trebuchet MS"/>
                <a:ea typeface="Trebuchet MS"/>
                <a:cs typeface="Trebuchet MS"/>
                <a:sym typeface="Trebuchet MS"/>
              </a:defRPr>
            </a:pPr>
            <a:r>
              <a:rPr b="1"/>
              <a:t>CONFLICT AND LITIGATION</a:t>
            </a:r>
          </a:p>
          <a:p>
            <a:pPr algn="ctr" defTabSz="914400">
              <a:defRPr sz="1200">
                <a:latin typeface="Trebuchet MS"/>
                <a:ea typeface="Trebuchet MS"/>
                <a:cs typeface="Trebuchet MS"/>
                <a:sym typeface="Trebuchet MS"/>
              </a:defRPr>
            </a:pPr>
            <a:r>
              <a:rPr b="1"/>
              <a:t>BETWEEN SOFTWARE CLIENTS AND DEVELOPERS</a:t>
            </a:r>
          </a:p>
          <a:p>
            <a:pPr algn="ctr" defTabSz="914400">
              <a:defRPr sz="1200">
                <a:latin typeface="Trebuchet MS"/>
                <a:ea typeface="Trebuchet MS"/>
                <a:cs typeface="Trebuchet MS"/>
                <a:sym typeface="Trebuchet MS"/>
              </a:defRPr>
            </a:pPr>
            <a:endParaRPr b="1"/>
          </a:p>
          <a:p>
            <a:pPr algn="ctr" defTabSz="914400">
              <a:defRPr sz="1200">
                <a:latin typeface="Trebuchet MS"/>
                <a:ea typeface="Trebuchet MS"/>
                <a:cs typeface="Trebuchet MS"/>
                <a:sym typeface="Trebuchet MS"/>
              </a:defRPr>
            </a:pPr>
            <a:r>
              <a:t>Version 10 – April 13, 2001</a:t>
            </a:r>
          </a:p>
          <a:p>
            <a:pPr algn="ctr" defTabSz="914400">
              <a:defRPr sz="1200">
                <a:latin typeface="Trebuchet MS"/>
                <a:ea typeface="Trebuchet MS"/>
                <a:cs typeface="Trebuchet MS"/>
                <a:sym typeface="Trebuchet MS"/>
              </a:defRPr>
            </a:pPr>
            <a:r>
              <a:t>By Capers Jones, </a:t>
            </a:r>
            <a:r>
              <a:rPr u="sng">
                <a:solidFill>
                  <a:srgbClr val="33478A"/>
                </a:solidFill>
                <a:uFill>
                  <a:solidFill>
                    <a:srgbClr val="33478A"/>
                  </a:solidFill>
                </a:uFill>
                <a:hlinkClick r:id="rId3" invalidUrl="" action="" tgtFrame="" tooltip="" history="1" highlightClick="0" endSnd="0"/>
              </a:rPr>
              <a:t>Cjones@spr.com</a:t>
            </a:r>
          </a:p>
          <a:p>
            <a:pPr algn="just" defTabSz="914400">
              <a:defRPr sz="1200">
                <a:latin typeface="Trebuchet MS"/>
                <a:ea typeface="Trebuchet MS"/>
                <a:cs typeface="Trebuchet MS"/>
                <a:sym typeface="Trebuchet MS"/>
              </a:defRPr>
            </a:pPr>
            <a:r>
              <a:t>It is obvious that no single defect removal operation is adequate by itself.  This explains why “best in class” quality results can only be achieved from synergistic combinations of defect prevention, reviews or inspections, and various kinds of test activities.  Between eight and 10 defect removal stages are normally required to achieve removal efficiency levels &gt; 95%.</a:t>
            </a:r>
          </a:p>
          <a:p>
            <a:pPr lvl="2" indent="914400" defTabSz="914400">
              <a:defRPr sz="1200">
                <a:latin typeface="Trebuchet MS"/>
                <a:ea typeface="Trebuchet MS"/>
                <a:cs typeface="Trebuchet MS"/>
                <a:sym typeface="Trebuchet MS"/>
              </a:defRPr>
            </a:pPr>
            <a:r>
              <a:t>Jones, Capers; </a:t>
            </a:r>
            <a:r>
              <a:rPr u="sng"/>
              <a:t>Applied Software Measurement</a:t>
            </a:r>
            <a:r>
              <a:t>; McGraw Hill, 2</a:t>
            </a:r>
            <a:r>
              <a:rPr baseline="30000"/>
              <a:t>nd</a:t>
            </a:r>
            <a:r>
              <a:t> edition 1996; ISBN 0-07-032826-9; 618 pages.</a:t>
            </a:r>
          </a:p>
          <a:p>
            <a:pPr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Assessment and Control of Software Risks</a:t>
            </a:r>
            <a:r>
              <a:t>; Prentice Hall, 1994;  ISBN 0-13-741406-4; 711 pages.</a:t>
            </a:r>
          </a:p>
          <a:p>
            <a:pPr algn="just"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Patterns of Software System Failure and Success</a:t>
            </a:r>
            <a:r>
              <a:t>;  International Thomson Computer Press, Boston, MA;  December 1995; 250 pages; ISBN 1-850-32804-8; 292 pages.</a:t>
            </a:r>
          </a:p>
          <a:p>
            <a:pPr lvl="2" indent="914400"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Software Quality – Analysis and Guidelines for Success</a:t>
            </a:r>
            <a:r>
              <a:t>; International Thomson Computer Press, Boston, MA; ISBN 1-85032-876-6; 1997; 492 pages.</a:t>
            </a:r>
          </a:p>
          <a:p>
            <a:pPr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Estimating Software Costs</a:t>
            </a:r>
            <a:r>
              <a:t>; McGraw Hill, New York, NY; ISBN 0-07-9130941; 1998; 724 pages.</a:t>
            </a:r>
          </a:p>
          <a:p>
            <a:pPr defTabSz="914400">
              <a:defRPr sz="1200">
                <a:latin typeface="Trebuchet MS"/>
                <a:ea typeface="Trebuchet MS"/>
                <a:cs typeface="Trebuchet MS"/>
                <a:sym typeface="Trebuchet MS"/>
              </a:defRPr>
            </a:pPr>
          </a:p>
          <a:p>
            <a:pPr lvl="1" indent="457200" defTabSz="914400">
              <a:defRPr sz="1200">
                <a:latin typeface="Trebuchet MS"/>
                <a:ea typeface="Trebuchet MS"/>
                <a:cs typeface="Trebuchet MS"/>
                <a:sym typeface="Trebuchet MS"/>
              </a:defRPr>
            </a:pPr>
            <a:r>
              <a:t>Jones, Capers; “Sizing Up Software;” Scientific American Magazine; December 1998; Vol. 279, No. 6; pp 74-79.</a:t>
            </a:r>
          </a:p>
          <a:p>
            <a:pPr defTabSz="914400">
              <a:defRPr sz="1200">
                <a:latin typeface="Trebuchet MS"/>
                <a:ea typeface="Trebuchet MS"/>
                <a:cs typeface="Trebuchet MS"/>
                <a:sym typeface="Trebuchet MS"/>
              </a:defRPr>
            </a:pPr>
          </a:p>
          <a:p>
            <a:pPr defTabSz="914400">
              <a:defRPr sz="1200">
                <a:latin typeface="Trebuchet MS"/>
                <a:ea typeface="Trebuchet MS"/>
                <a:cs typeface="Trebuchet MS"/>
                <a:sym typeface="Trebuchet MS"/>
              </a:defRPr>
            </a:pPr>
            <a:r>
              <a:t>Jones, Capers;  </a:t>
            </a:r>
            <a:r>
              <a:rPr u="sng"/>
              <a:t>Software Assessments, Benchmarks, and Best Practices</a:t>
            </a:r>
            <a:r>
              <a:t>; Addison Wesley Longman, Boston, MA; May 2000; ISBN 0-201-48542-7; 700 pages.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9" name="Shape 839"/>
          <p:cNvSpPr/>
          <p:nvPr>
            <p:ph type="sldImg"/>
          </p:nvPr>
        </p:nvSpPr>
        <p:spPr>
          <a:prstGeom prst="rect">
            <a:avLst/>
          </a:prstGeom>
        </p:spPr>
        <p:txBody>
          <a:bodyPr/>
          <a:lstStyle/>
          <a:p>
            <a:pPr/>
          </a:p>
        </p:txBody>
      </p:sp>
      <p:sp>
        <p:nvSpPr>
          <p:cNvPr id="840" name="Shape 840"/>
          <p:cNvSpPr/>
          <p:nvPr>
            <p:ph type="body" sz="quarter" idx="1"/>
          </p:nvPr>
        </p:nvSpPr>
        <p:spPr>
          <a:prstGeom prst="rect">
            <a:avLst/>
          </a:prstGeom>
        </p:spPr>
        <p:txBody>
          <a:bodyPr/>
          <a:lstStyle>
            <a:lvl1pPr defTabSz="914400">
              <a:spcBef>
                <a:spcPts val="400"/>
              </a:spcBef>
              <a:defRPr sz="1200">
                <a:latin typeface="+mn-lt"/>
                <a:ea typeface="+mn-ea"/>
                <a:cs typeface="+mn-cs"/>
                <a:sym typeface="Arial"/>
              </a:defRPr>
            </a:lvl1pPr>
          </a:lstStyle>
          <a:p>
            <a:pPr>
              <a:defRPr>
                <a:latin typeface="Times New Roman"/>
                <a:ea typeface="Times New Roman"/>
                <a:cs typeface="Times New Roman"/>
                <a:sym typeface="Times New Roman"/>
              </a:defRPr>
            </a:pPr>
            <a:r>
              <a:rPr>
                <a:latin typeface="+mn-lt"/>
                <a:ea typeface="+mn-ea"/>
                <a:cs typeface="+mn-cs"/>
                <a:sym typeface="Arial"/>
              </a:rPr>
              <a:t>http://img2.travelblog.org/Photos/17776/71146/t/761917-Some-of-the-famous-granite-rocks-1.jpg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lvl1pPr defTabSz="914400">
              <a:spcBef>
                <a:spcPts val="400"/>
              </a:spcBef>
              <a:defRPr sz="1200">
                <a:latin typeface="+mn-lt"/>
                <a:ea typeface="+mn-ea"/>
                <a:cs typeface="+mn-cs"/>
                <a:sym typeface="Arial"/>
              </a:defRPr>
            </a:lvl1pPr>
          </a:lstStyle>
          <a:p>
            <a:pPr>
              <a:defRPr>
                <a:latin typeface="Times New Roman"/>
                <a:ea typeface="Times New Roman"/>
                <a:cs typeface="Times New Roman"/>
                <a:sym typeface="Times New Roman"/>
              </a:defRPr>
            </a:pPr>
            <a:r>
              <a:rPr>
                <a:latin typeface="+mn-lt"/>
                <a:ea typeface="+mn-ea"/>
                <a:cs typeface="+mn-cs"/>
                <a:sym typeface="Arial"/>
              </a:rPr>
              <a:t>http://www.apstraining.com/images/69.jpg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r>
              <a:rPr>
                <a:latin typeface="Trebuchet MS"/>
                <a:ea typeface="Trebuchet MS"/>
                <a:cs typeface="Trebuchet MS"/>
                <a:sym typeface="Trebuchet MS"/>
              </a:rPr>
              <a:t>http://users.skynet.be/ronnydewinter/SQA-img/TheSoftwareQualityIceberg.jpg</a:t>
            </a:r>
            <a:endParaRPr>
              <a:latin typeface="Trebuchet MS"/>
              <a:ea typeface="Trebuchet MS"/>
              <a:cs typeface="Trebuchet MS"/>
              <a:sym typeface="Trebuchet MS"/>
            </a:endParaRPr>
          </a:p>
          <a:p>
            <a:pPr defTabSz="914400">
              <a:spcBef>
                <a:spcPts val="400"/>
              </a:spcBef>
              <a:defRPr sz="1200">
                <a:latin typeface="Times New Roman"/>
                <a:ea typeface="Times New Roman"/>
                <a:cs typeface="Times New Roman"/>
                <a:sym typeface="Times New Roman"/>
              </a:defRPr>
            </a:pPr>
            <a:r>
              <a:rPr>
                <a:latin typeface="Trebuchet MS"/>
                <a:ea typeface="Trebuchet MS"/>
                <a:cs typeface="Trebuchet MS"/>
                <a:sym typeface="Trebuchet MS"/>
              </a:rPr>
              <a:t>So once again, what is testability, exactly? Although testability is mentioned in the abstract of the recent WCAG 2.0 working draft documents and expanded in the “Conformance” section, a full definition sits not in the glossary but in the </a:t>
            </a:r>
            <a:r>
              <a:rPr i="1" u="sng">
                <a:solidFill>
                  <a:srgbClr val="CCCCFF"/>
                </a:solidFill>
                <a:uFill>
                  <a:solidFill>
                    <a:srgbClr val="CCCCFF"/>
                  </a:solidFill>
                </a:uFill>
                <a:latin typeface="Trebuchet MS"/>
                <a:ea typeface="Trebuchet MS"/>
                <a:cs typeface="Trebuchet MS"/>
                <a:sym typeface="Trebuchet MS"/>
                <a:hlinkClick r:id="rId3" invalidUrl="" action="" tgtFrame="" tooltip="" history="1" highlightClick="0" endSnd="0"/>
              </a:rPr>
              <a:t>Requirements for WCAG 2.0 Checklists and Techniques, dated 7 February, 2003. Within this document, you will find the only definition of testability as it applies to WCAG 2.0. Here’s that </a:t>
            </a:r>
            <a:r>
              <a:rPr i="1" u="sng">
                <a:solidFill>
                  <a:srgbClr val="CCCCFF"/>
                </a:solidFill>
                <a:uFill>
                  <a:solidFill>
                    <a:srgbClr val="CCCCFF"/>
                  </a:solidFill>
                </a:uFill>
                <a:latin typeface="Trebuchet MS"/>
                <a:ea typeface="Trebuchet MS"/>
                <a:cs typeface="Trebuchet MS"/>
                <a:sym typeface="Trebuchet MS"/>
                <a:hlinkClick r:id="rId4" invalidUrl="" action="" tgtFrame="" tooltip="" history="1" highlightClick="0" endSnd="0"/>
              </a:rPr>
              <a:t>definition:Definition: </a:t>
            </a:r>
            <a:r>
              <a:rPr b="1" i="1" u="sng">
                <a:solidFill>
                  <a:srgbClr val="CCCCFF"/>
                </a:solidFill>
                <a:uFill>
                  <a:solidFill>
                    <a:srgbClr val="CCCCFF"/>
                  </a:solidFill>
                </a:uFill>
                <a:latin typeface="Trebuchet MS"/>
                <a:ea typeface="Trebuchet MS"/>
                <a:cs typeface="Trebuchet MS"/>
                <a:sym typeface="Trebuchet MS"/>
                <a:hlinkClick r:id="rId4" invalidUrl="" action="" tgtFrame="" tooltip="" history="1" highlightClick="0" endSnd="0"/>
              </a:rPr>
              <a:t>Testable: Either Machine Testable or Reliably Human Testable.Definition: Machine Testable: There is a known algorithm (regardless of whether that algorithm is known to be implemented in tools) that will determine, with complete reliability, whether the technique has been implemented or not. Probabilistic algorithms are not sufficient.Definition: Reliably Human Testable: The technique can be tested by human inspection and it is believed that at least 80% of knowledgeable human evaluators would agree on the conclusion. The use of probabilistic machine algorithms may facilitate the human testing process but this does not make it machine testable.Definition: Not Reliably Testable: The technique is subject to human inspection but it is not believed that at least 80% of knowledgeable human evaluators would agree on the conclusion.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5" name="Shape 875"/>
          <p:cNvSpPr/>
          <p:nvPr>
            <p:ph type="sldImg"/>
          </p:nvPr>
        </p:nvSpPr>
        <p:spPr>
          <a:prstGeom prst="rect">
            <a:avLst/>
          </a:prstGeom>
        </p:spPr>
        <p:txBody>
          <a:bodyPr/>
          <a:lstStyle/>
          <a:p>
            <a:pPr/>
          </a:p>
        </p:txBody>
      </p:sp>
      <p:sp>
        <p:nvSpPr>
          <p:cNvPr id="876" name="Shape 876"/>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pPr/>
            <a:r>
              <a:t>Tsg sept 8 2010</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a:effectLst>
                  <a:outerShdw sx="100000" sy="100000" kx="0" ky="0" algn="b" rotWithShape="0" blurRad="38100" dist="38100" dir="2700000">
                    <a:srgbClr val="FFFFFF"/>
                  </a:outerShdw>
                </a:effectLst>
              </a:rPr>
              <a:t>You need to design it in</a:t>
            </a:r>
            <a:endParaRPr>
              <a:latin typeface="Arial Black"/>
              <a:ea typeface="Arial Black"/>
              <a:cs typeface="Arial Black"/>
              <a:sym typeface="Arial Black"/>
            </a:endParaRPr>
          </a:p>
          <a:p>
            <a:pPr defTabSz="914400">
              <a:defRPr sz="1200">
                <a:latin typeface="Trebuchet MS"/>
                <a:ea typeface="Trebuchet MS"/>
                <a:cs typeface="Trebuchet MS"/>
                <a:sym typeface="Trebuchet MS"/>
              </a:defRPr>
            </a:pPr>
            <a:r>
              <a:rPr>
                <a:latin typeface="Arial Black"/>
                <a:ea typeface="Arial Black"/>
                <a:cs typeface="Arial Black"/>
                <a:sym typeface="Arial Black"/>
              </a:rPr>
              <a:t>Can you estimate the quality levels you will get from designs, strategies, and architectures?</a:t>
            </a:r>
          </a:p>
          <a:p>
            <a:pPr defTabSz="914400">
              <a:defRPr sz="1200">
                <a:latin typeface="Trebuchet MS"/>
                <a:ea typeface="Trebuchet MS"/>
                <a:cs typeface="Trebuchet MS"/>
                <a:sym typeface="Trebuchet MS"/>
              </a:defRPr>
            </a:pPr>
            <a:r>
              <a:rPr i="1">
                <a:latin typeface="+mn-lt"/>
                <a:ea typeface="+mn-ea"/>
                <a:cs typeface="+mn-cs"/>
                <a:sym typeface="Arial"/>
              </a:rPr>
              <a:t>Or are you flying blind until landing? </a:t>
            </a:r>
            <a:r>
              <a:rPr>
                <a:latin typeface="Wingdings"/>
                <a:ea typeface="Wingdings"/>
                <a:cs typeface="Wingdings"/>
                <a:sym typeface="Wingdings"/>
              </a:rPr>
              <a:t>☺</a:t>
            </a:r>
            <a:endParaRPr i="1">
              <a:latin typeface="+mn-lt"/>
              <a:ea typeface="+mn-ea"/>
              <a:cs typeface="+mn-cs"/>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t>Designers/’Architects’ need to </a:t>
            </a:r>
          </a:p>
          <a:p>
            <a:pPr lvl="1" indent="457200" defTabSz="914400">
              <a:defRPr sz="1200">
                <a:latin typeface="Trebuchet MS"/>
                <a:ea typeface="Trebuchet MS"/>
                <a:cs typeface="Trebuchet MS"/>
                <a:sym typeface="Trebuchet MS"/>
              </a:defRPr>
            </a:pPr>
            <a:r>
              <a:t>‘engineer’ their designs </a:t>
            </a:r>
          </a:p>
          <a:p>
            <a:pPr lvl="1" indent="457200" defTabSz="914400">
              <a:defRPr sz="1200">
                <a:latin typeface="Trebuchet MS"/>
                <a:ea typeface="Trebuchet MS"/>
                <a:cs typeface="Trebuchet MS"/>
                <a:sym typeface="Trebuchet MS"/>
              </a:defRPr>
            </a:pPr>
            <a:r>
              <a:t>and measure design effectiveness </a:t>
            </a:r>
          </a:p>
          <a:p>
            <a:pPr lvl="1" indent="457200" defTabSz="914400">
              <a:defRPr sz="1200">
                <a:latin typeface="Trebuchet MS"/>
                <a:ea typeface="Trebuchet MS"/>
                <a:cs typeface="Trebuchet MS"/>
                <a:sym typeface="Trebuchet MS"/>
              </a:defRPr>
            </a:pPr>
            <a:r>
              <a:t>in all critical quality and cost dimensions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4" name="Shape 924"/>
          <p:cNvSpPr/>
          <p:nvPr>
            <p:ph type="sldImg"/>
          </p:nvPr>
        </p:nvSpPr>
        <p:spPr>
          <a:prstGeom prst="rect">
            <a:avLst/>
          </a:prstGeom>
        </p:spPr>
        <p:txBody>
          <a:bodyPr/>
          <a:lstStyle/>
          <a:p>
            <a:pPr/>
          </a:p>
        </p:txBody>
      </p:sp>
      <p:sp>
        <p:nvSpPr>
          <p:cNvPr id="925" name="Shape 925"/>
          <p:cNvSpPr/>
          <p:nvPr>
            <p:ph type="body" sz="quarter" idx="1"/>
          </p:nvPr>
        </p:nvSpPr>
        <p:spPr>
          <a:prstGeom prst="rect">
            <a:avLst/>
          </a:prstGeom>
        </p:spPr>
        <p:txBody>
          <a:bodyPr/>
          <a:lstStyle/>
          <a:p>
            <a:pPr/>
            <a:r>
              <a:t>“What has an Architect to do with planning?”</a:t>
            </a:r>
          </a:p>
          <a:p>
            <a:pPr/>
            <a:r>
              <a:rPr u="sng">
                <a:solidFill>
                  <a:srgbClr val="0432FF"/>
                </a:solidFill>
                <a:uFill>
                  <a:solidFill>
                    <a:srgbClr val="0432FF"/>
                  </a:solidFill>
                </a:uFill>
                <a:hlinkClick r:id="rId3" invalidUrl="" action="" tgtFrame="" tooltip="" history="1" highlightClick="0" endSnd="0"/>
              </a:rPr>
              <a:t>www.malotaux.nl/doc.php?id=98</a:t>
            </a:r>
          </a:p>
          <a:p>
            <a:pPr/>
          </a:p>
          <a:p>
            <a:pPr/>
            <a:r>
              <a:t>added 11 sept 2015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2" name="Shape 942"/>
          <p:cNvSpPr/>
          <p:nvPr>
            <p:ph type="sldImg"/>
          </p:nvPr>
        </p:nvSpPr>
        <p:spPr>
          <a:prstGeom prst="rect">
            <a:avLst/>
          </a:prstGeom>
        </p:spPr>
        <p:txBody>
          <a:bodyPr/>
          <a:lstStyle/>
          <a:p>
            <a:pPr/>
          </a:p>
        </p:txBody>
      </p:sp>
      <p:sp>
        <p:nvSpPr>
          <p:cNvPr id="943" name="Shape 943"/>
          <p:cNvSpPr/>
          <p:nvPr>
            <p:ph type="body" sz="quarter" idx="1"/>
          </p:nvPr>
        </p:nvSpPr>
        <p:spPr>
          <a:prstGeom prst="rect">
            <a:avLst/>
          </a:prstGeom>
        </p:spPr>
        <p:txBody>
          <a:bodyPr/>
          <a:lstStyle/>
          <a:p>
            <a:pPr/>
            <a:r>
              <a:t>Made 17 Nov 2015 based on student work at Lviv Business School Class exercise Mars Mission.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7" name="Shape 947"/>
          <p:cNvSpPr/>
          <p:nvPr>
            <p:ph type="sldImg"/>
          </p:nvPr>
        </p:nvSpPr>
        <p:spPr>
          <a:prstGeom prst="rect">
            <a:avLst/>
          </a:prstGeom>
        </p:spPr>
        <p:txBody>
          <a:bodyPr/>
          <a:lstStyle/>
          <a:p>
            <a:pPr/>
          </a:p>
        </p:txBody>
      </p:sp>
      <p:sp>
        <p:nvSpPr>
          <p:cNvPr id="948" name="Shape 948"/>
          <p:cNvSpPr/>
          <p:nvPr>
            <p:ph type="body" sz="quarter" idx="1"/>
          </p:nvPr>
        </p:nvSpPr>
        <p:spPr>
          <a:prstGeom prst="rect">
            <a:avLst/>
          </a:prstGeom>
        </p:spPr>
        <p:txBody>
          <a:bodyPr/>
          <a:lstStyle/>
          <a:p>
            <a:pPr/>
            <a:r>
              <a:t>Made 17 Nov 2015 based on student work at Lviv Business School Class exercise Mars Mission.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t>MyBusinessPerspective</a:t>
            </a:r>
          </a:p>
          <a:p>
            <a:pPr>
              <a:lnSpc>
                <a:spcPct val="117999"/>
              </a:lnSpc>
              <a:defRPr>
                <a:latin typeface="Helvetica Neue"/>
                <a:ea typeface="Helvetica Neue"/>
                <a:cs typeface="Helvetica Neue"/>
                <a:sym typeface="Helvetica Neue"/>
              </a:defRPr>
            </a:pPr>
            <a:r>
              <a:t>IET-AFGGXOT</a:t>
            </a:r>
          </a:p>
          <a:p>
            <a:pPr>
              <a:lnSpc>
                <a:spcPct val="117999"/>
              </a:lnSpc>
              <a:defRPr>
                <a:latin typeface="Helvetica Neue"/>
                <a:ea typeface="Helvetica Neue"/>
                <a:cs typeface="Helvetica Neue"/>
                <a:sym typeface="Helvetica Neue"/>
              </a:defRPr>
            </a:pPr>
            <a:r>
              <a:t>BCS Geoff Cooper Cyber  startup project  12 November 2015 London</a:t>
            </a:r>
          </a:p>
          <a:p>
            <a:pPr>
              <a:lnSpc>
                <a:spcPct val="117999"/>
              </a:lnSpc>
              <a:defRPr>
                <a:latin typeface="Helvetica Neue"/>
                <a:ea typeface="Helvetica Neue"/>
                <a:cs typeface="Helvetica Neue"/>
                <a:sym typeface="Helvetica Neue"/>
              </a:defRPr>
            </a:pPr>
            <a:r>
              <a:t>Non Confidential Student Planning work on BCS Startup Planning Course</a:t>
            </a:r>
          </a:p>
          <a:p>
            <a:pPr>
              <a:lnSpc>
                <a:spcPct val="117999"/>
              </a:lnSpc>
              <a:defRPr>
                <a:latin typeface="Helvetica Neue"/>
                <a:ea typeface="Helvetica Neue"/>
                <a:cs typeface="Helvetica Neue"/>
                <a:sym typeface="Helvetica Neue"/>
              </a:defRPr>
            </a:pPr>
            <a:r>
              <a:t>Led by Tom  Gilb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lvl1pPr defTabSz="914400">
              <a:defRPr sz="3600">
                <a:latin typeface="Trebuchet MS"/>
                <a:ea typeface="Trebuchet MS"/>
                <a:cs typeface="Trebuchet MS"/>
                <a:sym typeface="Trebuchet MS"/>
              </a:defRPr>
            </a:lvl1pPr>
          </a:lstStyle>
          <a:p>
            <a:pPr>
              <a:defRPr sz="1200"/>
            </a:pPr>
            <a:r>
              <a:rPr sz="3600"/>
              <a:t>How Effective do you think test is</a:t>
            </a:r>
            <a:endParaRPr sz="36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7" name="Shape 957"/>
          <p:cNvSpPr/>
          <p:nvPr>
            <p:ph type="sldImg"/>
          </p:nvPr>
        </p:nvSpPr>
        <p:spPr>
          <a:prstGeom prst="rect">
            <a:avLst/>
          </a:prstGeom>
        </p:spPr>
        <p:txBody>
          <a:bodyPr/>
          <a:lstStyle/>
          <a:p>
            <a:pPr/>
          </a:p>
        </p:txBody>
      </p:sp>
      <p:sp>
        <p:nvSpPr>
          <p:cNvPr id="958" name="Shape 958"/>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t>MyBusinessPerspective</a:t>
            </a:r>
          </a:p>
          <a:p>
            <a:pPr>
              <a:lnSpc>
                <a:spcPct val="117999"/>
              </a:lnSpc>
              <a:defRPr>
                <a:latin typeface="Helvetica Neue"/>
                <a:ea typeface="Helvetica Neue"/>
                <a:cs typeface="Helvetica Neue"/>
                <a:sym typeface="Helvetica Neue"/>
              </a:defRPr>
            </a:pPr>
            <a:r>
              <a:t>IET-AFGGXOT</a:t>
            </a:r>
          </a:p>
          <a:p>
            <a:pPr>
              <a:lnSpc>
                <a:spcPct val="117999"/>
              </a:lnSpc>
              <a:defRPr>
                <a:latin typeface="Helvetica Neue"/>
                <a:ea typeface="Helvetica Neue"/>
                <a:cs typeface="Helvetica Neue"/>
                <a:sym typeface="Helvetica Neue"/>
              </a:defRPr>
            </a:pPr>
            <a:r>
              <a:t>BCS Geoff Cooper Cyber  startup project  12 November 2015 London</a:t>
            </a:r>
          </a:p>
          <a:p>
            <a:pPr>
              <a:lnSpc>
                <a:spcPct val="117999"/>
              </a:lnSpc>
              <a:defRPr>
                <a:latin typeface="Helvetica Neue"/>
                <a:ea typeface="Helvetica Neue"/>
                <a:cs typeface="Helvetica Neue"/>
                <a:sym typeface="Helvetica Neue"/>
              </a:defRPr>
            </a:pPr>
            <a:r>
              <a:t>Non Confidential Student Planning work on BCS Startup Planning Course</a:t>
            </a:r>
          </a:p>
          <a:p>
            <a:pPr>
              <a:lnSpc>
                <a:spcPct val="117999"/>
              </a:lnSpc>
              <a:defRPr>
                <a:latin typeface="Helvetica Neue"/>
                <a:ea typeface="Helvetica Neue"/>
                <a:cs typeface="Helvetica Neue"/>
                <a:sym typeface="Helvetica Neue"/>
              </a:defRPr>
            </a:pPr>
            <a:r>
              <a:t>Led by Tom  Gilb</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4" name="Shape 964"/>
          <p:cNvSpPr/>
          <p:nvPr>
            <p:ph type="sldImg"/>
          </p:nvPr>
        </p:nvSpPr>
        <p:spPr>
          <a:prstGeom prst="rect">
            <a:avLst/>
          </a:prstGeom>
        </p:spPr>
        <p:txBody>
          <a:bodyPr/>
          <a:lstStyle/>
          <a:p>
            <a:pPr/>
          </a:p>
        </p:txBody>
      </p:sp>
      <p:sp>
        <p:nvSpPr>
          <p:cNvPr id="965" name="Shape 965"/>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b="1"/>
              <a:t>Critical </a:t>
            </a:r>
            <a:r>
              <a:t>documents are checked for </a:t>
            </a:r>
            <a:r>
              <a:rPr i="1"/>
              <a:t>conformance to ‘rules’</a:t>
            </a:r>
          </a:p>
          <a:p>
            <a:pPr defTabSz="914400">
              <a:defRPr sz="1200">
                <a:latin typeface="Trebuchet MS"/>
                <a:ea typeface="Trebuchet MS"/>
                <a:cs typeface="Trebuchet MS"/>
                <a:sym typeface="Trebuchet MS"/>
              </a:defRPr>
            </a:pPr>
            <a:r>
              <a:rPr b="1"/>
              <a:t>Rule violation </a:t>
            </a:r>
            <a:r>
              <a:t>= ‘</a:t>
            </a:r>
            <a:r>
              <a:rPr u="sng"/>
              <a:t>defects</a:t>
            </a:r>
            <a:r>
              <a:t>’ (law violation = illegal acts)</a:t>
            </a:r>
          </a:p>
          <a:p>
            <a:pPr defTabSz="914400">
              <a:defRPr sz="1200">
                <a:latin typeface="Trebuchet MS"/>
                <a:ea typeface="Trebuchet MS"/>
                <a:cs typeface="Trebuchet MS"/>
                <a:sym typeface="Trebuchet MS"/>
              </a:defRPr>
            </a:pPr>
            <a:r>
              <a:t>We </a:t>
            </a:r>
            <a:r>
              <a:rPr b="1" i="1" u="sng"/>
              <a:t>sample </a:t>
            </a:r>
            <a:r>
              <a:t>large documents, to avoid high cost of measurement </a:t>
            </a:r>
          </a:p>
          <a:p>
            <a:pPr defTabSz="914400">
              <a:defRPr sz="1200">
                <a:latin typeface="Trebuchet MS"/>
                <a:ea typeface="Trebuchet MS"/>
                <a:cs typeface="Trebuchet MS"/>
                <a:sym typeface="Trebuchet MS"/>
              </a:defRPr>
            </a:pPr>
            <a:r>
              <a:t>We try to </a:t>
            </a:r>
            <a:r>
              <a:rPr b="1"/>
              <a:t>measure </a:t>
            </a:r>
            <a:r>
              <a:t>‘defect density’</a:t>
            </a:r>
          </a:p>
          <a:p>
            <a:pPr lvl="1" indent="457200" defTabSz="914400">
              <a:defRPr sz="1200">
                <a:latin typeface="Trebuchet MS"/>
                <a:ea typeface="Trebuchet MS"/>
                <a:cs typeface="Trebuchet MS"/>
                <a:sym typeface="Trebuchet MS"/>
              </a:defRPr>
            </a:pPr>
            <a:r>
              <a:t>Major defects per page</a:t>
            </a:r>
          </a:p>
          <a:p>
            <a:pPr defTabSz="914400">
              <a:defRPr sz="1200">
                <a:latin typeface="Trebuchet MS"/>
                <a:ea typeface="Trebuchet MS"/>
                <a:cs typeface="Trebuchet MS"/>
                <a:sym typeface="Trebuchet MS"/>
              </a:defRPr>
            </a:pPr>
            <a:r>
              <a:t>We accept documents that meet our </a:t>
            </a:r>
            <a:r>
              <a:rPr b="1"/>
              <a:t>‘exit conditions’</a:t>
            </a:r>
          </a:p>
          <a:p>
            <a:pPr lvl="1" indent="457200" defTabSz="914400">
              <a:defRPr sz="1200">
                <a:latin typeface="Trebuchet MS"/>
                <a:ea typeface="Trebuchet MS"/>
                <a:cs typeface="Trebuchet MS"/>
                <a:sym typeface="Trebuchet MS"/>
              </a:defRPr>
            </a:pPr>
            <a:r>
              <a:t>Like: “Maximum 1.0 Majors/page remaining”</a:t>
            </a:r>
          </a:p>
          <a:p>
            <a:pPr defTabSz="914400">
              <a:defRPr sz="1200">
                <a:latin typeface="Trebuchet MS"/>
                <a:ea typeface="Trebuchet MS"/>
                <a:cs typeface="Trebuchet MS"/>
                <a:sym typeface="Trebuchet MS"/>
              </a:defRPr>
            </a:pPr>
            <a:r>
              <a:t>The result is ‘no garbage out’, ‘</a:t>
            </a:r>
            <a:r>
              <a:rPr b="1"/>
              <a:t>no garbage in</a:t>
            </a:r>
            <a:r>
              <a:t>’</a:t>
            </a:r>
          </a:p>
          <a:p>
            <a:pPr defTabSz="914400">
              <a:defRPr sz="1200">
                <a:latin typeface="Trebuchet MS"/>
                <a:ea typeface="Trebuchet MS"/>
                <a:cs typeface="Trebuchet MS"/>
                <a:sym typeface="Trebuchet MS"/>
              </a:defRPr>
            </a:pPr>
            <a:r>
              <a:rPr b="1"/>
              <a:t>Not </a:t>
            </a:r>
            <a:r>
              <a:t>because we remove ‘garbage’!</a:t>
            </a:r>
          </a:p>
          <a:p>
            <a:pPr defTabSz="914400">
              <a:defRPr sz="1200">
                <a:latin typeface="Trebuchet MS"/>
                <a:ea typeface="Trebuchet MS"/>
                <a:cs typeface="Trebuchet MS"/>
                <a:sym typeface="Trebuchet MS"/>
              </a:defRPr>
            </a:pPr>
            <a:r>
              <a:t>But because people are really strongly </a:t>
            </a:r>
            <a:r>
              <a:rPr b="1"/>
              <a:t>motivated </a:t>
            </a:r>
            <a:r>
              <a:t>to follow the best practices, in the rules.</a:t>
            </a:r>
          </a:p>
          <a:p>
            <a:pPr defTabSz="914400">
              <a:defRPr sz="1200">
                <a:latin typeface="Trebuchet MS"/>
                <a:ea typeface="Trebuchet MS"/>
                <a:cs typeface="Trebuchet MS"/>
                <a:sym typeface="Trebuchet MS"/>
              </a:defRPr>
            </a:pPr>
            <a:r>
              <a:t>Otherwise, they are  clearly Not doing acceptable </a:t>
            </a:r>
            <a:r>
              <a:rPr b="1"/>
              <a:t>professional </a:t>
            </a:r>
            <a:r>
              <a:t>work</a:t>
            </a:r>
          </a:p>
          <a:p>
            <a:pPr lvl="1" indent="457200" defTabSz="914400">
              <a:defRPr sz="1200">
                <a:latin typeface="Trebuchet MS"/>
                <a:ea typeface="Trebuchet MS"/>
                <a:cs typeface="Trebuchet MS"/>
                <a:sym typeface="Trebuchet MS"/>
              </a:defRPr>
            </a:pPr>
            <a:r>
              <a:t> and they want to feed their kids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sz="1600">
                <a:latin typeface="Helvetica"/>
                <a:ea typeface="Helvetica"/>
                <a:cs typeface="Helvetica"/>
                <a:sym typeface="Helvetica"/>
              </a:rPr>
              <a:t>These slides contributed as non confidential experience, by  Eric Simmons, </a:t>
            </a:r>
            <a:r>
              <a:rPr sz="1600" u="sng">
                <a:solidFill>
                  <a:srgbClr val="33478A"/>
                </a:solidFill>
                <a:uFill>
                  <a:solidFill>
                    <a:srgbClr val="33478A"/>
                  </a:solidFill>
                </a:uFill>
                <a:latin typeface="Helvetica"/>
                <a:ea typeface="Helvetica"/>
                <a:cs typeface="Helvetica"/>
                <a:sym typeface="Helvetica"/>
                <a:hlinkClick r:id="rId3" invalidUrl="" action="" tgtFrame="" tooltip="" history="1" highlightClick="0" endSnd="0"/>
              </a:rPr>
              <a:t>erik.simmons@intel.com</a:t>
            </a:r>
            <a:r>
              <a:rPr sz="1600">
                <a:latin typeface="Helvetica"/>
                <a:ea typeface="Helvetica"/>
                <a:cs typeface="Helvetica"/>
                <a:sym typeface="Helvetica"/>
              </a:rPr>
              <a:t>, for my Construx Summit lecture 25 Oct 2011 Seattle</a:t>
            </a:r>
          </a:p>
          <a:p>
            <a:pPr defTabSz="914400">
              <a:defRPr sz="1200">
                <a:latin typeface="Trebuchet MS"/>
                <a:ea typeface="Trebuchet MS"/>
                <a:cs typeface="Trebuchet MS"/>
                <a:sym typeface="Trebuchet MS"/>
              </a:defRPr>
            </a:pP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This incident was from Summer 2011 (3 months earlier than Oct)</a:t>
            </a: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See Paper  by John Terzakis </a:t>
            </a: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Intel Corporation john.terzakis@intel.com </a:t>
            </a: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in Cases Intel here</a:t>
            </a:r>
            <a:endParaRPr sz="1600">
              <a:latin typeface="Helvetica"/>
              <a:ea typeface="Helvetica"/>
              <a:cs typeface="Helvetica"/>
              <a:sym typeface="Helvetic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9" name="Shape 1079"/>
          <p:cNvSpPr/>
          <p:nvPr>
            <p:ph type="sldImg"/>
          </p:nvPr>
        </p:nvSpPr>
        <p:spPr>
          <a:prstGeom prst="rect">
            <a:avLst/>
          </a:prstGeom>
        </p:spPr>
        <p:txBody>
          <a:bodyPr/>
          <a:lstStyle/>
          <a:p>
            <a:pPr/>
          </a:p>
        </p:txBody>
      </p:sp>
      <p:sp>
        <p:nvSpPr>
          <p:cNvPr id="1080" name="Shape 1080"/>
          <p:cNvSpPr/>
          <p:nvPr>
            <p:ph type="body" sz="quarter" idx="1"/>
          </p:nvPr>
        </p:nvSpPr>
        <p:spPr>
          <a:prstGeom prst="rect">
            <a:avLst/>
          </a:prstGeom>
        </p:spPr>
        <p:txBody>
          <a:bodyPr/>
          <a:lstStyle/>
          <a:p>
            <a:pPr marL="415925" indent="-327025" defTabSz="914400">
              <a:lnSpc>
                <a:spcPts val="1800"/>
              </a:lnSpc>
              <a:spcBef>
                <a:spcPts val="6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800">
                <a:latin typeface="Times"/>
                <a:ea typeface="Times"/>
                <a:cs typeface="Times"/>
                <a:sym typeface="Times"/>
              </a:defRPr>
            </a:pPr>
            <a:r>
              <a:t>Team would (we estimate)  log unique Majors about 2x30=60 actually found</a:t>
            </a:r>
          </a:p>
          <a:p>
            <a:pPr marL="415925" indent="-327025" defTabSz="914400">
              <a:lnSpc>
                <a:spcPts val="1800"/>
              </a:lnSpc>
              <a:spcBef>
                <a:spcPts val="6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800">
                <a:latin typeface="Times"/>
                <a:ea typeface="Times"/>
                <a:cs typeface="Times"/>
                <a:sym typeface="Times"/>
              </a:defRPr>
            </a:pPr>
            <a:r>
              <a:t>Which is 1/3rd of total existing , so estimated total this page is about 180 Majors</a:t>
            </a:r>
          </a:p>
          <a:p>
            <a:pPr marL="415925" indent="-327025" defTabSz="914400">
              <a:lnSpc>
                <a:spcPts val="1800"/>
              </a:lnSpc>
              <a:spcBef>
                <a:spcPts val="6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800">
                <a:latin typeface="Times"/>
                <a:ea typeface="Times"/>
                <a:cs typeface="Times"/>
                <a:sym typeface="Times"/>
              </a:defRPr>
            </a:pPr>
            <a:r>
              <a:t>	</a:t>
            </a:r>
            <a:r>
              <a:rPr sz="1300"/>
              <a:t>About 2/3, = 120 Majors , were </a:t>
            </a:r>
            <a:r>
              <a:rPr sz="1300" u="sng"/>
              <a:t>not</a:t>
            </a:r>
            <a:r>
              <a:rPr sz="1300"/>
              <a:t> found by the team during the agile spec QC process.</a:t>
            </a:r>
            <a:endParaRPr sz="1300"/>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Times"/>
                <a:ea typeface="Times"/>
                <a:cs typeface="Times"/>
                <a:sym typeface="Times"/>
              </a:defRPr>
            </a:pPr>
            <a:r>
              <a:t>	</a:t>
            </a:r>
            <a:r>
              <a:t>Not all 180 spec defects (only 25%-35%) would actually become product defects, before testing. </a:t>
            </a:r>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Times"/>
                <a:ea typeface="Times"/>
                <a:cs typeface="Times"/>
                <a:sym typeface="Times"/>
              </a:defRPr>
            </a:pPr>
            <a:r>
              <a:t>		</a:t>
            </a:r>
            <a:r>
              <a:rPr sz="1200">
                <a:solidFill>
                  <a:srgbClr val="334689"/>
                </a:solidFill>
              </a:rPr>
              <a:t>We don’t know which ones in advance: it depends on human interpretation, on the day.</a:t>
            </a:r>
            <a:endParaRPr sz="1200">
              <a:solidFill>
                <a:srgbClr val="334689"/>
              </a:solidFill>
            </a:endParaRPr>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200">
                <a:solidFill>
                  <a:srgbClr val="334689"/>
                </a:solidFill>
                <a:latin typeface="Times"/>
                <a:ea typeface="Times"/>
                <a:cs typeface="Times"/>
                <a:sym typeface="Times"/>
              </a:defRPr>
            </a:pPr>
            <a:r>
              <a:t>	</a:t>
            </a:r>
            <a:r>
              <a:rPr sz="1300">
                <a:solidFill>
                  <a:srgbClr val="000000"/>
                </a:solidFill>
              </a:rPr>
              <a:t>Many (only 25%-35%) of these Major spec defects would cause product defects (bugs in product, not just spec) </a:t>
            </a:r>
            <a:endParaRPr sz="1300">
              <a:solidFill>
                <a:srgbClr val="000000"/>
              </a:solidFill>
            </a:endParaRPr>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Times"/>
                <a:ea typeface="Times"/>
                <a:cs typeface="Times"/>
                <a:sym typeface="Times"/>
              </a:defRPr>
            </a:pPr>
            <a:r>
              <a:t>	</a:t>
            </a:r>
            <a:r>
              <a:t>These would be found later in test,and product use as bugs or major defects</a:t>
            </a:r>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Times"/>
                <a:ea typeface="Times"/>
                <a:cs typeface="Times"/>
                <a:sym typeface="Times"/>
              </a:defRPr>
            </a:pPr>
            <a:r>
              <a:t>		</a:t>
            </a:r>
            <a:r>
              <a:rPr sz="1200">
                <a:solidFill>
                  <a:srgbClr val="334689"/>
                </a:solidFill>
              </a:rPr>
              <a:t>The product defect rework would cause serious project (product development) delay</a:t>
            </a:r>
            <a:endParaRPr sz="1200">
              <a:solidFill>
                <a:srgbClr val="334689"/>
              </a:solidFill>
            </a:endParaRPr>
          </a:p>
          <a:p>
            <a:pPr marL="415925" indent="-327025" defTabSz="914400">
              <a:lnSpc>
                <a:spcPts val="1800"/>
              </a:lnSpc>
              <a:spcBef>
                <a:spcPts val="5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200">
                <a:solidFill>
                  <a:srgbClr val="334689"/>
                </a:solidFill>
                <a:latin typeface="Times"/>
                <a:ea typeface="Times"/>
                <a:cs typeface="Times"/>
                <a:sym typeface="Times"/>
              </a:defRPr>
            </a:pPr>
            <a:r>
              <a:t>	</a:t>
            </a:r>
            <a:r>
              <a:rPr sz="1500">
                <a:solidFill>
                  <a:srgbClr val="000000"/>
                </a:solidFill>
              </a:rPr>
              <a:t>No human review process is better, even when continuously improved for years,  than 60% (source code record) to 88% (the ‘logic spec’ record) at defect identification. &lt;- IBM MN.</a:t>
            </a:r>
            <a:endParaRPr sz="1500">
              <a:solidFill>
                <a:srgbClr val="000000"/>
              </a:solidFill>
            </a:endParaRPr>
          </a:p>
          <a:p>
            <a:pPr marL="415925" indent="-327025" defTabSz="914400">
              <a:lnSpc>
                <a:spcPts val="1800"/>
              </a:lnSpc>
              <a:spcBef>
                <a:spcPts val="6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800">
                <a:latin typeface="Times"/>
                <a:ea typeface="Times"/>
                <a:cs typeface="Times"/>
                <a:sym typeface="Times"/>
              </a:defRPr>
            </a:pPr>
            <a:r>
              <a:t>If we attempt to fix the  60 defects we logged, and correctly fix 5/6 of them; then 10 defects are ‘failed fixes’, so:</a:t>
            </a:r>
          </a:p>
          <a:p>
            <a:pPr marL="415925" indent="-327025" defTabSz="914400">
              <a:lnSpc>
                <a:spcPts val="1800"/>
              </a:lnSpc>
              <a:spcBef>
                <a:spcPts val="6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800">
                <a:latin typeface="Times"/>
                <a:ea typeface="Times"/>
                <a:cs typeface="Times"/>
                <a:sym typeface="Times"/>
              </a:defRPr>
            </a:pPr>
            <a:r>
              <a:t>	</a:t>
            </a:r>
            <a:r>
              <a:rPr sz="1500"/>
              <a:t>The total remaining after inspection and editing = 10+120 =130 Majors per page.</a:t>
            </a:r>
            <a:endParaRPr sz="1500"/>
          </a:p>
          <a:p>
            <a:pPr marL="415925" indent="-327025" defTabSz="914400">
              <a:lnSpc>
                <a:spcPts val="1800"/>
              </a:lnSpc>
              <a:spcBef>
                <a:spcPts val="5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500">
                <a:latin typeface="Times"/>
                <a:ea typeface="Times"/>
                <a:cs typeface="Times"/>
                <a:sym typeface="Times"/>
              </a:defRPr>
            </a:pPr>
            <a:r>
              <a:t>		</a:t>
            </a:r>
            <a:r>
              <a:rPr sz="1300"/>
              <a:t>10 failed fixed +</a:t>
            </a:r>
            <a:endParaRPr sz="1300"/>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Times"/>
                <a:ea typeface="Times"/>
                <a:cs typeface="Times"/>
                <a:sym typeface="Times"/>
              </a:defRPr>
            </a:pPr>
            <a:r>
              <a:t>		</a:t>
            </a:r>
            <a:r>
              <a:t>120 not detected major defects</a:t>
            </a:r>
          </a:p>
          <a:p>
            <a:pPr marL="415925" indent="-327025" defTabSz="914400">
              <a:lnSpc>
                <a:spcPts val="1800"/>
              </a:lnSpc>
              <a:spcBef>
                <a:spcPts val="400"/>
              </a:spcBef>
              <a:tabLst>
                <a:tab pos="355600" algn="l"/>
                <a:tab pos="495300" algn="l"/>
                <a:tab pos="711200" algn="l"/>
                <a:tab pos="1066800" algn="l"/>
                <a:tab pos="1422400" algn="l"/>
                <a:tab pos="1778000" algn="l"/>
                <a:tab pos="2133600" algn="l"/>
                <a:tab pos="2489200" algn="l"/>
                <a:tab pos="2844800" algn="l"/>
                <a:tab pos="3200400" algn="l"/>
                <a:tab pos="3556000" algn="l"/>
                <a:tab pos="3911600" algn="l"/>
                <a:tab pos="4267200" algn="l"/>
              </a:tabLst>
              <a:defRPr b="1" sz="1300">
                <a:latin typeface="Times"/>
                <a:ea typeface="Times"/>
                <a:cs typeface="Times"/>
                <a:sym typeface="Times"/>
              </a:defRPr>
            </a:pPr>
            <a:r>
              <a:t>		= 130 Major defects per page ( 300 non commentary words) remaining after the review and fixing process - before text.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0" name="Shape 1210"/>
          <p:cNvSpPr/>
          <p:nvPr>
            <p:ph type="sldImg"/>
          </p:nvPr>
        </p:nvSpPr>
        <p:spPr>
          <a:prstGeom prst="rect">
            <a:avLst/>
          </a:prstGeom>
        </p:spPr>
        <p:txBody>
          <a:bodyPr/>
          <a:lstStyle/>
          <a:p>
            <a:pPr/>
          </a:p>
        </p:txBody>
      </p:sp>
      <p:sp>
        <p:nvSpPr>
          <p:cNvPr id="1211" name="Shape 1211"/>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pPr/>
            <a:r>
              <a:t>Source Competitive Engineering book ill. 1.4   sept 8 2010 tg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0" name="Shape 1270"/>
          <p:cNvSpPr/>
          <p:nvPr>
            <p:ph type="sldImg"/>
          </p:nvPr>
        </p:nvSpPr>
        <p:spPr>
          <a:prstGeom prst="rect">
            <a:avLst/>
          </a:prstGeom>
        </p:spPr>
        <p:txBody>
          <a:bodyPr/>
          <a:lstStyle/>
          <a:p>
            <a:pPr/>
          </a:p>
        </p:txBody>
      </p:sp>
      <p:sp>
        <p:nvSpPr>
          <p:cNvPr id="1271" name="Shape 1271"/>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t>Early defect removal also pays dividends in terms of personal skills.  Take the case of </a:t>
            </a:r>
            <a:r>
              <a:rPr b="1"/>
              <a:t>“Gary” </a:t>
            </a:r>
            <a:r>
              <a:t>at McDonald Douglas.  From a standing start, he participated in 5 successive Inspections of his own software designs (ignore the hard hat!).  Note that, as Author of the 5 documents, he was </a:t>
            </a:r>
            <a:r>
              <a:rPr i="1"/>
              <a:t>required</a:t>
            </a:r>
            <a:r>
              <a:t> to join the Inspection team that was looking for his errors.</a:t>
            </a:r>
          </a:p>
          <a:p>
            <a:pPr defTabSz="914400">
              <a:defRPr sz="1200">
                <a:latin typeface="Trebuchet MS"/>
                <a:ea typeface="Trebuchet MS"/>
                <a:cs typeface="Trebuchet MS"/>
                <a:sym typeface="Trebuchet MS"/>
              </a:defRPr>
            </a:pPr>
            <a:r>
              <a:t>The first document revealed an average defect density of 80 majors per page – a frightening number, but actually quite typical.  By the time he’d fixed them all, though, Gary had learnt so much about how to write good design documents, that his second Inspected design was only half as buggy.  Each successive document was only half as buggy as its predecessors, and by the fifth – well, I had to cheat there, because the graphing tool wouldn’t let me graph an observation of zero, so I had to put in one spurious defect!</a:t>
            </a:r>
          </a:p>
          <a:p>
            <a:pPr defTabSz="914400">
              <a:defRPr sz="1200">
                <a:latin typeface="Trebuchet MS"/>
                <a:ea typeface="Trebuchet MS"/>
                <a:cs typeface="Trebuchet MS"/>
                <a:sym typeface="Trebuchet MS"/>
              </a:defRPr>
            </a:pPr>
            <a:r>
              <a:rPr b="1"/>
              <a:t>Here’s</a:t>
            </a:r>
            <a:r>
              <a:t> how McDonald-Douglas felt about the personal value of Inspections: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1" name="Shape 1281"/>
          <p:cNvSpPr/>
          <p:nvPr>
            <p:ph type="sldImg"/>
          </p:nvPr>
        </p:nvSpPr>
        <p:spPr>
          <a:prstGeom prst="rect">
            <a:avLst/>
          </a:prstGeom>
        </p:spPr>
        <p:txBody>
          <a:bodyPr/>
          <a:lstStyle/>
          <a:p>
            <a:pPr/>
          </a:p>
        </p:txBody>
      </p:sp>
      <p:sp>
        <p:nvSpPr>
          <p:cNvPr id="1282" name="Shape 1282"/>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sz="1600">
                <a:latin typeface="Helvetica"/>
                <a:ea typeface="Helvetica"/>
                <a:cs typeface="Helvetica"/>
                <a:sym typeface="Helvetica"/>
              </a:rPr>
              <a:t>These slides contributed as non confidential experience, by  Eric Simmons, </a:t>
            </a:r>
            <a:r>
              <a:rPr sz="1600" u="sng">
                <a:solidFill>
                  <a:srgbClr val="33478A"/>
                </a:solidFill>
                <a:uFill>
                  <a:solidFill>
                    <a:srgbClr val="33478A"/>
                  </a:solidFill>
                </a:uFill>
                <a:latin typeface="Helvetica"/>
                <a:ea typeface="Helvetica"/>
                <a:cs typeface="Helvetica"/>
                <a:sym typeface="Helvetica"/>
                <a:hlinkClick r:id="rId3" invalidUrl="" action="" tgtFrame="" tooltip="" history="1" highlightClick="0" endSnd="0"/>
              </a:rPr>
              <a:t>erik.simmons@intel.com</a:t>
            </a:r>
            <a:r>
              <a:rPr sz="1600">
                <a:latin typeface="Helvetica"/>
                <a:ea typeface="Helvetica"/>
                <a:cs typeface="Helvetica"/>
                <a:sym typeface="Helvetica"/>
              </a:rPr>
              <a:t>, for my Construx Summit lecture 25 Oct 2011 Seattle</a:t>
            </a:r>
          </a:p>
          <a:p>
            <a:pPr defTabSz="914400">
              <a:defRPr sz="1200">
                <a:latin typeface="Trebuchet MS"/>
                <a:ea typeface="Trebuchet MS"/>
                <a:cs typeface="Trebuchet MS"/>
                <a:sym typeface="Trebuchet MS"/>
              </a:defRPr>
            </a:pP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This incident was from Summer 2011 (3 months earlier than Oct)</a:t>
            </a: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See Paper  by John Terzakis </a:t>
            </a: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Intel Corporation john.terzakis@intel.com </a:t>
            </a:r>
            <a:endParaRPr sz="1600">
              <a:latin typeface="Helvetica"/>
              <a:ea typeface="Helvetica"/>
              <a:cs typeface="Helvetica"/>
              <a:sym typeface="Helvetica"/>
            </a:endParaRPr>
          </a:p>
          <a:p>
            <a:pPr defTabSz="914400">
              <a:defRPr sz="1200">
                <a:latin typeface="Trebuchet MS"/>
                <a:ea typeface="Trebuchet MS"/>
                <a:cs typeface="Trebuchet MS"/>
                <a:sym typeface="Trebuchet MS"/>
              </a:defRPr>
            </a:pPr>
            <a:r>
              <a:rPr sz="1600">
                <a:latin typeface="Helvetica"/>
                <a:ea typeface="Helvetica"/>
                <a:cs typeface="Helvetica"/>
                <a:sym typeface="Helvetica"/>
              </a:rPr>
              <a:t>in Cases Intel here</a:t>
            </a:r>
            <a:endParaRPr sz="1600">
              <a:latin typeface="Helvetica"/>
              <a:ea typeface="Helvetica"/>
              <a:cs typeface="Helvetica"/>
              <a:sym typeface="Helvetic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7" name="Shape 1457"/>
          <p:cNvSpPr/>
          <p:nvPr>
            <p:ph type="sldImg"/>
          </p:nvPr>
        </p:nvSpPr>
        <p:spPr>
          <a:prstGeom prst="rect">
            <a:avLst/>
          </a:prstGeom>
        </p:spPr>
        <p:txBody>
          <a:bodyPr/>
          <a:lstStyle/>
          <a:p>
            <a:pPr/>
          </a:p>
        </p:txBody>
      </p:sp>
      <p:sp>
        <p:nvSpPr>
          <p:cNvPr id="1458" name="Shape 1458"/>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t>www.sei.cmu.edu/publications/documents/95.reports/95.tr.017.html</a:t>
            </a:r>
          </a:p>
          <a:p>
            <a:pPr defTabSz="914400">
              <a:defRPr sz="1200">
                <a:latin typeface="Trebuchet MS"/>
                <a:ea typeface="Trebuchet MS"/>
                <a:cs typeface="Trebuchet MS"/>
                <a:sym typeface="Trebuchet MS"/>
              </a:defRPr>
            </a:pPr>
          </a:p>
          <a:p>
            <a:pPr defTabSz="914400">
              <a:defRPr sz="1200">
                <a:latin typeface="Trebuchet MS"/>
                <a:ea typeface="Trebuchet MS"/>
                <a:cs typeface="Trebuchet MS"/>
                <a:sym typeface="Trebuchet MS"/>
              </a:defRPr>
            </a:pPr>
            <a:r>
              <a:t>Fixed remove %20 Nov 3 2010 suggested by Gojko Adzic at Unicom conference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2" name="Shape 1682"/>
          <p:cNvSpPr/>
          <p:nvPr>
            <p:ph type="sldImg"/>
          </p:nvPr>
        </p:nvSpPr>
        <p:spPr>
          <a:prstGeom prst="rect">
            <a:avLst/>
          </a:prstGeom>
        </p:spPr>
        <p:txBody>
          <a:bodyPr/>
          <a:lstStyle/>
          <a:p>
            <a:pPr/>
          </a:p>
        </p:txBody>
      </p:sp>
      <p:sp>
        <p:nvSpPr>
          <p:cNvPr id="1683" name="Shape 1683"/>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pPr/>
            <a:r>
              <a:t>KAI</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9" name="Shape 1889"/>
          <p:cNvSpPr/>
          <p:nvPr>
            <p:ph type="sldImg"/>
          </p:nvPr>
        </p:nvSpPr>
        <p:spPr>
          <a:prstGeom prst="rect">
            <a:avLst/>
          </a:prstGeom>
        </p:spPr>
        <p:txBody>
          <a:bodyPr/>
          <a:lstStyle/>
          <a:p>
            <a:pPr/>
          </a:p>
        </p:txBody>
      </p:sp>
      <p:sp>
        <p:nvSpPr>
          <p:cNvPr id="1890" name="Shape 1890"/>
          <p:cNvSpPr/>
          <p:nvPr>
            <p:ph type="body" sz="quarter" idx="1"/>
          </p:nvPr>
        </p:nvSpPr>
        <p:spPr>
          <a:prstGeom prst="rect">
            <a:avLst/>
          </a:prstGeom>
        </p:spPr>
        <p:txBody>
          <a:bodyPr/>
          <a:lstStyle/>
          <a:p>
            <a:pPr marL="514350" indent="-514350" defTabSz="914400">
              <a:buSzPct val="100000"/>
              <a:buAutoNum type="arabicPeriod" startAt="1"/>
              <a:defRPr sz="1200">
                <a:latin typeface="Trebuchet MS"/>
                <a:ea typeface="Trebuchet MS"/>
                <a:cs typeface="Trebuchet MS"/>
                <a:sym typeface="Trebuchet MS"/>
              </a:defRPr>
            </a:pPr>
            <a:r>
              <a:t>List the top 2 methods to assure that you get the qualities you want.</a:t>
            </a:r>
          </a:p>
          <a:p>
            <a:pPr marL="514350" indent="-514350" defTabSz="914400">
              <a:buSzPct val="100000"/>
              <a:buAutoNum type="arabicPeriod" startAt="1"/>
              <a:defRPr sz="1200">
                <a:latin typeface="Trebuchet MS"/>
                <a:ea typeface="Trebuchet MS"/>
                <a:cs typeface="Trebuchet MS"/>
                <a:sym typeface="Trebuchet MS"/>
              </a:defRPr>
            </a:pPr>
          </a:p>
          <a:p>
            <a:pPr>
              <a:defRPr sz="1200">
                <a:latin typeface="Helvetica"/>
                <a:ea typeface="Helvetica"/>
                <a:cs typeface="Helvetica"/>
                <a:sym typeface="Helvetica"/>
              </a:defRPr>
            </a:pPr>
            <a:r>
              <a:t>Estimate the cost of getting the quality levels you want, </a:t>
            </a:r>
            <a:endParaRPr>
              <a:latin typeface="Trebuchet MS"/>
              <a:ea typeface="Trebuchet MS"/>
              <a:cs typeface="Trebuchet MS"/>
              <a:sym typeface="Trebuchet MS"/>
            </a:endParaRPr>
          </a:p>
          <a:p>
            <a:pPr lvl="1" marL="893762" indent="-514350" defTabSz="914400">
              <a:buSzPct val="100000"/>
              <a:buAutoNum type="arabicPeriod" startAt="1"/>
              <a:defRPr sz="1200">
                <a:latin typeface="Trebuchet MS"/>
                <a:ea typeface="Trebuchet MS"/>
                <a:cs typeface="Trebuchet MS"/>
                <a:sym typeface="Trebuchet MS"/>
              </a:defRPr>
            </a:pPr>
            <a:r>
              <a:t>and estimate the long term </a:t>
            </a:r>
            <a:r>
              <a:rPr u="sng"/>
              <a:t>value </a:t>
            </a:r>
            <a:r>
              <a:t>of getting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lvl1pPr defTabSz="914400">
              <a:defRPr sz="3600">
                <a:latin typeface="Trebuchet MS"/>
                <a:ea typeface="Trebuchet MS"/>
                <a:cs typeface="Trebuchet MS"/>
                <a:sym typeface="Trebuchet MS"/>
              </a:defRPr>
            </a:lvl1pPr>
          </a:lstStyle>
          <a:p>
            <a:pPr>
              <a:defRPr sz="1200"/>
            </a:pPr>
            <a:r>
              <a:rPr sz="3600"/>
              <a:t>How Effective do you think test is</a:t>
            </a:r>
            <a:endParaRPr sz="36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5" name="Shape 1895"/>
          <p:cNvSpPr/>
          <p:nvPr>
            <p:ph type="sldImg"/>
          </p:nvPr>
        </p:nvSpPr>
        <p:spPr>
          <a:prstGeom prst="rect">
            <a:avLst/>
          </a:prstGeom>
        </p:spPr>
        <p:txBody>
          <a:bodyPr/>
          <a:lstStyle/>
          <a:p>
            <a:pPr/>
          </a:p>
        </p:txBody>
      </p:sp>
      <p:sp>
        <p:nvSpPr>
          <p:cNvPr id="1896" name="Shape 1896"/>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pPr/>
            <a:r>
              <a:t>Tg sept 6 2010  drafted 3 points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5" name="Shape 1905"/>
          <p:cNvSpPr/>
          <p:nvPr>
            <p:ph type="sldImg"/>
          </p:nvPr>
        </p:nvSpPr>
        <p:spPr>
          <a:prstGeom prst="rect">
            <a:avLst/>
          </a:prstGeom>
        </p:spPr>
        <p:txBody>
          <a:bodyPr/>
          <a:lstStyle/>
          <a:p>
            <a:pPr/>
          </a:p>
        </p:txBody>
      </p:sp>
      <p:sp>
        <p:nvSpPr>
          <p:cNvPr id="1906" name="Shape 1906"/>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pPr/>
            <a:r>
              <a:t>Photo of Tom Taken Brussels IAHV Meet November 2009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lvl1pPr defTabSz="914400">
              <a:defRPr sz="3600">
                <a:latin typeface="Trebuchet MS"/>
                <a:ea typeface="Trebuchet MS"/>
                <a:cs typeface="Trebuchet MS"/>
                <a:sym typeface="Trebuchet MS"/>
              </a:defRPr>
            </a:lvl1pPr>
          </a:lstStyle>
          <a:p>
            <a:pPr>
              <a:defRPr sz="1200"/>
            </a:pPr>
            <a:r>
              <a:rPr sz="3600"/>
              <a:t>How Effective do you think test is</a:t>
            </a:r>
            <a:endParaRPr sz="3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lvl1pPr defTabSz="914400">
              <a:defRPr sz="3600">
                <a:latin typeface="Trebuchet MS"/>
                <a:ea typeface="Trebuchet MS"/>
                <a:cs typeface="Trebuchet MS"/>
                <a:sym typeface="Trebuchet MS"/>
              </a:defRPr>
            </a:lvl1pPr>
          </a:lstStyle>
          <a:p>
            <a:pPr>
              <a:defRPr sz="1200"/>
            </a:pPr>
            <a:r>
              <a:rPr sz="3600"/>
              <a:t>How Effective do you think test is</a:t>
            </a:r>
            <a:endParaRPr sz="3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sz="2000"/>
              <a:t>“It is obvious that no single defect removal operation is adequate by itself. </a:t>
            </a:r>
          </a:p>
          <a:p>
            <a:pPr defTabSz="914400">
              <a:defRPr sz="1200">
                <a:latin typeface="Trebuchet MS"/>
                <a:ea typeface="Trebuchet MS"/>
                <a:cs typeface="Trebuchet MS"/>
                <a:sym typeface="Trebuchet MS"/>
              </a:defRPr>
            </a:pPr>
            <a:r>
              <a:rPr sz="2000"/>
              <a:t> This explains why </a:t>
            </a:r>
          </a:p>
          <a:p>
            <a:pPr lvl="1" indent="457200" defTabSz="914400">
              <a:defRPr sz="1200">
                <a:latin typeface="Trebuchet MS"/>
                <a:ea typeface="Trebuchet MS"/>
                <a:cs typeface="Trebuchet MS"/>
                <a:sym typeface="Trebuchet MS"/>
              </a:defRPr>
            </a:pPr>
            <a:r>
              <a:rPr sz="1800"/>
              <a:t>“best in class” quality results can only be achieved from </a:t>
            </a:r>
          </a:p>
          <a:p>
            <a:pPr lvl="2" indent="914400" defTabSz="914400">
              <a:defRPr sz="1200">
                <a:latin typeface="Trebuchet MS"/>
                <a:ea typeface="Trebuchet MS"/>
                <a:cs typeface="Trebuchet MS"/>
                <a:sym typeface="Trebuchet MS"/>
              </a:defRPr>
            </a:pPr>
            <a:r>
              <a:rPr sz="1600"/>
              <a:t>synergistic combinations of</a:t>
            </a:r>
          </a:p>
          <a:p>
            <a:pPr lvl="3" indent="1371600" defTabSz="914400">
              <a:defRPr sz="1200">
                <a:latin typeface="Trebuchet MS"/>
                <a:ea typeface="Trebuchet MS"/>
                <a:cs typeface="Trebuchet MS"/>
                <a:sym typeface="Trebuchet MS"/>
              </a:defRPr>
            </a:pPr>
            <a:r>
              <a:rPr sz="1400"/>
              <a:t>defect prevention, </a:t>
            </a:r>
          </a:p>
          <a:p>
            <a:pPr lvl="3" indent="1371600" defTabSz="914400">
              <a:defRPr sz="1200">
                <a:latin typeface="Trebuchet MS"/>
                <a:ea typeface="Trebuchet MS"/>
                <a:cs typeface="Trebuchet MS"/>
                <a:sym typeface="Trebuchet MS"/>
              </a:defRPr>
            </a:pPr>
            <a:r>
              <a:rPr sz="1400"/>
              <a:t>reviews or </a:t>
            </a:r>
          </a:p>
          <a:p>
            <a:pPr lvl="3" indent="1371600" defTabSz="914400">
              <a:defRPr sz="1200">
                <a:latin typeface="Trebuchet MS"/>
                <a:ea typeface="Trebuchet MS"/>
                <a:cs typeface="Trebuchet MS"/>
                <a:sym typeface="Trebuchet MS"/>
              </a:defRPr>
            </a:pPr>
            <a:r>
              <a:rPr sz="1400"/>
              <a:t>inspections, </a:t>
            </a:r>
          </a:p>
          <a:p>
            <a:pPr lvl="3" indent="1371600" defTabSz="914400">
              <a:defRPr sz="1200">
                <a:latin typeface="Trebuchet MS"/>
                <a:ea typeface="Trebuchet MS"/>
                <a:cs typeface="Trebuchet MS"/>
                <a:sym typeface="Trebuchet MS"/>
              </a:defRPr>
            </a:pPr>
            <a:r>
              <a:rPr sz="1400"/>
              <a:t>and various kinds of test activities.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defTabSz="914400">
              <a:defRPr sz="1200">
                <a:latin typeface="Trebuchet MS"/>
                <a:ea typeface="Trebuchet MS"/>
                <a:cs typeface="Trebuchet MS"/>
                <a:sym typeface="Trebuchet MS"/>
              </a:defRPr>
            </a:pPr>
            <a:r>
              <a:rPr b="1"/>
              <a:t>Source of quote</a:t>
            </a:r>
          </a:p>
          <a:p>
            <a:pPr defTabSz="914400">
              <a:defRPr sz="1200">
                <a:latin typeface="Trebuchet MS"/>
                <a:ea typeface="Trebuchet MS"/>
                <a:cs typeface="Trebuchet MS"/>
                <a:sym typeface="Trebuchet MS"/>
              </a:defRPr>
            </a:pPr>
            <a:r>
              <a:t>Jones, Capers; </a:t>
            </a:r>
            <a:r>
              <a:rPr u="sng"/>
              <a:t>Applied Software Measurement</a:t>
            </a:r>
            <a:r>
              <a:t>; McGraw Hill, 2</a:t>
            </a:r>
            <a:r>
              <a:rPr baseline="30000"/>
              <a:t>nd</a:t>
            </a:r>
            <a:r>
              <a:t> edition 1996; ISBN 0-07-032826-9; 618 pages</a:t>
            </a:r>
          </a:p>
          <a:p>
            <a:pPr defTabSz="914400">
              <a:defRPr sz="1200">
                <a:latin typeface="Trebuchet MS"/>
                <a:ea typeface="Trebuchet MS"/>
                <a:cs typeface="Trebuchet MS"/>
                <a:sym typeface="Trebuchet MS"/>
              </a:defRPr>
            </a:pPr>
            <a:endParaRPr b="1"/>
          </a:p>
          <a:p>
            <a:pPr defTabSz="914400">
              <a:defRPr sz="1200">
                <a:latin typeface="Trebuchet MS"/>
                <a:ea typeface="Trebuchet MS"/>
                <a:cs typeface="Trebuchet MS"/>
                <a:sym typeface="Trebuchet MS"/>
              </a:defRPr>
            </a:pPr>
            <a:endParaRPr b="1"/>
          </a:p>
          <a:p>
            <a:pPr defTabSz="914400">
              <a:defRPr sz="1200">
                <a:latin typeface="Trebuchet MS"/>
                <a:ea typeface="Trebuchet MS"/>
                <a:cs typeface="Trebuchet MS"/>
                <a:sym typeface="Trebuchet MS"/>
              </a:defRPr>
            </a:pPr>
            <a:endParaRPr b="1"/>
          </a:p>
          <a:p>
            <a:pPr defTabSz="914400">
              <a:defRPr sz="1200">
                <a:latin typeface="Trebuchet MS"/>
                <a:ea typeface="Trebuchet MS"/>
                <a:cs typeface="Trebuchet MS"/>
                <a:sym typeface="Trebuchet MS"/>
              </a:defRPr>
            </a:pPr>
            <a:r>
              <a:rPr b="1"/>
              <a:t>CONFLICT AND LITIGATION</a:t>
            </a:r>
          </a:p>
          <a:p>
            <a:pPr defTabSz="914400">
              <a:defRPr sz="1200">
                <a:latin typeface="Trebuchet MS"/>
                <a:ea typeface="Trebuchet MS"/>
                <a:cs typeface="Trebuchet MS"/>
                <a:sym typeface="Trebuchet MS"/>
              </a:defRPr>
            </a:pPr>
            <a:r>
              <a:rPr b="1"/>
              <a:t>BETWEEN SOFTWARE CLIENTS AND DEVELOPERS</a:t>
            </a:r>
          </a:p>
          <a:p>
            <a:pPr defTabSz="914400">
              <a:defRPr sz="1200">
                <a:latin typeface="Trebuchet MS"/>
                <a:ea typeface="Trebuchet MS"/>
                <a:cs typeface="Trebuchet MS"/>
                <a:sym typeface="Trebuchet MS"/>
              </a:defRPr>
            </a:pPr>
            <a:endParaRPr b="1"/>
          </a:p>
          <a:p>
            <a:pPr defTabSz="914400">
              <a:defRPr sz="1200">
                <a:latin typeface="Trebuchet MS"/>
                <a:ea typeface="Trebuchet MS"/>
                <a:cs typeface="Trebuchet MS"/>
                <a:sym typeface="Trebuchet MS"/>
              </a:defRPr>
            </a:pPr>
            <a:r>
              <a:t>Version 10 – April 13, 2001</a:t>
            </a:r>
          </a:p>
          <a:p>
            <a:pPr defTabSz="914400">
              <a:defRPr sz="1200">
                <a:latin typeface="Trebuchet MS"/>
                <a:ea typeface="Trebuchet MS"/>
                <a:cs typeface="Trebuchet MS"/>
                <a:sym typeface="Trebuchet MS"/>
              </a:defRPr>
            </a:pPr>
            <a:r>
              <a:t>By Capers Jones, </a:t>
            </a:r>
            <a:r>
              <a:rPr u="sng">
                <a:solidFill>
                  <a:srgbClr val="33478A"/>
                </a:solidFill>
                <a:uFill>
                  <a:solidFill>
                    <a:srgbClr val="33478A"/>
                  </a:solidFill>
                </a:uFill>
                <a:hlinkClick r:id="rId3" invalidUrl="" action="" tgtFrame="" tooltip="" history="1" highlightClick="0" endSnd="0"/>
              </a:rPr>
              <a:t>Cjones@spr.com</a:t>
            </a:r>
          </a:p>
          <a:p>
            <a:pPr defTabSz="914400">
              <a:defRPr sz="1200">
                <a:latin typeface="Trebuchet MS"/>
                <a:ea typeface="Trebuchet MS"/>
                <a:cs typeface="Trebuchet MS"/>
                <a:sym typeface="Trebuchet MS"/>
              </a:defRPr>
            </a:pPr>
            <a:r>
              <a:t>It is obvious that no single defect removal operation is adequate by itself.  This explains why “best in class” quality results can only be achieved from synergistic combinations of defect prevention, reviews or inspections, and various kinds of test activities.  Between eight and 10 defect removal stages are normally required to achieve removal efficiency levels &gt; 95%.</a:t>
            </a:r>
          </a:p>
          <a:p>
            <a:pPr lvl="2" indent="914400" defTabSz="914400">
              <a:defRPr sz="1200">
                <a:latin typeface="Trebuchet MS"/>
                <a:ea typeface="Trebuchet MS"/>
                <a:cs typeface="Trebuchet MS"/>
                <a:sym typeface="Trebuchet MS"/>
              </a:defRPr>
            </a:pPr>
            <a:r>
              <a:t>Jones, Capers; </a:t>
            </a:r>
            <a:r>
              <a:rPr u="sng"/>
              <a:t>Applied Software Measurement</a:t>
            </a:r>
            <a:r>
              <a:t>; McGraw Hill, 2</a:t>
            </a:r>
            <a:r>
              <a:rPr baseline="30000"/>
              <a:t>nd</a:t>
            </a:r>
            <a:r>
              <a:t> edition 1996; ISBN 0-07-032826-9; 618 pages.</a:t>
            </a:r>
          </a:p>
          <a:p>
            <a:pPr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Assessment and Control of Software Risks</a:t>
            </a:r>
            <a:r>
              <a:t>; Prentice Hall, 1994;  ISBN 0-13-741406-4; 711 pages.</a:t>
            </a:r>
          </a:p>
          <a:p>
            <a:pPr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Patterns of Software System Failure and Success</a:t>
            </a:r>
            <a:r>
              <a:t>;  International Thomson Computer Press, Boston, MA;  December 1995; 250 pages; ISBN 1-850-32804-8; 292 pages.</a:t>
            </a:r>
          </a:p>
          <a:p>
            <a:pPr lvl="2" indent="914400"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Software Quality – Analysis and Guidelines for Success</a:t>
            </a:r>
            <a:r>
              <a:t>; International Thomson Computer Press, Boston, MA; ISBN 1-85032-876-6; 1997; 492 pages.</a:t>
            </a:r>
          </a:p>
          <a:p>
            <a:pPr defTabSz="914400">
              <a:defRPr sz="1200">
                <a:latin typeface="Trebuchet MS"/>
                <a:ea typeface="Trebuchet MS"/>
                <a:cs typeface="Trebuchet MS"/>
                <a:sym typeface="Trebuchet MS"/>
              </a:defRPr>
            </a:pPr>
          </a:p>
          <a:p>
            <a:pPr lvl="2" indent="914400" defTabSz="914400">
              <a:defRPr sz="1200">
                <a:latin typeface="Trebuchet MS"/>
                <a:ea typeface="Trebuchet MS"/>
                <a:cs typeface="Trebuchet MS"/>
                <a:sym typeface="Trebuchet MS"/>
              </a:defRPr>
            </a:pPr>
            <a:r>
              <a:t>Jones, Capers; </a:t>
            </a:r>
            <a:r>
              <a:rPr u="sng"/>
              <a:t>Estimating Software Costs</a:t>
            </a:r>
            <a:r>
              <a:t>; McGraw Hill, New York, NY; ISBN 0-07-9130941; 1998; 724 pages.</a:t>
            </a:r>
          </a:p>
          <a:p>
            <a:pPr defTabSz="914400">
              <a:defRPr sz="1200">
                <a:latin typeface="Trebuchet MS"/>
                <a:ea typeface="Trebuchet MS"/>
                <a:cs typeface="Trebuchet MS"/>
                <a:sym typeface="Trebuchet MS"/>
              </a:defRPr>
            </a:pPr>
          </a:p>
          <a:p>
            <a:pPr lvl="1" indent="457200" defTabSz="914400">
              <a:defRPr sz="1200">
                <a:latin typeface="Trebuchet MS"/>
                <a:ea typeface="Trebuchet MS"/>
                <a:cs typeface="Trebuchet MS"/>
                <a:sym typeface="Trebuchet MS"/>
              </a:defRPr>
            </a:pPr>
            <a:r>
              <a:t>Jones, Capers; “Sizing Up Software;” Scientific American Magazine; December 1998; Vol. 279, No. 6; pp 74-79.</a:t>
            </a:r>
          </a:p>
          <a:p>
            <a:pPr defTabSz="914400">
              <a:defRPr sz="1200">
                <a:latin typeface="Trebuchet MS"/>
                <a:ea typeface="Trebuchet MS"/>
                <a:cs typeface="Trebuchet MS"/>
                <a:sym typeface="Trebuchet MS"/>
              </a:defRPr>
            </a:pPr>
          </a:p>
          <a:p>
            <a:pPr defTabSz="914400">
              <a:defRPr sz="1200">
                <a:latin typeface="Trebuchet MS"/>
                <a:ea typeface="Trebuchet MS"/>
                <a:cs typeface="Trebuchet MS"/>
                <a:sym typeface="Trebuchet MS"/>
              </a:defRPr>
            </a:pPr>
            <a:r>
              <a:t>Jones, Capers;  </a:t>
            </a:r>
            <a:r>
              <a:rPr u="sng"/>
              <a:t>Software Assessments, Benchmarks, and Best Practices</a:t>
            </a:r>
            <a:r>
              <a:t>; Addison Wesley Longman, Boston, MA; May 2000; ISBN 0-201-48542-7; 700 pages.</a:t>
            </a:r>
          </a:p>
          <a:p>
            <a:pPr defTabSz="914400">
              <a:defRPr sz="1200">
                <a:latin typeface="Trebuchet MS"/>
                <a:ea typeface="Trebuchet MS"/>
                <a:cs typeface="Trebuchet MS"/>
                <a:sym typeface="Trebuchet MS"/>
              </a:defRPr>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4.jpe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5.jpe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jpeg"/><Relationship Id="rId4" Type="http://schemas.openxmlformats.org/officeDocument/2006/relationships/image" Target="../media/image8.jpe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jpe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jpe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jpeg"/><Relationship Id="rId4" Type="http://schemas.openxmlformats.org/officeDocument/2006/relationships/image" Target="../media/image6.jpeg"/><Relationship Id="rId5" Type="http://schemas.openxmlformats.org/officeDocument/2006/relationships/image" Target="../media/image11.png"/><Relationship Id="rId6" Type="http://schemas.openxmlformats.org/officeDocument/2006/relationships/image" Target="../media/image11.jpe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8" name="Shape 18"/>
          <p:cNvSpPr/>
          <p:nvPr>
            <p:ph type="title"/>
          </p:nvPr>
        </p:nvSpPr>
        <p:spPr>
          <a:xfrm>
            <a:off x="685800" y="2130425"/>
            <a:ext cx="7772400" cy="1755775"/>
          </a:xfrm>
          <a:prstGeom prst="rect">
            <a:avLst/>
          </a:prstGeom>
        </p:spPr>
        <p:txBody>
          <a:bodyPr/>
          <a:lstStyle/>
          <a:p>
            <a:pPr/>
            <a:r>
              <a:t>Title Text</a:t>
            </a:r>
          </a:p>
        </p:txBody>
      </p:sp>
      <p:sp>
        <p:nvSpPr>
          <p:cNvPr id="19" name="Shape 19"/>
          <p:cNvSpPr/>
          <p:nvPr>
            <p:ph type="body" sz="half"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20" name="Shape 2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96" name="Shape 96"/>
          <p:cNvSpPr/>
          <p:nvPr>
            <p:ph type="title"/>
          </p:nvPr>
        </p:nvSpPr>
        <p:spPr>
          <a:xfrm>
            <a:off x="0" y="152400"/>
            <a:ext cx="9144000" cy="1219200"/>
          </a:xfrm>
          <a:prstGeom prst="rect">
            <a:avLst/>
          </a:prstGeom>
        </p:spPr>
        <p:txBody>
          <a:bodyPr/>
          <a:lstStyle/>
          <a:p>
            <a:pPr/>
            <a:r>
              <a:t>Title Text</a:t>
            </a:r>
          </a:p>
        </p:txBody>
      </p:sp>
      <p:sp>
        <p:nvSpPr>
          <p:cNvPr id="97" name="Shape 97"/>
          <p:cNvSpPr/>
          <p:nvPr>
            <p:ph type="body" idx="1"/>
          </p:nvPr>
        </p:nvSpPr>
        <p:spPr>
          <a:xfrm>
            <a:off x="228600" y="1371600"/>
            <a:ext cx="8763000" cy="548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8" name="Shape 9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5" name="Shape 105"/>
          <p:cNvSpPr/>
          <p:nvPr>
            <p:ph type="title"/>
          </p:nvPr>
        </p:nvSpPr>
        <p:spPr>
          <a:xfrm>
            <a:off x="6858000" y="152400"/>
            <a:ext cx="2286000" cy="6705600"/>
          </a:xfrm>
          <a:prstGeom prst="rect">
            <a:avLst/>
          </a:prstGeom>
        </p:spPr>
        <p:txBody>
          <a:bodyPr/>
          <a:lstStyle/>
          <a:p>
            <a:pPr/>
            <a:r>
              <a:t>Title Text</a:t>
            </a:r>
          </a:p>
        </p:txBody>
      </p:sp>
      <p:sp>
        <p:nvSpPr>
          <p:cNvPr id="106" name="Shape 106"/>
          <p:cNvSpPr/>
          <p:nvPr>
            <p:ph type="body" idx="1"/>
          </p:nvPr>
        </p:nvSpPr>
        <p:spPr>
          <a:xfrm>
            <a:off x="0" y="152400"/>
            <a:ext cx="6705600" cy="6705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7" name="Shape 10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Text and Clip Art">
    <p:spTree>
      <p:nvGrpSpPr>
        <p:cNvPr id="1" name=""/>
        <p:cNvGrpSpPr/>
        <p:nvPr/>
      </p:nvGrpSpPr>
      <p:grpSpPr>
        <a:xfrm>
          <a:off x="0" y="0"/>
          <a:ext cx="0" cy="0"/>
          <a:chOff x="0" y="0"/>
          <a:chExt cx="0" cy="0"/>
        </a:xfrm>
      </p:grpSpPr>
      <p:sp>
        <p:nvSpPr>
          <p:cNvPr id="114" name="Shape 114"/>
          <p:cNvSpPr/>
          <p:nvPr>
            <p:ph type="title"/>
          </p:nvPr>
        </p:nvSpPr>
        <p:spPr>
          <a:xfrm>
            <a:off x="0" y="152400"/>
            <a:ext cx="9144000" cy="1219200"/>
          </a:xfrm>
          <a:prstGeom prst="rect">
            <a:avLst/>
          </a:prstGeom>
        </p:spPr>
        <p:txBody>
          <a:bodyPr/>
          <a:lstStyle/>
          <a:p>
            <a:pPr/>
            <a:r>
              <a:t>Title Text</a:t>
            </a:r>
          </a:p>
        </p:txBody>
      </p:sp>
      <p:sp>
        <p:nvSpPr>
          <p:cNvPr id="115" name="Shape 115"/>
          <p:cNvSpPr/>
          <p:nvPr>
            <p:ph type="body" sz="half" idx="1"/>
          </p:nvPr>
        </p:nvSpPr>
        <p:spPr>
          <a:xfrm>
            <a:off x="228600" y="1371600"/>
            <a:ext cx="4305300" cy="548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6" name="Shape 1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Clip Art and Text">
    <p:spTree>
      <p:nvGrpSpPr>
        <p:cNvPr id="1" name=""/>
        <p:cNvGrpSpPr/>
        <p:nvPr/>
      </p:nvGrpSpPr>
      <p:grpSpPr>
        <a:xfrm>
          <a:off x="0" y="0"/>
          <a:ext cx="0" cy="0"/>
          <a:chOff x="0" y="0"/>
          <a:chExt cx="0" cy="0"/>
        </a:xfrm>
      </p:grpSpPr>
      <p:sp>
        <p:nvSpPr>
          <p:cNvPr id="123" name="Shape 123"/>
          <p:cNvSpPr/>
          <p:nvPr>
            <p:ph type="title"/>
          </p:nvPr>
        </p:nvSpPr>
        <p:spPr>
          <a:xfrm>
            <a:off x="0" y="152400"/>
            <a:ext cx="9144000" cy="1219200"/>
          </a:xfrm>
          <a:prstGeom prst="rect">
            <a:avLst/>
          </a:prstGeom>
        </p:spPr>
        <p:txBody>
          <a:bodyPr/>
          <a:lstStyle/>
          <a:p>
            <a:pPr/>
            <a:r>
              <a:t>Title Text</a:t>
            </a:r>
          </a:p>
        </p:txBody>
      </p:sp>
      <p:sp>
        <p:nvSpPr>
          <p:cNvPr id="124" name="Shape 124"/>
          <p:cNvSpPr/>
          <p:nvPr>
            <p:ph type="body" sz="half" idx="1"/>
          </p:nvPr>
        </p:nvSpPr>
        <p:spPr>
          <a:xfrm>
            <a:off x="4686300" y="1371600"/>
            <a:ext cx="4305300" cy="548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5" name="Shape 12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Content and Text">
    <p:spTree>
      <p:nvGrpSpPr>
        <p:cNvPr id="1" name=""/>
        <p:cNvGrpSpPr/>
        <p:nvPr/>
      </p:nvGrpSpPr>
      <p:grpSpPr>
        <a:xfrm>
          <a:off x="0" y="0"/>
          <a:ext cx="0" cy="0"/>
          <a:chOff x="0" y="0"/>
          <a:chExt cx="0" cy="0"/>
        </a:xfrm>
      </p:grpSpPr>
      <p:sp>
        <p:nvSpPr>
          <p:cNvPr id="132" name="Shape 132"/>
          <p:cNvSpPr/>
          <p:nvPr>
            <p:ph type="title"/>
          </p:nvPr>
        </p:nvSpPr>
        <p:spPr>
          <a:xfrm>
            <a:off x="0" y="152400"/>
            <a:ext cx="9144000" cy="1219200"/>
          </a:xfrm>
          <a:prstGeom prst="rect">
            <a:avLst/>
          </a:prstGeom>
        </p:spPr>
        <p:txBody>
          <a:bodyPr/>
          <a:lstStyle/>
          <a:p>
            <a:pPr/>
            <a:r>
              <a:t>Title Text</a:t>
            </a:r>
          </a:p>
        </p:txBody>
      </p:sp>
      <p:sp>
        <p:nvSpPr>
          <p:cNvPr id="133" name="Shape 133"/>
          <p:cNvSpPr/>
          <p:nvPr>
            <p:ph type="body" sz="half" idx="1"/>
          </p:nvPr>
        </p:nvSpPr>
        <p:spPr>
          <a:xfrm>
            <a:off x="228600" y="1371600"/>
            <a:ext cx="4305300" cy="548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4" name="Shape 13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141" name="Shape 141"/>
          <p:cNvSpPr/>
          <p:nvPr>
            <p:ph type="title"/>
          </p:nvPr>
        </p:nvSpPr>
        <p:spPr>
          <a:xfrm>
            <a:off x="457200" y="92075"/>
            <a:ext cx="8229600" cy="1508126"/>
          </a:xfrm>
          <a:prstGeom prst="rect">
            <a:avLst/>
          </a:prstGeom>
        </p:spPr>
        <p:txBody>
          <a:bodyPr anchor="ctr">
            <a:normAutofit fontScale="100000" lnSpcReduction="0"/>
          </a:bodyPr>
          <a:lstStyle>
            <a:lvl1pPr defTabSz="457200">
              <a:defRPr b="0" sz="4400">
                <a:solidFill>
                  <a:srgbClr val="000000"/>
                </a:solidFill>
                <a:latin typeface="Trebuchet MS"/>
                <a:ea typeface="Trebuchet MS"/>
                <a:cs typeface="Trebuchet MS"/>
                <a:sym typeface="Trebuchet MS"/>
              </a:defRPr>
            </a:lvl1pPr>
          </a:lstStyle>
          <a:p>
            <a:pPr/>
            <a:r>
              <a:t>Title Text</a:t>
            </a:r>
          </a:p>
        </p:txBody>
      </p:sp>
      <p:sp>
        <p:nvSpPr>
          <p:cNvPr id="142" name="Shape 142"/>
          <p:cNvSpPr/>
          <p:nvPr>
            <p:ph type="body" idx="1"/>
          </p:nvPr>
        </p:nvSpPr>
        <p:spPr>
          <a:xfrm>
            <a:off x="457200" y="1600200"/>
            <a:ext cx="8229600" cy="5257800"/>
          </a:xfrm>
          <a:prstGeom prst="rect">
            <a:avLst/>
          </a:prstGeom>
        </p:spPr>
        <p:txBody>
          <a:bodyPr>
            <a:normAutofit fontScale="100000" lnSpcReduction="0"/>
          </a:bodyPr>
          <a:lstStyle>
            <a:lvl1pPr marL="342900" indent="-342900" defTabSz="457200">
              <a:lnSpc>
                <a:spcPct val="100000"/>
              </a:lnSpc>
              <a:buFont typeface="Arial"/>
              <a:defRPr>
                <a:latin typeface="Trebuchet MS"/>
                <a:ea typeface="Trebuchet MS"/>
                <a:cs typeface="Trebuchet MS"/>
                <a:sym typeface="Trebuchet MS"/>
              </a:defRPr>
            </a:lvl1pPr>
            <a:lvl2pPr marL="783771" indent="-326571" defTabSz="457200">
              <a:lnSpc>
                <a:spcPct val="100000"/>
              </a:lnSpc>
              <a:buFont typeface="Arial"/>
              <a:defRPr>
                <a:latin typeface="Trebuchet MS"/>
                <a:ea typeface="Trebuchet MS"/>
                <a:cs typeface="Trebuchet MS"/>
                <a:sym typeface="Trebuchet MS"/>
              </a:defRPr>
            </a:lvl2pPr>
            <a:lvl3pPr marL="1219200" indent="-304800" defTabSz="457200">
              <a:lnSpc>
                <a:spcPct val="100000"/>
              </a:lnSpc>
              <a:buFont typeface="Arial"/>
              <a:defRPr>
                <a:latin typeface="Trebuchet MS"/>
                <a:ea typeface="Trebuchet MS"/>
                <a:cs typeface="Trebuchet MS"/>
                <a:sym typeface="Trebuchet MS"/>
              </a:defRPr>
            </a:lvl3pPr>
            <a:lvl4pPr marL="1737360" indent="-365760" defTabSz="457200">
              <a:lnSpc>
                <a:spcPct val="100000"/>
              </a:lnSpc>
              <a:buFont typeface="Arial"/>
              <a:defRPr>
                <a:latin typeface="Trebuchet MS"/>
                <a:ea typeface="Trebuchet MS"/>
                <a:cs typeface="Trebuchet MS"/>
                <a:sym typeface="Trebuchet MS"/>
              </a:defRPr>
            </a:lvl4pPr>
            <a:lvl5pPr marL="2194560" indent="-365760" defTabSz="457200">
              <a:lnSpc>
                <a:spcPct val="100000"/>
              </a:lnSpc>
              <a:buFont typeface="Arial"/>
              <a:defRPr>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43" name="Shape 143"/>
          <p:cNvSpPr/>
          <p:nvPr>
            <p:ph type="sldNum" sz="quarter" idx="2"/>
          </p:nvPr>
        </p:nvSpPr>
        <p:spPr>
          <a:xfrm>
            <a:off x="6553200" y="6404294"/>
            <a:ext cx="2133600" cy="269241"/>
          </a:xfrm>
          <a:prstGeom prst="rect">
            <a:avLst/>
          </a:prstGeom>
        </p:spPr>
        <p:txBody>
          <a:bodyPr/>
          <a:lstStyle>
            <a:lvl1pP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sp>
        <p:nvSpPr>
          <p:cNvPr id="150" name="Shape 150"/>
          <p:cNvSpPr/>
          <p:nvPr>
            <p:ph type="title"/>
          </p:nvPr>
        </p:nvSpPr>
        <p:spPr>
          <a:xfrm>
            <a:off x="457200" y="92075"/>
            <a:ext cx="8229600" cy="1508126"/>
          </a:xfrm>
          <a:prstGeom prst="rect">
            <a:avLst/>
          </a:prstGeom>
        </p:spPr>
        <p:txBody>
          <a:bodyPr anchor="ctr">
            <a:normAutofit fontScale="100000" lnSpcReduction="0"/>
          </a:bodyPr>
          <a:lstStyle>
            <a:lvl1pPr defTabSz="457200">
              <a:defRPr b="0" sz="4400">
                <a:solidFill>
                  <a:srgbClr val="000000"/>
                </a:solidFill>
                <a:latin typeface="Trebuchet MS"/>
                <a:ea typeface="Trebuchet MS"/>
                <a:cs typeface="Trebuchet MS"/>
                <a:sym typeface="Trebuchet MS"/>
              </a:defRPr>
            </a:lvl1pPr>
          </a:lstStyle>
          <a:p>
            <a:pPr/>
            <a:r>
              <a:t>Title Text</a:t>
            </a:r>
          </a:p>
        </p:txBody>
      </p:sp>
      <p:sp>
        <p:nvSpPr>
          <p:cNvPr id="151" name="Shape 151"/>
          <p:cNvSpPr/>
          <p:nvPr>
            <p:ph type="body" sz="half" idx="1"/>
          </p:nvPr>
        </p:nvSpPr>
        <p:spPr>
          <a:xfrm>
            <a:off x="457200" y="1600200"/>
            <a:ext cx="4038600" cy="5257800"/>
          </a:xfrm>
          <a:prstGeom prst="rect">
            <a:avLst/>
          </a:prstGeom>
        </p:spPr>
        <p:txBody>
          <a:bodyPr>
            <a:normAutofit fontScale="100000" lnSpcReduction="0"/>
          </a:bodyPr>
          <a:lstStyle>
            <a:lvl1pPr marL="342900" indent="-342900" defTabSz="457200">
              <a:lnSpc>
                <a:spcPct val="100000"/>
              </a:lnSpc>
              <a:spcBef>
                <a:spcPts val="600"/>
              </a:spcBef>
              <a:buFont typeface="Arial"/>
              <a:defRPr sz="2800">
                <a:latin typeface="Trebuchet MS"/>
                <a:ea typeface="Trebuchet MS"/>
                <a:cs typeface="Trebuchet MS"/>
                <a:sym typeface="Trebuchet MS"/>
              </a:defRPr>
            </a:lvl1pPr>
            <a:lvl2pPr marL="790575" indent="-333375" defTabSz="457200">
              <a:lnSpc>
                <a:spcPct val="100000"/>
              </a:lnSpc>
              <a:spcBef>
                <a:spcPts val="600"/>
              </a:spcBef>
              <a:buFont typeface="Arial"/>
              <a:defRPr sz="2800">
                <a:latin typeface="Trebuchet MS"/>
                <a:ea typeface="Trebuchet MS"/>
                <a:cs typeface="Trebuchet MS"/>
                <a:sym typeface="Trebuchet MS"/>
              </a:defRPr>
            </a:lvl2pPr>
            <a:lvl3pPr marL="1234439" indent="-320039" defTabSz="457200">
              <a:lnSpc>
                <a:spcPct val="100000"/>
              </a:lnSpc>
              <a:spcBef>
                <a:spcPts val="600"/>
              </a:spcBef>
              <a:buFont typeface="Arial"/>
              <a:defRPr sz="2800">
                <a:latin typeface="Trebuchet MS"/>
                <a:ea typeface="Trebuchet MS"/>
                <a:cs typeface="Trebuchet MS"/>
                <a:sym typeface="Trebuchet MS"/>
              </a:defRPr>
            </a:lvl3pPr>
            <a:lvl4pPr marL="1727200" indent="-355600" defTabSz="457200">
              <a:lnSpc>
                <a:spcPct val="100000"/>
              </a:lnSpc>
              <a:spcBef>
                <a:spcPts val="600"/>
              </a:spcBef>
              <a:buFont typeface="Arial"/>
              <a:defRPr sz="2800">
                <a:latin typeface="Trebuchet MS"/>
                <a:ea typeface="Trebuchet MS"/>
                <a:cs typeface="Trebuchet MS"/>
                <a:sym typeface="Trebuchet MS"/>
              </a:defRPr>
            </a:lvl4pPr>
            <a:lvl5pPr marL="2184400" indent="-355600" defTabSz="457200">
              <a:lnSpc>
                <a:spcPct val="100000"/>
              </a:lnSpc>
              <a:spcBef>
                <a:spcPts val="600"/>
              </a:spcBef>
              <a:buFont typeface="Arial"/>
              <a:defRPr sz="2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52" name="Shape 152"/>
          <p:cNvSpPr/>
          <p:nvPr>
            <p:ph type="sldNum" sz="quarter" idx="2"/>
          </p:nvPr>
        </p:nvSpPr>
        <p:spPr>
          <a:xfrm>
            <a:off x="6553200" y="6404294"/>
            <a:ext cx="2133600" cy="269241"/>
          </a:xfrm>
          <a:prstGeom prst="rect">
            <a:avLst/>
          </a:prstGeom>
        </p:spPr>
        <p:txBody>
          <a:bodyPr/>
          <a:lstStyle>
            <a:lvl1pP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159" name="Shape 159"/>
          <p:cNvSpPr/>
          <p:nvPr>
            <p:ph type="pic" sz="half" idx="13"/>
          </p:nvPr>
        </p:nvSpPr>
        <p:spPr>
          <a:xfrm>
            <a:off x="4723804" y="1830585"/>
            <a:ext cx="3750470" cy="4420197"/>
          </a:xfrm>
          <a:prstGeom prst="rect">
            <a:avLst/>
          </a:prstGeom>
        </p:spPr>
        <p:txBody>
          <a:bodyPr lIns="91439" rIns="91439"/>
          <a:lstStyle/>
          <a:p>
            <a:pPr/>
          </a:p>
        </p:txBody>
      </p:sp>
      <p:sp>
        <p:nvSpPr>
          <p:cNvPr id="160" name="Shape 160"/>
          <p:cNvSpPr/>
          <p:nvPr>
            <p:ph type="title"/>
          </p:nvPr>
        </p:nvSpPr>
        <p:spPr>
          <a:xfrm>
            <a:off x="669726" y="312539"/>
            <a:ext cx="7804548" cy="1518047"/>
          </a:xfrm>
          <a:prstGeom prst="rect">
            <a:avLst/>
          </a:prstGeom>
        </p:spPr>
        <p:txBody>
          <a:bodyPr lIns="35718" tIns="35718" rIns="35718" bIns="35718" anchor="ctr">
            <a:normAutofit fontScale="100000" lnSpcReduction="0"/>
          </a:bodyPr>
          <a:lstStyle>
            <a:lvl1pPr defTabSz="410765">
              <a:defRPr b="0" sz="5600">
                <a:solidFill>
                  <a:srgbClr val="000000"/>
                </a:solidFill>
                <a:latin typeface="Helvetica Light"/>
                <a:ea typeface="Helvetica Light"/>
                <a:cs typeface="Helvetica Light"/>
                <a:sym typeface="Helvetica Light"/>
              </a:defRPr>
            </a:lvl1pPr>
          </a:lstStyle>
          <a:p>
            <a:pPr/>
            <a:r>
              <a:t>Title Text</a:t>
            </a:r>
          </a:p>
        </p:txBody>
      </p:sp>
      <p:sp>
        <p:nvSpPr>
          <p:cNvPr id="161" name="Shape 161"/>
          <p:cNvSpPr/>
          <p:nvPr>
            <p:ph type="body" sz="half" idx="1"/>
          </p:nvPr>
        </p:nvSpPr>
        <p:spPr>
          <a:xfrm>
            <a:off x="669726" y="1830585"/>
            <a:ext cx="3750470" cy="4420197"/>
          </a:xfrm>
          <a:prstGeom prst="rect">
            <a:avLst/>
          </a:prstGeom>
        </p:spPr>
        <p:txBody>
          <a:bodyPr lIns="35718" tIns="35718" rIns="35718" bIns="35718" anchor="ctr">
            <a:normAutofit fontScale="100000" lnSpcReduction="0"/>
          </a:bodyPr>
          <a:lstStyle>
            <a:lvl1pPr marL="220435" indent="-220435" defTabSz="410765">
              <a:lnSpc>
                <a:spcPct val="100000"/>
              </a:lnSpc>
              <a:spcBef>
                <a:spcPts val="2200"/>
              </a:spcBef>
              <a:buSzPct val="75000"/>
              <a:defRPr sz="1800">
                <a:latin typeface="Helvetica Light"/>
                <a:ea typeface="Helvetica Light"/>
                <a:cs typeface="Helvetica Light"/>
                <a:sym typeface="Helvetica Light"/>
              </a:defRPr>
            </a:lvl1pPr>
            <a:lvl2pPr marL="563335" indent="-220435" defTabSz="410765">
              <a:lnSpc>
                <a:spcPct val="100000"/>
              </a:lnSpc>
              <a:spcBef>
                <a:spcPts val="2200"/>
              </a:spcBef>
              <a:buSzPct val="75000"/>
              <a:buChar char="•"/>
              <a:defRPr sz="1800">
                <a:latin typeface="Helvetica Light"/>
                <a:ea typeface="Helvetica Light"/>
                <a:cs typeface="Helvetica Light"/>
                <a:sym typeface="Helvetica Light"/>
              </a:defRPr>
            </a:lvl2pPr>
            <a:lvl3pPr marL="906235" indent="-220435" defTabSz="410765">
              <a:lnSpc>
                <a:spcPct val="100000"/>
              </a:lnSpc>
              <a:spcBef>
                <a:spcPts val="2200"/>
              </a:spcBef>
              <a:buSzPct val="75000"/>
              <a:defRPr sz="1800">
                <a:latin typeface="Helvetica Light"/>
                <a:ea typeface="Helvetica Light"/>
                <a:cs typeface="Helvetica Light"/>
                <a:sym typeface="Helvetica Light"/>
              </a:defRPr>
            </a:lvl3pPr>
            <a:lvl4pPr marL="1249135" indent="-220435" defTabSz="410765">
              <a:lnSpc>
                <a:spcPct val="100000"/>
              </a:lnSpc>
              <a:spcBef>
                <a:spcPts val="2200"/>
              </a:spcBef>
              <a:buSzPct val="75000"/>
              <a:buChar char="•"/>
              <a:defRPr sz="1800">
                <a:latin typeface="Helvetica Light"/>
                <a:ea typeface="Helvetica Light"/>
                <a:cs typeface="Helvetica Light"/>
                <a:sym typeface="Helvetica Light"/>
              </a:defRPr>
            </a:lvl4pPr>
            <a:lvl5pPr marL="1592035" indent="-220435" defTabSz="410765">
              <a:lnSpc>
                <a:spcPct val="100000"/>
              </a:lnSpc>
              <a:spcBef>
                <a:spcPts val="2200"/>
              </a:spcBef>
              <a:buSzPct val="75000"/>
              <a:buChar char="•"/>
              <a:defRPr sz="1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62" name="Shape 162"/>
          <p:cNvSpPr/>
          <p:nvPr>
            <p:ph type="sldNum" sz="quarter" idx="2"/>
          </p:nvPr>
        </p:nvSpPr>
        <p:spPr>
          <a:xfrm>
            <a:off x="4440732" y="6505277"/>
            <a:ext cx="253607" cy="249238"/>
          </a:xfrm>
          <a:prstGeom prst="rect">
            <a:avLst/>
          </a:prstGeom>
        </p:spPr>
        <p:txBody>
          <a:bodyPr wrap="none" lIns="35718" tIns="35718" rIns="35718" bIns="35718" anchor="t">
            <a:spAutoFit/>
          </a:bodyPr>
          <a:lstStyle>
            <a:lvl1pPr algn="ctr" defTabSz="410765">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sp>
        <p:nvSpPr>
          <p:cNvPr id="169" name="Shape 169"/>
          <p:cNvSpPr/>
          <p:nvPr/>
        </p:nvSpPr>
        <p:spPr>
          <a:xfrm rot="16200000">
            <a:off x="-2259311" y="3237197"/>
            <a:ext cx="5067301" cy="548680"/>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ctr">
              <a:defRPr sz="3200">
                <a:solidFill>
                  <a:srgbClr val="FFFFFF"/>
                </a:solidFill>
              </a:defRPr>
            </a:lvl1pPr>
          </a:lstStyle>
          <a:p>
            <a:pPr>
              <a:defRPr sz="4000">
                <a:solidFill>
                  <a:srgbClr val="000000"/>
                </a:solidFill>
              </a:defRPr>
            </a:pPr>
            <a:r>
              <a:rPr sz="3200">
                <a:solidFill>
                  <a:srgbClr val="FFFFFF"/>
                </a:solidFill>
              </a:rPr>
              <a:t>Quantifying Quality</a:t>
            </a:r>
          </a:p>
        </p:txBody>
      </p:sp>
      <p:sp>
        <p:nvSpPr>
          <p:cNvPr id="170" name="Shape 170"/>
          <p:cNvSpPr/>
          <p:nvPr>
            <p:ph type="title"/>
          </p:nvPr>
        </p:nvSpPr>
        <p:spPr>
          <a:xfrm>
            <a:off x="685800" y="1844675"/>
            <a:ext cx="7772400" cy="2041525"/>
          </a:xfrm>
          <a:prstGeom prst="rect">
            <a:avLst/>
          </a:prstGeom>
        </p:spPr>
        <p:txBody>
          <a:bodyPr lIns="46037" tIns="46037" rIns="46037" bIns="46037" anchor="ctr"/>
          <a:lstStyle>
            <a:lvl1pPr>
              <a:defRPr b="0" sz="2800">
                <a:solidFill>
                  <a:srgbClr val="000000"/>
                </a:solidFill>
                <a:latin typeface="Times New Roman"/>
                <a:ea typeface="Times New Roman"/>
                <a:cs typeface="Times New Roman"/>
                <a:sym typeface="Times New Roman"/>
              </a:defRPr>
            </a:lvl1pPr>
          </a:lstStyle>
          <a:p>
            <a:pPr/>
            <a:r>
              <a:t>Title Text</a:t>
            </a:r>
          </a:p>
        </p:txBody>
      </p:sp>
      <p:sp>
        <p:nvSpPr>
          <p:cNvPr id="171" name="Shape 171"/>
          <p:cNvSpPr/>
          <p:nvPr>
            <p:ph type="body" sz="half" idx="1"/>
          </p:nvPr>
        </p:nvSpPr>
        <p:spPr>
          <a:xfrm>
            <a:off x="1371600" y="3886200"/>
            <a:ext cx="6400800" cy="2971800"/>
          </a:xfrm>
          <a:prstGeom prst="rect">
            <a:avLst/>
          </a:prstGeom>
        </p:spPr>
        <p:txBody>
          <a:bodyPr lIns="46037" tIns="46037" rIns="46037" bIns="46037"/>
          <a:lstStyle>
            <a:lvl1pPr marL="0" indent="0" algn="ctr">
              <a:lnSpc>
                <a:spcPct val="100000"/>
              </a:lnSpc>
              <a:spcBef>
                <a:spcPts val="500"/>
              </a:spcBef>
              <a:buSzTx/>
              <a:buNone/>
              <a:defRPr sz="2400">
                <a:latin typeface="Times New Roman"/>
                <a:ea typeface="Times New Roman"/>
                <a:cs typeface="Times New Roman"/>
                <a:sym typeface="Times New Roman"/>
              </a:defRPr>
            </a:lvl1pPr>
            <a:lvl2pPr marL="0" indent="457200" algn="ctr">
              <a:lnSpc>
                <a:spcPct val="100000"/>
              </a:lnSpc>
              <a:spcBef>
                <a:spcPts val="500"/>
              </a:spcBef>
              <a:buSzTx/>
              <a:buNone/>
              <a:defRPr sz="2400">
                <a:latin typeface="Times New Roman"/>
                <a:ea typeface="Times New Roman"/>
                <a:cs typeface="Times New Roman"/>
                <a:sym typeface="Times New Roman"/>
              </a:defRPr>
            </a:lvl2pPr>
            <a:lvl3pPr marL="0" indent="914400" algn="ctr">
              <a:lnSpc>
                <a:spcPct val="100000"/>
              </a:lnSpc>
              <a:spcBef>
                <a:spcPts val="500"/>
              </a:spcBef>
              <a:buSzTx/>
              <a:buNone/>
              <a:defRPr sz="2400">
                <a:latin typeface="Times New Roman"/>
                <a:ea typeface="Times New Roman"/>
                <a:cs typeface="Times New Roman"/>
                <a:sym typeface="Times New Roman"/>
              </a:defRPr>
            </a:lvl3pPr>
            <a:lvl4pPr marL="0" indent="1371600" algn="ctr">
              <a:lnSpc>
                <a:spcPct val="100000"/>
              </a:lnSpc>
              <a:spcBef>
                <a:spcPts val="500"/>
              </a:spcBef>
              <a:buSzTx/>
              <a:buNone/>
              <a:defRPr sz="2400">
                <a:latin typeface="Times New Roman"/>
                <a:ea typeface="Times New Roman"/>
                <a:cs typeface="Times New Roman"/>
                <a:sym typeface="Times New Roman"/>
              </a:defRPr>
            </a:lvl4pPr>
            <a:lvl5pPr marL="0" indent="1828800" algn="ctr">
              <a:lnSpc>
                <a:spcPct val="100000"/>
              </a:lnSpc>
              <a:spcBef>
                <a:spcPts val="500"/>
              </a:spcBef>
              <a:buSzTx/>
              <a:buNone/>
              <a:defRPr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72" name="Shape 172"/>
          <p:cNvSpPr/>
          <p:nvPr>
            <p:ph type="sldNum" sz="quarter" idx="2"/>
          </p:nvPr>
        </p:nvSpPr>
        <p:spPr>
          <a:xfrm>
            <a:off x="6553200" y="6406785"/>
            <a:ext cx="2133600" cy="264255"/>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sp>
        <p:nvSpPr>
          <p:cNvPr id="179" name="Shape 179"/>
          <p:cNvSpPr/>
          <p:nvPr/>
        </p:nvSpPr>
        <p:spPr>
          <a:xfrm rot="16200000">
            <a:off x="-2259311" y="3237197"/>
            <a:ext cx="5067301" cy="548680"/>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ctr">
              <a:defRPr sz="3200">
                <a:solidFill>
                  <a:srgbClr val="FFFFFF"/>
                </a:solidFill>
              </a:defRPr>
            </a:lvl1pPr>
          </a:lstStyle>
          <a:p>
            <a:pPr>
              <a:defRPr sz="4000">
                <a:solidFill>
                  <a:srgbClr val="000000"/>
                </a:solidFill>
              </a:defRPr>
            </a:pPr>
            <a:r>
              <a:rPr sz="3200">
                <a:solidFill>
                  <a:srgbClr val="FFFFFF"/>
                </a:solidFill>
              </a:rPr>
              <a:t>Quantifying Quality</a:t>
            </a:r>
          </a:p>
        </p:txBody>
      </p:sp>
      <p:sp>
        <p:nvSpPr>
          <p:cNvPr id="180" name="Shape 180"/>
          <p:cNvSpPr/>
          <p:nvPr>
            <p:ph type="title"/>
          </p:nvPr>
        </p:nvSpPr>
        <p:spPr>
          <a:xfrm>
            <a:off x="457200" y="256810"/>
            <a:ext cx="8229600" cy="1178656"/>
          </a:xfrm>
          <a:prstGeom prst="rect">
            <a:avLst/>
          </a:prstGeom>
        </p:spPr>
        <p:txBody>
          <a:bodyPr lIns="46037" tIns="46037" rIns="46037" bIns="46037" anchor="ctr"/>
          <a:lstStyle>
            <a:lvl1pPr>
              <a:defRPr b="0" sz="2800">
                <a:solidFill>
                  <a:srgbClr val="000000"/>
                </a:solidFill>
                <a:latin typeface="Times New Roman"/>
                <a:ea typeface="Times New Roman"/>
                <a:cs typeface="Times New Roman"/>
                <a:sym typeface="Times New Roman"/>
              </a:defRPr>
            </a:lvl1pPr>
          </a:lstStyle>
          <a:p>
            <a:pPr/>
            <a:r>
              <a:t>Title Text</a:t>
            </a:r>
          </a:p>
        </p:txBody>
      </p:sp>
      <p:sp>
        <p:nvSpPr>
          <p:cNvPr id="181" name="Shape 181"/>
          <p:cNvSpPr/>
          <p:nvPr>
            <p:ph type="body" sz="quarter" idx="1"/>
          </p:nvPr>
        </p:nvSpPr>
        <p:spPr>
          <a:xfrm>
            <a:off x="457200" y="1435465"/>
            <a:ext cx="4040188" cy="739411"/>
          </a:xfrm>
          <a:prstGeom prst="rect">
            <a:avLst/>
          </a:prstGeom>
        </p:spPr>
        <p:txBody>
          <a:bodyPr lIns="46037" tIns="46037" rIns="46037" bIns="46037" anchor="b"/>
          <a:lstStyle>
            <a:lvl1pPr marL="0" indent="0">
              <a:lnSpc>
                <a:spcPct val="100000"/>
              </a:lnSpc>
              <a:spcBef>
                <a:spcPts val="500"/>
              </a:spcBef>
              <a:buSzTx/>
              <a:buNone/>
              <a:defRPr b="1" sz="2400">
                <a:latin typeface="Times New Roman"/>
                <a:ea typeface="Times New Roman"/>
                <a:cs typeface="Times New Roman"/>
                <a:sym typeface="Times New Roman"/>
              </a:defRPr>
            </a:lvl1pPr>
            <a:lvl2pPr marL="0" indent="457200">
              <a:lnSpc>
                <a:spcPct val="100000"/>
              </a:lnSpc>
              <a:spcBef>
                <a:spcPts val="500"/>
              </a:spcBef>
              <a:buSzTx/>
              <a:buNone/>
              <a:defRPr b="1" sz="2400">
                <a:latin typeface="Times New Roman"/>
                <a:ea typeface="Times New Roman"/>
                <a:cs typeface="Times New Roman"/>
                <a:sym typeface="Times New Roman"/>
              </a:defRPr>
            </a:lvl2pPr>
            <a:lvl3pPr marL="0" indent="914400">
              <a:lnSpc>
                <a:spcPct val="100000"/>
              </a:lnSpc>
              <a:spcBef>
                <a:spcPts val="500"/>
              </a:spcBef>
              <a:buSzTx/>
              <a:buNone/>
              <a:defRPr b="1" sz="2400">
                <a:latin typeface="Times New Roman"/>
                <a:ea typeface="Times New Roman"/>
                <a:cs typeface="Times New Roman"/>
                <a:sym typeface="Times New Roman"/>
              </a:defRPr>
            </a:lvl3pPr>
            <a:lvl4pPr marL="0" indent="1371600">
              <a:lnSpc>
                <a:spcPct val="100000"/>
              </a:lnSpc>
              <a:spcBef>
                <a:spcPts val="500"/>
              </a:spcBef>
              <a:buSzTx/>
              <a:buNone/>
              <a:defRPr b="1" sz="2400">
                <a:latin typeface="Times New Roman"/>
                <a:ea typeface="Times New Roman"/>
                <a:cs typeface="Times New Roman"/>
                <a:sym typeface="Times New Roman"/>
              </a:defRPr>
            </a:lvl4pPr>
            <a:lvl5pPr marL="0" indent="1828800">
              <a:lnSpc>
                <a:spcPct val="100000"/>
              </a:lnSpc>
              <a:spcBef>
                <a:spcPts val="500"/>
              </a:spcBef>
              <a:buSzTx/>
              <a:buNone/>
              <a:defRPr b="1"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82" name="Shape 182"/>
          <p:cNvSpPr/>
          <p:nvPr>
            <p:ph type="sldNum" sz="quarter" idx="2"/>
          </p:nvPr>
        </p:nvSpPr>
        <p:spPr>
          <a:xfrm>
            <a:off x="6553200" y="6406785"/>
            <a:ext cx="2133600" cy="264255"/>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7" name="Shape 27"/>
          <p:cNvSpPr/>
          <p:nvPr>
            <p:ph type="title"/>
          </p:nvPr>
        </p:nvSpPr>
        <p:spPr>
          <a:xfrm>
            <a:off x="0" y="152400"/>
            <a:ext cx="9144000" cy="1219200"/>
          </a:xfrm>
          <a:prstGeom prst="rect">
            <a:avLst/>
          </a:prstGeom>
        </p:spPr>
        <p:txBody>
          <a:bodyPr/>
          <a:lstStyle/>
          <a:p>
            <a:pPr/>
            <a:r>
              <a:t>Title Text</a:t>
            </a:r>
          </a:p>
        </p:txBody>
      </p:sp>
      <p:sp>
        <p:nvSpPr>
          <p:cNvPr id="28" name="Shape 28"/>
          <p:cNvSpPr/>
          <p:nvPr>
            <p:ph type="body" idx="1"/>
          </p:nvPr>
        </p:nvSpPr>
        <p:spPr>
          <a:xfrm>
            <a:off x="228600" y="1371600"/>
            <a:ext cx="8763000" cy="548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hape 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189" name="Shape 189"/>
          <p:cNvSpPr/>
          <p:nvPr/>
        </p:nvSpPr>
        <p:spPr>
          <a:xfrm rot="16200000">
            <a:off x="-2259311" y="3237197"/>
            <a:ext cx="5067301" cy="548680"/>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ctr">
              <a:defRPr sz="3200">
                <a:solidFill>
                  <a:srgbClr val="FFFFFF"/>
                </a:solidFill>
              </a:defRPr>
            </a:lvl1pPr>
          </a:lstStyle>
          <a:p>
            <a:pPr>
              <a:defRPr sz="4000">
                <a:solidFill>
                  <a:srgbClr val="000000"/>
                </a:solidFill>
              </a:defRPr>
            </a:pPr>
            <a:r>
              <a:rPr sz="3200">
                <a:solidFill>
                  <a:srgbClr val="FFFFFF"/>
                </a:solidFill>
              </a:rPr>
              <a:t>Quantifying Quality</a:t>
            </a:r>
          </a:p>
        </p:txBody>
      </p:sp>
      <p:sp>
        <p:nvSpPr>
          <p:cNvPr id="190" name="Shape 190"/>
          <p:cNvSpPr/>
          <p:nvPr>
            <p:ph type="title"/>
          </p:nvPr>
        </p:nvSpPr>
        <p:spPr>
          <a:xfrm>
            <a:off x="1181100" y="187325"/>
            <a:ext cx="7823200" cy="914400"/>
          </a:xfrm>
          <a:prstGeom prst="rect">
            <a:avLst/>
          </a:prstGeom>
        </p:spPr>
        <p:txBody>
          <a:bodyPr lIns="46037" tIns="46037" rIns="46037" bIns="46037" anchor="ctr"/>
          <a:lstStyle>
            <a:lvl1pPr>
              <a:defRPr b="0" sz="2800">
                <a:solidFill>
                  <a:srgbClr val="000000"/>
                </a:solidFill>
                <a:latin typeface="Times New Roman"/>
                <a:ea typeface="Times New Roman"/>
                <a:cs typeface="Times New Roman"/>
                <a:sym typeface="Times New Roman"/>
              </a:defRPr>
            </a:lvl1pPr>
          </a:lstStyle>
          <a:p>
            <a:pPr/>
            <a:r>
              <a:t>Title Text</a:t>
            </a:r>
          </a:p>
        </p:txBody>
      </p:sp>
      <p:sp>
        <p:nvSpPr>
          <p:cNvPr id="191" name="Shape 191"/>
          <p:cNvSpPr/>
          <p:nvPr>
            <p:ph type="body" idx="1"/>
          </p:nvPr>
        </p:nvSpPr>
        <p:spPr>
          <a:xfrm>
            <a:off x="698500" y="1009650"/>
            <a:ext cx="7899400" cy="5092700"/>
          </a:xfrm>
          <a:prstGeom prst="rect">
            <a:avLst/>
          </a:prstGeom>
        </p:spPr>
        <p:txBody>
          <a:bodyPr lIns="46037" tIns="46037" rIns="46037" bIns="46037"/>
          <a:lstStyle>
            <a:lvl1pPr marL="342900" indent="-342900">
              <a:lnSpc>
                <a:spcPct val="100000"/>
              </a:lnSpc>
              <a:spcBef>
                <a:spcPts val="500"/>
              </a:spcBef>
              <a:defRPr sz="2400">
                <a:latin typeface="Times New Roman"/>
                <a:ea typeface="Times New Roman"/>
                <a:cs typeface="Times New Roman"/>
                <a:sym typeface="Times New Roman"/>
              </a:defRPr>
            </a:lvl1pPr>
            <a:lvl2pPr marL="742950" indent="-285750">
              <a:lnSpc>
                <a:spcPct val="100000"/>
              </a:lnSpc>
              <a:spcBef>
                <a:spcPts val="500"/>
              </a:spcBef>
              <a:defRPr sz="2400">
                <a:latin typeface="Times New Roman"/>
                <a:ea typeface="Times New Roman"/>
                <a:cs typeface="Times New Roman"/>
                <a:sym typeface="Times New Roman"/>
              </a:defRPr>
            </a:lvl2pPr>
            <a:lvl3pPr marL="1131569" indent="-274319">
              <a:lnSpc>
                <a:spcPct val="100000"/>
              </a:lnSpc>
              <a:spcBef>
                <a:spcPts val="500"/>
              </a:spcBef>
              <a:defRPr sz="2400">
                <a:latin typeface="Times New Roman"/>
                <a:ea typeface="Times New Roman"/>
                <a:cs typeface="Times New Roman"/>
                <a:sym typeface="Times New Roman"/>
              </a:defRPr>
            </a:lvl3pPr>
            <a:lvl4pPr marL="1474469" indent="-274319">
              <a:lnSpc>
                <a:spcPct val="100000"/>
              </a:lnSpc>
              <a:spcBef>
                <a:spcPts val="500"/>
              </a:spcBef>
              <a:defRPr sz="2400">
                <a:latin typeface="Times New Roman"/>
                <a:ea typeface="Times New Roman"/>
                <a:cs typeface="Times New Roman"/>
                <a:sym typeface="Times New Roman"/>
              </a:defRPr>
            </a:lvl4pPr>
            <a:lvl5pPr marL="1817370" indent="-274320">
              <a:lnSpc>
                <a:spcPct val="100000"/>
              </a:lnSpc>
              <a:spcBef>
                <a:spcPts val="500"/>
              </a:spcBef>
              <a:buChar char="•"/>
              <a:defRPr sz="2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92" name="Shape 192"/>
          <p:cNvSpPr/>
          <p:nvPr>
            <p:ph type="sldNum" sz="quarter" idx="2"/>
          </p:nvPr>
        </p:nvSpPr>
        <p:spPr>
          <a:xfrm>
            <a:off x="6553200" y="6406785"/>
            <a:ext cx="2133600" cy="264255"/>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sp>
        <p:nvSpPr>
          <p:cNvPr id="199" name="Shape 199"/>
          <p:cNvSpPr/>
          <p:nvPr/>
        </p:nvSpPr>
        <p:spPr>
          <a:xfrm rot="16200000">
            <a:off x="-2259311" y="3237197"/>
            <a:ext cx="5067301" cy="548680"/>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ctr">
              <a:defRPr sz="3200">
                <a:solidFill>
                  <a:srgbClr val="FFFFFF"/>
                </a:solidFill>
              </a:defRPr>
            </a:lvl1pPr>
          </a:lstStyle>
          <a:p>
            <a:pPr>
              <a:defRPr sz="4000">
                <a:solidFill>
                  <a:srgbClr val="000000"/>
                </a:solidFill>
              </a:defRPr>
            </a:pPr>
            <a:r>
              <a:rPr sz="3200">
                <a:solidFill>
                  <a:srgbClr val="FFFFFF"/>
                </a:solidFill>
              </a:rPr>
              <a:t>Quantifying Quality</a:t>
            </a:r>
          </a:p>
        </p:txBody>
      </p:sp>
      <p:sp>
        <p:nvSpPr>
          <p:cNvPr id="200" name="Shape 200"/>
          <p:cNvSpPr/>
          <p:nvPr>
            <p:ph type="title"/>
          </p:nvPr>
        </p:nvSpPr>
        <p:spPr>
          <a:xfrm>
            <a:off x="1181100" y="187325"/>
            <a:ext cx="7823200" cy="914400"/>
          </a:xfrm>
          <a:prstGeom prst="rect">
            <a:avLst/>
          </a:prstGeom>
        </p:spPr>
        <p:txBody>
          <a:bodyPr lIns="46037" tIns="46037" rIns="46037" bIns="46037" anchor="ctr"/>
          <a:lstStyle>
            <a:lvl1pPr>
              <a:defRPr b="0" sz="2800">
                <a:solidFill>
                  <a:srgbClr val="000000"/>
                </a:solidFill>
                <a:latin typeface="Times New Roman"/>
                <a:ea typeface="Times New Roman"/>
                <a:cs typeface="Times New Roman"/>
                <a:sym typeface="Times New Roman"/>
              </a:defRPr>
            </a:lvl1pPr>
          </a:lstStyle>
          <a:p>
            <a:pPr/>
            <a:r>
              <a:t>Title Text</a:t>
            </a:r>
          </a:p>
        </p:txBody>
      </p:sp>
      <p:sp>
        <p:nvSpPr>
          <p:cNvPr id="201" name="Shape 201"/>
          <p:cNvSpPr/>
          <p:nvPr>
            <p:ph type="body" sz="half" idx="1"/>
          </p:nvPr>
        </p:nvSpPr>
        <p:spPr>
          <a:xfrm>
            <a:off x="698500" y="1009650"/>
            <a:ext cx="3873500" cy="5092700"/>
          </a:xfrm>
          <a:prstGeom prst="rect">
            <a:avLst/>
          </a:prstGeom>
        </p:spPr>
        <p:txBody>
          <a:bodyPr lIns="46037" tIns="46037" rIns="46037" bIns="46037"/>
          <a:lstStyle>
            <a:lvl1pPr marL="342900" indent="-342900">
              <a:lnSpc>
                <a:spcPct val="100000"/>
              </a:lnSpc>
              <a:spcBef>
                <a:spcPts val="600"/>
              </a:spcBef>
              <a:defRPr sz="2800">
                <a:latin typeface="Times New Roman"/>
                <a:ea typeface="Times New Roman"/>
                <a:cs typeface="Times New Roman"/>
                <a:sym typeface="Times New Roman"/>
              </a:defRPr>
            </a:lvl1pPr>
            <a:lvl2pPr marL="790575" indent="-333375">
              <a:lnSpc>
                <a:spcPct val="100000"/>
              </a:lnSpc>
              <a:spcBef>
                <a:spcPts val="600"/>
              </a:spcBef>
              <a:defRPr sz="2800">
                <a:latin typeface="Times New Roman"/>
                <a:ea typeface="Times New Roman"/>
                <a:cs typeface="Times New Roman"/>
                <a:sym typeface="Times New Roman"/>
              </a:defRPr>
            </a:lvl2pPr>
            <a:lvl3pPr marL="1177289" indent="-320039">
              <a:lnSpc>
                <a:spcPct val="100000"/>
              </a:lnSpc>
              <a:spcBef>
                <a:spcPts val="600"/>
              </a:spcBef>
              <a:defRPr sz="2800">
                <a:latin typeface="Times New Roman"/>
                <a:ea typeface="Times New Roman"/>
                <a:cs typeface="Times New Roman"/>
                <a:sym typeface="Times New Roman"/>
              </a:defRPr>
            </a:lvl3pPr>
            <a:lvl4pPr marL="1555750" indent="-355600">
              <a:lnSpc>
                <a:spcPct val="100000"/>
              </a:lnSpc>
              <a:spcBef>
                <a:spcPts val="600"/>
              </a:spcBef>
              <a:defRPr sz="2800">
                <a:latin typeface="Times New Roman"/>
                <a:ea typeface="Times New Roman"/>
                <a:cs typeface="Times New Roman"/>
                <a:sym typeface="Times New Roman"/>
              </a:defRPr>
            </a:lvl4pPr>
            <a:lvl5pPr marL="1898650" indent="-355600">
              <a:lnSpc>
                <a:spcPct val="100000"/>
              </a:lnSpc>
              <a:spcBef>
                <a:spcPts val="600"/>
              </a:spcBef>
              <a:buChar char="•"/>
              <a:defRPr sz="28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02" name="Shape 202"/>
          <p:cNvSpPr/>
          <p:nvPr>
            <p:ph type="sldNum" sz="quarter" idx="2"/>
          </p:nvPr>
        </p:nvSpPr>
        <p:spPr>
          <a:xfrm>
            <a:off x="6553200" y="6406785"/>
            <a:ext cx="2133600" cy="264255"/>
          </a:xfrm>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Only">
    <p:spTree>
      <p:nvGrpSpPr>
        <p:cNvPr id="1" name=""/>
        <p:cNvGrpSpPr/>
        <p:nvPr/>
      </p:nvGrpSpPr>
      <p:grpSpPr>
        <a:xfrm>
          <a:off x="0" y="0"/>
          <a:ext cx="0" cy="0"/>
          <a:chOff x="0" y="0"/>
          <a:chExt cx="0" cy="0"/>
        </a:xfrm>
      </p:grpSpPr>
      <p:sp>
        <p:nvSpPr>
          <p:cNvPr id="209" name="Shape 209"/>
          <p:cNvSpPr/>
          <p:nvPr>
            <p:ph type="title"/>
          </p:nvPr>
        </p:nvSpPr>
        <p:spPr>
          <a:xfrm>
            <a:off x="0" y="0"/>
            <a:ext cx="9144000" cy="1143000"/>
          </a:xfrm>
          <a:prstGeom prst="rect">
            <a:avLst/>
          </a:prstGeom>
        </p:spPr>
        <p:txBody>
          <a:bodyPr anchor="ctr"/>
          <a:lstStyle>
            <a:lvl1pPr>
              <a:defRPr b="0" sz="3200">
                <a:solidFill>
                  <a:srgbClr val="000000"/>
                </a:solidFill>
              </a:defRPr>
            </a:lvl1pPr>
          </a:lstStyle>
          <a:p>
            <a:pPr/>
            <a:r>
              <a:t>Title Text</a:t>
            </a:r>
          </a:p>
        </p:txBody>
      </p:sp>
      <p:sp>
        <p:nvSpPr>
          <p:cNvPr id="210" name="Shape 210"/>
          <p:cNvSpPr/>
          <p:nvPr>
            <p:ph type="sldNum" sz="quarter" idx="2"/>
          </p:nvPr>
        </p:nvSpPr>
        <p:spPr>
          <a:xfrm>
            <a:off x="6553200" y="6248400"/>
            <a:ext cx="1905000" cy="32004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217" name="Shape 217"/>
          <p:cNvSpPr/>
          <p:nvPr>
            <p:ph type="sldNum" sz="quarter" idx="2"/>
          </p:nvPr>
        </p:nvSpPr>
        <p:spPr>
          <a:xfrm>
            <a:off x="6553200" y="6248400"/>
            <a:ext cx="1905000" cy="32004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sp>
        <p:nvSpPr>
          <p:cNvPr id="224" name="Shape 224"/>
          <p:cNvSpPr/>
          <p:nvPr>
            <p:ph type="title"/>
          </p:nvPr>
        </p:nvSpPr>
        <p:spPr>
          <a:xfrm>
            <a:off x="685800" y="609600"/>
            <a:ext cx="7772400" cy="1143000"/>
          </a:xfrm>
          <a:prstGeom prst="rect">
            <a:avLst/>
          </a:prstGeom>
        </p:spPr>
        <p:txBody>
          <a:bodyPr anchor="ctr">
            <a:normAutofit fontScale="100000" lnSpcReduction="0"/>
          </a:bodyPr>
          <a:lstStyle>
            <a:lvl1pPr>
              <a:defRPr b="0" sz="4400">
                <a:solidFill>
                  <a:srgbClr val="000000"/>
                </a:solidFill>
                <a:latin typeface="Times"/>
                <a:ea typeface="Times"/>
                <a:cs typeface="Times"/>
                <a:sym typeface="Times"/>
              </a:defRPr>
            </a:lvl1pPr>
          </a:lstStyle>
          <a:p>
            <a:pPr/>
            <a:r>
              <a:t>Title Text</a:t>
            </a:r>
          </a:p>
        </p:txBody>
      </p:sp>
      <p:sp>
        <p:nvSpPr>
          <p:cNvPr id="225" name="Shape 225"/>
          <p:cNvSpPr/>
          <p:nvPr>
            <p:ph type="body" sz="half" idx="1"/>
          </p:nvPr>
        </p:nvSpPr>
        <p:spPr>
          <a:xfrm>
            <a:off x="685800" y="1981200"/>
            <a:ext cx="3810000" cy="4114800"/>
          </a:xfrm>
          <a:prstGeom prst="rect">
            <a:avLst/>
          </a:prstGeom>
        </p:spPr>
        <p:txBody>
          <a:bodyPr>
            <a:normAutofit fontScale="100000" lnSpcReduction="0"/>
          </a:bodyPr>
          <a:lstStyle>
            <a:lvl1pPr marL="342900" indent="-342900">
              <a:lnSpc>
                <a:spcPct val="100000"/>
              </a:lnSpc>
              <a:spcBef>
                <a:spcPts val="600"/>
              </a:spcBef>
              <a:defRPr sz="2800">
                <a:latin typeface="Times"/>
                <a:ea typeface="Times"/>
                <a:cs typeface="Times"/>
                <a:sym typeface="Times"/>
              </a:defRPr>
            </a:lvl1pPr>
            <a:lvl2pPr marL="790575" indent="-333375">
              <a:lnSpc>
                <a:spcPct val="100000"/>
              </a:lnSpc>
              <a:spcBef>
                <a:spcPts val="600"/>
              </a:spcBef>
              <a:defRPr sz="2800">
                <a:latin typeface="Times"/>
                <a:ea typeface="Times"/>
                <a:cs typeface="Times"/>
                <a:sym typeface="Times"/>
              </a:defRPr>
            </a:lvl2pPr>
            <a:lvl3pPr marL="1234439" indent="-320039">
              <a:lnSpc>
                <a:spcPct val="100000"/>
              </a:lnSpc>
              <a:spcBef>
                <a:spcPts val="600"/>
              </a:spcBef>
              <a:defRPr sz="2800">
                <a:latin typeface="Times"/>
                <a:ea typeface="Times"/>
                <a:cs typeface="Times"/>
                <a:sym typeface="Times"/>
              </a:defRPr>
            </a:lvl3pPr>
            <a:lvl4pPr marL="1727200" indent="-355600">
              <a:lnSpc>
                <a:spcPct val="100000"/>
              </a:lnSpc>
              <a:spcBef>
                <a:spcPts val="600"/>
              </a:spcBef>
              <a:defRPr sz="2800">
                <a:latin typeface="Times"/>
                <a:ea typeface="Times"/>
                <a:cs typeface="Times"/>
                <a:sym typeface="Times"/>
              </a:defRPr>
            </a:lvl4pPr>
            <a:lvl5pPr marL="2184400" indent="-355600">
              <a:lnSpc>
                <a:spcPct val="100000"/>
              </a:lnSpc>
              <a:spcBef>
                <a:spcPts val="600"/>
              </a:spcBef>
              <a:defRPr sz="2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226" name="Shape 226"/>
          <p:cNvSpPr/>
          <p:nvPr>
            <p:ph type="sldNum" sz="quarter" idx="2"/>
          </p:nvPr>
        </p:nvSpPr>
        <p:spPr>
          <a:xfrm>
            <a:off x="8176259" y="6553200"/>
            <a:ext cx="281941" cy="320040"/>
          </a:xfrm>
          <a:prstGeom prst="rect">
            <a:avLst/>
          </a:prstGeom>
        </p:spPr>
        <p:txBody>
          <a:bodyPr wrap="none" anchor="t">
            <a:spAutoFit/>
          </a:bodyPr>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37" name="Group 237"/>
          <p:cNvGrpSpPr/>
          <p:nvPr/>
        </p:nvGrpSpPr>
        <p:grpSpPr>
          <a:xfrm>
            <a:off x="0" y="0"/>
            <a:ext cx="9144000" cy="6858000"/>
            <a:chOff x="0" y="0"/>
            <a:chExt cx="9144000" cy="6858000"/>
          </a:xfrm>
        </p:grpSpPr>
        <p:pic>
          <p:nvPicPr>
            <p:cNvPr id="233" name="image17.jpg"/>
            <p:cNvPicPr>
              <a:picLocks noChangeAspect="1"/>
            </p:cNvPicPr>
            <p:nvPr/>
          </p:nvPicPr>
          <p:blipFill>
            <a:blip r:embed="rId3">
              <a:extLst/>
            </a:blip>
            <a:stretch>
              <a:fillRect/>
            </a:stretch>
          </p:blipFill>
          <p:spPr>
            <a:xfrm>
              <a:off x="0" y="0"/>
              <a:ext cx="4572000" cy="3429000"/>
            </a:xfrm>
            <a:prstGeom prst="rect">
              <a:avLst/>
            </a:prstGeom>
            <a:ln w="12700" cap="flat">
              <a:noFill/>
              <a:miter lim="400000"/>
            </a:ln>
            <a:effectLst/>
          </p:spPr>
        </p:pic>
        <p:pic>
          <p:nvPicPr>
            <p:cNvPr id="234" name="image18.jpg"/>
            <p:cNvPicPr>
              <a:picLocks noChangeAspect="1"/>
            </p:cNvPicPr>
            <p:nvPr/>
          </p:nvPicPr>
          <p:blipFill>
            <a:blip r:embed="rId4">
              <a:extLst/>
            </a:blip>
            <a:stretch>
              <a:fillRect/>
            </a:stretch>
          </p:blipFill>
          <p:spPr>
            <a:xfrm>
              <a:off x="0" y="3429000"/>
              <a:ext cx="4572000" cy="3429000"/>
            </a:xfrm>
            <a:prstGeom prst="rect">
              <a:avLst/>
            </a:prstGeom>
            <a:ln w="12700" cap="flat">
              <a:noFill/>
              <a:miter lim="400000"/>
            </a:ln>
            <a:effectLst/>
          </p:spPr>
        </p:pic>
        <p:pic>
          <p:nvPicPr>
            <p:cNvPr id="235" name="image21.jpg"/>
            <p:cNvPicPr>
              <a:picLocks noChangeAspect="1"/>
            </p:cNvPicPr>
            <p:nvPr/>
          </p:nvPicPr>
          <p:blipFill>
            <a:blip r:embed="rId5">
              <a:extLst/>
            </a:blip>
            <a:stretch>
              <a:fillRect/>
            </a:stretch>
          </p:blipFill>
          <p:spPr>
            <a:xfrm>
              <a:off x="4572000" y="0"/>
              <a:ext cx="4572000" cy="3429000"/>
            </a:xfrm>
            <a:prstGeom prst="rect">
              <a:avLst/>
            </a:prstGeom>
            <a:ln w="12700" cap="flat">
              <a:noFill/>
              <a:miter lim="400000"/>
            </a:ln>
            <a:effectLst/>
          </p:spPr>
        </p:pic>
        <p:pic>
          <p:nvPicPr>
            <p:cNvPr id="236" name="image22.png"/>
            <p:cNvPicPr>
              <a:picLocks noChangeAspect="1"/>
            </p:cNvPicPr>
            <p:nvPr/>
          </p:nvPicPr>
          <p:blipFill>
            <a:blip r:embed="rId6">
              <a:extLst/>
            </a:blip>
            <a:stretch>
              <a:fillRect/>
            </a:stretch>
          </p:blipFill>
          <p:spPr>
            <a:xfrm>
              <a:off x="4572000" y="3429000"/>
              <a:ext cx="4572000" cy="3429000"/>
            </a:xfrm>
            <a:prstGeom prst="rect">
              <a:avLst/>
            </a:prstGeom>
            <a:ln w="12700" cap="flat">
              <a:noFill/>
              <a:miter lim="400000"/>
            </a:ln>
            <a:effectLst/>
          </p:spPr>
        </p:pic>
      </p:grpSp>
      <p:sp>
        <p:nvSpPr>
          <p:cNvPr id="238" name="Shape 238"/>
          <p:cNvSpPr/>
          <p:nvPr>
            <p:ph type="title"/>
          </p:nvPr>
        </p:nvSpPr>
        <p:spPr>
          <a:xfrm>
            <a:off x="455612" y="204788"/>
            <a:ext cx="8224838"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239" name="Shape 239"/>
          <p:cNvSpPr/>
          <p:nvPr>
            <p:ph type="body" sz="half" idx="1"/>
          </p:nvPr>
        </p:nvSpPr>
        <p:spPr>
          <a:xfrm>
            <a:off x="455612" y="2536825"/>
            <a:ext cx="5027614"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7"/>
              </a:buBlip>
              <a:defRPr sz="3400">
                <a:latin typeface="Optima"/>
                <a:ea typeface="Optima"/>
                <a:cs typeface="Optima"/>
                <a:sym typeface="Optima"/>
              </a:defRPr>
            </a:lvl1pPr>
            <a:lvl2pPr marL="762227" indent="-370114" defTabSz="642937">
              <a:lnSpc>
                <a:spcPct val="100000"/>
              </a:lnSpc>
              <a:spcBef>
                <a:spcPts val="1200"/>
              </a:spcBef>
              <a:buSzPct val="63000"/>
              <a:buBlip>
                <a:blip r:embed="rId8"/>
              </a:buBlip>
              <a:defRPr sz="3400">
                <a:latin typeface="Optima"/>
                <a:ea typeface="Optima"/>
                <a:cs typeface="Optima"/>
                <a:sym typeface="Optima"/>
              </a:defRPr>
            </a:lvl2pPr>
            <a:lvl3pPr marL="1182976" indent="-468601" defTabSz="642937">
              <a:lnSpc>
                <a:spcPct val="100000"/>
              </a:lnSpc>
              <a:spcBef>
                <a:spcPts val="1200"/>
              </a:spcBef>
              <a:buSzPct val="79000"/>
              <a:buBlip>
                <a:blip r:embed="rId9"/>
              </a:buBlip>
              <a:defRPr sz="3400">
                <a:latin typeface="Optima"/>
                <a:ea typeface="Optima"/>
                <a:cs typeface="Optima"/>
                <a:sym typeface="Optima"/>
              </a:defRPr>
            </a:lvl3pPr>
            <a:lvl4pPr marL="1506104" indent="-471054" defTabSz="642937">
              <a:lnSpc>
                <a:spcPct val="100000"/>
              </a:lnSpc>
              <a:spcBef>
                <a:spcPts val="1200"/>
              </a:spcBef>
              <a:buSzPct val="79000"/>
              <a:buBlip>
                <a:blip r:embed="rId9"/>
              </a:buBlip>
              <a:defRPr sz="3400">
                <a:latin typeface="Optima"/>
                <a:ea typeface="Optima"/>
                <a:cs typeface="Optima"/>
                <a:sym typeface="Optima"/>
              </a:defRPr>
            </a:lvl4pPr>
            <a:lvl5pPr marL="1825913" indent="-468601" defTabSz="642937">
              <a:lnSpc>
                <a:spcPct val="100000"/>
              </a:lnSpc>
              <a:spcBef>
                <a:spcPts val="1200"/>
              </a:spcBef>
              <a:buSzPct val="79000"/>
              <a:buBlip>
                <a:blip r:embed="rId9"/>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240" name="Shape 240"/>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50" name="Group 250"/>
          <p:cNvGrpSpPr/>
          <p:nvPr/>
        </p:nvGrpSpPr>
        <p:grpSpPr>
          <a:xfrm>
            <a:off x="0" y="0"/>
            <a:ext cx="5715000" cy="6858000"/>
            <a:chOff x="0" y="0"/>
            <a:chExt cx="5715000" cy="6858000"/>
          </a:xfrm>
        </p:grpSpPr>
        <p:pic>
          <p:nvPicPr>
            <p:cNvPr id="247" name="image17.jpg"/>
            <p:cNvPicPr>
              <a:picLocks noChangeAspect="1"/>
            </p:cNvPicPr>
            <p:nvPr/>
          </p:nvPicPr>
          <p:blipFill>
            <a:blip r:embed="rId3">
              <a:extLst/>
            </a:blip>
            <a:stretch>
              <a:fillRect/>
            </a:stretch>
          </p:blipFill>
          <p:spPr>
            <a:xfrm>
              <a:off x="0" y="0"/>
              <a:ext cx="4572000" cy="3429000"/>
            </a:xfrm>
            <a:prstGeom prst="rect">
              <a:avLst/>
            </a:prstGeom>
            <a:ln w="12700" cap="flat">
              <a:noFill/>
              <a:miter lim="400000"/>
            </a:ln>
            <a:effectLst/>
          </p:spPr>
        </p:pic>
        <p:pic>
          <p:nvPicPr>
            <p:cNvPr id="248" name="image18.jpg"/>
            <p:cNvPicPr>
              <a:picLocks noChangeAspect="1"/>
            </p:cNvPicPr>
            <p:nvPr/>
          </p:nvPicPr>
          <p:blipFill>
            <a:blip r:embed="rId4">
              <a:extLst/>
            </a:blip>
            <a:stretch>
              <a:fillRect/>
            </a:stretch>
          </p:blipFill>
          <p:spPr>
            <a:xfrm>
              <a:off x="0" y="3429000"/>
              <a:ext cx="4572000" cy="3429000"/>
            </a:xfrm>
            <a:prstGeom prst="rect">
              <a:avLst/>
            </a:prstGeom>
            <a:ln w="12700" cap="flat">
              <a:noFill/>
              <a:miter lim="400000"/>
            </a:ln>
            <a:effectLst/>
          </p:spPr>
        </p:pic>
        <p:pic>
          <p:nvPicPr>
            <p:cNvPr id="249" name="image20.jpg"/>
            <p:cNvPicPr>
              <a:picLocks noChangeAspect="1"/>
            </p:cNvPicPr>
            <p:nvPr/>
          </p:nvPicPr>
          <p:blipFill>
            <a:blip r:embed="rId5">
              <a:extLst/>
            </a:blip>
            <a:stretch>
              <a:fillRect/>
            </a:stretch>
          </p:blipFill>
          <p:spPr>
            <a:xfrm>
              <a:off x="4572000" y="0"/>
              <a:ext cx="1143000" cy="6858000"/>
            </a:xfrm>
            <a:prstGeom prst="rect">
              <a:avLst/>
            </a:prstGeom>
            <a:ln w="12700" cap="flat">
              <a:noFill/>
              <a:miter lim="400000"/>
            </a:ln>
            <a:effectLst/>
          </p:spPr>
        </p:pic>
      </p:grpSp>
      <p:sp>
        <p:nvSpPr>
          <p:cNvPr id="251" name="Shape 251"/>
          <p:cNvSpPr/>
          <p:nvPr>
            <p:ph type="title"/>
          </p:nvPr>
        </p:nvSpPr>
        <p:spPr>
          <a:xfrm>
            <a:off x="455612" y="204788"/>
            <a:ext cx="4795839"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252" name="Shape 252"/>
          <p:cNvSpPr/>
          <p:nvPr>
            <p:ph type="body" sz="half" idx="1"/>
          </p:nvPr>
        </p:nvSpPr>
        <p:spPr>
          <a:xfrm>
            <a:off x="455612" y="2536825"/>
            <a:ext cx="4795839" cy="3633788"/>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0" indent="17462" algn="ctr" defTabSz="642937">
              <a:lnSpc>
                <a:spcPct val="100000"/>
              </a:lnSpc>
              <a:spcBef>
                <a:spcPts val="100"/>
              </a:spcBef>
              <a:buSzTx/>
              <a:buNone/>
              <a:defRPr sz="3400">
                <a:latin typeface="Optima"/>
                <a:ea typeface="Optima"/>
                <a:cs typeface="Optima"/>
                <a:sym typeface="Optima"/>
              </a:defRPr>
            </a:lvl1pPr>
            <a:lvl2pPr marL="0" indent="34925" algn="ctr" defTabSz="642937">
              <a:lnSpc>
                <a:spcPct val="100000"/>
              </a:lnSpc>
              <a:spcBef>
                <a:spcPts val="100"/>
              </a:spcBef>
              <a:buSzTx/>
              <a:buNone/>
              <a:defRPr sz="3400">
                <a:latin typeface="Optima"/>
                <a:ea typeface="Optima"/>
                <a:cs typeface="Optima"/>
                <a:sym typeface="Optima"/>
              </a:defRPr>
            </a:lvl2pPr>
            <a:lvl3pPr marL="0" indent="53975" algn="ctr" defTabSz="642937">
              <a:lnSpc>
                <a:spcPct val="100000"/>
              </a:lnSpc>
              <a:spcBef>
                <a:spcPts val="100"/>
              </a:spcBef>
              <a:buSzTx/>
              <a:buNone/>
              <a:defRPr sz="3400">
                <a:latin typeface="Optima"/>
                <a:ea typeface="Optima"/>
                <a:cs typeface="Optima"/>
                <a:sym typeface="Optima"/>
              </a:defRPr>
            </a:lvl3pPr>
            <a:lvl4pPr marL="0" indent="71438" algn="ctr" defTabSz="642937">
              <a:lnSpc>
                <a:spcPct val="100000"/>
              </a:lnSpc>
              <a:spcBef>
                <a:spcPts val="100"/>
              </a:spcBef>
              <a:buSzTx/>
              <a:buNone/>
              <a:defRPr sz="3400">
                <a:latin typeface="Optima"/>
                <a:ea typeface="Optima"/>
                <a:cs typeface="Optima"/>
                <a:sym typeface="Optima"/>
              </a:defRPr>
            </a:lvl4pPr>
            <a:lvl5pPr marL="0" indent="88900" algn="ctr" defTabSz="642937">
              <a:lnSpc>
                <a:spcPct val="100000"/>
              </a:lnSpc>
              <a:spcBef>
                <a:spcPts val="100"/>
              </a:spcBef>
              <a:buSzTx/>
              <a:buNone/>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253" name="Shape 253"/>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64" name="Group 264"/>
          <p:cNvGrpSpPr/>
          <p:nvPr/>
        </p:nvGrpSpPr>
        <p:grpSpPr>
          <a:xfrm>
            <a:off x="0" y="0"/>
            <a:ext cx="9144000" cy="6858000"/>
            <a:chOff x="0" y="0"/>
            <a:chExt cx="9144000" cy="6858000"/>
          </a:xfrm>
        </p:grpSpPr>
        <p:pic>
          <p:nvPicPr>
            <p:cNvPr id="260" name="image16.png"/>
            <p:cNvPicPr>
              <a:picLocks noChangeAspect="1"/>
            </p:cNvPicPr>
            <p:nvPr/>
          </p:nvPicPr>
          <p:blipFill>
            <a:blip r:embed="rId3">
              <a:extLst/>
            </a:blip>
            <a:stretch>
              <a:fillRect/>
            </a:stretch>
          </p:blipFill>
          <p:spPr>
            <a:xfrm>
              <a:off x="4572000" y="0"/>
              <a:ext cx="4572000" cy="3429000"/>
            </a:xfrm>
            <a:prstGeom prst="rect">
              <a:avLst/>
            </a:prstGeom>
            <a:ln w="12700" cap="flat">
              <a:noFill/>
              <a:miter lim="400000"/>
            </a:ln>
            <a:effectLst/>
          </p:spPr>
        </p:pic>
        <p:pic>
          <p:nvPicPr>
            <p:cNvPr id="261" name="image17.jpg"/>
            <p:cNvPicPr>
              <a:picLocks noChangeAspect="1"/>
            </p:cNvPicPr>
            <p:nvPr/>
          </p:nvPicPr>
          <p:blipFill>
            <a:blip r:embed="rId4">
              <a:extLst/>
            </a:blip>
            <a:stretch>
              <a:fillRect/>
            </a:stretch>
          </p:blipFill>
          <p:spPr>
            <a:xfrm>
              <a:off x="0" y="0"/>
              <a:ext cx="4572000" cy="3429000"/>
            </a:xfrm>
            <a:prstGeom prst="rect">
              <a:avLst/>
            </a:prstGeom>
            <a:ln w="12700" cap="flat">
              <a:noFill/>
              <a:miter lim="400000"/>
            </a:ln>
            <a:effectLst/>
          </p:spPr>
        </p:pic>
        <p:pic>
          <p:nvPicPr>
            <p:cNvPr id="262" name="image18.jpg"/>
            <p:cNvPicPr>
              <a:picLocks noChangeAspect="1"/>
            </p:cNvPicPr>
            <p:nvPr/>
          </p:nvPicPr>
          <p:blipFill>
            <a:blip r:embed="rId5">
              <a:extLst/>
            </a:blip>
            <a:stretch>
              <a:fillRect/>
            </a:stretch>
          </p:blipFill>
          <p:spPr>
            <a:xfrm>
              <a:off x="0" y="3429000"/>
              <a:ext cx="4572000" cy="3429000"/>
            </a:xfrm>
            <a:prstGeom prst="rect">
              <a:avLst/>
            </a:prstGeom>
            <a:ln w="12700" cap="flat">
              <a:noFill/>
              <a:miter lim="400000"/>
            </a:ln>
            <a:effectLst/>
          </p:spPr>
        </p:pic>
        <p:pic>
          <p:nvPicPr>
            <p:cNvPr id="263" name="image19.jpg"/>
            <p:cNvPicPr>
              <a:picLocks noChangeAspect="1"/>
            </p:cNvPicPr>
            <p:nvPr/>
          </p:nvPicPr>
          <p:blipFill>
            <a:blip r:embed="rId6">
              <a:extLst/>
            </a:blip>
            <a:stretch>
              <a:fillRect/>
            </a:stretch>
          </p:blipFill>
          <p:spPr>
            <a:xfrm>
              <a:off x="4572000" y="3429000"/>
              <a:ext cx="4572000" cy="3429000"/>
            </a:xfrm>
            <a:prstGeom prst="rect">
              <a:avLst/>
            </a:prstGeom>
            <a:ln w="12700" cap="flat">
              <a:noFill/>
              <a:miter lim="400000"/>
            </a:ln>
            <a:effectLst/>
          </p:spPr>
        </p:pic>
      </p:grpSp>
      <p:sp>
        <p:nvSpPr>
          <p:cNvPr id="265" name="Shape 265"/>
          <p:cNvSpPr/>
          <p:nvPr>
            <p:ph type="title"/>
          </p:nvPr>
        </p:nvSpPr>
        <p:spPr>
          <a:xfrm>
            <a:off x="455612" y="204788"/>
            <a:ext cx="4840289"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266" name="Shape 266"/>
          <p:cNvSpPr/>
          <p:nvPr>
            <p:ph type="body" sz="half" idx="1"/>
          </p:nvPr>
        </p:nvSpPr>
        <p:spPr>
          <a:xfrm>
            <a:off x="455612" y="2536825"/>
            <a:ext cx="4840289"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7"/>
              </a:buBlip>
              <a:defRPr sz="3400">
                <a:latin typeface="Optima"/>
                <a:ea typeface="Optima"/>
                <a:cs typeface="Optima"/>
                <a:sym typeface="Optima"/>
              </a:defRPr>
            </a:lvl1pPr>
            <a:lvl2pPr marL="762227" indent="-370114" defTabSz="642937">
              <a:lnSpc>
                <a:spcPct val="100000"/>
              </a:lnSpc>
              <a:spcBef>
                <a:spcPts val="1200"/>
              </a:spcBef>
              <a:buSzPct val="63000"/>
              <a:buBlip>
                <a:blip r:embed="rId8"/>
              </a:buBlip>
              <a:defRPr sz="3400">
                <a:latin typeface="Optima"/>
                <a:ea typeface="Optima"/>
                <a:cs typeface="Optima"/>
                <a:sym typeface="Optima"/>
              </a:defRPr>
            </a:lvl2pPr>
            <a:lvl3pPr marL="1182976" indent="-468601" defTabSz="642937">
              <a:lnSpc>
                <a:spcPct val="100000"/>
              </a:lnSpc>
              <a:spcBef>
                <a:spcPts val="1200"/>
              </a:spcBef>
              <a:buSzPct val="79000"/>
              <a:buBlip>
                <a:blip r:embed="rId9"/>
              </a:buBlip>
              <a:defRPr sz="3400">
                <a:latin typeface="Optima"/>
                <a:ea typeface="Optima"/>
                <a:cs typeface="Optima"/>
                <a:sym typeface="Optima"/>
              </a:defRPr>
            </a:lvl3pPr>
            <a:lvl4pPr marL="1506104" indent="-471054" defTabSz="642937">
              <a:lnSpc>
                <a:spcPct val="100000"/>
              </a:lnSpc>
              <a:spcBef>
                <a:spcPts val="1200"/>
              </a:spcBef>
              <a:buSzPct val="79000"/>
              <a:buBlip>
                <a:blip r:embed="rId9"/>
              </a:buBlip>
              <a:defRPr sz="3400">
                <a:latin typeface="Optima"/>
                <a:ea typeface="Optima"/>
                <a:cs typeface="Optima"/>
                <a:sym typeface="Optima"/>
              </a:defRPr>
            </a:lvl4pPr>
            <a:lvl5pPr marL="1825913" indent="-468601" defTabSz="642937">
              <a:lnSpc>
                <a:spcPct val="100000"/>
              </a:lnSpc>
              <a:spcBef>
                <a:spcPts val="1200"/>
              </a:spcBef>
              <a:buSzPct val="79000"/>
              <a:buBlip>
                <a:blip r:embed="rId9"/>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267" name="Shape 267"/>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78" name="Group 278"/>
          <p:cNvGrpSpPr/>
          <p:nvPr/>
        </p:nvGrpSpPr>
        <p:grpSpPr>
          <a:xfrm>
            <a:off x="0" y="0"/>
            <a:ext cx="9144000" cy="6858000"/>
            <a:chOff x="0" y="0"/>
            <a:chExt cx="9144000" cy="6858000"/>
          </a:xfrm>
        </p:grpSpPr>
        <p:pic>
          <p:nvPicPr>
            <p:cNvPr id="274" name="image14.png"/>
            <p:cNvPicPr>
              <a:picLocks noChangeAspect="1"/>
            </p:cNvPicPr>
            <p:nvPr/>
          </p:nvPicPr>
          <p:blipFill>
            <a:blip r:embed="rId3">
              <a:extLst/>
            </a:blip>
            <a:stretch>
              <a:fillRect/>
            </a:stretch>
          </p:blipFill>
          <p:spPr>
            <a:xfrm>
              <a:off x="0" y="0"/>
              <a:ext cx="4572000" cy="3429000"/>
            </a:xfrm>
            <a:prstGeom prst="rect">
              <a:avLst/>
            </a:prstGeom>
            <a:ln w="12700" cap="flat">
              <a:noFill/>
              <a:miter lim="400000"/>
            </a:ln>
            <a:effectLst/>
          </p:spPr>
        </p:pic>
        <p:pic>
          <p:nvPicPr>
            <p:cNvPr id="275" name="image6.jpg"/>
            <p:cNvPicPr>
              <a:picLocks noChangeAspect="1"/>
            </p:cNvPicPr>
            <p:nvPr/>
          </p:nvPicPr>
          <p:blipFill>
            <a:blip r:embed="rId4">
              <a:extLst/>
            </a:blip>
            <a:stretch>
              <a:fillRect/>
            </a:stretch>
          </p:blipFill>
          <p:spPr>
            <a:xfrm>
              <a:off x="4572000" y="0"/>
              <a:ext cx="4572000" cy="3429000"/>
            </a:xfrm>
            <a:prstGeom prst="rect">
              <a:avLst/>
            </a:prstGeom>
            <a:ln w="12700" cap="flat">
              <a:noFill/>
              <a:miter lim="400000"/>
            </a:ln>
            <a:effectLst/>
          </p:spPr>
        </p:pic>
        <p:pic>
          <p:nvPicPr>
            <p:cNvPr id="276" name="image15.jpg"/>
            <p:cNvPicPr>
              <a:picLocks noChangeAspect="1"/>
            </p:cNvPicPr>
            <p:nvPr/>
          </p:nvPicPr>
          <p:blipFill>
            <a:blip r:embed="rId5">
              <a:extLst/>
            </a:blip>
            <a:stretch>
              <a:fillRect/>
            </a:stretch>
          </p:blipFill>
          <p:spPr>
            <a:xfrm>
              <a:off x="0" y="3429000"/>
              <a:ext cx="4572000" cy="3429000"/>
            </a:xfrm>
            <a:prstGeom prst="rect">
              <a:avLst/>
            </a:prstGeom>
            <a:ln w="12700" cap="flat">
              <a:noFill/>
              <a:miter lim="400000"/>
            </a:ln>
            <a:effectLst/>
          </p:spPr>
        </p:pic>
        <p:pic>
          <p:nvPicPr>
            <p:cNvPr id="277" name="image5.jpg"/>
            <p:cNvPicPr>
              <a:picLocks noChangeAspect="1"/>
            </p:cNvPicPr>
            <p:nvPr/>
          </p:nvPicPr>
          <p:blipFill>
            <a:blip r:embed="rId6">
              <a:extLst/>
            </a:blip>
            <a:stretch>
              <a:fillRect/>
            </a:stretch>
          </p:blipFill>
          <p:spPr>
            <a:xfrm>
              <a:off x="4572000" y="3429000"/>
              <a:ext cx="4572000" cy="3429000"/>
            </a:xfrm>
            <a:prstGeom prst="rect">
              <a:avLst/>
            </a:prstGeom>
            <a:ln w="12700" cap="flat">
              <a:noFill/>
              <a:miter lim="400000"/>
            </a:ln>
            <a:effectLst/>
          </p:spPr>
        </p:pic>
      </p:grpSp>
      <p:sp>
        <p:nvSpPr>
          <p:cNvPr id="279" name="Shape 279"/>
          <p:cNvSpPr/>
          <p:nvPr>
            <p:ph type="title"/>
          </p:nvPr>
        </p:nvSpPr>
        <p:spPr>
          <a:xfrm>
            <a:off x="3848100" y="204788"/>
            <a:ext cx="4832350"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280" name="Shape 280"/>
          <p:cNvSpPr/>
          <p:nvPr>
            <p:ph type="body" sz="half" idx="1"/>
          </p:nvPr>
        </p:nvSpPr>
        <p:spPr>
          <a:xfrm>
            <a:off x="3652837" y="2536825"/>
            <a:ext cx="5027613"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7"/>
              </a:buBlip>
              <a:defRPr sz="3400">
                <a:latin typeface="Optima"/>
                <a:ea typeface="Optima"/>
                <a:cs typeface="Optima"/>
                <a:sym typeface="Optima"/>
              </a:defRPr>
            </a:lvl1pPr>
            <a:lvl2pPr marL="762227" indent="-370114" defTabSz="642937">
              <a:lnSpc>
                <a:spcPct val="100000"/>
              </a:lnSpc>
              <a:spcBef>
                <a:spcPts val="1200"/>
              </a:spcBef>
              <a:buSzPct val="63000"/>
              <a:buBlip>
                <a:blip r:embed="rId8"/>
              </a:buBlip>
              <a:defRPr sz="3400">
                <a:latin typeface="Optima"/>
                <a:ea typeface="Optima"/>
                <a:cs typeface="Optima"/>
                <a:sym typeface="Optima"/>
              </a:defRPr>
            </a:lvl2pPr>
            <a:lvl3pPr marL="1182976" indent="-468601" defTabSz="642937">
              <a:lnSpc>
                <a:spcPct val="100000"/>
              </a:lnSpc>
              <a:spcBef>
                <a:spcPts val="1200"/>
              </a:spcBef>
              <a:buSzPct val="79000"/>
              <a:buBlip>
                <a:blip r:embed="rId9"/>
              </a:buBlip>
              <a:defRPr sz="3400">
                <a:latin typeface="Optima"/>
                <a:ea typeface="Optima"/>
                <a:cs typeface="Optima"/>
                <a:sym typeface="Optima"/>
              </a:defRPr>
            </a:lvl3pPr>
            <a:lvl4pPr marL="1506104" indent="-471054" defTabSz="642937">
              <a:lnSpc>
                <a:spcPct val="100000"/>
              </a:lnSpc>
              <a:spcBef>
                <a:spcPts val="1200"/>
              </a:spcBef>
              <a:buSzPct val="79000"/>
              <a:buBlip>
                <a:blip r:embed="rId9"/>
              </a:buBlip>
              <a:defRPr sz="3400">
                <a:latin typeface="Optima"/>
                <a:ea typeface="Optima"/>
                <a:cs typeface="Optima"/>
                <a:sym typeface="Optima"/>
              </a:defRPr>
            </a:lvl4pPr>
            <a:lvl5pPr marL="1825913" indent="-468601" defTabSz="642937">
              <a:lnSpc>
                <a:spcPct val="100000"/>
              </a:lnSpc>
              <a:spcBef>
                <a:spcPts val="1200"/>
              </a:spcBef>
              <a:buSzPct val="79000"/>
              <a:buBlip>
                <a:blip r:embed="rId9"/>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281" name="Shape 281"/>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91" name="Group 291"/>
          <p:cNvGrpSpPr/>
          <p:nvPr/>
        </p:nvGrpSpPr>
        <p:grpSpPr>
          <a:xfrm>
            <a:off x="0" y="0"/>
            <a:ext cx="9144000" cy="6858000"/>
            <a:chOff x="0" y="0"/>
            <a:chExt cx="9144000" cy="6858000"/>
          </a:xfrm>
        </p:grpSpPr>
        <p:pic>
          <p:nvPicPr>
            <p:cNvPr id="288" name="image6.jpg"/>
            <p:cNvPicPr>
              <a:picLocks noChangeAspect="1"/>
            </p:cNvPicPr>
            <p:nvPr/>
          </p:nvPicPr>
          <p:blipFill>
            <a:blip r:embed="rId3">
              <a:extLst/>
            </a:blip>
            <a:stretch>
              <a:fillRect/>
            </a:stretch>
          </p:blipFill>
          <p:spPr>
            <a:xfrm>
              <a:off x="4572000" y="0"/>
              <a:ext cx="4572000" cy="3429000"/>
            </a:xfrm>
            <a:prstGeom prst="rect">
              <a:avLst/>
            </a:prstGeom>
            <a:ln w="12700" cap="flat">
              <a:noFill/>
              <a:miter lim="400000"/>
            </a:ln>
            <a:effectLst/>
          </p:spPr>
        </p:pic>
        <p:pic>
          <p:nvPicPr>
            <p:cNvPr id="289" name="image5.jpg"/>
            <p:cNvPicPr>
              <a:picLocks noChangeAspect="1"/>
            </p:cNvPicPr>
            <p:nvPr/>
          </p:nvPicPr>
          <p:blipFill>
            <a:blip r:embed="rId4">
              <a:extLst/>
            </a:blip>
            <a:stretch>
              <a:fillRect/>
            </a:stretch>
          </p:blipFill>
          <p:spPr>
            <a:xfrm>
              <a:off x="4572000" y="3429000"/>
              <a:ext cx="4572000" cy="3429000"/>
            </a:xfrm>
            <a:prstGeom prst="rect">
              <a:avLst/>
            </a:prstGeom>
            <a:ln w="12700" cap="flat">
              <a:noFill/>
              <a:miter lim="400000"/>
            </a:ln>
            <a:effectLst/>
          </p:spPr>
        </p:pic>
        <p:pic>
          <p:nvPicPr>
            <p:cNvPr id="290" name="image13.png"/>
            <p:cNvPicPr>
              <a:picLocks noChangeAspect="1"/>
            </p:cNvPicPr>
            <p:nvPr/>
          </p:nvPicPr>
          <p:blipFill>
            <a:blip r:embed="rId5">
              <a:extLst/>
            </a:blip>
            <a:stretch>
              <a:fillRect/>
            </a:stretch>
          </p:blipFill>
          <p:spPr>
            <a:xfrm>
              <a:off x="0" y="0"/>
              <a:ext cx="4572000" cy="6858000"/>
            </a:xfrm>
            <a:prstGeom prst="rect">
              <a:avLst/>
            </a:prstGeom>
            <a:ln w="12700" cap="flat">
              <a:noFill/>
              <a:miter lim="400000"/>
            </a:ln>
            <a:effectLst/>
          </p:spPr>
        </p:pic>
      </p:grpSp>
      <p:sp>
        <p:nvSpPr>
          <p:cNvPr id="292" name="Shape 292"/>
          <p:cNvSpPr/>
          <p:nvPr>
            <p:ph type="title"/>
          </p:nvPr>
        </p:nvSpPr>
        <p:spPr>
          <a:xfrm>
            <a:off x="4705350" y="204788"/>
            <a:ext cx="3975100"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293" name="Shape 293"/>
          <p:cNvSpPr/>
          <p:nvPr>
            <p:ph type="body" sz="half" idx="1"/>
          </p:nvPr>
        </p:nvSpPr>
        <p:spPr>
          <a:xfrm>
            <a:off x="4705350" y="2536825"/>
            <a:ext cx="3975100"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6"/>
              </a:buBlip>
              <a:defRPr sz="3400">
                <a:latin typeface="Optima"/>
                <a:ea typeface="Optima"/>
                <a:cs typeface="Optima"/>
                <a:sym typeface="Optima"/>
              </a:defRPr>
            </a:lvl1pPr>
            <a:lvl2pPr marL="762227" indent="-370114" defTabSz="642937">
              <a:lnSpc>
                <a:spcPct val="100000"/>
              </a:lnSpc>
              <a:spcBef>
                <a:spcPts val="1200"/>
              </a:spcBef>
              <a:buSzPct val="63000"/>
              <a:buBlip>
                <a:blip r:embed="rId7"/>
              </a:buBlip>
              <a:defRPr sz="3400">
                <a:latin typeface="Optima"/>
                <a:ea typeface="Optima"/>
                <a:cs typeface="Optima"/>
                <a:sym typeface="Optima"/>
              </a:defRPr>
            </a:lvl2pPr>
            <a:lvl3pPr marL="1182976" indent="-468601" defTabSz="642937">
              <a:lnSpc>
                <a:spcPct val="100000"/>
              </a:lnSpc>
              <a:spcBef>
                <a:spcPts val="1200"/>
              </a:spcBef>
              <a:buSzPct val="79000"/>
              <a:buBlip>
                <a:blip r:embed="rId8"/>
              </a:buBlip>
              <a:defRPr sz="3400">
                <a:latin typeface="Optima"/>
                <a:ea typeface="Optima"/>
                <a:cs typeface="Optima"/>
                <a:sym typeface="Optima"/>
              </a:defRPr>
            </a:lvl3pPr>
            <a:lvl4pPr marL="1506104" indent="-471054" defTabSz="642937">
              <a:lnSpc>
                <a:spcPct val="100000"/>
              </a:lnSpc>
              <a:spcBef>
                <a:spcPts val="1200"/>
              </a:spcBef>
              <a:buSzPct val="79000"/>
              <a:buBlip>
                <a:blip r:embed="rId8"/>
              </a:buBlip>
              <a:defRPr sz="3400">
                <a:latin typeface="Optima"/>
                <a:ea typeface="Optima"/>
                <a:cs typeface="Optima"/>
                <a:sym typeface="Optima"/>
              </a:defRPr>
            </a:lvl4pPr>
            <a:lvl5pPr marL="1825913" indent="-468601" defTabSz="642937">
              <a:lnSpc>
                <a:spcPct val="100000"/>
              </a:lnSpc>
              <a:spcBef>
                <a:spcPts val="1200"/>
              </a:spcBef>
              <a:buSzPct val="79000"/>
              <a:buBlip>
                <a:blip r:embed="rId8"/>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294" name="Shape 294"/>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6" name="Shape 36"/>
          <p:cNvSpPr/>
          <p:nvPr>
            <p:ph type="title"/>
          </p:nvPr>
        </p:nvSpPr>
        <p:spPr>
          <a:xfrm>
            <a:off x="722312" y="4406900"/>
            <a:ext cx="7772401" cy="1362075"/>
          </a:xfrm>
          <a:prstGeom prst="rect">
            <a:avLst/>
          </a:prstGeom>
        </p:spPr>
        <p:txBody>
          <a:bodyPr/>
          <a:lstStyle>
            <a:lvl1pPr algn="l">
              <a:defRPr cap="all" sz="4000"/>
            </a:lvl1pPr>
          </a:lstStyle>
          <a:p>
            <a:pPr/>
            <a:r>
              <a:t>Title Text</a:t>
            </a:r>
          </a:p>
        </p:txBody>
      </p:sp>
      <p:sp>
        <p:nvSpPr>
          <p:cNvPr id="37" name="Shape 37"/>
          <p:cNvSpPr/>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8" name="Shape 3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03" name="Group 303"/>
          <p:cNvGrpSpPr/>
          <p:nvPr/>
        </p:nvGrpSpPr>
        <p:grpSpPr>
          <a:xfrm>
            <a:off x="-1" y="0"/>
            <a:ext cx="5724527" cy="6858000"/>
            <a:chOff x="0" y="0"/>
            <a:chExt cx="5724525" cy="6858000"/>
          </a:xfrm>
        </p:grpSpPr>
        <p:pic>
          <p:nvPicPr>
            <p:cNvPr id="301" name="image11.jpg"/>
            <p:cNvPicPr>
              <a:picLocks noChangeAspect="1"/>
            </p:cNvPicPr>
            <p:nvPr/>
          </p:nvPicPr>
          <p:blipFill>
            <a:blip r:embed="rId3">
              <a:extLst/>
            </a:blip>
            <a:stretch>
              <a:fillRect/>
            </a:stretch>
          </p:blipFill>
          <p:spPr>
            <a:xfrm>
              <a:off x="-1" y="0"/>
              <a:ext cx="4009848" cy="6858000"/>
            </a:xfrm>
            <a:prstGeom prst="rect">
              <a:avLst/>
            </a:prstGeom>
            <a:ln w="12700" cap="flat">
              <a:noFill/>
              <a:miter lim="400000"/>
            </a:ln>
            <a:effectLst/>
          </p:spPr>
        </p:pic>
        <p:pic>
          <p:nvPicPr>
            <p:cNvPr id="302" name="image12.png"/>
            <p:cNvPicPr>
              <a:picLocks noChangeAspect="1"/>
            </p:cNvPicPr>
            <p:nvPr/>
          </p:nvPicPr>
          <p:blipFill>
            <a:blip r:embed="rId4">
              <a:extLst/>
            </a:blip>
            <a:stretch>
              <a:fillRect/>
            </a:stretch>
          </p:blipFill>
          <p:spPr>
            <a:xfrm>
              <a:off x="4009846" y="0"/>
              <a:ext cx="1714680" cy="6858000"/>
            </a:xfrm>
            <a:prstGeom prst="rect">
              <a:avLst/>
            </a:prstGeom>
            <a:ln w="12700" cap="flat">
              <a:noFill/>
              <a:miter lim="400000"/>
            </a:ln>
            <a:effectLst/>
          </p:spPr>
        </p:pic>
      </p:grpSp>
      <p:sp>
        <p:nvSpPr>
          <p:cNvPr id="304" name="Shape 304"/>
          <p:cNvSpPr/>
          <p:nvPr>
            <p:ph type="title"/>
          </p:nvPr>
        </p:nvSpPr>
        <p:spPr>
          <a:xfrm>
            <a:off x="455612" y="204788"/>
            <a:ext cx="3660776"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305" name="Shape 305"/>
          <p:cNvSpPr/>
          <p:nvPr>
            <p:ph type="body" sz="quarter" idx="1"/>
          </p:nvPr>
        </p:nvSpPr>
        <p:spPr>
          <a:xfrm>
            <a:off x="455612" y="2536825"/>
            <a:ext cx="3455989"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5"/>
              </a:buBlip>
              <a:defRPr sz="3400">
                <a:latin typeface="Optima"/>
                <a:ea typeface="Optima"/>
                <a:cs typeface="Optima"/>
                <a:sym typeface="Optima"/>
              </a:defRPr>
            </a:lvl1pPr>
            <a:lvl2pPr marL="762227" indent="-370114" defTabSz="642937">
              <a:lnSpc>
                <a:spcPct val="100000"/>
              </a:lnSpc>
              <a:spcBef>
                <a:spcPts val="1200"/>
              </a:spcBef>
              <a:buSzPct val="63000"/>
              <a:buBlip>
                <a:blip r:embed="rId6"/>
              </a:buBlip>
              <a:defRPr sz="3400">
                <a:latin typeface="Optima"/>
                <a:ea typeface="Optima"/>
                <a:cs typeface="Optima"/>
                <a:sym typeface="Optima"/>
              </a:defRPr>
            </a:lvl2pPr>
            <a:lvl3pPr marL="1182976" indent="-468601" defTabSz="642937">
              <a:lnSpc>
                <a:spcPct val="100000"/>
              </a:lnSpc>
              <a:spcBef>
                <a:spcPts val="1200"/>
              </a:spcBef>
              <a:buSzPct val="79000"/>
              <a:buBlip>
                <a:blip r:embed="rId7"/>
              </a:buBlip>
              <a:defRPr sz="3400">
                <a:latin typeface="Optima"/>
                <a:ea typeface="Optima"/>
                <a:cs typeface="Optima"/>
                <a:sym typeface="Optima"/>
              </a:defRPr>
            </a:lvl3pPr>
            <a:lvl4pPr marL="1506104" indent="-471054" defTabSz="642937">
              <a:lnSpc>
                <a:spcPct val="100000"/>
              </a:lnSpc>
              <a:spcBef>
                <a:spcPts val="1200"/>
              </a:spcBef>
              <a:buSzPct val="79000"/>
              <a:buBlip>
                <a:blip r:embed="rId7"/>
              </a:buBlip>
              <a:defRPr sz="3400">
                <a:latin typeface="Optima"/>
                <a:ea typeface="Optima"/>
                <a:cs typeface="Optima"/>
                <a:sym typeface="Optima"/>
              </a:defRPr>
            </a:lvl4pPr>
            <a:lvl5pPr marL="1825913" indent="-468601" defTabSz="642937">
              <a:lnSpc>
                <a:spcPct val="100000"/>
              </a:lnSpc>
              <a:spcBef>
                <a:spcPts val="1200"/>
              </a:spcBef>
              <a:buSzPct val="79000"/>
              <a:buBlip>
                <a:blip r:embed="rId7"/>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306" name="Shape 306"/>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15" name="Group 315"/>
          <p:cNvGrpSpPr/>
          <p:nvPr/>
        </p:nvGrpSpPr>
        <p:grpSpPr>
          <a:xfrm>
            <a:off x="3429000" y="0"/>
            <a:ext cx="5715000" cy="6858000"/>
            <a:chOff x="0" y="0"/>
            <a:chExt cx="5715000" cy="6858000"/>
          </a:xfrm>
        </p:grpSpPr>
        <p:pic>
          <p:nvPicPr>
            <p:cNvPr id="313" name="image9.jpg"/>
            <p:cNvPicPr>
              <a:picLocks noChangeAspect="1"/>
            </p:cNvPicPr>
            <p:nvPr/>
          </p:nvPicPr>
          <p:blipFill>
            <a:blip r:embed="rId3">
              <a:extLst/>
            </a:blip>
            <a:stretch>
              <a:fillRect/>
            </a:stretch>
          </p:blipFill>
          <p:spPr>
            <a:xfrm>
              <a:off x="1714500" y="0"/>
              <a:ext cx="4000500" cy="6858000"/>
            </a:xfrm>
            <a:prstGeom prst="rect">
              <a:avLst/>
            </a:prstGeom>
            <a:ln w="12700" cap="flat">
              <a:noFill/>
              <a:miter lim="400000"/>
            </a:ln>
            <a:effectLst/>
          </p:spPr>
        </p:pic>
        <p:pic>
          <p:nvPicPr>
            <p:cNvPr id="314" name="image10.png"/>
            <p:cNvPicPr>
              <a:picLocks noChangeAspect="1"/>
            </p:cNvPicPr>
            <p:nvPr/>
          </p:nvPicPr>
          <p:blipFill>
            <a:blip r:embed="rId4">
              <a:extLst/>
            </a:blip>
            <a:stretch>
              <a:fillRect/>
            </a:stretch>
          </p:blipFill>
          <p:spPr>
            <a:xfrm>
              <a:off x="0" y="0"/>
              <a:ext cx="1714500" cy="6858000"/>
            </a:xfrm>
            <a:prstGeom prst="rect">
              <a:avLst/>
            </a:prstGeom>
            <a:ln w="12700" cap="flat">
              <a:noFill/>
              <a:miter lim="400000"/>
            </a:ln>
            <a:effectLst/>
          </p:spPr>
        </p:pic>
      </p:grpSp>
      <p:sp>
        <p:nvSpPr>
          <p:cNvPr id="316" name="Shape 316"/>
          <p:cNvSpPr/>
          <p:nvPr>
            <p:ph type="title"/>
          </p:nvPr>
        </p:nvSpPr>
        <p:spPr>
          <a:xfrm>
            <a:off x="5027612" y="204788"/>
            <a:ext cx="3652838"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317" name="Shape 317"/>
          <p:cNvSpPr/>
          <p:nvPr>
            <p:ph type="body" sz="quarter" idx="1"/>
          </p:nvPr>
        </p:nvSpPr>
        <p:spPr>
          <a:xfrm>
            <a:off x="5456237" y="2536825"/>
            <a:ext cx="3224213"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5"/>
              </a:buBlip>
              <a:defRPr sz="3400">
                <a:latin typeface="Optima"/>
                <a:ea typeface="Optima"/>
                <a:cs typeface="Optima"/>
                <a:sym typeface="Optima"/>
              </a:defRPr>
            </a:lvl1pPr>
            <a:lvl2pPr marL="762227" indent="-370114" defTabSz="642937">
              <a:lnSpc>
                <a:spcPct val="100000"/>
              </a:lnSpc>
              <a:spcBef>
                <a:spcPts val="1200"/>
              </a:spcBef>
              <a:buSzPct val="63000"/>
              <a:buBlip>
                <a:blip r:embed="rId6"/>
              </a:buBlip>
              <a:defRPr sz="3400">
                <a:latin typeface="Optima"/>
                <a:ea typeface="Optima"/>
                <a:cs typeface="Optima"/>
                <a:sym typeface="Optima"/>
              </a:defRPr>
            </a:lvl2pPr>
            <a:lvl3pPr marL="1182976" indent="-468601" defTabSz="642937">
              <a:lnSpc>
                <a:spcPct val="100000"/>
              </a:lnSpc>
              <a:spcBef>
                <a:spcPts val="1200"/>
              </a:spcBef>
              <a:buSzPct val="79000"/>
              <a:buBlip>
                <a:blip r:embed="rId7"/>
              </a:buBlip>
              <a:defRPr sz="3400">
                <a:latin typeface="Optima"/>
                <a:ea typeface="Optima"/>
                <a:cs typeface="Optima"/>
                <a:sym typeface="Optima"/>
              </a:defRPr>
            </a:lvl3pPr>
            <a:lvl4pPr marL="1506104" indent="-471054" defTabSz="642937">
              <a:lnSpc>
                <a:spcPct val="100000"/>
              </a:lnSpc>
              <a:spcBef>
                <a:spcPts val="1200"/>
              </a:spcBef>
              <a:buSzPct val="79000"/>
              <a:buBlip>
                <a:blip r:embed="rId7"/>
              </a:buBlip>
              <a:defRPr sz="3400">
                <a:latin typeface="Optima"/>
                <a:ea typeface="Optima"/>
                <a:cs typeface="Optima"/>
                <a:sym typeface="Optima"/>
              </a:defRPr>
            </a:lvl4pPr>
            <a:lvl5pPr marL="1825913" indent="-468601" defTabSz="642937">
              <a:lnSpc>
                <a:spcPct val="100000"/>
              </a:lnSpc>
              <a:spcBef>
                <a:spcPts val="1200"/>
              </a:spcBef>
              <a:buSzPct val="79000"/>
              <a:buBlip>
                <a:blip r:embed="rId7"/>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318" name="Shape 318"/>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29" name="Group 329"/>
          <p:cNvGrpSpPr/>
          <p:nvPr/>
        </p:nvGrpSpPr>
        <p:grpSpPr>
          <a:xfrm>
            <a:off x="0" y="0"/>
            <a:ext cx="9144000" cy="6858000"/>
            <a:chOff x="0" y="0"/>
            <a:chExt cx="9144000" cy="6858000"/>
          </a:xfrm>
        </p:grpSpPr>
        <p:pic>
          <p:nvPicPr>
            <p:cNvPr id="325" name="image5.jpg"/>
            <p:cNvPicPr>
              <a:picLocks noChangeAspect="1"/>
            </p:cNvPicPr>
            <p:nvPr/>
          </p:nvPicPr>
          <p:blipFill>
            <a:blip r:embed="rId3">
              <a:extLst/>
            </a:blip>
            <a:stretch>
              <a:fillRect/>
            </a:stretch>
          </p:blipFill>
          <p:spPr>
            <a:xfrm>
              <a:off x="4572000" y="3429000"/>
              <a:ext cx="4572000" cy="3429000"/>
            </a:xfrm>
            <a:prstGeom prst="rect">
              <a:avLst/>
            </a:prstGeom>
            <a:ln w="12700" cap="flat">
              <a:noFill/>
              <a:miter lim="400000"/>
            </a:ln>
            <a:effectLst/>
          </p:spPr>
        </p:pic>
        <p:pic>
          <p:nvPicPr>
            <p:cNvPr id="326" name="image6.jpg"/>
            <p:cNvPicPr>
              <a:picLocks noChangeAspect="1"/>
            </p:cNvPicPr>
            <p:nvPr/>
          </p:nvPicPr>
          <p:blipFill>
            <a:blip r:embed="rId4">
              <a:extLst/>
            </a:blip>
            <a:stretch>
              <a:fillRect/>
            </a:stretch>
          </p:blipFill>
          <p:spPr>
            <a:xfrm>
              <a:off x="4572000" y="0"/>
              <a:ext cx="4572000" cy="3429000"/>
            </a:xfrm>
            <a:prstGeom prst="rect">
              <a:avLst/>
            </a:prstGeom>
            <a:ln w="12700" cap="flat">
              <a:noFill/>
              <a:miter lim="400000"/>
            </a:ln>
            <a:effectLst/>
          </p:spPr>
        </p:pic>
        <p:pic>
          <p:nvPicPr>
            <p:cNvPr id="327" name="image7.png"/>
            <p:cNvPicPr>
              <a:picLocks noChangeAspect="1"/>
            </p:cNvPicPr>
            <p:nvPr/>
          </p:nvPicPr>
          <p:blipFill>
            <a:blip r:embed="rId5">
              <a:extLst/>
            </a:blip>
            <a:stretch>
              <a:fillRect/>
            </a:stretch>
          </p:blipFill>
          <p:spPr>
            <a:xfrm>
              <a:off x="0" y="3429000"/>
              <a:ext cx="4572000" cy="3429000"/>
            </a:xfrm>
            <a:prstGeom prst="rect">
              <a:avLst/>
            </a:prstGeom>
            <a:ln w="12700" cap="flat">
              <a:noFill/>
              <a:miter lim="400000"/>
            </a:ln>
            <a:effectLst/>
          </p:spPr>
        </p:pic>
        <p:pic>
          <p:nvPicPr>
            <p:cNvPr id="328" name="image8.jpg"/>
            <p:cNvPicPr>
              <a:picLocks noChangeAspect="1"/>
            </p:cNvPicPr>
            <p:nvPr/>
          </p:nvPicPr>
          <p:blipFill>
            <a:blip r:embed="rId6">
              <a:extLst/>
            </a:blip>
            <a:stretch>
              <a:fillRect/>
            </a:stretch>
          </p:blipFill>
          <p:spPr>
            <a:xfrm>
              <a:off x="0" y="0"/>
              <a:ext cx="4572000" cy="3429000"/>
            </a:xfrm>
            <a:prstGeom prst="rect">
              <a:avLst/>
            </a:prstGeom>
            <a:ln w="12700" cap="flat">
              <a:noFill/>
              <a:miter lim="400000"/>
            </a:ln>
            <a:effectLst/>
          </p:spPr>
        </p:pic>
      </p:grpSp>
      <p:sp>
        <p:nvSpPr>
          <p:cNvPr id="330" name="Shape 330"/>
          <p:cNvSpPr/>
          <p:nvPr>
            <p:ph type="title"/>
          </p:nvPr>
        </p:nvSpPr>
        <p:spPr>
          <a:xfrm>
            <a:off x="455612" y="204788"/>
            <a:ext cx="8224838"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331" name="Shape 331"/>
          <p:cNvSpPr/>
          <p:nvPr>
            <p:ph type="body" sz="half" idx="1"/>
          </p:nvPr>
        </p:nvSpPr>
        <p:spPr>
          <a:xfrm>
            <a:off x="3652837" y="2536825"/>
            <a:ext cx="5027613"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7"/>
              </a:buBlip>
              <a:defRPr sz="3400">
                <a:latin typeface="Optima"/>
                <a:ea typeface="Optima"/>
                <a:cs typeface="Optima"/>
                <a:sym typeface="Optima"/>
              </a:defRPr>
            </a:lvl1pPr>
            <a:lvl2pPr marL="762227" indent="-370114" defTabSz="642937">
              <a:lnSpc>
                <a:spcPct val="100000"/>
              </a:lnSpc>
              <a:spcBef>
                <a:spcPts val="1200"/>
              </a:spcBef>
              <a:buSzPct val="63000"/>
              <a:buBlip>
                <a:blip r:embed="rId8"/>
              </a:buBlip>
              <a:defRPr sz="3400">
                <a:latin typeface="Optima"/>
                <a:ea typeface="Optima"/>
                <a:cs typeface="Optima"/>
                <a:sym typeface="Optima"/>
              </a:defRPr>
            </a:lvl2pPr>
            <a:lvl3pPr marL="1182976" indent="-468601" defTabSz="642937">
              <a:lnSpc>
                <a:spcPct val="100000"/>
              </a:lnSpc>
              <a:spcBef>
                <a:spcPts val="1200"/>
              </a:spcBef>
              <a:buSzPct val="79000"/>
              <a:buBlip>
                <a:blip r:embed="rId9"/>
              </a:buBlip>
              <a:defRPr sz="3400">
                <a:latin typeface="Optima"/>
                <a:ea typeface="Optima"/>
                <a:cs typeface="Optima"/>
                <a:sym typeface="Optima"/>
              </a:defRPr>
            </a:lvl3pPr>
            <a:lvl4pPr marL="1506104" indent="-471054" defTabSz="642937">
              <a:lnSpc>
                <a:spcPct val="100000"/>
              </a:lnSpc>
              <a:spcBef>
                <a:spcPts val="1200"/>
              </a:spcBef>
              <a:buSzPct val="79000"/>
              <a:buBlip>
                <a:blip r:embed="rId9"/>
              </a:buBlip>
              <a:defRPr sz="3400">
                <a:latin typeface="Optima"/>
                <a:ea typeface="Optima"/>
                <a:cs typeface="Optima"/>
                <a:sym typeface="Optima"/>
              </a:defRPr>
            </a:lvl4pPr>
            <a:lvl5pPr marL="1825913" indent="-468601" defTabSz="642937">
              <a:lnSpc>
                <a:spcPct val="100000"/>
              </a:lnSpc>
              <a:spcBef>
                <a:spcPts val="1200"/>
              </a:spcBef>
              <a:buSzPct val="79000"/>
              <a:buBlip>
                <a:blip r:embed="rId9"/>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332" name="Shape 332"/>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6E9D2"/>
        </a:solidFill>
      </p:bgPr>
    </p:bg>
    <p:spTree>
      <p:nvGrpSpPr>
        <p:cNvPr id="1" name=""/>
        <p:cNvGrpSpPr/>
        <p:nvPr/>
      </p:nvGrpSpPr>
      <p:grpSpPr>
        <a:xfrm>
          <a:off x="0" y="0"/>
          <a:ext cx="0" cy="0"/>
          <a:chOff x="0" y="0"/>
          <a:chExt cx="0" cy="0"/>
        </a:xfrm>
      </p:grpSpPr>
      <p:sp>
        <p:nvSpPr>
          <p:cNvPr id="339" name="Shape 339"/>
          <p:cNvSpPr/>
          <p:nvPr>
            <p:ph type="title"/>
          </p:nvPr>
        </p:nvSpPr>
        <p:spPr>
          <a:xfrm>
            <a:off x="455612" y="204788"/>
            <a:ext cx="8224838" cy="1849437"/>
          </a:xfrm>
          <a:prstGeom prst="rect">
            <a:avLst/>
          </a:prstGeom>
          <a:effectLst>
            <a:outerShdw sx="100000" sy="100000" kx="0" ky="0" algn="b" rotWithShape="0" blurRad="63500" dist="50800" dir="2700000">
              <a:srgbClr val="F6E9D2">
                <a:alpha val="74998"/>
              </a:srgbClr>
            </a:outerShdw>
          </a:effectLst>
        </p:spPr>
        <p:txBody>
          <a:bodyPr lIns="32145" tIns="32145" rIns="32145" bIns="32145" anchor="b">
            <a:normAutofit fontScale="100000" lnSpcReduction="0"/>
          </a:bodyPr>
          <a:lstStyle>
            <a:lvl1pPr defTabSz="642937">
              <a:spcBef>
                <a:spcPts val="100"/>
              </a:spcBef>
              <a:defRPr b="0" sz="5900">
                <a:solidFill>
                  <a:srgbClr val="453C2A"/>
                </a:solidFill>
                <a:latin typeface="Optima ExtraBlack"/>
                <a:ea typeface="Optima ExtraBlack"/>
                <a:cs typeface="Optima ExtraBlack"/>
                <a:sym typeface="Optima ExtraBlack"/>
              </a:defRPr>
            </a:lvl1pPr>
          </a:lstStyle>
          <a:p>
            <a:pPr/>
            <a:r>
              <a:t>Title Text</a:t>
            </a:r>
          </a:p>
        </p:txBody>
      </p:sp>
      <p:sp>
        <p:nvSpPr>
          <p:cNvPr id="340" name="Shape 340"/>
          <p:cNvSpPr/>
          <p:nvPr>
            <p:ph type="body" idx="1"/>
          </p:nvPr>
        </p:nvSpPr>
        <p:spPr>
          <a:xfrm>
            <a:off x="911225" y="2536825"/>
            <a:ext cx="7313614" cy="3624263"/>
          </a:xfrm>
          <a:prstGeom prst="rect">
            <a:avLst/>
          </a:prstGeom>
          <a:effectLst>
            <a:outerShdw sx="100000" sy="100000" kx="0" ky="0" algn="b" rotWithShape="0" blurRad="63500" dist="38099" dir="2700000">
              <a:srgbClr val="F6E9D2">
                <a:alpha val="74998"/>
              </a:srgbClr>
            </a:outerShdw>
          </a:effectLst>
        </p:spPr>
        <p:txBody>
          <a:bodyPr lIns="32145" tIns="32145" rIns="32145" bIns="32145" anchor="ctr">
            <a:normAutofit fontScale="100000" lnSpcReduction="0"/>
          </a:bodyPr>
          <a:lstStyle>
            <a:lvl1pPr marL="320675" indent="-303213" defTabSz="642937">
              <a:lnSpc>
                <a:spcPct val="100000"/>
              </a:lnSpc>
              <a:spcBef>
                <a:spcPts val="1200"/>
              </a:spcBef>
              <a:buSzPct val="75000"/>
              <a:buBlip>
                <a:blip r:embed="rId2"/>
              </a:buBlip>
              <a:defRPr sz="3400">
                <a:latin typeface="Optima"/>
                <a:ea typeface="Optima"/>
                <a:cs typeface="Optima"/>
                <a:sym typeface="Optima"/>
              </a:defRPr>
            </a:lvl1pPr>
            <a:lvl2pPr marL="762227" indent="-370114" defTabSz="642937">
              <a:lnSpc>
                <a:spcPct val="100000"/>
              </a:lnSpc>
              <a:spcBef>
                <a:spcPts val="1200"/>
              </a:spcBef>
              <a:buSzPct val="63000"/>
              <a:buBlip>
                <a:blip r:embed="rId3"/>
              </a:buBlip>
              <a:defRPr sz="3400">
                <a:latin typeface="Optima"/>
                <a:ea typeface="Optima"/>
                <a:cs typeface="Optima"/>
                <a:sym typeface="Optima"/>
              </a:defRPr>
            </a:lvl2pPr>
            <a:lvl3pPr marL="1182976" indent="-468601" defTabSz="642937">
              <a:lnSpc>
                <a:spcPct val="100000"/>
              </a:lnSpc>
              <a:spcBef>
                <a:spcPts val="1200"/>
              </a:spcBef>
              <a:buSzPct val="79000"/>
              <a:buBlip>
                <a:blip r:embed="rId4"/>
              </a:buBlip>
              <a:defRPr sz="3400">
                <a:latin typeface="Optima"/>
                <a:ea typeface="Optima"/>
                <a:cs typeface="Optima"/>
                <a:sym typeface="Optima"/>
              </a:defRPr>
            </a:lvl3pPr>
            <a:lvl4pPr marL="1506104" indent="-471054" defTabSz="642937">
              <a:lnSpc>
                <a:spcPct val="100000"/>
              </a:lnSpc>
              <a:spcBef>
                <a:spcPts val="1200"/>
              </a:spcBef>
              <a:buSzPct val="79000"/>
              <a:buBlip>
                <a:blip r:embed="rId4"/>
              </a:buBlip>
              <a:defRPr sz="3400">
                <a:latin typeface="Optima"/>
                <a:ea typeface="Optima"/>
                <a:cs typeface="Optima"/>
                <a:sym typeface="Optima"/>
              </a:defRPr>
            </a:lvl4pPr>
            <a:lvl5pPr marL="1825913" indent="-468601" defTabSz="642937">
              <a:lnSpc>
                <a:spcPct val="100000"/>
              </a:lnSpc>
              <a:spcBef>
                <a:spcPts val="1200"/>
              </a:spcBef>
              <a:buSzPct val="79000"/>
              <a:buBlip>
                <a:blip r:embed="rId4"/>
              </a:buBlip>
              <a:defRPr sz="3400">
                <a:latin typeface="Optima"/>
                <a:ea typeface="Optima"/>
                <a:cs typeface="Optima"/>
                <a:sym typeface="Optima"/>
              </a:defRPr>
            </a:lvl5pPr>
          </a:lstStyle>
          <a:p>
            <a:pPr/>
            <a:r>
              <a:t>Body Level One</a:t>
            </a:r>
          </a:p>
          <a:p>
            <a:pPr lvl="1"/>
            <a:r>
              <a:t>Body Level Two</a:t>
            </a:r>
          </a:p>
          <a:p>
            <a:pPr lvl="2"/>
            <a:r>
              <a:t>Body Level Three</a:t>
            </a:r>
          </a:p>
          <a:p>
            <a:pPr lvl="3"/>
            <a:r>
              <a:t>Body Level Four</a:t>
            </a:r>
          </a:p>
          <a:p>
            <a:pPr lvl="4"/>
            <a:r>
              <a:t>Body Level Five</a:t>
            </a:r>
          </a:p>
        </p:txBody>
      </p:sp>
      <p:sp>
        <p:nvSpPr>
          <p:cNvPr id="341" name="Shape 341"/>
          <p:cNvSpPr/>
          <p:nvPr>
            <p:ph type="sldNum" sz="quarter" idx="2"/>
          </p:nvPr>
        </p:nvSpPr>
        <p:spPr>
          <a:xfrm>
            <a:off x="4419600" y="6356350"/>
            <a:ext cx="2133600" cy="368300"/>
          </a:xfrm>
          <a:prstGeom prst="rect">
            <a:avLst/>
          </a:prstGeom>
        </p:spPr>
        <p:txBody>
          <a:bodyPr anchor="t"/>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sp>
        <p:nvSpPr>
          <p:cNvPr id="348" name="Shape 348"/>
          <p:cNvSpPr/>
          <p:nvPr>
            <p:ph type="title"/>
          </p:nvPr>
        </p:nvSpPr>
        <p:spPr>
          <a:xfrm>
            <a:off x="685800" y="2130425"/>
            <a:ext cx="7772400" cy="1470025"/>
          </a:xfrm>
          <a:prstGeom prst="rect">
            <a:avLst/>
          </a:prstGeom>
        </p:spPr>
        <p:txBody>
          <a:bodyPr anchor="ctr">
            <a:normAutofit fontScale="100000" lnSpcReduction="0"/>
          </a:bodyPr>
          <a:lstStyle>
            <a:lvl1pPr>
              <a:defRPr b="0" sz="4400">
                <a:solidFill>
                  <a:srgbClr val="000000"/>
                </a:solidFill>
                <a:latin typeface="Times"/>
                <a:ea typeface="Times"/>
                <a:cs typeface="Times"/>
                <a:sym typeface="Times"/>
              </a:defRPr>
            </a:lvl1pPr>
          </a:lstStyle>
          <a:p>
            <a:pPr/>
            <a:r>
              <a:t>Title Text</a:t>
            </a:r>
          </a:p>
        </p:txBody>
      </p:sp>
      <p:sp>
        <p:nvSpPr>
          <p:cNvPr id="349" name="Shape 349"/>
          <p:cNvSpPr/>
          <p:nvPr>
            <p:ph type="body" sz="quarter" idx="1"/>
          </p:nvPr>
        </p:nvSpPr>
        <p:spPr>
          <a:xfrm>
            <a:off x="1371600" y="3886200"/>
            <a:ext cx="6400800" cy="1752600"/>
          </a:xfrm>
          <a:prstGeom prst="rect">
            <a:avLst/>
          </a:prstGeom>
        </p:spPr>
        <p:txBody>
          <a:bodyPr>
            <a:normAutofit fontScale="100000" lnSpcReduction="0"/>
          </a:bodyPr>
          <a:lstStyle>
            <a:lvl1pPr marL="0" indent="0" algn="ctr">
              <a:lnSpc>
                <a:spcPct val="100000"/>
              </a:lnSpc>
              <a:buSzTx/>
              <a:buNone/>
              <a:defRPr>
                <a:latin typeface="Times"/>
                <a:ea typeface="Times"/>
                <a:cs typeface="Times"/>
                <a:sym typeface="Times"/>
              </a:defRPr>
            </a:lvl1pPr>
            <a:lvl2pPr marL="0" indent="457200" algn="ctr">
              <a:lnSpc>
                <a:spcPct val="100000"/>
              </a:lnSpc>
              <a:buSzTx/>
              <a:buNone/>
              <a:defRPr>
                <a:latin typeface="Times"/>
                <a:ea typeface="Times"/>
                <a:cs typeface="Times"/>
                <a:sym typeface="Times"/>
              </a:defRPr>
            </a:lvl2pPr>
            <a:lvl3pPr marL="0" indent="914400" algn="ctr">
              <a:lnSpc>
                <a:spcPct val="100000"/>
              </a:lnSpc>
              <a:buSzTx/>
              <a:buNone/>
              <a:defRPr>
                <a:latin typeface="Times"/>
                <a:ea typeface="Times"/>
                <a:cs typeface="Times"/>
                <a:sym typeface="Times"/>
              </a:defRPr>
            </a:lvl3pPr>
            <a:lvl4pPr marL="0" indent="1371600" algn="ctr">
              <a:lnSpc>
                <a:spcPct val="100000"/>
              </a:lnSpc>
              <a:buSzTx/>
              <a:buNone/>
              <a:defRPr>
                <a:latin typeface="Times"/>
                <a:ea typeface="Times"/>
                <a:cs typeface="Times"/>
                <a:sym typeface="Times"/>
              </a:defRPr>
            </a:lvl4pPr>
            <a:lvl5pPr marL="0" indent="1828800" algn="ctr">
              <a:lnSpc>
                <a:spcPct val="100000"/>
              </a:lnSpc>
              <a:buSzTx/>
              <a:buNone/>
              <a:defRPr>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350" name="Shape 350"/>
          <p:cNvSpPr/>
          <p:nvPr>
            <p:ph type="sldNum" sz="quarter" idx="2"/>
          </p:nvPr>
        </p:nvSpPr>
        <p:spPr>
          <a:xfrm>
            <a:off x="8176259" y="6553200"/>
            <a:ext cx="281941" cy="320040"/>
          </a:xfrm>
          <a:prstGeom prst="rect">
            <a:avLst/>
          </a:prstGeom>
        </p:spPr>
        <p:txBody>
          <a:bodyPr wrap="none" anchor="t">
            <a:spAutoFit/>
          </a:bodyPr>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357" name="Shape 357"/>
          <p:cNvSpPr/>
          <p:nvPr>
            <p:ph type="title"/>
          </p:nvPr>
        </p:nvSpPr>
        <p:spPr>
          <a:xfrm>
            <a:off x="685800" y="609600"/>
            <a:ext cx="7772400" cy="1143000"/>
          </a:xfrm>
          <a:prstGeom prst="rect">
            <a:avLst/>
          </a:prstGeom>
        </p:spPr>
        <p:txBody>
          <a:bodyPr anchor="ctr">
            <a:normAutofit fontScale="100000" lnSpcReduction="0"/>
          </a:bodyPr>
          <a:lstStyle>
            <a:lvl1pPr>
              <a:defRPr b="0" sz="4400">
                <a:solidFill>
                  <a:srgbClr val="000000"/>
                </a:solidFill>
                <a:latin typeface="Times"/>
                <a:ea typeface="Times"/>
                <a:cs typeface="Times"/>
                <a:sym typeface="Times"/>
              </a:defRPr>
            </a:lvl1pPr>
          </a:lstStyle>
          <a:p>
            <a:pPr/>
            <a:r>
              <a:t>Title Text</a:t>
            </a:r>
          </a:p>
        </p:txBody>
      </p:sp>
      <p:sp>
        <p:nvSpPr>
          <p:cNvPr id="358" name="Shape 358"/>
          <p:cNvSpPr/>
          <p:nvPr>
            <p:ph type="body" idx="1"/>
          </p:nvPr>
        </p:nvSpPr>
        <p:spPr>
          <a:xfrm>
            <a:off x="685800" y="1981200"/>
            <a:ext cx="7772400" cy="4114800"/>
          </a:xfrm>
          <a:prstGeom prst="rect">
            <a:avLst/>
          </a:prstGeom>
        </p:spPr>
        <p:txBody>
          <a:bodyPr>
            <a:normAutofit fontScale="100000" lnSpcReduction="0"/>
          </a:bodyPr>
          <a:lstStyle>
            <a:lvl1pPr marL="342900" indent="-342900">
              <a:lnSpc>
                <a:spcPct val="100000"/>
              </a:lnSpc>
              <a:defRPr>
                <a:latin typeface="Times"/>
                <a:ea typeface="Times"/>
                <a:cs typeface="Times"/>
                <a:sym typeface="Times"/>
              </a:defRPr>
            </a:lvl1pPr>
            <a:lvl2pPr marL="783771" indent="-326571">
              <a:lnSpc>
                <a:spcPct val="100000"/>
              </a:lnSpc>
              <a:defRPr>
                <a:latin typeface="Times"/>
                <a:ea typeface="Times"/>
                <a:cs typeface="Times"/>
                <a:sym typeface="Times"/>
              </a:defRPr>
            </a:lvl2pPr>
            <a:lvl3pPr marL="1219200" indent="-304800">
              <a:lnSpc>
                <a:spcPct val="100000"/>
              </a:lnSpc>
              <a:defRPr>
                <a:latin typeface="Times"/>
                <a:ea typeface="Times"/>
                <a:cs typeface="Times"/>
                <a:sym typeface="Times"/>
              </a:defRPr>
            </a:lvl3pPr>
            <a:lvl4pPr marL="1737360" indent="-365760">
              <a:lnSpc>
                <a:spcPct val="100000"/>
              </a:lnSpc>
              <a:defRPr>
                <a:latin typeface="Times"/>
                <a:ea typeface="Times"/>
                <a:cs typeface="Times"/>
                <a:sym typeface="Times"/>
              </a:defRPr>
            </a:lvl4pPr>
            <a:lvl5pPr marL="2194560" indent="-365760">
              <a:lnSpc>
                <a:spcPct val="100000"/>
              </a:lnSpc>
              <a:defRPr>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359" name="Shape 359"/>
          <p:cNvSpPr/>
          <p:nvPr>
            <p:ph type="sldNum" sz="quarter" idx="2"/>
          </p:nvPr>
        </p:nvSpPr>
        <p:spPr>
          <a:xfrm>
            <a:off x="8176259" y="6553200"/>
            <a:ext cx="281941" cy="320040"/>
          </a:xfrm>
          <a:prstGeom prst="rect">
            <a:avLst/>
          </a:prstGeom>
        </p:spPr>
        <p:txBody>
          <a:bodyPr wrap="none" anchor="t">
            <a:spAutoFit/>
          </a:bodyPr>
          <a:lstStyle>
            <a:lvl1pPr>
              <a:defRPr sz="14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366" name="Shape 366"/>
          <p:cNvSpPr/>
          <p:nvPr>
            <p:ph type="title"/>
          </p:nvPr>
        </p:nvSpPr>
        <p:spPr>
          <a:xfrm>
            <a:off x="779462" y="0"/>
            <a:ext cx="7581901" cy="1870075"/>
          </a:xfrm>
          <a:prstGeom prst="rect">
            <a:avLst/>
          </a:prstGeom>
          <a:solidFill>
            <a:srgbClr val="FFFFFF"/>
          </a:solidFill>
          <a:ln w="25400">
            <a:solidFill>
              <a:srgbClr val="000000"/>
            </a:solidFill>
            <a:bevel/>
          </a:ln>
        </p:spPr>
        <p:txBody>
          <a:bodyPr lIns="38100" tIns="38100" rIns="38100" bIns="38100" anchor="ctr"/>
          <a:lstStyle>
            <a:lvl1pPr>
              <a:defRPr sz="4000">
                <a:solidFill>
                  <a:srgbClr val="7777A8"/>
                </a:solidFill>
              </a:defRPr>
            </a:lvl1pPr>
          </a:lstStyle>
          <a:p>
            <a:pPr/>
            <a:r>
              <a:t>Title Text</a:t>
            </a:r>
          </a:p>
        </p:txBody>
      </p:sp>
      <p:sp>
        <p:nvSpPr>
          <p:cNvPr id="367" name="Shape 367"/>
          <p:cNvSpPr/>
          <p:nvPr>
            <p:ph type="body" idx="1"/>
          </p:nvPr>
        </p:nvSpPr>
        <p:spPr>
          <a:xfrm>
            <a:off x="779462" y="1882775"/>
            <a:ext cx="7581901" cy="4975225"/>
          </a:xfrm>
          <a:prstGeom prst="rect">
            <a:avLst/>
          </a:prstGeom>
        </p:spPr>
        <p:txBody>
          <a:bodyPr lIns="38100" tIns="38100" rIns="38100" bIns="38100"/>
          <a:lstStyle>
            <a:lvl1pPr marL="403225" indent="-403225">
              <a:lnSpc>
                <a:spcPct val="100000"/>
              </a:lnSpc>
              <a:spcBef>
                <a:spcPts val="2000"/>
              </a:spcBef>
              <a:buSzPct val="155000"/>
              <a:defRPr b="1" sz="2400">
                <a:effectLst>
                  <a:outerShdw sx="100000" sy="100000" kx="0" ky="0" algn="b" rotWithShape="0" blurRad="38100" dist="38100" dir="2700000">
                    <a:srgbClr val="DDDDDD"/>
                  </a:outerShdw>
                </a:effectLst>
              </a:defRPr>
            </a:lvl1pPr>
            <a:lvl2pPr marL="805006" indent="-439881">
              <a:lnSpc>
                <a:spcPct val="100000"/>
              </a:lnSpc>
              <a:spcBef>
                <a:spcPts val="2000"/>
              </a:spcBef>
              <a:buSzPct val="155000"/>
              <a:buChar char="•"/>
              <a:defRPr b="1" sz="2400">
                <a:effectLst>
                  <a:outerShdw sx="100000" sy="100000" kx="0" ky="0" algn="b" rotWithShape="0" blurRad="38100" dist="38100" dir="2700000">
                    <a:srgbClr val="DDDDDD"/>
                  </a:outerShdw>
                </a:effectLst>
              </a:defRPr>
            </a:lvl2pPr>
            <a:lvl3pPr marL="1172210" indent="-403860">
              <a:lnSpc>
                <a:spcPct val="100000"/>
              </a:lnSpc>
              <a:spcBef>
                <a:spcPts val="2000"/>
              </a:spcBef>
              <a:buSzPct val="155000"/>
              <a:defRPr b="1" sz="2400">
                <a:effectLst>
                  <a:outerShdw sx="100000" sy="100000" kx="0" ky="0" algn="b" rotWithShape="0" blurRad="38100" dist="38100" dir="2700000">
                    <a:srgbClr val="DDDDDD"/>
                  </a:outerShdw>
                </a:effectLst>
              </a:defRPr>
            </a:lvl3pPr>
            <a:lvl4pPr marL="1570566" indent="-465666">
              <a:lnSpc>
                <a:spcPct val="100000"/>
              </a:lnSpc>
              <a:spcBef>
                <a:spcPts val="2000"/>
              </a:spcBef>
              <a:buSzPct val="155000"/>
              <a:buChar char="•"/>
              <a:defRPr b="1" sz="2400">
                <a:effectLst>
                  <a:outerShdw sx="100000" sy="100000" kx="0" ky="0" algn="b" rotWithShape="0" blurRad="38100" dist="38100" dir="2700000">
                    <a:srgbClr val="DDDDDD"/>
                  </a:outerShdw>
                </a:effectLst>
              </a:defRPr>
            </a:lvl4pPr>
            <a:lvl5pPr marL="1902883" indent="-448733">
              <a:lnSpc>
                <a:spcPct val="100000"/>
              </a:lnSpc>
              <a:spcBef>
                <a:spcPts val="2000"/>
              </a:spcBef>
              <a:buSzPct val="155000"/>
              <a:buChar char="•"/>
              <a:defRPr b="1" sz="2400">
                <a:effectLst>
                  <a:outerShdw sx="100000" sy="100000" kx="0" ky="0" algn="b" rotWithShape="0" blurRad="38100" dist="38100" dir="2700000">
                    <a:srgbClr val="DDDDDD"/>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368" name="Shape 368"/>
          <p:cNvSpPr/>
          <p:nvPr>
            <p:ph type="sldNum" sz="quarter" idx="2"/>
          </p:nvPr>
        </p:nvSpPr>
        <p:spPr>
          <a:xfrm>
            <a:off x="4441441" y="6487540"/>
            <a:ext cx="259530" cy="239270"/>
          </a:xfrm>
          <a:prstGeom prst="rect">
            <a:avLst/>
          </a:prstGeom>
        </p:spPr>
        <p:txBody>
          <a:bodyPr wrap="none">
            <a:spAutoFit/>
          </a:bodyPr>
          <a:lstStyle>
            <a:lvl1pPr algn="ctr">
              <a:defRPr sz="1100">
                <a:solidFill>
                  <a:srgbClr val="878787"/>
                </a:solidFill>
                <a:effectLst>
                  <a:outerShdw sx="100000" sy="100000" kx="0" ky="0" algn="b" rotWithShape="0" blurRad="38100" dist="38100" dir="2700000">
                    <a:srgbClr val="DDDDDD"/>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5" name="Shape 45"/>
          <p:cNvSpPr/>
          <p:nvPr>
            <p:ph type="title"/>
          </p:nvPr>
        </p:nvSpPr>
        <p:spPr>
          <a:xfrm>
            <a:off x="0" y="152400"/>
            <a:ext cx="9144000" cy="1219200"/>
          </a:xfrm>
          <a:prstGeom prst="rect">
            <a:avLst/>
          </a:prstGeom>
        </p:spPr>
        <p:txBody>
          <a:bodyPr/>
          <a:lstStyle/>
          <a:p>
            <a:pPr/>
            <a:r>
              <a:t>Title Text</a:t>
            </a:r>
          </a:p>
        </p:txBody>
      </p:sp>
      <p:sp>
        <p:nvSpPr>
          <p:cNvPr id="46" name="Shape 46"/>
          <p:cNvSpPr/>
          <p:nvPr>
            <p:ph type="body" sz="half" idx="1"/>
          </p:nvPr>
        </p:nvSpPr>
        <p:spPr>
          <a:xfrm>
            <a:off x="228600" y="1371600"/>
            <a:ext cx="4305300" cy="5486400"/>
          </a:xfrm>
          <a:prstGeom prst="rect">
            <a:avLst/>
          </a:prstGeom>
        </p:spPr>
        <p:txBody>
          <a:bodyPr/>
          <a:lstStyle>
            <a:lvl1pPr>
              <a:spcBef>
                <a:spcPts val="600"/>
              </a:spcBef>
              <a:defRPr sz="2800"/>
            </a:lvl1pPr>
            <a:lvl2pPr marL="596106" indent="-216694">
              <a:spcBef>
                <a:spcPts val="600"/>
              </a:spcBef>
              <a:defRPr sz="2800"/>
            </a:lvl2pPr>
            <a:lvl3pPr marL="1026478" indent="-264478">
              <a:spcBef>
                <a:spcPts val="600"/>
              </a:spcBef>
              <a:defRPr sz="2800"/>
            </a:lvl3pPr>
            <a:lvl4pPr marL="1435276" indent="-293864">
              <a:spcBef>
                <a:spcPts val="600"/>
              </a:spcBef>
              <a:defRPr sz="2800"/>
            </a:lvl4pPr>
            <a:lvl5pPr marL="1814689" indent="-293864">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7" name="Shape 4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4" name="Shape 54"/>
          <p:cNvSpPr/>
          <p:nvPr>
            <p:ph type="title"/>
          </p:nvPr>
        </p:nvSpPr>
        <p:spPr>
          <a:xfrm>
            <a:off x="457200" y="274638"/>
            <a:ext cx="8229600" cy="1204980"/>
          </a:xfrm>
          <a:prstGeom prst="rect">
            <a:avLst/>
          </a:prstGeom>
        </p:spPr>
        <p:txBody>
          <a:bodyPr/>
          <a:lstStyle/>
          <a:p>
            <a:pPr/>
            <a:r>
              <a:t>Title Text</a:t>
            </a:r>
          </a:p>
        </p:txBody>
      </p:sp>
      <p:sp>
        <p:nvSpPr>
          <p:cNvPr id="55" name="Shape 55"/>
          <p:cNvSpPr/>
          <p:nvPr>
            <p:ph type="body" sz="quarter" idx="1"/>
          </p:nvPr>
        </p:nvSpPr>
        <p:spPr>
          <a:xfrm>
            <a:off x="457200" y="1479617"/>
            <a:ext cx="4040188" cy="695258"/>
          </a:xfrm>
          <a:prstGeom prst="rect">
            <a:avLst/>
          </a:prstGeom>
        </p:spPr>
        <p:txBody>
          <a:bodyPr anchor="b"/>
          <a:lstStyle>
            <a:lvl1pPr marL="0" indent="0">
              <a:spcBef>
                <a:spcPts val="500"/>
              </a:spcBef>
              <a:buSzTx/>
              <a:buNone/>
              <a:defRPr b="1" sz="2400"/>
            </a:lvl1pPr>
            <a:lvl2pPr marL="0" indent="457200">
              <a:spcBef>
                <a:spcPts val="500"/>
              </a:spcBef>
              <a:buSzTx/>
              <a:buNone/>
              <a:defRPr b="1" sz="2400"/>
            </a:lvl2pPr>
            <a:lvl3pPr marL="0" indent="914400">
              <a:spcBef>
                <a:spcPts val="500"/>
              </a:spcBef>
              <a:buSzTx/>
              <a:buNone/>
              <a:defRPr b="1" sz="2400"/>
            </a:lvl3pPr>
            <a:lvl4pPr marL="0" indent="1371600">
              <a:spcBef>
                <a:spcPts val="500"/>
              </a:spcBef>
              <a:buSzTx/>
              <a:buNone/>
              <a:defRPr b="1" sz="2400"/>
            </a:lvl4pPr>
            <a:lvl5pPr marL="0" indent="1828800">
              <a:spcBef>
                <a:spcPts val="500"/>
              </a:spcBef>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6" name="Shape 5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3" name="Shape 63"/>
          <p:cNvSpPr/>
          <p:nvPr>
            <p:ph type="title"/>
          </p:nvPr>
        </p:nvSpPr>
        <p:spPr>
          <a:xfrm>
            <a:off x="0" y="152400"/>
            <a:ext cx="9144000" cy="1447800"/>
          </a:xfrm>
          <a:prstGeom prst="rect">
            <a:avLst/>
          </a:prstGeom>
        </p:spPr>
        <p:txBody>
          <a:bodyPr/>
          <a:lstStyle/>
          <a:p>
            <a:pPr/>
            <a:r>
              <a:t>Title Text</a:t>
            </a:r>
          </a:p>
        </p:txBody>
      </p:sp>
      <p:sp>
        <p:nvSpPr>
          <p:cNvPr id="64" name="Shape 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8" name="Shape 78"/>
          <p:cNvSpPr/>
          <p:nvPr>
            <p:ph type="title"/>
          </p:nvPr>
        </p:nvSpPr>
        <p:spPr>
          <a:xfrm>
            <a:off x="457200" y="0"/>
            <a:ext cx="3008314" cy="1435100"/>
          </a:xfrm>
          <a:prstGeom prst="rect">
            <a:avLst/>
          </a:prstGeom>
        </p:spPr>
        <p:txBody>
          <a:bodyPr anchor="b"/>
          <a:lstStyle>
            <a:lvl1pPr algn="l">
              <a:defRPr sz="2000"/>
            </a:lvl1pPr>
          </a:lstStyle>
          <a:p>
            <a:pPr/>
            <a:r>
              <a:t>Title Text</a:t>
            </a:r>
          </a:p>
        </p:txBody>
      </p:sp>
      <p:sp>
        <p:nvSpPr>
          <p:cNvPr id="79" name="Shape 79"/>
          <p:cNvSpPr/>
          <p:nvPr>
            <p:ph type="body" idx="1"/>
          </p:nvPr>
        </p:nvSpPr>
        <p:spPr>
          <a:xfrm>
            <a:off x="3575050" y="273050"/>
            <a:ext cx="5111750" cy="658495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87" name="Shape 87"/>
          <p:cNvSpPr/>
          <p:nvPr>
            <p:ph type="title"/>
          </p:nvPr>
        </p:nvSpPr>
        <p:spPr>
          <a:xfrm>
            <a:off x="1792288" y="4800600"/>
            <a:ext cx="5486401" cy="566738"/>
          </a:xfrm>
          <a:prstGeom prst="rect">
            <a:avLst/>
          </a:prstGeom>
        </p:spPr>
        <p:txBody>
          <a:bodyPr anchor="b"/>
          <a:lstStyle>
            <a:lvl1pPr algn="l">
              <a:defRPr sz="2000"/>
            </a:lvl1pPr>
          </a:lstStyle>
          <a:p>
            <a:pPr/>
            <a:r>
              <a:t>Title Text</a:t>
            </a:r>
          </a:p>
        </p:txBody>
      </p:sp>
      <p:sp>
        <p:nvSpPr>
          <p:cNvPr id="88" name="Shape 88"/>
          <p:cNvSpPr/>
          <p:nvPr>
            <p:ph type="body" sz="quarter" idx="1"/>
          </p:nvPr>
        </p:nvSpPr>
        <p:spPr>
          <a:xfrm>
            <a:off x="1792288" y="5367337"/>
            <a:ext cx="54864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9" name="Shape 8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grpSp>
        <p:nvGrpSpPr>
          <p:cNvPr id="4" name="Group 4"/>
          <p:cNvGrpSpPr/>
          <p:nvPr/>
        </p:nvGrpSpPr>
        <p:grpSpPr>
          <a:xfrm>
            <a:off x="0" y="6477000"/>
            <a:ext cx="9144000" cy="381000"/>
            <a:chOff x="0" y="0"/>
            <a:chExt cx="9144000" cy="381000"/>
          </a:xfrm>
        </p:grpSpPr>
        <p:sp>
          <p:nvSpPr>
            <p:cNvPr id="2" name="Shape 2"/>
            <p:cNvSpPr/>
            <p:nvPr/>
          </p:nvSpPr>
          <p:spPr>
            <a:xfrm>
              <a:off x="0" y="0"/>
              <a:ext cx="9144000" cy="381000"/>
            </a:xfrm>
            <a:prstGeom prst="rect">
              <a:avLst/>
            </a:prstGeom>
            <a:solidFill>
              <a:srgbClr val="424A6B"/>
            </a:solidFill>
            <a:ln w="12700" cap="flat">
              <a:noFill/>
              <a:miter lim="400000"/>
            </a:ln>
            <a:effectLst/>
          </p:spPr>
          <p:txBody>
            <a:bodyPr wrap="square" lIns="45719" tIns="45719" rIns="45719" bIns="45719" numCol="1" anchor="ctr">
              <a:noAutofit/>
            </a:bodyPr>
            <a:lstStyle/>
            <a:p>
              <a:pPr algn="ctr"/>
            </a:p>
          </p:txBody>
        </p:sp>
        <p:sp>
          <p:nvSpPr>
            <p:cNvPr id="3" name="Shape 3"/>
            <p:cNvSpPr/>
            <p:nvPr/>
          </p:nvSpPr>
          <p:spPr>
            <a:xfrm>
              <a:off x="3919910" y="46088"/>
              <a:ext cx="1304180"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r>
                <a:rPr sz="1400">
                  <a:solidFill>
                    <a:srgbClr val="3C4361"/>
                  </a:solidFill>
                </a:rPr>
                <a:t>©</a:t>
              </a:r>
              <a:r>
                <a:rPr b="1" sz="1200">
                  <a:solidFill>
                    <a:srgbClr val="33478A"/>
                  </a:solidFill>
                </a:rPr>
                <a:t> </a:t>
              </a:r>
              <a:r>
                <a:rPr b="1" sz="900">
                  <a:solidFill>
                    <a:srgbClr val="CEB8E3"/>
                  </a:solidFill>
                </a:rPr>
                <a:t>www.</a:t>
              </a:r>
              <a:r>
                <a:rPr b="1" sz="1200">
                  <a:solidFill>
                    <a:srgbClr val="CEB8E3"/>
                  </a:solidFill>
                </a:rPr>
                <a:t>Gilb</a:t>
              </a:r>
              <a:r>
                <a:rPr b="1" sz="900">
                  <a:solidFill>
                    <a:srgbClr val="CEB8E3"/>
                  </a:solidFill>
                </a:rPr>
                <a:t>.com</a:t>
              </a:r>
              <a:r>
                <a:rPr b="1" sz="1200">
                  <a:solidFill>
                    <a:srgbClr val="CEB8E3"/>
                  </a:solidFill>
                </a:rPr>
                <a:t>    </a:t>
              </a:r>
            </a:p>
          </p:txBody>
        </p:sp>
      </p:grpSp>
      <p:sp>
        <p:nvSpPr>
          <p:cNvPr id="5" name="Shape 5"/>
          <p:cNvSpPr/>
          <p:nvPr/>
        </p:nvSpPr>
        <p:spPr>
          <a:xfrm>
            <a:off x="0" y="6477000"/>
            <a:ext cx="9144000" cy="0"/>
          </a:xfrm>
          <a:prstGeom prst="line">
            <a:avLst/>
          </a:prstGeom>
          <a:ln>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6" name="Shape 6"/>
          <p:cNvSpPr/>
          <p:nvPr/>
        </p:nvSpPr>
        <p:spPr>
          <a:xfrm>
            <a:off x="0" y="0"/>
            <a:ext cx="9144000" cy="76200"/>
          </a:xfrm>
          <a:prstGeom prst="rect">
            <a:avLst/>
          </a:prstGeom>
          <a:solidFill>
            <a:srgbClr val="424A6B"/>
          </a:solidFill>
          <a:ln w="12700">
            <a:miter lim="400000"/>
          </a:ln>
        </p:spPr>
        <p:txBody>
          <a:bodyPr lIns="45719" rIns="45719" anchor="ctr"/>
          <a:lstStyle/>
          <a:p>
            <a:pPr>
              <a:defRPr sz="2400"/>
            </a:pPr>
          </a:p>
        </p:txBody>
      </p:sp>
      <p:sp>
        <p:nvSpPr>
          <p:cNvPr id="7" name="Shape 7"/>
          <p:cNvSpPr/>
          <p:nvPr/>
        </p:nvSpPr>
        <p:spPr>
          <a:xfrm>
            <a:off x="8382000" y="6465887"/>
            <a:ext cx="762000" cy="381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2000">
                <a:solidFill>
                  <a:srgbClr val="FFFFFF"/>
                </a:solidFill>
              </a:defRPr>
            </a:lvl1pPr>
          </a:lstStyle>
          <a:p>
            <a:pPr>
              <a:defRPr sz="1800">
                <a:solidFill>
                  <a:srgbClr val="000000"/>
                </a:solidFill>
              </a:defRPr>
            </a:pPr>
            <a:r>
              <a:rPr sz="2000">
                <a:solidFill>
                  <a:srgbClr val="FFFFFF"/>
                </a:solidFill>
              </a:rPr>
              <a:t>‹#›</a:t>
            </a:r>
          </a:p>
        </p:txBody>
      </p:sp>
      <p:sp>
        <p:nvSpPr>
          <p:cNvPr id="8" name="Shape 8"/>
          <p:cNvSpPr/>
          <p:nvPr/>
        </p:nvSpPr>
        <p:spPr>
          <a:xfrm>
            <a:off x="5200650" y="6600825"/>
            <a:ext cx="1524000" cy="215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3C4361"/>
                </a:solidFill>
              </a:defRPr>
            </a:lvl1pPr>
          </a:lstStyle>
          <a:p>
            <a:pPr>
              <a:defRPr sz="1800">
                <a:solidFill>
                  <a:srgbClr val="000000"/>
                </a:solidFill>
              </a:defRPr>
            </a:pPr>
            <a:r>
              <a:rPr sz="900">
                <a:solidFill>
                  <a:srgbClr val="3C4361"/>
                </a:solidFill>
              </a:rPr>
              <a:t>Version 8- Sep. 2010</a:t>
            </a:r>
          </a:p>
        </p:txBody>
      </p:sp>
      <p:sp>
        <p:nvSpPr>
          <p:cNvPr id="9" name="Shape 9"/>
          <p:cNvSpPr/>
          <p:nvPr>
            <p:ph type="sldNum" sz="quarter" idx="2"/>
          </p:nvPr>
        </p:nvSpPr>
        <p:spPr>
          <a:xfrm>
            <a:off x="6553200" y="6172200"/>
            <a:ext cx="2133600" cy="368301"/>
          </a:xfrm>
          <a:prstGeom prst="rect">
            <a:avLst/>
          </a:prstGeom>
          <a:ln w="12700">
            <a:miter lim="400000"/>
          </a:ln>
        </p:spPr>
        <p:txBody>
          <a:bodyPr lIns="45719" rIns="45719" anchor="ctr"/>
          <a:lstStyle>
            <a:lvl1pPr algn="r">
              <a:defRPr sz="1200"/>
            </a:lvl1pPr>
          </a:lstStyle>
          <a:p>
            <a:pPr/>
            <a:fld id="{86CB4B4D-7CA3-9044-876B-883B54F8677D}" type="slidenum"/>
          </a:p>
        </p:txBody>
      </p:sp>
      <p:sp>
        <p:nvSpPr>
          <p:cNvPr id="10" name="Shape 10"/>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11" name="Shape 1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2pPr>
              <a:buChar char="–"/>
            </a:lvl2pPr>
            <a:lvl4pPr>
              <a:buChar char="–"/>
            </a:lvl4pPr>
            <a:lvl5pPr>
              <a:buChar char="»"/>
            </a:lvl5p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transition xmlns:p14="http://schemas.microsoft.com/office/powerpoint/2010/main" spd="med" advClick="1"/>
  <p:txStyles>
    <p:titleStyle>
      <a:lvl1pPr marL="0" marR="0" indent="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1pPr>
      <a:lvl2pPr marL="0" marR="0" indent="2286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2pPr>
      <a:lvl3pPr marL="0" marR="0" indent="4572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3pPr>
      <a:lvl4pPr marL="0" marR="0" indent="6858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4pPr>
      <a:lvl5pPr marL="0" marR="0" indent="9144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5pPr>
      <a:lvl6pPr marL="0" marR="0" indent="11430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6pPr>
      <a:lvl7pPr marL="0" marR="0" indent="13716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7pPr>
      <a:lvl8pPr marL="0" marR="0" indent="16002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8pPr>
      <a:lvl9pPr marL="0" marR="0" indent="1828800" algn="ctr" defTabSz="914400" latinLnBrk="0">
        <a:lnSpc>
          <a:spcPct val="100000"/>
        </a:lnSpc>
        <a:spcBef>
          <a:spcPts val="0"/>
        </a:spcBef>
        <a:spcAft>
          <a:spcPts val="0"/>
        </a:spcAft>
        <a:buClrTx/>
        <a:buSzTx/>
        <a:buFontTx/>
        <a:buNone/>
        <a:tabLst/>
        <a:defRPr b="1" baseline="0" cap="none" i="0" spc="0" strike="noStrike" sz="3600" u="none">
          <a:ln>
            <a:noFill/>
          </a:ln>
          <a:solidFill>
            <a:srgbClr val="3C4361"/>
          </a:solidFill>
          <a:uFillTx/>
          <a:latin typeface="+mn-lt"/>
          <a:ea typeface="+mn-ea"/>
          <a:cs typeface="+mn-cs"/>
          <a:sym typeface="Arial"/>
        </a:defRPr>
      </a:lvl9pPr>
    </p:titleStyle>
    <p:bodyStyle>
      <a:lvl1pPr marL="188913" marR="0" indent="-188913"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1pPr>
      <a:lvl2pPr marL="591684" marR="0" indent="-212272"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2pPr>
      <a:lvl3pPr marL="1013883" marR="0" indent="-251883"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3pPr>
      <a:lvl4pPr marL="1443672" marR="0" indent="-302260"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4pPr>
      <a:lvl5pPr marL="1823085" marR="0" indent="-302260"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5pPr>
      <a:lvl6pPr marL="1978025" marR="0" indent="0"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6pPr>
      <a:lvl7pPr marL="2435225" marR="0" indent="0"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7pPr>
      <a:lvl8pPr marL="2892425" marR="0" indent="0"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8pPr>
      <a:lvl9pPr marL="3349625" marR="0" indent="0" algn="l" defTabSz="914400" latinLnBrk="0">
        <a:lnSpc>
          <a:spcPct val="90000"/>
        </a:lnSpc>
        <a:spcBef>
          <a:spcPts val="700"/>
        </a:spcBef>
        <a:spcAft>
          <a:spcPts val="0"/>
        </a:spcAft>
        <a:buClrTx/>
        <a:buSzPct val="100000"/>
        <a:buFontTx/>
        <a:buChar char="•"/>
        <a:tabLst/>
        <a:defRPr b="0" baseline="0" cap="none" i="0" spc="0" strike="noStrike" sz="3200" u="none">
          <a:ln>
            <a:noFill/>
          </a:ln>
          <a:solidFill>
            <a:srgbClr val="000000"/>
          </a:solidFill>
          <a:uFillTx/>
          <a:latin typeface="+mn-lt"/>
          <a:ea typeface="+mn-ea"/>
          <a:cs typeface="+mn-cs"/>
          <a:sym typeface="Arial"/>
        </a:defRPr>
      </a:lvl9pPr>
    </p:bodyStyle>
    <p:otherStyle>
      <a:lvl1pPr marL="0" marR="0" indent="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2286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4572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6858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9144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11430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13716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16002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1828800" algn="r" defTabSz="91440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gilb.com" TargetMode="External"/><Relationship Id="rId4" Type="http://schemas.openxmlformats.org/officeDocument/2006/relationships/image" Target="../media/image1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hyperlink" Target="mailto:erik.simmons@intel.com" TargetMode="Externa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7.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7.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7.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7.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7.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8.pn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8.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8.pn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79.png"/></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0.png"/><Relationship Id="rId3" Type="http://schemas.openxmlformats.org/officeDocument/2006/relationships/image" Target="../media/image8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0.png"/><Relationship Id="rId3" Type="http://schemas.openxmlformats.org/officeDocument/2006/relationships/image" Target="../media/image82.png"/><Relationship Id="rId4" Type="http://schemas.openxmlformats.org/officeDocument/2006/relationships/image" Target="../media/image81.png"/><Relationship Id="rId5" Type="http://schemas.openxmlformats.org/officeDocument/2006/relationships/image" Target="../media/image83.pn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0.png"/><Relationship Id="rId3" Type="http://schemas.openxmlformats.org/officeDocument/2006/relationships/image" Target="../media/image84.png"/><Relationship Id="rId4" Type="http://schemas.openxmlformats.org/officeDocument/2006/relationships/image" Target="../media/image21.jpe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21.jpeg"/><Relationship Id="rId5" Type="http://schemas.openxmlformats.org/officeDocument/2006/relationships/image" Target="../media/image85.png"/></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6.png"/><Relationship Id="rId5" Type="http://schemas.openxmlformats.org/officeDocument/2006/relationships/image" Target="../media/image21.jpeg"/><Relationship Id="rId6" Type="http://schemas.openxmlformats.org/officeDocument/2006/relationships/image" Target="../media/image87.png"/></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8.png"/><Relationship Id="rId4" Type="http://schemas.openxmlformats.org/officeDocument/2006/relationships/image" Target="../media/image89.png"/></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chart" Target="../charts/chart3.xml"/></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22.jpeg"/></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ilb.com/dl821" TargetMode="External"/></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gilb.com" TargetMode="External"/><Relationship Id="rId4" Type="http://schemas.openxmlformats.org/officeDocument/2006/relationships/hyperlink" Target="http://gilb.com/tiki-list_file_gallery.php?galleryId=14" TargetMode="External"/><Relationship Id="rId5" Type="http://schemas.openxmlformats.org/officeDocument/2006/relationships/hyperlink" Target="http://leanpub.com/ValuePlanning" TargetMode="Externa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gilb.com/dl821"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13.jpeg"/><Relationship Id="rId4" Type="http://schemas.openxmlformats.org/officeDocument/2006/relationships/hyperlink" Target="http://gilb.com/dl517"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1.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14.jpeg"/><Relationship Id="rId5" Type="http://schemas.openxmlformats.org/officeDocument/2006/relationships/image" Target="../media/image3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2.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14.jpeg"/><Relationship Id="rId5" Type="http://schemas.openxmlformats.org/officeDocument/2006/relationships/image" Target="../media/image3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png"/><Relationship Id="rId3" Type="http://schemas.openxmlformats.org/officeDocument/2006/relationships/image" Target="../media/image3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15.jpeg"/><Relationship Id="rId4" Type="http://schemas.openxmlformats.org/officeDocument/2006/relationships/image" Target="../media/image16.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 Id="rId3" Type="http://schemas.openxmlformats.org/officeDocument/2006/relationships/image" Target="../media/image3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17.jpeg"/><Relationship Id="rId4" Type="http://schemas.openxmlformats.org/officeDocument/2006/relationships/image" Target="../media/image4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45.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3.png"/><Relationship Id="rId4" Type="http://schemas.openxmlformats.org/officeDocument/2006/relationships/hyperlink" Target="mailto:erik.simmons@intel.com" TargetMode="Externa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png"/><Relationship Id="rId3" Type="http://schemas.openxmlformats.org/officeDocument/2006/relationships/image" Target="../media/image54.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5.png"/><Relationship Id="rId3" Type="http://schemas.openxmlformats.org/officeDocument/2006/relationships/image" Target="../media/image56.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6.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7.png"/><Relationship Id="rId3" Type="http://schemas.openxmlformats.org/officeDocument/2006/relationships/image" Target="../media/image58.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9.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0.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0.png"/><Relationship Id="rId6" Type="http://schemas.openxmlformats.org/officeDocument/2006/relationships/image" Target="../media/image61.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png"/><Relationship Id="rId3" Type="http://schemas.openxmlformats.org/officeDocument/2006/relationships/image" Target="../media/image62.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4.png"/><Relationship Id="rId3" Type="http://schemas.openxmlformats.org/officeDocument/2006/relationships/image" Target="../media/image3.png"/><Relationship Id="rId4" Type="http://schemas.openxmlformats.org/officeDocument/2006/relationships/image" Target="../media/image4.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7.png"/><Relationship Id="rId3" Type="http://schemas.openxmlformats.org/officeDocument/2006/relationships/image" Target="../media/image4.png"/><Relationship Id="rId4" Type="http://schemas.openxmlformats.org/officeDocument/2006/relationships/image" Target="../media/image65.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6.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7.png"/><Relationship Id="rId3" Type="http://schemas.openxmlformats.org/officeDocument/2006/relationships/image" Target="../media/image3.png"/><Relationship Id="rId4" Type="http://schemas.openxmlformats.org/officeDocument/2006/relationships/image" Target="../media/image4.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7.png"/><Relationship Id="rId3" Type="http://schemas.openxmlformats.org/officeDocument/2006/relationships/image" Target="../media/image70.png"/><Relationship Id="rId4" Type="http://schemas.openxmlformats.org/officeDocument/2006/relationships/image" Target="../media/image69.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3.png"/><Relationship Id="rId6" Type="http://schemas.openxmlformats.org/officeDocument/2006/relationships/image" Target="../media/image4.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2.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73.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72.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74.png"/><Relationship Id="rId7" Type="http://schemas.openxmlformats.org/officeDocument/2006/relationships/image" Target="../media/image20.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2.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hyperlink" Target="mailto:jfinn@exchange.microsoft.com" TargetMode="Externa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hyperlink" Target="mailto:Tom@Gilb.com" TargetMode="Externa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5.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75.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ctrTitle"/>
          </p:nvPr>
        </p:nvSpPr>
        <p:spPr>
          <a:xfrm>
            <a:off x="990600" y="1295400"/>
            <a:ext cx="7315200" cy="1447800"/>
          </a:xfrm>
          <a:prstGeom prst="rect">
            <a:avLst/>
          </a:prstGeom>
        </p:spPr>
        <p:txBody>
          <a:bodyPr>
            <a:normAutofit fontScale="100000" lnSpcReduction="0"/>
          </a:bodyPr>
          <a:lstStyle/>
          <a:p>
            <a:pPr/>
            <a:r>
              <a:rPr sz="4400"/>
              <a:t>‘</a:t>
            </a:r>
            <a:r>
              <a:rPr sz="4400">
                <a:latin typeface="Arial Narrow"/>
                <a:ea typeface="Arial Narrow"/>
                <a:cs typeface="Arial Narrow"/>
                <a:sym typeface="Arial Narrow"/>
              </a:rPr>
              <a:t>Lean</a:t>
            </a:r>
            <a:r>
              <a:rPr sz="4400"/>
              <a:t>’ </a:t>
            </a:r>
            <a:br>
              <a:rPr sz="4400"/>
            </a:br>
            <a:r>
              <a:rPr sz="4400">
                <a:solidFill>
                  <a:srgbClr val="FF2600"/>
                </a:solidFill>
              </a:rPr>
              <a:t>Q</a:t>
            </a:r>
            <a:r>
              <a:rPr sz="4400"/>
              <a:t>uality </a:t>
            </a:r>
            <a:r>
              <a:rPr sz="4400">
                <a:solidFill>
                  <a:srgbClr val="FF2600"/>
                </a:solidFill>
              </a:rPr>
              <a:t>A</a:t>
            </a:r>
            <a:r>
              <a:rPr sz="4400"/>
              <a:t>ssurance</a:t>
            </a:r>
          </a:p>
        </p:txBody>
      </p:sp>
      <p:sp>
        <p:nvSpPr>
          <p:cNvPr id="378" name="Shape 378"/>
          <p:cNvSpPr/>
          <p:nvPr>
            <p:ph type="subTitle" sz="quarter" idx="1"/>
          </p:nvPr>
        </p:nvSpPr>
        <p:spPr>
          <a:xfrm>
            <a:off x="1905000" y="4114800"/>
            <a:ext cx="5562600" cy="2133600"/>
          </a:xfrm>
          <a:prstGeom prst="rect">
            <a:avLst/>
          </a:prstGeom>
        </p:spPr>
        <p:txBody>
          <a:bodyPr>
            <a:normAutofit fontScale="100000" lnSpcReduction="0"/>
          </a:bodyPr>
          <a:lstStyle/>
          <a:p>
            <a:pPr>
              <a:spcBef>
                <a:spcPts val="500"/>
              </a:spcBef>
            </a:pPr>
            <a:r>
              <a:rPr sz="2400"/>
              <a:t>by Tom Gilb</a:t>
            </a:r>
            <a:endParaRPr sz="1400"/>
          </a:p>
          <a:p>
            <a:pPr/>
            <a:endParaRPr sz="1400"/>
          </a:p>
          <a:p>
            <a:pPr>
              <a:spcBef>
                <a:spcPts val="300"/>
              </a:spcBef>
            </a:pPr>
            <a:r>
              <a:rPr sz="1400"/>
              <a:t>Copyright: © Gilb 2016, </a:t>
            </a:r>
            <a:endParaRPr sz="1400"/>
          </a:p>
          <a:p>
            <a:pPr>
              <a:spcBef>
                <a:spcPts val="300"/>
              </a:spcBef>
            </a:pPr>
            <a:r>
              <a:rPr sz="1400"/>
              <a:t> </a:t>
            </a:r>
            <a:endParaRPr sz="1400"/>
          </a:p>
          <a:p>
            <a:pPr>
              <a:spcBef>
                <a:spcPts val="300"/>
              </a:spcBef>
            </a:pPr>
            <a:r>
              <a:rPr sz="1400"/>
              <a:t>Tom@Gilb.com @imtomgilb</a:t>
            </a:r>
            <a:endParaRPr sz="1400"/>
          </a:p>
          <a:p>
            <a:pPr>
              <a:spcBef>
                <a:spcPts val="300"/>
              </a:spcBef>
            </a:pPr>
            <a:r>
              <a:rPr sz="1400" u="sng">
                <a:solidFill>
                  <a:srgbClr val="33478A"/>
                </a:solidFill>
                <a:uFill>
                  <a:solidFill>
                    <a:srgbClr val="33478A"/>
                  </a:solidFill>
                </a:uFill>
                <a:hlinkClick r:id="rId3" invalidUrl="" action="" tgtFrame="" tooltip="" history="1" highlightClick="0" endSnd="0"/>
              </a:rPr>
              <a:t>www.gilb.com</a:t>
            </a:r>
            <a:endParaRPr sz="1400"/>
          </a:p>
          <a:p>
            <a:pPr>
              <a:spcBef>
                <a:spcPts val="300"/>
              </a:spcBef>
            </a:pPr>
            <a:r>
              <a:rPr sz="1400"/>
              <a:t> These slides will be at:</a:t>
            </a:r>
            <a:endParaRPr sz="1400"/>
          </a:p>
          <a:p>
            <a:pPr>
              <a:spcBef>
                <a:spcPts val="300"/>
              </a:spcBef>
            </a:pPr>
            <a:r>
              <a:rPr sz="1400"/>
              <a:t>http://www.gilb.com/</a:t>
            </a:r>
          </a:p>
        </p:txBody>
      </p:sp>
      <p:pic>
        <p:nvPicPr>
          <p:cNvPr id="379" name="image2.png"/>
          <p:cNvPicPr>
            <a:picLocks noChangeAspect="1"/>
          </p:cNvPicPr>
          <p:nvPr/>
        </p:nvPicPr>
        <p:blipFill>
          <a:blip r:embed="rId4">
            <a:extLst/>
          </a:blip>
          <a:stretch>
            <a:fillRect/>
          </a:stretch>
        </p:blipFill>
        <p:spPr>
          <a:xfrm>
            <a:off x="-685800" y="0"/>
            <a:ext cx="10134601" cy="1371687"/>
          </a:xfrm>
          <a:prstGeom prst="rect">
            <a:avLst/>
          </a:prstGeom>
          <a:ln w="12700">
            <a:miter lim="400000"/>
          </a:ln>
        </p:spPr>
      </p:pic>
      <p:sp>
        <p:nvSpPr>
          <p:cNvPr id="380" name="Shape 380"/>
          <p:cNvSpPr/>
          <p:nvPr/>
        </p:nvSpPr>
        <p:spPr>
          <a:xfrm>
            <a:off x="3264304" y="2763131"/>
            <a:ext cx="2615392" cy="11557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t>January 21 2016</a:t>
            </a:r>
          </a:p>
          <a:p>
            <a:pPr algn="ctr"/>
            <a:r>
              <a:t>Quality Days, Workshop</a:t>
            </a:r>
          </a:p>
          <a:p>
            <a:pPr algn="ctr"/>
            <a:r>
              <a:t>Vienna</a:t>
            </a:r>
          </a:p>
        </p:txBody>
      </p:sp>
      <p:sp>
        <p:nvSpPr>
          <p:cNvPr id="381" name="Shape 38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title"/>
          </p:nvPr>
        </p:nvSpPr>
        <p:spPr>
          <a:xfrm>
            <a:off x="0" y="152400"/>
            <a:ext cx="9144000" cy="762000"/>
          </a:xfrm>
          <a:prstGeom prst="rect">
            <a:avLst/>
          </a:prstGeom>
        </p:spPr>
        <p:txBody>
          <a:bodyPr>
            <a:normAutofit fontScale="100000" lnSpcReduction="0"/>
          </a:bodyPr>
          <a:lstStyle>
            <a:lvl1pPr>
              <a:defRPr b="0">
                <a:latin typeface="Arial Black"/>
                <a:ea typeface="Arial Black"/>
                <a:cs typeface="Arial Black"/>
                <a:sym typeface="Arial Black"/>
              </a:defRPr>
            </a:lvl1pPr>
          </a:lstStyle>
          <a:p>
            <a:pPr>
              <a:defRPr b="1">
                <a:latin typeface="+mn-lt"/>
                <a:ea typeface="+mn-ea"/>
                <a:cs typeface="+mn-cs"/>
                <a:sym typeface="Arial"/>
              </a:defRPr>
            </a:pPr>
            <a:r>
              <a:rPr b="0">
                <a:latin typeface="Arial Black"/>
                <a:ea typeface="Arial Black"/>
                <a:cs typeface="Arial Black"/>
                <a:sym typeface="Arial Black"/>
              </a:rPr>
              <a:t>Little hope of ‘zero defects’</a:t>
            </a:r>
          </a:p>
        </p:txBody>
      </p:sp>
      <p:sp>
        <p:nvSpPr>
          <p:cNvPr id="464" name="Shape 464"/>
          <p:cNvSpPr/>
          <p:nvPr>
            <p:ph type="body" sz="half" idx="1"/>
          </p:nvPr>
        </p:nvSpPr>
        <p:spPr>
          <a:xfrm>
            <a:off x="457200" y="1143000"/>
            <a:ext cx="4343400" cy="5029200"/>
          </a:xfrm>
          <a:prstGeom prst="rect">
            <a:avLst/>
          </a:prstGeom>
        </p:spPr>
        <p:txBody>
          <a:bodyPr>
            <a:normAutofit fontScale="100000" lnSpcReduction="0"/>
          </a:bodyPr>
          <a:lstStyle/>
          <a:p>
            <a:pPr marL="168132" indent="-168132" defTabSz="813816">
              <a:lnSpc>
                <a:spcPct val="81000"/>
              </a:lnSpc>
              <a:spcBef>
                <a:spcPts val="2200"/>
              </a:spcBef>
              <a:buSzTx/>
              <a:buNone/>
              <a:defRPr sz="2848"/>
            </a:pPr>
            <a:r>
              <a:rPr>
                <a:latin typeface="Arial Black"/>
                <a:ea typeface="Arial Black"/>
                <a:cs typeface="Arial Black"/>
                <a:sym typeface="Arial Black"/>
              </a:rPr>
              <a:t>“Between </a:t>
            </a:r>
            <a:br>
              <a:rPr>
                <a:latin typeface="Arial Black"/>
                <a:ea typeface="Arial Black"/>
                <a:cs typeface="Arial Black"/>
                <a:sym typeface="Arial Black"/>
              </a:rPr>
            </a:br>
            <a:r>
              <a:rPr sz="8544">
                <a:latin typeface="Arial Black"/>
                <a:ea typeface="Arial Black"/>
                <a:cs typeface="Arial Black"/>
                <a:sym typeface="Arial Black"/>
              </a:rPr>
              <a:t>8</a:t>
            </a:r>
            <a:r>
              <a:rPr>
                <a:latin typeface="Arial Black"/>
                <a:ea typeface="Arial Black"/>
                <a:cs typeface="Arial Black"/>
                <a:sym typeface="Arial Black"/>
              </a:rPr>
              <a:t> and </a:t>
            </a:r>
            <a:r>
              <a:rPr sz="9167">
                <a:latin typeface="Arial Black"/>
                <a:ea typeface="Arial Black"/>
                <a:cs typeface="Arial Black"/>
                <a:sym typeface="Arial Black"/>
              </a:rPr>
              <a:t>10</a:t>
            </a:r>
            <a:r>
              <a:rPr>
                <a:latin typeface="Arial Black"/>
                <a:ea typeface="Arial Black"/>
                <a:cs typeface="Arial Black"/>
                <a:sym typeface="Arial Black"/>
              </a:rPr>
              <a:t> </a:t>
            </a:r>
            <a:br>
              <a:rPr>
                <a:latin typeface="Arial Black"/>
                <a:ea typeface="Arial Black"/>
                <a:cs typeface="Arial Black"/>
                <a:sym typeface="Arial Black"/>
              </a:rPr>
            </a:br>
            <a:r>
              <a:rPr>
                <a:latin typeface="Arial Black"/>
                <a:ea typeface="Arial Black"/>
                <a:cs typeface="Arial Black"/>
                <a:sym typeface="Arial Black"/>
              </a:rPr>
              <a:t>defect removal stages required to achieve removal effectiveness of </a:t>
            </a:r>
            <a:r>
              <a:rPr sz="8544">
                <a:latin typeface="Arial Black"/>
                <a:ea typeface="Arial Black"/>
                <a:cs typeface="Arial Black"/>
                <a:sym typeface="Arial Black"/>
              </a:rPr>
              <a:t>95%</a:t>
            </a:r>
            <a:r>
              <a:rPr>
                <a:latin typeface="Arial Black"/>
                <a:ea typeface="Arial Black"/>
                <a:cs typeface="Arial Black"/>
                <a:sym typeface="Arial Black"/>
              </a:rPr>
              <a:t>”</a:t>
            </a:r>
          </a:p>
        </p:txBody>
      </p:sp>
      <p:pic>
        <p:nvPicPr>
          <p:cNvPr id="465" name="image5.png"/>
          <p:cNvPicPr>
            <a:picLocks noChangeAspect="1"/>
          </p:cNvPicPr>
          <p:nvPr/>
        </p:nvPicPr>
        <p:blipFill>
          <a:blip r:embed="rId3">
            <a:extLst/>
          </a:blip>
          <a:stretch>
            <a:fillRect/>
          </a:stretch>
        </p:blipFill>
        <p:spPr>
          <a:xfrm>
            <a:off x="5562600" y="1752600"/>
            <a:ext cx="2743200" cy="3657600"/>
          </a:xfrm>
          <a:prstGeom prst="rect">
            <a:avLst/>
          </a:prstGeom>
          <a:ln w="12700">
            <a:miter lim="400000"/>
          </a:ln>
        </p:spPr>
      </p:pic>
      <p:sp>
        <p:nvSpPr>
          <p:cNvPr id="466" name="Shape 46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3" name="image8.png"/>
          <p:cNvPicPr>
            <a:picLocks noChangeAspect="1"/>
          </p:cNvPicPr>
          <p:nvPr/>
        </p:nvPicPr>
        <p:blipFill>
          <a:blip r:embed="rId3">
            <a:extLst/>
          </a:blip>
          <a:stretch>
            <a:fillRect/>
          </a:stretch>
        </p:blipFill>
        <p:spPr>
          <a:xfrm>
            <a:off x="7259835" y="5598914"/>
            <a:ext cx="1768079" cy="1169790"/>
          </a:xfrm>
          <a:prstGeom prst="rect">
            <a:avLst/>
          </a:prstGeom>
          <a:ln w="12700">
            <a:miter lim="400000"/>
          </a:ln>
        </p:spPr>
      </p:pic>
      <p:sp>
        <p:nvSpPr>
          <p:cNvPr id="1274" name="Shape 1274"/>
          <p:cNvSpPr/>
          <p:nvPr/>
        </p:nvSpPr>
        <p:spPr>
          <a:xfrm>
            <a:off x="8462839" y="6497389"/>
            <a:ext cx="223514" cy="216693"/>
          </a:xfrm>
          <a:prstGeom prst="rect">
            <a:avLst/>
          </a:prstGeom>
          <a:ln w="12700">
            <a:miter lim="400000"/>
          </a:ln>
          <a:extLst>
            <a:ext uri="{C572A759-6A51-4108-AA02-DFA0A04FC94B}">
              <ma14:wrappingTextBoxFlag xmlns:ma14="http://schemas.microsoft.com/office/mac/drawingml/2011/main" val="1"/>
            </a:ext>
          </a:extLst>
        </p:spPr>
        <p:txBody>
          <a:bodyPr wrap="none" lIns="32145" tIns="32145" rIns="32145" bIns="32145" anchor="ctr">
            <a:spAutoFit/>
          </a:bodyPr>
          <a:lstStyle>
            <a:lvl1pPr algn="r">
              <a:defRPr sz="1100">
                <a:solidFill>
                  <a:srgbClr val="878787"/>
                </a:solidFill>
                <a:latin typeface="Trebuchet MS"/>
                <a:ea typeface="Trebuchet MS"/>
                <a:cs typeface="Trebuchet MS"/>
                <a:sym typeface="Trebuchet MS"/>
              </a:defRPr>
            </a:lvl1pPr>
          </a:lstStyle>
          <a:p>
            <a:pPr>
              <a:defRPr sz="1200">
                <a:solidFill>
                  <a:srgbClr val="000000"/>
                </a:solidFill>
                <a:latin typeface="Gill Sans"/>
                <a:ea typeface="Gill Sans"/>
                <a:cs typeface="Gill Sans"/>
                <a:sym typeface="Gill Sans"/>
              </a:defRPr>
            </a:pPr>
            <a:r>
              <a:rPr sz="1100">
                <a:solidFill>
                  <a:srgbClr val="878787"/>
                </a:solidFill>
                <a:latin typeface="Trebuchet MS"/>
                <a:ea typeface="Trebuchet MS"/>
                <a:cs typeface="Trebuchet MS"/>
                <a:sym typeface="Trebuchet MS"/>
              </a:rPr>
              <a:t>10</a:t>
            </a:r>
          </a:p>
        </p:txBody>
      </p:sp>
      <p:sp>
        <p:nvSpPr>
          <p:cNvPr id="1275" name="Shape 1275"/>
          <p:cNvSpPr/>
          <p:nvPr>
            <p:ph type="title"/>
          </p:nvPr>
        </p:nvSpPr>
        <p:spPr>
          <a:xfrm>
            <a:off x="0" y="152400"/>
            <a:ext cx="9144000" cy="762000"/>
          </a:xfrm>
          <a:prstGeom prst="rect">
            <a:avLst/>
          </a:prstGeom>
        </p:spPr>
        <p:txBody>
          <a:bodyPr>
            <a:normAutofit fontScale="100000" lnSpcReduction="0"/>
          </a:bodyPr>
          <a:lstStyle/>
          <a:p>
            <a:pPr/>
            <a:r>
              <a:t>An Advanced Example</a:t>
            </a:r>
          </a:p>
        </p:txBody>
      </p:sp>
      <p:graphicFrame>
        <p:nvGraphicFramePr>
          <p:cNvPr id="1276" name="Table 1276"/>
          <p:cNvGraphicFramePr/>
          <p:nvPr/>
        </p:nvGraphicFramePr>
        <p:xfrm>
          <a:off x="1294804" y="2134194"/>
          <a:ext cx="6554391" cy="303162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879574"/>
                <a:gridCol w="1276945"/>
                <a:gridCol w="1135187"/>
                <a:gridCol w="1702220"/>
                <a:gridCol w="1560463"/>
              </a:tblGrid>
              <a:tr h="609451">
                <a:tc>
                  <a:txBody>
                    <a:bodyPr/>
                    <a:lstStyle/>
                    <a:p>
                      <a:pPr algn="l">
                        <a:tabLst>
                          <a:tab pos="3581400" algn="r"/>
                        </a:tabLst>
                        <a:defRPr b="0" i="0" sz="1800"/>
                      </a:pPr>
                      <a:r>
                        <a:rPr sz="1700">
                          <a:latin typeface="Lucida Grande"/>
                          <a:ea typeface="Lucida Grande"/>
                          <a:cs typeface="Lucida Grande"/>
                          <a:sym typeface="Lucida Grande"/>
                        </a:rPr>
                        <a:t>Rev.</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 of Defects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 of Pages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Defects/ Page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 Change in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r>
              <a:tr h="346025">
                <a:tc>
                  <a:txBody>
                    <a:bodyPr/>
                    <a:lstStyle/>
                    <a:p>
                      <a:pPr algn="l">
                        <a:tabLst>
                          <a:tab pos="3581400" algn="r"/>
                        </a:tabLst>
                        <a:defRPr b="0" i="0" sz="1800"/>
                      </a:pPr>
                      <a:r>
                        <a:rPr sz="1700">
                          <a:latin typeface="Lucida Grande"/>
                          <a:ea typeface="Lucida Grande"/>
                          <a:cs typeface="Lucida Grande"/>
                          <a:sym typeface="Lucida Grande"/>
                        </a:rPr>
                        <a:t>0.3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10.06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 </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209</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4.75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-53%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247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114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1.18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-66%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0.22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-81%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gridSpan="4">
                  <a:txBody>
                    <a:bodyPr/>
                    <a:lstStyle/>
                    <a:p>
                      <a:pPr algn="l">
                        <a:tabLst>
                          <a:tab pos="3581400" algn="r"/>
                        </a:tabLst>
                        <a:defRPr b="0" i="0" sz="1800"/>
                      </a:pPr>
                      <a:r>
                        <a:rPr sz="1700">
                          <a:latin typeface="Lucida Grande"/>
                          <a:ea typeface="Lucida Grande"/>
                          <a:cs typeface="Lucida Grande"/>
                          <a:sym typeface="Lucida Grande"/>
                        </a:rPr>
                        <a:t>Overall % change in DPP revision 0.3 to 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c>
                  <a:txBody>
                    <a:bodyPr/>
                    <a:lstStyle/>
                    <a:p>
                      <a:pPr algn="l">
                        <a:tabLst>
                          <a:tab pos="3581400" algn="r"/>
                        </a:tabLst>
                        <a:defRPr b="0" i="0" sz="1800"/>
                      </a:pPr>
                      <a:r>
                        <a:rPr sz="1700">
                          <a:latin typeface="Lucida Grande"/>
                          <a:ea typeface="Lucida Grande"/>
                          <a:cs typeface="Lucida Grande"/>
                          <a:sym typeface="Lucida Grande"/>
                        </a:rPr>
                        <a:t>-98%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1277" name="Shape 1277"/>
          <p:cNvSpPr/>
          <p:nvPr/>
        </p:nvSpPr>
        <p:spPr>
          <a:xfrm>
            <a:off x="455413" y="1375171"/>
            <a:ext cx="7938494" cy="561577"/>
          </a:xfrm>
          <a:prstGeom prst="rect">
            <a:avLst/>
          </a:prstGeom>
          <a:ln w="12700">
            <a:miter lim="400000"/>
          </a:ln>
          <a:extLst>
            <a:ext uri="{C572A759-6A51-4108-AA02-DFA0A04FC94B}">
              <ma14:wrappingTextBoxFlag xmlns:ma14="http://schemas.microsoft.com/office/mac/drawingml/2011/main" val="1"/>
            </a:ext>
          </a:extLst>
        </p:spPr>
        <p:txBody>
          <a:bodyPr lIns="26787" tIns="26787" rIns="26787" bIns="26787">
            <a:spAutoFit/>
          </a:bodyPr>
          <a:lstStyle>
            <a:lvl1pPr>
              <a:defRPr sz="1700">
                <a:latin typeface="Trebuchet MS"/>
                <a:ea typeface="Trebuchet MS"/>
                <a:cs typeface="Trebuchet MS"/>
                <a:sym typeface="Trebuchet MS"/>
              </a:defRPr>
            </a:lvl1pPr>
          </a:lstStyle>
          <a:p>
            <a:pPr>
              <a:defRPr sz="1800">
                <a:latin typeface="+mn-lt"/>
                <a:ea typeface="+mn-ea"/>
                <a:cs typeface="+mn-cs"/>
                <a:sym typeface="Arial"/>
              </a:defRPr>
            </a:pPr>
            <a:r>
              <a:rPr sz="1700">
                <a:latin typeface="Trebuchet MS"/>
                <a:ea typeface="Trebuchet MS"/>
                <a:cs typeface="Trebuchet MS"/>
                <a:sym typeface="Trebuchet MS"/>
              </a:rPr>
              <a:t>Application of Specification Quality Control by a SW team resulted in the following defect density reduction in requirements over several months:</a:t>
            </a:r>
          </a:p>
        </p:txBody>
      </p:sp>
      <p:sp>
        <p:nvSpPr>
          <p:cNvPr id="1278" name="Shape 1278"/>
          <p:cNvSpPr/>
          <p:nvPr/>
        </p:nvSpPr>
        <p:spPr>
          <a:xfrm>
            <a:off x="455414" y="5331023"/>
            <a:ext cx="8322469" cy="1069577"/>
          </a:xfrm>
          <a:prstGeom prst="rect">
            <a:avLst/>
          </a:prstGeom>
          <a:ln w="12700">
            <a:miter lim="400000"/>
          </a:ln>
          <a:extLst>
            <a:ext uri="{C572A759-6A51-4108-AA02-DFA0A04FC94B}">
              <ma14:wrappingTextBoxFlag xmlns:ma14="http://schemas.microsoft.com/office/mac/drawingml/2011/main" val="1"/>
            </a:ext>
          </a:extLst>
        </p:spPr>
        <p:txBody>
          <a:bodyPr lIns="26787" tIns="26787" rIns="26787" bIns="26787">
            <a:spAutoFit/>
          </a:bodyPr>
          <a:lstStyle/>
          <a:p>
            <a:pPr/>
            <a:r>
              <a:rPr sz="1700">
                <a:latin typeface="Trebuchet MS"/>
                <a:ea typeface="Trebuchet MS"/>
                <a:cs typeface="Trebuchet MS"/>
                <a:sym typeface="Trebuchet MS"/>
              </a:rPr>
              <a:t>Downstream benefits:</a:t>
            </a:r>
            <a:endParaRPr sz="1700">
              <a:latin typeface="Trebuchet MS"/>
              <a:ea typeface="Trebuchet MS"/>
              <a:cs typeface="Trebuchet MS"/>
              <a:sym typeface="Trebuchet MS"/>
            </a:endParaRPr>
          </a:p>
          <a:p>
            <a:pPr>
              <a:buSzPct val="100000"/>
              <a:buChar char="•"/>
            </a:pPr>
            <a:r>
              <a:rPr sz="1700">
                <a:latin typeface="Trebuchet MS"/>
                <a:ea typeface="Trebuchet MS"/>
                <a:cs typeface="Trebuchet MS"/>
                <a:sym typeface="Trebuchet MS"/>
              </a:rPr>
              <a:t>Scope delivered at the Alpha milestone increased 300%, released scope up 233%</a:t>
            </a:r>
            <a:endParaRPr sz="1700">
              <a:latin typeface="Trebuchet MS"/>
              <a:ea typeface="Trebuchet MS"/>
              <a:cs typeface="Trebuchet MS"/>
              <a:sym typeface="Trebuchet MS"/>
            </a:endParaRPr>
          </a:p>
          <a:p>
            <a:pPr>
              <a:buSzPct val="100000"/>
              <a:buChar char="•"/>
            </a:pPr>
            <a:r>
              <a:rPr sz="1700">
                <a:latin typeface="Trebuchet MS"/>
                <a:ea typeface="Trebuchet MS"/>
                <a:cs typeface="Trebuchet MS"/>
                <a:sym typeface="Trebuchet MS"/>
              </a:rPr>
              <a:t>SW defects reduced by ~50%</a:t>
            </a:r>
            <a:endParaRPr sz="1700">
              <a:latin typeface="Trebuchet MS"/>
              <a:ea typeface="Trebuchet MS"/>
              <a:cs typeface="Trebuchet MS"/>
              <a:sym typeface="Trebuchet MS"/>
            </a:endParaRPr>
          </a:p>
          <a:p>
            <a:pPr>
              <a:buSzPct val="100000"/>
              <a:buChar char="•"/>
            </a:pPr>
            <a:r>
              <a:rPr sz="1700">
                <a:latin typeface="Trebuchet MS"/>
                <a:ea typeface="Trebuchet MS"/>
                <a:cs typeface="Trebuchet MS"/>
                <a:sym typeface="Trebuchet MS"/>
              </a:rPr>
              <a:t>Defects that did occur were resolved in far less time on average</a:t>
            </a:r>
          </a:p>
        </p:txBody>
      </p:sp>
      <p:sp>
        <p:nvSpPr>
          <p:cNvPr id="1279" name="Shape 1279"/>
          <p:cNvSpPr/>
          <p:nvPr/>
        </p:nvSpPr>
        <p:spPr>
          <a:xfrm>
            <a:off x="4804171" y="673531"/>
            <a:ext cx="4411813"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rPr sz="1700">
                <a:latin typeface="Trebuchet MS"/>
                <a:ea typeface="Trebuchet MS"/>
                <a:cs typeface="Trebuchet MS"/>
                <a:sym typeface="Trebuchet MS"/>
              </a:rPr>
              <a:t>Source</a:t>
            </a:r>
            <a:r>
              <a:rPr sz="1100">
                <a:latin typeface="Helvetica"/>
                <a:ea typeface="Helvetica"/>
                <a:cs typeface="Helvetica"/>
                <a:sym typeface="Helvetica"/>
              </a:rPr>
              <a:t> Erik Simmons, </a:t>
            </a:r>
            <a:r>
              <a:rPr sz="1100" u="sng">
                <a:solidFill>
                  <a:srgbClr val="33478A"/>
                </a:solidFill>
                <a:uFill>
                  <a:solidFill>
                    <a:srgbClr val="33478A"/>
                  </a:solidFill>
                </a:uFill>
                <a:latin typeface="Helvetica"/>
                <a:ea typeface="Helvetica"/>
                <a:cs typeface="Helvetica"/>
                <a:sym typeface="Helvetica"/>
                <a:hlinkClick r:id="rId4" invalidUrl="" action="" tgtFrame="" tooltip="" history="1" highlightClick="0" endSnd="0"/>
              </a:rPr>
              <a:t>erik.simmons@intel.com</a:t>
            </a:r>
            <a:r>
              <a:rPr sz="1100">
                <a:latin typeface="Helvetica"/>
                <a:ea typeface="Helvetica"/>
                <a:cs typeface="Helvetica"/>
                <a:sym typeface="Helvetica"/>
              </a:rPr>
              <a:t> </a:t>
            </a:r>
            <a:r>
              <a:rPr sz="1700">
                <a:latin typeface="Trebuchet MS"/>
                <a:ea typeface="Trebuchet MS"/>
                <a:cs typeface="Trebuchet MS"/>
                <a:sym typeface="Trebuchet MS"/>
              </a:rPr>
              <a:t>25 Oct 2011</a:t>
            </a:r>
            <a:endParaRPr sz="1700">
              <a:latin typeface="Trebuchet MS"/>
              <a:ea typeface="Trebuchet MS"/>
              <a:cs typeface="Trebuchet MS"/>
              <a:sym typeface="Trebuchet MS"/>
            </a:endParaRPr>
          </a:p>
          <a:p>
            <a:pPr/>
            <a:r>
              <a:rPr sz="1700">
                <a:latin typeface="Trebuchet MS"/>
                <a:ea typeface="Trebuchet MS"/>
                <a:cs typeface="Trebuchet MS"/>
                <a:sym typeface="Trebuchet MS"/>
              </a:rPr>
              <a:t>Personal Public Communication</a:t>
            </a:r>
          </a:p>
        </p:txBody>
      </p:sp>
      <p:sp>
        <p:nvSpPr>
          <p:cNvPr id="1280" name="Shape 128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4" name="Shape 128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285" name="Shape 128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286" name="Shape 1286"/>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7" name="Shape 1287"/>
          <p:cNvSpPr/>
          <p:nvPr>
            <p:ph type="title"/>
          </p:nvPr>
        </p:nvSpPr>
        <p:spPr>
          <a:prstGeom prst="rect">
            <a:avLst/>
          </a:prstGeom>
        </p:spPr>
        <p:txBody>
          <a:bodyPr/>
          <a:lstStyle>
            <a:lvl1pPr>
              <a:lnSpc>
                <a:spcPct val="80000"/>
              </a:lnSpc>
              <a:spcBef>
                <a:spcPts val="1200"/>
              </a:spcBef>
              <a:defRPr b="1" i="1" sz="3200">
                <a:latin typeface="Helvetica"/>
                <a:ea typeface="Helvetica"/>
                <a:cs typeface="Helvetica"/>
                <a:sym typeface="Helvetica"/>
              </a:defRPr>
            </a:lvl1pPr>
          </a:lstStyle>
          <a:p>
            <a:pPr/>
            <a:r>
              <a:t>EI Entry Conditions</a:t>
            </a:r>
          </a:p>
        </p:txBody>
      </p:sp>
      <p:pic>
        <p:nvPicPr>
          <p:cNvPr id="1288" name="image68.pdf"/>
          <p:cNvPicPr>
            <a:picLocks noChangeAspect="1"/>
          </p:cNvPicPr>
          <p:nvPr/>
        </p:nvPicPr>
        <p:blipFill>
          <a:blip r:embed="rId2">
            <a:extLst/>
          </a:blip>
          <a:stretch>
            <a:fillRect/>
          </a:stretch>
        </p:blipFill>
        <p:spPr>
          <a:xfrm>
            <a:off x="2787650" y="1662113"/>
            <a:ext cx="3567113" cy="3532188"/>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0" name="Shape 1290"/>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291" name="Shape 1291"/>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292" name="Shape 1292"/>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93" name="Shape 1293"/>
          <p:cNvSpPr/>
          <p:nvPr>
            <p:ph type="title"/>
          </p:nvPr>
        </p:nvSpPr>
        <p:spPr>
          <a:prstGeom prst="rect">
            <a:avLst/>
          </a:prstGeom>
        </p:spPr>
        <p:txBody>
          <a:bodyPr/>
          <a:lstStyle>
            <a:lvl1pPr>
              <a:lnSpc>
                <a:spcPct val="80000"/>
              </a:lnSpc>
              <a:defRPr sz="3200"/>
            </a:lvl1pPr>
          </a:lstStyle>
          <a:p>
            <a:pPr/>
            <a:r>
              <a:t>EI.E1: </a:t>
            </a:r>
          </a:p>
        </p:txBody>
      </p:sp>
      <p:sp>
        <p:nvSpPr>
          <p:cNvPr id="1294" name="Shape 1294"/>
          <p:cNvSpPr/>
          <p:nvPr>
            <p:ph type="body" idx="1"/>
          </p:nvPr>
        </p:nvSpPr>
        <p:spPr>
          <a:prstGeom prst="rect">
            <a:avLst/>
          </a:prstGeom>
        </p:spPr>
        <p:txBody>
          <a:bodyPr/>
          <a:lstStyle/>
          <a:p>
            <a:pPr>
              <a:lnSpc>
                <a:spcPct val="80000"/>
              </a:lnSpc>
              <a:spcBef>
                <a:spcPts val="600"/>
              </a:spcBef>
              <a:defRPr sz="2800"/>
            </a:pPr>
            <a:r>
              <a:t>At least one of the participants</a:t>
            </a:r>
          </a:p>
          <a:p>
            <a:pPr lvl="1" marL="742950" indent="-285750">
              <a:lnSpc>
                <a:spcPct val="80000"/>
              </a:lnSpc>
              <a:spcBef>
                <a:spcPts val="500"/>
              </a:spcBef>
              <a:defRPr sz="2400"/>
            </a:pPr>
            <a:r>
              <a:t> has done a well conducted successful inspection once before, </a:t>
            </a:r>
            <a:endParaRPr sz="2800"/>
          </a:p>
          <a:p>
            <a:pPr lvl="1" marL="742950" indent="-285750">
              <a:lnSpc>
                <a:spcPct val="80000"/>
              </a:lnSpc>
              <a:spcBef>
                <a:spcPts val="500"/>
              </a:spcBef>
              <a:defRPr sz="2400"/>
            </a:pPr>
            <a:r>
              <a:t>or been briefed by a competent practitioner, </a:t>
            </a:r>
            <a:endParaRPr sz="2800"/>
          </a:p>
          <a:p>
            <a:pPr lvl="1" marL="742950" indent="-285750">
              <a:lnSpc>
                <a:spcPct val="80000"/>
              </a:lnSpc>
              <a:spcBef>
                <a:spcPts val="500"/>
              </a:spcBef>
              <a:defRPr sz="2400"/>
            </a:pPr>
            <a:r>
              <a:t>or will be guided through the process by a competent guide (ideally an expert in this process).</a:t>
            </a:r>
            <a:endParaRPr sz="2800"/>
          </a:p>
          <a:p>
            <a:pPr>
              <a:lnSpc>
                <a:spcPct val="80000"/>
              </a:lnSpc>
              <a:spcBef>
                <a:spcPts val="600"/>
              </a:spcBef>
              <a:defRPr i="1" sz="2800"/>
            </a:pPr>
            <a:r>
              <a:t>Rationale: people need to have some reasonable sense of how to do this process, otherwise it can become corrupted. We believe we can avoid formal training in the method, but we need some knowledge and experience of it in place.</a:t>
            </a:r>
          </a:p>
        </p:txBody>
      </p:sp>
      <p:pic>
        <p:nvPicPr>
          <p:cNvPr id="1295" name="image68.pdf"/>
          <p:cNvPicPr>
            <a:picLocks noChangeAspect="1"/>
          </p:cNvPicPr>
          <p:nvPr/>
        </p:nvPicPr>
        <p:blipFill>
          <a:blip r:embed="rId2">
            <a:extLst/>
          </a:blip>
          <a:stretch>
            <a:fillRect/>
          </a:stretch>
        </p:blipFill>
        <p:spPr>
          <a:xfrm>
            <a:off x="7285038" y="0"/>
            <a:ext cx="1858963" cy="1841501"/>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7" name="Shape 1297"/>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298" name="Shape 1298"/>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299" name="Shape 1299"/>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00" name="Shape 1300"/>
          <p:cNvSpPr/>
          <p:nvPr>
            <p:ph type="title"/>
          </p:nvPr>
        </p:nvSpPr>
        <p:spPr>
          <a:prstGeom prst="rect">
            <a:avLst/>
          </a:prstGeom>
        </p:spPr>
        <p:txBody>
          <a:bodyPr/>
          <a:lstStyle>
            <a:lvl1pPr>
              <a:lnSpc>
                <a:spcPct val="80000"/>
              </a:lnSpc>
              <a:defRPr sz="3200"/>
            </a:lvl1pPr>
          </a:lstStyle>
          <a:p>
            <a:pPr/>
            <a:r>
              <a:t>EI.E2: </a:t>
            </a:r>
          </a:p>
        </p:txBody>
      </p:sp>
      <p:sp>
        <p:nvSpPr>
          <p:cNvPr id="1301" name="Shape 1301"/>
          <p:cNvSpPr/>
          <p:nvPr>
            <p:ph type="body" idx="1"/>
          </p:nvPr>
        </p:nvSpPr>
        <p:spPr>
          <a:prstGeom prst="rect">
            <a:avLst/>
          </a:prstGeom>
        </p:spPr>
        <p:txBody>
          <a:bodyPr/>
          <a:lstStyle/>
          <a:p>
            <a:pPr marL="322325" indent="-322325" defTabSz="859536">
              <a:lnSpc>
                <a:spcPct val="80000"/>
              </a:lnSpc>
              <a:spcBef>
                <a:spcPts val="800"/>
              </a:spcBef>
              <a:defRPr sz="3384"/>
            </a:pPr>
            <a:r>
              <a:t>The specification writer sincerely believes that </a:t>
            </a:r>
          </a:p>
          <a:p>
            <a:pPr lvl="1" marL="698373" indent="-268604" defTabSz="859536">
              <a:lnSpc>
                <a:spcPct val="80000"/>
              </a:lnSpc>
              <a:spcBef>
                <a:spcPts val="600"/>
              </a:spcBef>
              <a:defRPr sz="2632"/>
            </a:pPr>
            <a:r>
              <a:t>the defect level is low enough to exit.</a:t>
            </a:r>
          </a:p>
          <a:p>
            <a:pPr lvl="1" marL="698373" indent="-268604" defTabSz="859536">
              <a:lnSpc>
                <a:spcPct val="80000"/>
              </a:lnSpc>
              <a:spcBef>
                <a:spcPts val="600"/>
              </a:spcBef>
              <a:defRPr sz="2632"/>
            </a:pPr>
            <a:r>
              <a:t> They have done personal checking against the rules themselves and find no defects.</a:t>
            </a:r>
          </a:p>
          <a:p>
            <a:pPr marL="322325" indent="-322325" defTabSz="859536">
              <a:lnSpc>
                <a:spcPct val="80000"/>
              </a:lnSpc>
              <a:spcBef>
                <a:spcPts val="800"/>
              </a:spcBef>
              <a:defRPr i="1" sz="3384"/>
            </a:pPr>
            <a:r>
              <a:t>Rationale: the writer should</a:t>
            </a:r>
          </a:p>
          <a:p>
            <a:pPr lvl="1" marL="698373" indent="-268604" defTabSz="859536">
              <a:lnSpc>
                <a:spcPct val="80000"/>
              </a:lnSpc>
              <a:spcBef>
                <a:spcPts val="600"/>
              </a:spcBef>
              <a:defRPr i="1" sz="2632"/>
            </a:pPr>
            <a:r>
              <a:t> take the trouble to make sure the spec is as clean as possible before inspections. </a:t>
            </a:r>
          </a:p>
          <a:p>
            <a:pPr lvl="1" marL="698373" indent="-268604" defTabSz="859536">
              <a:lnSpc>
                <a:spcPct val="80000"/>
              </a:lnSpc>
              <a:spcBef>
                <a:spcPts val="600"/>
              </a:spcBef>
              <a:defRPr i="1" sz="2632"/>
            </a:pPr>
            <a:r>
              <a:t>They should not misuse people and time to compensate for sloppy work.</a:t>
            </a:r>
          </a:p>
        </p:txBody>
      </p:sp>
      <p:pic>
        <p:nvPicPr>
          <p:cNvPr id="1302" name="image68.pdf"/>
          <p:cNvPicPr>
            <a:picLocks noChangeAspect="1"/>
          </p:cNvPicPr>
          <p:nvPr/>
        </p:nvPicPr>
        <p:blipFill>
          <a:blip r:embed="rId2">
            <a:extLst/>
          </a:blip>
          <a:stretch>
            <a:fillRect/>
          </a:stretch>
        </p:blipFill>
        <p:spPr>
          <a:xfrm>
            <a:off x="7285038" y="0"/>
            <a:ext cx="1858963" cy="1841501"/>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4" name="Shape 130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05" name="Shape 130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06" name="Shape 1306"/>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07" name="Shape 1307"/>
          <p:cNvSpPr/>
          <p:nvPr>
            <p:ph type="title"/>
          </p:nvPr>
        </p:nvSpPr>
        <p:spPr>
          <a:prstGeom prst="rect">
            <a:avLst/>
          </a:prstGeom>
        </p:spPr>
        <p:txBody>
          <a:bodyPr/>
          <a:lstStyle>
            <a:lvl1pPr>
              <a:lnSpc>
                <a:spcPct val="80000"/>
              </a:lnSpc>
              <a:defRPr sz="3200"/>
            </a:lvl1pPr>
          </a:lstStyle>
          <a:p>
            <a:pPr/>
            <a:r>
              <a:t>EI.E3: </a:t>
            </a:r>
          </a:p>
        </p:txBody>
      </p:sp>
      <p:sp>
        <p:nvSpPr>
          <p:cNvPr id="1308" name="Shape 1308"/>
          <p:cNvSpPr/>
          <p:nvPr>
            <p:ph type="body" idx="1"/>
          </p:nvPr>
        </p:nvSpPr>
        <p:spPr>
          <a:prstGeom prst="rect">
            <a:avLst/>
          </a:prstGeom>
        </p:spPr>
        <p:txBody>
          <a:bodyPr/>
          <a:lstStyle/>
          <a:p>
            <a:pPr>
              <a:lnSpc>
                <a:spcPct val="80000"/>
              </a:lnSpc>
              <a:spcBef>
                <a:spcPts val="800"/>
              </a:spcBef>
              <a:defRPr sz="3600"/>
            </a:pPr>
            <a:r>
              <a:t>Exited copies of all source specifications are available.</a:t>
            </a:r>
          </a:p>
          <a:p>
            <a:pPr lvl="1" marL="742950" indent="-285750">
              <a:lnSpc>
                <a:spcPct val="80000"/>
              </a:lnSpc>
              <a:defRPr i="1"/>
            </a:pPr>
            <a:r>
              <a:t>Rationale: there is little point in checking consistency against highly polluted source specifications.</a:t>
            </a:r>
            <a:endParaRPr sz="2800"/>
          </a:p>
          <a:p>
            <a:pPr lvl="1" marL="742950" indent="-285750">
              <a:lnSpc>
                <a:spcPct val="80000"/>
              </a:lnSpc>
              <a:defRPr i="1"/>
            </a:pPr>
            <a:r>
              <a:t> (example by using bad  Business Requirements to check new System Requirements).</a:t>
            </a:r>
          </a:p>
        </p:txBody>
      </p:sp>
      <p:pic>
        <p:nvPicPr>
          <p:cNvPr id="1309" name="image68.pdf"/>
          <p:cNvPicPr>
            <a:picLocks noChangeAspect="1"/>
          </p:cNvPicPr>
          <p:nvPr/>
        </p:nvPicPr>
        <p:blipFill>
          <a:blip r:embed="rId2">
            <a:extLst/>
          </a:blip>
          <a:stretch>
            <a:fillRect/>
          </a:stretch>
        </p:blipFill>
        <p:spPr>
          <a:xfrm>
            <a:off x="7285038" y="0"/>
            <a:ext cx="1858963" cy="1841501"/>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1" name="Shape 1311"/>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12" name="Shape 1312"/>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13" name="Shape 1313"/>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14" name="Shape 1314"/>
          <p:cNvSpPr/>
          <p:nvPr>
            <p:ph type="title"/>
          </p:nvPr>
        </p:nvSpPr>
        <p:spPr>
          <a:prstGeom prst="rect">
            <a:avLst/>
          </a:prstGeom>
        </p:spPr>
        <p:txBody>
          <a:bodyPr/>
          <a:lstStyle>
            <a:lvl1pPr>
              <a:lnSpc>
                <a:spcPct val="80000"/>
              </a:lnSpc>
              <a:defRPr sz="3200"/>
            </a:lvl1pPr>
          </a:lstStyle>
          <a:p>
            <a:pPr/>
            <a:r>
              <a:t>EI.E4: </a:t>
            </a:r>
          </a:p>
        </p:txBody>
      </p:sp>
      <p:sp>
        <p:nvSpPr>
          <p:cNvPr id="1315" name="Shape 1315"/>
          <p:cNvSpPr/>
          <p:nvPr>
            <p:ph type="body" idx="1"/>
          </p:nvPr>
        </p:nvSpPr>
        <p:spPr>
          <a:prstGeom prst="rect">
            <a:avLst/>
          </a:prstGeom>
        </p:spPr>
        <p:txBody>
          <a:bodyPr/>
          <a:lstStyle/>
          <a:p>
            <a:pPr>
              <a:lnSpc>
                <a:spcPct val="80000"/>
              </a:lnSpc>
            </a:pPr>
            <a:r>
              <a:t>An updated ‘Inspection Toolkit’ (with specification Rules, Checklists (for learning to apply the rules in practice), Process descriptions, forms, electronic support, intended readership role information) is available and is understood by the participants.</a:t>
            </a:r>
          </a:p>
          <a:p>
            <a:pPr lvl="3" marL="1600200" indent="-228600">
              <a:lnSpc>
                <a:spcPct val="80000"/>
              </a:lnSpc>
              <a:spcBef>
                <a:spcPts val="400"/>
              </a:spcBef>
              <a:defRPr i="1" sz="2000"/>
            </a:pPr>
            <a:r>
              <a:t>Rationale: This tool kit is the real definition of the Inspection process. This really determines correct use of the method.</a:t>
            </a:r>
          </a:p>
        </p:txBody>
      </p:sp>
      <p:pic>
        <p:nvPicPr>
          <p:cNvPr id="1316" name="image68.pdf"/>
          <p:cNvPicPr>
            <a:picLocks noChangeAspect="1"/>
          </p:cNvPicPr>
          <p:nvPr/>
        </p:nvPicPr>
        <p:blipFill>
          <a:blip r:embed="rId2">
            <a:extLst/>
          </a:blip>
          <a:stretch>
            <a:fillRect/>
          </a:stretch>
        </p:blipFill>
        <p:spPr>
          <a:xfrm>
            <a:off x="7285038" y="0"/>
            <a:ext cx="1858963" cy="1841501"/>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8" name="Shape 1318"/>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19" name="Shape 1319"/>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20" name="Shape 1320"/>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1" name="Shape 1321"/>
          <p:cNvSpPr/>
          <p:nvPr>
            <p:ph type="title"/>
          </p:nvPr>
        </p:nvSpPr>
        <p:spPr>
          <a:xfrm>
            <a:off x="685800" y="0"/>
            <a:ext cx="7772400" cy="800100"/>
          </a:xfrm>
          <a:prstGeom prst="rect">
            <a:avLst/>
          </a:prstGeom>
        </p:spPr>
        <p:txBody>
          <a:bodyPr/>
          <a:lstStyle>
            <a:lvl1pPr>
              <a:defRPr b="1" i="1">
                <a:latin typeface="Helvetica"/>
                <a:ea typeface="Helvetica"/>
                <a:cs typeface="Helvetica"/>
                <a:sym typeface="Helvetica"/>
              </a:defRPr>
            </a:lvl1pPr>
          </a:lstStyle>
          <a:p>
            <a:pPr/>
            <a:r>
              <a:t>Ex In Procedure</a:t>
            </a:r>
          </a:p>
        </p:txBody>
      </p:sp>
      <p:grpSp>
        <p:nvGrpSpPr>
          <p:cNvPr id="1324" name="Group 1324"/>
          <p:cNvGrpSpPr/>
          <p:nvPr/>
        </p:nvGrpSpPr>
        <p:grpSpPr>
          <a:xfrm>
            <a:off x="2590800" y="1066800"/>
            <a:ext cx="3657600" cy="3429000"/>
            <a:chOff x="0" y="0"/>
            <a:chExt cx="3657600" cy="3429000"/>
          </a:xfrm>
        </p:grpSpPr>
        <p:sp>
          <p:nvSpPr>
            <p:cNvPr id="1322" name="Shape 1322"/>
            <p:cNvSpPr/>
            <p:nvPr/>
          </p:nvSpPr>
          <p:spPr>
            <a:xfrm>
              <a:off x="0" y="0"/>
              <a:ext cx="3657600" cy="34290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23" name="Shape 1323"/>
            <p:cNvSpPr/>
            <p:nvPr/>
          </p:nvSpPr>
          <p:spPr>
            <a:xfrm flipV="1">
              <a:off x="-1" y="311727"/>
              <a:ext cx="2" cy="3117273"/>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6" name="Shape 1326"/>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27" name="Shape 1327"/>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28" name="Shape 1328"/>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9" name="Shape 1329"/>
          <p:cNvSpPr/>
          <p:nvPr>
            <p:ph type="title"/>
          </p:nvPr>
        </p:nvSpPr>
        <p:spPr>
          <a:prstGeom prst="rect">
            <a:avLst/>
          </a:prstGeom>
        </p:spPr>
        <p:txBody>
          <a:bodyPr/>
          <a:lstStyle>
            <a:lvl1pPr>
              <a:defRPr b="1" sz="2400">
                <a:latin typeface="+mn-lt"/>
                <a:ea typeface="+mn-ea"/>
                <a:cs typeface="+mn-cs"/>
                <a:sym typeface="Arial"/>
              </a:defRPr>
            </a:lvl1pPr>
          </a:lstStyle>
          <a:p>
            <a:pPr/>
            <a:r>
              <a:t>EI.P1: </a:t>
            </a:r>
          </a:p>
        </p:txBody>
      </p:sp>
      <p:sp>
        <p:nvSpPr>
          <p:cNvPr id="1330" name="Shape 1330"/>
          <p:cNvSpPr/>
          <p:nvPr>
            <p:ph type="body" idx="1"/>
          </p:nvPr>
        </p:nvSpPr>
        <p:spPr>
          <a:prstGeom prst="rect">
            <a:avLst/>
          </a:prstGeom>
        </p:spPr>
        <p:txBody>
          <a:bodyPr/>
          <a:lstStyle/>
          <a:p>
            <a:pPr>
              <a:spcBef>
                <a:spcPts val="800"/>
              </a:spcBef>
              <a:defRPr b="1" sz="3600">
                <a:latin typeface="+mn-lt"/>
                <a:ea typeface="+mn-ea"/>
                <a:cs typeface="+mn-cs"/>
                <a:sym typeface="Arial"/>
              </a:defRPr>
            </a:pPr>
            <a:r>
              <a:t>The specification writer (‘writer’) </a:t>
            </a:r>
          </a:p>
          <a:p>
            <a:pPr lvl="1" marL="742950" indent="-285750">
              <a:defRPr b="1">
                <a:latin typeface="+mn-lt"/>
                <a:ea typeface="+mn-ea"/>
                <a:cs typeface="+mn-cs"/>
                <a:sym typeface="Arial"/>
              </a:defRPr>
            </a:pPr>
            <a:r>
              <a:t>finds one other person (called a Checker) </a:t>
            </a:r>
            <a:endParaRPr sz="2800"/>
          </a:p>
          <a:p>
            <a:pPr lvl="1" marL="742950" indent="-285750">
              <a:defRPr b="1">
                <a:latin typeface="+mn-lt"/>
                <a:ea typeface="+mn-ea"/>
                <a:cs typeface="+mn-cs"/>
                <a:sym typeface="Arial"/>
              </a:defRPr>
            </a:pPr>
            <a:r>
              <a:t> to (help) carry out the QC (Quality Control) of their specification.</a:t>
            </a:r>
          </a:p>
        </p:txBody>
      </p:sp>
      <p:grpSp>
        <p:nvGrpSpPr>
          <p:cNvPr id="1333" name="Group 1333"/>
          <p:cNvGrpSpPr/>
          <p:nvPr/>
        </p:nvGrpSpPr>
        <p:grpSpPr>
          <a:xfrm>
            <a:off x="8077200" y="0"/>
            <a:ext cx="1066800" cy="990600"/>
            <a:chOff x="0" y="0"/>
            <a:chExt cx="1066800" cy="990600"/>
          </a:xfrm>
        </p:grpSpPr>
        <p:sp>
          <p:nvSpPr>
            <p:cNvPr id="1331" name="Shape 1331"/>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32" name="Shape 1332"/>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5" name="Shape 1335"/>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36" name="Shape 1336"/>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37" name="Shape 1337"/>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8" name="Shape 1338"/>
          <p:cNvSpPr/>
          <p:nvPr>
            <p:ph type="title"/>
          </p:nvPr>
        </p:nvSpPr>
        <p:spPr>
          <a:prstGeom prst="rect">
            <a:avLst/>
          </a:prstGeom>
        </p:spPr>
        <p:txBody>
          <a:bodyPr/>
          <a:lstStyle>
            <a:lvl1pPr>
              <a:defRPr b="1" sz="2400">
                <a:latin typeface="+mn-lt"/>
                <a:ea typeface="+mn-ea"/>
                <a:cs typeface="+mn-cs"/>
                <a:sym typeface="Arial"/>
              </a:defRPr>
            </a:lvl1pPr>
          </a:lstStyle>
          <a:p>
            <a:pPr/>
            <a:r>
              <a:t>EI.P2: </a:t>
            </a:r>
          </a:p>
        </p:txBody>
      </p:sp>
      <p:sp>
        <p:nvSpPr>
          <p:cNvPr id="1339" name="Shape 1339"/>
          <p:cNvSpPr/>
          <p:nvPr>
            <p:ph type="body" idx="1"/>
          </p:nvPr>
        </p:nvSpPr>
        <p:spPr>
          <a:xfrm>
            <a:off x="685800" y="1905000"/>
            <a:ext cx="7772400" cy="4114800"/>
          </a:xfrm>
          <a:prstGeom prst="rect">
            <a:avLst/>
          </a:prstGeom>
        </p:spPr>
        <p:txBody>
          <a:bodyPr/>
          <a:lstStyle/>
          <a:p>
            <a:pPr>
              <a:defRPr b="1">
                <a:latin typeface="+mn-lt"/>
                <a:ea typeface="+mn-ea"/>
                <a:cs typeface="+mn-cs"/>
                <a:sym typeface="Arial"/>
              </a:defRPr>
            </a:pPr>
            <a:r>
              <a:t>a meeting time, with maximum duration 1.0 hour is agreed.</a:t>
            </a:r>
          </a:p>
          <a:p>
            <a:pPr>
              <a:defRPr b="1">
                <a:latin typeface="+mn-lt"/>
                <a:ea typeface="+mn-ea"/>
                <a:cs typeface="+mn-cs"/>
                <a:sym typeface="Arial"/>
              </a:defRPr>
            </a:pPr>
            <a:r>
              <a:t>(if the Checker is experienced, they can in fact do their checking at any time, alone, and report their results to the writer.)</a:t>
            </a:r>
          </a:p>
        </p:txBody>
      </p:sp>
      <p:grpSp>
        <p:nvGrpSpPr>
          <p:cNvPr id="1342" name="Group 1342"/>
          <p:cNvGrpSpPr/>
          <p:nvPr/>
        </p:nvGrpSpPr>
        <p:grpSpPr>
          <a:xfrm>
            <a:off x="8077200" y="0"/>
            <a:ext cx="1066800" cy="990600"/>
            <a:chOff x="0" y="0"/>
            <a:chExt cx="1066800" cy="990600"/>
          </a:xfrm>
        </p:grpSpPr>
        <p:sp>
          <p:nvSpPr>
            <p:cNvPr id="1340" name="Shape 1340"/>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41" name="Shape 1341"/>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4" name="Shape 134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45" name="Shape 134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46" name="Shape 1346"/>
          <p:cNvSpPr/>
          <p:nvPr>
            <p:ph type="sldNum" sz="quarter" idx="2"/>
          </p:nvPr>
        </p:nvSpPr>
        <p:spPr>
          <a:xfrm>
            <a:off x="8087359" y="6553200"/>
            <a:ext cx="370841"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47" name="Shape 1347"/>
          <p:cNvSpPr/>
          <p:nvPr>
            <p:ph type="title"/>
          </p:nvPr>
        </p:nvSpPr>
        <p:spPr>
          <a:prstGeom prst="rect">
            <a:avLst/>
          </a:prstGeom>
        </p:spPr>
        <p:txBody>
          <a:bodyPr/>
          <a:lstStyle>
            <a:lvl1pPr>
              <a:defRPr b="1" sz="2400">
                <a:latin typeface="+mn-lt"/>
                <a:ea typeface="+mn-ea"/>
                <a:cs typeface="+mn-cs"/>
                <a:sym typeface="Arial"/>
              </a:defRPr>
            </a:lvl1pPr>
          </a:lstStyle>
          <a:p>
            <a:pPr/>
            <a:r>
              <a:t>EI.P3: </a:t>
            </a:r>
          </a:p>
        </p:txBody>
      </p:sp>
      <p:sp>
        <p:nvSpPr>
          <p:cNvPr id="1348" name="Shape 1348"/>
          <p:cNvSpPr/>
          <p:nvPr>
            <p:ph type="body" idx="1"/>
          </p:nvPr>
        </p:nvSpPr>
        <p:spPr>
          <a:prstGeom prst="rect">
            <a:avLst/>
          </a:prstGeom>
        </p:spPr>
        <p:txBody>
          <a:bodyPr/>
          <a:lstStyle/>
          <a:p>
            <a:pPr>
              <a:spcBef>
                <a:spcPts val="500"/>
              </a:spcBef>
              <a:defRPr b="1" sz="2400">
                <a:latin typeface="+mn-lt"/>
                <a:ea typeface="+mn-ea"/>
                <a:cs typeface="+mn-cs"/>
                <a:sym typeface="Arial"/>
              </a:defRPr>
            </a:pPr>
            <a:r>
              <a:t>The writer makes sure the checker is knowledgeable about the following:</a:t>
            </a:r>
          </a:p>
          <a:p>
            <a:pPr>
              <a:spcBef>
                <a:spcPts val="500"/>
              </a:spcBef>
              <a:defRPr b="1" sz="2400">
                <a:latin typeface="+mn-lt"/>
                <a:ea typeface="+mn-ea"/>
                <a:cs typeface="+mn-cs"/>
                <a:sym typeface="Arial"/>
              </a:defRPr>
            </a:pPr>
            <a:r>
              <a:t> the spec’s intended readership and their uses of the spec. </a:t>
            </a:r>
          </a:p>
          <a:p>
            <a:pPr>
              <a:spcBef>
                <a:spcPts val="500"/>
              </a:spcBef>
              <a:defRPr b="1" sz="2400">
                <a:latin typeface="+mn-lt"/>
                <a:ea typeface="+mn-ea"/>
                <a:cs typeface="+mn-cs"/>
                <a:sym typeface="Arial"/>
              </a:defRPr>
            </a:pPr>
            <a:r>
              <a:t> the specification Rules that apply (and their practical interpretation)</a:t>
            </a:r>
          </a:p>
          <a:p>
            <a:pPr>
              <a:spcBef>
                <a:spcPts val="500"/>
              </a:spcBef>
              <a:defRPr b="1" sz="2400">
                <a:latin typeface="+mn-lt"/>
                <a:ea typeface="+mn-ea"/>
                <a:cs typeface="+mn-cs"/>
                <a:sym typeface="Arial"/>
              </a:defRPr>
            </a:pPr>
            <a:r>
              <a:t> The definition of Major defect, and how to spot them</a:t>
            </a:r>
          </a:p>
          <a:p>
            <a:pPr>
              <a:spcBef>
                <a:spcPts val="500"/>
              </a:spcBef>
              <a:defRPr b="1" sz="2400">
                <a:latin typeface="+mn-lt"/>
                <a:ea typeface="+mn-ea"/>
                <a:cs typeface="+mn-cs"/>
                <a:sym typeface="Arial"/>
              </a:defRPr>
            </a:pPr>
            <a:r>
              <a:t> the purpose of the Spec QC process ( to help the writer get to real exit-able level of defect density).</a:t>
            </a:r>
          </a:p>
        </p:txBody>
      </p:sp>
      <p:grpSp>
        <p:nvGrpSpPr>
          <p:cNvPr id="1351" name="Group 1351"/>
          <p:cNvGrpSpPr/>
          <p:nvPr/>
        </p:nvGrpSpPr>
        <p:grpSpPr>
          <a:xfrm>
            <a:off x="8077200" y="0"/>
            <a:ext cx="1066800" cy="990600"/>
            <a:chOff x="0" y="0"/>
            <a:chExt cx="1066800" cy="990600"/>
          </a:xfrm>
        </p:grpSpPr>
        <p:sp>
          <p:nvSpPr>
            <p:cNvPr id="1349" name="Shape 1349"/>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50" name="Shape 1350"/>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title"/>
          </p:nvPr>
        </p:nvSpPr>
        <p:spPr>
          <a:xfrm>
            <a:off x="0" y="152400"/>
            <a:ext cx="9144000" cy="762000"/>
          </a:xfrm>
          <a:prstGeom prst="rect">
            <a:avLst/>
          </a:prstGeom>
        </p:spPr>
        <p:txBody>
          <a:bodyPr>
            <a:normAutofit fontScale="100000" lnSpcReduction="0"/>
          </a:bodyPr>
          <a:lstStyle/>
          <a:p>
            <a:pPr/>
            <a:r>
              <a:t>Testing Capability (C. Jones)</a:t>
            </a:r>
          </a:p>
        </p:txBody>
      </p:sp>
      <p:graphicFrame>
        <p:nvGraphicFramePr>
          <p:cNvPr id="471" name="Chart 471"/>
          <p:cNvGraphicFramePr/>
          <p:nvPr/>
        </p:nvGraphicFramePr>
        <p:xfrm>
          <a:off x="455397" y="758559"/>
          <a:ext cx="8472253" cy="4722839"/>
        </p:xfrm>
        <a:graphic xmlns:a="http://schemas.openxmlformats.org/drawingml/2006/main">
          <a:graphicData uri="http://schemas.openxmlformats.org/drawingml/2006/chart">
            <c:chart xmlns:c="http://schemas.openxmlformats.org/drawingml/2006/chart" r:id="rId2"/>
          </a:graphicData>
        </a:graphic>
      </p:graphicFrame>
      <p:sp>
        <p:nvSpPr>
          <p:cNvPr id="472" name="Shape 472"/>
          <p:cNvSpPr/>
          <p:nvPr/>
        </p:nvSpPr>
        <p:spPr>
          <a:xfrm>
            <a:off x="2286000" y="4343400"/>
            <a:ext cx="607552"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Test</a:t>
            </a:r>
          </a:p>
        </p:txBody>
      </p:sp>
      <p:sp>
        <p:nvSpPr>
          <p:cNvPr id="473" name="Shape 473"/>
          <p:cNvSpPr/>
          <p:nvPr/>
        </p:nvSpPr>
        <p:spPr>
          <a:xfrm>
            <a:off x="1447800" y="3581400"/>
            <a:ext cx="993140"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In Field</a:t>
            </a:r>
          </a:p>
        </p:txBody>
      </p:sp>
      <p:grpSp>
        <p:nvGrpSpPr>
          <p:cNvPr id="476" name="Group 476"/>
          <p:cNvGrpSpPr/>
          <p:nvPr/>
        </p:nvGrpSpPr>
        <p:grpSpPr>
          <a:xfrm>
            <a:off x="304800" y="762000"/>
            <a:ext cx="990600" cy="762000"/>
            <a:chOff x="0" y="0"/>
            <a:chExt cx="990600" cy="762000"/>
          </a:xfrm>
        </p:grpSpPr>
        <p:sp>
          <p:nvSpPr>
            <p:cNvPr id="474" name="Shape 474"/>
            <p:cNvSpPr/>
            <p:nvPr/>
          </p:nvSpPr>
          <p:spPr>
            <a:xfrm>
              <a:off x="0" y="0"/>
              <a:ext cx="990600" cy="762000"/>
            </a:xfrm>
            <a:prstGeom prst="rect">
              <a:avLst/>
            </a:prstGeom>
            <a:solidFill>
              <a:srgbClr val="FFFFFF"/>
            </a:solidFill>
            <a:ln w="12700" cap="flat">
              <a:noFill/>
              <a:miter lim="400000"/>
            </a:ln>
            <a:effectLst/>
          </p:spPr>
          <p:txBody>
            <a:bodyPr wrap="square" lIns="45719" tIns="45719" rIns="45719" bIns="45719" numCol="1" anchor="b">
              <a:noAutofit/>
            </a:bodyPr>
            <a:lstStyle/>
            <a:p>
              <a:pPr algn="ctr">
                <a:defRPr sz="2400"/>
              </a:pPr>
            </a:p>
          </p:txBody>
        </p:sp>
        <p:sp>
          <p:nvSpPr>
            <p:cNvPr id="475" name="Shape 475"/>
            <p:cNvSpPr/>
            <p:nvPr/>
          </p:nvSpPr>
          <p:spPr>
            <a:xfrm>
              <a:off x="0" y="324931"/>
              <a:ext cx="990600"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defRPr sz="2400"/>
              </a:lvl1pPr>
            </a:lstStyle>
            <a:p>
              <a:pPr>
                <a:defRPr sz="1800"/>
              </a:pPr>
              <a:r>
                <a:rPr sz="2400"/>
                <a:t>%</a:t>
              </a:r>
            </a:p>
          </p:txBody>
        </p:sp>
      </p:grpSp>
      <p:sp>
        <p:nvSpPr>
          <p:cNvPr id="477" name="Shape 47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3" name="Shape 1353"/>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54" name="Shape 1354"/>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55" name="Shape 1355"/>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56" name="Shape 1356"/>
          <p:cNvSpPr/>
          <p:nvPr>
            <p:ph type="title"/>
          </p:nvPr>
        </p:nvSpPr>
        <p:spPr>
          <a:prstGeom prst="rect">
            <a:avLst/>
          </a:prstGeom>
        </p:spPr>
        <p:txBody>
          <a:bodyPr/>
          <a:lstStyle>
            <a:lvl1pPr>
              <a:defRPr b="1" sz="2400">
                <a:latin typeface="+mn-lt"/>
                <a:ea typeface="+mn-ea"/>
                <a:cs typeface="+mn-cs"/>
                <a:sym typeface="Arial"/>
              </a:defRPr>
            </a:lvl1pPr>
          </a:lstStyle>
          <a:p>
            <a:pPr/>
            <a:r>
              <a:t>EI.P4: </a:t>
            </a:r>
          </a:p>
        </p:txBody>
      </p:sp>
      <p:sp>
        <p:nvSpPr>
          <p:cNvPr id="1357" name="Shape 1357"/>
          <p:cNvSpPr/>
          <p:nvPr>
            <p:ph type="body" idx="1"/>
          </p:nvPr>
        </p:nvSpPr>
        <p:spPr>
          <a:prstGeom prst="rect">
            <a:avLst/>
          </a:prstGeom>
        </p:spPr>
        <p:txBody>
          <a:bodyPr/>
          <a:lstStyle/>
          <a:p>
            <a:pPr>
              <a:spcBef>
                <a:spcPts val="600"/>
              </a:spcBef>
              <a:defRPr b="1" sz="2800">
                <a:latin typeface="+mn-lt"/>
                <a:ea typeface="+mn-ea"/>
                <a:cs typeface="+mn-cs"/>
                <a:sym typeface="Arial"/>
              </a:defRPr>
            </a:pPr>
            <a:r>
              <a:t>The writer and the checker will each select the </a:t>
            </a:r>
            <a:r>
              <a:rPr u="sng"/>
              <a:t>same</a:t>
            </a:r>
            <a:r>
              <a:t> one logical page  ‘at random’ (300 Non-commentary words) sample to check. </a:t>
            </a:r>
          </a:p>
          <a:p>
            <a:pPr>
              <a:spcBef>
                <a:spcPts val="600"/>
              </a:spcBef>
              <a:defRPr b="1" sz="2800">
                <a:latin typeface="+mn-lt"/>
                <a:ea typeface="+mn-ea"/>
                <a:cs typeface="+mn-cs"/>
                <a:sym typeface="Arial"/>
              </a:defRPr>
            </a:pPr>
            <a:r>
              <a:t>The writer is now performing the role of a ‘checker’ on their own work. </a:t>
            </a:r>
          </a:p>
          <a:p>
            <a:pPr>
              <a:spcBef>
                <a:spcPts val="600"/>
              </a:spcBef>
              <a:defRPr b="1" sz="2800">
                <a:latin typeface="+mn-lt"/>
                <a:ea typeface="+mn-ea"/>
                <a:cs typeface="+mn-cs"/>
                <a:sym typeface="Arial"/>
              </a:defRPr>
            </a:pPr>
            <a:r>
              <a:t>They should agree that the page selected is representative of the quality of the rest of the document.</a:t>
            </a:r>
          </a:p>
        </p:txBody>
      </p:sp>
      <p:grpSp>
        <p:nvGrpSpPr>
          <p:cNvPr id="1360" name="Group 1360"/>
          <p:cNvGrpSpPr/>
          <p:nvPr/>
        </p:nvGrpSpPr>
        <p:grpSpPr>
          <a:xfrm>
            <a:off x="8077200" y="0"/>
            <a:ext cx="1066800" cy="990600"/>
            <a:chOff x="0" y="0"/>
            <a:chExt cx="1066800" cy="990600"/>
          </a:xfrm>
        </p:grpSpPr>
        <p:sp>
          <p:nvSpPr>
            <p:cNvPr id="1358" name="Shape 1358"/>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59" name="Shape 1359"/>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2" name="Shape 1362"/>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63" name="Shape 1363"/>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64" name="Shape 1364"/>
          <p:cNvSpPr/>
          <p:nvPr>
            <p:ph type="sldNum" sz="quarter" idx="2"/>
          </p:nvPr>
        </p:nvSpPr>
        <p:spPr>
          <a:xfrm>
            <a:off x="8100382" y="6553200"/>
            <a:ext cx="357818"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65" name="Shape 1365"/>
          <p:cNvSpPr/>
          <p:nvPr>
            <p:ph type="title"/>
          </p:nvPr>
        </p:nvSpPr>
        <p:spPr>
          <a:prstGeom prst="rect">
            <a:avLst/>
          </a:prstGeom>
        </p:spPr>
        <p:txBody>
          <a:bodyPr/>
          <a:lstStyle>
            <a:lvl1pPr>
              <a:defRPr b="1" sz="2400">
                <a:latin typeface="+mn-lt"/>
                <a:ea typeface="+mn-ea"/>
                <a:cs typeface="+mn-cs"/>
                <a:sym typeface="Arial"/>
              </a:defRPr>
            </a:lvl1pPr>
          </a:lstStyle>
          <a:p>
            <a:pPr/>
            <a:r>
              <a:t>EI.P5: </a:t>
            </a:r>
          </a:p>
        </p:txBody>
      </p:sp>
      <p:sp>
        <p:nvSpPr>
          <p:cNvPr id="1366" name="Shape 1366"/>
          <p:cNvSpPr/>
          <p:nvPr>
            <p:ph type="body" idx="1"/>
          </p:nvPr>
        </p:nvSpPr>
        <p:spPr>
          <a:prstGeom prst="rect">
            <a:avLst/>
          </a:prstGeom>
        </p:spPr>
        <p:txBody>
          <a:bodyPr/>
          <a:lstStyle>
            <a:lvl1pPr>
              <a:spcBef>
                <a:spcPts val="1200"/>
              </a:spcBef>
              <a:defRPr b="1" sz="5400">
                <a:latin typeface="+mn-lt"/>
                <a:ea typeface="+mn-ea"/>
                <a:cs typeface="+mn-cs"/>
                <a:sym typeface="Arial"/>
              </a:defRPr>
            </a:lvl1pPr>
            <a:lvl2pPr marL="742950" indent="-285750">
              <a:spcBef>
                <a:spcPts val="1100"/>
              </a:spcBef>
              <a:defRPr b="1" sz="4800">
                <a:latin typeface="+mn-lt"/>
                <a:ea typeface="+mn-ea"/>
                <a:cs typeface="+mn-cs"/>
                <a:sym typeface="Arial"/>
              </a:defRPr>
            </a:lvl2pPr>
          </a:lstStyle>
          <a:p>
            <a:pPr/>
            <a:r>
              <a:t>checking will be done individually </a:t>
            </a:r>
          </a:p>
          <a:p>
            <a:pPr lvl="1"/>
            <a:r>
              <a:t>(but maybe in same room) </a:t>
            </a:r>
          </a:p>
        </p:txBody>
      </p:sp>
      <p:grpSp>
        <p:nvGrpSpPr>
          <p:cNvPr id="1369" name="Group 1369"/>
          <p:cNvGrpSpPr/>
          <p:nvPr/>
        </p:nvGrpSpPr>
        <p:grpSpPr>
          <a:xfrm>
            <a:off x="8077200" y="0"/>
            <a:ext cx="1066800" cy="990600"/>
            <a:chOff x="0" y="0"/>
            <a:chExt cx="1066800" cy="990600"/>
          </a:xfrm>
        </p:grpSpPr>
        <p:sp>
          <p:nvSpPr>
            <p:cNvPr id="1367" name="Shape 1367"/>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68" name="Shape 1368"/>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1" name="Shape 1371"/>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72" name="Shape 1372"/>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73" name="Shape 1373"/>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4" name="Shape 1374"/>
          <p:cNvSpPr/>
          <p:nvPr>
            <p:ph type="title"/>
          </p:nvPr>
        </p:nvSpPr>
        <p:spPr>
          <a:prstGeom prst="rect">
            <a:avLst/>
          </a:prstGeom>
        </p:spPr>
        <p:txBody>
          <a:bodyPr/>
          <a:lstStyle>
            <a:lvl1pPr>
              <a:defRPr b="1" sz="2400">
                <a:latin typeface="+mn-lt"/>
                <a:ea typeface="+mn-ea"/>
                <a:cs typeface="+mn-cs"/>
                <a:sym typeface="Arial"/>
              </a:defRPr>
            </a:lvl1pPr>
          </a:lstStyle>
          <a:p>
            <a:pPr/>
            <a:r>
              <a:t>EI.P6: </a:t>
            </a:r>
          </a:p>
        </p:txBody>
      </p:sp>
      <p:sp>
        <p:nvSpPr>
          <p:cNvPr id="1375" name="Shape 1375"/>
          <p:cNvSpPr/>
          <p:nvPr>
            <p:ph type="body" idx="1"/>
          </p:nvPr>
        </p:nvSpPr>
        <p:spPr>
          <a:prstGeom prst="rect">
            <a:avLst/>
          </a:prstGeom>
        </p:spPr>
        <p:txBody>
          <a:bodyPr/>
          <a:lstStyle/>
          <a:p>
            <a:pPr>
              <a:defRPr b="1">
                <a:latin typeface="+mn-lt"/>
                <a:ea typeface="+mn-ea"/>
                <a:cs typeface="+mn-cs"/>
                <a:sym typeface="Arial"/>
              </a:defRPr>
            </a:pPr>
            <a:r>
              <a:t>the initial checking time will be 10 minutes.</a:t>
            </a:r>
          </a:p>
          <a:p>
            <a:pPr>
              <a:defRPr b="1">
                <a:latin typeface="+mn-lt"/>
                <a:ea typeface="+mn-ea"/>
                <a:cs typeface="+mn-cs"/>
                <a:sym typeface="Arial"/>
              </a:defRPr>
            </a:pPr>
            <a:r>
              <a:t> If NO Major defects are found by either checker. </a:t>
            </a:r>
          </a:p>
          <a:p>
            <a:pPr>
              <a:defRPr b="1">
                <a:latin typeface="+mn-lt"/>
                <a:ea typeface="+mn-ea"/>
                <a:cs typeface="+mn-cs"/>
                <a:sym typeface="Arial"/>
              </a:defRPr>
            </a:pPr>
            <a:r>
              <a:t>The checking process will continue for another 30 minutes. </a:t>
            </a:r>
          </a:p>
          <a:p>
            <a:pPr>
              <a:defRPr b="1">
                <a:latin typeface="+mn-lt"/>
                <a:ea typeface="+mn-ea"/>
                <a:cs typeface="+mn-cs"/>
                <a:sym typeface="Arial"/>
              </a:defRPr>
            </a:pPr>
            <a:r>
              <a:t>Even if no further Majors are found.</a:t>
            </a:r>
          </a:p>
        </p:txBody>
      </p:sp>
      <p:grpSp>
        <p:nvGrpSpPr>
          <p:cNvPr id="1378" name="Group 1378"/>
          <p:cNvGrpSpPr/>
          <p:nvPr/>
        </p:nvGrpSpPr>
        <p:grpSpPr>
          <a:xfrm>
            <a:off x="8077200" y="0"/>
            <a:ext cx="1066800" cy="990600"/>
            <a:chOff x="0" y="0"/>
            <a:chExt cx="1066800" cy="990600"/>
          </a:xfrm>
        </p:grpSpPr>
        <p:sp>
          <p:nvSpPr>
            <p:cNvPr id="1376" name="Shape 1376"/>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77" name="Shape 1377"/>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0" name="Shape 1380"/>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81" name="Shape 1381"/>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82" name="Shape 1382"/>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3" name="Shape 1383"/>
          <p:cNvSpPr/>
          <p:nvPr>
            <p:ph type="title"/>
          </p:nvPr>
        </p:nvSpPr>
        <p:spPr>
          <a:prstGeom prst="rect">
            <a:avLst/>
          </a:prstGeom>
        </p:spPr>
        <p:txBody>
          <a:bodyPr/>
          <a:lstStyle>
            <a:lvl1pPr>
              <a:defRPr b="1" sz="2400">
                <a:latin typeface="+mn-lt"/>
                <a:ea typeface="+mn-ea"/>
                <a:cs typeface="+mn-cs"/>
                <a:sym typeface="Arial"/>
              </a:defRPr>
            </a:lvl1pPr>
          </a:lstStyle>
          <a:p>
            <a:pPr/>
            <a:r>
              <a:t>EI.P7: </a:t>
            </a:r>
          </a:p>
        </p:txBody>
      </p:sp>
      <p:sp>
        <p:nvSpPr>
          <p:cNvPr id="1384" name="Shape 1384"/>
          <p:cNvSpPr/>
          <p:nvPr>
            <p:ph type="body" idx="1"/>
          </p:nvPr>
        </p:nvSpPr>
        <p:spPr>
          <a:prstGeom prst="rect">
            <a:avLst/>
          </a:prstGeom>
        </p:spPr>
        <p:txBody>
          <a:bodyPr/>
          <a:lstStyle/>
          <a:p>
            <a:pPr>
              <a:spcBef>
                <a:spcPts val="500"/>
              </a:spcBef>
              <a:defRPr b="1" sz="2400">
                <a:latin typeface="+mn-lt"/>
                <a:ea typeface="+mn-ea"/>
                <a:cs typeface="+mn-cs"/>
                <a:sym typeface="Arial"/>
              </a:defRPr>
            </a:pPr>
            <a:r>
              <a:t>If any Major defect is found </a:t>
            </a:r>
          </a:p>
          <a:p>
            <a:pPr lvl="1" marL="742950" indent="-285750">
              <a:spcBef>
                <a:spcPts val="400"/>
              </a:spcBef>
              <a:defRPr b="1" sz="2000">
                <a:latin typeface="+mn-lt"/>
                <a:ea typeface="+mn-ea"/>
                <a:cs typeface="+mn-cs"/>
                <a:sym typeface="Arial"/>
              </a:defRPr>
            </a:pPr>
            <a:r>
              <a:t>(and acknowledged by the writer as a real Major defect) </a:t>
            </a:r>
            <a:endParaRPr sz="2800"/>
          </a:p>
          <a:p>
            <a:pPr lvl="1" marL="742950" indent="-285750">
              <a:spcBef>
                <a:spcPts val="400"/>
              </a:spcBef>
              <a:defRPr b="1" sz="2000">
                <a:latin typeface="+mn-lt"/>
                <a:ea typeface="+mn-ea"/>
                <a:cs typeface="+mn-cs"/>
                <a:sym typeface="Arial"/>
              </a:defRPr>
            </a:pPr>
            <a:r>
              <a:t>in the first 10 minutes of checking,</a:t>
            </a:r>
            <a:endParaRPr sz="2800"/>
          </a:p>
          <a:p>
            <a:pPr lvl="1" marL="742950" indent="-285750">
              <a:spcBef>
                <a:spcPts val="400"/>
              </a:spcBef>
              <a:defRPr b="1" sz="2000">
                <a:latin typeface="+mn-lt"/>
                <a:ea typeface="+mn-ea"/>
                <a:cs typeface="+mn-cs"/>
                <a:sym typeface="Arial"/>
              </a:defRPr>
            </a:pPr>
            <a:r>
              <a:t> then this will be considered a sign that the spec contains many more major defects. </a:t>
            </a:r>
            <a:endParaRPr sz="2800"/>
          </a:p>
          <a:p>
            <a:pPr lvl="1" marL="742950" indent="-285750">
              <a:spcBef>
                <a:spcPts val="400"/>
              </a:spcBef>
              <a:defRPr b="1" sz="2000">
                <a:latin typeface="+mn-lt"/>
                <a:ea typeface="+mn-ea"/>
                <a:cs typeface="+mn-cs"/>
                <a:sym typeface="Arial"/>
              </a:defRPr>
            </a:pPr>
            <a:r>
              <a:t>The writer will consider whether they want to stop the QC process and improve the spec,</a:t>
            </a:r>
            <a:endParaRPr sz="2800"/>
          </a:p>
          <a:p>
            <a:pPr lvl="2" marL="1143000" indent="-228600">
              <a:spcBef>
                <a:spcPts val="400"/>
              </a:spcBef>
              <a:defRPr b="1" sz="1800">
                <a:latin typeface="+mn-lt"/>
                <a:ea typeface="+mn-ea"/>
                <a:cs typeface="+mn-cs"/>
                <a:sym typeface="Arial"/>
              </a:defRPr>
            </a:pPr>
            <a:r>
              <a:t> or whether they want to continue for another 30 minutes to gather more Major defect cases </a:t>
            </a:r>
            <a:endParaRPr sz="2400"/>
          </a:p>
          <a:p>
            <a:pPr lvl="3" marL="1600200" indent="-228600">
              <a:spcBef>
                <a:spcPts val="300"/>
              </a:spcBef>
              <a:defRPr b="1" sz="1600">
                <a:latin typeface="+mn-lt"/>
                <a:ea typeface="+mn-ea"/>
                <a:cs typeface="+mn-cs"/>
                <a:sym typeface="Arial"/>
              </a:defRPr>
            </a:pPr>
            <a:r>
              <a:t>(to better signal what they need to rewrite).</a:t>
            </a:r>
          </a:p>
        </p:txBody>
      </p:sp>
      <p:grpSp>
        <p:nvGrpSpPr>
          <p:cNvPr id="1387" name="Group 1387"/>
          <p:cNvGrpSpPr/>
          <p:nvPr/>
        </p:nvGrpSpPr>
        <p:grpSpPr>
          <a:xfrm>
            <a:off x="8077200" y="0"/>
            <a:ext cx="1066800" cy="990600"/>
            <a:chOff x="0" y="0"/>
            <a:chExt cx="1066800" cy="990600"/>
          </a:xfrm>
        </p:grpSpPr>
        <p:sp>
          <p:nvSpPr>
            <p:cNvPr id="1385" name="Shape 1385"/>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86" name="Shape 1386"/>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9" name="Shape 1389"/>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90" name="Shape 1390"/>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391" name="Shape 1391"/>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92" name="Shape 1392"/>
          <p:cNvSpPr/>
          <p:nvPr>
            <p:ph type="title"/>
          </p:nvPr>
        </p:nvSpPr>
        <p:spPr>
          <a:prstGeom prst="rect">
            <a:avLst/>
          </a:prstGeom>
        </p:spPr>
        <p:txBody>
          <a:bodyPr/>
          <a:lstStyle>
            <a:lvl1pPr>
              <a:defRPr b="1" sz="2400">
                <a:latin typeface="+mn-lt"/>
                <a:ea typeface="+mn-ea"/>
                <a:cs typeface="+mn-cs"/>
                <a:sym typeface="Arial"/>
              </a:defRPr>
            </a:lvl1pPr>
          </a:lstStyle>
          <a:p>
            <a:pPr/>
            <a:r>
              <a:t>EI.P8: </a:t>
            </a:r>
          </a:p>
        </p:txBody>
      </p:sp>
      <p:sp>
        <p:nvSpPr>
          <p:cNvPr id="1393" name="Shape 1393"/>
          <p:cNvSpPr/>
          <p:nvPr>
            <p:ph type="body" idx="1"/>
          </p:nvPr>
        </p:nvSpPr>
        <p:spPr>
          <a:prstGeom prst="rect">
            <a:avLst/>
          </a:prstGeom>
        </p:spPr>
        <p:txBody>
          <a:bodyPr/>
          <a:lstStyle/>
          <a:p>
            <a:pPr>
              <a:lnSpc>
                <a:spcPct val="90000"/>
              </a:lnSpc>
              <a:spcBef>
                <a:spcPts val="600"/>
              </a:spcBef>
              <a:defRPr b="1" sz="2800">
                <a:latin typeface="+mn-lt"/>
                <a:ea typeface="+mn-ea"/>
                <a:cs typeface="+mn-cs"/>
                <a:sym typeface="Arial"/>
              </a:defRPr>
            </a:pPr>
            <a:r>
              <a:t>At the end of the checking time,</a:t>
            </a:r>
          </a:p>
          <a:p>
            <a:pPr lvl="1" marL="742950" indent="-285750">
              <a:lnSpc>
                <a:spcPct val="90000"/>
              </a:lnSpc>
              <a:spcBef>
                <a:spcPts val="500"/>
              </a:spcBef>
              <a:defRPr b="1" sz="2400">
                <a:latin typeface="+mn-lt"/>
                <a:ea typeface="+mn-ea"/>
                <a:cs typeface="+mn-cs"/>
                <a:sym typeface="Arial"/>
              </a:defRPr>
            </a:pPr>
            <a:r>
              <a:t> the writer </a:t>
            </a:r>
            <a:endParaRPr sz="2800"/>
          </a:p>
          <a:p>
            <a:pPr lvl="2" marL="1143000" indent="-228600">
              <a:lnSpc>
                <a:spcPct val="90000"/>
              </a:lnSpc>
              <a:spcBef>
                <a:spcPts val="400"/>
              </a:spcBef>
              <a:defRPr b="1" sz="2000">
                <a:latin typeface="+mn-lt"/>
                <a:ea typeface="+mn-ea"/>
                <a:cs typeface="+mn-cs"/>
                <a:sym typeface="Arial"/>
              </a:defRPr>
            </a:pPr>
            <a:r>
              <a:t>(or the checker if they decide to take reporting responsibility)</a:t>
            </a:r>
            <a:endParaRPr sz="2400"/>
          </a:p>
          <a:p>
            <a:pPr lvl="2" marL="1143000" indent="-228600">
              <a:lnSpc>
                <a:spcPct val="90000"/>
              </a:lnSpc>
              <a:spcBef>
                <a:spcPts val="400"/>
              </a:spcBef>
              <a:defRPr b="1" sz="2000">
                <a:latin typeface="+mn-lt"/>
                <a:ea typeface="+mn-ea"/>
                <a:cs typeface="+mn-cs"/>
                <a:sym typeface="Arial"/>
              </a:defRPr>
            </a:pPr>
            <a:r>
              <a:t> will calculate the estimated Majors/Page in the current document </a:t>
            </a:r>
            <a:endParaRPr sz="2400"/>
          </a:p>
          <a:p>
            <a:pPr lvl="2" marL="1143000" indent="-228600">
              <a:lnSpc>
                <a:spcPct val="90000"/>
              </a:lnSpc>
              <a:spcBef>
                <a:spcPts val="400"/>
              </a:spcBef>
              <a:defRPr b="1" sz="2000">
                <a:latin typeface="+mn-lt"/>
                <a:ea typeface="+mn-ea"/>
                <a:cs typeface="+mn-cs"/>
                <a:sym typeface="Arial"/>
              </a:defRPr>
            </a:pPr>
            <a:r>
              <a:t>(using formulas or tools supplied) </a:t>
            </a:r>
            <a:endParaRPr sz="2400"/>
          </a:p>
          <a:p>
            <a:pPr lvl="2" marL="1143000" indent="-228600">
              <a:lnSpc>
                <a:spcPct val="90000"/>
              </a:lnSpc>
              <a:spcBef>
                <a:spcPts val="400"/>
              </a:spcBef>
              <a:defRPr b="1" sz="2000">
                <a:latin typeface="+mn-lt"/>
                <a:ea typeface="+mn-ea"/>
                <a:cs typeface="+mn-cs"/>
                <a:sym typeface="Arial"/>
              </a:defRPr>
            </a:pPr>
            <a:r>
              <a:t>and will report (on a form or to a database)</a:t>
            </a:r>
            <a:endParaRPr sz="2400"/>
          </a:p>
          <a:p>
            <a:pPr lvl="3" marL="1600200" indent="-228600">
              <a:lnSpc>
                <a:spcPct val="90000"/>
              </a:lnSpc>
              <a:spcBef>
                <a:spcPts val="400"/>
              </a:spcBef>
              <a:defRPr b="1" sz="1800">
                <a:latin typeface="+mn-lt"/>
                <a:ea typeface="+mn-ea"/>
                <a:cs typeface="+mn-cs"/>
                <a:sym typeface="Arial"/>
              </a:defRPr>
            </a:pPr>
            <a:r>
              <a:t> all time used and results</a:t>
            </a:r>
            <a:endParaRPr sz="2000"/>
          </a:p>
          <a:p>
            <a:pPr lvl="3" marL="1600200" indent="-228600">
              <a:lnSpc>
                <a:spcPct val="90000"/>
              </a:lnSpc>
              <a:spcBef>
                <a:spcPts val="400"/>
              </a:spcBef>
              <a:defRPr b="1" sz="1800">
                <a:latin typeface="+mn-lt"/>
                <a:ea typeface="+mn-ea"/>
                <a:cs typeface="+mn-cs"/>
                <a:sym typeface="Arial"/>
              </a:defRPr>
            </a:pPr>
            <a:r>
              <a:t>(Majors found,</a:t>
            </a:r>
            <a:endParaRPr sz="2000"/>
          </a:p>
          <a:p>
            <a:pPr lvl="3" marL="1600200" indent="-228600">
              <a:lnSpc>
                <a:spcPct val="90000"/>
              </a:lnSpc>
              <a:spcBef>
                <a:spcPts val="400"/>
              </a:spcBef>
              <a:defRPr b="1" sz="1800">
                <a:latin typeface="+mn-lt"/>
                <a:ea typeface="+mn-ea"/>
                <a:cs typeface="+mn-cs"/>
                <a:sym typeface="Arial"/>
              </a:defRPr>
            </a:pPr>
            <a:r>
              <a:t> Majors/page estimated, </a:t>
            </a:r>
            <a:endParaRPr sz="2000"/>
          </a:p>
          <a:p>
            <a:pPr lvl="3" marL="1600200" indent="-228600">
              <a:lnSpc>
                <a:spcPct val="90000"/>
              </a:lnSpc>
              <a:spcBef>
                <a:spcPts val="400"/>
              </a:spcBef>
              <a:defRPr b="1" sz="1800">
                <a:latin typeface="+mn-lt"/>
                <a:ea typeface="+mn-ea"/>
                <a:cs typeface="+mn-cs"/>
                <a:sym typeface="Arial"/>
              </a:defRPr>
            </a:pPr>
            <a:r>
              <a:t>decision to Exit or not, etc.)</a:t>
            </a:r>
          </a:p>
        </p:txBody>
      </p:sp>
      <p:grpSp>
        <p:nvGrpSpPr>
          <p:cNvPr id="1396" name="Group 1396"/>
          <p:cNvGrpSpPr/>
          <p:nvPr/>
        </p:nvGrpSpPr>
        <p:grpSpPr>
          <a:xfrm>
            <a:off x="8077200" y="0"/>
            <a:ext cx="1066800" cy="990600"/>
            <a:chOff x="0" y="0"/>
            <a:chExt cx="1066800" cy="990600"/>
          </a:xfrm>
        </p:grpSpPr>
        <p:sp>
          <p:nvSpPr>
            <p:cNvPr id="1394" name="Shape 1394"/>
            <p:cNvSpPr/>
            <p:nvPr/>
          </p:nvSpPr>
          <p:spPr>
            <a:xfrm>
              <a:off x="0" y="0"/>
              <a:ext cx="1066800" cy="990600"/>
            </a:xfrm>
            <a:prstGeom prst="rect">
              <a:avLst/>
            </a:prstGeom>
            <a:solidFill>
              <a:srgbClr val="FFFB00"/>
            </a:solidFill>
            <a:ln w="57150" cap="flat">
              <a:solidFill>
                <a:srgbClr val="000000"/>
              </a:solidFill>
              <a:prstDash val="solid"/>
              <a:miter lim="400000"/>
            </a:ln>
            <a:effectLst/>
          </p:spPr>
          <p:txBody>
            <a:bodyPr wrap="square" lIns="45719" tIns="45719" rIns="45719" bIns="45719" numCol="1" anchor="ctr">
              <a:noAutofit/>
            </a:bodyPr>
            <a:lstStyle/>
            <a:p>
              <a:pPr>
                <a:defRPr sz="2800">
                  <a:latin typeface="Times"/>
                  <a:ea typeface="Times"/>
                  <a:cs typeface="Times"/>
                  <a:sym typeface="Times"/>
                </a:defRPr>
              </a:pPr>
            </a:p>
          </p:txBody>
        </p:sp>
        <p:sp>
          <p:nvSpPr>
            <p:cNvPr id="1395" name="Shape 1395"/>
            <p:cNvSpPr/>
            <p:nvPr/>
          </p:nvSpPr>
          <p:spPr>
            <a:xfrm flipV="1">
              <a:off x="-1" y="90054"/>
              <a:ext cx="2" cy="900546"/>
            </a:xfrm>
            <a:prstGeom prst="line">
              <a:avLst/>
            </a:prstGeom>
            <a:noFill/>
            <a:ln w="5715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8" name="Shape 1398"/>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399" name="Shape 1399"/>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400" name="Shape 1400"/>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1" name="Shape 1401"/>
          <p:cNvSpPr/>
          <p:nvPr>
            <p:ph type="title"/>
          </p:nvPr>
        </p:nvSpPr>
        <p:spPr>
          <a:xfrm>
            <a:off x="685800" y="0"/>
            <a:ext cx="7772400" cy="685800"/>
          </a:xfrm>
          <a:prstGeom prst="rect">
            <a:avLst/>
          </a:prstGeom>
        </p:spPr>
        <p:txBody>
          <a:bodyPr/>
          <a:lstStyle>
            <a:lvl1pPr defTabSz="822959">
              <a:defRPr b="1" i="1" sz="3959">
                <a:latin typeface="Helvetica"/>
                <a:ea typeface="Helvetica"/>
                <a:cs typeface="Helvetica"/>
                <a:sym typeface="Helvetica"/>
              </a:defRPr>
            </a:lvl1pPr>
          </a:lstStyle>
          <a:p>
            <a:pPr/>
            <a:r>
              <a:t>EI Exit Conditions</a:t>
            </a:r>
          </a:p>
        </p:txBody>
      </p:sp>
      <p:pic>
        <p:nvPicPr>
          <p:cNvPr id="1402" name="image69.pdf"/>
          <p:cNvPicPr>
            <a:picLocks noChangeAspect="1"/>
          </p:cNvPicPr>
          <p:nvPr/>
        </p:nvPicPr>
        <p:blipFill>
          <a:blip r:embed="rId2">
            <a:extLst/>
          </a:blip>
          <a:stretch>
            <a:fillRect/>
          </a:stretch>
        </p:blipFill>
        <p:spPr>
          <a:xfrm>
            <a:off x="2914650" y="1787524"/>
            <a:ext cx="3314701" cy="3281364"/>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4" name="Shape 140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405" name="Shape 140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406" name="Shape 1406"/>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7" name="Shape 1407"/>
          <p:cNvSpPr/>
          <p:nvPr>
            <p:ph type="title"/>
          </p:nvPr>
        </p:nvSpPr>
        <p:spPr>
          <a:prstGeom prst="rect">
            <a:avLst/>
          </a:prstGeom>
        </p:spPr>
        <p:txBody>
          <a:bodyPr/>
          <a:lstStyle>
            <a:lvl1pPr>
              <a:lnSpc>
                <a:spcPct val="80000"/>
              </a:lnSpc>
              <a:defRPr b="1" sz="3600"/>
            </a:lvl1pPr>
          </a:lstStyle>
          <a:p>
            <a:pPr/>
            <a:r>
              <a:t>EI.X1: Defect Density Condition:</a:t>
            </a:r>
          </a:p>
        </p:txBody>
      </p:sp>
      <p:sp>
        <p:nvSpPr>
          <p:cNvPr id="1408" name="Shape 1408"/>
          <p:cNvSpPr/>
          <p:nvPr>
            <p:ph type="body" idx="1"/>
          </p:nvPr>
        </p:nvSpPr>
        <p:spPr>
          <a:prstGeom prst="rect">
            <a:avLst/>
          </a:prstGeom>
        </p:spPr>
        <p:txBody>
          <a:bodyPr/>
          <a:lstStyle/>
          <a:p>
            <a:pPr marL="329184" indent="-329184" defTabSz="877823">
              <a:lnSpc>
                <a:spcPct val="80000"/>
              </a:lnSpc>
              <a:spcBef>
                <a:spcPts val="400"/>
              </a:spcBef>
              <a:defRPr b="1" sz="1727"/>
            </a:pPr>
            <a:r>
              <a:t>Estimated Major Defects remaining per page is less than 1 per 300 Non commentary words (initially until end 2003 10 Majors, to get a lenient start).</a:t>
            </a:r>
          </a:p>
          <a:p>
            <a:pPr marL="329184" indent="-329184" defTabSz="877823">
              <a:lnSpc>
                <a:spcPct val="80000"/>
              </a:lnSpc>
              <a:spcBef>
                <a:spcPts val="400"/>
              </a:spcBef>
              <a:defRPr b="1" sz="1727"/>
            </a:pPr>
            <a:r>
              <a:t>FORMULA FOR ESTIMATION:</a:t>
            </a:r>
          </a:p>
          <a:p>
            <a:pPr marL="329184" indent="-329184" defTabSz="877823">
              <a:lnSpc>
                <a:spcPct val="80000"/>
              </a:lnSpc>
              <a:spcBef>
                <a:spcPts val="400"/>
              </a:spcBef>
              <a:defRPr b="1" sz="1727"/>
            </a:pPr>
            <a:r>
              <a:t>Assume 33% effectiveness of the 2-checker checking-process.</a:t>
            </a:r>
          </a:p>
          <a:p>
            <a:pPr marL="329184" indent="-329184" defTabSz="877823">
              <a:lnSpc>
                <a:spcPct val="80000"/>
              </a:lnSpc>
              <a:spcBef>
                <a:spcPts val="400"/>
              </a:spcBef>
              <a:defRPr b="1" sz="1727"/>
            </a:pPr>
            <a:r>
              <a:t>Total Unique Majors acknowledged by writer, found in the sample logical page,  times 3, gives a reasonable estimate of Majors/Page. This is before writer correction of known Majors.</a:t>
            </a:r>
          </a:p>
          <a:p>
            <a:pPr marL="329184" indent="-329184" defTabSz="877823">
              <a:lnSpc>
                <a:spcPct val="80000"/>
              </a:lnSpc>
              <a:spcBef>
                <a:spcPts val="400"/>
              </a:spcBef>
              <a:defRPr b="1" sz="1727"/>
            </a:pPr>
            <a:r>
              <a:t>Note: the effectiveness for a 3 checker group is slightly higher say about 40%. This figure needs to be determined by your own measurement.</a:t>
            </a:r>
          </a:p>
          <a:p>
            <a:pPr marL="329184" indent="-329184" defTabSz="877823">
              <a:lnSpc>
                <a:spcPct val="80000"/>
              </a:lnSpc>
              <a:defRPr b="1" sz="1727"/>
            </a:pPr>
          </a:p>
          <a:p>
            <a:pPr marL="329184" indent="-329184" defTabSz="877823">
              <a:lnSpc>
                <a:spcPct val="80000"/>
              </a:lnSpc>
              <a:spcBef>
                <a:spcPts val="400"/>
              </a:spcBef>
              <a:defRPr b="1" sz="1727"/>
            </a:pPr>
            <a:r>
              <a:t>OPTION: we might manage the exit level at an individual writer level to gradually motivate them to improve by about 50% (defect injection) less per iteration of the write and check cycle. &lt;- KM idea – TG likes it!</a:t>
            </a:r>
          </a:p>
          <a:p>
            <a:pPr marL="329184" indent="-329184" defTabSz="877823">
              <a:lnSpc>
                <a:spcPct val="80000"/>
              </a:lnSpc>
              <a:defRPr b="1" sz="1727"/>
            </a:pPr>
          </a:p>
          <a:p>
            <a:pPr marL="329184" indent="-329184" defTabSz="877823">
              <a:lnSpc>
                <a:spcPct val="80000"/>
              </a:lnSpc>
              <a:spcBef>
                <a:spcPts val="400"/>
              </a:spcBef>
              <a:defRPr b="1" sz="1727"/>
            </a:pPr>
            <a:r>
              <a:t>NOTE: THE 33% effectiveness is based on experience, but it could vary, for example depending on the rate of checking used. The rate is controlled here because the time and the volume ( a logical page) are controlled in the process.</a:t>
            </a:r>
          </a:p>
        </p:txBody>
      </p:sp>
      <p:pic>
        <p:nvPicPr>
          <p:cNvPr id="1409" name="image69.pdf"/>
          <p:cNvPicPr>
            <a:picLocks noChangeAspect="1"/>
          </p:cNvPicPr>
          <p:nvPr/>
        </p:nvPicPr>
        <p:blipFill>
          <a:blip r:embed="rId2">
            <a:extLst/>
          </a:blip>
          <a:stretch>
            <a:fillRect/>
          </a:stretch>
        </p:blipFill>
        <p:spPr>
          <a:xfrm>
            <a:off x="8020050" y="0"/>
            <a:ext cx="1123951" cy="1112838"/>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1" name="Shape 1411"/>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412" name="Shape 1412"/>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413" name="Shape 1413"/>
          <p:cNvSpPr/>
          <p:nvPr>
            <p:ph type="sldNum" sz="quarter" idx="2"/>
          </p:nvPr>
        </p:nvSpPr>
        <p:spPr>
          <a:xfrm>
            <a:off x="8093871" y="6553200"/>
            <a:ext cx="364329" cy="3200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4" name="Shape 1414"/>
          <p:cNvSpPr/>
          <p:nvPr>
            <p:ph type="title"/>
          </p:nvPr>
        </p:nvSpPr>
        <p:spPr>
          <a:prstGeom prst="rect">
            <a:avLst/>
          </a:prstGeom>
        </p:spPr>
        <p:txBody>
          <a:bodyPr/>
          <a:lstStyle>
            <a:lvl1pPr>
              <a:lnSpc>
                <a:spcPct val="80000"/>
              </a:lnSpc>
              <a:defRPr b="1" sz="3600"/>
            </a:lvl1pPr>
          </a:lstStyle>
          <a:p>
            <a:pPr/>
            <a:r>
              <a:t>EI.X2: </a:t>
            </a:r>
          </a:p>
        </p:txBody>
      </p:sp>
      <p:sp>
        <p:nvSpPr>
          <p:cNvPr id="1415" name="Shape 1415"/>
          <p:cNvSpPr/>
          <p:nvPr>
            <p:ph type="body" idx="1"/>
          </p:nvPr>
        </p:nvSpPr>
        <p:spPr>
          <a:prstGeom prst="rect">
            <a:avLst/>
          </a:prstGeom>
        </p:spPr>
        <p:txBody>
          <a:bodyPr/>
          <a:lstStyle/>
          <a:p>
            <a:pPr marL="374072" indent="-374072">
              <a:lnSpc>
                <a:spcPct val="80000"/>
              </a:lnSpc>
              <a:spcBef>
                <a:spcPts val="1100"/>
              </a:spcBef>
              <a:defRPr b="1" sz="4800"/>
            </a:pPr>
            <a:r>
              <a:t>Writer Veto</a:t>
            </a:r>
          </a:p>
          <a:p>
            <a:pPr>
              <a:lnSpc>
                <a:spcPct val="80000"/>
              </a:lnSpc>
              <a:spcBef>
                <a:spcPts val="1000"/>
              </a:spcBef>
              <a:defRPr b="1" sz="4400"/>
            </a:pPr>
            <a:r>
              <a:t>The specification cannot exit if the spec writer wants more time to improve it.</a:t>
            </a:r>
          </a:p>
        </p:txBody>
      </p:sp>
      <p:pic>
        <p:nvPicPr>
          <p:cNvPr id="1416" name="image69.pdf"/>
          <p:cNvPicPr>
            <a:picLocks noChangeAspect="1"/>
          </p:cNvPicPr>
          <p:nvPr/>
        </p:nvPicPr>
        <p:blipFill>
          <a:blip r:embed="rId2">
            <a:extLst/>
          </a:blip>
          <a:stretch>
            <a:fillRect/>
          </a:stretch>
        </p:blipFill>
        <p:spPr>
          <a:xfrm>
            <a:off x="8020050" y="0"/>
            <a:ext cx="1123951" cy="1112838"/>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8" name="image24.png"/>
          <p:cNvPicPr>
            <a:picLocks noChangeAspect="1"/>
          </p:cNvPicPr>
          <p:nvPr/>
        </p:nvPicPr>
        <p:blipFill>
          <a:blip r:embed="rId3">
            <a:extLst/>
          </a:blip>
          <a:stretch>
            <a:fillRect/>
          </a:stretch>
        </p:blipFill>
        <p:spPr>
          <a:xfrm>
            <a:off x="85725" y="508000"/>
            <a:ext cx="9058275" cy="6883400"/>
          </a:xfrm>
          <a:prstGeom prst="rect">
            <a:avLst/>
          </a:prstGeom>
          <a:ln w="12700">
            <a:miter lim="400000"/>
          </a:ln>
        </p:spPr>
      </p:pic>
      <p:sp>
        <p:nvSpPr>
          <p:cNvPr id="1419" name="Shape 1419"/>
          <p:cNvSpPr/>
          <p:nvPr>
            <p:ph type="title"/>
          </p:nvPr>
        </p:nvSpPr>
        <p:spPr>
          <a:xfrm>
            <a:off x="304800" y="76200"/>
            <a:ext cx="9220200" cy="762000"/>
          </a:xfrm>
          <a:prstGeom prst="rect">
            <a:avLst/>
          </a:prstGeom>
        </p:spPr>
        <p:txBody>
          <a:bodyPr>
            <a:normAutofit fontScale="100000" lnSpcReduction="0"/>
          </a:bodyPr>
          <a:lstStyle>
            <a:lvl1pPr>
              <a:defRPr sz="3400"/>
            </a:lvl1pPr>
          </a:lstStyle>
          <a:p>
            <a:pPr>
              <a:defRPr sz="3600"/>
            </a:pPr>
            <a:r>
              <a:rPr sz="3400"/>
              <a:t>DPP Improves Quality by 10x: Raytheon </a:t>
            </a:r>
          </a:p>
        </p:txBody>
      </p:sp>
      <p:sp>
        <p:nvSpPr>
          <p:cNvPr id="1420" name="Shape 1420"/>
          <p:cNvSpPr/>
          <p:nvPr/>
        </p:nvSpPr>
        <p:spPr>
          <a:xfrm>
            <a:off x="1600200" y="4343400"/>
            <a:ext cx="2667000" cy="965200"/>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r>
              <a:rPr b="1" sz="2000">
                <a:solidFill>
                  <a:srgbClr val="800D00"/>
                </a:solidFill>
              </a:rPr>
              <a:t>CONC </a:t>
            </a:r>
            <a:br>
              <a:rPr b="1" sz="2000">
                <a:solidFill>
                  <a:srgbClr val="800D00"/>
                </a:solidFill>
              </a:rPr>
            </a:br>
            <a:r>
              <a:rPr b="1" sz="2000">
                <a:solidFill>
                  <a:srgbClr val="800D00"/>
                </a:solidFill>
              </a:rPr>
              <a:t>Cost of Rework</a:t>
            </a:r>
            <a:endParaRPr b="1" sz="2000">
              <a:solidFill>
                <a:srgbClr val="800D00"/>
              </a:solidFill>
            </a:endParaRPr>
          </a:p>
          <a:p>
            <a:pPr/>
            <a:r>
              <a:rPr b="1" sz="2000">
                <a:solidFill>
                  <a:srgbClr val="800D00"/>
                </a:solidFill>
              </a:rPr>
              <a:t>(non-conformance)</a:t>
            </a:r>
          </a:p>
        </p:txBody>
      </p:sp>
      <p:sp>
        <p:nvSpPr>
          <p:cNvPr id="1421" name="Shape 1421"/>
          <p:cNvSpPr/>
          <p:nvPr/>
        </p:nvSpPr>
        <p:spPr>
          <a:xfrm>
            <a:off x="7162800" y="2276427"/>
            <a:ext cx="1886069" cy="965201"/>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r>
              <a:rPr b="1" sz="2000"/>
              <a:t>COC</a:t>
            </a:r>
            <a:br>
              <a:rPr b="1" sz="2000"/>
            </a:br>
            <a:r>
              <a:rPr b="1" sz="2000"/>
              <a:t>Cost of Conformance</a:t>
            </a:r>
          </a:p>
        </p:txBody>
      </p:sp>
      <p:sp>
        <p:nvSpPr>
          <p:cNvPr id="1422" name="Shape 1422"/>
          <p:cNvSpPr/>
          <p:nvPr/>
        </p:nvSpPr>
        <p:spPr>
          <a:xfrm>
            <a:off x="-76200" y="1143000"/>
            <a:ext cx="7620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43%</a:t>
            </a:r>
          </a:p>
        </p:txBody>
      </p:sp>
      <p:sp>
        <p:nvSpPr>
          <p:cNvPr id="1423" name="Shape 1423"/>
          <p:cNvSpPr/>
          <p:nvPr/>
        </p:nvSpPr>
        <p:spPr>
          <a:xfrm>
            <a:off x="1066800" y="6564868"/>
            <a:ext cx="6876750" cy="3556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www.sei.cmu.edu/publications/documents/95.reports/95.tr.017.html</a:t>
            </a:r>
          </a:p>
        </p:txBody>
      </p:sp>
      <p:sp>
        <p:nvSpPr>
          <p:cNvPr id="1424" name="Shape 1424"/>
          <p:cNvSpPr/>
          <p:nvPr/>
        </p:nvSpPr>
        <p:spPr>
          <a:xfrm>
            <a:off x="-76200" y="1504248"/>
            <a:ext cx="7620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40%</a:t>
            </a:r>
          </a:p>
        </p:txBody>
      </p:sp>
      <p:sp>
        <p:nvSpPr>
          <p:cNvPr id="1425" name="Shape 1425"/>
          <p:cNvSpPr/>
          <p:nvPr/>
        </p:nvSpPr>
        <p:spPr>
          <a:xfrm>
            <a:off x="-76200" y="2057400"/>
            <a:ext cx="7620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35%</a:t>
            </a:r>
          </a:p>
        </p:txBody>
      </p:sp>
      <p:sp>
        <p:nvSpPr>
          <p:cNvPr id="1426" name="Shape 1426"/>
          <p:cNvSpPr/>
          <p:nvPr/>
        </p:nvSpPr>
        <p:spPr>
          <a:xfrm>
            <a:off x="-76200" y="2571047"/>
            <a:ext cx="7620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30%</a:t>
            </a:r>
          </a:p>
        </p:txBody>
      </p:sp>
      <p:sp>
        <p:nvSpPr>
          <p:cNvPr id="1427" name="Shape 1427"/>
          <p:cNvSpPr/>
          <p:nvPr/>
        </p:nvSpPr>
        <p:spPr>
          <a:xfrm>
            <a:off x="-76200" y="3084696"/>
            <a:ext cx="7620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25%</a:t>
            </a:r>
          </a:p>
        </p:txBody>
      </p:sp>
      <p:sp>
        <p:nvSpPr>
          <p:cNvPr id="1428" name="Shape 1428"/>
          <p:cNvSpPr/>
          <p:nvPr/>
        </p:nvSpPr>
        <p:spPr>
          <a:xfrm>
            <a:off x="-76200" y="3598343"/>
            <a:ext cx="7620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20%</a:t>
            </a:r>
          </a:p>
        </p:txBody>
      </p:sp>
      <p:sp>
        <p:nvSpPr>
          <p:cNvPr id="1429" name="Shape 1429"/>
          <p:cNvSpPr/>
          <p:nvPr/>
        </p:nvSpPr>
        <p:spPr>
          <a:xfrm>
            <a:off x="-76200" y="4111992"/>
            <a:ext cx="7620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15%</a:t>
            </a:r>
          </a:p>
        </p:txBody>
      </p:sp>
      <p:sp>
        <p:nvSpPr>
          <p:cNvPr id="1430" name="Shape 1430"/>
          <p:cNvSpPr/>
          <p:nvPr/>
        </p:nvSpPr>
        <p:spPr>
          <a:xfrm>
            <a:off x="-76200" y="4625640"/>
            <a:ext cx="7620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10%</a:t>
            </a:r>
          </a:p>
        </p:txBody>
      </p:sp>
      <p:sp>
        <p:nvSpPr>
          <p:cNvPr id="1431" name="Shape 1431"/>
          <p:cNvSpPr/>
          <p:nvPr/>
        </p:nvSpPr>
        <p:spPr>
          <a:xfrm>
            <a:off x="-76200" y="5139287"/>
            <a:ext cx="6858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5%</a:t>
            </a:r>
          </a:p>
        </p:txBody>
      </p:sp>
      <p:sp>
        <p:nvSpPr>
          <p:cNvPr id="1432" name="Shape 1432"/>
          <p:cNvSpPr/>
          <p:nvPr/>
        </p:nvSpPr>
        <p:spPr>
          <a:xfrm>
            <a:off x="-76200" y="5652935"/>
            <a:ext cx="685800" cy="381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200"/>
              </a:spcBef>
              <a:defRPr sz="2000">
                <a:solidFill>
                  <a:srgbClr val="3C4361"/>
                </a:solidFill>
              </a:defRPr>
            </a:lvl1pPr>
          </a:lstStyle>
          <a:p>
            <a:pPr>
              <a:defRPr sz="1800">
                <a:solidFill>
                  <a:srgbClr val="000000"/>
                </a:solidFill>
              </a:defRPr>
            </a:pPr>
            <a:r>
              <a:rPr sz="2000">
                <a:solidFill>
                  <a:srgbClr val="3C4361"/>
                </a:solidFill>
              </a:rPr>
              <a:t>0%</a:t>
            </a:r>
          </a:p>
        </p:txBody>
      </p:sp>
      <p:sp>
        <p:nvSpPr>
          <p:cNvPr id="1433" name="Shape 1433"/>
          <p:cNvSpPr/>
          <p:nvPr/>
        </p:nvSpPr>
        <p:spPr>
          <a:xfrm>
            <a:off x="8686800" y="4953000"/>
            <a:ext cx="6096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spcBef>
                <a:spcPts val="1200"/>
              </a:spcBef>
              <a:defRPr sz="2000">
                <a:solidFill>
                  <a:srgbClr val="3C4361"/>
                </a:solidFill>
              </a:defRPr>
            </a:lvl1pPr>
          </a:lstStyle>
          <a:p>
            <a:pPr>
              <a:defRPr sz="1800">
                <a:solidFill>
                  <a:srgbClr val="000000"/>
                </a:solidFill>
              </a:defRPr>
            </a:pPr>
            <a:r>
              <a:rPr sz="2000">
                <a:solidFill>
                  <a:srgbClr val="3C4361"/>
                </a:solidFill>
              </a:rPr>
              <a:t>5%</a:t>
            </a:r>
          </a:p>
        </p:txBody>
      </p:sp>
      <p:sp>
        <p:nvSpPr>
          <p:cNvPr id="1434" name="Shape 1434"/>
          <p:cNvSpPr/>
          <p:nvPr/>
        </p:nvSpPr>
        <p:spPr>
          <a:xfrm>
            <a:off x="1676400" y="5943600"/>
            <a:ext cx="10668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1</a:t>
            </a:r>
            <a:r>
              <a:rPr baseline="30000" sz="2000">
                <a:solidFill>
                  <a:srgbClr val="3C4361"/>
                </a:solidFill>
              </a:rPr>
              <a:t>st</a:t>
            </a:r>
            <a:r>
              <a:rPr sz="2000">
                <a:solidFill>
                  <a:srgbClr val="3C4361"/>
                </a:solidFill>
              </a:rPr>
              <a:t> year</a:t>
            </a:r>
          </a:p>
        </p:txBody>
      </p:sp>
      <p:sp>
        <p:nvSpPr>
          <p:cNvPr id="1435" name="Shape 1435"/>
          <p:cNvSpPr/>
          <p:nvPr/>
        </p:nvSpPr>
        <p:spPr>
          <a:xfrm>
            <a:off x="2667000" y="5943600"/>
            <a:ext cx="11430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2</a:t>
            </a:r>
            <a:r>
              <a:rPr baseline="30000" sz="2000">
                <a:solidFill>
                  <a:srgbClr val="3C4361"/>
                </a:solidFill>
              </a:rPr>
              <a:t>nd</a:t>
            </a:r>
            <a:r>
              <a:rPr sz="2000">
                <a:solidFill>
                  <a:srgbClr val="3C4361"/>
                </a:solidFill>
              </a:rPr>
              <a:t> year</a:t>
            </a:r>
          </a:p>
        </p:txBody>
      </p:sp>
      <p:sp>
        <p:nvSpPr>
          <p:cNvPr id="1436" name="Shape 1436"/>
          <p:cNvSpPr/>
          <p:nvPr/>
        </p:nvSpPr>
        <p:spPr>
          <a:xfrm>
            <a:off x="3886200" y="5943600"/>
            <a:ext cx="10668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4</a:t>
            </a:r>
            <a:r>
              <a:rPr baseline="30000" sz="2000">
                <a:solidFill>
                  <a:srgbClr val="3C4361"/>
                </a:solidFill>
              </a:rPr>
              <a:t>rd</a:t>
            </a:r>
            <a:r>
              <a:rPr sz="2000">
                <a:solidFill>
                  <a:srgbClr val="3C4361"/>
                </a:solidFill>
              </a:rPr>
              <a:t> year</a:t>
            </a:r>
          </a:p>
        </p:txBody>
      </p:sp>
      <p:sp>
        <p:nvSpPr>
          <p:cNvPr id="1437" name="Shape 1437"/>
          <p:cNvSpPr/>
          <p:nvPr/>
        </p:nvSpPr>
        <p:spPr>
          <a:xfrm>
            <a:off x="4953000" y="5943600"/>
            <a:ext cx="10668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5</a:t>
            </a:r>
            <a:r>
              <a:rPr baseline="30000" sz="2000">
                <a:solidFill>
                  <a:srgbClr val="3C4361"/>
                </a:solidFill>
              </a:rPr>
              <a:t>th</a:t>
            </a:r>
            <a:r>
              <a:rPr sz="2000">
                <a:solidFill>
                  <a:srgbClr val="3C4361"/>
                </a:solidFill>
              </a:rPr>
              <a:t> year</a:t>
            </a:r>
          </a:p>
        </p:txBody>
      </p:sp>
      <p:sp>
        <p:nvSpPr>
          <p:cNvPr id="1438" name="Shape 1438"/>
          <p:cNvSpPr/>
          <p:nvPr/>
        </p:nvSpPr>
        <p:spPr>
          <a:xfrm>
            <a:off x="6019800" y="5943600"/>
            <a:ext cx="10668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6</a:t>
            </a:r>
            <a:r>
              <a:rPr baseline="30000" sz="2000">
                <a:solidFill>
                  <a:srgbClr val="3C4361"/>
                </a:solidFill>
              </a:rPr>
              <a:t>th</a:t>
            </a:r>
            <a:r>
              <a:rPr sz="2000">
                <a:solidFill>
                  <a:srgbClr val="3C4361"/>
                </a:solidFill>
              </a:rPr>
              <a:t> year</a:t>
            </a:r>
          </a:p>
        </p:txBody>
      </p:sp>
      <p:sp>
        <p:nvSpPr>
          <p:cNvPr id="1439" name="Shape 1439"/>
          <p:cNvSpPr/>
          <p:nvPr/>
        </p:nvSpPr>
        <p:spPr>
          <a:xfrm>
            <a:off x="7086600" y="5943600"/>
            <a:ext cx="10668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7</a:t>
            </a:r>
            <a:r>
              <a:rPr baseline="30000" sz="2000">
                <a:solidFill>
                  <a:srgbClr val="3C4361"/>
                </a:solidFill>
              </a:rPr>
              <a:t>th</a:t>
            </a:r>
            <a:r>
              <a:rPr sz="2000">
                <a:solidFill>
                  <a:srgbClr val="3C4361"/>
                </a:solidFill>
              </a:rPr>
              <a:t> year</a:t>
            </a:r>
          </a:p>
        </p:txBody>
      </p:sp>
      <p:sp>
        <p:nvSpPr>
          <p:cNvPr id="1440" name="Shape 1440"/>
          <p:cNvSpPr/>
          <p:nvPr/>
        </p:nvSpPr>
        <p:spPr>
          <a:xfrm>
            <a:off x="8077200" y="5943600"/>
            <a:ext cx="1066800"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algn="r">
              <a:spcBef>
                <a:spcPts val="1200"/>
              </a:spcBef>
            </a:pPr>
            <a:r>
              <a:rPr sz="2000">
                <a:solidFill>
                  <a:srgbClr val="3C4361"/>
                </a:solidFill>
              </a:rPr>
              <a:t>8</a:t>
            </a:r>
            <a:r>
              <a:rPr baseline="30000" sz="2000">
                <a:solidFill>
                  <a:srgbClr val="3C4361"/>
                </a:solidFill>
              </a:rPr>
              <a:t>th</a:t>
            </a:r>
            <a:r>
              <a:rPr sz="2000">
                <a:solidFill>
                  <a:srgbClr val="3C4361"/>
                </a:solidFill>
              </a:rPr>
              <a:t> year</a:t>
            </a:r>
          </a:p>
        </p:txBody>
      </p:sp>
      <p:sp>
        <p:nvSpPr>
          <p:cNvPr id="1441" name="Shape 1441"/>
          <p:cNvSpPr/>
          <p:nvPr/>
        </p:nvSpPr>
        <p:spPr>
          <a:xfrm>
            <a:off x="7391400" y="1306425"/>
            <a:ext cx="1143000"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000"/>
              </a:spcBef>
              <a:defRPr>
                <a:solidFill>
                  <a:srgbClr val="800D00"/>
                </a:solidFill>
              </a:defRPr>
            </a:lvl1pPr>
          </a:lstStyle>
          <a:p>
            <a:pPr>
              <a:defRPr>
                <a:solidFill>
                  <a:srgbClr val="000000"/>
                </a:solidFill>
              </a:defRPr>
            </a:pPr>
            <a:r>
              <a:rPr>
                <a:solidFill>
                  <a:srgbClr val="800D00"/>
                </a:solidFill>
              </a:rPr>
              <a:t>% CONC</a:t>
            </a:r>
          </a:p>
        </p:txBody>
      </p:sp>
      <p:sp>
        <p:nvSpPr>
          <p:cNvPr id="1442" name="Shape 1442"/>
          <p:cNvSpPr/>
          <p:nvPr/>
        </p:nvSpPr>
        <p:spPr>
          <a:xfrm>
            <a:off x="7543800" y="1638300"/>
            <a:ext cx="990600" cy="355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lgn="r">
              <a:spcBef>
                <a:spcPts val="1000"/>
              </a:spcBef>
              <a:defRPr>
                <a:solidFill>
                  <a:srgbClr val="3C4361"/>
                </a:solidFill>
              </a:defRPr>
            </a:lvl1pPr>
          </a:lstStyle>
          <a:p>
            <a:pPr>
              <a:defRPr>
                <a:solidFill>
                  <a:srgbClr val="000000"/>
                </a:solidFill>
              </a:defRPr>
            </a:pPr>
            <a:r>
              <a:rPr>
                <a:solidFill>
                  <a:srgbClr val="3C4361"/>
                </a:solidFill>
              </a:rPr>
              <a:t>% COC</a:t>
            </a:r>
          </a:p>
        </p:txBody>
      </p:sp>
      <p:grpSp>
        <p:nvGrpSpPr>
          <p:cNvPr id="1446" name="Group 1446"/>
          <p:cNvGrpSpPr/>
          <p:nvPr/>
        </p:nvGrpSpPr>
        <p:grpSpPr>
          <a:xfrm>
            <a:off x="1883417" y="1142999"/>
            <a:ext cx="3145784" cy="533401"/>
            <a:chOff x="0" y="0"/>
            <a:chExt cx="3145783" cy="533400"/>
          </a:xfrm>
        </p:grpSpPr>
        <p:sp>
          <p:nvSpPr>
            <p:cNvPr id="1443" name="Shape 1443"/>
            <p:cNvSpPr/>
            <p:nvPr/>
          </p:nvSpPr>
          <p:spPr>
            <a:xfrm>
              <a:off x="935983" y="0"/>
              <a:ext cx="2209801" cy="533400"/>
            </a:xfrm>
            <a:prstGeom prst="rect">
              <a:avLst/>
            </a:prstGeom>
            <a:solidFill>
              <a:srgbClr val="7EAACF"/>
            </a:solidFill>
            <a:ln w="9525" cap="flat">
              <a:solidFill>
                <a:srgbClr val="000000"/>
              </a:solidFill>
              <a:prstDash val="solid"/>
              <a:round/>
            </a:ln>
            <a:effectLst/>
          </p:spPr>
          <p:txBody>
            <a:bodyPr wrap="square" lIns="45719" tIns="45719" rIns="45719" bIns="45719" numCol="1" anchor="t">
              <a:noAutofit/>
            </a:bodyPr>
            <a:lstStyle/>
            <a:p>
              <a:pPr>
                <a:spcBef>
                  <a:spcPts val="1000"/>
                </a:spcBef>
                <a:defRPr sz="2400"/>
              </a:pPr>
            </a:p>
          </p:txBody>
        </p:sp>
        <p:sp>
          <p:nvSpPr>
            <p:cNvPr id="1444" name="Shape 1444"/>
            <p:cNvSpPr/>
            <p:nvPr/>
          </p:nvSpPr>
          <p:spPr>
            <a:xfrm flipH="1">
              <a:off x="0" y="239715"/>
              <a:ext cx="891545" cy="4758"/>
            </a:xfrm>
            <a:prstGeom prst="line">
              <a:avLst/>
            </a:prstGeom>
            <a:noFill/>
            <a:ln w="9525"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445" name="Shape 1445"/>
            <p:cNvSpPr/>
            <p:nvPr/>
          </p:nvSpPr>
          <p:spPr>
            <a:xfrm>
              <a:off x="935983" y="0"/>
              <a:ext cx="2209801"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1400"/>
                </a:spcBef>
                <a:defRPr sz="2400"/>
              </a:lvl1pPr>
            </a:lstStyle>
            <a:p>
              <a:pPr>
                <a:defRPr sz="1800"/>
              </a:pPr>
              <a:r>
                <a:rPr sz="2400"/>
                <a:t>Start of Effort</a:t>
              </a:r>
            </a:p>
          </p:txBody>
        </p:sp>
      </p:grpSp>
      <p:grpSp>
        <p:nvGrpSpPr>
          <p:cNvPr id="1450" name="Group 1450"/>
          <p:cNvGrpSpPr/>
          <p:nvPr/>
        </p:nvGrpSpPr>
        <p:grpSpPr>
          <a:xfrm>
            <a:off x="2152657" y="1828799"/>
            <a:ext cx="3486144" cy="838201"/>
            <a:chOff x="0" y="0"/>
            <a:chExt cx="3486142" cy="838200"/>
          </a:xfrm>
        </p:grpSpPr>
        <p:sp>
          <p:nvSpPr>
            <p:cNvPr id="1447" name="Shape 1447"/>
            <p:cNvSpPr/>
            <p:nvPr/>
          </p:nvSpPr>
          <p:spPr>
            <a:xfrm>
              <a:off x="819142" y="0"/>
              <a:ext cx="2667001" cy="838200"/>
            </a:xfrm>
            <a:prstGeom prst="rect">
              <a:avLst/>
            </a:pr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1448" name="Shape 1448"/>
            <p:cNvSpPr/>
            <p:nvPr/>
          </p:nvSpPr>
          <p:spPr>
            <a:xfrm flipH="1">
              <a:off x="-1" y="376694"/>
              <a:ext cx="765511" cy="236081"/>
            </a:xfrm>
            <a:prstGeom prst="line">
              <a:avLst/>
            </a:prstGeom>
            <a:noFill/>
            <a:ln w="9525"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449" name="Shape 1449"/>
            <p:cNvSpPr/>
            <p:nvPr/>
          </p:nvSpPr>
          <p:spPr>
            <a:xfrm>
              <a:off x="819142" y="0"/>
              <a:ext cx="2667001" cy="7926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The individual learning curve ??</a:t>
              </a:r>
            </a:p>
          </p:txBody>
        </p:sp>
      </p:grpSp>
      <p:grpSp>
        <p:nvGrpSpPr>
          <p:cNvPr id="1454" name="Group 1454"/>
          <p:cNvGrpSpPr/>
          <p:nvPr/>
        </p:nvGrpSpPr>
        <p:grpSpPr>
          <a:xfrm>
            <a:off x="4876800" y="4105273"/>
            <a:ext cx="1981200" cy="1647827"/>
            <a:chOff x="0" y="0"/>
            <a:chExt cx="1981200" cy="1647826"/>
          </a:xfrm>
        </p:grpSpPr>
        <p:sp>
          <p:nvSpPr>
            <p:cNvPr id="1451" name="Shape 1451"/>
            <p:cNvSpPr/>
            <p:nvPr/>
          </p:nvSpPr>
          <p:spPr>
            <a:xfrm>
              <a:off x="0" y="809626"/>
              <a:ext cx="1981200" cy="838201"/>
            </a:xfrm>
            <a:prstGeom prst="rect">
              <a:avLst/>
            </a:pr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1452" name="Shape 1452"/>
            <p:cNvSpPr/>
            <p:nvPr/>
          </p:nvSpPr>
          <p:spPr>
            <a:xfrm flipV="1">
              <a:off x="1623850" y="0"/>
              <a:ext cx="93198" cy="792620"/>
            </a:xfrm>
            <a:prstGeom prst="line">
              <a:avLst/>
            </a:prstGeom>
            <a:noFill/>
            <a:ln w="9525"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453" name="Shape 1453"/>
            <p:cNvSpPr/>
            <p:nvPr/>
          </p:nvSpPr>
          <p:spPr>
            <a:xfrm>
              <a:off x="0" y="809626"/>
              <a:ext cx="1981200" cy="7926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Bad Process Change</a:t>
              </a:r>
            </a:p>
          </p:txBody>
        </p:sp>
      </p:grpSp>
      <p:sp>
        <p:nvSpPr>
          <p:cNvPr id="1455" name="Shape 1455"/>
          <p:cNvSpPr/>
          <p:nvPr/>
        </p:nvSpPr>
        <p:spPr>
          <a:xfrm>
            <a:off x="-1" y="-152401"/>
            <a:ext cx="711571"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600">
                <a:solidFill>
                  <a:srgbClr val="3C4361"/>
                </a:solidFill>
              </a:defRPr>
            </a:lvl1pPr>
          </a:lstStyle>
          <a:p>
            <a:pPr>
              <a:defRPr sz="1800">
                <a:solidFill>
                  <a:srgbClr val="000000"/>
                </a:solidFill>
              </a:defRPr>
            </a:pPr>
            <a:r>
              <a:rPr sz="8600">
                <a:solidFill>
                  <a:srgbClr val="3C4361"/>
                </a:solidFill>
              </a:rPr>
              <a:t>6</a:t>
            </a:r>
          </a:p>
        </p:txBody>
      </p:sp>
      <p:sp>
        <p:nvSpPr>
          <p:cNvPr id="1456" name="Shape 145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0" name="Shape 1460"/>
          <p:cNvSpPr/>
          <p:nvPr>
            <p:ph type="sldNum" sz="quarter" idx="2"/>
          </p:nvPr>
        </p:nvSpPr>
        <p:spPr>
          <a:xfrm>
            <a:off x="4407778" y="6372224"/>
            <a:ext cx="326856"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63" name="Group 1463"/>
          <p:cNvGrpSpPr/>
          <p:nvPr/>
        </p:nvGrpSpPr>
        <p:grpSpPr>
          <a:xfrm>
            <a:off x="0" y="0"/>
            <a:ext cx="9144000" cy="6858000"/>
            <a:chOff x="0" y="0"/>
            <a:chExt cx="9144000" cy="6858000"/>
          </a:xfrm>
        </p:grpSpPr>
        <p:sp>
          <p:nvSpPr>
            <p:cNvPr id="1461" name="Shape 1461"/>
            <p:cNvSpPr/>
            <p:nvPr/>
          </p:nvSpPr>
          <p:spPr>
            <a:xfrm>
              <a:off x="0" y="0"/>
              <a:ext cx="9144000" cy="6858000"/>
            </a:xfrm>
            <a:prstGeom prst="rect">
              <a:avLst/>
            </a:prstGeom>
            <a:solidFill>
              <a:srgbClr val="EEEBE3">
                <a:alpha val="9804"/>
              </a:srgbClr>
            </a:solidFill>
            <a:ln w="12700" cap="flat">
              <a:noFill/>
              <a:miter lim="400000"/>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pic>
          <p:nvPicPr>
            <p:cNvPr id="1462" name="image1.png"/>
            <p:cNvPicPr>
              <a:picLocks noChangeAspect="1"/>
            </p:cNvPicPr>
            <p:nvPr/>
          </p:nvPicPr>
          <p:blipFill>
            <a:blip r:embed="rId2">
              <a:extLst/>
            </a:blip>
            <a:stretch>
              <a:fillRect/>
            </a:stretch>
          </p:blipFill>
          <p:spPr>
            <a:xfrm>
              <a:off x="0" y="0"/>
              <a:ext cx="9144000" cy="6858000"/>
            </a:xfrm>
            <a:prstGeom prst="rect">
              <a:avLst/>
            </a:prstGeom>
            <a:ln w="12700" cap="flat">
              <a:noFill/>
              <a:miter lim="400000"/>
            </a:ln>
            <a:effectLst/>
          </p:spPr>
        </p:pic>
      </p:grpSp>
      <p:sp>
        <p:nvSpPr>
          <p:cNvPr id="1464" name="Shape 1464"/>
          <p:cNvSpPr/>
          <p:nvPr/>
        </p:nvSpPr>
        <p:spPr>
          <a:xfrm>
            <a:off x="6651625" y="6418262"/>
            <a:ext cx="2146300" cy="24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a:def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defRPr>
            </a:lvl1pPr>
          </a:lstStyle>
          <a:p>
            <a:pPr>
              <a:defRPr sz="4200">
                <a:solidFill>
                  <a:srgbClr val="000000"/>
                </a:solidFill>
                <a:effectLst/>
                <a:latin typeface="Gill Sans"/>
                <a:ea typeface="Gill Sans"/>
                <a:cs typeface="Gill Sans"/>
                <a:sym typeface="Gill Sans"/>
              </a:defRPr>
            </a:pPr>
            <a:r>
              <a: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rPr>
              <a:t>04/03/13</a:t>
            </a:r>
          </a:p>
        </p:txBody>
      </p:sp>
      <p:sp>
        <p:nvSpPr>
          <p:cNvPr id="1465" name="Shape 1465"/>
          <p:cNvSpPr/>
          <p:nvPr/>
        </p:nvSpPr>
        <p:spPr>
          <a:xfrm>
            <a:off x="354013" y="6424612"/>
            <a:ext cx="2908301"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1100">
                <a:solidFill>
                  <a:srgbClr val="878787"/>
                </a:solidFill>
                <a:effectLst>
                  <a:outerShdw sx="100000" sy="100000" kx="0" ky="0" algn="b" rotWithShape="0" blurRad="38100" dist="38100" dir="2700000">
                    <a:srgbClr val="DDDDDD"/>
                  </a:outerShdw>
                </a:effectLst>
              </a:defRPr>
            </a:lvl1pPr>
          </a:lstStyle>
          <a:p>
            <a:pPr>
              <a:defRPr sz="4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 Tom@Gilb.com  www.gilb.com</a:t>
            </a:r>
          </a:p>
        </p:txBody>
      </p:sp>
      <p:sp>
        <p:nvSpPr>
          <p:cNvPr id="1466" name="Shape 1466"/>
          <p:cNvSpPr/>
          <p:nvPr>
            <p:ph type="title"/>
          </p:nvPr>
        </p:nvSpPr>
        <p:spPr>
          <a:xfrm>
            <a:off x="779462" y="107950"/>
            <a:ext cx="7581901" cy="1654175"/>
          </a:xfrm>
          <a:prstGeom prst="rect">
            <a:avLst/>
          </a:prstGeom>
        </p:spPr>
        <p:txBody>
          <a:bodyPr>
            <a:normAutofit fontScale="100000" lnSpcReduction="0"/>
          </a:bodyPr>
          <a:lstStyle/>
          <a:p>
            <a:pPr/>
            <a:r>
              <a:rPr sz="2800">
                <a:latin typeface="Verdana"/>
                <a:ea typeface="Verdana"/>
                <a:cs typeface="Verdana"/>
                <a:sym typeface="Verdana"/>
              </a:rPr>
              <a:t>Defect Detection strategies versus Defect Prevention strategies</a:t>
            </a:r>
            <a:r>
              <a:rPr sz="2800"/>
              <a:t>	</a:t>
            </a:r>
          </a:p>
        </p:txBody>
      </p:sp>
      <p:sp>
        <p:nvSpPr>
          <p:cNvPr id="1467" name="Shape 1467"/>
          <p:cNvSpPr/>
          <p:nvPr>
            <p:ph type="body" idx="1"/>
          </p:nvPr>
        </p:nvSpPr>
        <p:spPr>
          <a:xfrm>
            <a:off x="228600" y="1438275"/>
            <a:ext cx="8763000" cy="5191125"/>
          </a:xfrm>
          <a:prstGeom prst="rect">
            <a:avLst/>
          </a:prstGeom>
        </p:spPr>
        <p:txBody>
          <a:bodyPr>
            <a:normAutofit fontScale="100000" lnSpcReduction="0"/>
          </a:bodyPr>
          <a:lstStyle/>
          <a:p>
            <a:pPr marL="357822" indent="-357822" defTabSz="896111">
              <a:lnSpc>
                <a:spcPct val="72000"/>
              </a:lnSpc>
              <a:spcBef>
                <a:spcPts val="1900"/>
              </a:spcBef>
              <a:buBlip>
                <a:blip r:embed="rId3"/>
              </a:buBlip>
              <a:defRPr sz="2352">
                <a:effectLst>
                  <a:outerShdw sx="100000" sy="100000" kx="0" ky="0" algn="b" rotWithShape="0" blurRad="37338" dist="37338" dir="2700000">
                    <a:srgbClr val="DDDDDD"/>
                  </a:outerShdw>
                </a:effectLst>
              </a:defRPr>
            </a:pPr>
            <a:r>
              <a:rPr b="0" sz="3136"/>
              <a:t> Defect detection </a:t>
            </a:r>
          </a:p>
          <a:p>
            <a:pPr lvl="1" marL="752983" indent="-395160" defTabSz="896111">
              <a:lnSpc>
                <a:spcPct val="72000"/>
              </a:lnSpc>
              <a:spcBef>
                <a:spcPts val="500"/>
              </a:spcBef>
              <a:buBlip>
                <a:blip r:embed="rId3"/>
              </a:buBlip>
              <a:defRPr sz="2156">
                <a:effectLst>
                  <a:outerShdw sx="100000" sy="100000" kx="0" ky="0" algn="b" rotWithShape="0" blurRad="37338" dist="37338" dir="2700000">
                    <a:srgbClr val="DDDDDD"/>
                  </a:outerShdw>
                </a:effectLst>
              </a:defRPr>
            </a:pPr>
            <a:r>
              <a:rPr b="0" sz="2744"/>
              <a:t>(inspection, test, customer reports)</a:t>
            </a:r>
          </a:p>
          <a:p>
            <a:pPr lvl="1" marL="752983" indent="-395160" defTabSz="896111">
              <a:lnSpc>
                <a:spcPct val="72000"/>
              </a:lnSpc>
              <a:spcBef>
                <a:spcPts val="500"/>
              </a:spcBef>
              <a:buBlip>
                <a:blip r:embed="rId3"/>
              </a:buBlip>
              <a:defRPr sz="2156">
                <a:effectLst>
                  <a:outerShdw sx="100000" sy="100000" kx="0" ky="0" algn="b" rotWithShape="0" blurRad="37338" dist="37338" dir="2700000">
                    <a:srgbClr val="DDDDDD"/>
                  </a:outerShdw>
                </a:effectLst>
              </a:defRPr>
            </a:pPr>
            <a:r>
              <a:rPr b="0" sz="2744"/>
              <a:t>Is </a:t>
            </a:r>
            <a:r>
              <a:rPr b="0" i="1" sz="2744"/>
              <a:t>ineffective</a:t>
            </a:r>
            <a:r>
              <a:rPr b="0" sz="2744"/>
              <a:t> for getting high bug-freeness into systems</a:t>
            </a:r>
          </a:p>
          <a:p>
            <a:pPr lvl="1" marL="752983" indent="-395160" defTabSz="896111">
              <a:lnSpc>
                <a:spcPct val="72000"/>
              </a:lnSpc>
              <a:spcBef>
                <a:spcPts val="500"/>
              </a:spcBef>
              <a:buBlip>
                <a:blip r:embed="rId3"/>
              </a:buBlip>
              <a:defRPr sz="2156">
                <a:effectLst>
                  <a:outerShdw sx="100000" sy="100000" kx="0" ky="0" algn="b" rotWithShape="0" blurRad="37338" dist="37338" dir="2700000">
                    <a:srgbClr val="DDDDDD"/>
                  </a:outerShdw>
                </a:effectLst>
              </a:defRPr>
            </a:pPr>
            <a:r>
              <a:rPr b="0" sz="2744"/>
              <a:t>It is better than nothing </a:t>
            </a:r>
          </a:p>
          <a:p>
            <a:pPr lvl="1" marL="752983" indent="-395160" defTabSz="896111">
              <a:lnSpc>
                <a:spcPct val="72000"/>
              </a:lnSpc>
              <a:spcBef>
                <a:spcPts val="500"/>
              </a:spcBef>
              <a:buBlip>
                <a:blip r:embed="rId3"/>
              </a:buBlip>
              <a:defRPr sz="2156">
                <a:effectLst>
                  <a:outerShdw sx="100000" sy="100000" kx="0" ky="0" algn="b" rotWithShape="0" blurRad="37338" dist="37338" dir="2700000">
                    <a:srgbClr val="DDDDDD"/>
                  </a:outerShdw>
                </a:effectLst>
              </a:defRPr>
            </a:pPr>
            <a:r>
              <a:rPr b="0" sz="2744"/>
              <a:t> Inspection is cheaper than test-and-debug</a:t>
            </a:r>
          </a:p>
          <a:p>
            <a:pPr marL="357822" indent="-357822" defTabSz="896111">
              <a:lnSpc>
                <a:spcPct val="72000"/>
              </a:lnSpc>
              <a:spcBef>
                <a:spcPts val="1900"/>
              </a:spcBef>
              <a:buBlip>
                <a:blip r:embed="rId3"/>
              </a:buBlip>
              <a:defRPr sz="2352">
                <a:effectLst>
                  <a:outerShdw sx="100000" sy="100000" kx="0" ky="0" algn="b" rotWithShape="0" blurRad="37338" dist="37338" dir="2700000">
                    <a:srgbClr val="DDDDDD"/>
                  </a:outerShdw>
                </a:effectLst>
              </a:defRPr>
            </a:pPr>
            <a:r>
              <a:rPr b="0" sz="3136"/>
              <a:t>Defect Prevention - is at 2 levels</a:t>
            </a:r>
          </a:p>
          <a:p>
            <a:pPr lvl="1" marL="752983" indent="-395160" defTabSz="896111">
              <a:lnSpc>
                <a:spcPct val="72000"/>
              </a:lnSpc>
              <a:spcBef>
                <a:spcPts val="500"/>
              </a:spcBef>
              <a:buBlip>
                <a:blip r:embed="rId3"/>
              </a:buBlip>
              <a:defRPr sz="2156">
                <a:effectLst>
                  <a:outerShdw sx="100000" sy="100000" kx="0" ky="0" algn="b" rotWithShape="0" blurRad="37338" dist="37338" dir="2700000">
                    <a:srgbClr val="DDDDDD"/>
                  </a:outerShdw>
                </a:effectLst>
              </a:defRPr>
            </a:pPr>
            <a:r>
              <a:rPr b="0" sz="2744"/>
              <a:t> process improvement </a:t>
            </a:r>
          </a:p>
          <a:p>
            <a:pPr lvl="2" marL="1082802" indent="-329819" defTabSz="896111">
              <a:lnSpc>
                <a:spcPct val="72000"/>
              </a:lnSpc>
              <a:spcBef>
                <a:spcPts val="500"/>
              </a:spcBef>
              <a:buBlip>
                <a:blip r:embed="rId3"/>
              </a:buBlip>
              <a:defRPr sz="1960">
                <a:effectLst>
                  <a:outerShdw sx="100000" sy="100000" kx="0" ky="0" algn="b" rotWithShape="0" blurRad="37338" dist="37338" dir="2700000">
                    <a:srgbClr val="DDDDDD"/>
                  </a:outerShdw>
                </a:effectLst>
              </a:defRPr>
            </a:pPr>
            <a:r>
              <a:rPr b="0" sz="2352"/>
              <a:t>(CMMI Level 5)</a:t>
            </a:r>
            <a:endParaRPr b="0"/>
          </a:p>
          <a:p>
            <a:pPr lvl="1" marL="752983" indent="-395160" defTabSz="896111">
              <a:lnSpc>
                <a:spcPct val="72000"/>
              </a:lnSpc>
              <a:spcBef>
                <a:spcPts val="500"/>
              </a:spcBef>
              <a:buBlip>
                <a:blip r:embed="rId3"/>
              </a:buBlip>
              <a:defRPr sz="2156">
                <a:effectLst>
                  <a:outerShdw sx="100000" sy="100000" kx="0" ky="0" algn="b" rotWithShape="0" blurRad="37338" dist="37338" dir="2700000">
                    <a:srgbClr val="DDDDDD"/>
                  </a:outerShdw>
                </a:effectLst>
              </a:defRPr>
            </a:pPr>
            <a:r>
              <a:rPr b="0" sz="2744"/>
              <a:t> individual capability improvement </a:t>
            </a:r>
          </a:p>
          <a:p>
            <a:pPr lvl="2" marL="1082802" indent="-329819" defTabSz="896111">
              <a:lnSpc>
                <a:spcPct val="72000"/>
              </a:lnSpc>
              <a:spcBef>
                <a:spcPts val="500"/>
              </a:spcBef>
              <a:buBlip>
                <a:blip r:embed="rId3"/>
              </a:buBlip>
              <a:defRPr sz="1960">
                <a:effectLst>
                  <a:outerShdw sx="100000" sy="100000" kx="0" ky="0" algn="b" rotWithShape="0" blurRad="37338" dist="37338" dir="2700000">
                    <a:srgbClr val="DDDDDD"/>
                  </a:outerShdw>
                </a:effectLst>
              </a:defRPr>
            </a:pPr>
            <a:r>
              <a:rPr b="0" sz="2352"/>
              <a:t>(50% per motivated cycle)</a:t>
            </a:r>
            <a:endParaRPr b="0"/>
          </a:p>
          <a:p>
            <a:pPr marL="357822" indent="-357822" defTabSz="896111">
              <a:lnSpc>
                <a:spcPct val="72000"/>
              </a:lnSpc>
              <a:spcBef>
                <a:spcPts val="1900"/>
              </a:spcBef>
              <a:buBlip>
                <a:blip r:embed="rId3"/>
              </a:buBlip>
              <a:defRPr sz="2352">
                <a:effectLst>
                  <a:outerShdw sx="100000" sy="100000" kx="0" ky="0" algn="b" rotWithShape="0" blurRad="37338" dist="37338" dir="2700000">
                    <a:srgbClr val="DDDDDD"/>
                  </a:outerShdw>
                </a:effectLst>
              </a:defRPr>
            </a:pPr>
            <a:r>
              <a:rPr b="0" sz="3136"/>
              <a:t>Defect prevention is BY FAR the smartest one</a:t>
            </a:r>
          </a:p>
        </p:txBody>
      </p:sp>
      <p:sp>
        <p:nvSpPr>
          <p:cNvPr id="1468" name="Shape 1468"/>
          <p:cNvSpPr/>
          <p:nvPr/>
        </p:nvSpPr>
        <p:spPr>
          <a:xfrm>
            <a:off x="4402594" y="6486525"/>
            <a:ext cx="337224" cy="2413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1100">
                <a:solidFill>
                  <a:srgbClr val="878787"/>
                </a:solidFill>
                <a:effectLst>
                  <a:outerShdw sx="100000" sy="100000" kx="0" ky="0" algn="b" rotWithShape="0" blurRad="38100" dist="38100" dir="2700000">
                    <a:srgbClr val="DDDDDD"/>
                  </a:outerShdw>
                </a:effectLst>
              </a:defRPr>
            </a:lvl1pPr>
          </a:lstStyle>
          <a:p>
            <a:pPr>
              <a:defRPr sz="1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203</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Shape 479"/>
          <p:cNvSpPr/>
          <p:nvPr>
            <p:ph type="title"/>
          </p:nvPr>
        </p:nvSpPr>
        <p:spPr>
          <a:xfrm>
            <a:off x="0" y="152400"/>
            <a:ext cx="9144000" cy="762000"/>
          </a:xfrm>
          <a:prstGeom prst="rect">
            <a:avLst/>
          </a:prstGeom>
        </p:spPr>
        <p:txBody>
          <a:bodyPr>
            <a:normAutofit fontScale="100000" lnSpcReduction="0"/>
          </a:bodyPr>
          <a:lstStyle/>
          <a:p>
            <a:pPr/>
            <a:r>
              <a:t>Defect Detection Capability (C. Jones)</a:t>
            </a:r>
          </a:p>
        </p:txBody>
      </p:sp>
      <p:graphicFrame>
        <p:nvGraphicFramePr>
          <p:cNvPr id="480" name="Chart 480"/>
          <p:cNvGraphicFramePr/>
          <p:nvPr/>
        </p:nvGraphicFramePr>
        <p:xfrm>
          <a:off x="455397" y="758559"/>
          <a:ext cx="8472253" cy="4722839"/>
        </p:xfrm>
        <a:graphic xmlns:a="http://schemas.openxmlformats.org/drawingml/2006/main">
          <a:graphicData uri="http://schemas.openxmlformats.org/drawingml/2006/chart">
            <c:chart xmlns:c="http://schemas.openxmlformats.org/drawingml/2006/chart" r:id="rId2"/>
          </a:graphicData>
        </a:graphic>
      </p:graphicFrame>
      <p:sp>
        <p:nvSpPr>
          <p:cNvPr id="481" name="Shape 481"/>
          <p:cNvSpPr/>
          <p:nvPr/>
        </p:nvSpPr>
        <p:spPr>
          <a:xfrm>
            <a:off x="1905000" y="3124200"/>
            <a:ext cx="1374265"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Inspection</a:t>
            </a:r>
          </a:p>
        </p:txBody>
      </p:sp>
      <p:sp>
        <p:nvSpPr>
          <p:cNvPr id="482" name="Shape 482"/>
          <p:cNvSpPr/>
          <p:nvPr/>
        </p:nvSpPr>
        <p:spPr>
          <a:xfrm>
            <a:off x="1676400" y="2514600"/>
            <a:ext cx="607552"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Test</a:t>
            </a:r>
          </a:p>
        </p:txBody>
      </p:sp>
      <p:sp>
        <p:nvSpPr>
          <p:cNvPr id="483" name="Shape 483"/>
          <p:cNvSpPr/>
          <p:nvPr/>
        </p:nvSpPr>
        <p:spPr>
          <a:xfrm>
            <a:off x="1295400" y="1981200"/>
            <a:ext cx="993140"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In Field</a:t>
            </a:r>
          </a:p>
        </p:txBody>
      </p:sp>
      <p:grpSp>
        <p:nvGrpSpPr>
          <p:cNvPr id="486" name="Group 486"/>
          <p:cNvGrpSpPr/>
          <p:nvPr/>
        </p:nvGrpSpPr>
        <p:grpSpPr>
          <a:xfrm>
            <a:off x="304800" y="762000"/>
            <a:ext cx="990600" cy="762000"/>
            <a:chOff x="0" y="0"/>
            <a:chExt cx="990600" cy="762000"/>
          </a:xfrm>
        </p:grpSpPr>
        <p:sp>
          <p:nvSpPr>
            <p:cNvPr id="484" name="Shape 484"/>
            <p:cNvSpPr/>
            <p:nvPr/>
          </p:nvSpPr>
          <p:spPr>
            <a:xfrm>
              <a:off x="0" y="0"/>
              <a:ext cx="990600" cy="762000"/>
            </a:xfrm>
            <a:prstGeom prst="rect">
              <a:avLst/>
            </a:prstGeom>
            <a:solidFill>
              <a:srgbClr val="FFFFFF"/>
            </a:solidFill>
            <a:ln w="12700" cap="flat">
              <a:noFill/>
              <a:miter lim="400000"/>
            </a:ln>
            <a:effectLst/>
          </p:spPr>
          <p:txBody>
            <a:bodyPr wrap="square" lIns="45719" tIns="45719" rIns="45719" bIns="45719" numCol="1" anchor="b">
              <a:noAutofit/>
            </a:bodyPr>
            <a:lstStyle/>
            <a:p>
              <a:pPr algn="ctr">
                <a:defRPr sz="2400"/>
              </a:pPr>
            </a:p>
          </p:txBody>
        </p:sp>
        <p:sp>
          <p:nvSpPr>
            <p:cNvPr id="485" name="Shape 485"/>
            <p:cNvSpPr/>
            <p:nvPr/>
          </p:nvSpPr>
          <p:spPr>
            <a:xfrm>
              <a:off x="0" y="324931"/>
              <a:ext cx="990600"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defRPr sz="2400"/>
              </a:lvl1pPr>
            </a:lstStyle>
            <a:p>
              <a:pPr>
                <a:defRPr sz="1800"/>
              </a:pPr>
              <a:r>
                <a:rPr sz="2400"/>
                <a:t>%</a:t>
              </a:r>
            </a:p>
          </p:txBody>
        </p:sp>
      </p:grpSp>
      <p:sp>
        <p:nvSpPr>
          <p:cNvPr id="487" name="Shape 48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0" name="Shape 1470"/>
          <p:cNvSpPr/>
          <p:nvPr>
            <p:ph type="sldNum" sz="quarter" idx="2"/>
          </p:nvPr>
        </p:nvSpPr>
        <p:spPr>
          <a:xfrm>
            <a:off x="4402594" y="6372224"/>
            <a:ext cx="337224"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73" name="Group 1473"/>
          <p:cNvGrpSpPr/>
          <p:nvPr/>
        </p:nvGrpSpPr>
        <p:grpSpPr>
          <a:xfrm>
            <a:off x="0" y="0"/>
            <a:ext cx="9144000" cy="6858000"/>
            <a:chOff x="0" y="0"/>
            <a:chExt cx="9144000" cy="6858000"/>
          </a:xfrm>
        </p:grpSpPr>
        <p:sp>
          <p:nvSpPr>
            <p:cNvPr id="1471" name="Shape 1471"/>
            <p:cNvSpPr/>
            <p:nvPr/>
          </p:nvSpPr>
          <p:spPr>
            <a:xfrm>
              <a:off x="0" y="0"/>
              <a:ext cx="9144000" cy="6858000"/>
            </a:xfrm>
            <a:prstGeom prst="rect">
              <a:avLst/>
            </a:prstGeom>
            <a:solidFill>
              <a:srgbClr val="EEEBE3">
                <a:alpha val="9804"/>
              </a:srgbClr>
            </a:solidFill>
            <a:ln w="12700" cap="flat">
              <a:noFill/>
              <a:miter lim="400000"/>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pic>
          <p:nvPicPr>
            <p:cNvPr id="1472" name="image1.png"/>
            <p:cNvPicPr>
              <a:picLocks noChangeAspect="1"/>
            </p:cNvPicPr>
            <p:nvPr/>
          </p:nvPicPr>
          <p:blipFill>
            <a:blip r:embed="rId2">
              <a:extLst/>
            </a:blip>
            <a:stretch>
              <a:fillRect/>
            </a:stretch>
          </p:blipFill>
          <p:spPr>
            <a:xfrm>
              <a:off x="0" y="0"/>
              <a:ext cx="9144000" cy="6858000"/>
            </a:xfrm>
            <a:prstGeom prst="rect">
              <a:avLst/>
            </a:prstGeom>
            <a:ln w="12700" cap="flat">
              <a:noFill/>
              <a:miter lim="400000"/>
            </a:ln>
            <a:effectLst/>
          </p:spPr>
        </p:pic>
      </p:grpSp>
      <p:sp>
        <p:nvSpPr>
          <p:cNvPr id="1474" name="Shape 1474"/>
          <p:cNvSpPr/>
          <p:nvPr/>
        </p:nvSpPr>
        <p:spPr>
          <a:xfrm>
            <a:off x="6651625" y="6418262"/>
            <a:ext cx="2146300" cy="24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a:def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defRPr>
            </a:lvl1pPr>
          </a:lstStyle>
          <a:p>
            <a:pPr>
              <a:defRPr sz="4200">
                <a:solidFill>
                  <a:srgbClr val="000000"/>
                </a:solidFill>
                <a:effectLst/>
                <a:latin typeface="Gill Sans"/>
                <a:ea typeface="Gill Sans"/>
                <a:cs typeface="Gill Sans"/>
                <a:sym typeface="Gill Sans"/>
              </a:defRPr>
            </a:pPr>
            <a:r>
              <a: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rPr>
              <a:t>04/03/13</a:t>
            </a:r>
          </a:p>
        </p:txBody>
      </p:sp>
      <p:sp>
        <p:nvSpPr>
          <p:cNvPr id="1475" name="Shape 1475"/>
          <p:cNvSpPr/>
          <p:nvPr/>
        </p:nvSpPr>
        <p:spPr>
          <a:xfrm>
            <a:off x="354013" y="6424612"/>
            <a:ext cx="2908301"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1100">
                <a:solidFill>
                  <a:srgbClr val="878787"/>
                </a:solidFill>
                <a:effectLst>
                  <a:outerShdw sx="100000" sy="100000" kx="0" ky="0" algn="b" rotWithShape="0" blurRad="38100" dist="38100" dir="2700000">
                    <a:srgbClr val="DDDDDD"/>
                  </a:outerShdw>
                </a:effectLst>
              </a:defRPr>
            </a:lvl1pPr>
          </a:lstStyle>
          <a:p>
            <a:pPr>
              <a:defRPr sz="4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 Tom@Gilb.com  www.gilb.com</a:t>
            </a:r>
          </a:p>
        </p:txBody>
      </p:sp>
      <p:pic>
        <p:nvPicPr>
          <p:cNvPr id="1476" name="image123.png"/>
          <p:cNvPicPr>
            <a:picLocks noChangeAspect="1"/>
          </p:cNvPicPr>
          <p:nvPr/>
        </p:nvPicPr>
        <p:blipFill>
          <a:blip r:embed="rId3">
            <a:extLst/>
          </a:blip>
          <a:stretch>
            <a:fillRect/>
          </a:stretch>
        </p:blipFill>
        <p:spPr>
          <a:xfrm>
            <a:off x="5715000" y="633412"/>
            <a:ext cx="3429001" cy="2232027"/>
          </a:xfrm>
          <a:prstGeom prst="rect">
            <a:avLst/>
          </a:prstGeom>
          <a:ln w="12700">
            <a:miter lim="400000"/>
          </a:ln>
        </p:spPr>
      </p:pic>
      <p:sp>
        <p:nvSpPr>
          <p:cNvPr id="1477" name="Shape 1477"/>
          <p:cNvSpPr/>
          <p:nvPr/>
        </p:nvSpPr>
        <p:spPr>
          <a:xfrm>
            <a:off x="685800" y="6369050"/>
            <a:ext cx="127000"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 </a:t>
            </a:r>
          </a:p>
        </p:txBody>
      </p:sp>
      <p:sp>
        <p:nvSpPr>
          <p:cNvPr id="1478" name="Shape 1478"/>
          <p:cNvSpPr/>
          <p:nvPr/>
        </p:nvSpPr>
        <p:spPr>
          <a:xfrm>
            <a:off x="3124200" y="6369050"/>
            <a:ext cx="2545309"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Half-day Inspection Economics. Gilb@acm.org </a:t>
            </a:r>
          </a:p>
        </p:txBody>
      </p:sp>
      <p:sp>
        <p:nvSpPr>
          <p:cNvPr id="1479" name="Shape 1479"/>
          <p:cNvSpPr/>
          <p:nvPr>
            <p:ph type="title"/>
          </p:nvPr>
        </p:nvSpPr>
        <p:spPr>
          <a:xfrm>
            <a:off x="3200400" y="609600"/>
            <a:ext cx="3276600" cy="1143000"/>
          </a:xfrm>
          <a:prstGeom prst="rect">
            <a:avLst/>
          </a:prstGeom>
        </p:spPr>
        <p:txBody>
          <a:bodyPr>
            <a:normAutofit fontScale="100000" lnSpcReduction="0"/>
          </a:bodyPr>
          <a:lstStyle/>
          <a:p>
            <a:pPr/>
            <a:r>
              <a:rPr sz="3200"/>
              <a:t>Prevention </a:t>
            </a:r>
            <a:br>
              <a:rPr sz="3200"/>
            </a:br>
            <a:r>
              <a:rPr sz="3200"/>
              <a:t>Costs</a:t>
            </a:r>
          </a:p>
        </p:txBody>
      </p:sp>
      <p:sp>
        <p:nvSpPr>
          <p:cNvPr id="1480" name="Shape 1480"/>
          <p:cNvSpPr/>
          <p:nvPr>
            <p:ph type="body" idx="1"/>
          </p:nvPr>
        </p:nvSpPr>
        <p:spPr>
          <a:xfrm>
            <a:off x="304800" y="3200400"/>
            <a:ext cx="8610600" cy="3048000"/>
          </a:xfrm>
          <a:prstGeom prst="rect">
            <a:avLst/>
          </a:prstGeom>
        </p:spPr>
        <p:txBody>
          <a:bodyPr>
            <a:normAutofit fontScale="100000" lnSpcReduction="0"/>
          </a:bodyPr>
          <a:lstStyle/>
          <a:p>
            <a:pPr marL="365125" indent="-365125">
              <a:lnSpc>
                <a:spcPct val="90000"/>
              </a:lnSpc>
              <a:buBlip>
                <a:blip r:embed="rId4"/>
              </a:buBlip>
            </a:pPr>
            <a:r>
              <a:rPr b="0" sz="3700"/>
              <a:t>5%,  stable at 5% </a:t>
            </a:r>
            <a:endParaRPr sz="2200"/>
          </a:p>
          <a:p>
            <a:pPr lvl="1" marL="768350" indent="-403225">
              <a:lnSpc>
                <a:spcPct val="90000"/>
              </a:lnSpc>
              <a:spcBef>
                <a:spcPts val="600"/>
              </a:spcBef>
              <a:buBlip>
                <a:blip r:embed="rId4"/>
              </a:buBlip>
              <a:defRPr sz="2200"/>
            </a:pPr>
            <a:r>
              <a:rPr b="0" sz="3300"/>
              <a:t>of development costs </a:t>
            </a:r>
            <a:endParaRPr sz="2000"/>
          </a:p>
          <a:p>
            <a:pPr lvl="1" marL="768350" indent="-403225">
              <a:lnSpc>
                <a:spcPct val="90000"/>
              </a:lnSpc>
              <a:spcBef>
                <a:spcPts val="600"/>
              </a:spcBef>
              <a:buBlip>
                <a:blip r:embed="rId4"/>
              </a:buBlip>
              <a:defRPr sz="2200"/>
            </a:pPr>
            <a:r>
              <a:rPr b="0" sz="3300"/>
              <a:t>(Raytheon 1993)</a:t>
            </a:r>
            <a:endParaRPr sz="2000"/>
          </a:p>
          <a:p>
            <a:pPr marL="365125" indent="-365125">
              <a:lnSpc>
                <a:spcPct val="90000"/>
              </a:lnSpc>
              <a:buBlip>
                <a:blip r:embed="rId4"/>
              </a:buBlip>
            </a:pPr>
            <a:r>
              <a:rPr b="0" sz="3700"/>
              <a:t>0.5 % of development costs </a:t>
            </a:r>
            <a:endParaRPr sz="2200"/>
          </a:p>
          <a:p>
            <a:pPr lvl="1" marL="768350" indent="-403225">
              <a:lnSpc>
                <a:spcPct val="90000"/>
              </a:lnSpc>
              <a:spcBef>
                <a:spcPts val="600"/>
              </a:spcBef>
              <a:buBlip>
                <a:blip r:embed="rId4"/>
              </a:buBlip>
              <a:defRPr sz="2200"/>
            </a:pPr>
            <a:r>
              <a:rPr b="0" sz="3300"/>
              <a:t>(Mays 1995)</a:t>
            </a:r>
          </a:p>
        </p:txBody>
      </p:sp>
      <p:pic>
        <p:nvPicPr>
          <p:cNvPr id="1481" name="image124.png"/>
          <p:cNvPicPr>
            <a:picLocks noChangeAspect="1"/>
          </p:cNvPicPr>
          <p:nvPr/>
        </p:nvPicPr>
        <p:blipFill>
          <a:blip r:embed="rId5">
            <a:extLst/>
          </a:blip>
          <a:stretch>
            <a:fillRect/>
          </a:stretch>
        </p:blipFill>
        <p:spPr>
          <a:xfrm>
            <a:off x="0" y="0"/>
            <a:ext cx="3395663" cy="3065464"/>
          </a:xfrm>
          <a:prstGeom prst="rect">
            <a:avLst/>
          </a:prstGeom>
          <a:ln w="12700">
            <a:miter lim="400000"/>
          </a:ln>
        </p:spPr>
      </p:pic>
      <p:sp>
        <p:nvSpPr>
          <p:cNvPr id="1482" name="Shape 1482"/>
          <p:cNvSpPr/>
          <p:nvPr/>
        </p:nvSpPr>
        <p:spPr>
          <a:xfrm>
            <a:off x="6194425" y="2845364"/>
            <a:ext cx="2959100" cy="3354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000"/>
              </a:spcBef>
            </a:lvl1pPr>
          </a:lstStyle>
          <a:p>
            <a:pPr>
              <a:defRPr sz="4200">
                <a:latin typeface="Gill Sans"/>
                <a:ea typeface="Gill Sans"/>
                <a:cs typeface="Gill Sans"/>
                <a:sym typeface="Gill Sans"/>
              </a:defRPr>
            </a:pPr>
            <a:r>
              <a:rPr sz="1800">
                <a:latin typeface="+mn-lt"/>
                <a:ea typeface="+mn-ea"/>
                <a:cs typeface="+mn-cs"/>
                <a:sym typeface="Arial"/>
              </a:rPr>
              <a:t>Deming Cycle</a:t>
            </a:r>
          </a:p>
        </p:txBody>
      </p:sp>
      <p:sp>
        <p:nvSpPr>
          <p:cNvPr id="1483" name="Shape 1483"/>
          <p:cNvSpPr/>
          <p:nvPr/>
        </p:nvSpPr>
        <p:spPr>
          <a:xfrm>
            <a:off x="4402594" y="6486525"/>
            <a:ext cx="337224" cy="2413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1100">
                <a:solidFill>
                  <a:srgbClr val="878787"/>
                </a:solidFill>
                <a:effectLst>
                  <a:outerShdw sx="100000" sy="100000" kx="0" ky="0" algn="b" rotWithShape="0" blurRad="38100" dist="38100" dir="2700000">
                    <a:srgbClr val="DDDDDD"/>
                  </a:outerShdw>
                </a:effectLst>
              </a:defRPr>
            </a:lvl1pPr>
          </a:lstStyle>
          <a:p>
            <a:pPr>
              <a:defRPr sz="1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204</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5" name="Shape 1485"/>
          <p:cNvSpPr/>
          <p:nvPr>
            <p:ph type="sldNum" sz="quarter" idx="2"/>
          </p:nvPr>
        </p:nvSpPr>
        <p:spPr>
          <a:xfrm>
            <a:off x="4402594" y="6372224"/>
            <a:ext cx="337224"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88" name="Group 1488"/>
          <p:cNvGrpSpPr/>
          <p:nvPr/>
        </p:nvGrpSpPr>
        <p:grpSpPr>
          <a:xfrm>
            <a:off x="0" y="0"/>
            <a:ext cx="9144000" cy="6858000"/>
            <a:chOff x="0" y="0"/>
            <a:chExt cx="9144000" cy="6858000"/>
          </a:xfrm>
        </p:grpSpPr>
        <p:sp>
          <p:nvSpPr>
            <p:cNvPr id="1486" name="Shape 1486"/>
            <p:cNvSpPr/>
            <p:nvPr/>
          </p:nvSpPr>
          <p:spPr>
            <a:xfrm>
              <a:off x="0" y="0"/>
              <a:ext cx="9144000" cy="6858000"/>
            </a:xfrm>
            <a:prstGeom prst="rect">
              <a:avLst/>
            </a:prstGeom>
            <a:solidFill>
              <a:srgbClr val="EEEBE3">
                <a:alpha val="9804"/>
              </a:srgbClr>
            </a:solidFill>
            <a:ln w="12700" cap="flat">
              <a:noFill/>
              <a:miter lim="400000"/>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pic>
          <p:nvPicPr>
            <p:cNvPr id="1487" name="image1.png"/>
            <p:cNvPicPr>
              <a:picLocks noChangeAspect="1"/>
            </p:cNvPicPr>
            <p:nvPr/>
          </p:nvPicPr>
          <p:blipFill>
            <a:blip r:embed="rId2">
              <a:extLst/>
            </a:blip>
            <a:stretch>
              <a:fillRect/>
            </a:stretch>
          </p:blipFill>
          <p:spPr>
            <a:xfrm>
              <a:off x="0" y="0"/>
              <a:ext cx="9144000" cy="6858000"/>
            </a:xfrm>
            <a:prstGeom prst="rect">
              <a:avLst/>
            </a:prstGeom>
            <a:ln w="12700" cap="flat">
              <a:noFill/>
              <a:miter lim="400000"/>
            </a:ln>
            <a:effectLst/>
          </p:spPr>
        </p:pic>
      </p:grpSp>
      <p:sp>
        <p:nvSpPr>
          <p:cNvPr id="1489" name="Shape 1489"/>
          <p:cNvSpPr/>
          <p:nvPr/>
        </p:nvSpPr>
        <p:spPr>
          <a:xfrm>
            <a:off x="6651625" y="6418262"/>
            <a:ext cx="2146300" cy="24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a:def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defRPr>
            </a:lvl1pPr>
          </a:lstStyle>
          <a:p>
            <a:pPr>
              <a:defRPr sz="4200">
                <a:solidFill>
                  <a:srgbClr val="000000"/>
                </a:solidFill>
                <a:effectLst/>
                <a:latin typeface="Gill Sans"/>
                <a:ea typeface="Gill Sans"/>
                <a:cs typeface="Gill Sans"/>
                <a:sym typeface="Gill Sans"/>
              </a:defRPr>
            </a:pPr>
            <a:r>
              <a: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rPr>
              <a:t>04/03/13</a:t>
            </a:r>
          </a:p>
        </p:txBody>
      </p:sp>
      <p:sp>
        <p:nvSpPr>
          <p:cNvPr id="1490" name="Shape 1490"/>
          <p:cNvSpPr/>
          <p:nvPr/>
        </p:nvSpPr>
        <p:spPr>
          <a:xfrm>
            <a:off x="354013" y="6424612"/>
            <a:ext cx="2908301"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1100">
                <a:solidFill>
                  <a:srgbClr val="878787"/>
                </a:solidFill>
                <a:effectLst>
                  <a:outerShdw sx="100000" sy="100000" kx="0" ky="0" algn="b" rotWithShape="0" blurRad="38100" dist="38100" dir="2700000">
                    <a:srgbClr val="DDDDDD"/>
                  </a:outerShdw>
                </a:effectLst>
              </a:defRPr>
            </a:lvl1pPr>
          </a:lstStyle>
          <a:p>
            <a:pPr>
              <a:defRPr sz="4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 Tom@Gilb.com  www.gilb.com</a:t>
            </a:r>
          </a:p>
        </p:txBody>
      </p:sp>
      <p:sp>
        <p:nvSpPr>
          <p:cNvPr id="1491" name="Shape 1491"/>
          <p:cNvSpPr/>
          <p:nvPr/>
        </p:nvSpPr>
        <p:spPr>
          <a:xfrm>
            <a:off x="685800" y="6369050"/>
            <a:ext cx="127000"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 </a:t>
            </a:r>
          </a:p>
        </p:txBody>
      </p:sp>
      <p:sp>
        <p:nvSpPr>
          <p:cNvPr id="1492" name="Shape 1492"/>
          <p:cNvSpPr/>
          <p:nvPr/>
        </p:nvSpPr>
        <p:spPr>
          <a:xfrm>
            <a:off x="3124200" y="6369050"/>
            <a:ext cx="2545309"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Half-day Inspection Economics. Gilb@acm.org </a:t>
            </a:r>
          </a:p>
        </p:txBody>
      </p:sp>
      <p:sp>
        <p:nvSpPr>
          <p:cNvPr id="1493" name="Shape 1493"/>
          <p:cNvSpPr/>
          <p:nvPr>
            <p:ph type="title"/>
          </p:nvPr>
        </p:nvSpPr>
        <p:spPr>
          <a:xfrm>
            <a:off x="685800" y="609600"/>
            <a:ext cx="7772400" cy="1295400"/>
          </a:xfrm>
          <a:prstGeom prst="rect">
            <a:avLst/>
          </a:prstGeom>
        </p:spPr>
        <p:txBody>
          <a:bodyPr>
            <a:normAutofit fontScale="100000" lnSpcReduction="0"/>
          </a:bodyPr>
          <a:lstStyle/>
          <a:p>
            <a:pPr defTabSz="877823">
              <a:defRPr sz="3839"/>
            </a:pPr>
            <a:r>
              <a:rPr sz="2688"/>
              <a:t>Defect Prevention Experiences:</a:t>
            </a:r>
            <a:br>
              <a:rPr sz="2688"/>
            </a:br>
            <a:r>
              <a:rPr sz="2688"/>
              <a:t>Most defects can be prevented from getting in there </a:t>
            </a:r>
            <a:r>
              <a:rPr i="1" sz="2688"/>
              <a:t>at all</a:t>
            </a:r>
            <a:r>
              <a:rPr sz="2688"/>
              <a:t> </a:t>
            </a:r>
          </a:p>
        </p:txBody>
      </p:sp>
      <p:sp>
        <p:nvSpPr>
          <p:cNvPr id="1494" name="Shape 1494"/>
          <p:cNvSpPr/>
          <p:nvPr/>
        </p:nvSpPr>
        <p:spPr>
          <a:xfrm>
            <a:off x="2540000" y="3436937"/>
            <a:ext cx="6108700" cy="519113"/>
          </a:xfrm>
          <a:prstGeom prst="rect">
            <a:avLst/>
          </a:prstGeom>
          <a:solidFill>
            <a:srgbClr val="FFFFFF"/>
          </a:solidFill>
          <a:ln w="12700">
            <a:miter lim="400000"/>
          </a:ln>
        </p:spPr>
        <p:txBody>
          <a:bodyPr lIns="45719" rIns="45719"/>
          <a:lstStyle/>
          <a:p>
            <a:pPr algn="ctr">
              <a:defRPr sz="4200">
                <a:latin typeface="Gill Sans"/>
                <a:ea typeface="Gill Sans"/>
                <a:cs typeface="Gill Sans"/>
                <a:sym typeface="Gill Sans"/>
              </a:defRPr>
            </a:pPr>
          </a:p>
        </p:txBody>
      </p:sp>
      <p:sp>
        <p:nvSpPr>
          <p:cNvPr id="1495" name="Shape 1495"/>
          <p:cNvSpPr/>
          <p:nvPr/>
        </p:nvSpPr>
        <p:spPr>
          <a:xfrm>
            <a:off x="909637" y="3595687"/>
            <a:ext cx="1752601" cy="584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spcBef>
                <a:spcPts val="900"/>
              </a:spcBef>
              <a:defRPr sz="1600">
                <a:latin typeface="Book Antiqua"/>
                <a:ea typeface="Book Antiqua"/>
                <a:cs typeface="Book Antiqua"/>
                <a:sym typeface="Book Antiqua"/>
              </a:defRPr>
            </a:lvl1pPr>
          </a:lstStyle>
          <a:p>
            <a:pPr>
              <a:defRPr sz="4200">
                <a:latin typeface="Gill Sans"/>
                <a:ea typeface="Gill Sans"/>
                <a:cs typeface="Gill Sans"/>
                <a:sym typeface="Gill Sans"/>
              </a:defRPr>
            </a:pPr>
            <a:r>
              <a:rPr sz="1600">
                <a:latin typeface="Book Antiqua"/>
                <a:ea typeface="Book Antiqua"/>
                <a:cs typeface="Book Antiqua"/>
                <a:sym typeface="Book Antiqua"/>
              </a:rPr>
              <a:t>% of usual defects prevented</a:t>
            </a:r>
          </a:p>
        </p:txBody>
      </p:sp>
      <p:sp>
        <p:nvSpPr>
          <p:cNvPr id="1496" name="Shape 1496"/>
          <p:cNvSpPr/>
          <p:nvPr/>
        </p:nvSpPr>
        <p:spPr>
          <a:xfrm>
            <a:off x="1519237" y="4567237"/>
            <a:ext cx="7543801" cy="355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nSpc>
                <a:spcPct val="90000"/>
              </a:lnSpc>
              <a:spcBef>
                <a:spcPts val="600"/>
              </a:spcBef>
              <a:buSzPct val="100000"/>
              <a:buFont typeface="Book Antiqua"/>
              <a:buChar cha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Years of continuous improvement effort</a:t>
            </a:r>
          </a:p>
        </p:txBody>
      </p:sp>
      <p:sp>
        <p:nvSpPr>
          <p:cNvPr id="1497" name="Shape 1497"/>
          <p:cNvSpPr/>
          <p:nvPr/>
        </p:nvSpPr>
        <p:spPr>
          <a:xfrm>
            <a:off x="3352800" y="4484687"/>
            <a:ext cx="0" cy="60326"/>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498" name="Shape 1498"/>
          <p:cNvSpPr/>
          <p:nvPr/>
        </p:nvSpPr>
        <p:spPr>
          <a:xfrm>
            <a:off x="4064000" y="4484687"/>
            <a:ext cx="0" cy="60326"/>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499" name="Shape 1499"/>
          <p:cNvSpPr/>
          <p:nvPr/>
        </p:nvSpPr>
        <p:spPr>
          <a:xfrm>
            <a:off x="4775200" y="4484687"/>
            <a:ext cx="0" cy="60326"/>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0" name="Shape 1500"/>
          <p:cNvSpPr/>
          <p:nvPr/>
        </p:nvSpPr>
        <p:spPr>
          <a:xfrm>
            <a:off x="5486400" y="4484687"/>
            <a:ext cx="0" cy="60326"/>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1" name="Shape 1501"/>
          <p:cNvSpPr/>
          <p:nvPr/>
        </p:nvSpPr>
        <p:spPr>
          <a:xfrm>
            <a:off x="6299200" y="4484687"/>
            <a:ext cx="0" cy="60326"/>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2" name="Shape 1502"/>
          <p:cNvSpPr/>
          <p:nvPr/>
        </p:nvSpPr>
        <p:spPr>
          <a:xfrm>
            <a:off x="7010400" y="4484687"/>
            <a:ext cx="0" cy="60326"/>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3" name="Shape 1503"/>
          <p:cNvSpPr/>
          <p:nvPr/>
        </p:nvSpPr>
        <p:spPr>
          <a:xfrm>
            <a:off x="2465388" y="3371850"/>
            <a:ext cx="150813" cy="0"/>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4" name="Shape 1504"/>
          <p:cNvSpPr/>
          <p:nvPr/>
        </p:nvSpPr>
        <p:spPr>
          <a:xfrm>
            <a:off x="2465388" y="2914650"/>
            <a:ext cx="150813" cy="0"/>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5" name="Shape 1505"/>
          <p:cNvSpPr/>
          <p:nvPr/>
        </p:nvSpPr>
        <p:spPr>
          <a:xfrm>
            <a:off x="2465388" y="2628900"/>
            <a:ext cx="150813" cy="0"/>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6" name="Shape 1506"/>
          <p:cNvSpPr/>
          <p:nvPr/>
        </p:nvSpPr>
        <p:spPr>
          <a:xfrm>
            <a:off x="2465388" y="2400300"/>
            <a:ext cx="150813" cy="0"/>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07" name="Shape 1507"/>
          <p:cNvSpPr/>
          <p:nvPr/>
        </p:nvSpPr>
        <p:spPr>
          <a:xfrm>
            <a:off x="1600200" y="3235325"/>
            <a:ext cx="509489"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50%</a:t>
            </a:r>
          </a:p>
        </p:txBody>
      </p:sp>
      <p:sp>
        <p:nvSpPr>
          <p:cNvPr id="1508" name="Shape 1508"/>
          <p:cNvSpPr/>
          <p:nvPr/>
        </p:nvSpPr>
        <p:spPr>
          <a:xfrm>
            <a:off x="1600200" y="2778125"/>
            <a:ext cx="509489"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70%</a:t>
            </a:r>
          </a:p>
        </p:txBody>
      </p:sp>
      <p:sp>
        <p:nvSpPr>
          <p:cNvPr id="1509" name="Shape 1509"/>
          <p:cNvSpPr/>
          <p:nvPr/>
        </p:nvSpPr>
        <p:spPr>
          <a:xfrm>
            <a:off x="1600200" y="2492375"/>
            <a:ext cx="509489"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80%</a:t>
            </a:r>
          </a:p>
        </p:txBody>
      </p:sp>
      <p:sp>
        <p:nvSpPr>
          <p:cNvPr id="1510" name="Shape 1510"/>
          <p:cNvSpPr/>
          <p:nvPr/>
        </p:nvSpPr>
        <p:spPr>
          <a:xfrm>
            <a:off x="1600200" y="2263775"/>
            <a:ext cx="509489"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90%</a:t>
            </a:r>
          </a:p>
        </p:txBody>
      </p:sp>
      <p:sp>
        <p:nvSpPr>
          <p:cNvPr id="1511" name="Shape 1511"/>
          <p:cNvSpPr/>
          <p:nvPr/>
        </p:nvSpPr>
        <p:spPr>
          <a:xfrm flipV="1">
            <a:off x="2579687" y="3373437"/>
            <a:ext cx="633413" cy="1139826"/>
          </a:xfrm>
          <a:prstGeom prst="line">
            <a:avLst/>
          </a:prstGeom>
          <a:ln w="762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12" name="Shape 1512"/>
          <p:cNvSpPr/>
          <p:nvPr/>
        </p:nvSpPr>
        <p:spPr>
          <a:xfrm flipV="1">
            <a:off x="3278187" y="2916238"/>
            <a:ext cx="860426" cy="455613"/>
          </a:xfrm>
          <a:prstGeom prst="line">
            <a:avLst/>
          </a:prstGeom>
          <a:ln w="508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13" name="Shape 1513"/>
          <p:cNvSpPr/>
          <p:nvPr/>
        </p:nvSpPr>
        <p:spPr>
          <a:xfrm flipV="1">
            <a:off x="4173538" y="2401888"/>
            <a:ext cx="1406526" cy="512763"/>
          </a:xfrm>
          <a:prstGeom prst="line">
            <a:avLst/>
          </a:prstGeom>
          <a:ln w="12700">
            <a:solidFill>
              <a:srgbClr val="000000"/>
            </a:solidFill>
          </a:ln>
        </p:spPr>
        <p:txBody>
          <a:bodyPr lIns="0" tIns="0" rIns="0" bIns="0"/>
          <a:lstStyle/>
          <a:p>
            <a:pPr defTabSz="457200">
              <a:defRPr sz="1200">
                <a:latin typeface="Helvetica"/>
                <a:ea typeface="Helvetica"/>
                <a:cs typeface="Helvetica"/>
                <a:sym typeface="Helvetica"/>
              </a:defRPr>
            </a:pPr>
          </a:p>
        </p:txBody>
      </p:sp>
      <p:sp>
        <p:nvSpPr>
          <p:cNvPr id="1514" name="Shape 1514"/>
          <p:cNvSpPr/>
          <p:nvPr/>
        </p:nvSpPr>
        <p:spPr>
          <a:xfrm>
            <a:off x="3124200" y="3406775"/>
            <a:ext cx="2632522"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Mays &amp; Jones (IBM) 1990</a:t>
            </a:r>
          </a:p>
        </p:txBody>
      </p:sp>
      <p:sp>
        <p:nvSpPr>
          <p:cNvPr id="1515" name="Shape 1515"/>
          <p:cNvSpPr/>
          <p:nvPr/>
        </p:nvSpPr>
        <p:spPr>
          <a:xfrm>
            <a:off x="4241800" y="2835275"/>
            <a:ext cx="4902200" cy="35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Mays 1993, User 1996 "72% in 2 years" &lt;-tg</a:t>
            </a:r>
          </a:p>
        </p:txBody>
      </p:sp>
      <p:sp>
        <p:nvSpPr>
          <p:cNvPr id="1516" name="Shape 1516"/>
          <p:cNvSpPr/>
          <p:nvPr/>
        </p:nvSpPr>
        <p:spPr>
          <a:xfrm>
            <a:off x="3124200" y="4149725"/>
            <a:ext cx="203200"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1</a:t>
            </a:r>
          </a:p>
        </p:txBody>
      </p:sp>
      <p:sp>
        <p:nvSpPr>
          <p:cNvPr id="1517" name="Shape 1517"/>
          <p:cNvSpPr/>
          <p:nvPr/>
        </p:nvSpPr>
        <p:spPr>
          <a:xfrm>
            <a:off x="3835400" y="4149725"/>
            <a:ext cx="203200"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2</a:t>
            </a:r>
          </a:p>
        </p:txBody>
      </p:sp>
      <p:sp>
        <p:nvSpPr>
          <p:cNvPr id="1518" name="Shape 1518"/>
          <p:cNvSpPr/>
          <p:nvPr/>
        </p:nvSpPr>
        <p:spPr>
          <a:xfrm>
            <a:off x="4546600" y="4149725"/>
            <a:ext cx="203200"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3</a:t>
            </a:r>
          </a:p>
        </p:txBody>
      </p:sp>
      <p:sp>
        <p:nvSpPr>
          <p:cNvPr id="1519" name="Shape 1519"/>
          <p:cNvSpPr/>
          <p:nvPr/>
        </p:nvSpPr>
        <p:spPr>
          <a:xfrm>
            <a:off x="5257800" y="4149725"/>
            <a:ext cx="203200"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4</a:t>
            </a:r>
          </a:p>
        </p:txBody>
      </p:sp>
      <p:sp>
        <p:nvSpPr>
          <p:cNvPr id="1520" name="Shape 1520"/>
          <p:cNvSpPr/>
          <p:nvPr/>
        </p:nvSpPr>
        <p:spPr>
          <a:xfrm>
            <a:off x="6070600" y="4149725"/>
            <a:ext cx="203200"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5</a:t>
            </a:r>
          </a:p>
        </p:txBody>
      </p:sp>
      <p:sp>
        <p:nvSpPr>
          <p:cNvPr id="1521" name="Shape 1521"/>
          <p:cNvSpPr/>
          <p:nvPr/>
        </p:nvSpPr>
        <p:spPr>
          <a:xfrm>
            <a:off x="6680200" y="4149725"/>
            <a:ext cx="203200" cy="355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defRPr>
                <a:latin typeface="Book Antiqua"/>
                <a:ea typeface="Book Antiqua"/>
                <a:cs typeface="Book Antiqua"/>
                <a:sym typeface="Book Antiqua"/>
              </a:defRPr>
            </a:lvl1pPr>
          </a:lstStyle>
          <a:p>
            <a:pPr>
              <a:defRPr sz="4200">
                <a:latin typeface="Gill Sans"/>
                <a:ea typeface="Gill Sans"/>
                <a:cs typeface="Gill Sans"/>
                <a:sym typeface="Gill Sans"/>
              </a:defRPr>
            </a:pPr>
            <a:r>
              <a:rPr sz="1800">
                <a:latin typeface="Book Antiqua"/>
                <a:ea typeface="Book Antiqua"/>
                <a:cs typeface="Book Antiqua"/>
                <a:sym typeface="Book Antiqua"/>
              </a:rPr>
              <a:t>6</a:t>
            </a:r>
          </a:p>
        </p:txBody>
      </p:sp>
      <p:sp>
        <p:nvSpPr>
          <p:cNvPr id="1522" name="Shape 1522"/>
          <p:cNvSpPr/>
          <p:nvPr/>
        </p:nvSpPr>
        <p:spPr>
          <a:xfrm>
            <a:off x="5186362" y="1997075"/>
            <a:ext cx="3905338" cy="635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defRPr sz="4200">
                <a:latin typeface="Gill Sans"/>
                <a:ea typeface="Gill Sans"/>
                <a:cs typeface="Gill Sans"/>
                <a:sym typeface="Gill Sans"/>
              </a:defRPr>
            </a:pPr>
            <a:r>
              <a:rPr sz="1800">
                <a:latin typeface="Book Antiqua"/>
                <a:ea typeface="Book Antiqua"/>
                <a:cs typeface="Book Antiqua"/>
                <a:sym typeface="Book Antiqua"/>
              </a:rPr>
              <a:t>Cleanroom levels: approach zero def.</a:t>
            </a:r>
            <a:endParaRPr sz="1800">
              <a:latin typeface="+mn-lt"/>
              <a:ea typeface="+mn-ea"/>
              <a:cs typeface="+mn-cs"/>
              <a:sym typeface="Arial"/>
            </a:endParaRPr>
          </a:p>
          <a:p>
            <a:pPr>
              <a:defRPr sz="4200">
                <a:latin typeface="Gill Sans"/>
                <a:ea typeface="Gill Sans"/>
                <a:cs typeface="Gill Sans"/>
                <a:sym typeface="Gill Sans"/>
              </a:defRPr>
            </a:pPr>
            <a:r>
              <a:rPr sz="1800">
                <a:latin typeface="Book Antiqua"/>
                <a:ea typeface="Book Antiqua"/>
                <a:cs typeface="Book Antiqua"/>
                <a:sym typeface="Book Antiqua"/>
              </a:rPr>
              <a:t>IBM MN 99.99%+ fixes:Key= "DPP" </a:t>
            </a:r>
          </a:p>
        </p:txBody>
      </p:sp>
      <p:pic>
        <p:nvPicPr>
          <p:cNvPr id="1523" name="image125.pdf"/>
          <p:cNvPicPr>
            <a:picLocks noChangeAspect="1"/>
          </p:cNvPicPr>
          <p:nvPr/>
        </p:nvPicPr>
        <p:blipFill>
          <a:blip r:embed="rId3">
            <a:extLst/>
          </a:blip>
          <a:stretch>
            <a:fillRect/>
          </a:stretch>
        </p:blipFill>
        <p:spPr>
          <a:xfrm>
            <a:off x="2965450" y="4838700"/>
            <a:ext cx="2455864" cy="1092200"/>
          </a:xfrm>
          <a:prstGeom prst="rect">
            <a:avLst/>
          </a:prstGeom>
          <a:ln w="12700">
            <a:miter lim="400000"/>
          </a:ln>
        </p:spPr>
      </p:pic>
      <p:sp>
        <p:nvSpPr>
          <p:cNvPr id="1524" name="Shape 1524"/>
          <p:cNvSpPr/>
          <p:nvPr/>
        </p:nvSpPr>
        <p:spPr>
          <a:xfrm>
            <a:off x="2514600" y="5861614"/>
            <a:ext cx="3263900" cy="3354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nSpc>
                <a:spcPct val="90000"/>
              </a:lnSpc>
            </a:lvl1pPr>
          </a:lstStyle>
          <a:p>
            <a:pPr>
              <a:defRPr sz="4200">
                <a:latin typeface="Gill Sans"/>
                <a:ea typeface="Gill Sans"/>
                <a:cs typeface="Gill Sans"/>
                <a:sym typeface="Gill Sans"/>
              </a:defRPr>
            </a:pPr>
            <a:r>
              <a:rPr sz="1800">
                <a:latin typeface="+mn-lt"/>
                <a:ea typeface="+mn-ea"/>
                <a:cs typeface="+mn-cs"/>
                <a:sym typeface="Arial"/>
              </a:rPr>
              <a:t>North Carolina</a:t>
            </a:r>
          </a:p>
        </p:txBody>
      </p:sp>
      <p:sp>
        <p:nvSpPr>
          <p:cNvPr id="1525" name="Shape 1525"/>
          <p:cNvSpPr/>
          <p:nvPr/>
        </p:nvSpPr>
        <p:spPr>
          <a:xfrm>
            <a:off x="3073400" y="3348037"/>
            <a:ext cx="254000" cy="107951"/>
          </a:xfrm>
          <a:prstGeom prst="ellipse">
            <a:avLst/>
          </a:prstGeom>
          <a:solidFill>
            <a:srgbClr val="C0FEF9"/>
          </a:solidFill>
          <a:ln w="50800">
            <a:solidFill>
              <a:srgbClr val="6B9F25"/>
            </a:solidFill>
          </a:ln>
        </p:spPr>
        <p:txBody>
          <a:bodyPr lIns="45719" rIns="45719"/>
          <a:lstStyle/>
          <a:p>
            <a:pPr algn="ctr">
              <a:defRPr sz="4200">
                <a:latin typeface="Gill Sans"/>
                <a:ea typeface="Gill Sans"/>
                <a:cs typeface="Gill Sans"/>
                <a:sym typeface="Gill Sans"/>
              </a:defRPr>
            </a:pPr>
          </a:p>
        </p:txBody>
      </p:sp>
      <p:sp>
        <p:nvSpPr>
          <p:cNvPr id="1526" name="Shape 1526"/>
          <p:cNvSpPr/>
          <p:nvPr/>
        </p:nvSpPr>
        <p:spPr>
          <a:xfrm>
            <a:off x="3987800" y="2874963"/>
            <a:ext cx="254000" cy="106363"/>
          </a:xfrm>
          <a:prstGeom prst="ellipse">
            <a:avLst/>
          </a:prstGeom>
          <a:solidFill>
            <a:srgbClr val="C0FEF9"/>
          </a:solidFill>
          <a:ln w="50800">
            <a:solidFill>
              <a:srgbClr val="6B9F25"/>
            </a:solidFill>
          </a:ln>
        </p:spPr>
        <p:txBody>
          <a:bodyPr lIns="45719" rIns="45719"/>
          <a:lstStyle/>
          <a:p>
            <a:pPr algn="ctr">
              <a:defRPr sz="4200">
                <a:latin typeface="Gill Sans"/>
                <a:ea typeface="Gill Sans"/>
                <a:cs typeface="Gill Sans"/>
                <a:sym typeface="Gill Sans"/>
              </a:defRPr>
            </a:pPr>
          </a:p>
        </p:txBody>
      </p:sp>
      <p:grpSp>
        <p:nvGrpSpPr>
          <p:cNvPr id="1529" name="Group 1529"/>
          <p:cNvGrpSpPr/>
          <p:nvPr/>
        </p:nvGrpSpPr>
        <p:grpSpPr>
          <a:xfrm>
            <a:off x="755650" y="6167437"/>
            <a:ext cx="6362700" cy="1778001"/>
            <a:chOff x="0" y="0"/>
            <a:chExt cx="6362700" cy="1778000"/>
          </a:xfrm>
        </p:grpSpPr>
        <p:sp>
          <p:nvSpPr>
            <p:cNvPr id="1527" name="Shape 1527"/>
            <p:cNvSpPr/>
            <p:nvPr/>
          </p:nvSpPr>
          <p:spPr>
            <a:xfrm>
              <a:off x="0" y="0"/>
              <a:ext cx="6362700" cy="1778000"/>
            </a:xfrm>
            <a:prstGeom prst="rect">
              <a:avLst/>
            </a:prstGeom>
            <a:solidFill>
              <a:srgbClr val="FFFB00"/>
            </a:solidFill>
            <a:ln w="12700" cap="flat">
              <a:noFill/>
              <a:miter lim="400000"/>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sp>
          <p:nvSpPr>
            <p:cNvPr id="1528" name="Shape 1528"/>
            <p:cNvSpPr/>
            <p:nvPr/>
          </p:nvSpPr>
          <p:spPr>
            <a:xfrm>
              <a:off x="0" y="0"/>
              <a:ext cx="6362700" cy="1774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a:defRPr sz="4000">
                  <a:solidFill>
                    <a:srgbClr val="FFFFFF"/>
                  </a:solidFill>
                  <a:effectLst>
                    <a:outerShdw sx="100000" sy="100000" kx="0" ky="0" algn="b" rotWithShape="0" blurRad="38100" dist="38100" dir="2700000">
                      <a:srgbClr val="000000"/>
                    </a:outerShdw>
                  </a:effectLst>
                </a:defRPr>
              </a:lvl1pPr>
            </a:lstStyle>
            <a:p>
              <a:pPr>
                <a:defRPr sz="4200">
                  <a:solidFill>
                    <a:srgbClr val="000000"/>
                  </a:solidFill>
                  <a:effectLst/>
                  <a:latin typeface="Gill Sans"/>
                  <a:ea typeface="Gill Sans"/>
                  <a:cs typeface="Gill Sans"/>
                  <a:sym typeface="Gill Sans"/>
                </a:defRPr>
              </a:pPr>
              <a:r>
                <a:rPr sz="4000">
                  <a:solidFill>
                    <a:srgbClr val="FFFFFF"/>
                  </a:solidFill>
                  <a:effectLst>
                    <a:outerShdw sx="100000" sy="100000" kx="0" ky="0" algn="b" rotWithShape="0" blurRad="38100" dist="38100" dir="2700000">
                      <a:srgbClr val="000000"/>
                    </a:outerShdw>
                  </a:effectLst>
                  <a:latin typeface="+mn-lt"/>
                  <a:ea typeface="+mn-ea"/>
                  <a:cs typeface="+mn-cs"/>
                  <a:sym typeface="Arial"/>
                </a:rPr>
                <a:t>IBM Research Triangle Park Networking Laboratory</a:t>
              </a:r>
            </a:p>
          </p:txBody>
        </p:sp>
      </p:grpSp>
      <p:pic>
        <p:nvPicPr>
          <p:cNvPr id="1530" name="image126.jpeg"/>
          <p:cNvPicPr>
            <a:picLocks noChangeAspect="1"/>
          </p:cNvPicPr>
          <p:nvPr/>
        </p:nvPicPr>
        <p:blipFill>
          <a:blip r:embed="rId4">
            <a:extLst/>
          </a:blip>
          <a:stretch>
            <a:fillRect/>
          </a:stretch>
        </p:blipFill>
        <p:spPr>
          <a:xfrm>
            <a:off x="5943600" y="4876800"/>
            <a:ext cx="1727201" cy="903289"/>
          </a:xfrm>
          <a:prstGeom prst="rect">
            <a:avLst/>
          </a:prstGeom>
          <a:ln w="12700">
            <a:miter lim="400000"/>
          </a:ln>
        </p:spPr>
      </p:pic>
      <p:sp>
        <p:nvSpPr>
          <p:cNvPr id="1531" name="Shape 1531"/>
          <p:cNvSpPr/>
          <p:nvPr/>
        </p:nvSpPr>
        <p:spPr>
          <a:xfrm>
            <a:off x="4402594" y="6486525"/>
            <a:ext cx="337224" cy="2413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1100">
                <a:solidFill>
                  <a:srgbClr val="878787"/>
                </a:solidFill>
                <a:effectLst>
                  <a:outerShdw sx="100000" sy="100000" kx="0" ky="0" algn="b" rotWithShape="0" blurRad="38100" dist="38100" dir="2700000">
                    <a:srgbClr val="DDDDDD"/>
                  </a:outerShdw>
                </a:effectLst>
              </a:defRPr>
            </a:lvl1pPr>
          </a:lstStyle>
          <a:p>
            <a:pPr>
              <a:defRPr sz="1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205</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3" name="Shape 1533"/>
          <p:cNvSpPr/>
          <p:nvPr>
            <p:ph type="sldNum" sz="quarter" idx="2"/>
          </p:nvPr>
        </p:nvSpPr>
        <p:spPr>
          <a:xfrm>
            <a:off x="4402594" y="6372224"/>
            <a:ext cx="337224"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36" name="Group 1536"/>
          <p:cNvGrpSpPr/>
          <p:nvPr/>
        </p:nvGrpSpPr>
        <p:grpSpPr>
          <a:xfrm>
            <a:off x="0" y="0"/>
            <a:ext cx="9144000" cy="6858000"/>
            <a:chOff x="0" y="0"/>
            <a:chExt cx="9144000" cy="6858000"/>
          </a:xfrm>
        </p:grpSpPr>
        <p:sp>
          <p:nvSpPr>
            <p:cNvPr id="1534" name="Shape 1534"/>
            <p:cNvSpPr/>
            <p:nvPr/>
          </p:nvSpPr>
          <p:spPr>
            <a:xfrm>
              <a:off x="0" y="0"/>
              <a:ext cx="9144000" cy="6858000"/>
            </a:xfrm>
            <a:prstGeom prst="rect">
              <a:avLst/>
            </a:prstGeom>
            <a:solidFill>
              <a:srgbClr val="EEEBE3">
                <a:alpha val="9804"/>
              </a:srgbClr>
            </a:solidFill>
            <a:ln w="12700" cap="flat">
              <a:noFill/>
              <a:miter lim="400000"/>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pic>
          <p:nvPicPr>
            <p:cNvPr id="1535" name="image1.png"/>
            <p:cNvPicPr>
              <a:picLocks noChangeAspect="1"/>
            </p:cNvPicPr>
            <p:nvPr/>
          </p:nvPicPr>
          <p:blipFill>
            <a:blip r:embed="rId2">
              <a:extLst/>
            </a:blip>
            <a:stretch>
              <a:fillRect/>
            </a:stretch>
          </p:blipFill>
          <p:spPr>
            <a:xfrm>
              <a:off x="0" y="0"/>
              <a:ext cx="9144000" cy="6858000"/>
            </a:xfrm>
            <a:prstGeom prst="rect">
              <a:avLst/>
            </a:prstGeom>
            <a:ln w="12700" cap="flat">
              <a:noFill/>
              <a:miter lim="400000"/>
            </a:ln>
            <a:effectLst/>
          </p:spPr>
        </p:pic>
      </p:grpSp>
      <p:sp>
        <p:nvSpPr>
          <p:cNvPr id="1537" name="Shape 1537"/>
          <p:cNvSpPr/>
          <p:nvPr/>
        </p:nvSpPr>
        <p:spPr>
          <a:xfrm>
            <a:off x="6651625" y="6418262"/>
            <a:ext cx="2146300" cy="24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a:def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defRPr>
            </a:lvl1pPr>
          </a:lstStyle>
          <a:p>
            <a:pPr>
              <a:defRPr sz="4200">
                <a:solidFill>
                  <a:srgbClr val="000000"/>
                </a:solidFill>
                <a:effectLst/>
                <a:latin typeface="Gill Sans"/>
                <a:ea typeface="Gill Sans"/>
                <a:cs typeface="Gill Sans"/>
                <a:sym typeface="Gill Sans"/>
              </a:defRPr>
            </a:pPr>
            <a:r>
              <a: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rPr>
              <a:t>04/03/13</a:t>
            </a:r>
          </a:p>
        </p:txBody>
      </p:sp>
      <p:sp>
        <p:nvSpPr>
          <p:cNvPr id="1538" name="Shape 1538"/>
          <p:cNvSpPr/>
          <p:nvPr/>
        </p:nvSpPr>
        <p:spPr>
          <a:xfrm>
            <a:off x="354013" y="6424612"/>
            <a:ext cx="2908301"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1100">
                <a:solidFill>
                  <a:srgbClr val="878787"/>
                </a:solidFill>
                <a:effectLst>
                  <a:outerShdw sx="100000" sy="100000" kx="0" ky="0" algn="b" rotWithShape="0" blurRad="38100" dist="38100" dir="2700000">
                    <a:srgbClr val="DDDDDD"/>
                  </a:outerShdw>
                </a:effectLst>
              </a:defRPr>
            </a:lvl1pPr>
          </a:lstStyle>
          <a:p>
            <a:pPr>
              <a:defRPr sz="4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 Tom@Gilb.com  www.gilb.com</a:t>
            </a:r>
          </a:p>
        </p:txBody>
      </p:sp>
      <p:sp>
        <p:nvSpPr>
          <p:cNvPr id="1539" name="Shape 1539"/>
          <p:cNvSpPr/>
          <p:nvPr/>
        </p:nvSpPr>
        <p:spPr>
          <a:xfrm>
            <a:off x="685800" y="6369050"/>
            <a:ext cx="127000"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 </a:t>
            </a:r>
          </a:p>
        </p:txBody>
      </p:sp>
      <p:sp>
        <p:nvSpPr>
          <p:cNvPr id="1540" name="Shape 1540"/>
          <p:cNvSpPr/>
          <p:nvPr/>
        </p:nvSpPr>
        <p:spPr>
          <a:xfrm>
            <a:off x="3124200" y="6369050"/>
            <a:ext cx="2545309"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Half-day Inspection Economics. Gilb@acm.org </a:t>
            </a:r>
          </a:p>
        </p:txBody>
      </p:sp>
      <p:sp>
        <p:nvSpPr>
          <p:cNvPr id="1541" name="Shape 1541"/>
          <p:cNvSpPr/>
          <p:nvPr>
            <p:ph type="title"/>
          </p:nvPr>
        </p:nvSpPr>
        <p:spPr>
          <a:xfrm>
            <a:off x="533400" y="0"/>
            <a:ext cx="7772400" cy="1143000"/>
          </a:xfrm>
          <a:prstGeom prst="rect">
            <a:avLst/>
          </a:prstGeom>
        </p:spPr>
        <p:txBody>
          <a:bodyPr>
            <a:normAutofit fontScale="100000" lnSpcReduction="0"/>
          </a:bodyPr>
          <a:lstStyle/>
          <a:p>
            <a:pPr/>
            <a:r>
              <a:rPr sz="3200"/>
              <a:t>Prevention + Pre-test Detection </a:t>
            </a:r>
            <a:br>
              <a:rPr sz="3200"/>
            </a:br>
            <a:r>
              <a:rPr sz="3200"/>
              <a:t>is the most effective and efficient</a:t>
            </a:r>
          </a:p>
        </p:txBody>
      </p:sp>
      <p:sp>
        <p:nvSpPr>
          <p:cNvPr id="1542" name="Shape 1542"/>
          <p:cNvSpPr/>
          <p:nvPr>
            <p:ph type="body" sz="half" idx="1"/>
          </p:nvPr>
        </p:nvSpPr>
        <p:spPr>
          <a:xfrm>
            <a:off x="431800" y="4953000"/>
            <a:ext cx="8712200" cy="1603375"/>
          </a:xfrm>
          <a:prstGeom prst="rect">
            <a:avLst/>
          </a:prstGeom>
        </p:spPr>
        <p:txBody>
          <a:bodyPr>
            <a:normAutofit fontScale="100000" lnSpcReduction="0"/>
          </a:bodyPr>
          <a:lstStyle/>
          <a:p>
            <a:pPr marL="365125" indent="-365125">
              <a:lnSpc>
                <a:spcPct val="90000"/>
              </a:lnSpc>
              <a:buBlip>
                <a:blip r:embed="rId3"/>
              </a:buBlip>
            </a:pPr>
            <a:r>
              <a:rPr b="0" sz="1800" u="sng"/>
              <a:t>Prevention</a:t>
            </a:r>
            <a:r>
              <a:rPr b="0" sz="1800"/>
              <a:t> data based on state of the art prevention experiences (IBM RTP), Others (Space Shuttle IBM SJ 1-95) 95%+  (99.99% in Fixes)</a:t>
            </a:r>
          </a:p>
          <a:p>
            <a:pPr marL="365125" indent="-365125">
              <a:lnSpc>
                <a:spcPct val="90000"/>
              </a:lnSpc>
              <a:buBlip>
                <a:blip r:embed="rId3"/>
              </a:buBlip>
            </a:pPr>
            <a:r>
              <a:rPr b="0" sz="1800"/>
              <a:t>Cumulative Inspection </a:t>
            </a:r>
            <a:r>
              <a:rPr b="0" sz="1800" u="sng"/>
              <a:t>detection</a:t>
            </a:r>
            <a:r>
              <a:rPr b="0" sz="1800"/>
              <a:t> data based on state of the art Inspection</a:t>
            </a:r>
            <a:r>
              <a:rPr b="0" sz="1600"/>
              <a:t> (in an environment where prevention is also being used, IBM MN, </a:t>
            </a:r>
            <a:r>
              <a:rPr b="0" sz="1800"/>
              <a:t>Sema UK, IBM UK</a:t>
            </a:r>
            <a:r>
              <a:rPr b="0" sz="1600"/>
              <a:t>)</a:t>
            </a:r>
          </a:p>
        </p:txBody>
      </p:sp>
      <p:grpSp>
        <p:nvGrpSpPr>
          <p:cNvPr id="1589" name="Group 1589"/>
          <p:cNvGrpSpPr/>
          <p:nvPr/>
        </p:nvGrpSpPr>
        <p:grpSpPr>
          <a:xfrm>
            <a:off x="290513" y="1101725"/>
            <a:ext cx="7811245" cy="3795713"/>
            <a:chOff x="0" y="0"/>
            <a:chExt cx="7811244" cy="3795712"/>
          </a:xfrm>
        </p:grpSpPr>
        <p:grpSp>
          <p:nvGrpSpPr>
            <p:cNvPr id="1545" name="Group 1545"/>
            <p:cNvGrpSpPr/>
            <p:nvPr/>
          </p:nvGrpSpPr>
          <p:grpSpPr>
            <a:xfrm>
              <a:off x="4178300" y="0"/>
              <a:ext cx="214312" cy="3733800"/>
              <a:chOff x="0" y="0"/>
              <a:chExt cx="214311" cy="3733800"/>
            </a:xfrm>
          </p:grpSpPr>
          <p:sp>
            <p:nvSpPr>
              <p:cNvPr id="1543" name="Shape 1543"/>
              <p:cNvSpPr/>
              <p:nvPr/>
            </p:nvSpPr>
            <p:spPr>
              <a:xfrm>
                <a:off x="0" y="-1"/>
                <a:ext cx="214312" cy="3733801"/>
              </a:xfrm>
              <a:prstGeom prst="rect">
                <a:avLst/>
              </a:prstGeom>
              <a:solidFill>
                <a:srgbClr val="FFFFFF"/>
              </a:solidFill>
              <a:ln w="12700" cap="flat">
                <a:solidFill>
                  <a:srgbClr val="000000"/>
                </a:solidFill>
                <a:prstDash val="solid"/>
                <a:miter lim="400000"/>
              </a:ln>
              <a:effectLst/>
            </p:spPr>
            <p:txBody>
              <a:bodyPr wrap="square" lIns="45719" tIns="45719" rIns="45719" bIns="45719" numCol="1" anchor="ctr">
                <a:noAutofit/>
              </a:bodyPr>
              <a:lstStyle/>
              <a:p>
                <a:pPr algn="ctr">
                  <a:defRPr sz="4200">
                    <a:latin typeface="Gill Sans"/>
                    <a:ea typeface="Gill Sans"/>
                    <a:cs typeface="Gill Sans"/>
                    <a:sym typeface="Gill Sans"/>
                  </a:defRPr>
                </a:pPr>
              </a:p>
            </p:txBody>
          </p:sp>
          <p:sp>
            <p:nvSpPr>
              <p:cNvPr id="1544" name="Shape 1544"/>
              <p:cNvSpPr/>
              <p:nvPr/>
            </p:nvSpPr>
            <p:spPr>
              <a:xfrm>
                <a:off x="12606" y="1704708"/>
                <a:ext cx="189100" cy="3243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ctr">
                <a:spAutoFit/>
              </a:bodyPr>
              <a:lstStyle>
                <a:lvl1pPr algn="ctr">
                  <a:defRPr sz="1400">
                    <a:solidFill>
                      <a:srgbClr val="FFFFFF"/>
                    </a:solidFill>
                    <a:effectLst>
                      <a:outerShdw sx="100000" sy="100000" kx="0" ky="0" algn="b" rotWithShape="0" blurRad="38100" dist="38100" dir="2700000">
                        <a:srgbClr val="DDDDDD"/>
                      </a:outerShdw>
                    </a:effectLst>
                  </a:defRPr>
                </a:lvl1pPr>
              </a:lstStyle>
              <a:p>
                <a:pPr>
                  <a:defRPr sz="4200">
                    <a:solidFill>
                      <a:srgbClr val="000000"/>
                    </a:solidFill>
                    <a:effectLst/>
                    <a:latin typeface="Gill Sans"/>
                    <a:ea typeface="Gill Sans"/>
                    <a:cs typeface="Gill Sans"/>
                    <a:sym typeface="Gill Sans"/>
                  </a:defRPr>
                </a:pPr>
                <a:r>
                  <a:rPr sz="1400">
                    <a:solidFill>
                      <a:srgbClr val="FFFFFF"/>
                    </a:solidFill>
                    <a:effectLst>
                      <a:outerShdw sx="100000" sy="100000" kx="0" ky="0" algn="b" rotWithShape="0" blurRad="38100" dist="38100" dir="2700000">
                        <a:srgbClr val="DDDDDD"/>
                      </a:outerShdw>
                    </a:effectLst>
                    <a:latin typeface="+mn-lt"/>
                    <a:ea typeface="+mn-ea"/>
                    <a:cs typeface="+mn-cs"/>
                    <a:sym typeface="Arial"/>
                  </a:rPr>
                  <a:t>\</a:t>
                </a:r>
              </a:p>
            </p:txBody>
          </p:sp>
        </p:grpSp>
        <p:sp>
          <p:nvSpPr>
            <p:cNvPr id="1546" name="Shape 1546"/>
            <p:cNvSpPr/>
            <p:nvPr/>
          </p:nvSpPr>
          <p:spPr>
            <a:xfrm>
              <a:off x="2513012" y="3684587"/>
              <a:ext cx="1" cy="111126"/>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47" name="Shape 1547"/>
            <p:cNvSpPr/>
            <p:nvPr/>
          </p:nvSpPr>
          <p:spPr>
            <a:xfrm>
              <a:off x="3533774" y="3684587"/>
              <a:ext cx="1" cy="111126"/>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48" name="Shape 1548"/>
            <p:cNvSpPr/>
            <p:nvPr/>
          </p:nvSpPr>
          <p:spPr>
            <a:xfrm>
              <a:off x="4552949" y="3684587"/>
              <a:ext cx="1" cy="111126"/>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49" name="Shape 1549"/>
            <p:cNvSpPr/>
            <p:nvPr/>
          </p:nvSpPr>
          <p:spPr>
            <a:xfrm>
              <a:off x="5573712" y="3684587"/>
              <a:ext cx="1" cy="111126"/>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0" name="Shape 1550"/>
            <p:cNvSpPr/>
            <p:nvPr/>
          </p:nvSpPr>
          <p:spPr>
            <a:xfrm>
              <a:off x="6738937" y="3684587"/>
              <a:ext cx="1" cy="111126"/>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1" name="Shape 1551"/>
            <p:cNvSpPr/>
            <p:nvPr/>
          </p:nvSpPr>
          <p:spPr>
            <a:xfrm>
              <a:off x="7759699" y="3684587"/>
              <a:ext cx="1" cy="111126"/>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2" name="Shape 1552"/>
            <p:cNvSpPr/>
            <p:nvPr/>
          </p:nvSpPr>
          <p:spPr>
            <a:xfrm>
              <a:off x="1227137" y="2100262"/>
              <a:ext cx="238126" cy="1"/>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3" name="Shape 1553"/>
            <p:cNvSpPr/>
            <p:nvPr/>
          </p:nvSpPr>
          <p:spPr>
            <a:xfrm>
              <a:off x="1227137" y="1443037"/>
              <a:ext cx="238126" cy="1"/>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4" name="Shape 1554"/>
            <p:cNvSpPr/>
            <p:nvPr/>
          </p:nvSpPr>
          <p:spPr>
            <a:xfrm>
              <a:off x="1227137" y="1033462"/>
              <a:ext cx="238126" cy="1"/>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5" name="Shape 1555"/>
            <p:cNvSpPr/>
            <p:nvPr/>
          </p:nvSpPr>
          <p:spPr>
            <a:xfrm>
              <a:off x="1227137" y="706437"/>
              <a:ext cx="238126" cy="1"/>
            </a:xfrm>
            <a:prstGeom prst="line">
              <a:avLst/>
            </a:prstGeom>
            <a:noFill/>
            <a:ln w="508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56" name="Shape 1556"/>
            <p:cNvSpPr/>
            <p:nvPr/>
          </p:nvSpPr>
          <p:spPr>
            <a:xfrm>
              <a:off x="0" y="1901825"/>
              <a:ext cx="74721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50%</a:t>
              </a:r>
            </a:p>
          </p:txBody>
        </p:sp>
        <p:sp>
          <p:nvSpPr>
            <p:cNvPr id="1557" name="Shape 1557"/>
            <p:cNvSpPr/>
            <p:nvPr/>
          </p:nvSpPr>
          <p:spPr>
            <a:xfrm>
              <a:off x="0" y="1247775"/>
              <a:ext cx="74721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70%</a:t>
              </a:r>
            </a:p>
          </p:txBody>
        </p:sp>
        <p:sp>
          <p:nvSpPr>
            <p:cNvPr id="1558" name="Shape 1558"/>
            <p:cNvSpPr/>
            <p:nvPr/>
          </p:nvSpPr>
          <p:spPr>
            <a:xfrm>
              <a:off x="0" y="838200"/>
              <a:ext cx="74721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80%</a:t>
              </a:r>
            </a:p>
          </p:txBody>
        </p:sp>
        <p:sp>
          <p:nvSpPr>
            <p:cNvPr id="1559" name="Shape 1559"/>
            <p:cNvSpPr/>
            <p:nvPr/>
          </p:nvSpPr>
          <p:spPr>
            <a:xfrm>
              <a:off x="0" y="509587"/>
              <a:ext cx="74721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90%</a:t>
              </a:r>
            </a:p>
          </p:txBody>
        </p:sp>
        <p:sp>
          <p:nvSpPr>
            <p:cNvPr id="1560" name="Shape 1560"/>
            <p:cNvSpPr/>
            <p:nvPr/>
          </p:nvSpPr>
          <p:spPr>
            <a:xfrm flipV="1">
              <a:off x="1387475" y="2101851"/>
              <a:ext cx="939800" cy="1636712"/>
            </a:xfrm>
            <a:prstGeom prst="line">
              <a:avLst/>
            </a:prstGeom>
            <a:noFill/>
            <a:ln w="76200" cap="flat">
              <a:solidFill>
                <a:srgbClr val="6B9F25"/>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61" name="Shape 1561"/>
            <p:cNvSpPr/>
            <p:nvPr/>
          </p:nvSpPr>
          <p:spPr>
            <a:xfrm flipV="1">
              <a:off x="2393950" y="1444625"/>
              <a:ext cx="1258888" cy="655638"/>
            </a:xfrm>
            <a:prstGeom prst="line">
              <a:avLst/>
            </a:prstGeom>
            <a:noFill/>
            <a:ln w="50800" cap="flat">
              <a:solidFill>
                <a:srgbClr val="6B9F25"/>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62" name="Shape 1562"/>
            <p:cNvSpPr/>
            <p:nvPr/>
          </p:nvSpPr>
          <p:spPr>
            <a:xfrm flipV="1">
              <a:off x="3690937" y="708025"/>
              <a:ext cx="2012951" cy="735013"/>
            </a:xfrm>
            <a:prstGeom prst="line">
              <a:avLst/>
            </a:prstGeom>
            <a:noFill/>
            <a:ln w="25400" cap="flat">
              <a:solidFill>
                <a:srgbClr val="6B9F25"/>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63" name="Shape 1563"/>
            <p:cNvSpPr/>
            <p:nvPr/>
          </p:nvSpPr>
          <p:spPr>
            <a:xfrm>
              <a:off x="2474912" y="1957387"/>
              <a:ext cx="4878016"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000">
                  <a:latin typeface="Book Antiqua"/>
                  <a:ea typeface="Book Antiqua"/>
                  <a:cs typeface="Book Antiqua"/>
                  <a:sym typeface="Book Antiqua"/>
                </a:defRPr>
              </a:lvl1pPr>
            </a:lstStyle>
            <a:p>
              <a:pPr>
                <a:defRPr sz="4200">
                  <a:latin typeface="Gill Sans"/>
                  <a:ea typeface="Gill Sans"/>
                  <a:cs typeface="Gill Sans"/>
                  <a:sym typeface="Gill Sans"/>
                </a:defRPr>
              </a:pPr>
              <a:r>
                <a:rPr sz="2000">
                  <a:latin typeface="Book Antiqua"/>
                  <a:ea typeface="Book Antiqua"/>
                  <a:cs typeface="Book Antiqua"/>
                  <a:sym typeface="Book Antiqua"/>
                </a:rPr>
                <a:t>&lt;-Mays &amp; Jones 50% prevented(IBM) 1990</a:t>
              </a:r>
            </a:p>
          </p:txBody>
        </p:sp>
        <p:sp>
          <p:nvSpPr>
            <p:cNvPr id="1564" name="Shape 1564"/>
            <p:cNvSpPr/>
            <p:nvPr/>
          </p:nvSpPr>
          <p:spPr>
            <a:xfrm>
              <a:off x="3789362" y="1295400"/>
              <a:ext cx="3429919"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000">
                  <a:latin typeface="Book Antiqua"/>
                  <a:ea typeface="Book Antiqua"/>
                  <a:cs typeface="Book Antiqua"/>
                  <a:sym typeface="Book Antiqua"/>
                </a:defRPr>
              </a:lvl1pPr>
            </a:lstStyle>
            <a:p>
              <a:pPr>
                <a:defRPr sz="4200">
                  <a:latin typeface="Gill Sans"/>
                  <a:ea typeface="Gill Sans"/>
                  <a:cs typeface="Gill Sans"/>
                  <a:sym typeface="Gill Sans"/>
                </a:defRPr>
              </a:pPr>
              <a:r>
                <a:rPr sz="2000">
                  <a:latin typeface="Book Antiqua"/>
                  <a:ea typeface="Book Antiqua"/>
                  <a:cs typeface="Book Antiqua"/>
                  <a:sym typeface="Book Antiqua"/>
                </a:rPr>
                <a:t>&lt;- Mays 1993, 70% prevented</a:t>
              </a:r>
            </a:p>
          </p:txBody>
        </p:sp>
        <p:sp>
          <p:nvSpPr>
            <p:cNvPr id="1565" name="Shape 1565"/>
            <p:cNvSpPr/>
            <p:nvPr/>
          </p:nvSpPr>
          <p:spPr>
            <a:xfrm>
              <a:off x="2184400" y="3216275"/>
              <a:ext cx="30480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1</a:t>
              </a:r>
            </a:p>
          </p:txBody>
        </p:sp>
        <p:sp>
          <p:nvSpPr>
            <p:cNvPr id="1566" name="Shape 1566"/>
            <p:cNvSpPr/>
            <p:nvPr/>
          </p:nvSpPr>
          <p:spPr>
            <a:xfrm>
              <a:off x="3205162" y="3216275"/>
              <a:ext cx="3048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2</a:t>
              </a:r>
            </a:p>
          </p:txBody>
        </p:sp>
        <p:sp>
          <p:nvSpPr>
            <p:cNvPr id="1567" name="Shape 1567"/>
            <p:cNvSpPr/>
            <p:nvPr/>
          </p:nvSpPr>
          <p:spPr>
            <a:xfrm>
              <a:off x="4225925" y="3216275"/>
              <a:ext cx="30480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3</a:t>
              </a:r>
            </a:p>
          </p:txBody>
        </p:sp>
        <p:sp>
          <p:nvSpPr>
            <p:cNvPr id="1568" name="Shape 1568"/>
            <p:cNvSpPr/>
            <p:nvPr/>
          </p:nvSpPr>
          <p:spPr>
            <a:xfrm>
              <a:off x="5243512" y="3216275"/>
              <a:ext cx="3048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4</a:t>
              </a:r>
            </a:p>
          </p:txBody>
        </p:sp>
        <p:sp>
          <p:nvSpPr>
            <p:cNvPr id="1569" name="Shape 1569"/>
            <p:cNvSpPr/>
            <p:nvPr/>
          </p:nvSpPr>
          <p:spPr>
            <a:xfrm>
              <a:off x="6410325" y="3216275"/>
              <a:ext cx="30480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5</a:t>
              </a:r>
            </a:p>
          </p:txBody>
        </p:sp>
        <p:sp>
          <p:nvSpPr>
            <p:cNvPr id="1570" name="Shape 1570"/>
            <p:cNvSpPr/>
            <p:nvPr/>
          </p:nvSpPr>
          <p:spPr>
            <a:xfrm>
              <a:off x="7286625" y="3216275"/>
              <a:ext cx="30480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Book Antiqua"/>
                  <a:ea typeface="Book Antiqua"/>
                  <a:cs typeface="Book Antiqua"/>
                  <a:sym typeface="Book Antiqua"/>
                </a:defRPr>
              </a:lvl1pPr>
            </a:lstStyle>
            <a:p>
              <a:pPr>
                <a:defRPr sz="4200">
                  <a:latin typeface="Gill Sans"/>
                  <a:ea typeface="Gill Sans"/>
                  <a:cs typeface="Gill Sans"/>
                  <a:sym typeface="Gill Sans"/>
                </a:defRPr>
              </a:pPr>
              <a:r>
                <a:rPr sz="2600">
                  <a:latin typeface="Book Antiqua"/>
                  <a:ea typeface="Book Antiqua"/>
                  <a:cs typeface="Book Antiqua"/>
                  <a:sym typeface="Book Antiqua"/>
                </a:rPr>
                <a:t>6</a:t>
              </a:r>
            </a:p>
          </p:txBody>
        </p:sp>
        <p:sp>
          <p:nvSpPr>
            <p:cNvPr id="1571" name="Shape 1571"/>
            <p:cNvSpPr/>
            <p:nvPr/>
          </p:nvSpPr>
          <p:spPr>
            <a:xfrm flipV="1">
              <a:off x="1371600" y="2100263"/>
              <a:ext cx="530225" cy="1557338"/>
            </a:xfrm>
            <a:prstGeom prst="line">
              <a:avLst/>
            </a:prstGeom>
            <a:noFill/>
            <a:ln w="50800" cap="flat">
              <a:solidFill>
                <a:srgbClr val="F07F09"/>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72" name="Shape 1572"/>
            <p:cNvSpPr/>
            <p:nvPr/>
          </p:nvSpPr>
          <p:spPr>
            <a:xfrm>
              <a:off x="3063875" y="1846262"/>
              <a:ext cx="365760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t">
              <a:spAutoFit/>
            </a:bodyPr>
            <a:lstStyle/>
            <a:p>
              <a:pPr>
                <a:defRPr sz="4200">
                  <a:latin typeface="Gill Sans"/>
                  <a:ea typeface="Gill Sans"/>
                  <a:cs typeface="Gill Sans"/>
                  <a:sym typeface="Gill Sans"/>
                </a:defRPr>
              </a:pPr>
              <a:r>
                <a:rPr sz="2600">
                  <a:solidFill>
                    <a:srgbClr val="6B9F25"/>
                  </a:solidFill>
                  <a:latin typeface="Book Antiqua"/>
                  <a:ea typeface="Book Antiqua"/>
                  <a:cs typeface="Book Antiqua"/>
                  <a:sym typeface="Book Antiqua"/>
                </a:rPr>
                <a:t>   </a:t>
              </a:r>
              <a:endParaRPr sz="1800">
                <a:latin typeface="+mn-lt"/>
                <a:ea typeface="+mn-ea"/>
                <a:cs typeface="+mn-cs"/>
                <a:sym typeface="Arial"/>
              </a:endParaRPr>
            </a:p>
            <a:p>
              <a:pPr>
                <a:defRPr sz="4200">
                  <a:latin typeface="Gill Sans"/>
                  <a:ea typeface="Gill Sans"/>
                  <a:cs typeface="Gill Sans"/>
                  <a:sym typeface="Gill Sans"/>
                </a:defRPr>
              </a:pPr>
              <a:r>
                <a:rPr sz="2600">
                  <a:solidFill>
                    <a:srgbClr val="6B9F25"/>
                  </a:solidFill>
                  <a:latin typeface="Book Antiqua"/>
                  <a:ea typeface="Book Antiqua"/>
                  <a:cs typeface="Book Antiqua"/>
                  <a:sym typeface="Book Antiqua"/>
                </a:rPr>
                <a:t> </a:t>
              </a:r>
              <a:r>
                <a:rPr sz="2000">
                  <a:solidFill>
                    <a:srgbClr val="9F2936"/>
                  </a:solidFill>
                  <a:effectLst>
                    <a:outerShdw sx="100000" sy="100000" kx="0" ky="0" algn="b" rotWithShape="0" blurRad="38100" dist="38100" dir="2700000">
                      <a:srgbClr val="DDDDDD"/>
                    </a:outerShdw>
                  </a:effectLst>
                  <a:latin typeface="Book Antiqua"/>
                  <a:ea typeface="Book Antiqua"/>
                  <a:cs typeface="Book Antiqua"/>
                  <a:sym typeface="Book Antiqua"/>
                </a:rPr>
                <a:t>"</a:t>
              </a:r>
              <a:r>
                <a:rPr sz="4600">
                  <a:solidFill>
                    <a:srgbClr val="9F2936"/>
                  </a:solidFill>
                  <a:effectLst>
                    <a:outerShdw sx="100000" sy="100000" kx="0" ky="0" algn="b" rotWithShape="0" blurRad="38100" dist="38100" dir="2700000">
                      <a:srgbClr val="DDDDDD"/>
                    </a:outerShdw>
                  </a:effectLst>
                  <a:latin typeface="Book Antiqua"/>
                  <a:ea typeface="Book Antiqua"/>
                  <a:cs typeface="Book Antiqua"/>
                  <a:sym typeface="Book Antiqua"/>
                </a:rPr>
                <a:t>Prevented</a:t>
              </a:r>
              <a:r>
                <a:rPr sz="2000">
                  <a:solidFill>
                    <a:srgbClr val="6B9F25"/>
                  </a:solidFill>
                  <a:effectLst>
                    <a:outerShdw sx="100000" sy="100000" kx="0" ky="0" algn="b" rotWithShape="0" blurRad="38100" dist="38100" dir="2700000">
                      <a:srgbClr val="DDDDDD"/>
                    </a:outerShdw>
                  </a:effectLst>
                  <a:latin typeface="Book Antiqua"/>
                  <a:ea typeface="Book Antiqua"/>
                  <a:cs typeface="Book Antiqua"/>
                  <a:sym typeface="Book Antiqua"/>
                </a:rPr>
                <a:t>"</a:t>
              </a:r>
            </a:p>
          </p:txBody>
        </p:sp>
        <p:sp>
          <p:nvSpPr>
            <p:cNvPr id="1573" name="Shape 1573"/>
            <p:cNvSpPr/>
            <p:nvPr/>
          </p:nvSpPr>
          <p:spPr>
            <a:xfrm>
              <a:off x="1354137" y="377825"/>
              <a:ext cx="4503738" cy="1"/>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74" name="Shape 1574"/>
            <p:cNvSpPr/>
            <p:nvPr/>
          </p:nvSpPr>
          <p:spPr>
            <a:xfrm flipV="1">
              <a:off x="1954212" y="819150"/>
              <a:ext cx="384176" cy="1285876"/>
            </a:xfrm>
            <a:prstGeom prst="line">
              <a:avLst/>
            </a:prstGeom>
            <a:noFill/>
            <a:ln w="50800" cap="flat">
              <a:solidFill>
                <a:srgbClr val="F07F09"/>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75" name="Shape 1575"/>
            <p:cNvSpPr/>
            <p:nvPr/>
          </p:nvSpPr>
          <p:spPr>
            <a:xfrm flipV="1">
              <a:off x="2393949" y="515937"/>
              <a:ext cx="1258888" cy="298451"/>
            </a:xfrm>
            <a:prstGeom prst="line">
              <a:avLst/>
            </a:prstGeom>
            <a:noFill/>
            <a:ln w="50800" cap="flat">
              <a:solidFill>
                <a:srgbClr val="F07F09"/>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76" name="Shape 1576"/>
            <p:cNvSpPr/>
            <p:nvPr/>
          </p:nvSpPr>
          <p:spPr>
            <a:xfrm flipV="1">
              <a:off x="3692524" y="444500"/>
              <a:ext cx="1866901" cy="74613"/>
            </a:xfrm>
            <a:prstGeom prst="line">
              <a:avLst/>
            </a:prstGeom>
            <a:noFill/>
            <a:ln w="25400" cap="flat">
              <a:solidFill>
                <a:srgbClr val="F07F09"/>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77" name="Shape 1577"/>
            <p:cNvSpPr/>
            <p:nvPr/>
          </p:nvSpPr>
          <p:spPr>
            <a:xfrm>
              <a:off x="2476500" y="823912"/>
              <a:ext cx="1855205" cy="7028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p>
              <a:pPr>
                <a:defRPr sz="4200">
                  <a:latin typeface="Gill Sans"/>
                  <a:ea typeface="Gill Sans"/>
                  <a:cs typeface="Gill Sans"/>
                  <a:sym typeface="Gill Sans"/>
                </a:defRPr>
              </a:pPr>
              <a:r>
                <a:rPr sz="2000">
                  <a:latin typeface="+mn-lt"/>
                  <a:ea typeface="+mn-ea"/>
                  <a:cs typeface="+mn-cs"/>
                  <a:sym typeface="Arial"/>
                </a:rPr>
                <a:t>70% Detection</a:t>
              </a:r>
              <a:endParaRPr sz="1800">
                <a:latin typeface="+mn-lt"/>
                <a:ea typeface="+mn-ea"/>
                <a:cs typeface="+mn-cs"/>
                <a:sym typeface="Arial"/>
              </a:endParaRPr>
            </a:p>
            <a:p>
              <a:pPr>
                <a:defRPr sz="4200">
                  <a:latin typeface="Gill Sans"/>
                  <a:ea typeface="Gill Sans"/>
                  <a:cs typeface="Gill Sans"/>
                  <a:sym typeface="Gill Sans"/>
                </a:defRPr>
              </a:pPr>
              <a:r>
                <a:rPr sz="2000">
                  <a:latin typeface="+mn-lt"/>
                  <a:ea typeface="+mn-ea"/>
                  <a:cs typeface="+mn-cs"/>
                  <a:sym typeface="Arial"/>
                </a:rPr>
                <a:t> by Inspection</a:t>
              </a:r>
            </a:p>
          </p:txBody>
        </p:sp>
        <p:sp>
          <p:nvSpPr>
            <p:cNvPr id="1578" name="Shape 1578"/>
            <p:cNvSpPr/>
            <p:nvPr/>
          </p:nvSpPr>
          <p:spPr>
            <a:xfrm>
              <a:off x="3789362" y="282575"/>
              <a:ext cx="4021883" cy="702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p>
              <a:pPr>
                <a:defRPr sz="4200">
                  <a:latin typeface="Gill Sans"/>
                  <a:ea typeface="Gill Sans"/>
                  <a:cs typeface="Gill Sans"/>
                  <a:sym typeface="Gill Sans"/>
                </a:defRPr>
              </a:pPr>
              <a:r>
                <a:rPr sz="2000">
                  <a:latin typeface="+mn-lt"/>
                  <a:ea typeface="+mn-ea"/>
                  <a:cs typeface="+mn-cs"/>
                  <a:sym typeface="Arial"/>
                </a:rPr>
                <a:t>95% cumulative detection </a:t>
              </a:r>
              <a:endParaRPr sz="1800">
                <a:latin typeface="+mn-lt"/>
                <a:ea typeface="+mn-ea"/>
                <a:cs typeface="+mn-cs"/>
                <a:sym typeface="Arial"/>
              </a:endParaRPr>
            </a:p>
            <a:p>
              <a:pPr>
                <a:defRPr sz="4200">
                  <a:latin typeface="Gill Sans"/>
                  <a:ea typeface="Gill Sans"/>
                  <a:cs typeface="Gill Sans"/>
                  <a:sym typeface="Gill Sans"/>
                </a:defRPr>
              </a:pPr>
              <a:r>
                <a:rPr sz="2000">
                  <a:latin typeface="+mn-lt"/>
                  <a:ea typeface="+mn-ea"/>
                  <a:cs typeface="+mn-cs"/>
                  <a:sym typeface="Arial"/>
                </a:rPr>
                <a:t>by Inspection (state of the art limit)</a:t>
              </a:r>
            </a:p>
          </p:txBody>
        </p:sp>
        <p:sp>
          <p:nvSpPr>
            <p:cNvPr id="1579" name="Shape 1579"/>
            <p:cNvSpPr/>
            <p:nvPr/>
          </p:nvSpPr>
          <p:spPr>
            <a:xfrm>
              <a:off x="1676400" y="801687"/>
              <a:ext cx="605533" cy="4107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000"/>
              </a:lvl1pPr>
            </a:lstStyle>
            <a:p>
              <a:pPr>
                <a:defRPr sz="4200">
                  <a:latin typeface="Gill Sans"/>
                  <a:ea typeface="Gill Sans"/>
                  <a:cs typeface="Gill Sans"/>
                  <a:sym typeface="Gill Sans"/>
                </a:defRPr>
              </a:pPr>
              <a:r>
                <a:rPr sz="2000">
                  <a:latin typeface="+mn-lt"/>
                  <a:ea typeface="+mn-ea"/>
                  <a:cs typeface="+mn-cs"/>
                  <a:sym typeface="Arial"/>
                </a:rPr>
                <a:t>Test</a:t>
              </a:r>
            </a:p>
          </p:txBody>
        </p:sp>
        <p:sp>
          <p:nvSpPr>
            <p:cNvPr id="1580" name="Shape 1580"/>
            <p:cNvSpPr/>
            <p:nvPr/>
          </p:nvSpPr>
          <p:spPr>
            <a:xfrm>
              <a:off x="1955800" y="1336675"/>
              <a:ext cx="1356135"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p>
              <a:pPr>
                <a:defRPr sz="4200">
                  <a:latin typeface="Gill Sans"/>
                  <a:ea typeface="Gill Sans"/>
                  <a:cs typeface="Gill Sans"/>
                  <a:sym typeface="Gill Sans"/>
                </a:defRPr>
              </a:pPr>
              <a:r>
                <a:rPr sz="2000">
                  <a:solidFill>
                    <a:srgbClr val="F07F09"/>
                  </a:solidFill>
                  <a:effectLst>
                    <a:outerShdw sx="100000" sy="100000" kx="0" ky="0" algn="b" rotWithShape="0" blurRad="38100" dist="38100" dir="2700000">
                      <a:srgbClr val="DDDDDD"/>
                    </a:outerShdw>
                  </a:effectLst>
                  <a:latin typeface="Book Antiqua"/>
                  <a:ea typeface="Book Antiqua"/>
                  <a:cs typeface="Book Antiqua"/>
                  <a:sym typeface="Book Antiqua"/>
                </a:rPr>
                <a:t> "Detected</a:t>
              </a:r>
              <a:endParaRPr sz="1800">
                <a:latin typeface="+mn-lt"/>
                <a:ea typeface="+mn-ea"/>
                <a:cs typeface="+mn-cs"/>
                <a:sym typeface="Arial"/>
              </a:endParaRPr>
            </a:p>
            <a:p>
              <a:pPr>
                <a:defRPr sz="4200">
                  <a:latin typeface="Gill Sans"/>
                  <a:ea typeface="Gill Sans"/>
                  <a:cs typeface="Gill Sans"/>
                  <a:sym typeface="Gill Sans"/>
                </a:defRPr>
              </a:pPr>
              <a:r>
                <a:rPr sz="2000">
                  <a:solidFill>
                    <a:srgbClr val="F07F09"/>
                  </a:solidFill>
                  <a:effectLst>
                    <a:outerShdw sx="100000" sy="100000" kx="0" ky="0" algn="b" rotWithShape="0" blurRad="38100" dist="38100" dir="2700000">
                      <a:srgbClr val="DDDDDD"/>
                    </a:outerShdw>
                  </a:effectLst>
                  <a:latin typeface="Book Antiqua"/>
                  <a:ea typeface="Book Antiqua"/>
                  <a:cs typeface="Book Antiqua"/>
                  <a:sym typeface="Book Antiqua"/>
                </a:rPr>
                <a:t>Cheaply"</a:t>
              </a:r>
            </a:p>
          </p:txBody>
        </p:sp>
        <p:sp>
          <p:nvSpPr>
            <p:cNvPr id="1581" name="Shape 1581"/>
            <p:cNvSpPr/>
            <p:nvPr/>
          </p:nvSpPr>
          <p:spPr>
            <a:xfrm>
              <a:off x="5829300" y="134937"/>
              <a:ext cx="789335" cy="4107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000"/>
              </a:lvl1pPr>
            </a:lstStyle>
            <a:p>
              <a:pPr>
                <a:defRPr sz="4200">
                  <a:latin typeface="Gill Sans"/>
                  <a:ea typeface="Gill Sans"/>
                  <a:cs typeface="Gill Sans"/>
                  <a:sym typeface="Gill Sans"/>
                </a:defRPr>
              </a:pPr>
              <a:r>
                <a:rPr sz="2000">
                  <a:latin typeface="+mn-lt"/>
                  <a:ea typeface="+mn-ea"/>
                  <a:cs typeface="+mn-cs"/>
                  <a:sym typeface="Arial"/>
                </a:rPr>
                <a:t>100%</a:t>
              </a:r>
            </a:p>
          </p:txBody>
        </p:sp>
        <p:sp>
          <p:nvSpPr>
            <p:cNvPr id="1582" name="Shape 1582"/>
            <p:cNvSpPr/>
            <p:nvPr/>
          </p:nvSpPr>
          <p:spPr>
            <a:xfrm>
              <a:off x="2284412" y="831850"/>
              <a:ext cx="19051" cy="47627"/>
            </a:xfrm>
            <a:prstGeom prst="ellipse">
              <a:avLst/>
            </a:prstGeom>
            <a:noFill/>
            <a:ln w="127000" cap="flat">
              <a:solidFill>
                <a:srgbClr val="9F2936"/>
              </a:solidFill>
              <a:prstDash val="solid"/>
              <a:round/>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sp>
          <p:nvSpPr>
            <p:cNvPr id="1583" name="Shape 1583"/>
            <p:cNvSpPr/>
            <p:nvPr/>
          </p:nvSpPr>
          <p:spPr>
            <a:xfrm>
              <a:off x="3741737" y="454025"/>
              <a:ext cx="19051" cy="50801"/>
            </a:xfrm>
            <a:prstGeom prst="ellipse">
              <a:avLst/>
            </a:prstGeom>
            <a:noFill/>
            <a:ln w="127000" cap="flat">
              <a:solidFill>
                <a:srgbClr val="9F2936"/>
              </a:solidFill>
              <a:prstDash val="solid"/>
              <a:round/>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sp>
          <p:nvSpPr>
            <p:cNvPr id="1584" name="Shape 1584"/>
            <p:cNvSpPr/>
            <p:nvPr/>
          </p:nvSpPr>
          <p:spPr>
            <a:xfrm>
              <a:off x="2430462" y="2043112"/>
              <a:ext cx="19051" cy="47627"/>
            </a:xfrm>
            <a:prstGeom prst="ellipse">
              <a:avLst/>
            </a:prstGeom>
            <a:noFill/>
            <a:ln w="127000" cap="flat">
              <a:solidFill>
                <a:srgbClr val="9F2936"/>
              </a:solidFill>
              <a:prstDash val="solid"/>
              <a:round/>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sp>
          <p:nvSpPr>
            <p:cNvPr id="1585" name="Shape 1585"/>
            <p:cNvSpPr/>
            <p:nvPr/>
          </p:nvSpPr>
          <p:spPr>
            <a:xfrm>
              <a:off x="3597275" y="1436687"/>
              <a:ext cx="15877" cy="52389"/>
            </a:xfrm>
            <a:prstGeom prst="ellipse">
              <a:avLst/>
            </a:prstGeom>
            <a:noFill/>
            <a:ln w="127000" cap="flat">
              <a:solidFill>
                <a:srgbClr val="9F2936"/>
              </a:solidFill>
              <a:prstDash val="solid"/>
              <a:round/>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sp>
          <p:nvSpPr>
            <p:cNvPr id="1586" name="Shape 1586"/>
            <p:cNvSpPr/>
            <p:nvPr/>
          </p:nvSpPr>
          <p:spPr>
            <a:xfrm flipV="1">
              <a:off x="1243012" y="760412"/>
              <a:ext cx="641351" cy="2951164"/>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87" name="Shape 1587"/>
            <p:cNvSpPr/>
            <p:nvPr/>
          </p:nvSpPr>
          <p:spPr>
            <a:xfrm flipV="1">
              <a:off x="1898650" y="430212"/>
              <a:ext cx="1733550" cy="327026"/>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588" name="Shape 1588"/>
            <p:cNvSpPr/>
            <p:nvPr/>
          </p:nvSpPr>
          <p:spPr>
            <a:xfrm>
              <a:off x="1536700" y="280987"/>
              <a:ext cx="653220" cy="493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3500" tIns="63500" rIns="63500" bIns="63500" numCol="1" anchor="t">
              <a:spAutoFit/>
            </a:bodyPr>
            <a:lstStyle>
              <a:lvl1pPr>
                <a:defRPr sz="26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2600">
                  <a:latin typeface="Times New Roman"/>
                  <a:ea typeface="Times New Roman"/>
                  <a:cs typeface="Times New Roman"/>
                  <a:sym typeface="Times New Roman"/>
                </a:rPr>
                <a:t>Use</a:t>
              </a:r>
            </a:p>
          </p:txBody>
        </p:sp>
      </p:grpSp>
      <p:pic>
        <p:nvPicPr>
          <p:cNvPr id="1590" name="image126.jpeg"/>
          <p:cNvPicPr>
            <a:picLocks noChangeAspect="1"/>
          </p:cNvPicPr>
          <p:nvPr/>
        </p:nvPicPr>
        <p:blipFill>
          <a:blip r:embed="rId4">
            <a:extLst/>
          </a:blip>
          <a:stretch>
            <a:fillRect/>
          </a:stretch>
        </p:blipFill>
        <p:spPr>
          <a:xfrm>
            <a:off x="7315200" y="3352800"/>
            <a:ext cx="1727201" cy="903289"/>
          </a:xfrm>
          <a:prstGeom prst="rect">
            <a:avLst/>
          </a:prstGeom>
          <a:ln w="12700">
            <a:miter lim="400000"/>
          </a:ln>
        </p:spPr>
      </p:pic>
      <p:pic>
        <p:nvPicPr>
          <p:cNvPr id="1591" name="image125.pdf"/>
          <p:cNvPicPr>
            <a:picLocks noChangeAspect="1"/>
          </p:cNvPicPr>
          <p:nvPr/>
        </p:nvPicPr>
        <p:blipFill>
          <a:blip r:embed="rId5">
            <a:extLst/>
          </a:blip>
          <a:stretch>
            <a:fillRect/>
          </a:stretch>
        </p:blipFill>
        <p:spPr>
          <a:xfrm>
            <a:off x="7467600" y="4038599"/>
            <a:ext cx="1377950" cy="520701"/>
          </a:xfrm>
          <a:prstGeom prst="rect">
            <a:avLst/>
          </a:prstGeom>
          <a:ln w="12700">
            <a:miter lim="400000"/>
          </a:ln>
        </p:spPr>
      </p:pic>
      <p:sp>
        <p:nvSpPr>
          <p:cNvPr id="1592" name="Shape 1592"/>
          <p:cNvSpPr/>
          <p:nvPr/>
        </p:nvSpPr>
        <p:spPr>
          <a:xfrm>
            <a:off x="4402594" y="6486525"/>
            <a:ext cx="337224" cy="2413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1100">
                <a:solidFill>
                  <a:srgbClr val="878787"/>
                </a:solidFill>
                <a:effectLst>
                  <a:outerShdw sx="100000" sy="100000" kx="0" ky="0" algn="b" rotWithShape="0" blurRad="38100" dist="38100" dir="2700000">
                    <a:srgbClr val="DDDDDD"/>
                  </a:outerShdw>
                </a:effectLst>
              </a:defRPr>
            </a:lvl1pPr>
          </a:lstStyle>
          <a:p>
            <a:pPr>
              <a:defRPr sz="1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206</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4" name="Shape 1594"/>
          <p:cNvSpPr/>
          <p:nvPr>
            <p:ph type="sldNum" sz="quarter" idx="2"/>
          </p:nvPr>
        </p:nvSpPr>
        <p:spPr>
          <a:xfrm>
            <a:off x="4402594" y="6372224"/>
            <a:ext cx="337224" cy="241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597" name="Group 1597"/>
          <p:cNvGrpSpPr/>
          <p:nvPr/>
        </p:nvGrpSpPr>
        <p:grpSpPr>
          <a:xfrm>
            <a:off x="0" y="0"/>
            <a:ext cx="9144000" cy="6858000"/>
            <a:chOff x="0" y="0"/>
            <a:chExt cx="9144000" cy="6858000"/>
          </a:xfrm>
        </p:grpSpPr>
        <p:sp>
          <p:nvSpPr>
            <p:cNvPr id="1595" name="Shape 1595"/>
            <p:cNvSpPr/>
            <p:nvPr/>
          </p:nvSpPr>
          <p:spPr>
            <a:xfrm>
              <a:off x="0" y="0"/>
              <a:ext cx="9144000" cy="6858000"/>
            </a:xfrm>
            <a:prstGeom prst="rect">
              <a:avLst/>
            </a:prstGeom>
            <a:solidFill>
              <a:srgbClr val="EEEBE3">
                <a:alpha val="9804"/>
              </a:srgbClr>
            </a:solidFill>
            <a:ln w="12700" cap="flat">
              <a:noFill/>
              <a:miter lim="400000"/>
            </a:ln>
            <a:effectLst/>
          </p:spPr>
          <p:txBody>
            <a:bodyPr wrap="square" lIns="45719" tIns="45719" rIns="45719" bIns="45719" numCol="1" anchor="t">
              <a:noAutofit/>
            </a:bodyPr>
            <a:lstStyle/>
            <a:p>
              <a:pPr algn="ctr">
                <a:defRPr sz="4200">
                  <a:latin typeface="Gill Sans"/>
                  <a:ea typeface="Gill Sans"/>
                  <a:cs typeface="Gill Sans"/>
                  <a:sym typeface="Gill Sans"/>
                </a:defRPr>
              </a:pPr>
            </a:p>
          </p:txBody>
        </p:sp>
        <p:pic>
          <p:nvPicPr>
            <p:cNvPr id="1596" name="image1.png"/>
            <p:cNvPicPr>
              <a:picLocks noChangeAspect="1"/>
            </p:cNvPicPr>
            <p:nvPr/>
          </p:nvPicPr>
          <p:blipFill>
            <a:blip r:embed="rId2">
              <a:extLst/>
            </a:blip>
            <a:stretch>
              <a:fillRect/>
            </a:stretch>
          </p:blipFill>
          <p:spPr>
            <a:xfrm>
              <a:off x="0" y="0"/>
              <a:ext cx="9144000" cy="6858000"/>
            </a:xfrm>
            <a:prstGeom prst="rect">
              <a:avLst/>
            </a:prstGeom>
            <a:ln w="12700" cap="flat">
              <a:noFill/>
              <a:miter lim="400000"/>
            </a:ln>
            <a:effectLst/>
          </p:spPr>
        </p:pic>
      </p:grpSp>
      <p:sp>
        <p:nvSpPr>
          <p:cNvPr id="1598" name="Shape 1598"/>
          <p:cNvSpPr/>
          <p:nvPr/>
        </p:nvSpPr>
        <p:spPr>
          <a:xfrm>
            <a:off x="6651625" y="6418262"/>
            <a:ext cx="2146300" cy="241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a:def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defRPr>
            </a:lvl1pPr>
          </a:lstStyle>
          <a:p>
            <a:pPr>
              <a:defRPr sz="4200">
                <a:solidFill>
                  <a:srgbClr val="000000"/>
                </a:solidFill>
                <a:effectLst/>
                <a:latin typeface="Gill Sans"/>
                <a:ea typeface="Gill Sans"/>
                <a:cs typeface="Gill Sans"/>
                <a:sym typeface="Gill Sans"/>
              </a:defRPr>
            </a:pPr>
            <a:r>
              <a:rPr sz="1100">
                <a:solidFill>
                  <a:srgbClr val="898989"/>
                </a:solidFill>
                <a:effectLst>
                  <a:outerShdw sx="100000" sy="100000" kx="0" ky="0" algn="b" rotWithShape="0" blurRad="38100" dist="38100" dir="2700000">
                    <a:srgbClr val="DDDDDD"/>
                  </a:outerShdw>
                </a:effectLst>
                <a:latin typeface="Lucida Grande"/>
                <a:ea typeface="Lucida Grande"/>
                <a:cs typeface="Lucida Grande"/>
                <a:sym typeface="Lucida Grande"/>
              </a:rPr>
              <a:t>04/03/13</a:t>
            </a:r>
          </a:p>
        </p:txBody>
      </p:sp>
      <p:sp>
        <p:nvSpPr>
          <p:cNvPr id="1599" name="Shape 1599"/>
          <p:cNvSpPr/>
          <p:nvPr/>
        </p:nvSpPr>
        <p:spPr>
          <a:xfrm>
            <a:off x="354013" y="6424612"/>
            <a:ext cx="2908301"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1100">
                <a:solidFill>
                  <a:srgbClr val="878787"/>
                </a:solidFill>
                <a:effectLst>
                  <a:outerShdw sx="100000" sy="100000" kx="0" ky="0" algn="b" rotWithShape="0" blurRad="38100" dist="38100" dir="2700000">
                    <a:srgbClr val="DDDDDD"/>
                  </a:outerShdw>
                </a:effectLst>
              </a:defRPr>
            </a:lvl1pPr>
          </a:lstStyle>
          <a:p>
            <a:pPr>
              <a:defRPr sz="4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 Tom@Gilb.com  www.gilb.com</a:t>
            </a:r>
          </a:p>
        </p:txBody>
      </p:sp>
      <p:sp>
        <p:nvSpPr>
          <p:cNvPr id="1600" name="Shape 1600"/>
          <p:cNvSpPr/>
          <p:nvPr/>
        </p:nvSpPr>
        <p:spPr>
          <a:xfrm>
            <a:off x="685800" y="6369050"/>
            <a:ext cx="127000"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 </a:t>
            </a:r>
          </a:p>
        </p:txBody>
      </p:sp>
      <p:sp>
        <p:nvSpPr>
          <p:cNvPr id="1601" name="Shape 1601"/>
          <p:cNvSpPr/>
          <p:nvPr/>
        </p:nvSpPr>
        <p:spPr>
          <a:xfrm>
            <a:off x="3124200" y="6369050"/>
            <a:ext cx="2545309" cy="215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000">
                <a:latin typeface="Times New Roman"/>
                <a:ea typeface="Times New Roman"/>
                <a:cs typeface="Times New Roman"/>
                <a:sym typeface="Times New Roman"/>
              </a:defRPr>
            </a:lvl1pPr>
          </a:lstStyle>
          <a:p>
            <a:pPr>
              <a:defRPr sz="4200">
                <a:latin typeface="Gill Sans"/>
                <a:ea typeface="Gill Sans"/>
                <a:cs typeface="Gill Sans"/>
                <a:sym typeface="Gill Sans"/>
              </a:defRPr>
            </a:pPr>
            <a:r>
              <a:rPr sz="1000">
                <a:latin typeface="Times New Roman"/>
                <a:ea typeface="Times New Roman"/>
                <a:cs typeface="Times New Roman"/>
                <a:sym typeface="Times New Roman"/>
              </a:rPr>
              <a:t>Half-day Inspection Economics. Gilb@acm.org </a:t>
            </a:r>
          </a:p>
        </p:txBody>
      </p:sp>
      <p:sp>
        <p:nvSpPr>
          <p:cNvPr id="1602" name="Shape 1602"/>
          <p:cNvSpPr/>
          <p:nvPr>
            <p:ph type="title"/>
          </p:nvPr>
        </p:nvSpPr>
        <p:spPr>
          <a:xfrm>
            <a:off x="611187" y="152400"/>
            <a:ext cx="7772401" cy="609600"/>
          </a:xfrm>
          <a:prstGeom prst="rect">
            <a:avLst/>
          </a:prstGeom>
        </p:spPr>
        <p:txBody>
          <a:bodyPr>
            <a:normAutofit fontScale="100000" lnSpcReduction="0"/>
          </a:bodyPr>
          <a:lstStyle>
            <a:lvl1pPr defTabSz="905255">
              <a:defRPr sz="3564"/>
            </a:lvl1pPr>
          </a:lstStyle>
          <a:p>
            <a:pPr>
              <a:defRPr sz="3959"/>
            </a:pPr>
            <a:r>
              <a:rPr sz="3564"/>
              <a:t>IBM MN &amp; NC DP Experience  </a:t>
            </a:r>
          </a:p>
        </p:txBody>
      </p:sp>
      <p:sp>
        <p:nvSpPr>
          <p:cNvPr id="1603" name="Shape 1603"/>
          <p:cNvSpPr/>
          <p:nvPr>
            <p:ph type="body" idx="1"/>
          </p:nvPr>
        </p:nvSpPr>
        <p:spPr>
          <a:xfrm>
            <a:off x="150812" y="696912"/>
            <a:ext cx="8991601" cy="6172201"/>
          </a:xfrm>
          <a:prstGeom prst="rect">
            <a:avLst/>
          </a:prstGeom>
        </p:spPr>
        <p:txBody>
          <a:bodyPr>
            <a:normAutofit fontScale="100000" lnSpcReduction="0"/>
          </a:bodyPr>
          <a:lstStyle/>
          <a:p>
            <a:pPr marL="365125" indent="-365125">
              <a:buBlip>
                <a:blip r:embed="rId3"/>
              </a:buBlip>
            </a:pPr>
            <a:r>
              <a:rPr b="0" sz="2000"/>
              <a:t>2162 DPP Actions implemented </a:t>
            </a:r>
          </a:p>
          <a:p>
            <a:pPr lvl="1" marL="768350" indent="-403225">
              <a:spcBef>
                <a:spcPts val="600"/>
              </a:spcBef>
              <a:buBlip>
                <a:blip r:embed="rId3"/>
              </a:buBlip>
              <a:defRPr sz="2200"/>
            </a:pPr>
            <a:r>
              <a:rPr b="0" sz="2000"/>
              <a:t>between Dec. 91 and May 1993 (30 months)&lt;-Kan</a:t>
            </a:r>
          </a:p>
          <a:p>
            <a:pPr marL="365125" indent="-365125">
              <a:buBlip>
                <a:blip r:embed="rId3"/>
              </a:buBlip>
            </a:pPr>
            <a:r>
              <a:rPr b="0" sz="2000"/>
              <a:t>RTP about 182 per year for 200 people.&lt;-Mays 1995</a:t>
            </a:r>
          </a:p>
          <a:p>
            <a:pPr lvl="1" marL="768350" indent="-403225">
              <a:spcBef>
                <a:spcPts val="600"/>
              </a:spcBef>
              <a:buBlip>
                <a:blip r:embed="rId3"/>
              </a:buBlip>
              <a:defRPr sz="2200"/>
            </a:pPr>
            <a:r>
              <a:rPr b="0" sz="1800"/>
              <a:t>1822 suggested ten years (85-94)</a:t>
            </a:r>
          </a:p>
          <a:p>
            <a:pPr lvl="1" marL="768350" indent="-403225">
              <a:spcBef>
                <a:spcPts val="600"/>
              </a:spcBef>
              <a:buBlip>
                <a:blip r:embed="rId3"/>
              </a:buBlip>
              <a:defRPr sz="2200"/>
            </a:pPr>
            <a:r>
              <a:rPr b="0" sz="1800"/>
              <a:t>175 test related</a:t>
            </a:r>
          </a:p>
          <a:p>
            <a:pPr marL="365125" indent="-365125">
              <a:buBlip>
                <a:blip r:embed="rId3"/>
              </a:buBlip>
            </a:pPr>
            <a:r>
              <a:rPr b="0" sz="2000"/>
              <a:t>RTP 227 person org&lt;- Mays slides</a:t>
            </a:r>
          </a:p>
          <a:p>
            <a:pPr lvl="1" marL="768350" indent="-403225">
              <a:spcBef>
                <a:spcPts val="600"/>
              </a:spcBef>
              <a:buBlip>
                <a:blip r:embed="rId3"/>
              </a:buBlip>
              <a:defRPr sz="2200"/>
            </a:pPr>
            <a:r>
              <a:rPr b="0" sz="1800"/>
              <a:t>130 actions (@ 0.5 work-years</a:t>
            </a:r>
          </a:p>
          <a:p>
            <a:pPr lvl="1" marL="768350" indent="-403225">
              <a:spcBef>
                <a:spcPts val="600"/>
              </a:spcBef>
              <a:buBlip>
                <a:blip r:embed="rId3"/>
              </a:buBlip>
              <a:defRPr sz="2200"/>
            </a:pPr>
            <a:r>
              <a:rPr b="0" sz="1800"/>
              <a:t>34 causal analysis meetings @ 0.2 work-years</a:t>
            </a:r>
          </a:p>
          <a:p>
            <a:pPr lvl="1" marL="768350" indent="-403225">
              <a:spcBef>
                <a:spcPts val="600"/>
              </a:spcBef>
              <a:buBlip>
                <a:blip r:embed="rId3"/>
              </a:buBlip>
              <a:defRPr sz="2200"/>
            </a:pPr>
            <a:r>
              <a:rPr b="0" sz="1800"/>
              <a:t>19 action team meetings @ 0.1work-years</a:t>
            </a:r>
          </a:p>
          <a:p>
            <a:pPr lvl="1" marL="768350" indent="-403225">
              <a:spcBef>
                <a:spcPts val="600"/>
              </a:spcBef>
              <a:buBlip>
                <a:blip r:embed="rId3"/>
              </a:buBlip>
              <a:defRPr sz="2200"/>
            </a:pPr>
            <a:r>
              <a:rPr b="0" sz="1800"/>
              <a:t>Kickoff meeting @ 0.1 work-years</a:t>
            </a:r>
          </a:p>
          <a:p>
            <a:pPr lvl="1" marL="768350" indent="-403225">
              <a:spcBef>
                <a:spcPts val="600"/>
              </a:spcBef>
              <a:buBlip>
                <a:blip r:embed="rId3"/>
              </a:buBlip>
              <a:defRPr sz="2200"/>
            </a:pPr>
            <a:r>
              <a:rPr b="0" sz="1800"/>
              <a:t>TOTAL costs 1% of org. resources</a:t>
            </a:r>
          </a:p>
          <a:p>
            <a:pPr marL="365125" indent="-365125">
              <a:buBlip>
                <a:blip r:embed="rId3"/>
              </a:buBlip>
            </a:pPr>
            <a:r>
              <a:rPr b="0"/>
              <a:t>ROI DPP 10:1 to 13:1, internal 2:1 to 3:1</a:t>
            </a:r>
          </a:p>
          <a:p>
            <a:pPr marL="365125" indent="-365125">
              <a:buBlip>
                <a:blip r:embed="rId3"/>
              </a:buBlip>
            </a:pPr>
            <a:r>
              <a:rPr b="0"/>
              <a:t>Defect Rates at all stages 50% lower with DPP</a:t>
            </a:r>
          </a:p>
        </p:txBody>
      </p:sp>
      <p:pic>
        <p:nvPicPr>
          <p:cNvPr id="1604" name="image125.pdf"/>
          <p:cNvPicPr>
            <a:picLocks noChangeAspect="1"/>
          </p:cNvPicPr>
          <p:nvPr/>
        </p:nvPicPr>
        <p:blipFill>
          <a:blip r:embed="rId4">
            <a:extLst/>
          </a:blip>
          <a:stretch>
            <a:fillRect/>
          </a:stretch>
        </p:blipFill>
        <p:spPr>
          <a:xfrm>
            <a:off x="6170612" y="3048000"/>
            <a:ext cx="2457451" cy="1092200"/>
          </a:xfrm>
          <a:prstGeom prst="rect">
            <a:avLst/>
          </a:prstGeom>
          <a:ln w="12700">
            <a:miter lim="400000"/>
          </a:ln>
        </p:spPr>
      </p:pic>
      <p:pic>
        <p:nvPicPr>
          <p:cNvPr id="1605" name="image126.jpeg"/>
          <p:cNvPicPr>
            <a:picLocks noChangeAspect="1"/>
          </p:cNvPicPr>
          <p:nvPr/>
        </p:nvPicPr>
        <p:blipFill>
          <a:blip r:embed="rId5">
            <a:extLst/>
          </a:blip>
          <a:stretch>
            <a:fillRect/>
          </a:stretch>
        </p:blipFill>
        <p:spPr>
          <a:xfrm>
            <a:off x="7416800" y="1371600"/>
            <a:ext cx="1727201" cy="903289"/>
          </a:xfrm>
          <a:prstGeom prst="rect">
            <a:avLst/>
          </a:prstGeom>
          <a:ln w="12700">
            <a:miter lim="400000"/>
          </a:ln>
        </p:spPr>
      </p:pic>
      <p:pic>
        <p:nvPicPr>
          <p:cNvPr id="1606" name="image127.png"/>
          <p:cNvPicPr>
            <a:picLocks noChangeAspect="1"/>
          </p:cNvPicPr>
          <p:nvPr/>
        </p:nvPicPr>
        <p:blipFill>
          <a:blip r:embed="rId6">
            <a:extLst/>
          </a:blip>
          <a:stretch>
            <a:fillRect/>
          </a:stretch>
        </p:blipFill>
        <p:spPr>
          <a:xfrm>
            <a:off x="5638800" y="2101850"/>
            <a:ext cx="1536700" cy="1098550"/>
          </a:xfrm>
          <a:prstGeom prst="rect">
            <a:avLst/>
          </a:prstGeom>
          <a:ln w="12700">
            <a:miter lim="400000"/>
          </a:ln>
        </p:spPr>
      </p:pic>
      <p:sp>
        <p:nvSpPr>
          <p:cNvPr id="1607" name="Shape 1607"/>
          <p:cNvSpPr/>
          <p:nvPr/>
        </p:nvSpPr>
        <p:spPr>
          <a:xfrm>
            <a:off x="4402594" y="6486525"/>
            <a:ext cx="337224" cy="24130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sz="1100">
                <a:solidFill>
                  <a:srgbClr val="878787"/>
                </a:solidFill>
                <a:effectLst>
                  <a:outerShdw sx="100000" sy="100000" kx="0" ky="0" algn="b" rotWithShape="0" blurRad="38100" dist="38100" dir="2700000">
                    <a:srgbClr val="DDDDDD"/>
                  </a:outerShdw>
                </a:effectLst>
              </a:defRPr>
            </a:lvl1pPr>
          </a:lstStyle>
          <a:p>
            <a:pPr>
              <a:defRPr sz="1200">
                <a:solidFill>
                  <a:srgbClr val="000000"/>
                </a:solidFill>
                <a:effectLst/>
                <a:latin typeface="Gill Sans"/>
                <a:ea typeface="Gill Sans"/>
                <a:cs typeface="Gill Sans"/>
                <a:sym typeface="Gill Sans"/>
              </a:defRPr>
            </a:pPr>
            <a:r>
              <a:rPr sz="1100">
                <a:solidFill>
                  <a:srgbClr val="878787"/>
                </a:solidFill>
                <a:effectLst>
                  <a:outerShdw sx="100000" sy="100000" kx="0" ky="0" algn="b" rotWithShape="0" blurRad="38100" dist="38100" dir="2700000">
                    <a:srgbClr val="DDDDDD"/>
                  </a:outerShdw>
                </a:effectLst>
                <a:latin typeface="+mn-lt"/>
                <a:ea typeface="+mn-ea"/>
                <a:cs typeface="+mn-cs"/>
                <a:sym typeface="Arial"/>
              </a:rPr>
              <a:t>207</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9" name="Shape 1609"/>
          <p:cNvSpPr/>
          <p:nvPr>
            <p:ph type="title"/>
          </p:nvPr>
        </p:nvSpPr>
        <p:spPr>
          <a:xfrm>
            <a:off x="685800" y="152400"/>
            <a:ext cx="8458200" cy="1219200"/>
          </a:xfrm>
          <a:prstGeom prst="rect">
            <a:avLst/>
          </a:prstGeom>
        </p:spPr>
        <p:txBody>
          <a:bodyPr>
            <a:normAutofit fontScale="100000" lnSpcReduction="0"/>
          </a:bodyPr>
          <a:lstStyle/>
          <a:p>
            <a:pPr/>
            <a:r>
              <a:t>Frequent feedback and improvement assure quality</a:t>
            </a:r>
          </a:p>
        </p:txBody>
      </p:sp>
      <p:sp>
        <p:nvSpPr>
          <p:cNvPr id="1610" name="Shape 1610"/>
          <p:cNvSpPr/>
          <p:nvPr>
            <p:ph type="body" sz="quarter" idx="4294967295"/>
          </p:nvPr>
        </p:nvSpPr>
        <p:spPr>
          <a:xfrm>
            <a:off x="990600" y="6019800"/>
            <a:ext cx="8153400" cy="609600"/>
          </a:xfrm>
          <a:prstGeom prst="rect">
            <a:avLst/>
          </a:prstGeom>
        </p:spPr>
        <p:txBody>
          <a:bodyPr>
            <a:normAutofit fontScale="100000" lnSpcReduction="0"/>
          </a:bodyPr>
          <a:lstStyle/>
          <a:p>
            <a:pPr>
              <a:lnSpc>
                <a:spcPct val="80000"/>
              </a:lnSpc>
              <a:spcBef>
                <a:spcPts val="200"/>
              </a:spcBef>
            </a:pPr>
            <a:r>
              <a:rPr sz="1200"/>
              <a:t> 2 Kinds of Feedback from Stakeholders, when value increment is </a:t>
            </a:r>
            <a:r>
              <a:rPr i="1" sz="1200"/>
              <a:t>really </a:t>
            </a:r>
            <a:r>
              <a:rPr sz="1200"/>
              <a:t>exploited in practice after delivery.</a:t>
            </a:r>
            <a:endParaRPr sz="1200"/>
          </a:p>
          <a:p>
            <a:pPr>
              <a:lnSpc>
                <a:spcPct val="80000"/>
              </a:lnSpc>
              <a:spcBef>
                <a:spcPts val="200"/>
              </a:spcBef>
            </a:pPr>
            <a:r>
              <a:rPr sz="1200"/>
              <a:t>Combined with other information from the relevant environment. Like budget, deadline, technology, politics, laws, marketing changes.</a:t>
            </a:r>
          </a:p>
        </p:txBody>
      </p:sp>
      <p:grpSp>
        <p:nvGrpSpPr>
          <p:cNvPr id="1615" name="Group 1615"/>
          <p:cNvGrpSpPr/>
          <p:nvPr/>
        </p:nvGrpSpPr>
        <p:grpSpPr>
          <a:xfrm>
            <a:off x="5029200" y="1524000"/>
            <a:ext cx="1752600" cy="1524000"/>
            <a:chOff x="0" y="0"/>
            <a:chExt cx="1752600" cy="1524000"/>
          </a:xfrm>
        </p:grpSpPr>
        <p:sp>
          <p:nvSpPr>
            <p:cNvPr id="1611" name="Shape 1611"/>
            <p:cNvSpPr/>
            <p:nvPr/>
          </p:nvSpPr>
          <p:spPr>
            <a:xfrm>
              <a:off x="0" y="0"/>
              <a:ext cx="1752600" cy="1524000"/>
            </a:xfrm>
            <a:prstGeom prst="ellipse">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12" name="Shape 1612"/>
            <p:cNvSpPr/>
            <p:nvPr/>
          </p:nvSpPr>
          <p:spPr>
            <a:xfrm>
              <a:off x="504277" y="454731"/>
              <a:ext cx="744044" cy="158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13" name="Shape 1613"/>
            <p:cNvSpPr/>
            <p:nvPr/>
          </p:nvSpPr>
          <p:spPr>
            <a:xfrm>
              <a:off x="0" y="0"/>
              <a:ext cx="1752600" cy="152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bevel/>
            </a:ln>
            <a:effectLst/>
          </p:spPr>
          <p:txBody>
            <a:bodyPr wrap="square" lIns="45719" tIns="45719" rIns="45719" bIns="45719" numCol="1" anchor="ctr">
              <a:noAutofit/>
            </a:bodyPr>
            <a:lstStyle/>
            <a:p>
              <a:pPr algn="ctr">
                <a:defRPr>
                  <a:solidFill>
                    <a:srgbClr val="FFFFFF"/>
                  </a:solidFill>
                </a:defRPr>
              </a:pPr>
            </a:p>
          </p:txBody>
        </p:sp>
        <p:sp>
          <p:nvSpPr>
            <p:cNvPr id="1614" name="Shape 1614"/>
            <p:cNvSpPr/>
            <p:nvPr/>
          </p:nvSpPr>
          <p:spPr>
            <a:xfrm>
              <a:off x="256661" y="441034"/>
              <a:ext cx="1239278" cy="64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b="1">
                  <a:solidFill>
                    <a:srgbClr val="000000"/>
                  </a:solidFill>
                </a:rPr>
                <a:t>Stake-</a:t>
              </a:r>
              <a:r>
                <a:rPr b="1" sz="2000">
                  <a:solidFill>
                    <a:srgbClr val="000000"/>
                  </a:solidFill>
                </a:rPr>
                <a:t>holders</a:t>
              </a:r>
            </a:p>
          </p:txBody>
        </p:sp>
      </p:grpSp>
      <p:grpSp>
        <p:nvGrpSpPr>
          <p:cNvPr id="1618" name="Group 1618"/>
          <p:cNvGrpSpPr/>
          <p:nvPr/>
        </p:nvGrpSpPr>
        <p:grpSpPr>
          <a:xfrm>
            <a:off x="2438400" y="1981200"/>
            <a:ext cx="2743200" cy="609600"/>
            <a:chOff x="0" y="0"/>
            <a:chExt cx="2743200" cy="609600"/>
          </a:xfrm>
        </p:grpSpPr>
        <p:sp>
          <p:nvSpPr>
            <p:cNvPr id="1616" name="Shape 1616"/>
            <p:cNvSpPr/>
            <p:nvPr/>
          </p:nvSpPr>
          <p:spPr>
            <a:xfrm>
              <a:off x="0" y="0"/>
              <a:ext cx="2743200" cy="60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50" y="5400"/>
                  </a:lnTo>
                  <a:lnTo>
                    <a:pt x="150" y="16200"/>
                  </a:lnTo>
                  <a:lnTo>
                    <a:pt x="0" y="16200"/>
                  </a:lnTo>
                  <a:close/>
                  <a:moveTo>
                    <a:pt x="300" y="5400"/>
                  </a:moveTo>
                  <a:lnTo>
                    <a:pt x="600" y="5400"/>
                  </a:lnTo>
                  <a:lnTo>
                    <a:pt x="600" y="16200"/>
                  </a:lnTo>
                  <a:lnTo>
                    <a:pt x="300" y="16200"/>
                  </a:lnTo>
                  <a:close/>
                  <a:moveTo>
                    <a:pt x="750" y="5400"/>
                  </a:moveTo>
                  <a:lnTo>
                    <a:pt x="19200" y="5400"/>
                  </a:lnTo>
                  <a:lnTo>
                    <a:pt x="19200" y="0"/>
                  </a:lnTo>
                  <a:lnTo>
                    <a:pt x="21600" y="10800"/>
                  </a:lnTo>
                  <a:lnTo>
                    <a:pt x="19200" y="21600"/>
                  </a:lnTo>
                  <a:lnTo>
                    <a:pt x="19200" y="16200"/>
                  </a:lnTo>
                  <a:lnTo>
                    <a:pt x="750" y="16200"/>
                  </a:lnTo>
                  <a:close/>
                </a:path>
              </a:pathLst>
            </a:custGeom>
            <a:gradFill flip="none" rotWithShape="1">
              <a:gsLst>
                <a:gs pos="0">
                  <a:srgbClr val="547EA1"/>
                </a:gs>
                <a:gs pos="80000">
                  <a:srgbClr val="6EA5D4"/>
                </a:gs>
                <a:gs pos="100000">
                  <a:srgbClr val="6DA6D7"/>
                </a:gs>
              </a:gsLst>
              <a:lin ang="16200000" scaled="0"/>
            </a:gradFill>
            <a:ln w="9525" cap="flat">
              <a:solidFill>
                <a:srgbClr val="79A6CC"/>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17" name="Shape 1617"/>
            <p:cNvSpPr/>
            <p:nvPr/>
          </p:nvSpPr>
          <p:spPr>
            <a:xfrm>
              <a:off x="95250" y="129469"/>
              <a:ext cx="249555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b="1" i="1"/>
                <a:t>Potential </a:t>
              </a:r>
              <a:r>
                <a:rPr b="1"/>
                <a:t>Value</a:t>
              </a:r>
            </a:p>
          </p:txBody>
        </p:sp>
      </p:grpSp>
      <p:grpSp>
        <p:nvGrpSpPr>
          <p:cNvPr id="1622" name="Group 1622"/>
          <p:cNvGrpSpPr/>
          <p:nvPr/>
        </p:nvGrpSpPr>
        <p:grpSpPr>
          <a:xfrm>
            <a:off x="-76200" y="1828800"/>
            <a:ext cx="3124200" cy="2590800"/>
            <a:chOff x="0" y="0"/>
            <a:chExt cx="3124200" cy="2590800"/>
          </a:xfrm>
        </p:grpSpPr>
        <p:sp>
          <p:nvSpPr>
            <p:cNvPr id="1619" name="Shape 1619"/>
            <p:cNvSpPr/>
            <p:nvPr/>
          </p:nvSpPr>
          <p:spPr>
            <a:xfrm>
              <a:off x="0" y="0"/>
              <a:ext cx="3124200" cy="2590800"/>
            </a:xfrm>
            <a:prstGeom prst="ellipse">
              <a:avLst/>
            </a:prstGeom>
            <a:solidFill>
              <a:srgbClr val="DAF185"/>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defRPr>
                  <a:solidFill>
                    <a:srgbClr val="FFFFFF"/>
                  </a:solidFill>
                </a:defRPr>
              </a:pPr>
            </a:p>
          </p:txBody>
        </p:sp>
        <p:sp>
          <p:nvSpPr>
            <p:cNvPr id="1620" name="Shape 1620"/>
            <p:cNvSpPr/>
            <p:nvPr/>
          </p:nvSpPr>
          <p:spPr>
            <a:xfrm>
              <a:off x="0" y="0"/>
              <a:ext cx="3124200" cy="2590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21600"/>
                  </a:lnTo>
                  <a:moveTo>
                    <a:pt x="0" y="10800"/>
                  </a:moveTo>
                  <a:lnTo>
                    <a:pt x="21600" y="10800"/>
                  </a:ln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79A6CC"/>
              </a:solidFill>
              <a:prstDash val="solid"/>
              <a:bevel/>
            </a:ln>
            <a:effectLst/>
          </p:spPr>
          <p:txBody>
            <a:bodyPr wrap="square" lIns="45719" tIns="45719" rIns="45719" bIns="45719" numCol="1" anchor="ctr">
              <a:noAutofit/>
            </a:bodyPr>
            <a:lstStyle/>
            <a:p>
              <a:pPr>
                <a:defRPr>
                  <a:solidFill>
                    <a:srgbClr val="FFFFFF"/>
                  </a:solidFill>
                </a:defRPr>
              </a:pPr>
            </a:p>
          </p:txBody>
        </p:sp>
        <p:sp>
          <p:nvSpPr>
            <p:cNvPr id="1621" name="Shape 1621"/>
            <p:cNvSpPr/>
            <p:nvPr/>
          </p:nvSpPr>
          <p:spPr>
            <a:xfrm>
              <a:off x="457527" y="853369"/>
              <a:ext cx="2209146" cy="8840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a:solidFill>
                    <a:srgbClr val="FFFFFF"/>
                  </a:solidFill>
                </a:defRPr>
              </a:pPr>
              <a:r>
                <a:rPr b="1"/>
                <a:t>   Plan          Do</a:t>
              </a:r>
              <a:endParaRPr b="1"/>
            </a:p>
            <a:p>
              <a:pPr algn="ctr">
                <a:defRPr>
                  <a:solidFill>
                    <a:srgbClr val="FFFFFF"/>
                  </a:solidFill>
                </a:defRPr>
              </a:pPr>
              <a:r>
                <a:rPr b="1"/>
                <a:t>       </a:t>
              </a:r>
            </a:p>
            <a:p>
              <a:pPr>
                <a:defRPr>
                  <a:solidFill>
                    <a:srgbClr val="FFFFFF"/>
                  </a:solidFill>
                </a:defRPr>
              </a:pPr>
              <a:r>
                <a:rPr b="1"/>
                <a:t>   Act           Study</a:t>
              </a:r>
            </a:p>
          </p:txBody>
        </p:sp>
      </p:grpSp>
      <p:grpSp>
        <p:nvGrpSpPr>
          <p:cNvPr id="1625" name="Group 1625"/>
          <p:cNvGrpSpPr/>
          <p:nvPr/>
        </p:nvGrpSpPr>
        <p:grpSpPr>
          <a:xfrm>
            <a:off x="2438400" y="3048000"/>
            <a:ext cx="3733801" cy="685801"/>
            <a:chOff x="0" y="0"/>
            <a:chExt cx="3733800" cy="685800"/>
          </a:xfrm>
        </p:grpSpPr>
        <p:sp>
          <p:nvSpPr>
            <p:cNvPr id="1623" name="Shape 1623"/>
            <p:cNvSpPr/>
            <p:nvPr/>
          </p:nvSpPr>
          <p:spPr>
            <a:xfrm flipH="1" rot="16200000">
              <a:off x="1524000" y="-1524000"/>
              <a:ext cx="685801" cy="3733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608"/>
                  </a:moveTo>
                  <a:lnTo>
                    <a:pt x="13500" y="20608"/>
                  </a:lnTo>
                  <a:lnTo>
                    <a:pt x="13500" y="992"/>
                  </a:lnTo>
                  <a:lnTo>
                    <a:pt x="10800" y="992"/>
                  </a:lnTo>
                  <a:lnTo>
                    <a:pt x="16200" y="0"/>
                  </a:lnTo>
                  <a:lnTo>
                    <a:pt x="21600" y="992"/>
                  </a:lnTo>
                  <a:lnTo>
                    <a:pt x="18900" y="992"/>
                  </a:lnTo>
                  <a:lnTo>
                    <a:pt x="18900" y="21600"/>
                  </a:lnTo>
                  <a:lnTo>
                    <a:pt x="0" y="21600"/>
                  </a:lnTo>
                  <a:close/>
                </a:path>
              </a:pathLst>
            </a:custGeom>
            <a:gradFill flip="none" rotWithShape="1">
              <a:gsLst>
                <a:gs pos="0">
                  <a:srgbClr val="547EA1"/>
                </a:gs>
                <a:gs pos="80000">
                  <a:srgbClr val="6EA5D4"/>
                </a:gs>
                <a:gs pos="100000">
                  <a:srgbClr val="6DA6D7"/>
                </a:gs>
              </a:gsLst>
              <a:lin ang="16200000" scaled="0"/>
            </a:gradFill>
            <a:ln w="9525" cap="flat">
              <a:solidFill>
                <a:srgbClr val="79A6CC"/>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b="1">
                  <a:solidFill>
                    <a:srgbClr val="FFFFFF"/>
                  </a:solidFill>
                </a:defRPr>
              </a:pPr>
            </a:p>
          </p:txBody>
        </p:sp>
        <p:sp>
          <p:nvSpPr>
            <p:cNvPr id="1624" name="Shape 1624"/>
            <p:cNvSpPr/>
            <p:nvPr/>
          </p:nvSpPr>
          <p:spPr>
            <a:xfrm>
              <a:off x="685798" y="292100"/>
              <a:ext cx="2303858"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FF"/>
                  </a:solidFill>
                  <a:latin typeface="Trebuchet MS"/>
                  <a:ea typeface="Trebuchet MS"/>
                  <a:cs typeface="Trebuchet MS"/>
                  <a:sym typeface="Trebuchet MS"/>
                </a:defRPr>
              </a:lvl1pPr>
            </a:lstStyle>
            <a:p>
              <a:pPr>
                <a:defRPr b="0">
                  <a:solidFill>
                    <a:srgbClr val="000000"/>
                  </a:solidFill>
                  <a:latin typeface="+mn-lt"/>
                  <a:ea typeface="+mn-ea"/>
                  <a:cs typeface="+mn-cs"/>
                  <a:sym typeface="Arial"/>
                </a:defRPr>
              </a:pPr>
              <a:r>
                <a:rPr b="1">
                  <a:solidFill>
                    <a:srgbClr val="FFFFFF"/>
                  </a:solidFill>
                  <a:latin typeface="Trebuchet MS"/>
                  <a:ea typeface="Trebuchet MS"/>
                  <a:cs typeface="Trebuchet MS"/>
                  <a:sym typeface="Trebuchet MS"/>
                </a:rPr>
                <a:t>Perceived-Value Info</a:t>
              </a:r>
            </a:p>
          </p:txBody>
        </p:sp>
      </p:grpSp>
      <p:grpSp>
        <p:nvGrpSpPr>
          <p:cNvPr id="1628" name="Group 1628"/>
          <p:cNvGrpSpPr/>
          <p:nvPr/>
        </p:nvGrpSpPr>
        <p:grpSpPr>
          <a:xfrm>
            <a:off x="6705600" y="1752600"/>
            <a:ext cx="1447800" cy="914400"/>
            <a:chOff x="0" y="0"/>
            <a:chExt cx="1447800" cy="914400"/>
          </a:xfrm>
        </p:grpSpPr>
        <p:sp>
          <p:nvSpPr>
            <p:cNvPr id="1626" name="Shape 1626"/>
            <p:cNvSpPr/>
            <p:nvPr/>
          </p:nvSpPr>
          <p:spPr>
            <a:xfrm>
              <a:off x="0" y="0"/>
              <a:ext cx="14478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426" y="5400"/>
                  </a:lnTo>
                  <a:lnTo>
                    <a:pt x="426" y="16200"/>
                  </a:lnTo>
                  <a:lnTo>
                    <a:pt x="0" y="16200"/>
                  </a:lnTo>
                  <a:close/>
                  <a:moveTo>
                    <a:pt x="853" y="5400"/>
                  </a:moveTo>
                  <a:lnTo>
                    <a:pt x="1705" y="5400"/>
                  </a:lnTo>
                  <a:lnTo>
                    <a:pt x="1705" y="16200"/>
                  </a:lnTo>
                  <a:lnTo>
                    <a:pt x="853" y="16200"/>
                  </a:lnTo>
                  <a:close/>
                  <a:moveTo>
                    <a:pt x="2132" y="5400"/>
                  </a:moveTo>
                  <a:lnTo>
                    <a:pt x="14779" y="5400"/>
                  </a:lnTo>
                  <a:lnTo>
                    <a:pt x="14779" y="0"/>
                  </a:lnTo>
                  <a:lnTo>
                    <a:pt x="21600" y="10800"/>
                  </a:lnTo>
                  <a:lnTo>
                    <a:pt x="14779" y="21600"/>
                  </a:lnTo>
                  <a:lnTo>
                    <a:pt x="14779" y="16200"/>
                  </a:lnTo>
                  <a:lnTo>
                    <a:pt x="2132" y="16200"/>
                  </a:lnTo>
                  <a:close/>
                </a:path>
              </a:pathLst>
            </a:custGeom>
            <a:gradFill flip="none" rotWithShape="1">
              <a:gsLst>
                <a:gs pos="0">
                  <a:srgbClr val="547EA1"/>
                </a:gs>
                <a:gs pos="80000">
                  <a:srgbClr val="6EA5D4"/>
                </a:gs>
                <a:gs pos="100000">
                  <a:srgbClr val="6DA6D7"/>
                </a:gs>
              </a:gsLst>
              <a:lin ang="16200000" scaled="0"/>
            </a:gradFill>
            <a:ln w="9525" cap="flat">
              <a:solidFill>
                <a:srgbClr val="79A6CC"/>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27" name="Shape 1627"/>
            <p:cNvSpPr/>
            <p:nvPr/>
          </p:nvSpPr>
          <p:spPr>
            <a:xfrm>
              <a:off x="142875" y="186203"/>
              <a:ext cx="1076325"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b="1" i="1" sz="1600"/>
                <a:t>Realized</a:t>
              </a:r>
            </a:p>
            <a:p>
              <a:pPr algn="ctr">
                <a:defRPr>
                  <a:solidFill>
                    <a:srgbClr val="FFFFFF"/>
                  </a:solidFill>
                </a:defRPr>
              </a:pPr>
              <a:r>
                <a:rPr b="1" sz="1600"/>
                <a:t>Value</a:t>
              </a:r>
            </a:p>
          </p:txBody>
        </p:sp>
      </p:grpSp>
      <p:grpSp>
        <p:nvGrpSpPr>
          <p:cNvPr id="1633" name="Group 1633"/>
          <p:cNvGrpSpPr/>
          <p:nvPr/>
        </p:nvGrpSpPr>
        <p:grpSpPr>
          <a:xfrm>
            <a:off x="7924800" y="1417637"/>
            <a:ext cx="1219200" cy="1630364"/>
            <a:chOff x="0" y="0"/>
            <a:chExt cx="1219200" cy="1630362"/>
          </a:xfrm>
        </p:grpSpPr>
        <p:sp>
          <p:nvSpPr>
            <p:cNvPr id="1629" name="Shape 1629"/>
            <p:cNvSpPr/>
            <p:nvPr/>
          </p:nvSpPr>
          <p:spPr>
            <a:xfrm>
              <a:off x="0" y="-1"/>
              <a:ext cx="1219200" cy="1630364"/>
            </a:xfrm>
            <a:prstGeom prst="ellipse">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30" name="Shape 1630"/>
            <p:cNvSpPr/>
            <p:nvPr/>
          </p:nvSpPr>
          <p:spPr>
            <a:xfrm>
              <a:off x="350801" y="486465"/>
              <a:ext cx="517598" cy="169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31" name="Shape 1631"/>
            <p:cNvSpPr/>
            <p:nvPr/>
          </p:nvSpPr>
          <p:spPr>
            <a:xfrm>
              <a:off x="0" y="-1"/>
              <a:ext cx="1219200" cy="1630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bevel/>
            </a:ln>
            <a:effectLst/>
          </p:spPr>
          <p:txBody>
            <a:bodyPr wrap="square" lIns="45719" tIns="45719" rIns="45719" bIns="45719" numCol="1" anchor="ctr">
              <a:noAutofit/>
            </a:bodyPr>
            <a:lstStyle/>
            <a:p>
              <a:pPr algn="ctr">
                <a:defRPr>
                  <a:solidFill>
                    <a:srgbClr val="FFFFFF"/>
                  </a:solidFill>
                </a:defRPr>
              </a:pPr>
            </a:p>
          </p:txBody>
        </p:sp>
        <p:sp>
          <p:nvSpPr>
            <p:cNvPr id="1632" name="Shape 1632"/>
            <p:cNvSpPr/>
            <p:nvPr/>
          </p:nvSpPr>
          <p:spPr>
            <a:xfrm>
              <a:off x="178548" y="423118"/>
              <a:ext cx="862104" cy="7841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endParaRPr b="1">
                <a:solidFill>
                  <a:srgbClr val="7EAACF"/>
                </a:solidFill>
              </a:endParaRPr>
            </a:p>
            <a:p>
              <a:pPr algn="ctr">
                <a:defRPr>
                  <a:solidFill>
                    <a:srgbClr val="FFFFFF"/>
                  </a:solidFill>
                </a:defRPr>
              </a:pPr>
              <a:r>
                <a:rPr b="1" sz="1600">
                  <a:solidFill>
                    <a:srgbClr val="000000"/>
                  </a:solidFill>
                </a:rPr>
                <a:t>Stake</a:t>
              </a:r>
              <a:r>
                <a:rPr b="1" sz="1600">
                  <a:solidFill>
                    <a:srgbClr val="7EAACF"/>
                  </a:solidFill>
                </a:rPr>
                <a:t>-</a:t>
              </a:r>
              <a:r>
                <a:rPr b="1" sz="1400">
                  <a:solidFill>
                    <a:srgbClr val="000000"/>
                  </a:solidFill>
                </a:rPr>
                <a:t>holders</a:t>
              </a:r>
            </a:p>
          </p:txBody>
        </p:sp>
      </p:grpSp>
      <p:grpSp>
        <p:nvGrpSpPr>
          <p:cNvPr id="1636" name="Group 1636"/>
          <p:cNvGrpSpPr/>
          <p:nvPr/>
        </p:nvGrpSpPr>
        <p:grpSpPr>
          <a:xfrm>
            <a:off x="2209800" y="3047999"/>
            <a:ext cx="6477001" cy="1436690"/>
            <a:chOff x="0" y="0"/>
            <a:chExt cx="6477000" cy="1436688"/>
          </a:xfrm>
        </p:grpSpPr>
        <p:sp>
          <p:nvSpPr>
            <p:cNvPr id="1634" name="Shape 1634"/>
            <p:cNvSpPr/>
            <p:nvPr/>
          </p:nvSpPr>
          <p:spPr>
            <a:xfrm flipH="1" rot="16200000">
              <a:off x="2520156" y="-2520157"/>
              <a:ext cx="1436689" cy="6477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402"/>
                  </a:moveTo>
                  <a:lnTo>
                    <a:pt x="13500" y="20402"/>
                  </a:lnTo>
                  <a:lnTo>
                    <a:pt x="13500" y="1198"/>
                  </a:lnTo>
                  <a:lnTo>
                    <a:pt x="10800" y="1198"/>
                  </a:lnTo>
                  <a:lnTo>
                    <a:pt x="16200" y="0"/>
                  </a:lnTo>
                  <a:lnTo>
                    <a:pt x="21600" y="1198"/>
                  </a:lnTo>
                  <a:lnTo>
                    <a:pt x="18900" y="1198"/>
                  </a:lnTo>
                  <a:lnTo>
                    <a:pt x="18900" y="21600"/>
                  </a:lnTo>
                  <a:lnTo>
                    <a:pt x="0" y="21600"/>
                  </a:lnTo>
                  <a:close/>
                </a:path>
              </a:pathLst>
            </a:custGeom>
            <a:gradFill flip="none" rotWithShape="1">
              <a:gsLst>
                <a:gs pos="0">
                  <a:srgbClr val="547EA1"/>
                </a:gs>
                <a:gs pos="80000">
                  <a:srgbClr val="6EA5D4"/>
                </a:gs>
                <a:gs pos="100000">
                  <a:srgbClr val="6DA6D7"/>
                </a:gs>
              </a:gsLst>
              <a:lin ang="16200000" scaled="0"/>
            </a:gradFill>
            <a:ln w="9525" cap="flat">
              <a:solidFill>
                <a:srgbClr val="79A6CC"/>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b="1">
                  <a:solidFill>
                    <a:srgbClr val="FFFFFF"/>
                  </a:solidFill>
                </a:defRPr>
              </a:pPr>
            </a:p>
          </p:txBody>
        </p:sp>
        <p:sp>
          <p:nvSpPr>
            <p:cNvPr id="1635" name="Shape 1635"/>
            <p:cNvSpPr/>
            <p:nvPr/>
          </p:nvSpPr>
          <p:spPr>
            <a:xfrm>
              <a:off x="1295401" y="838200"/>
              <a:ext cx="3976408"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FF"/>
                  </a:solidFill>
                  <a:latin typeface="Trebuchet MS"/>
                  <a:ea typeface="Trebuchet MS"/>
                  <a:cs typeface="Trebuchet MS"/>
                  <a:sym typeface="Trebuchet MS"/>
                </a:defRPr>
              </a:lvl1pPr>
            </a:lstStyle>
            <a:p>
              <a:pPr>
                <a:defRPr b="0">
                  <a:solidFill>
                    <a:srgbClr val="000000"/>
                  </a:solidFill>
                  <a:latin typeface="+mn-lt"/>
                  <a:ea typeface="+mn-ea"/>
                  <a:cs typeface="+mn-cs"/>
                  <a:sym typeface="Arial"/>
                </a:defRPr>
              </a:pPr>
              <a:r>
                <a:rPr b="1">
                  <a:solidFill>
                    <a:srgbClr val="FFFFFF"/>
                  </a:solidFill>
                  <a:latin typeface="Trebuchet MS"/>
                  <a:ea typeface="Trebuchet MS"/>
                  <a:cs typeface="Trebuchet MS"/>
                  <a:sym typeface="Trebuchet MS"/>
                </a:rPr>
                <a:t>Realized-Value Information</a:t>
              </a:r>
            </a:p>
          </p:txBody>
        </p:sp>
      </p:grpSp>
      <p:grpSp>
        <p:nvGrpSpPr>
          <p:cNvPr id="1641" name="Group 1641"/>
          <p:cNvGrpSpPr/>
          <p:nvPr/>
        </p:nvGrpSpPr>
        <p:grpSpPr>
          <a:xfrm>
            <a:off x="685799" y="4876800"/>
            <a:ext cx="1458916" cy="827088"/>
            <a:chOff x="0" y="0"/>
            <a:chExt cx="1458914" cy="827087"/>
          </a:xfrm>
        </p:grpSpPr>
        <p:sp>
          <p:nvSpPr>
            <p:cNvPr id="1637" name="Shape 1637"/>
            <p:cNvSpPr/>
            <p:nvPr/>
          </p:nvSpPr>
          <p:spPr>
            <a:xfrm>
              <a:off x="-1" y="0"/>
              <a:ext cx="1458916" cy="827088"/>
            </a:xfrm>
            <a:prstGeom prst="ellipse">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38" name="Shape 1638"/>
            <p:cNvSpPr/>
            <p:nvPr/>
          </p:nvSpPr>
          <p:spPr>
            <a:xfrm>
              <a:off x="419775" y="246786"/>
              <a:ext cx="619364" cy="86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39" name="Shape 1639"/>
            <p:cNvSpPr/>
            <p:nvPr/>
          </p:nvSpPr>
          <p:spPr>
            <a:xfrm>
              <a:off x="-1" y="0"/>
              <a:ext cx="1458916" cy="827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bevel/>
            </a:ln>
            <a:effectLst/>
          </p:spPr>
          <p:txBody>
            <a:bodyPr wrap="square" lIns="45719" tIns="45719" rIns="45719" bIns="45719" numCol="1" anchor="ctr">
              <a:noAutofit/>
            </a:bodyPr>
            <a:lstStyle/>
            <a:p>
              <a:pPr algn="ctr">
                <a:defRPr>
                  <a:solidFill>
                    <a:srgbClr val="FFFFFF"/>
                  </a:solidFill>
                </a:defRPr>
              </a:pPr>
            </a:p>
          </p:txBody>
        </p:sp>
        <p:sp>
          <p:nvSpPr>
            <p:cNvPr id="1640" name="Shape 1640"/>
            <p:cNvSpPr/>
            <p:nvPr/>
          </p:nvSpPr>
          <p:spPr>
            <a:xfrm>
              <a:off x="213653" y="104863"/>
              <a:ext cx="1031608"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vl1pPr>
            </a:lstStyle>
            <a:p>
              <a:pPr>
                <a:defRPr b="0">
                  <a:solidFill>
                    <a:srgbClr val="FFFFFF"/>
                  </a:solidFill>
                </a:defRPr>
              </a:pPr>
              <a:r>
                <a:rPr b="1">
                  <a:solidFill>
                    <a:srgbClr val="000000"/>
                  </a:solidFill>
                </a:rPr>
                <a:t>Stake-holders</a:t>
              </a:r>
            </a:p>
          </p:txBody>
        </p:sp>
      </p:grpSp>
      <p:grpSp>
        <p:nvGrpSpPr>
          <p:cNvPr id="1646" name="Group 1646"/>
          <p:cNvGrpSpPr/>
          <p:nvPr/>
        </p:nvGrpSpPr>
        <p:grpSpPr>
          <a:xfrm>
            <a:off x="5856287" y="4876800"/>
            <a:ext cx="1458913" cy="827088"/>
            <a:chOff x="0" y="0"/>
            <a:chExt cx="1458912" cy="827087"/>
          </a:xfrm>
        </p:grpSpPr>
        <p:sp>
          <p:nvSpPr>
            <p:cNvPr id="1642" name="Shape 1642"/>
            <p:cNvSpPr/>
            <p:nvPr/>
          </p:nvSpPr>
          <p:spPr>
            <a:xfrm>
              <a:off x="-1" y="0"/>
              <a:ext cx="1458914" cy="827088"/>
            </a:xfrm>
            <a:prstGeom prst="ellipse">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43" name="Shape 1643"/>
            <p:cNvSpPr/>
            <p:nvPr/>
          </p:nvSpPr>
          <p:spPr>
            <a:xfrm>
              <a:off x="419775" y="246786"/>
              <a:ext cx="619363" cy="86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44" name="Shape 1644"/>
            <p:cNvSpPr/>
            <p:nvPr/>
          </p:nvSpPr>
          <p:spPr>
            <a:xfrm>
              <a:off x="-1" y="0"/>
              <a:ext cx="1458914" cy="827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7520"/>
                  </a:moveTo>
                  <a:cubicBezTo>
                    <a:pt x="8849" y="14840"/>
                    <a:pt x="12747" y="14840"/>
                    <a:pt x="16640" y="1752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bevel/>
            </a:ln>
            <a:effectLst/>
          </p:spPr>
          <p:txBody>
            <a:bodyPr wrap="square" lIns="45719" tIns="45719" rIns="45719" bIns="45719" numCol="1" anchor="ctr">
              <a:noAutofit/>
            </a:bodyPr>
            <a:lstStyle/>
            <a:p>
              <a:pPr algn="ctr">
                <a:defRPr>
                  <a:solidFill>
                    <a:srgbClr val="FFFFFF"/>
                  </a:solidFill>
                </a:defRPr>
              </a:pPr>
            </a:p>
          </p:txBody>
        </p:sp>
        <p:sp>
          <p:nvSpPr>
            <p:cNvPr id="1645" name="Shape 1645"/>
            <p:cNvSpPr/>
            <p:nvPr/>
          </p:nvSpPr>
          <p:spPr>
            <a:xfrm>
              <a:off x="213653" y="104863"/>
              <a:ext cx="1031607"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vl1pPr>
            </a:lstStyle>
            <a:p>
              <a:pPr>
                <a:defRPr b="0">
                  <a:solidFill>
                    <a:srgbClr val="FFFFFF"/>
                  </a:solidFill>
                </a:defRPr>
              </a:pPr>
              <a:r>
                <a:rPr b="1">
                  <a:solidFill>
                    <a:srgbClr val="000000"/>
                  </a:solidFill>
                </a:rPr>
                <a:t>Stake-holders</a:t>
              </a:r>
            </a:p>
          </p:txBody>
        </p:sp>
      </p:grpSp>
      <p:grpSp>
        <p:nvGrpSpPr>
          <p:cNvPr id="1651" name="Group 1651"/>
          <p:cNvGrpSpPr/>
          <p:nvPr/>
        </p:nvGrpSpPr>
        <p:grpSpPr>
          <a:xfrm>
            <a:off x="2409824" y="4876800"/>
            <a:ext cx="1457328" cy="827088"/>
            <a:chOff x="0" y="0"/>
            <a:chExt cx="1457326" cy="827087"/>
          </a:xfrm>
        </p:grpSpPr>
        <p:sp>
          <p:nvSpPr>
            <p:cNvPr id="1647" name="Shape 1647"/>
            <p:cNvSpPr/>
            <p:nvPr/>
          </p:nvSpPr>
          <p:spPr>
            <a:xfrm>
              <a:off x="-1" y="0"/>
              <a:ext cx="1457328" cy="827088"/>
            </a:xfrm>
            <a:prstGeom prst="ellipse">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48" name="Shape 1648"/>
            <p:cNvSpPr/>
            <p:nvPr/>
          </p:nvSpPr>
          <p:spPr>
            <a:xfrm>
              <a:off x="419318" y="246786"/>
              <a:ext cx="618689" cy="86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49" name="Shape 1649"/>
            <p:cNvSpPr/>
            <p:nvPr/>
          </p:nvSpPr>
          <p:spPr>
            <a:xfrm>
              <a:off x="-1" y="0"/>
              <a:ext cx="1457328" cy="827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7520"/>
                  </a:moveTo>
                  <a:cubicBezTo>
                    <a:pt x="8849" y="14840"/>
                    <a:pt x="12747" y="14840"/>
                    <a:pt x="16640" y="1752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bevel/>
            </a:ln>
            <a:effectLst/>
          </p:spPr>
          <p:txBody>
            <a:bodyPr wrap="square" lIns="45719" tIns="45719" rIns="45719" bIns="45719" numCol="1" anchor="ctr">
              <a:noAutofit/>
            </a:bodyPr>
            <a:lstStyle/>
            <a:p>
              <a:pPr algn="ctr">
                <a:defRPr>
                  <a:solidFill>
                    <a:srgbClr val="FFFFFF"/>
                  </a:solidFill>
                </a:defRPr>
              </a:pPr>
            </a:p>
          </p:txBody>
        </p:sp>
        <p:sp>
          <p:nvSpPr>
            <p:cNvPr id="1650" name="Shape 1650"/>
            <p:cNvSpPr/>
            <p:nvPr/>
          </p:nvSpPr>
          <p:spPr>
            <a:xfrm>
              <a:off x="213420" y="104863"/>
              <a:ext cx="1030486"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vl1pPr>
            </a:lstStyle>
            <a:p>
              <a:pPr>
                <a:defRPr b="0">
                  <a:solidFill>
                    <a:srgbClr val="FFFFFF"/>
                  </a:solidFill>
                </a:defRPr>
              </a:pPr>
              <a:r>
                <a:rPr b="1">
                  <a:solidFill>
                    <a:srgbClr val="000000"/>
                  </a:solidFill>
                </a:rPr>
                <a:t>Stake-holders</a:t>
              </a:r>
            </a:p>
          </p:txBody>
        </p:sp>
      </p:grpSp>
      <p:grpSp>
        <p:nvGrpSpPr>
          <p:cNvPr id="1656" name="Group 1656"/>
          <p:cNvGrpSpPr/>
          <p:nvPr/>
        </p:nvGrpSpPr>
        <p:grpSpPr>
          <a:xfrm>
            <a:off x="4133849" y="4876800"/>
            <a:ext cx="1457328" cy="827088"/>
            <a:chOff x="0" y="0"/>
            <a:chExt cx="1457326" cy="827087"/>
          </a:xfrm>
        </p:grpSpPr>
        <p:sp>
          <p:nvSpPr>
            <p:cNvPr id="1652" name="Shape 1652"/>
            <p:cNvSpPr/>
            <p:nvPr/>
          </p:nvSpPr>
          <p:spPr>
            <a:xfrm>
              <a:off x="-1" y="0"/>
              <a:ext cx="1457328" cy="827088"/>
            </a:xfrm>
            <a:prstGeom prst="ellipse">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653" name="Shape 1653"/>
            <p:cNvSpPr/>
            <p:nvPr/>
          </p:nvSpPr>
          <p:spPr>
            <a:xfrm>
              <a:off x="419318" y="246786"/>
              <a:ext cx="618689" cy="86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54" name="Shape 1654"/>
            <p:cNvSpPr/>
            <p:nvPr/>
          </p:nvSpPr>
          <p:spPr>
            <a:xfrm>
              <a:off x="-1" y="0"/>
              <a:ext cx="1457328" cy="827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000000"/>
              </a:solidFill>
              <a:prstDash val="solid"/>
              <a:bevel/>
            </a:ln>
            <a:effectLst/>
          </p:spPr>
          <p:txBody>
            <a:bodyPr wrap="square" lIns="45719" tIns="45719" rIns="45719" bIns="45719" numCol="1" anchor="ctr">
              <a:noAutofit/>
            </a:bodyPr>
            <a:lstStyle/>
            <a:p>
              <a:pPr algn="ctr">
                <a:defRPr>
                  <a:solidFill>
                    <a:srgbClr val="FFFFFF"/>
                  </a:solidFill>
                </a:defRPr>
              </a:pPr>
            </a:p>
          </p:txBody>
        </p:sp>
        <p:sp>
          <p:nvSpPr>
            <p:cNvPr id="1655" name="Shape 1655"/>
            <p:cNvSpPr/>
            <p:nvPr/>
          </p:nvSpPr>
          <p:spPr>
            <a:xfrm>
              <a:off x="213420" y="104863"/>
              <a:ext cx="1030486"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vl1pPr>
            </a:lstStyle>
            <a:p>
              <a:pPr>
                <a:defRPr b="0">
                  <a:solidFill>
                    <a:srgbClr val="FFFFFF"/>
                  </a:solidFill>
                </a:defRPr>
              </a:pPr>
              <a:r>
                <a:rPr b="1">
                  <a:solidFill>
                    <a:srgbClr val="000000"/>
                  </a:solidFill>
                </a:rPr>
                <a:t>Stake-holders</a:t>
              </a:r>
            </a:p>
          </p:txBody>
        </p:sp>
      </p:grpSp>
      <p:sp>
        <p:nvSpPr>
          <p:cNvPr id="1657" name="Shape 1657"/>
          <p:cNvSpPr/>
          <p:nvPr/>
        </p:nvSpPr>
        <p:spPr>
          <a:xfrm>
            <a:off x="457200" y="4484687"/>
            <a:ext cx="7772400" cy="1382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7823" y="5400"/>
                </a:lnTo>
                <a:lnTo>
                  <a:pt x="10800" y="0"/>
                </a:lnTo>
                <a:lnTo>
                  <a:pt x="13777" y="5400"/>
                </a:lnTo>
                <a:lnTo>
                  <a:pt x="12481" y="5400"/>
                </a:lnTo>
                <a:lnTo>
                  <a:pt x="21600" y="5400"/>
                </a:lnTo>
                <a:lnTo>
                  <a:pt x="21600" y="21600"/>
                </a:lnTo>
                <a:lnTo>
                  <a:pt x="0" y="21600"/>
                </a:lnTo>
                <a:close/>
              </a:path>
            </a:pathLst>
          </a:custGeom>
          <a:ln w="57150">
            <a:solidFill>
              <a:srgbClr val="79A6CC"/>
            </a:solidFill>
          </a:ln>
          <a:effectLst>
            <a:outerShdw sx="100000" sy="100000" kx="0" ky="0" algn="b" rotWithShape="0" blurRad="38100" dist="23000" dir="5400000">
              <a:srgbClr val="000000">
                <a:alpha val="35000"/>
              </a:srgbClr>
            </a:outerShdw>
          </a:effectLst>
        </p:spPr>
        <p:txBody>
          <a:bodyPr lIns="45719" rIns="45719" anchor="ctr"/>
          <a:lstStyle/>
          <a:p>
            <a:pPr algn="ctr">
              <a:defRPr b="1">
                <a:solidFill>
                  <a:srgbClr val="FFFFFF"/>
                </a:solidFill>
              </a:defRPr>
            </a:pPr>
          </a:p>
        </p:txBody>
      </p:sp>
      <p:sp>
        <p:nvSpPr>
          <p:cNvPr id="1658" name="Shape 1658"/>
          <p:cNvSpPr/>
          <p:nvPr/>
        </p:nvSpPr>
        <p:spPr>
          <a:xfrm flipH="1" rot="5400000">
            <a:off x="2920206" y="3072607"/>
            <a:ext cx="65087" cy="2781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76200">
            <a:solidFill>
              <a:srgbClr val="7EAACF"/>
            </a:solidFill>
            <a:tailEnd type="triangle"/>
          </a:ln>
          <a:effectLst>
            <a:outerShdw sx="100000" sy="100000" kx="0" ky="0" algn="b" rotWithShape="0" blurRad="38100" dist="19999" dir="5400000">
              <a:srgbClr val="000000">
                <a:alpha val="38000"/>
              </a:srgbClr>
            </a:outerShdw>
          </a:effectLst>
        </p:spPr>
        <p:txBody>
          <a:bodyPr lIns="45719" rIns="45719"/>
          <a:lstStyle/>
          <a:p>
            <a:pPr/>
          </a:p>
        </p:txBody>
      </p:sp>
      <p:sp>
        <p:nvSpPr>
          <p:cNvPr id="1659" name="Shape 1659"/>
          <p:cNvSpPr/>
          <p:nvPr/>
        </p:nvSpPr>
        <p:spPr>
          <a:xfrm>
            <a:off x="7315200" y="4876800"/>
            <a:ext cx="943754" cy="891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a:latin typeface="Trebuchet MS"/>
                <a:ea typeface="Trebuchet MS"/>
                <a:cs typeface="Trebuchet MS"/>
                <a:sym typeface="Trebuchet MS"/>
              </a:rPr>
              <a:t>Other</a:t>
            </a:r>
            <a:endParaRPr b="1">
              <a:latin typeface="Trebuchet MS"/>
              <a:ea typeface="Trebuchet MS"/>
              <a:cs typeface="Trebuchet MS"/>
              <a:sym typeface="Trebuchet MS"/>
            </a:endParaRPr>
          </a:p>
          <a:p>
            <a:pPr/>
            <a:r>
              <a:rPr b="1">
                <a:latin typeface="Trebuchet MS"/>
                <a:ea typeface="Trebuchet MS"/>
                <a:cs typeface="Trebuchet MS"/>
                <a:sym typeface="Trebuchet MS"/>
              </a:rPr>
              <a:t>Critical</a:t>
            </a:r>
            <a:endParaRPr b="1">
              <a:latin typeface="Trebuchet MS"/>
              <a:ea typeface="Trebuchet MS"/>
              <a:cs typeface="Trebuchet MS"/>
              <a:sym typeface="Trebuchet MS"/>
            </a:endParaRPr>
          </a:p>
          <a:p>
            <a:pPr/>
            <a:r>
              <a:rPr b="1">
                <a:latin typeface="Trebuchet MS"/>
                <a:ea typeface="Trebuchet MS"/>
                <a:cs typeface="Trebuchet MS"/>
                <a:sym typeface="Trebuchet MS"/>
              </a:rPr>
              <a:t>Factors</a:t>
            </a:r>
          </a:p>
        </p:txBody>
      </p:sp>
      <p:sp>
        <p:nvSpPr>
          <p:cNvPr id="1660" name="Shape 1660"/>
          <p:cNvSpPr/>
          <p:nvPr/>
        </p:nvSpPr>
        <p:spPr>
          <a:xfrm>
            <a:off x="-37640" y="-762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a</a:t>
            </a:r>
          </a:p>
        </p:txBody>
      </p:sp>
      <p:sp>
        <p:nvSpPr>
          <p:cNvPr id="1661" name="Shape 166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3" name="image25.png"/>
          <p:cNvPicPr>
            <a:picLocks noChangeAspect="1"/>
          </p:cNvPicPr>
          <p:nvPr/>
        </p:nvPicPr>
        <p:blipFill>
          <a:blip r:embed="rId3">
            <a:extLst/>
          </a:blip>
          <a:stretch>
            <a:fillRect/>
          </a:stretch>
        </p:blipFill>
        <p:spPr>
          <a:xfrm rot="2760000">
            <a:off x="2445618" y="705445"/>
            <a:ext cx="741165" cy="1491259"/>
          </a:xfrm>
          <a:prstGeom prst="rect">
            <a:avLst/>
          </a:prstGeom>
          <a:ln w="12700">
            <a:miter lim="400000"/>
          </a:ln>
        </p:spPr>
      </p:pic>
      <p:pic>
        <p:nvPicPr>
          <p:cNvPr id="1664" name="image25.png"/>
          <p:cNvPicPr>
            <a:picLocks noChangeAspect="1"/>
          </p:cNvPicPr>
          <p:nvPr/>
        </p:nvPicPr>
        <p:blipFill>
          <a:blip r:embed="rId3">
            <a:extLst/>
          </a:blip>
          <a:stretch>
            <a:fillRect/>
          </a:stretch>
        </p:blipFill>
        <p:spPr>
          <a:xfrm rot="5389581">
            <a:off x="4311922" y="-53579"/>
            <a:ext cx="741165" cy="1491260"/>
          </a:xfrm>
          <a:prstGeom prst="rect">
            <a:avLst/>
          </a:prstGeom>
          <a:ln w="12700">
            <a:miter lim="400000"/>
          </a:ln>
        </p:spPr>
      </p:pic>
      <p:pic>
        <p:nvPicPr>
          <p:cNvPr id="1665" name="image25.png"/>
          <p:cNvPicPr>
            <a:picLocks noChangeAspect="1"/>
          </p:cNvPicPr>
          <p:nvPr/>
        </p:nvPicPr>
        <p:blipFill>
          <a:blip r:embed="rId3">
            <a:extLst/>
          </a:blip>
          <a:stretch>
            <a:fillRect/>
          </a:stretch>
        </p:blipFill>
        <p:spPr>
          <a:xfrm rot="8328146">
            <a:off x="6366867" y="882923"/>
            <a:ext cx="741165" cy="1491259"/>
          </a:xfrm>
          <a:prstGeom prst="rect">
            <a:avLst/>
          </a:prstGeom>
          <a:ln w="12700">
            <a:miter lim="400000"/>
          </a:ln>
        </p:spPr>
      </p:pic>
      <p:pic>
        <p:nvPicPr>
          <p:cNvPr id="1666" name="image26.png"/>
          <p:cNvPicPr>
            <a:picLocks noChangeAspect="1"/>
          </p:cNvPicPr>
          <p:nvPr/>
        </p:nvPicPr>
        <p:blipFill>
          <a:blip r:embed="rId4">
            <a:extLst/>
          </a:blip>
          <a:stretch>
            <a:fillRect/>
          </a:stretch>
        </p:blipFill>
        <p:spPr>
          <a:xfrm rot="21540002">
            <a:off x="7009804" y="2642072"/>
            <a:ext cx="741165" cy="1491259"/>
          </a:xfrm>
          <a:prstGeom prst="rect">
            <a:avLst/>
          </a:prstGeom>
          <a:ln w="12700">
            <a:miter lim="400000"/>
          </a:ln>
        </p:spPr>
      </p:pic>
      <p:pic>
        <p:nvPicPr>
          <p:cNvPr id="1667" name="image26.png"/>
          <p:cNvPicPr>
            <a:picLocks noChangeAspect="1"/>
          </p:cNvPicPr>
          <p:nvPr/>
        </p:nvPicPr>
        <p:blipFill>
          <a:blip r:embed="rId4">
            <a:extLst/>
          </a:blip>
          <a:stretch>
            <a:fillRect/>
          </a:stretch>
        </p:blipFill>
        <p:spPr>
          <a:xfrm rot="2697825">
            <a:off x="6223992" y="4563069"/>
            <a:ext cx="741165" cy="1491259"/>
          </a:xfrm>
          <a:prstGeom prst="rect">
            <a:avLst/>
          </a:prstGeom>
          <a:ln w="12700">
            <a:miter lim="400000"/>
          </a:ln>
        </p:spPr>
      </p:pic>
      <p:pic>
        <p:nvPicPr>
          <p:cNvPr id="1668" name="image25.png"/>
          <p:cNvPicPr>
            <a:picLocks noChangeAspect="1"/>
          </p:cNvPicPr>
          <p:nvPr/>
        </p:nvPicPr>
        <p:blipFill>
          <a:blip r:embed="rId3">
            <a:extLst/>
          </a:blip>
          <a:stretch>
            <a:fillRect/>
          </a:stretch>
        </p:blipFill>
        <p:spPr>
          <a:xfrm rot="16335857">
            <a:off x="4196953" y="5338836"/>
            <a:ext cx="741165" cy="1491259"/>
          </a:xfrm>
          <a:prstGeom prst="rect">
            <a:avLst/>
          </a:prstGeom>
          <a:ln w="12700">
            <a:miter lim="400000"/>
          </a:ln>
        </p:spPr>
      </p:pic>
      <p:pic>
        <p:nvPicPr>
          <p:cNvPr id="1669" name="image25.png"/>
          <p:cNvPicPr>
            <a:picLocks noChangeAspect="1"/>
          </p:cNvPicPr>
          <p:nvPr/>
        </p:nvPicPr>
        <p:blipFill>
          <a:blip r:embed="rId3">
            <a:extLst/>
          </a:blip>
          <a:stretch>
            <a:fillRect/>
          </a:stretch>
        </p:blipFill>
        <p:spPr>
          <a:xfrm rot="18900000">
            <a:off x="2330648" y="4491632"/>
            <a:ext cx="741165" cy="1491259"/>
          </a:xfrm>
          <a:prstGeom prst="rect">
            <a:avLst/>
          </a:prstGeom>
          <a:ln w="12700">
            <a:miter lim="400000"/>
          </a:ln>
        </p:spPr>
      </p:pic>
      <p:pic>
        <p:nvPicPr>
          <p:cNvPr id="1670" name="image25.png"/>
          <p:cNvPicPr>
            <a:picLocks noChangeAspect="1"/>
          </p:cNvPicPr>
          <p:nvPr/>
        </p:nvPicPr>
        <p:blipFill>
          <a:blip r:embed="rId3">
            <a:extLst/>
          </a:blip>
          <a:stretch>
            <a:fillRect/>
          </a:stretch>
        </p:blipFill>
        <p:spPr>
          <a:xfrm rot="77439">
            <a:off x="1625203" y="2571749"/>
            <a:ext cx="741165" cy="1491260"/>
          </a:xfrm>
          <a:prstGeom prst="rect">
            <a:avLst/>
          </a:prstGeom>
          <a:ln w="12700">
            <a:miter lim="400000"/>
          </a:ln>
        </p:spPr>
      </p:pic>
      <p:sp>
        <p:nvSpPr>
          <p:cNvPr id="1671" name="Shape 1671"/>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672" name="Shape 1672"/>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673" name="Shape 1673"/>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674" name="Shape 1674"/>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675" name="Shape 1675"/>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676" name="Shape 1676"/>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677" name="Shape 1677"/>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678" name="Shape 1678"/>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sp>
        <p:nvSpPr>
          <p:cNvPr id="1679" name="Shape 1679"/>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680" name="Shape 1680"/>
          <p:cNvSpPr/>
          <p:nvPr/>
        </p:nvSpPr>
        <p:spPr>
          <a:xfrm>
            <a:off x="2980512" y="2286000"/>
            <a:ext cx="3439937" cy="20574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sz="4500">
                <a:solidFill>
                  <a:srgbClr val="3C4361"/>
                </a:solidFill>
              </a:rPr>
              <a:t>Value</a:t>
            </a:r>
            <a:br>
              <a:rPr sz="4500">
                <a:solidFill>
                  <a:srgbClr val="3C4361"/>
                </a:solidFill>
              </a:rPr>
            </a:br>
            <a:r>
              <a:rPr sz="4500">
                <a:solidFill>
                  <a:srgbClr val="3C4361"/>
                </a:solidFill>
              </a:rPr>
              <a:t>Management</a:t>
            </a:r>
            <a:br>
              <a:rPr sz="4500">
                <a:solidFill>
                  <a:srgbClr val="3C4361"/>
                </a:solidFill>
              </a:rPr>
            </a:br>
            <a:r>
              <a:rPr sz="4500">
                <a:solidFill>
                  <a:srgbClr val="3C4361"/>
                </a:solidFill>
              </a:rPr>
              <a:t>Process</a:t>
            </a:r>
          </a:p>
        </p:txBody>
      </p:sp>
      <p:sp>
        <p:nvSpPr>
          <p:cNvPr id="1681" name="Shape 168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85"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686"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687"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688"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689"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690"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691"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692"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693" name="Shape 1693"/>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694" name="Shape 1694"/>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695" name="Shape 1695"/>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696" name="Shape 1696"/>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697" name="Shape 1697"/>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698" name="Shape 1698"/>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699" name="Shape 1699"/>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700" name="Shape 1700"/>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703" name="Group 1703"/>
          <p:cNvGrpSpPr/>
          <p:nvPr/>
        </p:nvGrpSpPr>
        <p:grpSpPr>
          <a:xfrm>
            <a:off x="3071811" y="1036188"/>
            <a:ext cx="3098604" cy="3258992"/>
            <a:chOff x="0" y="0"/>
            <a:chExt cx="3098602" cy="3258991"/>
          </a:xfrm>
        </p:grpSpPr>
        <p:sp>
          <p:nvSpPr>
            <p:cNvPr id="1701" name="Shape 1701"/>
            <p:cNvSpPr/>
            <p:nvPr/>
          </p:nvSpPr>
          <p:spPr>
            <a:xfrm>
              <a:off x="0" y="0"/>
              <a:ext cx="3098603" cy="3258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32" y="0"/>
                  </a:moveTo>
                  <a:lnTo>
                    <a:pt x="17737" y="8757"/>
                  </a:lnTo>
                  <a:lnTo>
                    <a:pt x="1245" y="8757"/>
                  </a:lnTo>
                  <a:cubicBezTo>
                    <a:pt x="557" y="8757"/>
                    <a:pt x="0" y="9287"/>
                    <a:pt x="0" y="9941"/>
                  </a:cubicBezTo>
                  <a:lnTo>
                    <a:pt x="0" y="20416"/>
                  </a:lnTo>
                  <a:cubicBezTo>
                    <a:pt x="0" y="21070"/>
                    <a:pt x="557" y="21600"/>
                    <a:pt x="1245" y="21600"/>
                  </a:cubicBezTo>
                  <a:lnTo>
                    <a:pt x="20355" y="21600"/>
                  </a:lnTo>
                  <a:cubicBezTo>
                    <a:pt x="21043" y="21600"/>
                    <a:pt x="21600" y="21070"/>
                    <a:pt x="21600" y="20416"/>
                  </a:cubicBezTo>
                  <a:lnTo>
                    <a:pt x="21600" y="9941"/>
                  </a:lnTo>
                  <a:cubicBezTo>
                    <a:pt x="21600" y="9287"/>
                    <a:pt x="21043" y="8757"/>
                    <a:pt x="20355" y="8757"/>
                  </a:cubicBezTo>
                  <a:lnTo>
                    <a:pt x="19925" y="8757"/>
                  </a:lnTo>
                  <a:lnTo>
                    <a:pt x="18832"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702" name="Shape 1702"/>
            <p:cNvSpPr/>
            <p:nvPr/>
          </p:nvSpPr>
          <p:spPr>
            <a:xfrm>
              <a:off x="0" y="1633252"/>
              <a:ext cx="3098602" cy="1313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Identify Stakeholders</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Who and what cares about the outcome of our project?</a:t>
              </a:r>
            </a:p>
          </p:txBody>
        </p:sp>
      </p:grpSp>
      <p:sp>
        <p:nvSpPr>
          <p:cNvPr id="1704" name="Shape 1704"/>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705" name="Shape 1705"/>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7"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708"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709"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710"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711"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712"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713"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714"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715" name="Shape 1715"/>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716" name="Shape 1716"/>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717" name="Shape 1717"/>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718" name="Shape 1718"/>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719" name="Shape 1719"/>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720" name="Shape 1720"/>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721" name="Shape 1721"/>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722" name="Shape 1722"/>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725" name="Group 1725"/>
          <p:cNvGrpSpPr/>
          <p:nvPr/>
        </p:nvGrpSpPr>
        <p:grpSpPr>
          <a:xfrm>
            <a:off x="3071811" y="2357438"/>
            <a:ext cx="3872357" cy="1937743"/>
            <a:chOff x="0" y="0"/>
            <a:chExt cx="3872355" cy="1937742"/>
          </a:xfrm>
        </p:grpSpPr>
        <p:sp>
          <p:nvSpPr>
            <p:cNvPr id="1723" name="Shape 1723"/>
            <p:cNvSpPr/>
            <p:nvPr/>
          </p:nvSpPr>
          <p:spPr>
            <a:xfrm>
              <a:off x="0" y="0"/>
              <a:ext cx="3872356" cy="1937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 y="0"/>
                  </a:moveTo>
                  <a:cubicBezTo>
                    <a:pt x="446" y="0"/>
                    <a:pt x="0" y="891"/>
                    <a:pt x="0" y="1991"/>
                  </a:cubicBezTo>
                  <a:lnTo>
                    <a:pt x="0" y="19609"/>
                  </a:lnTo>
                  <a:cubicBezTo>
                    <a:pt x="0" y="20709"/>
                    <a:pt x="446" y="21600"/>
                    <a:pt x="996" y="21600"/>
                  </a:cubicBezTo>
                  <a:lnTo>
                    <a:pt x="16288" y="21600"/>
                  </a:lnTo>
                  <a:cubicBezTo>
                    <a:pt x="16838" y="21600"/>
                    <a:pt x="17284" y="20709"/>
                    <a:pt x="17284" y="19609"/>
                  </a:cubicBezTo>
                  <a:lnTo>
                    <a:pt x="17284" y="3288"/>
                  </a:lnTo>
                  <a:lnTo>
                    <a:pt x="21600" y="837"/>
                  </a:lnTo>
                  <a:lnTo>
                    <a:pt x="16765" y="255"/>
                  </a:lnTo>
                  <a:cubicBezTo>
                    <a:pt x="16623" y="98"/>
                    <a:pt x="16462" y="0"/>
                    <a:pt x="16288" y="0"/>
                  </a:cubicBezTo>
                  <a:lnTo>
                    <a:pt x="996"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724" name="Shape 1724"/>
            <p:cNvSpPr/>
            <p:nvPr/>
          </p:nvSpPr>
          <p:spPr>
            <a:xfrm>
              <a:off x="0" y="261202"/>
              <a:ext cx="3098602" cy="1415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Value Capturing</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Find &amp; specify quantitatively  Stakeholder Values, Product Qualities &amp; Resource improvements.</a:t>
              </a:r>
            </a:p>
          </p:txBody>
        </p:sp>
      </p:grpSp>
      <p:sp>
        <p:nvSpPr>
          <p:cNvPr id="1726" name="Shape 1726"/>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727" name="Shape 172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9"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730"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731"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732"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733"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734"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735"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736"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737" name="Shape 1737"/>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738" name="Shape 1738"/>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739" name="Shape 1739"/>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740" name="Shape 1740"/>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741" name="Shape 1741"/>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742" name="Shape 1742"/>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743" name="Shape 1743"/>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744" name="Shape 1744"/>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747" name="Group 1747"/>
          <p:cNvGrpSpPr/>
          <p:nvPr/>
        </p:nvGrpSpPr>
        <p:grpSpPr>
          <a:xfrm>
            <a:off x="3071811" y="2357438"/>
            <a:ext cx="3662371" cy="2026790"/>
            <a:chOff x="0" y="0"/>
            <a:chExt cx="3662369" cy="2026789"/>
          </a:xfrm>
        </p:grpSpPr>
        <p:sp>
          <p:nvSpPr>
            <p:cNvPr id="1745" name="Shape 1745"/>
            <p:cNvSpPr/>
            <p:nvPr/>
          </p:nvSpPr>
          <p:spPr>
            <a:xfrm>
              <a:off x="0" y="0"/>
              <a:ext cx="3662370" cy="2026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 y="0"/>
                  </a:moveTo>
                  <a:cubicBezTo>
                    <a:pt x="472" y="0"/>
                    <a:pt x="0" y="852"/>
                    <a:pt x="0" y="1903"/>
                  </a:cubicBezTo>
                  <a:lnTo>
                    <a:pt x="0" y="18748"/>
                  </a:lnTo>
                  <a:cubicBezTo>
                    <a:pt x="0" y="19799"/>
                    <a:pt x="472" y="20651"/>
                    <a:pt x="1053" y="20651"/>
                  </a:cubicBezTo>
                  <a:lnTo>
                    <a:pt x="16054" y="20651"/>
                  </a:lnTo>
                  <a:lnTo>
                    <a:pt x="21600" y="21600"/>
                  </a:lnTo>
                  <a:lnTo>
                    <a:pt x="18275" y="17511"/>
                  </a:lnTo>
                  <a:lnTo>
                    <a:pt x="18275" y="1903"/>
                  </a:lnTo>
                  <a:cubicBezTo>
                    <a:pt x="18275" y="852"/>
                    <a:pt x="17804" y="0"/>
                    <a:pt x="17222" y="0"/>
                  </a:cubicBezTo>
                  <a:lnTo>
                    <a:pt x="1053"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746" name="Shape 1746"/>
            <p:cNvSpPr/>
            <p:nvPr/>
          </p:nvSpPr>
          <p:spPr>
            <a:xfrm>
              <a:off x="0" y="185002"/>
              <a:ext cx="3098603" cy="1567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Solution Prioritization</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Find, Evaluate &amp; Prioritize Solutions to satisfy Requirements.</a:t>
              </a:r>
            </a:p>
          </p:txBody>
        </p:sp>
      </p:grpSp>
      <p:sp>
        <p:nvSpPr>
          <p:cNvPr id="1748" name="Shape 1748"/>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749" name="Shape 174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1"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752"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753"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754"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755"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756"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757"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758"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759" name="Shape 1759"/>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760" name="Shape 1760"/>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761" name="Shape 1761"/>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762" name="Shape 1762"/>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763" name="Shape 1763"/>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764" name="Shape 1764"/>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765" name="Shape 1765"/>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766" name="Shape 1766"/>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769" name="Group 1769"/>
          <p:cNvGrpSpPr/>
          <p:nvPr/>
        </p:nvGrpSpPr>
        <p:grpSpPr>
          <a:xfrm>
            <a:off x="3071811" y="2357438"/>
            <a:ext cx="3098604" cy="3295688"/>
            <a:chOff x="0" y="0"/>
            <a:chExt cx="3098602" cy="3295687"/>
          </a:xfrm>
        </p:grpSpPr>
        <p:sp>
          <p:nvSpPr>
            <p:cNvPr id="1767" name="Shape 1767"/>
            <p:cNvSpPr/>
            <p:nvPr/>
          </p:nvSpPr>
          <p:spPr>
            <a:xfrm>
              <a:off x="0" y="0"/>
              <a:ext cx="3098603" cy="3295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5" y="0"/>
                  </a:moveTo>
                  <a:cubicBezTo>
                    <a:pt x="557" y="0"/>
                    <a:pt x="0" y="524"/>
                    <a:pt x="0" y="1171"/>
                  </a:cubicBezTo>
                  <a:lnTo>
                    <a:pt x="0" y="11530"/>
                  </a:lnTo>
                  <a:cubicBezTo>
                    <a:pt x="0" y="12176"/>
                    <a:pt x="557" y="12700"/>
                    <a:pt x="1245" y="12700"/>
                  </a:cubicBezTo>
                  <a:lnTo>
                    <a:pt x="16848" y="12700"/>
                  </a:lnTo>
                  <a:lnTo>
                    <a:pt x="17941" y="21600"/>
                  </a:lnTo>
                  <a:lnTo>
                    <a:pt x="19034" y="12700"/>
                  </a:lnTo>
                  <a:lnTo>
                    <a:pt x="20355" y="12700"/>
                  </a:lnTo>
                  <a:cubicBezTo>
                    <a:pt x="21043" y="12700"/>
                    <a:pt x="21600" y="12176"/>
                    <a:pt x="21600" y="11530"/>
                  </a:cubicBezTo>
                  <a:lnTo>
                    <a:pt x="21600" y="1171"/>
                  </a:lnTo>
                  <a:cubicBezTo>
                    <a:pt x="21600" y="524"/>
                    <a:pt x="21043" y="0"/>
                    <a:pt x="20355" y="0"/>
                  </a:cubicBezTo>
                  <a:lnTo>
                    <a:pt x="1245"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768" name="Shape 1768"/>
            <p:cNvSpPr/>
            <p:nvPr/>
          </p:nvSpPr>
          <p:spPr>
            <a:xfrm>
              <a:off x="0" y="134202"/>
              <a:ext cx="3098602" cy="1669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Evo Cycles</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Decompose the winning Solutions down into smaller entities,</a:t>
              </a:r>
              <a:br>
                <a:rPr sz="1700">
                  <a:solidFill>
                    <a:srgbClr val="FFFFFF"/>
                  </a:solidFill>
                  <a:effectLst>
                    <a:outerShdw sx="100000" sy="100000" kx="0" ky="0" algn="b" rotWithShape="0" blurRad="38100" dist="38100" dir="2700000">
                      <a:srgbClr val="DDDDDD"/>
                    </a:outerShdw>
                  </a:effectLst>
                </a:rPr>
              </a:br>
              <a:r>
                <a:rPr sz="1700">
                  <a:solidFill>
                    <a:srgbClr val="FFFFFF"/>
                  </a:solidFill>
                  <a:effectLst>
                    <a:outerShdw sx="100000" sy="100000" kx="0" ky="0" algn="b" rotWithShape="0" blurRad="38100" dist="38100" dir="2700000">
                      <a:srgbClr val="DDDDDD"/>
                    </a:outerShdw>
                  </a:effectLst>
                </a:rPr>
                <a:t>then package them so they deliver maximum Value. </a:t>
              </a:r>
            </a:p>
          </p:txBody>
        </p:sp>
      </p:grpSp>
      <p:sp>
        <p:nvSpPr>
          <p:cNvPr id="1770" name="Shape 1770"/>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771" name="Shape 177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ph type="title"/>
          </p:nvPr>
        </p:nvSpPr>
        <p:spPr>
          <a:xfrm>
            <a:off x="0" y="152400"/>
            <a:ext cx="9144000" cy="762000"/>
          </a:xfrm>
          <a:prstGeom prst="rect">
            <a:avLst/>
          </a:prstGeom>
        </p:spPr>
        <p:txBody>
          <a:bodyPr>
            <a:normAutofit fontScale="100000" lnSpcReduction="0"/>
          </a:bodyPr>
          <a:lstStyle/>
          <a:p>
            <a:pPr/>
            <a:r>
              <a:t>IBM Defect Avoidance Experience</a:t>
            </a:r>
          </a:p>
        </p:txBody>
      </p:sp>
      <p:graphicFrame>
        <p:nvGraphicFramePr>
          <p:cNvPr id="490" name="Chart 490"/>
          <p:cNvGraphicFramePr/>
          <p:nvPr/>
        </p:nvGraphicFramePr>
        <p:xfrm>
          <a:off x="455397" y="758559"/>
          <a:ext cx="8472253" cy="4722839"/>
        </p:xfrm>
        <a:graphic xmlns:a="http://schemas.openxmlformats.org/drawingml/2006/main">
          <a:graphicData uri="http://schemas.openxmlformats.org/drawingml/2006/chart">
            <c:chart xmlns:c="http://schemas.openxmlformats.org/drawingml/2006/chart" r:id="rId3"/>
          </a:graphicData>
        </a:graphic>
      </p:graphicFrame>
      <p:sp>
        <p:nvSpPr>
          <p:cNvPr id="491" name="Shape 491"/>
          <p:cNvSpPr/>
          <p:nvPr/>
        </p:nvSpPr>
        <p:spPr>
          <a:xfrm>
            <a:off x="2514600" y="3276600"/>
            <a:ext cx="3972059"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Defect Prevention Effectiveness</a:t>
            </a:r>
          </a:p>
        </p:txBody>
      </p:sp>
      <p:sp>
        <p:nvSpPr>
          <p:cNvPr id="492" name="Shape 492"/>
          <p:cNvSpPr/>
          <p:nvPr/>
        </p:nvSpPr>
        <p:spPr>
          <a:xfrm>
            <a:off x="1922744" y="2647889"/>
            <a:ext cx="1374265" cy="3810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Inspection</a:t>
            </a:r>
          </a:p>
        </p:txBody>
      </p:sp>
      <p:sp>
        <p:nvSpPr>
          <p:cNvPr id="493" name="Shape 493"/>
          <p:cNvSpPr/>
          <p:nvPr/>
        </p:nvSpPr>
        <p:spPr>
          <a:xfrm>
            <a:off x="1676400" y="2133600"/>
            <a:ext cx="607552"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Test</a:t>
            </a:r>
          </a:p>
        </p:txBody>
      </p:sp>
      <p:sp>
        <p:nvSpPr>
          <p:cNvPr id="494" name="Shape 494"/>
          <p:cNvSpPr/>
          <p:nvPr/>
        </p:nvSpPr>
        <p:spPr>
          <a:xfrm>
            <a:off x="1295400" y="1676400"/>
            <a:ext cx="993140"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defRPr b="0" sz="1800">
                <a:solidFill>
                  <a:srgbClr val="000000"/>
                </a:solidFill>
              </a:defRPr>
            </a:pPr>
            <a:r>
              <a:rPr b="1" sz="2000">
                <a:solidFill>
                  <a:srgbClr val="FFFFFF"/>
                </a:solidFill>
              </a:rPr>
              <a:t>In Field</a:t>
            </a:r>
          </a:p>
        </p:txBody>
      </p:sp>
      <p:grpSp>
        <p:nvGrpSpPr>
          <p:cNvPr id="497" name="Group 497"/>
          <p:cNvGrpSpPr/>
          <p:nvPr/>
        </p:nvGrpSpPr>
        <p:grpSpPr>
          <a:xfrm>
            <a:off x="304800" y="762000"/>
            <a:ext cx="990600" cy="762000"/>
            <a:chOff x="0" y="0"/>
            <a:chExt cx="990600" cy="762000"/>
          </a:xfrm>
        </p:grpSpPr>
        <p:sp>
          <p:nvSpPr>
            <p:cNvPr id="495" name="Shape 495"/>
            <p:cNvSpPr/>
            <p:nvPr/>
          </p:nvSpPr>
          <p:spPr>
            <a:xfrm>
              <a:off x="0" y="0"/>
              <a:ext cx="990600" cy="762000"/>
            </a:xfrm>
            <a:prstGeom prst="rect">
              <a:avLst/>
            </a:prstGeom>
            <a:solidFill>
              <a:srgbClr val="FFFFFF"/>
            </a:solidFill>
            <a:ln w="12700" cap="flat">
              <a:noFill/>
              <a:miter lim="400000"/>
            </a:ln>
            <a:effectLst/>
          </p:spPr>
          <p:txBody>
            <a:bodyPr wrap="square" lIns="45719" tIns="45719" rIns="45719" bIns="45719" numCol="1" anchor="b">
              <a:noAutofit/>
            </a:bodyPr>
            <a:lstStyle/>
            <a:p>
              <a:pPr algn="ctr">
                <a:defRPr sz="2400"/>
              </a:pPr>
            </a:p>
          </p:txBody>
        </p:sp>
        <p:sp>
          <p:nvSpPr>
            <p:cNvPr id="496" name="Shape 496"/>
            <p:cNvSpPr/>
            <p:nvPr/>
          </p:nvSpPr>
          <p:spPr>
            <a:xfrm>
              <a:off x="0" y="324931"/>
              <a:ext cx="990600"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defRPr sz="2400"/>
              </a:lvl1pPr>
            </a:lstStyle>
            <a:p>
              <a:pPr>
                <a:defRPr sz="1800"/>
              </a:pPr>
              <a:r>
                <a:rPr sz="2400"/>
                <a:t>%</a:t>
              </a:r>
            </a:p>
          </p:txBody>
        </p:sp>
      </p:grpSp>
      <p:sp>
        <p:nvSpPr>
          <p:cNvPr id="498" name="Shape 49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3"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774"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775"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776"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777"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778"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779"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780"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781" name="Shape 1781"/>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782" name="Shape 1782"/>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783" name="Shape 1783"/>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784" name="Shape 1784"/>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785" name="Shape 1785"/>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786" name="Shape 1786"/>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787" name="Shape 1787"/>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788" name="Shape 1788"/>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791" name="Group 1791"/>
          <p:cNvGrpSpPr/>
          <p:nvPr/>
        </p:nvGrpSpPr>
        <p:grpSpPr>
          <a:xfrm>
            <a:off x="3071811" y="2357438"/>
            <a:ext cx="3098604" cy="3303230"/>
            <a:chOff x="0" y="0"/>
            <a:chExt cx="3098602" cy="3303229"/>
          </a:xfrm>
        </p:grpSpPr>
        <p:sp>
          <p:nvSpPr>
            <p:cNvPr id="1789" name="Shape 1789"/>
            <p:cNvSpPr/>
            <p:nvPr/>
          </p:nvSpPr>
          <p:spPr>
            <a:xfrm>
              <a:off x="0" y="0"/>
              <a:ext cx="3098603" cy="33032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5" y="0"/>
                  </a:moveTo>
                  <a:cubicBezTo>
                    <a:pt x="557" y="0"/>
                    <a:pt x="0" y="523"/>
                    <a:pt x="0" y="1168"/>
                  </a:cubicBezTo>
                  <a:lnTo>
                    <a:pt x="0" y="11503"/>
                  </a:lnTo>
                  <a:cubicBezTo>
                    <a:pt x="0" y="12148"/>
                    <a:pt x="557" y="12671"/>
                    <a:pt x="1245" y="12671"/>
                  </a:cubicBezTo>
                  <a:lnTo>
                    <a:pt x="2194" y="12671"/>
                  </a:lnTo>
                  <a:lnTo>
                    <a:pt x="3287" y="21600"/>
                  </a:lnTo>
                  <a:lnTo>
                    <a:pt x="4381" y="12671"/>
                  </a:lnTo>
                  <a:lnTo>
                    <a:pt x="20355" y="12671"/>
                  </a:lnTo>
                  <a:cubicBezTo>
                    <a:pt x="21043" y="12671"/>
                    <a:pt x="21600" y="12148"/>
                    <a:pt x="21600" y="11503"/>
                  </a:cubicBezTo>
                  <a:lnTo>
                    <a:pt x="21600" y="1168"/>
                  </a:lnTo>
                  <a:cubicBezTo>
                    <a:pt x="21600" y="523"/>
                    <a:pt x="21043" y="0"/>
                    <a:pt x="20355" y="0"/>
                  </a:cubicBezTo>
                  <a:lnTo>
                    <a:pt x="1245"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790" name="Shape 1790"/>
            <p:cNvSpPr/>
            <p:nvPr/>
          </p:nvSpPr>
          <p:spPr>
            <a:xfrm>
              <a:off x="0" y="515202"/>
              <a:ext cx="3098602" cy="907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Develop</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Develop the packages that</a:t>
              </a:r>
              <a:br>
                <a:rPr sz="1700">
                  <a:solidFill>
                    <a:srgbClr val="FFFFFF"/>
                  </a:solidFill>
                  <a:effectLst>
                    <a:outerShdw sx="100000" sy="100000" kx="0" ky="0" algn="b" rotWithShape="0" blurRad="38100" dist="38100" dir="2700000">
                      <a:srgbClr val="DDDDDD"/>
                    </a:outerShdw>
                  </a:effectLst>
                </a:rPr>
              </a:br>
              <a:r>
                <a:rPr sz="1700">
                  <a:solidFill>
                    <a:srgbClr val="FFFFFF"/>
                  </a:solidFill>
                  <a:effectLst>
                    <a:outerShdw sx="100000" sy="100000" kx="0" ky="0" algn="b" rotWithShape="0" blurRad="38100" dist="38100" dir="2700000">
                      <a:srgbClr val="DDDDDD"/>
                    </a:outerShdw>
                  </a:effectLst>
                </a:rPr>
                <a:t> deliver the Value.</a:t>
              </a:r>
            </a:p>
          </p:txBody>
        </p:sp>
      </p:grpSp>
      <p:sp>
        <p:nvSpPr>
          <p:cNvPr id="1792" name="Shape 1792"/>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793" name="Shape 179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5"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796"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797"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798"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799"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800"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801"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802"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803" name="Shape 1803"/>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804" name="Shape 1804"/>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805" name="Shape 1805"/>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806" name="Shape 1806"/>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807" name="Shape 1807"/>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808" name="Shape 1808"/>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809" name="Shape 1809"/>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810" name="Shape 1810"/>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813" name="Group 1813"/>
          <p:cNvGrpSpPr/>
          <p:nvPr/>
        </p:nvGrpSpPr>
        <p:grpSpPr>
          <a:xfrm>
            <a:off x="2529956" y="2357438"/>
            <a:ext cx="3640458" cy="1974304"/>
            <a:chOff x="0" y="0"/>
            <a:chExt cx="3640457" cy="1974303"/>
          </a:xfrm>
        </p:grpSpPr>
        <p:sp>
          <p:nvSpPr>
            <p:cNvPr id="1811" name="Shape 1811"/>
            <p:cNvSpPr/>
            <p:nvPr/>
          </p:nvSpPr>
          <p:spPr>
            <a:xfrm>
              <a:off x="0" y="0"/>
              <a:ext cx="3640457" cy="1974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5" y="0"/>
                  </a:moveTo>
                  <a:cubicBezTo>
                    <a:pt x="3690" y="0"/>
                    <a:pt x="3215" y="875"/>
                    <a:pt x="3215" y="1954"/>
                  </a:cubicBezTo>
                  <a:lnTo>
                    <a:pt x="3215" y="18019"/>
                  </a:lnTo>
                  <a:lnTo>
                    <a:pt x="0" y="21600"/>
                  </a:lnTo>
                  <a:lnTo>
                    <a:pt x="5826" y="21200"/>
                  </a:lnTo>
                  <a:lnTo>
                    <a:pt x="20540" y="21200"/>
                  </a:lnTo>
                  <a:cubicBezTo>
                    <a:pt x="21126" y="21200"/>
                    <a:pt x="21600" y="20325"/>
                    <a:pt x="21600" y="19246"/>
                  </a:cubicBezTo>
                  <a:lnTo>
                    <a:pt x="21600" y="1954"/>
                  </a:lnTo>
                  <a:cubicBezTo>
                    <a:pt x="21600" y="875"/>
                    <a:pt x="21126" y="0"/>
                    <a:pt x="20540" y="0"/>
                  </a:cubicBezTo>
                  <a:lnTo>
                    <a:pt x="4275"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812" name="Shape 1812"/>
            <p:cNvSpPr/>
            <p:nvPr/>
          </p:nvSpPr>
          <p:spPr>
            <a:xfrm>
              <a:off x="541855" y="388202"/>
              <a:ext cx="3098603" cy="1161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Deliver</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Deliver to Stakeholders </a:t>
              </a:r>
              <a:br>
                <a:rPr sz="1700">
                  <a:solidFill>
                    <a:srgbClr val="FFFFFF"/>
                  </a:solidFill>
                  <a:effectLst>
                    <a:outerShdw sx="100000" sy="100000" kx="0" ky="0" algn="b" rotWithShape="0" blurRad="38100" dist="38100" dir="2700000">
                      <a:srgbClr val="DDDDDD"/>
                    </a:outerShdw>
                  </a:effectLst>
                </a:rPr>
              </a:br>
              <a:r>
                <a:rPr sz="1700">
                  <a:solidFill>
                    <a:srgbClr val="FFFFFF"/>
                  </a:solidFill>
                  <a:effectLst>
                    <a:outerShdw sx="100000" sy="100000" kx="0" ky="0" algn="b" rotWithShape="0" blurRad="38100" dist="38100" dir="2700000">
                      <a:srgbClr val="DDDDDD"/>
                    </a:outerShdw>
                  </a:effectLst>
                </a:rPr>
                <a:t>improved Value.</a:t>
              </a:r>
              <a:br>
                <a:rPr sz="1700">
                  <a:solidFill>
                    <a:srgbClr val="FFFFFF"/>
                  </a:solidFill>
                  <a:effectLst>
                    <a:outerShdw sx="100000" sy="100000" kx="0" ky="0" algn="b" rotWithShape="0" blurRad="38100" dist="38100" dir="2700000">
                      <a:srgbClr val="DDDDDD"/>
                    </a:outerShdw>
                  </a:effectLst>
                </a:rPr>
              </a:br>
              <a:r>
                <a:rPr sz="1700">
                  <a:solidFill>
                    <a:srgbClr val="FFFFFF"/>
                  </a:solidFill>
                  <a:effectLst>
                    <a:outerShdw sx="100000" sy="100000" kx="0" ky="0" algn="b" rotWithShape="0" blurRad="38100" dist="38100" dir="2700000">
                      <a:srgbClr val="DDDDDD"/>
                    </a:outerShdw>
                  </a:effectLst>
                </a:rPr>
                <a:t>(not always a thing or code)</a:t>
              </a:r>
            </a:p>
          </p:txBody>
        </p:sp>
      </p:grpSp>
      <p:sp>
        <p:nvSpPr>
          <p:cNvPr id="1814" name="Shape 1814"/>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815" name="Shape 1815"/>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7"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818"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819"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820"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821"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822"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823"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824"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825" name="Shape 1825"/>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826" name="Shape 1826"/>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827" name="Shape 1827"/>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828" name="Shape 1828"/>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829" name="Shape 1829"/>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830" name="Shape 1830"/>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831" name="Shape 1831"/>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832" name="Shape 1832"/>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835" name="Group 1835"/>
          <p:cNvGrpSpPr/>
          <p:nvPr/>
        </p:nvGrpSpPr>
        <p:grpSpPr>
          <a:xfrm>
            <a:off x="2635140" y="2289658"/>
            <a:ext cx="3535275" cy="2005523"/>
            <a:chOff x="0" y="0"/>
            <a:chExt cx="3535274" cy="2005521"/>
          </a:xfrm>
        </p:grpSpPr>
        <p:sp>
          <p:nvSpPr>
            <p:cNvPr id="1833" name="Shape 1833"/>
            <p:cNvSpPr/>
            <p:nvPr/>
          </p:nvSpPr>
          <p:spPr>
            <a:xfrm>
              <a:off x="0" y="0"/>
              <a:ext cx="3535275" cy="2005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668" y="3916"/>
                  </a:lnTo>
                  <a:lnTo>
                    <a:pt x="2668" y="19677"/>
                  </a:lnTo>
                  <a:cubicBezTo>
                    <a:pt x="2668" y="20739"/>
                    <a:pt x="3157" y="21600"/>
                    <a:pt x="3759" y="21600"/>
                  </a:cubicBezTo>
                  <a:lnTo>
                    <a:pt x="20509" y="21600"/>
                  </a:lnTo>
                  <a:cubicBezTo>
                    <a:pt x="21111" y="21600"/>
                    <a:pt x="21600" y="20739"/>
                    <a:pt x="21600" y="19677"/>
                  </a:cubicBezTo>
                  <a:lnTo>
                    <a:pt x="21600" y="2654"/>
                  </a:lnTo>
                  <a:cubicBezTo>
                    <a:pt x="21600" y="1591"/>
                    <a:pt x="21111" y="730"/>
                    <a:pt x="20509" y="730"/>
                  </a:cubicBezTo>
                  <a:lnTo>
                    <a:pt x="6146" y="730"/>
                  </a:lnTo>
                  <a:lnTo>
                    <a:pt x="0"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834" name="Shape 1834"/>
            <p:cNvSpPr/>
            <p:nvPr/>
          </p:nvSpPr>
          <p:spPr>
            <a:xfrm>
              <a:off x="436671" y="582981"/>
              <a:ext cx="3098603" cy="9073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Measure Change</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Measure how much the Values changed.</a:t>
              </a:r>
            </a:p>
          </p:txBody>
        </p:sp>
      </p:grpSp>
      <p:sp>
        <p:nvSpPr>
          <p:cNvPr id="1836" name="Shape 1836"/>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837" name="Shape 183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9" name="image25.png"/>
          <p:cNvPicPr>
            <a:picLocks noChangeAspect="1"/>
          </p:cNvPicPr>
          <p:nvPr/>
        </p:nvPicPr>
        <p:blipFill>
          <a:blip r:embed="rId2">
            <a:extLst/>
          </a:blip>
          <a:stretch>
            <a:fillRect/>
          </a:stretch>
        </p:blipFill>
        <p:spPr>
          <a:xfrm rot="2760000">
            <a:off x="2445618" y="705445"/>
            <a:ext cx="741165" cy="1491259"/>
          </a:xfrm>
          <a:prstGeom prst="rect">
            <a:avLst/>
          </a:prstGeom>
          <a:ln w="12700">
            <a:miter lim="400000"/>
          </a:ln>
        </p:spPr>
      </p:pic>
      <p:pic>
        <p:nvPicPr>
          <p:cNvPr id="1840" name="image25.png"/>
          <p:cNvPicPr>
            <a:picLocks noChangeAspect="1"/>
          </p:cNvPicPr>
          <p:nvPr/>
        </p:nvPicPr>
        <p:blipFill>
          <a:blip r:embed="rId2">
            <a:extLst/>
          </a:blip>
          <a:stretch>
            <a:fillRect/>
          </a:stretch>
        </p:blipFill>
        <p:spPr>
          <a:xfrm rot="5389581">
            <a:off x="4311922" y="-53579"/>
            <a:ext cx="741165" cy="1491260"/>
          </a:xfrm>
          <a:prstGeom prst="rect">
            <a:avLst/>
          </a:prstGeom>
          <a:ln w="12700">
            <a:miter lim="400000"/>
          </a:ln>
        </p:spPr>
      </p:pic>
      <p:pic>
        <p:nvPicPr>
          <p:cNvPr id="1841" name="image25.png"/>
          <p:cNvPicPr>
            <a:picLocks noChangeAspect="1"/>
          </p:cNvPicPr>
          <p:nvPr/>
        </p:nvPicPr>
        <p:blipFill>
          <a:blip r:embed="rId2">
            <a:extLst/>
          </a:blip>
          <a:stretch>
            <a:fillRect/>
          </a:stretch>
        </p:blipFill>
        <p:spPr>
          <a:xfrm rot="8328146">
            <a:off x="6366867" y="882923"/>
            <a:ext cx="741165" cy="1491259"/>
          </a:xfrm>
          <a:prstGeom prst="rect">
            <a:avLst/>
          </a:prstGeom>
          <a:ln w="12700">
            <a:miter lim="400000"/>
          </a:ln>
        </p:spPr>
      </p:pic>
      <p:pic>
        <p:nvPicPr>
          <p:cNvPr id="1842" name="image26.png"/>
          <p:cNvPicPr>
            <a:picLocks noChangeAspect="1"/>
          </p:cNvPicPr>
          <p:nvPr/>
        </p:nvPicPr>
        <p:blipFill>
          <a:blip r:embed="rId3">
            <a:extLst/>
          </a:blip>
          <a:stretch>
            <a:fillRect/>
          </a:stretch>
        </p:blipFill>
        <p:spPr>
          <a:xfrm rot="21540002">
            <a:off x="7009804" y="2642072"/>
            <a:ext cx="741165" cy="1491259"/>
          </a:xfrm>
          <a:prstGeom prst="rect">
            <a:avLst/>
          </a:prstGeom>
          <a:ln w="12700">
            <a:miter lim="400000"/>
          </a:ln>
        </p:spPr>
      </p:pic>
      <p:pic>
        <p:nvPicPr>
          <p:cNvPr id="1843" name="image26.png"/>
          <p:cNvPicPr>
            <a:picLocks noChangeAspect="1"/>
          </p:cNvPicPr>
          <p:nvPr/>
        </p:nvPicPr>
        <p:blipFill>
          <a:blip r:embed="rId3">
            <a:extLst/>
          </a:blip>
          <a:stretch>
            <a:fillRect/>
          </a:stretch>
        </p:blipFill>
        <p:spPr>
          <a:xfrm rot="2697825">
            <a:off x="6223992" y="4563069"/>
            <a:ext cx="741165" cy="1491259"/>
          </a:xfrm>
          <a:prstGeom prst="rect">
            <a:avLst/>
          </a:prstGeom>
          <a:ln w="12700">
            <a:miter lim="400000"/>
          </a:ln>
        </p:spPr>
      </p:pic>
      <p:pic>
        <p:nvPicPr>
          <p:cNvPr id="1844" name="image25.png"/>
          <p:cNvPicPr>
            <a:picLocks noChangeAspect="1"/>
          </p:cNvPicPr>
          <p:nvPr/>
        </p:nvPicPr>
        <p:blipFill>
          <a:blip r:embed="rId2">
            <a:extLst/>
          </a:blip>
          <a:stretch>
            <a:fillRect/>
          </a:stretch>
        </p:blipFill>
        <p:spPr>
          <a:xfrm rot="16335857">
            <a:off x="4196953" y="5338836"/>
            <a:ext cx="741165" cy="1491259"/>
          </a:xfrm>
          <a:prstGeom prst="rect">
            <a:avLst/>
          </a:prstGeom>
          <a:ln w="12700">
            <a:miter lim="400000"/>
          </a:ln>
        </p:spPr>
      </p:pic>
      <p:pic>
        <p:nvPicPr>
          <p:cNvPr id="1845" name="image25.png"/>
          <p:cNvPicPr>
            <a:picLocks noChangeAspect="1"/>
          </p:cNvPicPr>
          <p:nvPr/>
        </p:nvPicPr>
        <p:blipFill>
          <a:blip r:embed="rId2">
            <a:extLst/>
          </a:blip>
          <a:stretch>
            <a:fillRect/>
          </a:stretch>
        </p:blipFill>
        <p:spPr>
          <a:xfrm rot="18900000">
            <a:off x="2330648" y="4491632"/>
            <a:ext cx="741165" cy="1491259"/>
          </a:xfrm>
          <a:prstGeom prst="rect">
            <a:avLst/>
          </a:prstGeom>
          <a:ln w="12700">
            <a:miter lim="400000"/>
          </a:ln>
        </p:spPr>
      </p:pic>
      <p:pic>
        <p:nvPicPr>
          <p:cNvPr id="1846" name="image25.png"/>
          <p:cNvPicPr>
            <a:picLocks noChangeAspect="1"/>
          </p:cNvPicPr>
          <p:nvPr/>
        </p:nvPicPr>
        <p:blipFill>
          <a:blip r:embed="rId2">
            <a:extLst/>
          </a:blip>
          <a:stretch>
            <a:fillRect/>
          </a:stretch>
        </p:blipFill>
        <p:spPr>
          <a:xfrm rot="77439">
            <a:off x="1625203" y="2571749"/>
            <a:ext cx="741165" cy="1491260"/>
          </a:xfrm>
          <a:prstGeom prst="rect">
            <a:avLst/>
          </a:prstGeom>
          <a:ln w="12700">
            <a:miter lim="400000"/>
          </a:ln>
        </p:spPr>
      </p:pic>
      <p:sp>
        <p:nvSpPr>
          <p:cNvPr id="1847" name="Shape 1847"/>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848" name="Shape 1848"/>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849" name="Shape 1849"/>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850" name="Shape 1850"/>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851" name="Shape 1851"/>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852" name="Shape 1852"/>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853" name="Shape 1853"/>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854" name="Shape 1854"/>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grpSp>
        <p:nvGrpSpPr>
          <p:cNvPr id="1857" name="Group 1857"/>
          <p:cNvGrpSpPr/>
          <p:nvPr/>
        </p:nvGrpSpPr>
        <p:grpSpPr>
          <a:xfrm>
            <a:off x="3071811" y="1080986"/>
            <a:ext cx="3098604" cy="3214195"/>
            <a:chOff x="0" y="0"/>
            <a:chExt cx="3098602" cy="3214193"/>
          </a:xfrm>
        </p:grpSpPr>
        <p:sp>
          <p:nvSpPr>
            <p:cNvPr id="1855" name="Shape 1855"/>
            <p:cNvSpPr/>
            <p:nvPr/>
          </p:nvSpPr>
          <p:spPr>
            <a:xfrm>
              <a:off x="0" y="0"/>
              <a:ext cx="3098603" cy="3214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92" y="0"/>
                  </a:moveTo>
                  <a:lnTo>
                    <a:pt x="3398" y="8578"/>
                  </a:lnTo>
                  <a:lnTo>
                    <a:pt x="1245" y="8578"/>
                  </a:lnTo>
                  <a:cubicBezTo>
                    <a:pt x="557" y="8578"/>
                    <a:pt x="0" y="9115"/>
                    <a:pt x="0" y="9778"/>
                  </a:cubicBezTo>
                  <a:lnTo>
                    <a:pt x="0" y="20400"/>
                  </a:lnTo>
                  <a:cubicBezTo>
                    <a:pt x="0" y="21063"/>
                    <a:pt x="557" y="21600"/>
                    <a:pt x="1245" y="21600"/>
                  </a:cubicBezTo>
                  <a:lnTo>
                    <a:pt x="20355" y="21600"/>
                  </a:lnTo>
                  <a:cubicBezTo>
                    <a:pt x="21043" y="21600"/>
                    <a:pt x="21600" y="21063"/>
                    <a:pt x="21600" y="20400"/>
                  </a:cubicBezTo>
                  <a:lnTo>
                    <a:pt x="21600" y="9778"/>
                  </a:lnTo>
                  <a:cubicBezTo>
                    <a:pt x="21600" y="9115"/>
                    <a:pt x="21043" y="8578"/>
                    <a:pt x="20355" y="8578"/>
                  </a:cubicBezTo>
                  <a:lnTo>
                    <a:pt x="5585" y="8578"/>
                  </a:lnTo>
                  <a:lnTo>
                    <a:pt x="4492" y="0"/>
                  </a:lnTo>
                  <a:close/>
                </a:path>
              </a:pathLst>
            </a:custGeom>
            <a:blipFill rotWithShape="1">
              <a:blip r:embed="rId4"/>
              <a:srcRect l="0" t="0" r="0" b="0"/>
              <a:tile tx="0" ty="0" sx="100000" sy="100000" flip="none" algn="tl"/>
            </a:blipFill>
            <a:ln w="25400" cap="flat">
              <a:solidFill>
                <a:srgbClr val="000000"/>
              </a:solidFill>
              <a:prstDash val="solid"/>
              <a:miter lim="400000"/>
            </a:ln>
            <a:effectLst/>
          </p:spPr>
          <p:txBody>
            <a:bodyPr wrap="square" lIns="45719" tIns="45719" rIns="45719" bIns="45719" numCol="1" anchor="ctr">
              <a:noAutofit/>
            </a:bodyPr>
            <a:lstStyle/>
            <a:p>
              <a:pPr/>
            </a:p>
          </p:txBody>
        </p:sp>
        <p:sp>
          <p:nvSpPr>
            <p:cNvPr id="1856" name="Shape 1856"/>
            <p:cNvSpPr/>
            <p:nvPr/>
          </p:nvSpPr>
          <p:spPr>
            <a:xfrm>
              <a:off x="0" y="1791654"/>
              <a:ext cx="3098602" cy="907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indent="179999"/>
              <a:r>
                <a:rPr sz="2800">
                  <a:solidFill>
                    <a:srgbClr val="FFFFFF"/>
                  </a:solidFill>
                  <a:effectLst>
                    <a:outerShdw sx="100000" sy="100000" kx="0" ky="0" algn="b" rotWithShape="0" blurRad="38100" dist="38100" dir="2700000">
                      <a:srgbClr val="DDDDDD"/>
                    </a:outerShdw>
                  </a:effectLst>
                </a:rPr>
                <a:t>Learn &amp; Change</a:t>
              </a:r>
              <a:endParaRPr sz="2800">
                <a:solidFill>
                  <a:srgbClr val="FFFFFF"/>
                </a:solidFill>
                <a:effectLst>
                  <a:outerShdw sx="100000" sy="100000" kx="0" ky="0" algn="b" rotWithShape="0" blurRad="38100" dist="38100" dir="2700000">
                    <a:srgbClr val="DDDDDD"/>
                  </a:outerShdw>
                </a:effectLst>
              </a:endParaRPr>
            </a:p>
            <a:p>
              <a:pPr indent="179999"/>
              <a:r>
                <a:rPr sz="1700">
                  <a:solidFill>
                    <a:srgbClr val="FFFFFF"/>
                  </a:solidFill>
                  <a:effectLst>
                    <a:outerShdw sx="100000" sy="100000" kx="0" ky="0" algn="b" rotWithShape="0" blurRad="38100" dist="38100" dir="2700000">
                      <a:srgbClr val="DDDDDD"/>
                    </a:outerShdw>
                  </a:effectLst>
                </a:rPr>
                <a:t>Learning is defined as a change in behavior.</a:t>
              </a:r>
            </a:p>
          </p:txBody>
        </p:sp>
      </p:grpSp>
      <p:sp>
        <p:nvSpPr>
          <p:cNvPr id="1858" name="Shape 1858"/>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859" name="Shape 185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69" name="Group 1869"/>
          <p:cNvGrpSpPr/>
          <p:nvPr/>
        </p:nvGrpSpPr>
        <p:grpSpPr>
          <a:xfrm>
            <a:off x="1607384" y="317539"/>
            <a:ext cx="6155428" cy="6167790"/>
            <a:chOff x="0" y="0"/>
            <a:chExt cx="6155427" cy="6167789"/>
          </a:xfrm>
        </p:grpSpPr>
        <p:pic>
          <p:nvPicPr>
            <p:cNvPr id="1861" name="image25.png"/>
            <p:cNvPicPr>
              <a:picLocks noChangeAspect="1"/>
            </p:cNvPicPr>
            <p:nvPr/>
          </p:nvPicPr>
          <p:blipFill>
            <a:blip r:embed="rId2">
              <a:extLst/>
            </a:blip>
            <a:stretch>
              <a:fillRect/>
            </a:stretch>
          </p:blipFill>
          <p:spPr>
            <a:xfrm rot="2760000">
              <a:off x="838167" y="386995"/>
              <a:ext cx="741300" cy="1491259"/>
            </a:xfrm>
            <a:prstGeom prst="rect">
              <a:avLst/>
            </a:prstGeom>
            <a:ln w="12700" cap="flat">
              <a:noFill/>
              <a:miter lim="400000"/>
            </a:ln>
            <a:effectLst/>
          </p:spPr>
        </p:pic>
        <p:pic>
          <p:nvPicPr>
            <p:cNvPr id="1862" name="image25.png"/>
            <p:cNvPicPr>
              <a:picLocks noChangeAspect="1"/>
            </p:cNvPicPr>
            <p:nvPr/>
          </p:nvPicPr>
          <p:blipFill>
            <a:blip r:embed="rId2">
              <a:extLst/>
            </a:blip>
            <a:stretch>
              <a:fillRect/>
            </a:stretch>
          </p:blipFill>
          <p:spPr>
            <a:xfrm rot="5389581">
              <a:off x="2704472" y="-372166"/>
              <a:ext cx="741299" cy="1490143"/>
            </a:xfrm>
            <a:prstGeom prst="rect">
              <a:avLst/>
            </a:prstGeom>
            <a:ln w="12700" cap="flat">
              <a:noFill/>
              <a:miter lim="400000"/>
            </a:ln>
            <a:effectLst/>
          </p:spPr>
        </p:pic>
        <p:pic>
          <p:nvPicPr>
            <p:cNvPr id="1863" name="image25.png"/>
            <p:cNvPicPr>
              <a:picLocks noChangeAspect="1"/>
            </p:cNvPicPr>
            <p:nvPr/>
          </p:nvPicPr>
          <p:blipFill>
            <a:blip r:embed="rId2">
              <a:extLst/>
            </a:blip>
            <a:stretch>
              <a:fillRect/>
            </a:stretch>
          </p:blipFill>
          <p:spPr>
            <a:xfrm rot="8328146">
              <a:off x="4758367" y="565486"/>
              <a:ext cx="741165" cy="1491529"/>
            </a:xfrm>
            <a:prstGeom prst="rect">
              <a:avLst/>
            </a:prstGeom>
            <a:ln w="12700" cap="flat">
              <a:noFill/>
              <a:miter lim="400000"/>
            </a:ln>
            <a:effectLst/>
          </p:spPr>
        </p:pic>
        <p:pic>
          <p:nvPicPr>
            <p:cNvPr id="1864" name="image26.png"/>
            <p:cNvPicPr>
              <a:picLocks noChangeAspect="1"/>
            </p:cNvPicPr>
            <p:nvPr/>
          </p:nvPicPr>
          <p:blipFill>
            <a:blip r:embed="rId3">
              <a:extLst/>
            </a:blip>
            <a:stretch>
              <a:fillRect/>
            </a:stretch>
          </p:blipFill>
          <p:spPr>
            <a:xfrm rot="21540002">
              <a:off x="5401305" y="2324953"/>
              <a:ext cx="741165" cy="1491528"/>
            </a:xfrm>
            <a:prstGeom prst="rect">
              <a:avLst/>
            </a:prstGeom>
            <a:ln w="12700" cap="flat">
              <a:noFill/>
              <a:miter lim="400000"/>
            </a:ln>
            <a:effectLst/>
          </p:spPr>
        </p:pic>
        <p:pic>
          <p:nvPicPr>
            <p:cNvPr id="1865" name="image26.png"/>
            <p:cNvPicPr>
              <a:picLocks noChangeAspect="1"/>
            </p:cNvPicPr>
            <p:nvPr/>
          </p:nvPicPr>
          <p:blipFill>
            <a:blip r:embed="rId3">
              <a:extLst/>
            </a:blip>
            <a:stretch>
              <a:fillRect/>
            </a:stretch>
          </p:blipFill>
          <p:spPr>
            <a:xfrm rot="2697825">
              <a:off x="4615492" y="4245183"/>
              <a:ext cx="741165" cy="1491529"/>
            </a:xfrm>
            <a:prstGeom prst="rect">
              <a:avLst/>
            </a:prstGeom>
            <a:ln w="12700" cap="flat">
              <a:noFill/>
              <a:miter lim="400000"/>
            </a:ln>
            <a:effectLst/>
          </p:spPr>
        </p:pic>
        <p:pic>
          <p:nvPicPr>
            <p:cNvPr id="1866" name="image25.png"/>
            <p:cNvPicPr>
              <a:picLocks noChangeAspect="1"/>
            </p:cNvPicPr>
            <p:nvPr/>
          </p:nvPicPr>
          <p:blipFill>
            <a:blip r:embed="rId2">
              <a:extLst/>
            </a:blip>
            <a:stretch>
              <a:fillRect/>
            </a:stretch>
          </p:blipFill>
          <p:spPr>
            <a:xfrm rot="16335857">
              <a:off x="2588386" y="5022341"/>
              <a:ext cx="741299" cy="1491259"/>
            </a:xfrm>
            <a:prstGeom prst="rect">
              <a:avLst/>
            </a:prstGeom>
            <a:ln w="12700" cap="flat">
              <a:noFill/>
              <a:miter lim="400000"/>
            </a:ln>
            <a:effectLst/>
          </p:spPr>
        </p:pic>
        <p:pic>
          <p:nvPicPr>
            <p:cNvPr id="1867" name="image25.png"/>
            <p:cNvPicPr>
              <a:picLocks noChangeAspect="1"/>
            </p:cNvPicPr>
            <p:nvPr/>
          </p:nvPicPr>
          <p:blipFill>
            <a:blip r:embed="rId2">
              <a:extLst/>
            </a:blip>
            <a:stretch>
              <a:fillRect/>
            </a:stretch>
          </p:blipFill>
          <p:spPr>
            <a:xfrm rot="18900000">
              <a:off x="722149" y="4173733"/>
              <a:ext cx="741165" cy="1491528"/>
            </a:xfrm>
            <a:prstGeom prst="rect">
              <a:avLst/>
            </a:prstGeom>
            <a:ln w="12700" cap="flat">
              <a:noFill/>
              <a:miter lim="400000"/>
            </a:ln>
            <a:effectLst/>
          </p:spPr>
        </p:pic>
        <p:pic>
          <p:nvPicPr>
            <p:cNvPr id="1868" name="image25.png"/>
            <p:cNvPicPr>
              <a:picLocks noChangeAspect="1"/>
            </p:cNvPicPr>
            <p:nvPr/>
          </p:nvPicPr>
          <p:blipFill>
            <a:blip r:embed="rId2">
              <a:extLst/>
            </a:blip>
            <a:stretch>
              <a:fillRect/>
            </a:stretch>
          </p:blipFill>
          <p:spPr>
            <a:xfrm rot="77439">
              <a:off x="16703" y="2253502"/>
              <a:ext cx="741165" cy="1491529"/>
            </a:xfrm>
            <a:prstGeom prst="rect">
              <a:avLst/>
            </a:prstGeom>
            <a:ln w="12700" cap="flat">
              <a:noFill/>
              <a:miter lim="400000"/>
            </a:ln>
            <a:effectLst/>
          </p:spPr>
        </p:pic>
      </p:grpSp>
      <p:sp>
        <p:nvSpPr>
          <p:cNvPr id="1870" name="Shape 1870"/>
          <p:cNvSpPr/>
          <p:nvPr/>
        </p:nvSpPr>
        <p:spPr>
          <a:xfrm>
            <a:off x="5345534" y="696384"/>
            <a:ext cx="1347020"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Stakeholders</a:t>
            </a:r>
          </a:p>
        </p:txBody>
      </p:sp>
      <p:sp>
        <p:nvSpPr>
          <p:cNvPr id="1871" name="Shape 1871"/>
          <p:cNvSpPr/>
          <p:nvPr/>
        </p:nvSpPr>
        <p:spPr>
          <a:xfrm>
            <a:off x="6956227" y="2272474"/>
            <a:ext cx="69470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Values</a:t>
            </a:r>
          </a:p>
        </p:txBody>
      </p:sp>
      <p:sp>
        <p:nvSpPr>
          <p:cNvPr id="1872" name="Shape 1872"/>
          <p:cNvSpPr/>
          <p:nvPr/>
        </p:nvSpPr>
        <p:spPr>
          <a:xfrm>
            <a:off x="6744145" y="4272724"/>
            <a:ext cx="953109"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Solutions</a:t>
            </a:r>
          </a:p>
        </p:txBody>
      </p:sp>
      <p:sp>
        <p:nvSpPr>
          <p:cNvPr id="1873" name="Shape 1873"/>
          <p:cNvSpPr/>
          <p:nvPr/>
        </p:nvSpPr>
        <p:spPr>
          <a:xfrm>
            <a:off x="5096619" y="5728263"/>
            <a:ext cx="1232496"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Decompose</a:t>
            </a:r>
          </a:p>
        </p:txBody>
      </p:sp>
      <p:sp>
        <p:nvSpPr>
          <p:cNvPr id="1874" name="Shape 1874"/>
          <p:cNvSpPr/>
          <p:nvPr/>
        </p:nvSpPr>
        <p:spPr>
          <a:xfrm>
            <a:off x="3151064" y="5665756"/>
            <a:ext cx="851421" cy="259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Develop</a:t>
            </a:r>
          </a:p>
        </p:txBody>
      </p:sp>
      <p:sp>
        <p:nvSpPr>
          <p:cNvPr id="1875" name="Shape 1875"/>
          <p:cNvSpPr/>
          <p:nvPr/>
        </p:nvSpPr>
        <p:spPr>
          <a:xfrm>
            <a:off x="1741289" y="4272724"/>
            <a:ext cx="72406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Deliver</a:t>
            </a:r>
          </a:p>
        </p:txBody>
      </p:sp>
      <p:sp>
        <p:nvSpPr>
          <p:cNvPr id="1876" name="Shape 1876"/>
          <p:cNvSpPr/>
          <p:nvPr/>
        </p:nvSpPr>
        <p:spPr>
          <a:xfrm>
            <a:off x="1740174" y="2138529"/>
            <a:ext cx="902097"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Measure</a:t>
            </a:r>
          </a:p>
        </p:txBody>
      </p:sp>
      <p:sp>
        <p:nvSpPr>
          <p:cNvPr id="1877" name="Shape 1877"/>
          <p:cNvSpPr/>
          <p:nvPr/>
        </p:nvSpPr>
        <p:spPr>
          <a:xfrm>
            <a:off x="3306217" y="700849"/>
            <a:ext cx="597372" cy="2592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r>
              <a:t>Learn</a:t>
            </a:r>
          </a:p>
        </p:txBody>
      </p:sp>
      <p:sp>
        <p:nvSpPr>
          <p:cNvPr id="1878" name="Shape 1878"/>
          <p:cNvSpPr/>
          <p:nvPr/>
        </p:nvSpPr>
        <p:spPr>
          <a:xfrm>
            <a:off x="-1" y="-152401"/>
            <a:ext cx="1029412"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7</a:t>
            </a:r>
            <a:r>
              <a:rPr sz="4500">
                <a:solidFill>
                  <a:srgbClr val="3C4361"/>
                </a:solidFill>
              </a:rPr>
              <a:t>b</a:t>
            </a:r>
          </a:p>
        </p:txBody>
      </p:sp>
      <p:sp>
        <p:nvSpPr>
          <p:cNvPr id="1879" name="Shape 1879"/>
          <p:cNvSpPr/>
          <p:nvPr/>
        </p:nvSpPr>
        <p:spPr>
          <a:xfrm>
            <a:off x="2980512" y="2286000"/>
            <a:ext cx="3439937" cy="20574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sz="4500">
                <a:solidFill>
                  <a:srgbClr val="3C4361"/>
                </a:solidFill>
              </a:rPr>
              <a:t>Value</a:t>
            </a:r>
            <a:br>
              <a:rPr sz="4500">
                <a:solidFill>
                  <a:srgbClr val="3C4361"/>
                </a:solidFill>
              </a:rPr>
            </a:br>
            <a:r>
              <a:rPr sz="4500">
                <a:solidFill>
                  <a:srgbClr val="3C4361"/>
                </a:solidFill>
              </a:rPr>
              <a:t>Management</a:t>
            </a:r>
            <a:br>
              <a:rPr sz="4500">
                <a:solidFill>
                  <a:srgbClr val="3C4361"/>
                </a:solidFill>
              </a:rPr>
            </a:br>
            <a:r>
              <a:rPr sz="4500">
                <a:solidFill>
                  <a:srgbClr val="3C4361"/>
                </a:solidFill>
              </a:rPr>
              <a:t>Process</a:t>
            </a:r>
          </a:p>
        </p:txBody>
      </p:sp>
      <p:sp>
        <p:nvSpPr>
          <p:cNvPr id="1880" name="Shape 188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2" name="Shape 1882"/>
          <p:cNvSpPr/>
          <p:nvPr>
            <p:ph type="ctrTitle"/>
          </p:nvPr>
        </p:nvSpPr>
        <p:spPr>
          <a:xfrm>
            <a:off x="0" y="152400"/>
            <a:ext cx="4572000" cy="2971800"/>
          </a:xfrm>
          <a:prstGeom prst="rect">
            <a:avLst/>
          </a:prstGeom>
        </p:spPr>
        <p:txBody>
          <a:bodyPr>
            <a:normAutofit fontScale="100000" lnSpcReduction="0"/>
          </a:bodyPr>
          <a:lstStyle/>
          <a:p>
            <a:pPr defTabSz="512063">
              <a:defRPr sz="2016"/>
            </a:pPr>
            <a:r>
              <a:rPr sz="2240">
                <a:solidFill>
                  <a:srgbClr val="3C4361">
                    <a:alpha val="56000"/>
                  </a:srgbClr>
                </a:solidFill>
              </a:rPr>
              <a:t>End</a:t>
            </a:r>
            <a:br>
              <a:rPr sz="2240">
                <a:solidFill>
                  <a:srgbClr val="3C4361">
                    <a:alpha val="56000"/>
                  </a:srgbClr>
                </a:solidFill>
              </a:rPr>
            </a:br>
            <a:r>
              <a:rPr sz="11200"/>
              <a:t>7</a:t>
            </a:r>
            <a:br>
              <a:rPr sz="11200"/>
            </a:br>
            <a:r>
              <a:t>Competitive Lean QA methods</a:t>
            </a:r>
            <a:br/>
            <a:r>
              <a:t>to Learn </a:t>
            </a:r>
            <a:br/>
          </a:p>
        </p:txBody>
      </p:sp>
      <p:pic>
        <p:nvPicPr>
          <p:cNvPr id="1883" name="image17.png"/>
          <p:cNvPicPr>
            <a:picLocks noChangeAspect="1"/>
          </p:cNvPicPr>
          <p:nvPr/>
        </p:nvPicPr>
        <p:blipFill>
          <a:blip r:embed="rId2">
            <a:extLst/>
          </a:blip>
          <a:stretch>
            <a:fillRect/>
          </a:stretch>
        </p:blipFill>
        <p:spPr>
          <a:xfrm>
            <a:off x="4584700" y="76199"/>
            <a:ext cx="4559302" cy="6422955"/>
          </a:xfrm>
          <a:prstGeom prst="rect">
            <a:avLst/>
          </a:prstGeom>
          <a:ln w="12700">
            <a:miter lim="400000"/>
          </a:ln>
        </p:spPr>
      </p:pic>
      <p:sp>
        <p:nvSpPr>
          <p:cNvPr id="1884" name="Shape 188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6" name="Shape 1886"/>
          <p:cNvSpPr/>
          <p:nvPr>
            <p:ph type="title"/>
          </p:nvPr>
        </p:nvSpPr>
        <p:spPr>
          <a:xfrm>
            <a:off x="0" y="152400"/>
            <a:ext cx="9144000" cy="762000"/>
          </a:xfrm>
          <a:prstGeom prst="rect">
            <a:avLst/>
          </a:prstGeom>
        </p:spPr>
        <p:txBody>
          <a:bodyPr>
            <a:normAutofit fontScale="100000" lnSpcReduction="0"/>
          </a:bodyPr>
          <a:lstStyle/>
          <a:p>
            <a:pPr/>
            <a:r>
              <a:t>What you can do immediately</a:t>
            </a:r>
          </a:p>
        </p:txBody>
      </p:sp>
      <p:sp>
        <p:nvSpPr>
          <p:cNvPr id="1887" name="Shape 1887"/>
          <p:cNvSpPr/>
          <p:nvPr>
            <p:ph type="body" idx="1"/>
          </p:nvPr>
        </p:nvSpPr>
        <p:spPr>
          <a:xfrm>
            <a:off x="762000" y="1219200"/>
            <a:ext cx="7696200" cy="5029200"/>
          </a:xfrm>
          <a:prstGeom prst="rect">
            <a:avLst/>
          </a:prstGeom>
        </p:spPr>
        <p:txBody>
          <a:bodyPr>
            <a:normAutofit fontScale="100000" lnSpcReduction="0"/>
          </a:bodyPr>
          <a:lstStyle/>
          <a:p>
            <a:pPr marL="514350" indent="-514350">
              <a:buAutoNum type="arabicPeriod" startAt="1"/>
            </a:pPr>
            <a:r>
              <a:t>Identify the 5 most critical qualities of your system.</a:t>
            </a:r>
          </a:p>
          <a:p>
            <a:pPr marL="514350" indent="-514350">
              <a:buAutoNum type="arabicPeriod" startAt="1"/>
            </a:pPr>
          </a:p>
          <a:p>
            <a:pPr marL="514350" indent="-514350">
              <a:buAutoNum type="arabicPeriod" startAt="2"/>
            </a:pPr>
            <a:r>
              <a:t>Quantify the 5 qualities.</a:t>
            </a:r>
          </a:p>
          <a:p>
            <a:pPr marL="514350" indent="-514350">
              <a:buAutoNum type="arabicPeriod" startAt="2"/>
            </a:pPr>
          </a:p>
          <a:p>
            <a:pPr marL="514350" indent="-514350">
              <a:buAutoNum type="arabicPeriod" startAt="3"/>
            </a:pPr>
            <a:r>
              <a:t>For each quality, </a:t>
            </a:r>
          </a:p>
          <a:p>
            <a:pPr lvl="1" marL="890587" indent="-514350">
              <a:spcBef>
                <a:spcPts val="600"/>
              </a:spcBef>
              <a:buAutoNum type="arabicPeriod" startAt="1"/>
              <a:defRPr sz="2800">
                <a:solidFill>
                  <a:srgbClr val="33478A"/>
                </a:solidFill>
              </a:defRPr>
            </a:pPr>
            <a:r>
              <a:t>set a Current level </a:t>
            </a:r>
          </a:p>
          <a:p>
            <a:pPr lvl="1" marL="890587" indent="-514350">
              <a:spcBef>
                <a:spcPts val="600"/>
              </a:spcBef>
              <a:buAutoNum type="arabicPeriod" startAt="1"/>
              <a:defRPr sz="2800">
                <a:solidFill>
                  <a:srgbClr val="33478A"/>
                </a:solidFill>
              </a:defRPr>
            </a:pPr>
            <a:r>
              <a:t>and a Goal level</a:t>
            </a:r>
          </a:p>
        </p:txBody>
      </p:sp>
      <p:sp>
        <p:nvSpPr>
          <p:cNvPr id="1888" name="Shape 188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2" name="Shape 1892"/>
          <p:cNvSpPr/>
          <p:nvPr>
            <p:ph type="title"/>
          </p:nvPr>
        </p:nvSpPr>
        <p:spPr>
          <a:xfrm>
            <a:off x="0" y="152400"/>
            <a:ext cx="9144000" cy="762000"/>
          </a:xfrm>
          <a:prstGeom prst="rect">
            <a:avLst/>
          </a:prstGeom>
        </p:spPr>
        <p:txBody>
          <a:bodyPr>
            <a:normAutofit fontScale="100000" lnSpcReduction="0"/>
          </a:bodyPr>
          <a:lstStyle/>
          <a:p>
            <a:pPr/>
            <a:r>
              <a:t>Main Take-away Points</a:t>
            </a:r>
          </a:p>
        </p:txBody>
      </p:sp>
      <p:sp>
        <p:nvSpPr>
          <p:cNvPr id="1893" name="Shape 1893"/>
          <p:cNvSpPr/>
          <p:nvPr>
            <p:ph type="body" idx="1"/>
          </p:nvPr>
        </p:nvSpPr>
        <p:spPr>
          <a:xfrm>
            <a:off x="762000" y="1371600"/>
            <a:ext cx="7620000" cy="5029200"/>
          </a:xfrm>
          <a:prstGeom prst="rect">
            <a:avLst/>
          </a:prstGeom>
        </p:spPr>
        <p:txBody>
          <a:bodyPr>
            <a:normAutofit fontScale="100000" lnSpcReduction="0"/>
          </a:bodyPr>
          <a:lstStyle/>
          <a:p>
            <a:pPr marL="188912" indent="-188912">
              <a:buSzTx/>
              <a:buNone/>
            </a:pPr>
            <a:r>
              <a:t>Quality Assurance is far more than ‘test’, </a:t>
            </a:r>
          </a:p>
          <a:p>
            <a:pPr lvl="1" marL="185737" indent="193674">
              <a:spcBef>
                <a:spcPts val="600"/>
              </a:spcBef>
              <a:buSzTx/>
              <a:buNone/>
              <a:defRPr sz="2800">
                <a:solidFill>
                  <a:srgbClr val="33478A"/>
                </a:solidFill>
              </a:defRPr>
            </a:pPr>
            <a:r>
              <a:t>and it can be far more cost-effective</a:t>
            </a:r>
          </a:p>
          <a:p>
            <a:pPr marL="188912" indent="-188912">
              <a:buSzTx/>
              <a:buNone/>
            </a:pPr>
          </a:p>
          <a:p>
            <a:pPr marL="188912" indent="-188912">
              <a:buSzTx/>
              <a:buNone/>
            </a:pPr>
            <a:r>
              <a:t>‘Quality’ is far more than ‘bugs’</a:t>
            </a:r>
          </a:p>
          <a:p>
            <a:pPr marL="188912" indent="-188912">
              <a:buSzTx/>
              <a:buNone/>
            </a:pPr>
          </a:p>
          <a:p>
            <a:pPr marL="188912" indent="-188912">
              <a:buSzTx/>
              <a:buNone/>
            </a:pPr>
            <a:r>
              <a:t>You probably have a lot to learn, </a:t>
            </a:r>
          </a:p>
          <a:p>
            <a:pPr lvl="1" marL="185737" indent="193674">
              <a:spcBef>
                <a:spcPts val="600"/>
              </a:spcBef>
              <a:buSzTx/>
              <a:buNone/>
              <a:defRPr sz="2800">
                <a:solidFill>
                  <a:srgbClr val="33478A"/>
                </a:solidFill>
              </a:defRPr>
            </a:pPr>
            <a:r>
              <a:t>if you want real competitive quality</a:t>
            </a:r>
          </a:p>
          <a:p>
            <a:pPr marL="188912" indent="-188912">
              <a:buSzTx/>
              <a:buNone/>
            </a:pPr>
            <a:r>
              <a:t> </a:t>
            </a:r>
          </a:p>
        </p:txBody>
      </p:sp>
      <p:sp>
        <p:nvSpPr>
          <p:cNvPr id="1894" name="Shape 189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8" name="Shape 1898"/>
          <p:cNvSpPr/>
          <p:nvPr>
            <p:ph type="title"/>
          </p:nvPr>
        </p:nvSpPr>
        <p:spPr>
          <a:xfrm>
            <a:off x="0" y="152400"/>
            <a:ext cx="9144000" cy="762000"/>
          </a:xfrm>
          <a:prstGeom prst="rect">
            <a:avLst/>
          </a:prstGeom>
        </p:spPr>
        <p:txBody>
          <a:bodyPr>
            <a:normAutofit fontScale="100000" lnSpcReduction="0"/>
          </a:bodyPr>
          <a:lstStyle/>
          <a:p>
            <a:pPr/>
            <a:r>
              <a:t>The Lean Quality Assurance Methods</a:t>
            </a:r>
          </a:p>
        </p:txBody>
      </p:sp>
      <p:sp>
        <p:nvSpPr>
          <p:cNvPr id="1899" name="Shape 1899"/>
          <p:cNvSpPr/>
          <p:nvPr>
            <p:ph type="body" idx="1"/>
          </p:nvPr>
        </p:nvSpPr>
        <p:spPr>
          <a:xfrm>
            <a:off x="228600" y="769342"/>
            <a:ext cx="8763000" cy="5631459"/>
          </a:xfrm>
          <a:prstGeom prst="rect">
            <a:avLst/>
          </a:prstGeom>
        </p:spPr>
        <p:txBody>
          <a:bodyPr>
            <a:normAutofit fontScale="100000" lnSpcReduction="0"/>
          </a:bodyPr>
          <a:lstStyle/>
          <a:p>
            <a:pPr marL="166243" indent="-166243" defTabSz="804672">
              <a:lnSpc>
                <a:spcPct val="72000"/>
              </a:lnSpc>
              <a:spcBef>
                <a:spcPts val="400"/>
              </a:spcBef>
              <a:buFont typeface="Trebuchet MS"/>
              <a:defRPr sz="2024"/>
            </a:pPr>
            <a:r>
              <a:rPr>
                <a:latin typeface="Trebuchet MS"/>
                <a:ea typeface="Trebuchet MS"/>
                <a:cs typeface="Trebuchet MS"/>
                <a:sym typeface="Trebuchet MS"/>
              </a:rPr>
              <a:t>Everything ‘not adding value to the Customer’ is considered to be </a:t>
            </a:r>
            <a:r>
              <a:rPr u="sng">
                <a:latin typeface="Trebuchet MS"/>
                <a:ea typeface="Trebuchet MS"/>
                <a:cs typeface="Trebuchet MS"/>
                <a:sym typeface="Trebuchet MS"/>
              </a:rPr>
              <a:t>waste</a:t>
            </a:r>
            <a:r>
              <a:rPr>
                <a:latin typeface="Trebuchet MS"/>
                <a:ea typeface="Trebuchet MS"/>
                <a:cs typeface="Trebuchet MS"/>
                <a:sym typeface="Trebuchet MS"/>
              </a:rPr>
              <a:t>. </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This includes:</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unnecessary code and functionality</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Delay in the software development process</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Unclear requirements</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Bureaucracy</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Slow internal communication</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Amplify Learning</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The learning process is sped up by usage of short iteration cycles – each one coupled with refactoring and integration testing. Increasing feedback via short feedback sessions with Customers helps when determining the current phase of development and adjusting efforts for future improvements.</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Decide as late as possible	</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Deliver as fast as possible</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Empower the team (Power to the Programmers </a:t>
            </a:r>
            <a:r>
              <a:rPr u="sng">
                <a:uFill>
                  <a:solidFill>
                    <a:srgbClr val="33478A"/>
                  </a:solidFill>
                </a:uFill>
                <a:hlinkClick r:id="rId2" invalidUrl="" action="" tgtFrame="" tooltip="" history="1" highlightClick="0" endSnd="0"/>
              </a:rPr>
              <a:t>gilb.com/dl821</a:t>
            </a:r>
            <a:r>
              <a:rPr>
                <a:latin typeface="Trebuchet MS"/>
                <a:ea typeface="Trebuchet MS"/>
                <a:cs typeface="Trebuchet MS"/>
                <a:sym typeface="Trebuchet MS"/>
              </a:rPr>
              <a:t>)</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Build integrity in</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separate components work well together as a whole with balance between flexibility, maintainability, efficiency, and responsiveness.</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See the whole	</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“Think big, act small, fail fast; learn rapidly” </a:t>
            </a:r>
          </a:p>
        </p:txBody>
      </p:sp>
      <p:sp>
        <p:nvSpPr>
          <p:cNvPr id="1900" name="Shape 190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2" name="Shape 1902"/>
          <p:cNvSpPr/>
          <p:nvPr>
            <p:ph type="title"/>
          </p:nvPr>
        </p:nvSpPr>
        <p:spPr>
          <a:xfrm>
            <a:off x="0" y="152400"/>
            <a:ext cx="9144000" cy="762000"/>
          </a:xfrm>
          <a:prstGeom prst="rect">
            <a:avLst/>
          </a:prstGeom>
        </p:spPr>
        <p:txBody>
          <a:bodyPr>
            <a:normAutofit fontScale="100000" lnSpcReduction="0"/>
          </a:bodyPr>
          <a:lstStyle>
            <a:lvl1pPr marL="166243" indent="-166243" defTabSz="804672">
              <a:lnSpc>
                <a:spcPct val="72000"/>
              </a:lnSpc>
              <a:spcBef>
                <a:spcPts val="1100"/>
              </a:spcBef>
              <a:defRPr b="0" sz="4664">
                <a:solidFill>
                  <a:srgbClr val="800D00"/>
                </a:solidFill>
              </a:defRPr>
            </a:lvl1pPr>
          </a:lstStyle>
          <a:p>
            <a:pPr>
              <a:defRPr sz="2112">
                <a:solidFill>
                  <a:srgbClr val="000000"/>
                </a:solidFill>
              </a:defRPr>
            </a:pPr>
            <a:r>
              <a:rPr sz="4664">
                <a:solidFill>
                  <a:srgbClr val="800D00"/>
                </a:solidFill>
              </a:rPr>
              <a:t>Thanks!</a:t>
            </a:r>
          </a:p>
        </p:txBody>
      </p:sp>
      <p:sp>
        <p:nvSpPr>
          <p:cNvPr id="1903" name="Shape 1903"/>
          <p:cNvSpPr/>
          <p:nvPr>
            <p:ph type="body" idx="1"/>
          </p:nvPr>
        </p:nvSpPr>
        <p:spPr>
          <a:xfrm>
            <a:off x="533400" y="1295400"/>
            <a:ext cx="7467600" cy="5257800"/>
          </a:xfrm>
          <a:prstGeom prst="rect">
            <a:avLst/>
          </a:prstGeom>
        </p:spPr>
        <p:txBody>
          <a:bodyPr>
            <a:normAutofit fontScale="100000" lnSpcReduction="0"/>
          </a:bodyPr>
          <a:lstStyle/>
          <a:p>
            <a:pPr marL="188912" indent="-188912" algn="ctr">
              <a:lnSpc>
                <a:spcPct val="72000"/>
              </a:lnSpc>
              <a:spcBef>
                <a:spcPts val="1200"/>
              </a:spcBef>
              <a:buSzTx/>
              <a:buNone/>
              <a:defRPr sz="2400"/>
            </a:pPr>
          </a:p>
          <a:p>
            <a:pPr marL="188912" indent="-188912" algn="ctr">
              <a:lnSpc>
                <a:spcPct val="72000"/>
              </a:lnSpc>
              <a:spcBef>
                <a:spcPts val="500"/>
              </a:spcBef>
              <a:buSzTx/>
              <a:buNone/>
              <a:defRPr sz="2400"/>
            </a:pPr>
          </a:p>
          <a:p>
            <a:pPr marL="188912" indent="-188912" algn="ctr">
              <a:lnSpc>
                <a:spcPct val="72000"/>
              </a:lnSpc>
              <a:spcBef>
                <a:spcPts val="500"/>
              </a:spcBef>
              <a:buSzTx/>
              <a:buNone/>
              <a:defRPr sz="2400"/>
            </a:pPr>
            <a:r>
              <a:rPr>
                <a:solidFill>
                  <a:srgbClr val="3C4361"/>
                </a:solidFill>
              </a:rPr>
              <a:t> </a:t>
            </a:r>
            <a:r>
              <a:t>	    Tom@Gilb.com</a:t>
            </a:r>
          </a:p>
          <a:p>
            <a:pPr marL="188912" indent="-188912" algn="ctr">
              <a:lnSpc>
                <a:spcPct val="72000"/>
              </a:lnSpc>
              <a:spcBef>
                <a:spcPts val="500"/>
              </a:spcBef>
              <a:buSzTx/>
              <a:buNone/>
              <a:defRPr sz="2400"/>
            </a:pPr>
            <a:r>
              <a:t>Mobile: +47 920 66 705</a:t>
            </a:r>
          </a:p>
          <a:p>
            <a:pPr marL="188912" indent="-188912" algn="ctr">
              <a:lnSpc>
                <a:spcPct val="72000"/>
              </a:lnSpc>
              <a:spcBef>
                <a:spcPts val="500"/>
              </a:spcBef>
              <a:buSzTx/>
              <a:buNone/>
              <a:defRPr sz="2400"/>
            </a:pPr>
            <a:r>
              <a:rPr u="sng">
                <a:solidFill>
                  <a:srgbClr val="33478A"/>
                </a:solidFill>
                <a:uFill>
                  <a:solidFill>
                    <a:srgbClr val="33478A"/>
                  </a:solidFill>
                </a:uFill>
                <a:hlinkClick r:id="rId3" invalidUrl="" action="" tgtFrame="" tooltip="" history="1" highlightClick="0" endSnd="0"/>
              </a:rPr>
              <a:t>www.Gilb.com</a:t>
            </a:r>
          </a:p>
          <a:p>
            <a:pPr marL="188912" indent="-188912" algn="ctr">
              <a:lnSpc>
                <a:spcPct val="72000"/>
              </a:lnSpc>
              <a:spcBef>
                <a:spcPts val="500"/>
              </a:spcBef>
              <a:buSzTx/>
              <a:buNone/>
              <a:defRPr sz="2400"/>
            </a:pPr>
            <a:r>
              <a:t>@ImTomGilb</a:t>
            </a:r>
          </a:p>
          <a:p>
            <a:pPr marL="188912" indent="-188912" algn="ctr">
              <a:lnSpc>
                <a:spcPct val="72000"/>
              </a:lnSpc>
              <a:spcBef>
                <a:spcPts val="500"/>
              </a:spcBef>
              <a:buSzTx/>
              <a:buNone/>
              <a:defRPr sz="2400"/>
            </a:pPr>
          </a:p>
          <a:p>
            <a:pPr marL="188912" indent="-188912" algn="ctr">
              <a:lnSpc>
                <a:spcPct val="72000"/>
              </a:lnSpc>
              <a:spcBef>
                <a:spcPts val="500"/>
              </a:spcBef>
              <a:buSzTx/>
              <a:buNone/>
              <a:defRPr sz="2400"/>
            </a:pPr>
            <a:r>
              <a:t>Copy of these slides will be in Downloads/Slides:</a:t>
            </a:r>
            <a:br/>
          </a:p>
          <a:p>
            <a:pPr marL="188912" indent="-188912" algn="ctr">
              <a:lnSpc>
                <a:spcPct val="72000"/>
              </a:lnSpc>
              <a:spcBef>
                <a:spcPts val="500"/>
              </a:spcBef>
              <a:buSzTx/>
              <a:buNone/>
              <a:defRPr sz="2400"/>
            </a:pPr>
            <a:r>
              <a:rPr u="sng">
                <a:solidFill>
                  <a:srgbClr val="33478A"/>
                </a:solidFill>
                <a:uFill>
                  <a:solidFill>
                    <a:srgbClr val="33478A"/>
                  </a:solidFill>
                </a:uFill>
                <a:hlinkClick r:id="rId4" invalidUrl="" action="" tgtFrame="" tooltip="" history="1" highlightClick="0" endSnd="0"/>
              </a:rPr>
              <a:t>http://gilb.com/tiki-list_file_gallery.php?galleryId=14</a:t>
            </a:r>
          </a:p>
          <a:p>
            <a:pPr marL="188912" indent="-188912" algn="ctr">
              <a:lnSpc>
                <a:spcPct val="72000"/>
              </a:lnSpc>
              <a:spcBef>
                <a:spcPts val="500"/>
              </a:spcBef>
              <a:buSzTx/>
              <a:buNone/>
              <a:defRPr sz="2400"/>
            </a:pPr>
          </a:p>
          <a:p>
            <a:pPr marL="188912" indent="-188912" algn="ctr">
              <a:lnSpc>
                <a:spcPct val="72000"/>
              </a:lnSpc>
              <a:spcBef>
                <a:spcPts val="500"/>
              </a:spcBef>
              <a:buSzTx/>
              <a:buNone/>
              <a:defRPr sz="2400"/>
            </a:pPr>
            <a:r>
              <a:t>For details on all subjects see my new E Book</a:t>
            </a:r>
          </a:p>
          <a:p>
            <a:pPr marL="188912" indent="-188912" algn="ctr">
              <a:lnSpc>
                <a:spcPct val="72000"/>
              </a:lnSpc>
              <a:spcBef>
                <a:spcPts val="500"/>
              </a:spcBef>
              <a:buSzTx/>
              <a:buNone/>
              <a:defRPr sz="2400"/>
            </a:pPr>
            <a:r>
              <a:rPr u="sng">
                <a:solidFill>
                  <a:srgbClr val="33478A"/>
                </a:solidFill>
                <a:uFill>
                  <a:solidFill>
                    <a:srgbClr val="33478A"/>
                  </a:solidFill>
                </a:uFill>
                <a:hlinkClick r:id="rId5" invalidUrl="" action="" tgtFrame="" tooltip="" history="1" highlightClick="0" endSnd="0"/>
              </a:rPr>
              <a:t>leanpub.com/ValuePlanning</a:t>
            </a:r>
            <a:r>
              <a:t> (frree core, cheap rest)</a:t>
            </a:r>
          </a:p>
        </p:txBody>
      </p:sp>
      <p:sp>
        <p:nvSpPr>
          <p:cNvPr id="1904" name="Shape 190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hape 502"/>
          <p:cNvSpPr/>
          <p:nvPr>
            <p:ph type="ctrTitle"/>
          </p:nvPr>
        </p:nvSpPr>
        <p:spPr>
          <a:xfrm>
            <a:off x="685800" y="1524000"/>
            <a:ext cx="7772400" cy="1470025"/>
          </a:xfrm>
          <a:prstGeom prst="rect">
            <a:avLst/>
          </a:prstGeom>
        </p:spPr>
        <p:txBody>
          <a:bodyPr>
            <a:normAutofit fontScale="100000" lnSpcReduction="0"/>
          </a:bodyPr>
          <a:lstStyle/>
          <a:p>
            <a:pPr defTabSz="594359">
              <a:defRPr sz="2340"/>
            </a:pPr>
            <a:r>
              <a:rPr>
                <a:solidFill>
                  <a:srgbClr val="3C4361">
                    <a:alpha val="64999"/>
                  </a:srgbClr>
                </a:solidFill>
              </a:rPr>
              <a:t>End of Introduction:</a:t>
            </a:r>
            <a:br>
              <a:rPr>
                <a:solidFill>
                  <a:srgbClr val="3C4361">
                    <a:alpha val="64999"/>
                  </a:srgbClr>
                </a:solidFill>
              </a:rPr>
            </a:br>
            <a:r>
              <a:t>Quality Assurance</a:t>
            </a:r>
            <a:br/>
            <a:r>
              <a:t> is far more than ‘test’ </a:t>
            </a:r>
            <a:br/>
          </a:p>
        </p:txBody>
      </p:sp>
      <p:sp>
        <p:nvSpPr>
          <p:cNvPr id="503" name="Shape 503"/>
          <p:cNvSpPr/>
          <p:nvPr>
            <p:ph type="subTitle" sz="quarter" idx="1"/>
          </p:nvPr>
        </p:nvSpPr>
        <p:spPr>
          <a:xfrm>
            <a:off x="685800" y="3429000"/>
            <a:ext cx="7543800" cy="1447800"/>
          </a:xfrm>
          <a:prstGeom prst="rect">
            <a:avLst/>
          </a:prstGeom>
        </p:spPr>
        <p:txBody>
          <a:bodyPr>
            <a:normAutofit fontScale="100000" lnSpcReduction="0"/>
          </a:bodyPr>
          <a:lstStyle/>
          <a:p>
            <a:pPr defTabSz="576072">
              <a:spcBef>
                <a:spcPts val="400"/>
              </a:spcBef>
              <a:defRPr sz="2016"/>
            </a:pPr>
            <a:r>
              <a:t>and, QA can be far more cost-effective.</a:t>
            </a:r>
          </a:p>
          <a:p>
            <a:pPr defTabSz="576072">
              <a:spcBef>
                <a:spcPts val="400"/>
              </a:spcBef>
              <a:defRPr sz="2016"/>
            </a:pPr>
          </a:p>
          <a:p>
            <a:pPr defTabSz="576072">
              <a:spcBef>
                <a:spcPts val="400"/>
              </a:spcBef>
              <a:defRPr sz="2016"/>
            </a:pPr>
          </a:p>
          <a:p>
            <a:pPr defTabSz="576072">
              <a:spcBef>
                <a:spcPts val="400"/>
              </a:spcBef>
              <a:defRPr sz="2016"/>
            </a:pPr>
            <a:r>
              <a:t>Now for some more practical detail about what and how to do QA</a:t>
            </a:r>
          </a:p>
        </p:txBody>
      </p:sp>
      <p:sp>
        <p:nvSpPr>
          <p:cNvPr id="504" name="Shape 50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ctrTitle"/>
          </p:nvPr>
        </p:nvSpPr>
        <p:spPr>
          <a:xfrm>
            <a:off x="997220" y="288751"/>
            <a:ext cx="7562410" cy="908398"/>
          </a:xfrm>
          <a:prstGeom prst="rect">
            <a:avLst/>
          </a:prstGeom>
        </p:spPr>
        <p:txBody>
          <a:bodyPr>
            <a:normAutofit fontScale="100000" lnSpcReduction="0"/>
          </a:bodyPr>
          <a:lstStyle/>
          <a:p>
            <a:pPr/>
            <a:r>
              <a:t>Quality is far more than ‘bugs’</a:t>
            </a:r>
          </a:p>
        </p:txBody>
      </p:sp>
      <p:pic>
        <p:nvPicPr>
          <p:cNvPr id="507" name="image15.png"/>
          <p:cNvPicPr>
            <a:picLocks noChangeAspect="1"/>
          </p:cNvPicPr>
          <p:nvPr/>
        </p:nvPicPr>
        <p:blipFill>
          <a:blip r:embed="rId2">
            <a:extLst/>
          </a:blip>
          <a:stretch>
            <a:fillRect/>
          </a:stretch>
        </p:blipFill>
        <p:spPr>
          <a:xfrm>
            <a:off x="1944944" y="1409700"/>
            <a:ext cx="7199057" cy="5143501"/>
          </a:xfrm>
          <a:prstGeom prst="rect">
            <a:avLst/>
          </a:prstGeom>
          <a:ln w="12700">
            <a:miter lim="400000"/>
          </a:ln>
        </p:spPr>
      </p:pic>
      <p:sp>
        <p:nvSpPr>
          <p:cNvPr id="508" name="Shape 50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ph type="title"/>
          </p:nvPr>
        </p:nvSpPr>
        <p:spPr>
          <a:xfrm>
            <a:off x="0" y="152400"/>
            <a:ext cx="9144000" cy="762000"/>
          </a:xfrm>
          <a:prstGeom prst="rect">
            <a:avLst/>
          </a:prstGeom>
        </p:spPr>
        <p:txBody>
          <a:bodyPr>
            <a:normAutofit fontScale="100000" lnSpcReduction="0"/>
          </a:bodyPr>
          <a:lstStyle/>
          <a:p>
            <a:pPr/>
            <a:r>
              <a:t>The Lean Quality Assurance Methods</a:t>
            </a:r>
          </a:p>
        </p:txBody>
      </p:sp>
      <p:sp>
        <p:nvSpPr>
          <p:cNvPr id="511" name="Shape 511"/>
          <p:cNvSpPr/>
          <p:nvPr>
            <p:ph type="body" idx="1"/>
          </p:nvPr>
        </p:nvSpPr>
        <p:spPr>
          <a:xfrm>
            <a:off x="228600" y="884766"/>
            <a:ext cx="8763000" cy="5516034"/>
          </a:xfrm>
          <a:prstGeom prst="rect">
            <a:avLst/>
          </a:prstGeom>
        </p:spPr>
        <p:txBody>
          <a:bodyPr>
            <a:normAutofit fontScale="100000" lnSpcReduction="0"/>
          </a:bodyPr>
          <a:lstStyle/>
          <a:p>
            <a:pPr marL="166243" indent="-166243" defTabSz="804672">
              <a:lnSpc>
                <a:spcPct val="72000"/>
              </a:lnSpc>
              <a:spcBef>
                <a:spcPts val="400"/>
              </a:spcBef>
              <a:buFont typeface="Trebuchet MS"/>
              <a:defRPr sz="2024"/>
            </a:pPr>
            <a:r>
              <a:rPr>
                <a:latin typeface="Trebuchet MS"/>
                <a:ea typeface="Trebuchet MS"/>
                <a:cs typeface="Trebuchet MS"/>
                <a:sym typeface="Trebuchet MS"/>
              </a:rPr>
              <a:t>Everything ‘not adding value to the Customer’ is considered to be </a:t>
            </a:r>
            <a:r>
              <a:rPr u="sng">
                <a:latin typeface="Trebuchet MS"/>
                <a:ea typeface="Trebuchet MS"/>
                <a:cs typeface="Trebuchet MS"/>
                <a:sym typeface="Trebuchet MS"/>
              </a:rPr>
              <a:t>waste</a:t>
            </a:r>
            <a:r>
              <a:rPr>
                <a:latin typeface="Trebuchet MS"/>
                <a:ea typeface="Trebuchet MS"/>
                <a:cs typeface="Trebuchet MS"/>
                <a:sym typeface="Trebuchet MS"/>
              </a:rPr>
              <a:t>. </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This includes:</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unnecessary code and functionality</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Delay in the software development process</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Unclear requirements</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Bureaucracy</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Slow internal communication</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Amplify Learning</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The learning process is sped up by usage of short iteration cycles – each one coupled with refactoring and integration testing. Increasing feedback via short feedback sessions with Customers helps when determining the current phase of development and adjusting efforts for future improvements.</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Decide as late as possible	</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Deliver as fast as possible</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Empower the team (Power to the Programmers </a:t>
            </a:r>
            <a:r>
              <a:rPr u="sng">
                <a:uFill>
                  <a:solidFill>
                    <a:srgbClr val="33478A"/>
                  </a:solidFill>
                </a:uFill>
                <a:hlinkClick r:id="rId3" invalidUrl="" action="" tgtFrame="" tooltip="" history="1" highlightClick="0" endSnd="0"/>
              </a:rPr>
              <a:t>gilb.com/dl821</a:t>
            </a:r>
            <a:r>
              <a:rPr>
                <a:latin typeface="Trebuchet MS"/>
                <a:ea typeface="Trebuchet MS"/>
                <a:cs typeface="Trebuchet MS"/>
                <a:sym typeface="Trebuchet MS"/>
              </a:rPr>
              <a:t>)</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Build integrity in</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separate components work well together as a whole with balance between flexibility, maintainability, efficiency, and responsiveness.</a:t>
            </a:r>
          </a:p>
          <a:p>
            <a:pPr lvl="1" marL="497331" indent="-163449" defTabSz="804672">
              <a:lnSpc>
                <a:spcPct val="72000"/>
              </a:lnSpc>
              <a:spcBef>
                <a:spcPts val="400"/>
              </a:spcBef>
              <a:buFont typeface="Trebuchet MS"/>
              <a:defRPr sz="2024">
                <a:solidFill>
                  <a:srgbClr val="33478A"/>
                </a:solidFill>
              </a:defRPr>
            </a:pPr>
            <a:r>
              <a:rPr>
                <a:latin typeface="Trebuchet MS"/>
                <a:ea typeface="Trebuchet MS"/>
                <a:cs typeface="Trebuchet MS"/>
                <a:sym typeface="Trebuchet MS"/>
              </a:rPr>
              <a:t>See the whole	</a:t>
            </a:r>
          </a:p>
          <a:p>
            <a:pPr lvl="2" marL="836803" indent="-166243" defTabSz="804672">
              <a:lnSpc>
                <a:spcPct val="72000"/>
              </a:lnSpc>
              <a:spcBef>
                <a:spcPts val="300"/>
              </a:spcBef>
              <a:buFont typeface="Trebuchet MS"/>
              <a:defRPr sz="2024"/>
            </a:pPr>
            <a:r>
              <a:rPr>
                <a:latin typeface="Trebuchet MS"/>
                <a:ea typeface="Trebuchet MS"/>
                <a:cs typeface="Trebuchet MS"/>
                <a:sym typeface="Trebuchet MS"/>
              </a:rPr>
              <a:t>“Think big, act small, fail fast; learn rapidly” </a:t>
            </a:r>
          </a:p>
        </p:txBody>
      </p:sp>
      <p:sp>
        <p:nvSpPr>
          <p:cNvPr id="512" name="Shape 51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Shape 516"/>
          <p:cNvSpPr/>
          <p:nvPr>
            <p:ph type="ctrTitle"/>
          </p:nvPr>
        </p:nvSpPr>
        <p:spPr>
          <a:xfrm>
            <a:off x="0" y="457200"/>
            <a:ext cx="4572000" cy="2971800"/>
          </a:xfrm>
          <a:prstGeom prst="rect">
            <a:avLst/>
          </a:prstGeom>
        </p:spPr>
        <p:txBody>
          <a:bodyPr>
            <a:normAutofit fontScale="100000" lnSpcReduction="0"/>
          </a:bodyPr>
          <a:lstStyle/>
          <a:p>
            <a:pPr defTabSz="585215">
              <a:defRPr sz="2304"/>
            </a:pPr>
            <a:r>
              <a:rPr sz="12800"/>
              <a:t>7</a:t>
            </a:r>
            <a:br>
              <a:rPr sz="12800"/>
            </a:br>
            <a:r>
              <a:t>Competitive Lean QA methods</a:t>
            </a:r>
            <a:br/>
            <a:r>
              <a:t>to Learn </a:t>
            </a:r>
            <a:br/>
          </a:p>
        </p:txBody>
      </p:sp>
      <p:pic>
        <p:nvPicPr>
          <p:cNvPr id="517" name="image17.png"/>
          <p:cNvPicPr>
            <a:picLocks noChangeAspect="1"/>
          </p:cNvPicPr>
          <p:nvPr/>
        </p:nvPicPr>
        <p:blipFill>
          <a:blip r:embed="rId2">
            <a:extLst/>
          </a:blip>
          <a:stretch>
            <a:fillRect/>
          </a:stretch>
        </p:blipFill>
        <p:spPr>
          <a:xfrm>
            <a:off x="4584700" y="76199"/>
            <a:ext cx="4559302" cy="6422955"/>
          </a:xfrm>
          <a:prstGeom prst="rect">
            <a:avLst/>
          </a:prstGeom>
          <a:ln w="12700">
            <a:miter lim="400000"/>
          </a:ln>
        </p:spPr>
      </p:pic>
      <p:sp>
        <p:nvSpPr>
          <p:cNvPr id="518" name="Shape 51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0" name="image18.png"/>
          <p:cNvPicPr>
            <a:picLocks noChangeAspect="1"/>
          </p:cNvPicPr>
          <p:nvPr/>
        </p:nvPicPr>
        <p:blipFill>
          <a:blip r:embed="rId3">
            <a:extLst/>
          </a:blip>
          <a:stretch>
            <a:fillRect/>
          </a:stretch>
        </p:blipFill>
        <p:spPr>
          <a:xfrm>
            <a:off x="-481900" y="762000"/>
            <a:ext cx="10230975" cy="6553200"/>
          </a:xfrm>
          <a:prstGeom prst="rect">
            <a:avLst/>
          </a:prstGeom>
          <a:ln w="12700">
            <a:miter lim="400000"/>
          </a:ln>
        </p:spPr>
      </p:pic>
      <p:sp>
        <p:nvSpPr>
          <p:cNvPr id="521" name="Shape 521"/>
          <p:cNvSpPr/>
          <p:nvPr>
            <p:ph type="title"/>
          </p:nvPr>
        </p:nvSpPr>
        <p:spPr>
          <a:xfrm>
            <a:off x="609599" y="107950"/>
            <a:ext cx="8056565" cy="730250"/>
          </a:xfrm>
          <a:prstGeom prst="rect">
            <a:avLst/>
          </a:prstGeom>
        </p:spPr>
        <p:txBody>
          <a:bodyPr>
            <a:normAutofit fontScale="100000" lnSpcReduction="0"/>
          </a:bodyPr>
          <a:lstStyle/>
          <a:p>
            <a:pPr/>
            <a:r>
              <a:t>Stakeholders Decide Qualities</a:t>
            </a:r>
          </a:p>
        </p:txBody>
      </p:sp>
      <p:pic>
        <p:nvPicPr>
          <p:cNvPr id="522" name="image19.png"/>
          <p:cNvPicPr>
            <a:picLocks noChangeAspect="1"/>
          </p:cNvPicPr>
          <p:nvPr/>
        </p:nvPicPr>
        <p:blipFill>
          <a:blip r:embed="rId4">
            <a:extLst/>
          </a:blip>
          <a:stretch>
            <a:fillRect/>
          </a:stretch>
        </p:blipFill>
        <p:spPr>
          <a:xfrm>
            <a:off x="7391400" y="931862"/>
            <a:ext cx="1576388" cy="1354138"/>
          </a:xfrm>
          <a:prstGeom prst="rect">
            <a:avLst/>
          </a:prstGeom>
          <a:ln w="12700">
            <a:miter lim="400000"/>
          </a:ln>
        </p:spPr>
      </p:pic>
      <p:sp>
        <p:nvSpPr>
          <p:cNvPr id="523" name="Shape 523"/>
          <p:cNvSpPr/>
          <p:nvPr/>
        </p:nvSpPr>
        <p:spPr>
          <a:xfrm>
            <a:off x="7391400" y="2286000"/>
            <a:ext cx="1708150" cy="4445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defRPr sz="1800"/>
            </a:pPr>
            <a:r>
              <a:rPr sz="1200"/>
              <a:t>Suzanne Robertson &amp; James Robertson</a:t>
            </a:r>
          </a:p>
        </p:txBody>
      </p:sp>
      <p:sp>
        <p:nvSpPr>
          <p:cNvPr id="524" name="Shape 524"/>
          <p:cNvSpPr/>
          <p:nvPr/>
        </p:nvSpPr>
        <p:spPr>
          <a:xfrm>
            <a:off x="76200" y="-44173"/>
            <a:ext cx="1015018"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600">
                <a:solidFill>
                  <a:srgbClr val="3C4361"/>
                </a:solidFill>
              </a:defRPr>
            </a:lvl1pPr>
          </a:lstStyle>
          <a:p>
            <a:pPr>
              <a:defRPr sz="1800">
                <a:solidFill>
                  <a:srgbClr val="000000"/>
                </a:solidFill>
              </a:defRPr>
            </a:pPr>
            <a:r>
              <a:rPr sz="8600">
                <a:solidFill>
                  <a:srgbClr val="3C4361"/>
                </a:solidFill>
              </a:rPr>
              <a:t>1.</a:t>
            </a:r>
          </a:p>
        </p:txBody>
      </p:sp>
      <p:sp>
        <p:nvSpPr>
          <p:cNvPr id="525" name="Shape 525"/>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title"/>
          </p:nvPr>
        </p:nvSpPr>
        <p:spPr>
          <a:xfrm>
            <a:off x="779463" y="107577"/>
            <a:ext cx="7581901" cy="883025"/>
          </a:xfrm>
          <a:prstGeom prst="rect">
            <a:avLst/>
          </a:prstGeom>
        </p:spPr>
        <p:txBody>
          <a:bodyPr/>
          <a:lstStyle>
            <a:lvl1pPr>
              <a:defRPr sz="4600">
                <a:latin typeface="Times"/>
                <a:ea typeface="Times"/>
                <a:cs typeface="Times"/>
                <a:sym typeface="Times"/>
              </a:defRPr>
            </a:lvl1pPr>
          </a:lstStyle>
          <a:p>
            <a:pPr>
              <a:defRPr sz="4400">
                <a:latin typeface="Trebuchet MS"/>
                <a:ea typeface="Trebuchet MS"/>
                <a:cs typeface="Trebuchet MS"/>
                <a:sym typeface="Trebuchet MS"/>
              </a:defRPr>
            </a:pPr>
            <a:r>
              <a:rPr sz="4600">
                <a:latin typeface="Times"/>
                <a:ea typeface="Times"/>
                <a:cs typeface="Times"/>
                <a:sym typeface="Times"/>
              </a:rPr>
              <a:t>Stakeholder:  Concept *233 .</a:t>
            </a:r>
          </a:p>
        </p:txBody>
      </p:sp>
      <p:sp>
        <p:nvSpPr>
          <p:cNvPr id="530" name="Shape 530"/>
          <p:cNvSpPr/>
          <p:nvPr>
            <p:ph type="body" sz="half" idx="1"/>
          </p:nvPr>
        </p:nvSpPr>
        <p:spPr>
          <a:xfrm>
            <a:off x="393700" y="1193800"/>
            <a:ext cx="3746501" cy="5003801"/>
          </a:xfrm>
          <a:prstGeom prst="rect">
            <a:avLst/>
          </a:prstGeom>
        </p:spPr>
        <p:txBody>
          <a:bodyPr/>
          <a:lstStyle/>
          <a:p>
            <a:pPr lvl="1" marL="285750" indent="171450">
              <a:spcBef>
                <a:spcPts val="1200"/>
              </a:spcBef>
              <a:buSzTx/>
              <a:buNone/>
              <a:defRPr sz="2800"/>
            </a:pPr>
            <a:r>
              <a:rPr sz="2100">
                <a:latin typeface="Times"/>
                <a:ea typeface="Times"/>
                <a:cs typeface="Times"/>
                <a:sym typeface="Times"/>
              </a:rPr>
              <a:t> </a:t>
            </a:r>
            <a:r>
              <a:rPr sz="2100"/>
              <a:t>‘Stakeholders’ are: </a:t>
            </a:r>
          </a:p>
          <a:p>
            <a:pPr>
              <a:lnSpc>
                <a:spcPct val="104000"/>
              </a:lnSpc>
              <a:spcBef>
                <a:spcPts val="1100"/>
              </a:spcBef>
              <a:buSzTx/>
              <a:buNone/>
            </a:pPr>
            <a:r>
              <a:rPr sz="2100"/>
              <a:t>Any person, group or thing </a:t>
            </a:r>
            <a:endParaRPr sz="2100"/>
          </a:p>
          <a:p>
            <a:pPr>
              <a:lnSpc>
                <a:spcPct val="104000"/>
              </a:lnSpc>
              <a:spcBef>
                <a:spcPts val="1100"/>
              </a:spcBef>
              <a:buSzTx/>
              <a:buNone/>
            </a:pPr>
            <a:r>
              <a:rPr sz="2100"/>
              <a:t>that can determine our systems degree of success or failure, </a:t>
            </a:r>
            <a:endParaRPr sz="2100"/>
          </a:p>
          <a:p>
            <a:pPr>
              <a:lnSpc>
                <a:spcPct val="104000"/>
              </a:lnSpc>
              <a:spcBef>
                <a:spcPts val="1100"/>
              </a:spcBef>
              <a:buSzTx/>
              <a:buNone/>
            </a:pPr>
            <a:r>
              <a:rPr sz="2100"/>
              <a:t>by having an opinion about</a:t>
            </a:r>
            <a:endParaRPr sz="2100"/>
          </a:p>
          <a:p>
            <a:pPr>
              <a:lnSpc>
                <a:spcPct val="104000"/>
              </a:lnSpc>
              <a:spcBef>
                <a:spcPts val="1100"/>
              </a:spcBef>
              <a:buSzTx/>
              <a:buNone/>
            </a:pPr>
            <a:r>
              <a:rPr sz="2100"/>
              <a:t> system performance characteristics and </a:t>
            </a:r>
            <a:endParaRPr sz="2100"/>
          </a:p>
          <a:p>
            <a:pPr>
              <a:lnSpc>
                <a:spcPct val="104000"/>
              </a:lnSpc>
              <a:spcBef>
                <a:spcPts val="1100"/>
              </a:spcBef>
              <a:buSzTx/>
              <a:buNone/>
            </a:pPr>
            <a:r>
              <a:rPr sz="2100"/>
              <a:t> system lifecycle constraints </a:t>
            </a:r>
          </a:p>
        </p:txBody>
      </p:sp>
      <p:pic>
        <p:nvPicPr>
          <p:cNvPr id="531" name="image12.png"/>
          <p:cNvPicPr>
            <a:picLocks noChangeAspect="1"/>
          </p:cNvPicPr>
          <p:nvPr/>
        </p:nvPicPr>
        <p:blipFill>
          <a:blip r:embed="rId2">
            <a:extLst/>
          </a:blip>
          <a:stretch>
            <a:fillRect/>
          </a:stretch>
        </p:blipFill>
        <p:spPr>
          <a:xfrm>
            <a:off x="4140200" y="1193800"/>
            <a:ext cx="5003800" cy="5003801"/>
          </a:xfrm>
          <a:prstGeom prst="rect">
            <a:avLst/>
          </a:prstGeom>
          <a:ln w="12700">
            <a:miter lim="400000"/>
          </a:ln>
        </p:spPr>
      </p:pic>
      <p:sp>
        <p:nvSpPr>
          <p:cNvPr id="532" name="Shape 53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xfrm>
            <a:off x="0" y="152400"/>
            <a:ext cx="9144000" cy="762000"/>
          </a:xfrm>
          <a:prstGeom prst="rect">
            <a:avLst/>
          </a:prstGeom>
        </p:spPr>
        <p:txBody>
          <a:bodyPr>
            <a:normAutofit fontScale="100000" lnSpcReduction="0"/>
          </a:bodyPr>
          <a:lstStyle/>
          <a:p>
            <a:pPr/>
            <a:r>
              <a:t>Main Take-away Points</a:t>
            </a:r>
          </a:p>
        </p:txBody>
      </p:sp>
      <p:sp>
        <p:nvSpPr>
          <p:cNvPr id="386" name="Shape 386"/>
          <p:cNvSpPr/>
          <p:nvPr>
            <p:ph type="body" idx="1"/>
          </p:nvPr>
        </p:nvSpPr>
        <p:spPr>
          <a:xfrm>
            <a:off x="762000" y="1371600"/>
            <a:ext cx="7620000" cy="5029200"/>
          </a:xfrm>
          <a:prstGeom prst="rect">
            <a:avLst/>
          </a:prstGeom>
        </p:spPr>
        <p:txBody>
          <a:bodyPr>
            <a:normAutofit fontScale="100000" lnSpcReduction="0"/>
          </a:bodyPr>
          <a:lstStyle/>
          <a:p>
            <a:pPr marL="188912" indent="-188912">
              <a:buSzTx/>
              <a:buNone/>
            </a:pPr>
            <a:r>
              <a:t>Quality Assurance is far more than ‘test’, </a:t>
            </a:r>
          </a:p>
          <a:p>
            <a:pPr lvl="1" marL="185737" indent="193674">
              <a:spcBef>
                <a:spcPts val="600"/>
              </a:spcBef>
              <a:buSzTx/>
              <a:buNone/>
              <a:defRPr sz="2800">
                <a:solidFill>
                  <a:srgbClr val="33478A"/>
                </a:solidFill>
              </a:defRPr>
            </a:pPr>
            <a:r>
              <a:t>and it can be far more cost-effective</a:t>
            </a:r>
          </a:p>
          <a:p>
            <a:pPr marL="188912" indent="-188912">
              <a:buSzTx/>
              <a:buNone/>
            </a:pPr>
          </a:p>
          <a:p>
            <a:pPr marL="188912" indent="-188912">
              <a:buSzTx/>
              <a:buNone/>
            </a:pPr>
            <a:r>
              <a:t>‘Quality’ is far more than ‘bugs’</a:t>
            </a:r>
          </a:p>
          <a:p>
            <a:pPr marL="188912" indent="-188912">
              <a:buSzTx/>
              <a:buNone/>
            </a:pPr>
          </a:p>
          <a:p>
            <a:pPr marL="188912" indent="-188912">
              <a:buSzTx/>
              <a:buNone/>
            </a:pPr>
            <a:r>
              <a:t>You probably have a lot to learn, </a:t>
            </a:r>
          </a:p>
          <a:p>
            <a:pPr lvl="1" marL="185737" indent="193674">
              <a:spcBef>
                <a:spcPts val="600"/>
              </a:spcBef>
              <a:buSzTx/>
              <a:buNone/>
              <a:defRPr sz="2800">
                <a:solidFill>
                  <a:srgbClr val="33478A"/>
                </a:solidFill>
              </a:defRPr>
            </a:pPr>
            <a:r>
              <a:t>if you want real competitive quality</a:t>
            </a:r>
          </a:p>
          <a:p>
            <a:pPr marL="188912" indent="-188912">
              <a:buSzTx/>
              <a:buNone/>
            </a:pPr>
            <a:r>
              <a:t> </a:t>
            </a:r>
          </a:p>
        </p:txBody>
      </p:sp>
      <p:sp>
        <p:nvSpPr>
          <p:cNvPr id="387" name="Shape 38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4" name="Shape 534"/>
          <p:cNvSpPr/>
          <p:nvPr>
            <p:ph type="title"/>
          </p:nvPr>
        </p:nvSpPr>
        <p:spPr>
          <a:xfrm>
            <a:off x="457200" y="274638"/>
            <a:ext cx="8229600" cy="1143001"/>
          </a:xfrm>
          <a:prstGeom prst="rect">
            <a:avLst/>
          </a:prstGeom>
        </p:spPr>
        <p:txBody>
          <a:bodyPr/>
          <a:lstStyle>
            <a:lvl1pPr>
              <a:defRPr sz="3900"/>
            </a:lvl1pPr>
          </a:lstStyle>
          <a:p>
            <a:pPr/>
            <a:r>
              <a:t>Brodie’s Stakeholder Map 2014 PhD</a:t>
            </a:r>
          </a:p>
        </p:txBody>
      </p:sp>
      <p:pic>
        <p:nvPicPr>
          <p:cNvPr id="535" name="image5.png"/>
          <p:cNvPicPr>
            <a:picLocks noChangeAspect="1"/>
          </p:cNvPicPr>
          <p:nvPr/>
        </p:nvPicPr>
        <p:blipFill>
          <a:blip r:embed="rId3">
            <a:extLst/>
          </a:blip>
          <a:srcRect l="0" t="0" r="0" b="0"/>
          <a:stretch>
            <a:fillRect/>
          </a:stretch>
        </p:blipFill>
        <p:spPr>
          <a:xfrm>
            <a:off x="1358918" y="1600200"/>
            <a:ext cx="6426163" cy="4525964"/>
          </a:xfrm>
          <a:prstGeom prst="rect">
            <a:avLst/>
          </a:prstGeom>
          <a:ln w="12700">
            <a:miter lim="400000"/>
          </a:ln>
        </p:spPr>
      </p:pic>
      <p:sp>
        <p:nvSpPr>
          <p:cNvPr id="536" name="Shape 53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ph type="title"/>
          </p:nvPr>
        </p:nvSpPr>
        <p:spPr>
          <a:xfrm>
            <a:off x="457200" y="274638"/>
            <a:ext cx="8229600" cy="1143001"/>
          </a:xfrm>
          <a:prstGeom prst="rect">
            <a:avLst/>
          </a:prstGeom>
        </p:spPr>
        <p:txBody>
          <a:bodyPr/>
          <a:lstStyle>
            <a:lvl1pPr>
              <a:defRPr sz="3900"/>
            </a:lvl1pPr>
          </a:lstStyle>
          <a:p>
            <a:pPr/>
            <a:r>
              <a:t>Brodie’s Stakeholder Map 2014 PhD</a:t>
            </a:r>
          </a:p>
        </p:txBody>
      </p:sp>
      <p:pic>
        <p:nvPicPr>
          <p:cNvPr id="541" name="image5.png"/>
          <p:cNvPicPr>
            <a:picLocks noChangeAspect="1"/>
          </p:cNvPicPr>
          <p:nvPr/>
        </p:nvPicPr>
        <p:blipFill>
          <a:blip r:embed="rId3">
            <a:extLst/>
          </a:blip>
          <a:srcRect l="0" t="0" r="0" b="0"/>
          <a:stretch>
            <a:fillRect/>
          </a:stretch>
        </p:blipFill>
        <p:spPr>
          <a:xfrm>
            <a:off x="457200" y="2440979"/>
            <a:ext cx="4038600" cy="2844407"/>
          </a:xfrm>
          <a:prstGeom prst="rect">
            <a:avLst/>
          </a:prstGeom>
          <a:ln w="12700">
            <a:miter lim="400000"/>
          </a:ln>
        </p:spPr>
      </p:pic>
      <p:sp>
        <p:nvSpPr>
          <p:cNvPr id="542" name="Shape 542"/>
          <p:cNvSpPr/>
          <p:nvPr>
            <p:ph type="body" sz="half" idx="1"/>
          </p:nvPr>
        </p:nvSpPr>
        <p:spPr>
          <a:xfrm>
            <a:off x="4648200" y="1600201"/>
            <a:ext cx="4038600" cy="4525963"/>
          </a:xfrm>
          <a:prstGeom prst="rect">
            <a:avLst/>
          </a:prstGeom>
        </p:spPr>
        <p:txBody>
          <a:bodyPr/>
          <a:lstStyle/>
          <a:p>
            <a:pPr>
              <a:lnSpc>
                <a:spcPct val="80000"/>
              </a:lnSpc>
              <a:spcBef>
                <a:spcPts val="200"/>
              </a:spcBef>
              <a:defRPr sz="1100"/>
            </a:pPr>
            <a:r>
              <a:rPr b="1"/>
              <a:t>2. The stakeholders</a:t>
            </a:r>
          </a:p>
          <a:p>
            <a:pPr>
              <a:lnSpc>
                <a:spcPct val="80000"/>
              </a:lnSpc>
              <a:spcBef>
                <a:spcPts val="200"/>
              </a:spcBef>
              <a:defRPr sz="1100"/>
            </a:pPr>
            <a:r>
              <a:t>The stakeholders identified to date include:</a:t>
            </a:r>
          </a:p>
          <a:p>
            <a:pPr>
              <a:lnSpc>
                <a:spcPct val="80000"/>
              </a:lnSpc>
              <a:spcBef>
                <a:spcPts val="200"/>
              </a:spcBef>
              <a:defRPr sz="1100"/>
            </a:pPr>
            <a:r>
              <a:t>Primary users (PU) - Down’s Syndrome individuals</a:t>
            </a:r>
          </a:p>
          <a:p>
            <a:pPr lvl="1" marL="742950" indent="-285750">
              <a:lnSpc>
                <a:spcPct val="80000"/>
              </a:lnSpc>
              <a:spcBef>
                <a:spcPts val="200"/>
              </a:spcBef>
              <a:defRPr sz="900"/>
            </a:pPr>
            <a:r>
              <a:t>children</a:t>
            </a:r>
          </a:p>
          <a:p>
            <a:pPr lvl="1" marL="742950" indent="-285750">
              <a:lnSpc>
                <a:spcPct val="80000"/>
              </a:lnSpc>
              <a:spcBef>
                <a:spcPts val="200"/>
              </a:spcBef>
              <a:defRPr sz="900"/>
            </a:pPr>
            <a:r>
              <a:t>teenagers</a:t>
            </a:r>
          </a:p>
          <a:p>
            <a:pPr lvl="1" marL="742950" indent="-285750">
              <a:lnSpc>
                <a:spcPct val="80000"/>
              </a:lnSpc>
              <a:spcBef>
                <a:spcPts val="200"/>
              </a:spcBef>
              <a:defRPr sz="900"/>
            </a:pPr>
            <a:r>
              <a:t>adults    (19% work and 23% attend a day centre)</a:t>
            </a:r>
          </a:p>
          <a:p>
            <a:pPr>
              <a:lnSpc>
                <a:spcPct val="80000"/>
              </a:lnSpc>
              <a:spcBef>
                <a:spcPts val="200"/>
              </a:spcBef>
              <a:defRPr sz="1100"/>
            </a:pPr>
            <a:r>
              <a:t>Secondary users (SU) - carers </a:t>
            </a:r>
          </a:p>
          <a:p>
            <a:pPr lvl="1" marL="742950" indent="-285750">
              <a:lnSpc>
                <a:spcPct val="80000"/>
              </a:lnSpc>
              <a:spcBef>
                <a:spcPts val="200"/>
              </a:spcBef>
              <a:defRPr sz="900"/>
            </a:pPr>
            <a:r>
              <a:t>Family or care home (85% + 3%)</a:t>
            </a:r>
          </a:p>
          <a:p>
            <a:pPr lvl="1" marL="742950" indent="-285750">
              <a:lnSpc>
                <a:spcPct val="80000"/>
              </a:lnSpc>
              <a:spcBef>
                <a:spcPts val="200"/>
              </a:spcBef>
              <a:defRPr sz="900"/>
            </a:pPr>
            <a:r>
              <a:t>Monitoring (as opposed to living alongside) (12%)</a:t>
            </a:r>
          </a:p>
          <a:p>
            <a:pPr>
              <a:lnSpc>
                <a:spcPct val="80000"/>
              </a:lnSpc>
              <a:spcBef>
                <a:spcPts val="200"/>
              </a:spcBef>
              <a:defRPr sz="1100"/>
            </a:pPr>
            <a:r>
              <a:t>Tertiary users (TU) – friends (Note: in their own right some could additionally be primary users)</a:t>
            </a:r>
          </a:p>
          <a:p>
            <a:pPr>
              <a:lnSpc>
                <a:spcPct val="80000"/>
              </a:lnSpc>
              <a:spcBef>
                <a:spcPts val="200"/>
              </a:spcBef>
              <a:defRPr sz="1100"/>
            </a:pPr>
            <a:r>
              <a:t>Tertiary users (TU) - teachers (including day centre staff) (23% attend a day centre + x% at school)</a:t>
            </a:r>
          </a:p>
          <a:p>
            <a:pPr>
              <a:lnSpc>
                <a:spcPct val="80000"/>
              </a:lnSpc>
              <a:spcBef>
                <a:spcPts val="200"/>
              </a:spcBef>
              <a:defRPr sz="1100"/>
            </a:pPr>
            <a:r>
              <a:t>Tertiary users (TU) - employers (19% work)</a:t>
            </a:r>
          </a:p>
          <a:p>
            <a:pPr>
              <a:lnSpc>
                <a:spcPct val="80000"/>
              </a:lnSpc>
              <a:spcBef>
                <a:spcPts val="200"/>
              </a:spcBef>
              <a:defRPr sz="1100"/>
            </a:pPr>
            <a:r>
              <a:t>Tertiary users (TU) - health-related staff (doctors, nurses, dentists, nutritionists, etc.)</a:t>
            </a:r>
          </a:p>
          <a:p>
            <a:pPr>
              <a:lnSpc>
                <a:spcPct val="80000"/>
              </a:lnSpc>
              <a:spcBef>
                <a:spcPts val="200"/>
              </a:spcBef>
              <a:defRPr sz="1100"/>
            </a:pPr>
            <a:r>
              <a:t>Down’s Syndrome organizations</a:t>
            </a:r>
          </a:p>
          <a:p>
            <a:pPr>
              <a:lnSpc>
                <a:spcPct val="80000"/>
              </a:lnSpc>
              <a:spcBef>
                <a:spcPts val="200"/>
              </a:spcBef>
              <a:defRPr sz="1100"/>
            </a:pPr>
            <a:r>
              <a:t>Project system developers</a:t>
            </a:r>
          </a:p>
          <a:p>
            <a:pPr>
              <a:lnSpc>
                <a:spcPct val="80000"/>
              </a:lnSpc>
              <a:spcBef>
                <a:spcPts val="200"/>
              </a:spcBef>
              <a:defRPr sz="1100"/>
            </a:pPr>
            <a:r>
              <a:t>Technical support</a:t>
            </a:r>
          </a:p>
          <a:p>
            <a:pPr>
              <a:lnSpc>
                <a:spcPct val="80000"/>
              </a:lnSpc>
              <a:spcBef>
                <a:spcPts val="200"/>
              </a:spcBef>
              <a:defRPr sz="1100"/>
            </a:pPr>
            <a:r>
              <a:t>Operations</a:t>
            </a:r>
          </a:p>
          <a:p>
            <a:pPr>
              <a:lnSpc>
                <a:spcPct val="80000"/>
              </a:lnSpc>
              <a:spcBef>
                <a:spcPts val="200"/>
              </a:spcBef>
              <a:defRPr sz="1100"/>
            </a:pPr>
            <a:r>
              <a:t>Researchers</a:t>
            </a:r>
          </a:p>
          <a:p>
            <a:pPr>
              <a:lnSpc>
                <a:spcPct val="80000"/>
              </a:lnSpc>
              <a:spcBef>
                <a:spcPts val="200"/>
              </a:spcBef>
              <a:defRPr sz="1100"/>
            </a:pPr>
            <a:r>
              <a:t>EU project sponsors</a:t>
            </a:r>
          </a:p>
          <a:p>
            <a:pPr>
              <a:lnSpc>
                <a:spcPct val="80000"/>
              </a:lnSpc>
              <a:spcBef>
                <a:spcPts val="200"/>
              </a:spcBef>
              <a:defRPr sz="1100"/>
            </a:pPr>
            <a:r>
              <a:t>Legislation</a:t>
            </a:r>
          </a:p>
          <a:p>
            <a:pPr>
              <a:lnSpc>
                <a:spcPct val="80000"/>
              </a:lnSpc>
              <a:spcBef>
                <a:spcPts val="200"/>
              </a:spcBef>
              <a:defRPr sz="1100"/>
            </a:pPr>
            <a:r>
              <a:t>Third party developers</a:t>
            </a:r>
          </a:p>
          <a:p>
            <a:pPr>
              <a:lnSpc>
                <a:spcPct val="80000"/>
              </a:lnSpc>
              <a:spcBef>
                <a:spcPts val="200"/>
              </a:spcBef>
              <a:defRPr sz="1100"/>
            </a:pPr>
            <a:r>
              <a:t>Project management</a:t>
            </a:r>
          </a:p>
          <a:p>
            <a:pPr>
              <a:lnSpc>
                <a:spcPct val="80000"/>
              </a:lnSpc>
              <a:spcBef>
                <a:spcPts val="200"/>
              </a:spcBef>
              <a:defRPr sz="1100"/>
            </a:pPr>
            <a:r>
              <a:t>Research organizations</a:t>
            </a:r>
          </a:p>
          <a:p>
            <a:pPr>
              <a:lnSpc>
                <a:spcPct val="80000"/>
              </a:lnSpc>
              <a:spcBef>
                <a:spcPts val="200"/>
              </a:spcBef>
              <a:defRPr sz="1100"/>
            </a:pPr>
            <a:r>
              <a:t>Industrial partners.</a:t>
            </a:r>
          </a:p>
        </p:txBody>
      </p:sp>
      <p:sp>
        <p:nvSpPr>
          <p:cNvPr id="543" name="Shape 54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title"/>
          </p:nvPr>
        </p:nvSpPr>
        <p:spPr>
          <a:xfrm>
            <a:off x="457200" y="274638"/>
            <a:ext cx="8229600" cy="1143001"/>
          </a:xfrm>
          <a:prstGeom prst="rect">
            <a:avLst/>
          </a:prstGeom>
        </p:spPr>
        <p:txBody>
          <a:bodyPr/>
          <a:lstStyle>
            <a:lvl1pPr defTabSz="416052">
              <a:defRPr sz="3549"/>
            </a:lvl1pPr>
          </a:lstStyle>
          <a:p>
            <a:pPr/>
            <a:r>
              <a:t>Down’s Syndrome Case Objectives, Functions: Brodie PhD Case 2014</a:t>
            </a:r>
          </a:p>
        </p:txBody>
      </p:sp>
      <p:pic>
        <p:nvPicPr>
          <p:cNvPr id="548" name="image6.png"/>
          <p:cNvPicPr>
            <a:picLocks noChangeAspect="1"/>
          </p:cNvPicPr>
          <p:nvPr/>
        </p:nvPicPr>
        <p:blipFill>
          <a:blip r:embed="rId3">
            <a:extLst/>
          </a:blip>
          <a:stretch>
            <a:fillRect/>
          </a:stretch>
        </p:blipFill>
        <p:spPr>
          <a:xfrm>
            <a:off x="624040" y="1600200"/>
            <a:ext cx="7895920" cy="4525964"/>
          </a:xfrm>
          <a:prstGeom prst="rect">
            <a:avLst/>
          </a:prstGeom>
          <a:ln w="12700">
            <a:miter lim="400000"/>
          </a:ln>
        </p:spPr>
      </p:pic>
      <p:sp>
        <p:nvSpPr>
          <p:cNvPr id="549" name="Shape 54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3" name="image13.png"/>
          <p:cNvPicPr>
            <a:picLocks noChangeAspect="1"/>
          </p:cNvPicPr>
          <p:nvPr/>
        </p:nvPicPr>
        <p:blipFill>
          <a:blip r:embed="rId2">
            <a:extLst/>
          </a:blip>
          <a:stretch>
            <a:fillRect/>
          </a:stretch>
        </p:blipFill>
        <p:spPr>
          <a:xfrm>
            <a:off x="4069396" y="927100"/>
            <a:ext cx="5074605" cy="3816351"/>
          </a:xfrm>
          <a:prstGeom prst="rect">
            <a:avLst/>
          </a:prstGeom>
          <a:ln w="12700">
            <a:miter lim="400000"/>
          </a:ln>
        </p:spPr>
      </p:pic>
      <p:sp>
        <p:nvSpPr>
          <p:cNvPr id="554" name="Shape 554"/>
          <p:cNvSpPr/>
          <p:nvPr>
            <p:ph type="title"/>
          </p:nvPr>
        </p:nvSpPr>
        <p:spPr>
          <a:xfrm>
            <a:off x="779463" y="107577"/>
            <a:ext cx="7581901" cy="819525"/>
          </a:xfrm>
          <a:prstGeom prst="rect">
            <a:avLst/>
          </a:prstGeom>
        </p:spPr>
        <p:txBody>
          <a:bodyPr/>
          <a:lstStyle/>
          <a:p>
            <a:pPr/>
            <a:r>
              <a:t>Stakeholder Interests</a:t>
            </a:r>
          </a:p>
        </p:txBody>
      </p:sp>
      <p:sp>
        <p:nvSpPr>
          <p:cNvPr id="555" name="Shape 555"/>
          <p:cNvSpPr/>
          <p:nvPr>
            <p:ph type="body" sz="half" idx="1"/>
          </p:nvPr>
        </p:nvSpPr>
        <p:spPr>
          <a:xfrm>
            <a:off x="279400" y="927100"/>
            <a:ext cx="3795002" cy="5511800"/>
          </a:xfrm>
          <a:prstGeom prst="rect">
            <a:avLst/>
          </a:prstGeom>
        </p:spPr>
        <p:txBody>
          <a:bodyPr/>
          <a:lstStyle/>
          <a:p>
            <a:pPr marL="339470" indent="-339470" defTabSz="452627">
              <a:lnSpc>
                <a:spcPct val="80000"/>
              </a:lnSpc>
              <a:spcBef>
                <a:spcPts val="200"/>
              </a:spcBef>
              <a:buSzTx/>
              <a:buNone/>
              <a:defRPr sz="1683"/>
            </a:pPr>
            <a:r>
              <a:rPr sz="2079"/>
              <a:t>For example they might have an interest in</a:t>
            </a:r>
          </a:p>
          <a:p>
            <a:pPr marL="339470" indent="-339470" defTabSz="452627">
              <a:lnSpc>
                <a:spcPct val="80000"/>
              </a:lnSpc>
              <a:spcBef>
                <a:spcPts val="200"/>
              </a:spcBef>
              <a:buSzTx/>
              <a:buNone/>
              <a:defRPr sz="1683"/>
            </a:pPr>
            <a:r>
              <a:rPr i="1" sz="2079"/>
              <a:t>1. Setting the objectives for a process.</a:t>
            </a:r>
          </a:p>
          <a:p>
            <a:pPr marL="339470" indent="-339470" defTabSz="452627">
              <a:lnSpc>
                <a:spcPct val="80000"/>
              </a:lnSpc>
              <a:spcBef>
                <a:spcPts val="200"/>
              </a:spcBef>
              <a:buSzTx/>
              <a:buNone/>
              <a:defRPr sz="1683"/>
            </a:pPr>
            <a:r>
              <a:rPr i="1" sz="2079"/>
              <a:t>2. Evaluating the quality of the product</a:t>
            </a:r>
          </a:p>
          <a:p>
            <a:pPr marL="339470" indent="-339470" defTabSz="452627">
              <a:lnSpc>
                <a:spcPct val="80000"/>
              </a:lnSpc>
              <a:spcBef>
                <a:spcPts val="200"/>
              </a:spcBef>
              <a:buSzTx/>
              <a:buNone/>
              <a:defRPr sz="1683"/>
            </a:pPr>
            <a:r>
              <a:rPr i="1" sz="2079"/>
              <a:t>3. Using the product or system, even indirectly</a:t>
            </a:r>
          </a:p>
          <a:p>
            <a:pPr marL="339470" indent="-339470" defTabSz="452627">
              <a:lnSpc>
                <a:spcPct val="80000"/>
              </a:lnSpc>
              <a:spcBef>
                <a:spcPts val="200"/>
              </a:spcBef>
              <a:buSzTx/>
              <a:buNone/>
              <a:defRPr sz="1683"/>
            </a:pPr>
            <a:r>
              <a:rPr i="1" sz="2079"/>
              <a:t>4. Avoiding problems for themselves as a result of our product or system.</a:t>
            </a:r>
          </a:p>
          <a:p>
            <a:pPr lvl="2" marL="226313" indent="678941" defTabSz="452627">
              <a:lnSpc>
                <a:spcPct val="80000"/>
              </a:lnSpc>
              <a:spcBef>
                <a:spcPts val="200"/>
              </a:spcBef>
              <a:buSzTx/>
              <a:buNone/>
              <a:defRPr sz="1287"/>
            </a:pPr>
            <a:r>
              <a:rPr sz="2079"/>
              <a:t>.</a:t>
            </a:r>
            <a:r>
              <a:rPr i="1" sz="2079"/>
              <a:t>Being compatible with another machine or software component.</a:t>
            </a:r>
          </a:p>
          <a:p>
            <a:pPr lvl="2" marL="226313" indent="678941" defTabSz="452627">
              <a:lnSpc>
                <a:spcPct val="80000"/>
              </a:lnSpc>
              <a:spcBef>
                <a:spcPts val="200"/>
              </a:spcBef>
              <a:buSzTx/>
              <a:buNone/>
              <a:defRPr sz="1287"/>
            </a:pPr>
            <a:r>
              <a:rPr sz="2079"/>
              <a:t>.</a:t>
            </a:r>
            <a:r>
              <a:rPr i="1" sz="2079"/>
              <a:t>Determining constraints on development, operation or retirement of the system.</a:t>
            </a:r>
          </a:p>
        </p:txBody>
      </p:sp>
      <p:sp>
        <p:nvSpPr>
          <p:cNvPr id="556" name="Shape 55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ph type="title"/>
          </p:nvPr>
        </p:nvSpPr>
        <p:spPr>
          <a:xfrm>
            <a:off x="457200" y="274638"/>
            <a:ext cx="8229600" cy="1143001"/>
          </a:xfrm>
          <a:prstGeom prst="rect">
            <a:avLst/>
          </a:prstGeom>
        </p:spPr>
        <p:txBody>
          <a:bodyPr/>
          <a:lstStyle>
            <a:lvl1pPr defTabSz="416052">
              <a:defRPr sz="3549"/>
            </a:lvl1pPr>
          </a:lstStyle>
          <a:p>
            <a:pPr/>
            <a:r>
              <a:t>Project failures due to poor stakeholder engagement in US</a:t>
            </a:r>
          </a:p>
        </p:txBody>
      </p:sp>
      <p:sp>
        <p:nvSpPr>
          <p:cNvPr id="559" name="Shape 559"/>
          <p:cNvSpPr/>
          <p:nvPr>
            <p:ph type="body" idx="1"/>
          </p:nvPr>
        </p:nvSpPr>
        <p:spPr>
          <a:xfrm>
            <a:off x="457200" y="1600201"/>
            <a:ext cx="8229600" cy="4525963"/>
          </a:xfrm>
          <a:prstGeom prst="rect">
            <a:avLst/>
          </a:prstGeom>
        </p:spPr>
        <p:txBody>
          <a:bodyPr/>
          <a:lstStyle/>
          <a:p>
            <a:pPr>
              <a:lnSpc>
                <a:spcPct val="80000"/>
              </a:lnSpc>
              <a:spcBef>
                <a:spcPts val="200"/>
              </a:spcBef>
              <a:defRPr sz="800"/>
            </a:pPr>
            <a:r>
              <a:rPr sz="1200">
                <a:latin typeface="+mn-lt"/>
                <a:ea typeface="+mn-ea"/>
                <a:cs typeface="+mn-cs"/>
                <a:sym typeface="Arial"/>
              </a:rPr>
              <a:t>In contrast to these successful projects, the GAO has </a:t>
            </a:r>
            <a:r>
              <a:rPr b="1" sz="1200">
                <a:latin typeface="+mn-lt"/>
                <a:ea typeface="+mn-ea"/>
                <a:cs typeface="+mn-cs"/>
                <a:sym typeface="Arial"/>
              </a:rPr>
              <a:t>regularly reported on instances of project failures due to poor stakeholder engagement</a:t>
            </a:r>
            <a:r>
              <a:rPr sz="1200">
                <a:latin typeface="+mn-lt"/>
                <a:ea typeface="+mn-ea"/>
                <a:cs typeface="+mn-cs"/>
                <a:sym typeface="Arial"/>
              </a:rPr>
              <a:t>.</a:t>
            </a:r>
          </a:p>
          <a:p>
            <a:pPr>
              <a:lnSpc>
                <a:spcPct val="80000"/>
              </a:lnSpc>
              <a:spcBef>
                <a:spcPts val="100"/>
              </a:spcBef>
              <a:defRPr sz="800"/>
            </a:pPr>
            <a:r>
              <a:rPr>
                <a:latin typeface="+mn-lt"/>
                <a:ea typeface="+mn-ea"/>
                <a:cs typeface="+mn-cs"/>
                <a:sym typeface="Arial"/>
              </a:rPr>
              <a:t> Examples include:</a:t>
            </a:r>
          </a:p>
          <a:p>
            <a:pPr>
              <a:lnSpc>
                <a:spcPct val="80000"/>
              </a:lnSpc>
              <a:spcBef>
                <a:spcPts val="300"/>
              </a:spcBef>
              <a:defRPr sz="800"/>
            </a:pPr>
            <a:r>
              <a:rPr sz="1600">
                <a:latin typeface="+mn-lt"/>
                <a:ea typeface="+mn-ea"/>
                <a:cs typeface="+mn-cs"/>
                <a:sym typeface="Arial"/>
              </a:rPr>
              <a:t>The Federal Emergency Management Agency (FEMA), </a:t>
            </a:r>
            <a:endParaRPr sz="6400">
              <a:latin typeface="+mn-lt"/>
              <a:ea typeface="+mn-ea"/>
              <a:cs typeface="+mn-cs"/>
              <a:sym typeface="Arial"/>
            </a:endParaRPr>
          </a:p>
          <a:p>
            <a:pPr lvl="1" marL="742950" indent="-285750">
              <a:lnSpc>
                <a:spcPct val="80000"/>
              </a:lnSpc>
              <a:spcBef>
                <a:spcPts val="300"/>
              </a:spcBef>
              <a:defRPr sz="700"/>
            </a:pPr>
            <a:r>
              <a:rPr sz="1600">
                <a:latin typeface="+mn-lt"/>
                <a:ea typeface="+mn-ea"/>
                <a:cs typeface="+mn-cs"/>
                <a:sym typeface="Arial"/>
              </a:rPr>
              <a:t>where end users were not sufficiently involved in defining requirements for the National Flood Insurance Program’s insurance policy and claims management system.</a:t>
            </a:r>
          </a:p>
          <a:p>
            <a:pPr lvl="1" marL="742950" indent="-285750">
              <a:lnSpc>
                <a:spcPct val="80000"/>
              </a:lnSpc>
              <a:spcBef>
                <a:spcPts val="300"/>
              </a:spcBef>
              <a:defRPr sz="700"/>
            </a:pPr>
            <a:r>
              <a:rPr sz="1600">
                <a:latin typeface="+mn-lt"/>
                <a:ea typeface="+mn-ea"/>
                <a:cs typeface="+mn-cs"/>
                <a:sym typeface="Arial"/>
              </a:rPr>
              <a:t> </a:t>
            </a:r>
            <a:r>
              <a:rPr b="1" sz="1600">
                <a:latin typeface="+mn-lt"/>
                <a:ea typeface="+mn-ea"/>
                <a:cs typeface="+mn-cs"/>
                <a:sym typeface="Arial"/>
              </a:rPr>
              <a:t>The program was canceled </a:t>
            </a:r>
            <a:r>
              <a:rPr sz="1600">
                <a:latin typeface="+mn-lt"/>
                <a:ea typeface="+mn-ea"/>
                <a:cs typeface="+mn-cs"/>
                <a:sym typeface="Arial"/>
              </a:rPr>
              <a:t>in final end-user testing after seven years of development and a budget of $40m, forcing the agency to continue to rely on an outdated 30 year-old system.</a:t>
            </a:r>
          </a:p>
          <a:p>
            <a:pPr>
              <a:lnSpc>
                <a:spcPct val="80000"/>
              </a:lnSpc>
              <a:spcBef>
                <a:spcPts val="300"/>
              </a:spcBef>
              <a:defRPr sz="800"/>
            </a:pPr>
            <a:r>
              <a:rPr sz="1600">
                <a:latin typeface="+mn-lt"/>
                <a:ea typeface="+mn-ea"/>
                <a:cs typeface="+mn-cs"/>
                <a:sym typeface="Arial"/>
              </a:rPr>
              <a:t>The Department of Homeland Security (DHS)</a:t>
            </a:r>
          </a:p>
          <a:p>
            <a:pPr lvl="1" marL="742950" indent="-285750">
              <a:lnSpc>
                <a:spcPct val="80000"/>
              </a:lnSpc>
              <a:spcBef>
                <a:spcPts val="300"/>
              </a:spcBef>
              <a:defRPr sz="700"/>
            </a:pPr>
            <a:r>
              <a:rPr sz="1600">
                <a:latin typeface="+mn-lt"/>
                <a:ea typeface="+mn-ea"/>
                <a:cs typeface="+mn-cs"/>
                <a:sym typeface="Arial"/>
              </a:rPr>
              <a:t> which did not allow sufficient time for stakeholder involvement in its planning and had no consistent method for identifying stakeholder roles and incorporating their feedback.</a:t>
            </a:r>
          </a:p>
          <a:p>
            <a:pPr>
              <a:lnSpc>
                <a:spcPct val="80000"/>
              </a:lnSpc>
              <a:spcBef>
                <a:spcPts val="300"/>
              </a:spcBef>
              <a:defRPr sz="800"/>
            </a:pPr>
            <a:r>
              <a:rPr sz="1600">
                <a:latin typeface="+mn-lt"/>
                <a:ea typeface="+mn-ea"/>
                <a:cs typeface="+mn-cs"/>
                <a:sym typeface="Arial"/>
              </a:rPr>
              <a:t>The 2010 US Census</a:t>
            </a:r>
          </a:p>
          <a:p>
            <a:pPr lvl="1" marL="742950" indent="-285750">
              <a:lnSpc>
                <a:spcPct val="80000"/>
              </a:lnSpc>
              <a:spcBef>
                <a:spcPts val="300"/>
              </a:spcBef>
              <a:defRPr sz="700"/>
            </a:pPr>
            <a:r>
              <a:rPr sz="1600">
                <a:latin typeface="+mn-lt"/>
                <a:ea typeface="+mn-ea"/>
                <a:cs typeface="+mn-cs"/>
                <a:sym typeface="Arial"/>
              </a:rPr>
              <a:t> where lack of local user involvement in software testing hindered local governments’ ability to accurately update address lists and maps.</a:t>
            </a:r>
          </a:p>
          <a:p>
            <a:pPr>
              <a:lnSpc>
                <a:spcPct val="80000"/>
              </a:lnSpc>
              <a:spcBef>
                <a:spcPts val="100"/>
              </a:spcBef>
              <a:defRPr sz="800"/>
            </a:pPr>
            <a:r>
              <a:rPr>
                <a:latin typeface="+mn-lt"/>
                <a:ea typeface="+mn-ea"/>
                <a:cs typeface="+mn-cs"/>
                <a:sym typeface="Arial"/>
              </a:rPr>
              <a:t>Sources: </a:t>
            </a:r>
          </a:p>
          <a:p>
            <a:pPr lvl="1" marL="742950" indent="-285750">
              <a:lnSpc>
                <a:spcPct val="80000"/>
              </a:lnSpc>
              <a:spcBef>
                <a:spcPts val="100"/>
              </a:spcBef>
              <a:defRPr sz="700"/>
            </a:pPr>
            <a:r>
              <a:rPr>
                <a:latin typeface="+mn-lt"/>
                <a:ea typeface="+mn-ea"/>
                <a:cs typeface="+mn-cs"/>
                <a:sym typeface="Arial"/>
              </a:rPr>
              <a:t>{U.S. Government Accountability Office June 2011 #38}</a:t>
            </a:r>
            <a:endParaRPr>
              <a:latin typeface="+mn-lt"/>
              <a:ea typeface="+mn-ea"/>
              <a:cs typeface="+mn-cs"/>
              <a:sym typeface="Arial"/>
            </a:endParaRPr>
          </a:p>
          <a:p>
            <a:pPr lvl="1" marL="742950" indent="-285750">
              <a:lnSpc>
                <a:spcPct val="80000"/>
              </a:lnSpc>
              <a:spcBef>
                <a:spcPts val="100"/>
              </a:spcBef>
              <a:defRPr sz="700"/>
            </a:pPr>
            <a:r>
              <a:rPr>
                <a:latin typeface="+mn-lt"/>
                <a:ea typeface="+mn-ea"/>
                <a:cs typeface="+mn-cs"/>
                <a:sym typeface="Arial"/>
              </a:rPr>
              <a:t>{U.S. Government Accountability Office 15/09/2011 #209: 28}</a:t>
            </a:r>
            <a:endParaRPr>
              <a:latin typeface="+mn-lt"/>
              <a:ea typeface="+mn-ea"/>
              <a:cs typeface="+mn-cs"/>
              <a:sym typeface="Arial"/>
            </a:endParaRPr>
          </a:p>
          <a:p>
            <a:pPr lvl="1" marL="742950" indent="-285750">
              <a:lnSpc>
                <a:spcPct val="80000"/>
              </a:lnSpc>
              <a:spcBef>
                <a:spcPts val="100"/>
              </a:spcBef>
              <a:defRPr sz="700"/>
            </a:pPr>
            <a:r>
              <a:rPr>
                <a:latin typeface="+mn-lt"/>
                <a:ea typeface="+mn-ea"/>
                <a:cs typeface="+mn-cs"/>
                <a:sym typeface="Arial"/>
              </a:rPr>
              <a:t>{U.S. Government Accountability Office 14/06/2007 #210}</a:t>
            </a:r>
          </a:p>
          <a:p>
            <a:pPr>
              <a:lnSpc>
                <a:spcPct val="80000"/>
              </a:lnSpc>
              <a:spcBef>
                <a:spcPts val="100"/>
              </a:spcBef>
              <a:defRPr sz="800"/>
            </a:pPr>
            <a:endParaRPr>
              <a:latin typeface="+mn-lt"/>
              <a:ea typeface="+mn-ea"/>
              <a:cs typeface="+mn-cs"/>
              <a:sym typeface="Arial"/>
            </a:endParaRPr>
          </a:p>
          <a:p>
            <a:pPr>
              <a:lnSpc>
                <a:spcPct val="80000"/>
              </a:lnSpc>
              <a:spcBef>
                <a:spcPts val="100"/>
              </a:spcBef>
              <a:defRPr sz="800"/>
            </a:pPr>
            <a:r>
              <a:rPr>
                <a:latin typeface="+mn-lt"/>
                <a:ea typeface="+mn-ea"/>
                <a:cs typeface="+mn-cs"/>
                <a:sym typeface="Arial"/>
              </a:rPr>
              <a:t>Kilde: Wernham Agile Project Management for Government, 2012</a:t>
            </a:r>
          </a:p>
        </p:txBody>
      </p:sp>
      <p:sp>
        <p:nvSpPr>
          <p:cNvPr id="560" name="Shape 56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hape 564"/>
          <p:cNvSpPr/>
          <p:nvPr>
            <p:ph type="title"/>
          </p:nvPr>
        </p:nvSpPr>
        <p:spPr>
          <a:xfrm>
            <a:off x="457200" y="274638"/>
            <a:ext cx="8229600" cy="1143001"/>
          </a:xfrm>
          <a:prstGeom prst="rect">
            <a:avLst/>
          </a:prstGeom>
        </p:spPr>
        <p:txBody>
          <a:bodyPr/>
          <a:lstStyle>
            <a:lvl1pPr>
              <a:defRPr baseline="30000"/>
            </a:lvl1pPr>
          </a:lstStyle>
          <a:p>
            <a:pPr>
              <a:defRPr baseline="0"/>
            </a:pPr>
            <a:r>
              <a:rPr baseline="30000"/>
              <a:t>UK Revenue and Customs 2007-2011 </a:t>
            </a:r>
          </a:p>
        </p:txBody>
      </p:sp>
      <p:sp>
        <p:nvSpPr>
          <p:cNvPr id="565" name="Shape 565"/>
          <p:cNvSpPr/>
          <p:nvPr>
            <p:ph type="body" idx="1"/>
          </p:nvPr>
        </p:nvSpPr>
        <p:spPr>
          <a:xfrm>
            <a:off x="457200" y="1026757"/>
            <a:ext cx="8229600" cy="5099406"/>
          </a:xfrm>
          <a:prstGeom prst="rect">
            <a:avLst/>
          </a:prstGeom>
        </p:spPr>
        <p:txBody>
          <a:bodyPr/>
          <a:lstStyle/>
          <a:p>
            <a:pPr marL="274320" indent="-274320" defTabSz="365760">
              <a:spcBef>
                <a:spcPts val="400"/>
              </a:spcBef>
              <a:defRPr sz="2560"/>
            </a:pPr>
            <a:r>
              <a:rPr baseline="29500" sz="1920">
                <a:latin typeface="+mn-lt"/>
                <a:ea typeface="+mn-ea"/>
                <a:cs typeface="+mn-cs"/>
                <a:sym typeface="Arial"/>
              </a:rPr>
              <a:t>In contrast, a major project by the UK Revenue and Customs had delivered 4% uptake of salaried employee tax returns over the period 2007-11</a:t>
            </a:r>
            <a:endParaRPr baseline="29500" sz="1920">
              <a:latin typeface="+mn-lt"/>
              <a:ea typeface="+mn-ea"/>
              <a:cs typeface="+mn-cs"/>
              <a:sym typeface="Arial"/>
            </a:endParaRPr>
          </a:p>
          <a:p>
            <a:pPr marL="274320" indent="-274320" defTabSz="365760">
              <a:spcBef>
                <a:spcPts val="400"/>
              </a:spcBef>
              <a:defRPr sz="2560"/>
            </a:pPr>
            <a:r>
              <a:rPr baseline="29500" sz="1920">
                <a:latin typeface="+mn-lt"/>
                <a:ea typeface="+mn-ea"/>
                <a:cs typeface="+mn-cs"/>
                <a:sym typeface="Arial"/>
              </a:rPr>
              <a:t> with effective stakeholder engagement applied during a phased implementation of online services.</a:t>
            </a:r>
            <a:endParaRPr baseline="29500" sz="1920">
              <a:latin typeface="+mn-lt"/>
              <a:ea typeface="+mn-ea"/>
              <a:cs typeface="+mn-cs"/>
              <a:sym typeface="Arial"/>
            </a:endParaRPr>
          </a:p>
          <a:p>
            <a:pPr marL="274320" indent="-274320" defTabSz="365760">
              <a:spcBef>
                <a:spcPts val="400"/>
              </a:spcBef>
              <a:defRPr sz="2560"/>
            </a:pPr>
            <a:r>
              <a:rPr baseline="29500" sz="1920">
                <a:latin typeface="+mn-lt"/>
                <a:ea typeface="+mn-ea"/>
                <a:cs typeface="+mn-cs"/>
                <a:sym typeface="Arial"/>
              </a:rPr>
              <a:t> Each stakeholder group </a:t>
            </a:r>
            <a:r>
              <a:rPr b="1" baseline="29500" sz="1920">
                <a:latin typeface="+mn-lt"/>
                <a:ea typeface="+mn-ea"/>
                <a:cs typeface="+mn-cs"/>
                <a:sym typeface="Arial"/>
              </a:rPr>
              <a:t>was identified and assigned a ‘champion’ to </a:t>
            </a:r>
            <a:r>
              <a:rPr baseline="29500" sz="1920">
                <a:latin typeface="+mn-lt"/>
                <a:ea typeface="+mn-ea"/>
                <a:cs typeface="+mn-cs"/>
                <a:sym typeface="Arial"/>
              </a:rPr>
              <a:t>act as a single point of contact, </a:t>
            </a:r>
            <a:endParaRPr baseline="29500" sz="1920">
              <a:latin typeface="+mn-lt"/>
              <a:ea typeface="+mn-ea"/>
              <a:cs typeface="+mn-cs"/>
              <a:sym typeface="Arial"/>
            </a:endParaRPr>
          </a:p>
          <a:p>
            <a:pPr marL="274320" indent="-274320" defTabSz="365760">
              <a:spcBef>
                <a:spcPts val="400"/>
              </a:spcBef>
              <a:defRPr sz="2560"/>
            </a:pPr>
            <a:r>
              <a:rPr baseline="29500" sz="1920">
                <a:latin typeface="+mn-lt"/>
                <a:ea typeface="+mn-ea"/>
                <a:cs typeface="+mn-cs"/>
                <a:sym typeface="Arial"/>
              </a:rPr>
              <a:t>and consultative groups were set up to liaise with tax agents and industry representatives. </a:t>
            </a:r>
            <a:endParaRPr baseline="29500" sz="1920">
              <a:latin typeface="+mn-lt"/>
              <a:ea typeface="+mn-ea"/>
              <a:cs typeface="+mn-cs"/>
              <a:sym typeface="Arial"/>
            </a:endParaRPr>
          </a:p>
          <a:p>
            <a:pPr marL="274320" indent="-274320" defTabSz="365760">
              <a:spcBef>
                <a:spcPts val="400"/>
              </a:spcBef>
              <a:defRPr sz="2560"/>
            </a:pPr>
            <a:r>
              <a:rPr baseline="29500" sz="1920">
                <a:latin typeface="+mn-lt"/>
                <a:ea typeface="+mn-ea"/>
                <a:cs typeface="+mn-cs"/>
                <a:sym typeface="Arial"/>
              </a:rPr>
              <a:t>Customer concerns were researched and face-to-face events were held to help small businesses and individuals understand the new processes. </a:t>
            </a:r>
            <a:endParaRPr baseline="29500" sz="1920">
              <a:latin typeface="+mn-lt"/>
              <a:ea typeface="+mn-ea"/>
              <a:cs typeface="+mn-cs"/>
              <a:sym typeface="Arial"/>
            </a:endParaRPr>
          </a:p>
          <a:p>
            <a:pPr marL="274320" indent="-274320" defTabSz="365760">
              <a:spcBef>
                <a:spcPts val="400"/>
              </a:spcBef>
              <a:defRPr sz="2560"/>
            </a:pPr>
            <a:r>
              <a:rPr baseline="29500" sz="1920">
                <a:latin typeface="+mn-lt"/>
                <a:ea typeface="+mn-ea"/>
                <a:cs typeface="+mn-cs"/>
                <a:sym typeface="Arial"/>
              </a:rPr>
              <a:t>Requirements for the new services were prioritized according to stakeholder concerns. </a:t>
            </a:r>
            <a:endParaRPr baseline="29500" sz="1920">
              <a:latin typeface="+mn-lt"/>
              <a:ea typeface="+mn-ea"/>
              <a:cs typeface="+mn-cs"/>
              <a:sym typeface="Arial"/>
            </a:endParaRPr>
          </a:p>
          <a:p>
            <a:pPr lvl="1" marL="594359" indent="-228600" defTabSz="365760">
              <a:spcBef>
                <a:spcPts val="300"/>
              </a:spcBef>
              <a:defRPr sz="2240"/>
            </a:pPr>
            <a:r>
              <a:rPr baseline="29500" sz="1600">
                <a:latin typeface="+mn-lt"/>
                <a:ea typeface="+mn-ea"/>
                <a:cs typeface="+mn-cs"/>
                <a:sym typeface="Arial"/>
              </a:rPr>
              <a:t>For example, as a response to these concerns mandatory filing was delayed, which gave rise to the opportunity to reduce the overall budget of £373m by about 10%.</a:t>
            </a:r>
          </a:p>
          <a:p>
            <a:pPr lvl="1" marL="594359" indent="-228600" defTabSz="365760">
              <a:spcBef>
                <a:spcPts val="300"/>
              </a:spcBef>
              <a:defRPr sz="2240"/>
            </a:pPr>
            <a:r>
              <a:rPr baseline="29500" sz="1600">
                <a:latin typeface="+mn-lt"/>
                <a:ea typeface="+mn-ea"/>
                <a:cs typeface="+mn-cs"/>
                <a:sym typeface="Arial"/>
              </a:rPr>
              <a:t> New requirements were proposed and implemented. </a:t>
            </a:r>
            <a:endParaRPr baseline="29500" sz="1600">
              <a:latin typeface="+mn-lt"/>
              <a:ea typeface="+mn-ea"/>
              <a:cs typeface="+mn-cs"/>
              <a:sym typeface="Arial"/>
            </a:endParaRPr>
          </a:p>
          <a:p>
            <a:pPr lvl="1" marL="594359" indent="-228600" defTabSz="365760">
              <a:spcBef>
                <a:spcPts val="300"/>
              </a:spcBef>
              <a:defRPr sz="2240"/>
            </a:pPr>
            <a:r>
              <a:rPr baseline="29500" sz="1600">
                <a:latin typeface="+mn-lt"/>
                <a:ea typeface="+mn-ea"/>
                <a:cs typeface="+mn-cs"/>
                <a:sym typeface="Arial"/>
              </a:rPr>
              <a:t>Example of these were free entry-level software for small businesses, and soft landings of non-mandatory solutions that allowed customers to familiarize them-selves with online filing without fear of penalties. </a:t>
            </a:r>
            <a:endParaRPr baseline="29500" sz="1600">
              <a:latin typeface="+mn-lt"/>
              <a:ea typeface="+mn-ea"/>
              <a:cs typeface="+mn-cs"/>
              <a:sym typeface="Arial"/>
            </a:endParaRPr>
          </a:p>
          <a:p>
            <a:pPr lvl="1" marL="594359" indent="-228600" defTabSz="365760">
              <a:spcBef>
                <a:spcPts val="300"/>
              </a:spcBef>
              <a:defRPr sz="2240"/>
            </a:pPr>
            <a:r>
              <a:rPr baseline="29500" sz="1600">
                <a:latin typeface="+mn-lt"/>
                <a:ea typeface="+mn-ea"/>
                <a:cs typeface="+mn-cs"/>
                <a:sym typeface="Arial"/>
              </a:rPr>
              <a:t>Third-party tax and accounting software developers were also identified as important stakeholders and targeted technical information was sent to them to assist them in developing compatible systems. </a:t>
            </a:r>
          </a:p>
          <a:p>
            <a:pPr marL="438912" indent="-438912" defTabSz="365760">
              <a:spcBef>
                <a:spcPts val="600"/>
              </a:spcBef>
              <a:defRPr sz="2560"/>
            </a:pPr>
            <a:endParaRPr baseline="29500" sz="1600">
              <a:latin typeface="+mn-lt"/>
              <a:ea typeface="+mn-ea"/>
              <a:cs typeface="+mn-cs"/>
              <a:sym typeface="Arial"/>
            </a:endParaRPr>
          </a:p>
          <a:p>
            <a:pPr marL="274320" indent="-274320" defTabSz="365760">
              <a:spcBef>
                <a:spcPts val="300"/>
              </a:spcBef>
              <a:defRPr sz="2560"/>
            </a:pPr>
            <a:r>
              <a:rPr baseline="29500" sz="1600">
                <a:latin typeface="+mn-lt"/>
                <a:ea typeface="+mn-ea"/>
                <a:cs typeface="+mn-cs"/>
                <a:sym typeface="Arial"/>
              </a:rPr>
              <a:t>Source: {UK NAO 09/11/2011 #207}  in </a:t>
            </a:r>
            <a:r>
              <a:rPr baseline="29500" sz="1120">
                <a:latin typeface="+mn-lt"/>
                <a:ea typeface="+mn-ea"/>
                <a:cs typeface="+mn-cs"/>
                <a:sym typeface="Arial"/>
              </a:rPr>
              <a:t>Wernham </a:t>
            </a:r>
            <a:r>
              <a:rPr sz="1120">
                <a:latin typeface="+mn-lt"/>
                <a:ea typeface="+mn-ea"/>
                <a:cs typeface="+mn-cs"/>
                <a:sym typeface="Arial"/>
              </a:rPr>
              <a:t>Agile Project Management for Government, 2012</a:t>
            </a:r>
          </a:p>
        </p:txBody>
      </p:sp>
      <p:sp>
        <p:nvSpPr>
          <p:cNvPr id="566" name="Shape 56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title"/>
          </p:nvPr>
        </p:nvSpPr>
        <p:spPr>
          <a:xfrm>
            <a:off x="457200" y="274638"/>
            <a:ext cx="8229600" cy="1143001"/>
          </a:xfrm>
          <a:prstGeom prst="rect">
            <a:avLst/>
          </a:prstGeom>
        </p:spPr>
        <p:txBody>
          <a:bodyPr/>
          <a:lstStyle/>
          <a:p>
            <a:pPr/>
            <a:r>
              <a:t>Complex Stakeholders</a:t>
            </a:r>
          </a:p>
        </p:txBody>
      </p:sp>
      <p:pic>
        <p:nvPicPr>
          <p:cNvPr id="571" name="image54.png"/>
          <p:cNvPicPr>
            <a:picLocks noChangeAspect="1"/>
          </p:cNvPicPr>
          <p:nvPr/>
        </p:nvPicPr>
        <p:blipFill>
          <a:blip r:embed="rId3">
            <a:extLst/>
          </a:blip>
          <a:srcRect l="0" t="0" r="0" b="0"/>
          <a:stretch>
            <a:fillRect/>
          </a:stretch>
        </p:blipFill>
        <p:spPr>
          <a:xfrm>
            <a:off x="1548990" y="1600200"/>
            <a:ext cx="6046020" cy="4525964"/>
          </a:xfrm>
          <a:prstGeom prst="rect">
            <a:avLst/>
          </a:prstGeom>
          <a:ln w="12700">
            <a:miter lim="400000"/>
          </a:ln>
        </p:spPr>
      </p:pic>
      <p:sp>
        <p:nvSpPr>
          <p:cNvPr id="572" name="Shape 572"/>
          <p:cNvSpPr/>
          <p:nvPr/>
        </p:nvSpPr>
        <p:spPr>
          <a:xfrm>
            <a:off x="683568" y="6126164"/>
            <a:ext cx="8322876"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atin typeface="Trebuchet MS"/>
                <a:ea typeface="Trebuchet MS"/>
                <a:cs typeface="Trebuchet MS"/>
                <a:sym typeface="Trebuchet MS"/>
              </a:defRPr>
            </a:lvl1pPr>
          </a:lstStyle>
          <a:p>
            <a:pPr>
              <a:defRPr sz="1800"/>
            </a:pPr>
            <a:r>
              <a:rPr sz="1400"/>
              <a:t>http://www.slideshare.net/tomgilb1/savedfiles?s_title=clinacuity-icorpsnih-121014&amp;user_login=sblank</a:t>
            </a:r>
          </a:p>
        </p:txBody>
      </p:sp>
      <p:sp>
        <p:nvSpPr>
          <p:cNvPr id="573" name="Shape 57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title"/>
          </p:nvPr>
        </p:nvSpPr>
        <p:spPr>
          <a:xfrm>
            <a:off x="457200" y="274638"/>
            <a:ext cx="8229600" cy="1143001"/>
          </a:xfrm>
          <a:prstGeom prst="rect">
            <a:avLst/>
          </a:prstGeom>
        </p:spPr>
        <p:txBody>
          <a:bodyPr/>
          <a:lstStyle/>
          <a:p>
            <a:pPr/>
            <a:r>
              <a:t>Interviewing 100 Stakeholders</a:t>
            </a:r>
          </a:p>
        </p:txBody>
      </p:sp>
      <p:pic>
        <p:nvPicPr>
          <p:cNvPr id="578" name="image55.png"/>
          <p:cNvPicPr>
            <a:picLocks noChangeAspect="1"/>
          </p:cNvPicPr>
          <p:nvPr/>
        </p:nvPicPr>
        <p:blipFill>
          <a:blip r:embed="rId3">
            <a:extLst/>
          </a:blip>
          <a:stretch>
            <a:fillRect/>
          </a:stretch>
        </p:blipFill>
        <p:spPr>
          <a:xfrm>
            <a:off x="1567136" y="1600200"/>
            <a:ext cx="6009728" cy="4525964"/>
          </a:xfrm>
          <a:prstGeom prst="rect">
            <a:avLst/>
          </a:prstGeom>
          <a:ln w="12700">
            <a:miter lim="400000"/>
          </a:ln>
        </p:spPr>
      </p:pic>
      <p:sp>
        <p:nvSpPr>
          <p:cNvPr id="579" name="Shape 579"/>
          <p:cNvSpPr/>
          <p:nvPr/>
        </p:nvSpPr>
        <p:spPr>
          <a:xfrm>
            <a:off x="683568" y="6126164"/>
            <a:ext cx="8322876"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400">
                <a:latin typeface="Trebuchet MS"/>
                <a:ea typeface="Trebuchet MS"/>
                <a:cs typeface="Trebuchet MS"/>
                <a:sym typeface="Trebuchet MS"/>
              </a:defRPr>
            </a:lvl1pPr>
          </a:lstStyle>
          <a:p>
            <a:pPr>
              <a:defRPr sz="1800"/>
            </a:pPr>
            <a:r>
              <a:rPr sz="1400"/>
              <a:t>http://www.slideshare.net/tomgilb1/savedfiles?s_title=clinacuity-icorpsnih-121014&amp;user_login=sblank</a:t>
            </a:r>
          </a:p>
        </p:txBody>
      </p:sp>
      <p:sp>
        <p:nvSpPr>
          <p:cNvPr id="580" name="Shape 58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Shape 584"/>
          <p:cNvSpPr/>
          <p:nvPr>
            <p:ph type="title"/>
          </p:nvPr>
        </p:nvSpPr>
        <p:spPr>
          <a:prstGeom prst="rect">
            <a:avLst/>
          </a:prstGeom>
        </p:spPr>
        <p:txBody>
          <a:bodyPr/>
          <a:lstStyle>
            <a:lvl1pPr defTabSz="254674">
              <a:defRPr sz="3472"/>
            </a:lvl1pPr>
          </a:lstStyle>
          <a:p>
            <a:pPr/>
            <a:r>
              <a:t>Modeling Multi-level Stakeholder Relations Quantitatively using IE Tables</a:t>
            </a:r>
          </a:p>
        </p:txBody>
      </p:sp>
      <p:sp>
        <p:nvSpPr>
          <p:cNvPr id="585" name="Shape 585"/>
          <p:cNvSpPr/>
          <p:nvPr>
            <p:ph type="body" idx="1"/>
          </p:nvPr>
        </p:nvSpPr>
        <p:spPr>
          <a:xfrm>
            <a:off x="169686" y="1765003"/>
            <a:ext cx="5006775" cy="5027121"/>
          </a:xfrm>
          <a:prstGeom prst="rect">
            <a:avLst/>
          </a:prstGeom>
        </p:spPr>
        <p:txBody>
          <a:bodyPr/>
          <a:lstStyle/>
          <a:p>
            <a:pPr marL="0" indent="0" defTabSz="321468">
              <a:spcBef>
                <a:spcPts val="0"/>
              </a:spcBef>
              <a:buSzTx/>
              <a:buNone/>
              <a:defRPr sz="900">
                <a:latin typeface="Helvetica"/>
                <a:ea typeface="Helvetica"/>
                <a:cs typeface="Helvetica"/>
                <a:sym typeface="Helvetica"/>
              </a:defRPr>
            </a:pPr>
            <a:r>
              <a:t>In order to save a large IT Scrum project that failed initially, (the new system drastically killed sales!). Kai modelled the (</a:t>
            </a:r>
            <a:r>
              <a:rPr u="sng"/>
              <a:t>obviously</a:t>
            </a:r>
            <a:r>
              <a:t>, ‘it failed’) ‘wicked system’. He built one Impact Estimation Table (aka Value Decision Table) for the top level of the Bring (Norwegian Post Office essentially) organization. This succeeded to resurrect the system,  because it mapped the connection between technology and the higher levels of organizational objectives. The IT Development team was then instructed to focus on developing things that led to business (sales!) success. </a:t>
            </a:r>
          </a:p>
          <a:p>
            <a:pPr marL="0" indent="0" defTabSz="321468">
              <a:spcBef>
                <a:spcPts val="0"/>
              </a:spcBef>
              <a:buSzTx/>
              <a:buNone/>
              <a:defRPr sz="900">
                <a:latin typeface="Helvetica"/>
                <a:ea typeface="Helvetica"/>
                <a:cs typeface="Helvetica"/>
                <a:sym typeface="Helvetica"/>
              </a:defRPr>
            </a:pPr>
          </a:p>
          <a:p>
            <a:pPr marL="0" indent="0" defTabSz="321468">
              <a:spcBef>
                <a:spcPts val="0"/>
              </a:spcBef>
              <a:buSzTx/>
              <a:buNone/>
              <a:defRPr sz="900">
                <a:latin typeface="Helvetica"/>
                <a:ea typeface="Helvetica"/>
                <a:cs typeface="Helvetica"/>
                <a:sym typeface="Helvetica"/>
              </a:defRPr>
            </a:pPr>
            <a:r>
              <a:rPr b="1" u="sng"/>
              <a:t>Business Goals</a:t>
            </a:r>
            <a:r>
              <a:t>: The top management stakeholder level has problems, like  </a:t>
            </a:r>
            <a:r>
              <a:rPr i="1"/>
              <a:t>Increase Profit</a:t>
            </a:r>
            <a:r>
              <a:t> and </a:t>
            </a:r>
            <a:r>
              <a:rPr i="1"/>
              <a:t>Market Share</a:t>
            </a:r>
            <a:r>
              <a:t>. Solutions have been identified (reduce </a:t>
            </a:r>
            <a:r>
              <a:rPr i="1"/>
              <a:t>Training Costs</a:t>
            </a:r>
            <a:r>
              <a:t>, and improve </a:t>
            </a:r>
            <a:r>
              <a:rPr i="1"/>
              <a:t>User Productivity</a:t>
            </a:r>
            <a:r>
              <a:t>). The expected, estimated, impact of these solutions on the (elsewhere, see </a:t>
            </a:r>
            <a:r>
              <a:rPr>
                <a:solidFill>
                  <a:srgbClr val="030303"/>
                </a:solidFill>
              </a:rPr>
              <a:t>Figure W4 for ‘how it looks’</a:t>
            </a:r>
            <a:r>
              <a:t>) </a:t>
            </a:r>
            <a:r>
              <a:rPr i="1"/>
              <a:t>quantified</a:t>
            </a:r>
            <a:r>
              <a:t> Problems, is given by the numbers estimated (later ‘measured as a result) at their intersection. For example Training Costs reduction, if the solution works as expected, promised to move us 50% of the way towards our Market Share objective (the Problem, </a:t>
            </a:r>
          </a:p>
          <a:p>
            <a:pPr marL="0" indent="0" defTabSz="321468">
              <a:spcBef>
                <a:spcPts val="0"/>
              </a:spcBef>
              <a:buSzTx/>
              <a:buNone/>
              <a:defRPr sz="900">
                <a:latin typeface="Helvetica"/>
                <a:ea typeface="Helvetica"/>
                <a:cs typeface="Helvetica"/>
                <a:sym typeface="Helvetica"/>
              </a:defRPr>
            </a:pPr>
          </a:p>
          <a:p>
            <a:pPr marL="0" indent="0" defTabSz="321468">
              <a:spcBef>
                <a:spcPts val="0"/>
              </a:spcBef>
              <a:buSzTx/>
              <a:buNone/>
              <a:defRPr sz="900">
                <a:latin typeface="Helvetica"/>
                <a:ea typeface="Helvetica"/>
                <a:cs typeface="Helvetica"/>
                <a:sym typeface="Helvetica"/>
              </a:defRPr>
            </a:pPr>
            <a:r>
              <a:rPr b="1" u="sng"/>
              <a:t>Stakeholder Value</a:t>
            </a:r>
            <a:r>
              <a:t>: These solutions become the the Problem at the next level. The Stakeholder level. Think of these as the 30 or so individual transport companies that had been bought and merged to form Bring. It looks like the Solution named ‘Intuitiveness’ is estimated to contribute 10% of the progress we need towards the User Productivity problem objective. All objectives are of course quantified, elsewhere. </a:t>
            </a:r>
          </a:p>
          <a:p>
            <a:pPr marL="0" indent="0" defTabSz="321468">
              <a:spcBef>
                <a:spcPts val="0"/>
              </a:spcBef>
              <a:buSzTx/>
              <a:buNone/>
              <a:defRPr sz="900">
                <a:latin typeface="Helvetica"/>
                <a:ea typeface="Helvetica"/>
                <a:cs typeface="Helvetica"/>
                <a:sym typeface="Helvetica"/>
              </a:defRPr>
            </a:pPr>
          </a:p>
          <a:p>
            <a:pPr marL="0" indent="0" defTabSz="321468">
              <a:spcBef>
                <a:spcPts val="0"/>
              </a:spcBef>
              <a:buSzTx/>
              <a:buNone/>
              <a:defRPr sz="900">
                <a:latin typeface="Helvetica"/>
                <a:ea typeface="Helvetica"/>
                <a:cs typeface="Helvetica"/>
                <a:sym typeface="Helvetica"/>
              </a:defRPr>
            </a:pPr>
            <a:r>
              <a:rPr b="1" u="sng"/>
              <a:t>Product Val.</a:t>
            </a:r>
            <a:r>
              <a:t>:At the third level (Product Values), ‘Find.Fast’ (one of the Stakeholder solutions, is considered an IT System objective (a problem statement). </a:t>
            </a:r>
          </a:p>
          <a:p>
            <a:pPr marL="0" indent="0" defTabSz="321468">
              <a:spcBef>
                <a:spcPts val="0"/>
              </a:spcBef>
              <a:buSzTx/>
              <a:buNone/>
              <a:defRPr sz="900">
                <a:latin typeface="Helvetica"/>
                <a:ea typeface="Helvetica"/>
                <a:cs typeface="Helvetica"/>
                <a:sym typeface="Helvetica"/>
              </a:defRPr>
            </a:pPr>
          </a:p>
          <a:p>
            <a:pPr marL="0" indent="0" defTabSz="321468">
              <a:spcBef>
                <a:spcPts val="0"/>
              </a:spcBef>
              <a:buSzTx/>
              <a:buNone/>
              <a:defRPr sz="900">
                <a:latin typeface="Helvetica"/>
                <a:ea typeface="Helvetica"/>
                <a:cs typeface="Helvetica"/>
                <a:sym typeface="Helvetica"/>
              </a:defRPr>
            </a:pPr>
            <a:r>
              <a:t>It looks like ‘Service Guide’ is a solution that is expected to contribute 40% towards the ‘Find.Fast’ Problem solution. And ‘Service Guide’ </a:t>
            </a:r>
            <a:r>
              <a:rPr i="1"/>
              <a:t>also</a:t>
            </a:r>
            <a:r>
              <a:t> is expected to contribute 80% towards a Performance problem.</a:t>
            </a:r>
          </a:p>
          <a:p>
            <a:pPr marL="0" indent="0" defTabSz="321468">
              <a:spcBef>
                <a:spcPts val="0"/>
              </a:spcBef>
              <a:buSzTx/>
              <a:buNone/>
              <a:defRPr sz="900">
                <a:latin typeface="Helvetica"/>
                <a:ea typeface="Helvetica"/>
                <a:cs typeface="Helvetica"/>
                <a:sym typeface="Helvetica"/>
              </a:defRPr>
            </a:pPr>
          </a:p>
          <a:p>
            <a:pPr marL="0" indent="0" defTabSz="321468">
              <a:spcBef>
                <a:spcPts val="0"/>
              </a:spcBef>
              <a:buSzTx/>
              <a:buNone/>
              <a:defRPr sz="900">
                <a:latin typeface="Helvetica"/>
                <a:ea typeface="Helvetica"/>
                <a:cs typeface="Helvetica"/>
                <a:sym typeface="Helvetica"/>
              </a:defRPr>
            </a:pPr>
            <a:r>
              <a:rPr b="1" u="sng"/>
              <a:t>Scrum Level</a:t>
            </a:r>
            <a:r>
              <a:t>: The Service Guide solution will be developed and implemented by the Scrum Team. Hopefully its impact will be approximately as expected, and will impact several levels up towards the Business Goals.</a:t>
            </a:r>
          </a:p>
        </p:txBody>
      </p:sp>
      <p:pic>
        <p:nvPicPr>
          <p:cNvPr id="586" name="image177.png"/>
          <p:cNvPicPr>
            <a:picLocks noChangeAspect="1"/>
          </p:cNvPicPr>
          <p:nvPr/>
        </p:nvPicPr>
        <p:blipFill>
          <a:blip r:embed="rId3">
            <a:extLst/>
          </a:blip>
          <a:stretch>
            <a:fillRect/>
          </a:stretch>
        </p:blipFill>
        <p:spPr>
          <a:xfrm>
            <a:off x="5249469" y="2229285"/>
            <a:ext cx="4027290" cy="2711947"/>
          </a:xfrm>
          <a:prstGeom prst="rect">
            <a:avLst/>
          </a:prstGeom>
          <a:ln w="12700">
            <a:miter lim="400000"/>
          </a:ln>
        </p:spPr>
      </p:pic>
      <p:sp>
        <p:nvSpPr>
          <p:cNvPr id="587" name="Shape 587"/>
          <p:cNvSpPr/>
          <p:nvPr>
            <p:ph type="sldNum" sz="quarter" idx="2"/>
          </p:nvPr>
        </p:nvSpPr>
        <p:spPr>
          <a:xfrm>
            <a:off x="4440732" y="6505277"/>
            <a:ext cx="253607"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1" name="PPG Framework VP URL93 John C. Camillus.png"/>
          <p:cNvPicPr>
            <a:picLocks noChangeAspect="1"/>
          </p:cNvPicPr>
          <p:nvPr>
            <p:ph type="pic" idx="13"/>
          </p:nvPr>
        </p:nvPicPr>
        <p:blipFill>
          <a:blip r:embed="rId3">
            <a:extLst/>
          </a:blip>
          <a:srcRect l="632" t="8168" r="632" b="0"/>
          <a:stretch>
            <a:fillRect/>
          </a:stretch>
        </p:blipFill>
        <p:spPr>
          <a:xfrm>
            <a:off x="4359335" y="2191663"/>
            <a:ext cx="4479409" cy="4059119"/>
          </a:xfrm>
          <a:prstGeom prst="rect">
            <a:avLst/>
          </a:prstGeom>
          <a:ln w="38100">
            <a:solidFill>
              <a:srgbClr val="000000"/>
            </a:solidFill>
          </a:ln>
        </p:spPr>
      </p:pic>
      <p:sp>
        <p:nvSpPr>
          <p:cNvPr id="592" name="Shape 592"/>
          <p:cNvSpPr/>
          <p:nvPr>
            <p:ph type="title"/>
          </p:nvPr>
        </p:nvSpPr>
        <p:spPr>
          <a:prstGeom prst="rect">
            <a:avLst/>
          </a:prstGeom>
        </p:spPr>
        <p:txBody>
          <a:bodyPr/>
          <a:lstStyle>
            <a:lvl1pPr defTabSz="332720">
              <a:defRPr sz="4536"/>
            </a:lvl1pPr>
          </a:lstStyle>
          <a:p>
            <a:pPr/>
            <a:r>
              <a:t>PPG’s Framework for Responding to Wicked Issues </a:t>
            </a:r>
            <a:endParaRPr sz="648"/>
          </a:p>
        </p:txBody>
      </p:sp>
      <p:sp>
        <p:nvSpPr>
          <p:cNvPr id="593" name="Shape 593"/>
          <p:cNvSpPr/>
          <p:nvPr>
            <p:ph type="body" sz="half" idx="1"/>
          </p:nvPr>
        </p:nvSpPr>
        <p:spPr>
          <a:prstGeom prst="rect">
            <a:avLst/>
          </a:prstGeom>
        </p:spPr>
        <p:txBody>
          <a:bodyPr/>
          <a:lstStyle/>
          <a:p>
            <a:pPr marL="0" indent="0" defTabSz="321468">
              <a:lnSpc>
                <a:spcPts val="3300"/>
              </a:lnSpc>
              <a:spcBef>
                <a:spcPts val="800"/>
              </a:spcBef>
              <a:buSzTx/>
              <a:buNone/>
              <a:defRPr sz="1400">
                <a:latin typeface="Times"/>
                <a:ea typeface="Times"/>
                <a:cs typeface="Times"/>
                <a:sym typeface="Times"/>
              </a:defRPr>
            </a:pPr>
            <a:r>
              <a:t>PPG Industries develops strategies </a:t>
            </a:r>
          </a:p>
          <a:p>
            <a:pPr lvl="1" marL="0" indent="228600" defTabSz="321468">
              <a:lnSpc>
                <a:spcPts val="3300"/>
              </a:lnSpc>
              <a:spcBef>
                <a:spcPts val="800"/>
              </a:spcBef>
              <a:buSzTx/>
              <a:buNone/>
              <a:defRPr sz="1400">
                <a:latin typeface="Times"/>
                <a:ea typeface="Times"/>
                <a:cs typeface="Times"/>
                <a:sym typeface="Times"/>
              </a:defRPr>
            </a:pPr>
            <a:r>
              <a:t>after seeking and documenting </a:t>
            </a:r>
            <a:r>
              <a:rPr b="1"/>
              <a:t>stakeholders</a:t>
            </a:r>
            <a:r>
              <a:t>’ </a:t>
            </a:r>
            <a:r>
              <a:rPr i="1"/>
              <a:t>assumptions, preferences, and alternate views</a:t>
            </a:r>
            <a:r>
              <a:t>. </a:t>
            </a:r>
          </a:p>
          <a:p>
            <a:pPr marL="0" indent="0" defTabSz="321468">
              <a:lnSpc>
                <a:spcPts val="3300"/>
              </a:lnSpc>
              <a:spcBef>
                <a:spcPts val="800"/>
              </a:spcBef>
              <a:buSzTx/>
              <a:buNone/>
              <a:defRPr sz="1400">
                <a:latin typeface="Times"/>
                <a:ea typeface="Times"/>
                <a:cs typeface="Times"/>
                <a:sym typeface="Times"/>
              </a:defRPr>
            </a:pPr>
            <a:r>
              <a:t>It evaluates the appropriateness of the strategies it draws up against its statement of identity and continually scans the environment and tests assumptions to see if it needs to change course. </a:t>
            </a:r>
          </a:p>
          <a:p>
            <a:pPr marL="0" indent="0" defTabSz="321468">
              <a:lnSpc>
                <a:spcPts val="3300"/>
              </a:lnSpc>
              <a:spcBef>
                <a:spcPts val="800"/>
              </a:spcBef>
              <a:buSzTx/>
              <a:buNone/>
              <a:defRPr sz="1400">
                <a:latin typeface="Times"/>
                <a:ea typeface="Times"/>
                <a:cs typeface="Times"/>
                <a:sym typeface="Times"/>
              </a:defRPr>
            </a:pPr>
            <a:r>
              <a:t>The assessment of possible scenarios helps PPG formulate new options, </a:t>
            </a:r>
          </a:p>
          <a:p>
            <a:pPr lvl="1" marL="0" indent="228600" defTabSz="321468">
              <a:lnSpc>
                <a:spcPts val="3300"/>
              </a:lnSpc>
              <a:spcBef>
                <a:spcPts val="800"/>
              </a:spcBef>
              <a:buSzTx/>
              <a:buNone/>
              <a:defRPr sz="1400">
                <a:latin typeface="Times"/>
                <a:ea typeface="Times"/>
                <a:cs typeface="Times"/>
                <a:sym typeface="Times"/>
              </a:defRPr>
            </a:pPr>
            <a:r>
              <a:t>and its managers apply Pareto analysis to identify</a:t>
            </a:r>
            <a:r>
              <a:rPr b="1"/>
              <a:t> a small number of actions that are likely to have a large impact.</a:t>
            </a:r>
            <a:r>
              <a:t> </a:t>
            </a:r>
            <a:endParaRPr sz="800"/>
          </a:p>
          <a:p>
            <a:pPr marL="0" indent="0" defTabSz="321468">
              <a:lnSpc>
                <a:spcPts val="3300"/>
              </a:lnSpc>
              <a:spcBef>
                <a:spcPts val="800"/>
              </a:spcBef>
              <a:buSzTx/>
              <a:buNone/>
              <a:defRPr sz="1400">
                <a:latin typeface="Times"/>
                <a:ea typeface="Times"/>
                <a:cs typeface="Times"/>
                <a:sym typeface="Times"/>
              </a:defRPr>
            </a:pPr>
            <a:r>
              <a:t> </a:t>
            </a:r>
            <a:endParaRPr sz="800"/>
          </a:p>
        </p:txBody>
      </p:sp>
      <p:sp>
        <p:nvSpPr>
          <p:cNvPr id="594" name="Shape 594"/>
          <p:cNvSpPr/>
          <p:nvPr>
            <p:ph type="sldNum" sz="quarter" idx="2"/>
          </p:nvPr>
        </p:nvSpPr>
        <p:spPr>
          <a:xfrm>
            <a:off x="4440732" y="6505277"/>
            <a:ext cx="253607" cy="254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ctrTitle"/>
          </p:nvPr>
        </p:nvSpPr>
        <p:spPr>
          <a:xfrm>
            <a:off x="685800" y="914400"/>
            <a:ext cx="7772400" cy="2079625"/>
          </a:xfrm>
          <a:prstGeom prst="rect">
            <a:avLst/>
          </a:prstGeom>
        </p:spPr>
        <p:txBody>
          <a:bodyPr>
            <a:normAutofit fontScale="100000" lnSpcReduction="0"/>
          </a:bodyPr>
          <a:lstStyle/>
          <a:p>
            <a:pPr defTabSz="877823">
              <a:defRPr sz="3455"/>
            </a:pPr>
            <a:r>
              <a:rPr>
                <a:solidFill>
                  <a:srgbClr val="3C4361">
                    <a:alpha val="54000"/>
                  </a:srgbClr>
                </a:solidFill>
              </a:rPr>
              <a:t>Begin:</a:t>
            </a:r>
            <a:br>
              <a:rPr>
                <a:solidFill>
                  <a:srgbClr val="3C4361">
                    <a:alpha val="54000"/>
                  </a:srgbClr>
                </a:solidFill>
              </a:rPr>
            </a:br>
            <a:r>
              <a:t>Quality Assurance</a:t>
            </a:r>
            <a:br/>
            <a:r>
              <a:t> is far more than ‘test’ </a:t>
            </a:r>
            <a:br/>
          </a:p>
        </p:txBody>
      </p:sp>
      <p:sp>
        <p:nvSpPr>
          <p:cNvPr id="392" name="Shape 392"/>
          <p:cNvSpPr/>
          <p:nvPr>
            <p:ph type="subTitle" sz="quarter" idx="1"/>
          </p:nvPr>
        </p:nvSpPr>
        <p:spPr>
          <a:xfrm>
            <a:off x="1371600" y="2895600"/>
            <a:ext cx="6400800" cy="1752600"/>
          </a:xfrm>
          <a:prstGeom prst="rect">
            <a:avLst/>
          </a:prstGeom>
        </p:spPr>
        <p:txBody>
          <a:bodyPr>
            <a:normAutofit fontScale="100000" lnSpcReduction="0"/>
          </a:bodyPr>
          <a:lstStyle/>
          <a:p>
            <a:pPr/>
            <a:r>
              <a:t>and it can be far more cost-effective</a:t>
            </a:r>
          </a:p>
        </p:txBody>
      </p:sp>
      <p:sp>
        <p:nvSpPr>
          <p:cNvPr id="393" name="Shape 39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Shape 598"/>
          <p:cNvSpPr/>
          <p:nvPr/>
        </p:nvSpPr>
        <p:spPr>
          <a:xfrm>
            <a:off x="3124200" y="6340794"/>
            <a:ext cx="2895600" cy="396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defTabSz="457200">
              <a:defRPr sz="1200">
                <a:solidFill>
                  <a:srgbClr val="888888"/>
                </a:solidFill>
                <a:latin typeface="Trebuchet MS"/>
                <a:ea typeface="Trebuchet MS"/>
                <a:cs typeface="Trebuchet MS"/>
                <a:sym typeface="Trebuchet MS"/>
              </a:defRPr>
            </a:pPr>
            <a:r>
              <a:t>N R Malotaux</a:t>
            </a:r>
          </a:p>
          <a:p>
            <a:pPr algn="ctr" defTabSz="457200">
              <a:lnSpc>
                <a:spcPct val="85000"/>
              </a:lnSpc>
              <a:defRPr sz="1200">
                <a:solidFill>
                  <a:srgbClr val="888888"/>
                </a:solidFill>
                <a:latin typeface="Trebuchet MS"/>
                <a:ea typeface="Trebuchet MS"/>
                <a:cs typeface="Trebuchet MS"/>
                <a:sym typeface="Trebuchet MS"/>
              </a:defRPr>
            </a:pPr>
            <a:r>
              <a:rPr sz="800">
                <a:latin typeface="Helvetica"/>
                <a:ea typeface="Helvetica"/>
                <a:cs typeface="Helvetica"/>
                <a:sym typeface="Helvetica"/>
              </a:rPr>
              <a:t>Consultancy</a:t>
            </a:r>
          </a:p>
        </p:txBody>
      </p:sp>
      <p:pic>
        <p:nvPicPr>
          <p:cNvPr id="599" name="image20.png"/>
          <p:cNvPicPr>
            <a:picLocks noChangeAspect="1"/>
          </p:cNvPicPr>
          <p:nvPr/>
        </p:nvPicPr>
        <p:blipFill>
          <a:blip r:embed="rId3">
            <a:extLst/>
          </a:blip>
          <a:stretch>
            <a:fillRect/>
          </a:stretch>
        </p:blipFill>
        <p:spPr>
          <a:xfrm>
            <a:off x="5151613" y="1558987"/>
            <a:ext cx="3992389" cy="4079814"/>
          </a:xfrm>
          <a:prstGeom prst="rect">
            <a:avLst/>
          </a:prstGeom>
          <a:ln w="12700">
            <a:miter lim="400000"/>
          </a:ln>
        </p:spPr>
      </p:pic>
      <p:sp>
        <p:nvSpPr>
          <p:cNvPr id="600" name="Shape 600"/>
          <p:cNvSpPr/>
          <p:nvPr>
            <p:ph type="title"/>
          </p:nvPr>
        </p:nvSpPr>
        <p:spPr>
          <a:xfrm>
            <a:off x="779463" y="107577"/>
            <a:ext cx="7581901" cy="844925"/>
          </a:xfrm>
          <a:prstGeom prst="rect">
            <a:avLst/>
          </a:prstGeom>
        </p:spPr>
        <p:txBody>
          <a:bodyPr/>
          <a:lstStyle/>
          <a:p>
            <a:pPr/>
            <a:r>
              <a:t>No Stakeholder?</a:t>
            </a:r>
          </a:p>
        </p:txBody>
      </p:sp>
      <p:sp>
        <p:nvSpPr>
          <p:cNvPr id="601" name="Shape 601"/>
          <p:cNvSpPr/>
          <p:nvPr>
            <p:ph type="body" idx="1"/>
          </p:nvPr>
        </p:nvSpPr>
        <p:spPr>
          <a:xfrm>
            <a:off x="0" y="1104900"/>
            <a:ext cx="5029203" cy="5251450"/>
          </a:xfrm>
          <a:prstGeom prst="rect">
            <a:avLst/>
          </a:prstGeom>
        </p:spPr>
        <p:txBody>
          <a:bodyPr/>
          <a:lstStyle/>
          <a:p>
            <a:pPr>
              <a:lnSpc>
                <a:spcPct val="72000"/>
              </a:lnSpc>
              <a:spcBef>
                <a:spcPts val="1100"/>
              </a:spcBef>
              <a:defRPr sz="2400"/>
            </a:pPr>
            <a:r>
              <a:t>No Stakeholder: no requirements</a:t>
            </a:r>
          </a:p>
          <a:p>
            <a:pPr>
              <a:lnSpc>
                <a:spcPct val="72000"/>
              </a:lnSpc>
              <a:spcBef>
                <a:spcPts val="1100"/>
              </a:spcBef>
              <a:defRPr sz="2400"/>
            </a:pPr>
            <a:r>
              <a:t>No requirements: nothing to do</a:t>
            </a:r>
          </a:p>
          <a:p>
            <a:pPr>
              <a:lnSpc>
                <a:spcPct val="72000"/>
              </a:lnSpc>
              <a:spcBef>
                <a:spcPts val="1100"/>
              </a:spcBef>
              <a:defRPr sz="2400"/>
            </a:pPr>
            <a:r>
              <a:t>No requirements: nothing to test</a:t>
            </a:r>
          </a:p>
          <a:p>
            <a:pPr>
              <a:lnSpc>
                <a:spcPct val="72000"/>
              </a:lnSpc>
              <a:spcBef>
                <a:spcPts val="1100"/>
              </a:spcBef>
              <a:defRPr sz="2400"/>
            </a:pPr>
            <a:r>
              <a:t>If you find a requirement without a Stakeholder:</a:t>
            </a:r>
          </a:p>
          <a:p>
            <a:pPr lvl="1" marL="742950" indent="-285750">
              <a:lnSpc>
                <a:spcPct val="72000"/>
              </a:lnSpc>
              <a:spcBef>
                <a:spcPts val="500"/>
              </a:spcBef>
              <a:defRPr sz="2100"/>
            </a:pPr>
            <a:r>
              <a:t>Either the requirement isn’t a requirement</a:t>
            </a:r>
          </a:p>
          <a:p>
            <a:pPr lvl="1" marL="742950" indent="-285750">
              <a:lnSpc>
                <a:spcPct val="72000"/>
              </a:lnSpc>
              <a:spcBef>
                <a:spcPts val="500"/>
              </a:spcBef>
              <a:defRPr sz="2100"/>
            </a:pPr>
            <a:r>
              <a:t>Or, you haven’t determined the Stakeholder yet</a:t>
            </a:r>
          </a:p>
          <a:p>
            <a:pPr>
              <a:lnSpc>
                <a:spcPct val="72000"/>
              </a:lnSpc>
              <a:spcBef>
                <a:spcPts val="1100"/>
              </a:spcBef>
              <a:defRPr sz="2400"/>
            </a:pPr>
            <a:r>
              <a:t>If you don’t know the Stakeholder:</a:t>
            </a:r>
          </a:p>
          <a:p>
            <a:pPr lvl="1" marL="742950" indent="-285750">
              <a:lnSpc>
                <a:spcPct val="72000"/>
              </a:lnSpc>
              <a:spcBef>
                <a:spcPts val="500"/>
              </a:spcBef>
              <a:defRPr sz="2100"/>
            </a:pPr>
            <a:r>
              <a:t>Who’s going to pay you for your work?</a:t>
            </a:r>
          </a:p>
          <a:p>
            <a:pPr lvl="1" marL="742950" indent="-285750">
              <a:lnSpc>
                <a:spcPct val="72000"/>
              </a:lnSpc>
              <a:spcBef>
                <a:spcPts val="500"/>
              </a:spcBef>
              <a:defRPr sz="2100"/>
            </a:pPr>
            <a:r>
              <a:t>How do you know that you are doing the right thing?</a:t>
            </a:r>
          </a:p>
          <a:p>
            <a:pPr lvl="1" marL="742950" indent="-285750">
              <a:lnSpc>
                <a:spcPct val="72000"/>
              </a:lnSpc>
              <a:spcBef>
                <a:spcPts val="500"/>
              </a:spcBef>
              <a:defRPr sz="2100"/>
            </a:pPr>
            <a:r>
              <a:t>When are you ready?</a:t>
            </a:r>
          </a:p>
        </p:txBody>
      </p:sp>
      <p:sp>
        <p:nvSpPr>
          <p:cNvPr id="602" name="Shape 60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6" name="Shape 606"/>
          <p:cNvSpPr/>
          <p:nvPr>
            <p:ph type="ctrTitle"/>
          </p:nvPr>
        </p:nvSpPr>
        <p:spPr>
          <a:prstGeom prst="rect">
            <a:avLst/>
          </a:prstGeom>
        </p:spPr>
        <p:txBody>
          <a:bodyPr/>
          <a:lstStyle/>
          <a:p>
            <a:pPr/>
            <a:r>
              <a:t>2. Quality and Value Quantification   </a:t>
            </a:r>
          </a:p>
        </p:txBody>
      </p:sp>
      <p:sp>
        <p:nvSpPr>
          <p:cNvPr id="607" name="Shape 607"/>
          <p:cNvSpPr/>
          <p:nvPr>
            <p:ph type="subTitle" sz="half" idx="1"/>
          </p:nvPr>
        </p:nvSpPr>
        <p:spPr>
          <a:prstGeom prst="rect">
            <a:avLst/>
          </a:prstGeom>
        </p:spPr>
        <p:txBody>
          <a:bodyPr/>
          <a:lstStyle/>
          <a:p>
            <a:pPr/>
            <a:r>
              <a:t> </a:t>
            </a:r>
          </a:p>
        </p:txBody>
      </p:sp>
      <p:sp>
        <p:nvSpPr>
          <p:cNvPr id="608" name="Shape 60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0" name="Shape 610"/>
          <p:cNvSpPr/>
          <p:nvPr>
            <p:ph type="title"/>
          </p:nvPr>
        </p:nvSpPr>
        <p:spPr>
          <a:xfrm>
            <a:off x="0" y="152400"/>
            <a:ext cx="9144000" cy="762000"/>
          </a:xfrm>
          <a:prstGeom prst="rect">
            <a:avLst/>
          </a:prstGeom>
        </p:spPr>
        <p:txBody>
          <a:bodyPr>
            <a:normAutofit fontScale="100000" lnSpcReduction="0"/>
          </a:bodyPr>
          <a:lstStyle/>
          <a:p>
            <a:pPr/>
            <a:r>
              <a:t>Quantify the Quality to ‘Assure’ It</a:t>
            </a:r>
          </a:p>
        </p:txBody>
      </p:sp>
      <p:sp>
        <p:nvSpPr>
          <p:cNvPr id="611" name="Shape 611"/>
          <p:cNvSpPr/>
          <p:nvPr>
            <p:ph type="body" idx="1"/>
          </p:nvPr>
        </p:nvSpPr>
        <p:spPr>
          <a:xfrm>
            <a:off x="304800" y="914400"/>
            <a:ext cx="8382000" cy="4800600"/>
          </a:xfrm>
          <a:prstGeom prst="rect">
            <a:avLst/>
          </a:prstGeom>
        </p:spPr>
        <p:txBody>
          <a:bodyPr>
            <a:normAutofit fontScale="100000" lnSpcReduction="0"/>
          </a:bodyPr>
          <a:lstStyle/>
          <a:p>
            <a:pPr marL="188912" indent="-188912">
              <a:lnSpc>
                <a:spcPct val="100000"/>
              </a:lnSpc>
              <a:spcBef>
                <a:spcPts val="600"/>
              </a:spcBef>
              <a:buSzTx/>
              <a:buNone/>
            </a:pPr>
            <a:r>
              <a:rPr sz="2800"/>
              <a:t>I often say that</a:t>
            </a:r>
            <a:endParaRPr sz="2800"/>
          </a:p>
          <a:p>
            <a:pPr marL="188912" indent="-188912">
              <a:lnSpc>
                <a:spcPct val="100000"/>
              </a:lnSpc>
              <a:buSzTx/>
              <a:buNone/>
            </a:pPr>
            <a:endParaRPr sz="800"/>
          </a:p>
          <a:p>
            <a:pPr marL="188912" indent="-188912">
              <a:lnSpc>
                <a:spcPct val="100000"/>
              </a:lnSpc>
              <a:spcBef>
                <a:spcPts val="600"/>
              </a:spcBef>
              <a:buSzTx/>
              <a:buNone/>
            </a:pPr>
            <a:r>
              <a:rPr sz="2800"/>
              <a:t>when you can </a:t>
            </a:r>
            <a:r>
              <a:rPr b="1" sz="2800"/>
              <a:t>measure </a:t>
            </a:r>
            <a:br>
              <a:rPr b="1" sz="2800"/>
            </a:br>
            <a:r>
              <a:rPr sz="2800"/>
              <a:t>what you are speaking about,</a:t>
            </a:r>
            <a:endParaRPr sz="2800"/>
          </a:p>
          <a:p>
            <a:pPr marL="188912" indent="-188912">
              <a:lnSpc>
                <a:spcPct val="100000"/>
              </a:lnSpc>
              <a:spcBef>
                <a:spcPts val="600"/>
              </a:spcBef>
              <a:buSzTx/>
              <a:buNone/>
            </a:pPr>
            <a:r>
              <a:rPr sz="2800"/>
              <a:t> and </a:t>
            </a:r>
            <a:r>
              <a:rPr b="1" sz="2800"/>
              <a:t>express it in numbers</a:t>
            </a:r>
            <a:r>
              <a:rPr sz="2800"/>
              <a:t>,</a:t>
            </a:r>
            <a:endParaRPr sz="2800"/>
          </a:p>
          <a:p>
            <a:pPr marL="188912" indent="-188912">
              <a:lnSpc>
                <a:spcPct val="100000"/>
              </a:lnSpc>
              <a:spcBef>
                <a:spcPts val="600"/>
              </a:spcBef>
              <a:buSzTx/>
              <a:buNone/>
            </a:pPr>
            <a:r>
              <a:rPr sz="2800"/>
              <a:t> you know something about it;</a:t>
            </a:r>
            <a:endParaRPr sz="2800"/>
          </a:p>
          <a:p>
            <a:pPr marL="188912" indent="-188912">
              <a:lnSpc>
                <a:spcPct val="100000"/>
              </a:lnSpc>
              <a:buSzTx/>
              <a:buNone/>
            </a:pPr>
            <a:endParaRPr sz="1400"/>
          </a:p>
          <a:p>
            <a:pPr marL="188912" indent="-188912">
              <a:lnSpc>
                <a:spcPct val="100000"/>
              </a:lnSpc>
              <a:spcBef>
                <a:spcPts val="600"/>
              </a:spcBef>
              <a:buSzTx/>
              <a:buNone/>
            </a:pPr>
            <a:r>
              <a:rPr sz="2800"/>
              <a:t> but when you </a:t>
            </a:r>
            <a:r>
              <a:rPr b="1" sz="2800"/>
              <a:t>cannot measure </a:t>
            </a:r>
            <a:r>
              <a:rPr sz="2800"/>
              <a:t>it,</a:t>
            </a:r>
            <a:endParaRPr sz="2800"/>
          </a:p>
          <a:p>
            <a:pPr marL="188912" indent="-188912">
              <a:lnSpc>
                <a:spcPct val="100000"/>
              </a:lnSpc>
              <a:spcBef>
                <a:spcPts val="600"/>
              </a:spcBef>
              <a:buSzTx/>
              <a:buNone/>
            </a:pPr>
            <a:r>
              <a:rPr sz="2800"/>
              <a:t> when you </a:t>
            </a:r>
            <a:r>
              <a:rPr b="1" sz="2800"/>
              <a:t>cannot express it in numbers</a:t>
            </a:r>
            <a:r>
              <a:rPr sz="2800"/>
              <a:t>,</a:t>
            </a:r>
            <a:endParaRPr sz="2800"/>
          </a:p>
          <a:p>
            <a:pPr marL="188912" indent="-188912">
              <a:lnSpc>
                <a:spcPct val="100000"/>
              </a:lnSpc>
              <a:spcBef>
                <a:spcPts val="600"/>
              </a:spcBef>
              <a:buSzTx/>
              <a:buNone/>
            </a:pPr>
            <a:r>
              <a:rPr sz="2800"/>
              <a:t> your knowledge is of a meagre and unsatisfactory kind;</a:t>
            </a:r>
          </a:p>
        </p:txBody>
      </p:sp>
      <p:pic>
        <p:nvPicPr>
          <p:cNvPr id="612" name="image16.png"/>
          <p:cNvPicPr>
            <a:picLocks noChangeAspect="1"/>
          </p:cNvPicPr>
          <p:nvPr/>
        </p:nvPicPr>
        <p:blipFill>
          <a:blip r:embed="rId3">
            <a:extLst/>
          </a:blip>
          <a:stretch>
            <a:fillRect/>
          </a:stretch>
        </p:blipFill>
        <p:spPr>
          <a:xfrm>
            <a:off x="6781800" y="1066799"/>
            <a:ext cx="1793445" cy="2403442"/>
          </a:xfrm>
          <a:prstGeom prst="rect">
            <a:avLst/>
          </a:prstGeom>
          <a:ln w="12700">
            <a:miter lim="400000"/>
          </a:ln>
        </p:spPr>
      </p:pic>
      <p:sp>
        <p:nvSpPr>
          <p:cNvPr id="613" name="Shape 613"/>
          <p:cNvSpPr/>
          <p:nvPr/>
        </p:nvSpPr>
        <p:spPr>
          <a:xfrm>
            <a:off x="5638800" y="5638800"/>
            <a:ext cx="2971800"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2400"/>
            </a:lvl1pPr>
          </a:lstStyle>
          <a:p>
            <a:pPr>
              <a:defRPr i="0" sz="1800"/>
            </a:pPr>
            <a:r>
              <a:rPr i="1" sz="2400"/>
              <a:t>- Lord Kelvin, 1893</a:t>
            </a:r>
          </a:p>
        </p:txBody>
      </p:sp>
      <p:sp>
        <p:nvSpPr>
          <p:cNvPr id="614" name="Shape 61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title"/>
          </p:nvPr>
        </p:nvSpPr>
        <p:spPr>
          <a:xfrm>
            <a:off x="304800" y="228600"/>
            <a:ext cx="8610600" cy="990600"/>
          </a:xfrm>
          <a:prstGeom prst="rect">
            <a:avLst/>
          </a:prstGeom>
        </p:spPr>
        <p:txBody>
          <a:bodyPr/>
          <a:lstStyle/>
          <a:p>
            <a:pPr defTabSz="420623">
              <a:defRPr sz="4048"/>
            </a:pPr>
            <a:r>
              <a:rPr sz="2668"/>
              <a:t>Stakeholders: </a:t>
            </a:r>
            <a:br>
              <a:rPr sz="2668"/>
            </a:br>
            <a:r>
              <a:rPr sz="2668"/>
              <a:t>How to find out about, and confirm, their requirements</a:t>
            </a:r>
          </a:p>
        </p:txBody>
      </p:sp>
      <p:sp>
        <p:nvSpPr>
          <p:cNvPr id="619" name="Shape 619"/>
          <p:cNvSpPr/>
          <p:nvPr/>
        </p:nvSpPr>
        <p:spPr>
          <a:xfrm>
            <a:off x="838200" y="2212975"/>
            <a:ext cx="1524000" cy="1434465"/>
          </a:xfrm>
          <a:prstGeom prst="rect">
            <a:avLst/>
          </a:prstGeom>
          <a:solidFill>
            <a:srgbClr val="EEECE1"/>
          </a:solidFill>
          <a:ln>
            <a:solidFill>
              <a:srgbClr val="FF2600"/>
            </a:solidFill>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000"/>
              </a:spcBef>
              <a:defRPr>
                <a:latin typeface="Trebuchet MS"/>
                <a:ea typeface="Trebuchet MS"/>
                <a:cs typeface="Trebuchet MS"/>
                <a:sym typeface="Trebuchet MS"/>
              </a:defRPr>
            </a:pPr>
            <a:r>
              <a:t>1. </a:t>
            </a:r>
            <a:r>
              <a:rPr>
                <a:solidFill>
                  <a:srgbClr val="0432FF"/>
                </a:solidFill>
              </a:rPr>
              <a:t>Identify</a:t>
            </a:r>
            <a:r>
              <a:t> all critical and profitable </a:t>
            </a:r>
            <a:r>
              <a:rPr>
                <a:solidFill>
                  <a:srgbClr val="0432FF"/>
                </a:solidFill>
              </a:rPr>
              <a:t>STAKE-HOLDERS</a:t>
            </a:r>
          </a:p>
        </p:txBody>
      </p:sp>
      <p:sp>
        <p:nvSpPr>
          <p:cNvPr id="620" name="Shape 620"/>
          <p:cNvSpPr/>
          <p:nvPr/>
        </p:nvSpPr>
        <p:spPr>
          <a:xfrm>
            <a:off x="2590800" y="2212975"/>
            <a:ext cx="1524000" cy="1701166"/>
          </a:xfrm>
          <a:prstGeom prst="rect">
            <a:avLst/>
          </a:prstGeom>
          <a:solidFill>
            <a:srgbClr val="EEECE1"/>
          </a:solidFill>
          <a:ln>
            <a:solidFill>
              <a:srgbClr val="FF2600"/>
            </a:solidFill>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000"/>
              </a:spcBef>
              <a:defRPr>
                <a:latin typeface="Trebuchet MS"/>
                <a:ea typeface="Trebuchet MS"/>
                <a:cs typeface="Trebuchet MS"/>
                <a:sym typeface="Trebuchet MS"/>
              </a:defRPr>
            </a:pPr>
            <a:r>
              <a:t>2. </a:t>
            </a:r>
            <a:r>
              <a:rPr>
                <a:solidFill>
                  <a:srgbClr val="0432FF"/>
                </a:solidFill>
              </a:rPr>
              <a:t>Identify</a:t>
            </a:r>
            <a:r>
              <a:t> All critical and profitable stakeholder </a:t>
            </a:r>
            <a:r>
              <a:rPr>
                <a:solidFill>
                  <a:srgbClr val="0432FF"/>
                </a:solidFill>
              </a:rPr>
              <a:t>REQUIRE-MENTS</a:t>
            </a:r>
          </a:p>
        </p:txBody>
      </p:sp>
      <p:sp>
        <p:nvSpPr>
          <p:cNvPr id="621" name="Shape 621"/>
          <p:cNvSpPr/>
          <p:nvPr/>
        </p:nvSpPr>
        <p:spPr>
          <a:xfrm>
            <a:off x="4495800" y="2216150"/>
            <a:ext cx="1524000" cy="1701166"/>
          </a:xfrm>
          <a:prstGeom prst="rect">
            <a:avLst/>
          </a:prstGeom>
          <a:solidFill>
            <a:srgbClr val="EEECE1"/>
          </a:solidFill>
          <a:ln>
            <a:solidFill>
              <a:srgbClr val="FF2600"/>
            </a:solidFill>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000"/>
              </a:spcBef>
              <a:defRPr>
                <a:latin typeface="Trebuchet MS"/>
                <a:ea typeface="Trebuchet MS"/>
                <a:cs typeface="Trebuchet MS"/>
                <a:sym typeface="Trebuchet MS"/>
              </a:defRPr>
            </a:pPr>
            <a:r>
              <a:t> 3. </a:t>
            </a:r>
            <a:r>
              <a:rPr>
                <a:solidFill>
                  <a:srgbClr val="0432FF"/>
                </a:solidFill>
              </a:rPr>
              <a:t>Detail</a:t>
            </a:r>
            <a:r>
              <a:t> and clarify requirements (Scale  +Benchmarks+Targets)</a:t>
            </a:r>
          </a:p>
        </p:txBody>
      </p:sp>
      <p:sp>
        <p:nvSpPr>
          <p:cNvPr id="622" name="Shape 622"/>
          <p:cNvSpPr/>
          <p:nvPr/>
        </p:nvSpPr>
        <p:spPr>
          <a:xfrm>
            <a:off x="6324600" y="2212975"/>
            <a:ext cx="1524000" cy="1701166"/>
          </a:xfrm>
          <a:prstGeom prst="rect">
            <a:avLst/>
          </a:prstGeom>
          <a:solidFill>
            <a:srgbClr val="EEECE1"/>
          </a:solidFill>
          <a:ln>
            <a:solidFill>
              <a:srgbClr val="FF2600"/>
            </a:solidFill>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000"/>
              </a:spcBef>
              <a:defRPr>
                <a:latin typeface="Trebuchet MS"/>
                <a:ea typeface="Trebuchet MS"/>
                <a:cs typeface="Trebuchet MS"/>
                <a:sym typeface="Trebuchet MS"/>
              </a:defRPr>
            </a:pPr>
            <a:r>
              <a:t>4. </a:t>
            </a:r>
            <a:r>
              <a:rPr>
                <a:solidFill>
                  <a:srgbClr val="0432FF"/>
                </a:solidFill>
              </a:rPr>
              <a:t>Validate</a:t>
            </a:r>
            <a:r>
              <a:t> and agree these requirements with stakeholders</a:t>
            </a:r>
          </a:p>
        </p:txBody>
      </p:sp>
      <p:sp>
        <p:nvSpPr>
          <p:cNvPr id="623" name="Shape 623"/>
          <p:cNvSpPr/>
          <p:nvPr/>
        </p:nvSpPr>
        <p:spPr>
          <a:xfrm>
            <a:off x="1828800" y="4575176"/>
            <a:ext cx="1524000" cy="2234566"/>
          </a:xfrm>
          <a:prstGeom prst="rect">
            <a:avLst/>
          </a:prstGeom>
          <a:solidFill>
            <a:srgbClr val="EEECE1"/>
          </a:solidFill>
          <a:ln>
            <a:solidFill>
              <a:srgbClr val="FF2600"/>
            </a:solidFill>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000"/>
              </a:spcBef>
              <a:defRPr>
                <a:latin typeface="Trebuchet MS"/>
                <a:ea typeface="Trebuchet MS"/>
                <a:cs typeface="Trebuchet MS"/>
                <a:sym typeface="Trebuchet MS"/>
              </a:defRPr>
            </a:pPr>
            <a:r>
              <a:t>5. </a:t>
            </a:r>
            <a:r>
              <a:rPr>
                <a:solidFill>
                  <a:srgbClr val="0432FF"/>
                </a:solidFill>
              </a:rPr>
              <a:t>Select</a:t>
            </a:r>
            <a:r>
              <a:t> most profitable requirements to deliver first (</a:t>
            </a:r>
            <a:r>
              <a:rPr>
                <a:solidFill>
                  <a:srgbClr val="0432FF"/>
                </a:solidFill>
              </a:rPr>
              <a:t>Evolutionary delivery</a:t>
            </a:r>
            <a:r>
              <a:t>)</a:t>
            </a:r>
          </a:p>
        </p:txBody>
      </p:sp>
      <p:sp>
        <p:nvSpPr>
          <p:cNvPr id="624" name="Shape 624"/>
          <p:cNvSpPr/>
          <p:nvPr/>
        </p:nvSpPr>
        <p:spPr>
          <a:xfrm>
            <a:off x="4191000" y="4575175"/>
            <a:ext cx="3124200" cy="1434465"/>
          </a:xfrm>
          <a:prstGeom prst="rect">
            <a:avLst/>
          </a:prstGeom>
          <a:solidFill>
            <a:srgbClr val="EEECE1"/>
          </a:solidFill>
          <a:ln>
            <a:solidFill>
              <a:srgbClr val="FF2600"/>
            </a:solidFill>
            <a:miter lim="400000"/>
          </a:ln>
          <a:extLst>
            <a:ext uri="{C572A759-6A51-4108-AA02-DFA0A04FC94B}">
              <ma14:wrappingTextBoxFlag xmlns:ma14="http://schemas.microsoft.com/office/mac/drawingml/2011/main" val="1"/>
            </a:ext>
          </a:extLst>
        </p:spPr>
        <p:txBody>
          <a:bodyPr lIns="45719" rIns="45719">
            <a:spAutoFit/>
          </a:bodyPr>
          <a:lstStyle>
            <a:lvl1pPr defTabSz="457200">
              <a:spcBef>
                <a:spcPts val="1000"/>
              </a:spcBef>
              <a:defRPr>
                <a:latin typeface="Trebuchet MS"/>
                <a:ea typeface="Trebuchet MS"/>
                <a:cs typeface="Trebuchet MS"/>
                <a:sym typeface="Trebuchet MS"/>
              </a:defRPr>
            </a:lvl1pPr>
          </a:lstStyle>
          <a:p>
            <a:pPr/>
            <a:r>
              <a:t>6. Learn new requirements evolutionarily as result of experience feedback and time (new technology, markets and cost levels)</a:t>
            </a:r>
          </a:p>
        </p:txBody>
      </p:sp>
      <p:sp>
        <p:nvSpPr>
          <p:cNvPr id="625" name="Shape 625"/>
          <p:cNvSpPr/>
          <p:nvPr/>
        </p:nvSpPr>
        <p:spPr>
          <a:xfrm>
            <a:off x="2362200" y="2974975"/>
            <a:ext cx="304800" cy="0"/>
          </a:xfrm>
          <a:prstGeom prst="line">
            <a:avLst/>
          </a:prstGeom>
          <a:ln w="57150">
            <a:solidFill>
              <a:srgbClr val="000000"/>
            </a:solidFill>
            <a:tailEnd type="triangle"/>
          </a:ln>
        </p:spPr>
        <p:txBody>
          <a:bodyPr lIns="0" tIns="0" rIns="0" bIns="0"/>
          <a:lstStyle/>
          <a:p>
            <a:pPr defTabSz="457200">
              <a:defRPr sz="1200">
                <a:latin typeface="Helvetica"/>
                <a:ea typeface="Helvetica"/>
                <a:cs typeface="Helvetica"/>
                <a:sym typeface="Helvetica"/>
              </a:defRPr>
            </a:pPr>
          </a:p>
        </p:txBody>
      </p:sp>
      <p:sp>
        <p:nvSpPr>
          <p:cNvPr id="626" name="Shape 626"/>
          <p:cNvSpPr/>
          <p:nvPr/>
        </p:nvSpPr>
        <p:spPr>
          <a:xfrm>
            <a:off x="4114800" y="2974975"/>
            <a:ext cx="381000" cy="0"/>
          </a:xfrm>
          <a:prstGeom prst="line">
            <a:avLst/>
          </a:prstGeom>
          <a:ln w="57150">
            <a:solidFill>
              <a:srgbClr val="000000"/>
            </a:solidFill>
            <a:tailEnd type="triangle"/>
          </a:ln>
        </p:spPr>
        <p:txBody>
          <a:bodyPr lIns="0" tIns="0" rIns="0" bIns="0"/>
          <a:lstStyle/>
          <a:p>
            <a:pPr defTabSz="457200">
              <a:defRPr sz="1200">
                <a:latin typeface="Helvetica"/>
                <a:ea typeface="Helvetica"/>
                <a:cs typeface="Helvetica"/>
                <a:sym typeface="Helvetica"/>
              </a:defRPr>
            </a:pPr>
          </a:p>
        </p:txBody>
      </p:sp>
      <p:sp>
        <p:nvSpPr>
          <p:cNvPr id="627" name="Shape 627"/>
          <p:cNvSpPr/>
          <p:nvPr/>
        </p:nvSpPr>
        <p:spPr>
          <a:xfrm>
            <a:off x="5943600" y="2974975"/>
            <a:ext cx="381000" cy="0"/>
          </a:xfrm>
          <a:prstGeom prst="line">
            <a:avLst/>
          </a:prstGeom>
          <a:ln w="57150">
            <a:solidFill>
              <a:srgbClr val="000000"/>
            </a:solidFill>
            <a:tailEnd type="triangle"/>
          </a:ln>
        </p:spPr>
        <p:txBody>
          <a:bodyPr lIns="0" tIns="0" rIns="0" bIns="0"/>
          <a:lstStyle/>
          <a:p>
            <a:pPr defTabSz="457200">
              <a:defRPr sz="1200">
                <a:latin typeface="Helvetica"/>
                <a:ea typeface="Helvetica"/>
                <a:cs typeface="Helvetica"/>
                <a:sym typeface="Helvetica"/>
              </a:defRPr>
            </a:pPr>
          </a:p>
        </p:txBody>
      </p:sp>
      <p:sp>
        <p:nvSpPr>
          <p:cNvPr id="628" name="Shape 628"/>
          <p:cNvSpPr/>
          <p:nvPr/>
        </p:nvSpPr>
        <p:spPr>
          <a:xfrm>
            <a:off x="3352800" y="5337175"/>
            <a:ext cx="838200" cy="0"/>
          </a:xfrm>
          <a:prstGeom prst="line">
            <a:avLst/>
          </a:prstGeom>
          <a:ln w="57150">
            <a:solidFill>
              <a:srgbClr val="000000"/>
            </a:solidFill>
            <a:tailEnd type="triangle"/>
          </a:ln>
        </p:spPr>
        <p:txBody>
          <a:bodyPr lIns="0" tIns="0" rIns="0" bIns="0"/>
          <a:lstStyle/>
          <a:p>
            <a:pPr defTabSz="457200">
              <a:defRPr sz="1200">
                <a:latin typeface="Helvetica"/>
                <a:ea typeface="Helvetica"/>
                <a:cs typeface="Helvetica"/>
                <a:sym typeface="Helvetica"/>
              </a:defRPr>
            </a:pPr>
          </a:p>
        </p:txBody>
      </p:sp>
      <p:sp>
        <p:nvSpPr>
          <p:cNvPr id="629" name="Shape 629"/>
          <p:cNvSpPr/>
          <p:nvPr/>
        </p:nvSpPr>
        <p:spPr>
          <a:xfrm>
            <a:off x="2590800" y="3063240"/>
            <a:ext cx="5515610" cy="15062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5" y="0"/>
                </a:moveTo>
                <a:lnTo>
                  <a:pt x="21600" y="0"/>
                </a:lnTo>
                <a:lnTo>
                  <a:pt x="21600" y="17284"/>
                </a:lnTo>
                <a:lnTo>
                  <a:pt x="0" y="17284"/>
                </a:lnTo>
                <a:lnTo>
                  <a:pt x="0" y="21600"/>
                </a:lnTo>
              </a:path>
            </a:pathLst>
          </a:custGeom>
          <a:ln>
            <a:solidFill>
              <a:srgbClr val="000000"/>
            </a:solidFill>
            <a:miter lim="400000"/>
            <a:tailEnd type="triangle"/>
          </a:ln>
        </p:spPr>
        <p:txBody>
          <a:bodyPr lIns="45719" rIns="45719" anchor="ctr"/>
          <a:lstStyle/>
          <a:p>
            <a:pPr defTabSz="457200">
              <a:defRPr sz="1200">
                <a:latin typeface="Helvetica"/>
                <a:ea typeface="Helvetica"/>
                <a:cs typeface="Helvetica"/>
                <a:sym typeface="Helvetica"/>
              </a:defRPr>
            </a:pPr>
          </a:p>
        </p:txBody>
      </p:sp>
      <p:sp>
        <p:nvSpPr>
          <p:cNvPr id="630" name="Shape 630"/>
          <p:cNvSpPr/>
          <p:nvPr/>
        </p:nvSpPr>
        <p:spPr>
          <a:xfrm>
            <a:off x="1600200" y="1525270"/>
            <a:ext cx="5982971" cy="3766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6" y="21600"/>
                </a:moveTo>
                <a:lnTo>
                  <a:pt x="21600" y="21600"/>
                </a:lnTo>
                <a:lnTo>
                  <a:pt x="21600" y="0"/>
                </a:lnTo>
                <a:lnTo>
                  <a:pt x="0" y="0"/>
                </a:lnTo>
                <a:lnTo>
                  <a:pt x="0" y="3911"/>
                </a:lnTo>
              </a:path>
            </a:pathLst>
          </a:custGeom>
          <a:ln>
            <a:solidFill>
              <a:srgbClr val="000000"/>
            </a:solidFill>
            <a:miter lim="400000"/>
            <a:tailEnd type="triangle"/>
          </a:ln>
        </p:spPr>
        <p:txBody>
          <a:bodyPr lIns="45719" rIns="45719" anchor="ctr"/>
          <a:lstStyle/>
          <a:p>
            <a:pPr defTabSz="457200">
              <a:defRPr sz="1200">
                <a:latin typeface="Helvetica"/>
                <a:ea typeface="Helvetica"/>
                <a:cs typeface="Helvetica"/>
                <a:sym typeface="Helvetica"/>
              </a:defRPr>
            </a:pPr>
          </a:p>
        </p:txBody>
      </p:sp>
      <p:sp>
        <p:nvSpPr>
          <p:cNvPr id="631" name="Shape 631"/>
          <p:cNvSpPr/>
          <p:nvPr/>
        </p:nvSpPr>
        <p:spPr>
          <a:xfrm>
            <a:off x="3276600" y="1527175"/>
            <a:ext cx="0" cy="685800"/>
          </a:xfrm>
          <a:prstGeom prst="line">
            <a:avLst/>
          </a:prstGeom>
          <a:ln>
            <a:solidFill>
              <a:srgbClr val="000000"/>
            </a:solidFill>
            <a:tailEnd type="triangle"/>
          </a:ln>
        </p:spPr>
        <p:txBody>
          <a:bodyPr lIns="0" tIns="0" rIns="0" bIns="0"/>
          <a:lstStyle/>
          <a:p>
            <a:pPr defTabSz="457200">
              <a:defRPr sz="1200">
                <a:latin typeface="Helvetica"/>
                <a:ea typeface="Helvetica"/>
                <a:cs typeface="Helvetica"/>
                <a:sym typeface="Helvetica"/>
              </a:defRPr>
            </a:pPr>
          </a:p>
        </p:txBody>
      </p:sp>
      <p:sp>
        <p:nvSpPr>
          <p:cNvPr id="632" name="Shape 632"/>
          <p:cNvSpPr/>
          <p:nvPr/>
        </p:nvSpPr>
        <p:spPr>
          <a:xfrm>
            <a:off x="5181600" y="1527175"/>
            <a:ext cx="0" cy="685800"/>
          </a:xfrm>
          <a:prstGeom prst="line">
            <a:avLst/>
          </a:prstGeom>
          <a:ln>
            <a:solidFill>
              <a:srgbClr val="000000"/>
            </a:solidFill>
            <a:tailEnd type="triangle"/>
          </a:ln>
        </p:spPr>
        <p:txBody>
          <a:bodyPr lIns="0" tIns="0" rIns="0" bIns="0"/>
          <a:lstStyle/>
          <a:p>
            <a:pPr defTabSz="457200">
              <a:defRPr sz="1200">
                <a:latin typeface="Helvetica"/>
                <a:ea typeface="Helvetica"/>
                <a:cs typeface="Helvetica"/>
                <a:sym typeface="Helvetica"/>
              </a:defRPr>
            </a:pPr>
          </a:p>
        </p:txBody>
      </p:sp>
      <p:sp>
        <p:nvSpPr>
          <p:cNvPr id="633" name="Shape 63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Shape 635"/>
          <p:cNvSpPr/>
          <p:nvPr>
            <p:ph type="title"/>
          </p:nvPr>
        </p:nvSpPr>
        <p:spPr>
          <a:xfrm>
            <a:off x="0" y="152400"/>
            <a:ext cx="9144000" cy="762000"/>
          </a:xfrm>
          <a:prstGeom prst="rect">
            <a:avLst/>
          </a:prstGeom>
        </p:spPr>
        <p:txBody>
          <a:bodyPr>
            <a:normAutofit fontScale="100000" lnSpcReduction="0"/>
          </a:bodyPr>
          <a:lstStyle/>
          <a:p>
            <a:pPr/>
            <a:r>
              <a:t>Setting Quality Goals</a:t>
            </a:r>
          </a:p>
        </p:txBody>
      </p:sp>
      <p:sp>
        <p:nvSpPr>
          <p:cNvPr id="636" name="Shape 636"/>
          <p:cNvSpPr/>
          <p:nvPr>
            <p:ph type="body" idx="1"/>
          </p:nvPr>
        </p:nvSpPr>
        <p:spPr>
          <a:xfrm>
            <a:off x="838200" y="1143000"/>
            <a:ext cx="7620000" cy="5029200"/>
          </a:xfrm>
          <a:prstGeom prst="rect">
            <a:avLst/>
          </a:prstGeom>
        </p:spPr>
        <p:txBody>
          <a:bodyPr>
            <a:normAutofit fontScale="100000" lnSpcReduction="0"/>
          </a:bodyPr>
          <a:lstStyle/>
          <a:p>
            <a:pPr marL="188912" indent="-188912">
              <a:buSzTx/>
              <a:buNone/>
            </a:pPr>
            <a:r>
              <a:t>Usability.Learn</a:t>
            </a:r>
          </a:p>
          <a:p>
            <a:pPr marL="188912" indent="-188912">
              <a:buSzTx/>
              <a:buNone/>
            </a:pPr>
            <a:r>
              <a:t>	Scale: average time to Learn how to operate the computer, from .. to ..</a:t>
            </a:r>
          </a:p>
          <a:p>
            <a:pPr marL="188912" indent="-188912">
              <a:buSzTx/>
              <a:buNone/>
            </a:pPr>
            <a:endParaRPr sz="1200"/>
          </a:p>
          <a:p>
            <a:pPr marL="188912" indent="-188912">
              <a:buSzTx/>
              <a:buNone/>
            </a:pPr>
            <a:r>
              <a:t>		Status [today] 3 hours</a:t>
            </a:r>
          </a:p>
          <a:p>
            <a:pPr marL="188912" indent="-188912">
              <a:buSzTx/>
              <a:buNone/>
            </a:pPr>
            <a:r>
              <a:t>		Goal [next year] 10 min.</a:t>
            </a:r>
          </a:p>
        </p:txBody>
      </p:sp>
      <p:sp>
        <p:nvSpPr>
          <p:cNvPr id="637" name="Shape 63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9" name="Shape 639"/>
          <p:cNvSpPr/>
          <p:nvPr/>
        </p:nvSpPr>
        <p:spPr>
          <a:xfrm>
            <a:off x="4572000" y="0"/>
            <a:ext cx="4572000" cy="6858000"/>
          </a:xfrm>
          <a:prstGeom prst="rect">
            <a:avLst/>
          </a:prstGeom>
          <a:solidFill>
            <a:srgbClr val="0070C0"/>
          </a:solidFill>
          <a:ln w="12700">
            <a:miter lim="400000"/>
          </a:ln>
        </p:spPr>
        <p:txBody>
          <a:bodyPr lIns="45719" rIns="45719"/>
          <a:lstStyle/>
          <a:p>
            <a:pPr algn="r">
              <a:defRPr sz="3000">
                <a:solidFill>
                  <a:srgbClr val="FFFFFF"/>
                </a:solidFill>
                <a:latin typeface="Helvetica"/>
                <a:ea typeface="Helvetica"/>
                <a:cs typeface="Helvetica"/>
                <a:sym typeface="Helvetica"/>
              </a:defRPr>
            </a:pPr>
          </a:p>
        </p:txBody>
      </p:sp>
      <p:sp>
        <p:nvSpPr>
          <p:cNvPr id="640" name="Shape 640"/>
          <p:cNvSpPr/>
          <p:nvPr/>
        </p:nvSpPr>
        <p:spPr>
          <a:xfrm>
            <a:off x="0" y="-1"/>
            <a:ext cx="4572000" cy="4493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0070C0"/>
                </a:solidFill>
              </a:defRPr>
            </a:lvl1pPr>
          </a:lstStyle>
          <a:p>
            <a:pPr>
              <a:defRPr b="0" sz="4000">
                <a:solidFill>
                  <a:srgbClr val="000000"/>
                </a:solidFill>
              </a:defRPr>
            </a:pPr>
            <a:r>
              <a:rPr b="1" sz="2500">
                <a:solidFill>
                  <a:srgbClr val="0070C0"/>
                </a:solidFill>
              </a:rPr>
              <a:t>PLANGUAGE SAMPLE</a:t>
            </a:r>
          </a:p>
        </p:txBody>
      </p:sp>
      <p:sp>
        <p:nvSpPr>
          <p:cNvPr id="641" name="Shape 641"/>
          <p:cNvSpPr/>
          <p:nvPr/>
        </p:nvSpPr>
        <p:spPr>
          <a:xfrm>
            <a:off x="4572000" y="2996951"/>
            <a:ext cx="432048"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642" name="Shape 642"/>
          <p:cNvSpPr/>
          <p:nvPr/>
        </p:nvSpPr>
        <p:spPr>
          <a:xfrm flipV="1">
            <a:off x="899591" y="853904"/>
            <a:ext cx="3672410" cy="6847"/>
          </a:xfrm>
          <a:prstGeom prst="line">
            <a:avLst/>
          </a:prstGeom>
          <a:ln w="57150">
            <a:solidFill>
              <a:srgbClr val="80807F"/>
            </a:solidFill>
            <a:prstDash val="sysDot"/>
            <a:bevel/>
          </a:ln>
        </p:spPr>
        <p:txBody>
          <a:bodyPr lIns="0" tIns="0" rIns="0" bIns="0"/>
          <a:lstStyle/>
          <a:p>
            <a:pPr defTabSz="457200">
              <a:defRPr sz="1200">
                <a:latin typeface="Helvetica"/>
                <a:ea typeface="Helvetica"/>
                <a:cs typeface="Helvetica"/>
                <a:sym typeface="Helvetica"/>
              </a:defRPr>
            </a:pPr>
          </a:p>
        </p:txBody>
      </p:sp>
      <p:sp>
        <p:nvSpPr>
          <p:cNvPr id="643" name="Shape 643"/>
          <p:cNvSpPr/>
          <p:nvPr/>
        </p:nvSpPr>
        <p:spPr>
          <a:xfrm>
            <a:off x="7668344" y="758545"/>
            <a:ext cx="1403649" cy="266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200">
                <a:solidFill>
                  <a:srgbClr val="FFFFFF"/>
                </a:solidFill>
              </a:defRPr>
            </a:lvl1pPr>
          </a:lstStyle>
          <a:p>
            <a:pPr>
              <a:defRPr b="0" sz="4000">
                <a:solidFill>
                  <a:srgbClr val="000000"/>
                </a:solidFill>
              </a:defRPr>
            </a:pPr>
            <a:r>
              <a:rPr b="1" sz="1200">
                <a:solidFill>
                  <a:srgbClr val="FFFFFF"/>
                </a:solidFill>
              </a:rPr>
              <a:t>PERFORMANCE</a:t>
            </a:r>
          </a:p>
        </p:txBody>
      </p:sp>
      <p:sp>
        <p:nvSpPr>
          <p:cNvPr id="644" name="Shape 644"/>
          <p:cNvSpPr/>
          <p:nvPr/>
        </p:nvSpPr>
        <p:spPr>
          <a:xfrm>
            <a:off x="0" y="716734"/>
            <a:ext cx="899592" cy="266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200">
                <a:solidFill>
                  <a:srgbClr val="0070C0"/>
                </a:solidFill>
              </a:defRPr>
            </a:lvl1pPr>
          </a:lstStyle>
          <a:p>
            <a:pPr>
              <a:defRPr b="0" sz="4000">
                <a:solidFill>
                  <a:srgbClr val="000000"/>
                </a:solidFill>
              </a:defRPr>
            </a:pPr>
            <a:r>
              <a:rPr b="1" sz="1200">
                <a:solidFill>
                  <a:srgbClr val="0070C0"/>
                </a:solidFill>
              </a:rPr>
              <a:t>EFFORT</a:t>
            </a:r>
          </a:p>
        </p:txBody>
      </p:sp>
      <p:sp>
        <p:nvSpPr>
          <p:cNvPr id="645" name="Shape 645"/>
          <p:cNvSpPr/>
          <p:nvPr/>
        </p:nvSpPr>
        <p:spPr>
          <a:xfrm>
            <a:off x="4704867" y="1180694"/>
            <a:ext cx="899593" cy="228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FFFF"/>
                </a:solidFill>
              </a:defRPr>
            </a:lvl1pPr>
          </a:lstStyle>
          <a:p>
            <a:pPr>
              <a:defRPr b="0" sz="4000">
                <a:solidFill>
                  <a:srgbClr val="000000"/>
                </a:solidFill>
              </a:defRPr>
            </a:pPr>
            <a:r>
              <a:rPr b="1" sz="1000">
                <a:solidFill>
                  <a:srgbClr val="FFFFFF"/>
                </a:solidFill>
              </a:rPr>
              <a:t>Goal Clarity</a:t>
            </a:r>
          </a:p>
        </p:txBody>
      </p:sp>
      <p:sp>
        <p:nvSpPr>
          <p:cNvPr id="646" name="Shape 646"/>
          <p:cNvSpPr/>
          <p:nvPr/>
        </p:nvSpPr>
        <p:spPr>
          <a:xfrm>
            <a:off x="2472619" y="1265876"/>
            <a:ext cx="899593" cy="228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0070C0"/>
                </a:solidFill>
              </a:defRPr>
            </a:lvl1pPr>
          </a:lstStyle>
          <a:p>
            <a:pPr>
              <a:defRPr b="0" sz="4000">
                <a:solidFill>
                  <a:srgbClr val="000000"/>
                </a:solidFill>
              </a:defRPr>
            </a:pPr>
            <a:r>
              <a:rPr b="1" sz="1000">
                <a:solidFill>
                  <a:srgbClr val="0070C0"/>
                </a:solidFill>
              </a:rPr>
              <a:t>Resources</a:t>
            </a:r>
          </a:p>
        </p:txBody>
      </p:sp>
      <p:sp>
        <p:nvSpPr>
          <p:cNvPr id="647" name="Shape 647"/>
          <p:cNvSpPr/>
          <p:nvPr/>
        </p:nvSpPr>
        <p:spPr>
          <a:xfrm>
            <a:off x="5508104" y="428702"/>
            <a:ext cx="1512169" cy="3683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FFFF"/>
                </a:solidFill>
              </a:defRPr>
            </a:lvl1pPr>
          </a:lstStyle>
          <a:p>
            <a:pPr>
              <a:defRPr b="0" sz="4000">
                <a:solidFill>
                  <a:srgbClr val="000000"/>
                </a:solidFill>
              </a:defRPr>
            </a:pPr>
            <a:r>
              <a:rPr b="1" sz="1000">
                <a:solidFill>
                  <a:srgbClr val="FFFFFF"/>
                </a:solidFill>
              </a:rPr>
              <a:t>Expectations [The desired rewards</a:t>
            </a:r>
          </a:p>
        </p:txBody>
      </p:sp>
      <p:sp>
        <p:nvSpPr>
          <p:cNvPr id="648" name="Shape 648"/>
          <p:cNvSpPr/>
          <p:nvPr/>
        </p:nvSpPr>
        <p:spPr>
          <a:xfrm>
            <a:off x="6804248" y="1275605"/>
            <a:ext cx="504057" cy="228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FFFF"/>
                </a:solidFill>
              </a:defRPr>
            </a:lvl1pPr>
          </a:lstStyle>
          <a:p>
            <a:pPr>
              <a:defRPr b="0" sz="4000">
                <a:solidFill>
                  <a:srgbClr val="000000"/>
                </a:solidFill>
              </a:defRPr>
            </a:pPr>
            <a:r>
              <a:rPr b="1" sz="1000">
                <a:solidFill>
                  <a:srgbClr val="FFFFFF"/>
                </a:solidFill>
              </a:rPr>
              <a:t>Time</a:t>
            </a:r>
          </a:p>
        </p:txBody>
      </p:sp>
      <p:sp>
        <p:nvSpPr>
          <p:cNvPr id="649" name="Shape 649"/>
          <p:cNvSpPr/>
          <p:nvPr/>
        </p:nvSpPr>
        <p:spPr>
          <a:xfrm>
            <a:off x="3779911" y="572719"/>
            <a:ext cx="899593" cy="228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0070C0"/>
                </a:solidFill>
              </a:defRPr>
            </a:lvl1pPr>
          </a:lstStyle>
          <a:p>
            <a:pPr>
              <a:defRPr b="0" sz="4000">
                <a:solidFill>
                  <a:srgbClr val="000000"/>
                </a:solidFill>
              </a:defRPr>
            </a:pPr>
            <a:r>
              <a:rPr b="1" sz="1000">
                <a:solidFill>
                  <a:srgbClr val="0070C0"/>
                </a:solidFill>
              </a:rPr>
              <a:t>Control</a:t>
            </a:r>
          </a:p>
        </p:txBody>
      </p:sp>
      <p:sp>
        <p:nvSpPr>
          <p:cNvPr id="650" name="Shape 650"/>
          <p:cNvSpPr/>
          <p:nvPr/>
        </p:nvSpPr>
        <p:spPr>
          <a:xfrm>
            <a:off x="1584175" y="572719"/>
            <a:ext cx="899593" cy="228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0070C0"/>
                </a:solidFill>
              </a:defRPr>
            </a:lvl1pPr>
          </a:lstStyle>
          <a:p>
            <a:pPr>
              <a:defRPr b="0" sz="4000">
                <a:solidFill>
                  <a:srgbClr val="000000"/>
                </a:solidFill>
              </a:defRPr>
            </a:pPr>
            <a:r>
              <a:rPr b="1" sz="1000">
                <a:solidFill>
                  <a:srgbClr val="0070C0"/>
                </a:solidFill>
              </a:rPr>
              <a:t>Motivation</a:t>
            </a:r>
          </a:p>
        </p:txBody>
      </p:sp>
      <p:sp>
        <p:nvSpPr>
          <p:cNvPr id="651" name="Shape 651"/>
          <p:cNvSpPr/>
          <p:nvPr/>
        </p:nvSpPr>
        <p:spPr>
          <a:xfrm>
            <a:off x="1281452" y="874809"/>
            <a:ext cx="899593" cy="228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0070C0"/>
                </a:solidFill>
              </a:defRPr>
            </a:lvl1pPr>
          </a:lstStyle>
          <a:p>
            <a:pPr>
              <a:defRPr b="0" sz="4000">
                <a:solidFill>
                  <a:srgbClr val="000000"/>
                </a:solidFill>
              </a:defRPr>
            </a:pPr>
            <a:r>
              <a:rPr b="1" sz="1000">
                <a:solidFill>
                  <a:srgbClr val="0070C0"/>
                </a:solidFill>
              </a:rPr>
              <a:t>Design Skill</a:t>
            </a:r>
          </a:p>
        </p:txBody>
      </p:sp>
      <p:sp>
        <p:nvSpPr>
          <p:cNvPr id="652" name="Shape 652"/>
          <p:cNvSpPr/>
          <p:nvPr/>
        </p:nvSpPr>
        <p:spPr>
          <a:xfrm>
            <a:off x="4572000" y="860751"/>
            <a:ext cx="3024337" cy="1"/>
          </a:xfrm>
          <a:prstGeom prst="line">
            <a:avLst/>
          </a:prstGeom>
          <a:ln w="57150">
            <a:solidFill>
              <a:srgbClr val="FFFFFF"/>
            </a:solidFill>
            <a:prstDash val="sysDot"/>
            <a:bevel/>
            <a:tailEnd type="triangle"/>
          </a:ln>
        </p:spPr>
        <p:txBody>
          <a:bodyPr lIns="0" tIns="0" rIns="0" bIns="0"/>
          <a:lstStyle/>
          <a:p>
            <a:pPr defTabSz="457200">
              <a:defRPr sz="1200">
                <a:latin typeface="Helvetica"/>
                <a:ea typeface="Helvetica"/>
                <a:cs typeface="Helvetica"/>
                <a:sym typeface="Helvetica"/>
              </a:defRPr>
            </a:pPr>
          </a:p>
        </p:txBody>
      </p:sp>
      <p:sp>
        <p:nvSpPr>
          <p:cNvPr id="653" name="Shape 653"/>
          <p:cNvSpPr/>
          <p:nvPr/>
        </p:nvSpPr>
        <p:spPr>
          <a:xfrm>
            <a:off x="4572000" y="3570632"/>
            <a:ext cx="432048"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654" name="Shape 654"/>
          <p:cNvSpPr/>
          <p:nvPr/>
        </p:nvSpPr>
        <p:spPr>
          <a:xfrm>
            <a:off x="4581871" y="4235072"/>
            <a:ext cx="432049"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655" name="Shape 655"/>
          <p:cNvSpPr/>
          <p:nvPr/>
        </p:nvSpPr>
        <p:spPr>
          <a:xfrm>
            <a:off x="4572000" y="4973946"/>
            <a:ext cx="432048"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656" name="Shape 656"/>
          <p:cNvSpPr/>
          <p:nvPr/>
        </p:nvSpPr>
        <p:spPr>
          <a:xfrm>
            <a:off x="4572000" y="5557551"/>
            <a:ext cx="432048"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657" name="Shape 657"/>
          <p:cNvSpPr/>
          <p:nvPr/>
        </p:nvSpPr>
        <p:spPr>
          <a:xfrm rot="16200000">
            <a:off x="880320" y="855522"/>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658" name="Shape 658"/>
          <p:cNvSpPr/>
          <p:nvPr/>
        </p:nvSpPr>
        <p:spPr>
          <a:xfrm rot="16200000">
            <a:off x="880320" y="1503595"/>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659" name="Shape 659"/>
          <p:cNvSpPr/>
          <p:nvPr/>
        </p:nvSpPr>
        <p:spPr>
          <a:xfrm rot="16200000">
            <a:off x="880320" y="2151666"/>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660" name="Shape 660"/>
          <p:cNvSpPr/>
          <p:nvPr/>
        </p:nvSpPr>
        <p:spPr>
          <a:xfrm rot="16200000">
            <a:off x="880320" y="2727730"/>
            <a:ext cx="432049" cy="1656185"/>
          </a:xfrm>
          <a:prstGeom prst="roundRect">
            <a:avLst>
              <a:gd name="adj" fmla="val 14697"/>
            </a:avLst>
          </a:prstGeom>
          <a:solidFill>
            <a:srgbClr val="0070C0"/>
          </a:solidFill>
          <a:ln w="12700">
            <a:miter lim="400000"/>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661" name="Shape 661"/>
          <p:cNvSpPr/>
          <p:nvPr/>
        </p:nvSpPr>
        <p:spPr>
          <a:xfrm rot="16200000">
            <a:off x="880320" y="3375802"/>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662" name="Shape 662"/>
          <p:cNvSpPr/>
          <p:nvPr/>
        </p:nvSpPr>
        <p:spPr>
          <a:xfrm rot="16200000">
            <a:off x="3112567" y="855522"/>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663" name="Shape 663"/>
          <p:cNvSpPr/>
          <p:nvPr/>
        </p:nvSpPr>
        <p:spPr>
          <a:xfrm rot="16200000">
            <a:off x="3112567" y="1503595"/>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664" name="Shape 664"/>
          <p:cNvSpPr/>
          <p:nvPr/>
        </p:nvSpPr>
        <p:spPr>
          <a:xfrm rot="16200000">
            <a:off x="3112567" y="2151666"/>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665" name="Shape 665"/>
          <p:cNvSpPr/>
          <p:nvPr/>
        </p:nvSpPr>
        <p:spPr>
          <a:xfrm rot="16200000">
            <a:off x="3112567" y="2727730"/>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666" name="Shape 666"/>
          <p:cNvSpPr/>
          <p:nvPr/>
        </p:nvSpPr>
        <p:spPr>
          <a:xfrm rot="16200000">
            <a:off x="3112567" y="3375802"/>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667" name="Shape 667"/>
          <p:cNvSpPr/>
          <p:nvPr/>
        </p:nvSpPr>
        <p:spPr>
          <a:xfrm rot="16200000">
            <a:off x="5453336" y="855522"/>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sp>
        <p:nvSpPr>
          <p:cNvPr id="668" name="Shape 668"/>
          <p:cNvSpPr/>
          <p:nvPr/>
        </p:nvSpPr>
        <p:spPr>
          <a:xfrm rot="16200000">
            <a:off x="5453336" y="1503595"/>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sp>
        <p:nvSpPr>
          <p:cNvPr id="669" name="Shape 669"/>
          <p:cNvSpPr/>
          <p:nvPr/>
        </p:nvSpPr>
        <p:spPr>
          <a:xfrm rot="16200000">
            <a:off x="5453336" y="2151666"/>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sp>
        <p:nvSpPr>
          <p:cNvPr id="670" name="Shape 670"/>
          <p:cNvSpPr/>
          <p:nvPr/>
        </p:nvSpPr>
        <p:spPr>
          <a:xfrm rot="16200000">
            <a:off x="5453336" y="2727730"/>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sp>
        <p:nvSpPr>
          <p:cNvPr id="671" name="Shape 671"/>
          <p:cNvSpPr/>
          <p:nvPr/>
        </p:nvSpPr>
        <p:spPr>
          <a:xfrm rot="16200000">
            <a:off x="5453336" y="3375802"/>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grpSp>
        <p:nvGrpSpPr>
          <p:cNvPr id="674" name="Group 674"/>
          <p:cNvGrpSpPr/>
          <p:nvPr/>
        </p:nvGrpSpPr>
        <p:grpSpPr>
          <a:xfrm>
            <a:off x="6785484" y="1323573"/>
            <a:ext cx="2016225" cy="648073"/>
            <a:chOff x="0" y="0"/>
            <a:chExt cx="2016224" cy="648072"/>
          </a:xfrm>
        </p:grpSpPr>
        <p:sp>
          <p:nvSpPr>
            <p:cNvPr id="672" name="Shape 672"/>
            <p:cNvSpPr/>
            <p:nvPr/>
          </p:nvSpPr>
          <p:spPr>
            <a:xfrm>
              <a:off x="0" y="0"/>
              <a:ext cx="2016225" cy="648073"/>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800">
                  <a:solidFill>
                    <a:srgbClr val="0070C0"/>
                  </a:solidFill>
                  <a:latin typeface="Times New Roman"/>
                  <a:ea typeface="Times New Roman"/>
                  <a:cs typeface="Times New Roman"/>
                  <a:sym typeface="Times New Roman"/>
                </a:defRPr>
              </a:pPr>
            </a:p>
          </p:txBody>
        </p:sp>
        <p:sp>
          <p:nvSpPr>
            <p:cNvPr id="673" name="Shape 673"/>
            <p:cNvSpPr/>
            <p:nvPr/>
          </p:nvSpPr>
          <p:spPr>
            <a:xfrm>
              <a:off x="0" y="49443"/>
              <a:ext cx="1854207" cy="5491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800">
                <a:solidFill>
                  <a:srgbClr val="0070C0"/>
                </a:solidFill>
              </a:endParaRPr>
            </a:p>
            <a:p>
              <a:pPr>
                <a:defRPr sz="4000">
                  <a:solidFill>
                    <a:srgbClr val="FFFFFF"/>
                  </a:solidFill>
                  <a:latin typeface="Times New Roman"/>
                  <a:ea typeface="Times New Roman"/>
                  <a:cs typeface="Times New Roman"/>
                  <a:sym typeface="Times New Roman"/>
                </a:defRPr>
              </a:pPr>
              <a:r>
                <a:rPr b="1" sz="800">
                  <a:solidFill>
                    <a:srgbClr val="0070C0"/>
                  </a:solidFill>
                </a:rPr>
                <a:t>[2012]: 120 minutes</a:t>
              </a:r>
            </a:p>
            <a:p>
              <a:pPr>
                <a:defRPr sz="4000">
                  <a:solidFill>
                    <a:srgbClr val="FFFFFF"/>
                  </a:solidFill>
                  <a:latin typeface="Times New Roman"/>
                  <a:ea typeface="Times New Roman"/>
                  <a:cs typeface="Times New Roman"/>
                  <a:sym typeface="Times New Roman"/>
                </a:defRPr>
              </a:pPr>
              <a:r>
                <a:rPr sz="800">
                  <a:solidFill>
                    <a:srgbClr val="0070C0"/>
                  </a:solidFill>
                  <a:latin typeface="Wingdings"/>
                  <a:ea typeface="Wingdings"/>
                  <a:cs typeface="Wingdings"/>
                  <a:sym typeface="Wingdings"/>
                </a:rPr>
                <a:t></a:t>
              </a:r>
              <a:r>
                <a:rPr b="1" sz="800">
                  <a:solidFill>
                    <a:srgbClr val="0070C0"/>
                  </a:solidFill>
                </a:rPr>
                <a:t>Observation measures &amp; report</a:t>
              </a:r>
            </a:p>
          </p:txBody>
        </p:sp>
      </p:grpSp>
      <p:grpSp>
        <p:nvGrpSpPr>
          <p:cNvPr id="677" name="Group 677"/>
          <p:cNvGrpSpPr/>
          <p:nvPr/>
        </p:nvGrpSpPr>
        <p:grpSpPr>
          <a:xfrm>
            <a:off x="6785484" y="1971647"/>
            <a:ext cx="2016225" cy="648074"/>
            <a:chOff x="0" y="0"/>
            <a:chExt cx="2016224" cy="648072"/>
          </a:xfrm>
        </p:grpSpPr>
        <p:sp>
          <p:nvSpPr>
            <p:cNvPr id="675" name="Shape 675"/>
            <p:cNvSpPr/>
            <p:nvPr/>
          </p:nvSpPr>
          <p:spPr>
            <a:xfrm>
              <a:off x="0" y="0"/>
              <a:ext cx="2016225" cy="648073"/>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900">
                  <a:solidFill>
                    <a:srgbClr val="0070C0"/>
                  </a:solidFill>
                  <a:latin typeface="Times New Roman"/>
                  <a:ea typeface="Times New Roman"/>
                  <a:cs typeface="Times New Roman"/>
                  <a:sym typeface="Times New Roman"/>
                </a:defRPr>
              </a:pPr>
            </a:p>
          </p:txBody>
        </p:sp>
        <p:sp>
          <p:nvSpPr>
            <p:cNvPr id="676" name="Shape 676"/>
            <p:cNvSpPr/>
            <p:nvPr/>
          </p:nvSpPr>
          <p:spPr>
            <a:xfrm>
              <a:off x="0" y="24009"/>
              <a:ext cx="1854207" cy="600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r>
                <a:rPr b="1" sz="900">
                  <a:solidFill>
                    <a:srgbClr val="0070C0"/>
                  </a:solidFill>
                </a:rPr>
                <a:t>[2013]:  30 minutes per day</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Physical audit analysis</a:t>
              </a:r>
            </a:p>
          </p:txBody>
        </p:sp>
      </p:grpSp>
      <p:grpSp>
        <p:nvGrpSpPr>
          <p:cNvPr id="680" name="Group 680"/>
          <p:cNvGrpSpPr/>
          <p:nvPr/>
        </p:nvGrpSpPr>
        <p:grpSpPr>
          <a:xfrm>
            <a:off x="6785484" y="2521374"/>
            <a:ext cx="2016225" cy="854055"/>
            <a:chOff x="0" y="0"/>
            <a:chExt cx="2016224" cy="854053"/>
          </a:xfrm>
        </p:grpSpPr>
        <p:sp>
          <p:nvSpPr>
            <p:cNvPr id="678" name="Shape 678"/>
            <p:cNvSpPr/>
            <p:nvPr/>
          </p:nvSpPr>
          <p:spPr>
            <a:xfrm>
              <a:off x="0" y="102990"/>
              <a:ext cx="2016225" cy="648074"/>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900">
                  <a:solidFill>
                    <a:srgbClr val="0070C0"/>
                  </a:solidFill>
                  <a:latin typeface="Times New Roman"/>
                  <a:ea typeface="Times New Roman"/>
                  <a:cs typeface="Times New Roman"/>
                  <a:sym typeface="Times New Roman"/>
                </a:defRPr>
              </a:pPr>
            </a:p>
          </p:txBody>
        </p:sp>
        <p:sp>
          <p:nvSpPr>
            <p:cNvPr id="679" name="Shape 679"/>
            <p:cNvSpPr/>
            <p:nvPr/>
          </p:nvSpPr>
          <p:spPr>
            <a:xfrm>
              <a:off x="0" y="0"/>
              <a:ext cx="1854207" cy="85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r>
                <a:rPr b="1" sz="900">
                  <a:solidFill>
                    <a:srgbClr val="0070C0"/>
                  </a:solidFill>
                </a:rPr>
                <a:t>[2012]: 120 Minutes</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Report in August &amp; September </a:t>
              </a:r>
            </a:p>
            <a:p>
              <a:pPr>
                <a:defRPr sz="4000">
                  <a:solidFill>
                    <a:srgbClr val="FFFFFF"/>
                  </a:solidFill>
                  <a:latin typeface="Times New Roman"/>
                  <a:ea typeface="Times New Roman"/>
                  <a:cs typeface="Times New Roman"/>
                  <a:sym typeface="Times New Roman"/>
                </a:defRPr>
              </a:pPr>
              <a:r>
                <a:rPr b="1" sz="900">
                  <a:solidFill>
                    <a:srgbClr val="0070C0"/>
                  </a:solidFill>
                </a:rPr>
                <a:t> </a:t>
              </a:r>
            </a:p>
          </p:txBody>
        </p:sp>
      </p:grpSp>
      <p:grpSp>
        <p:nvGrpSpPr>
          <p:cNvPr id="683" name="Group 683"/>
          <p:cNvGrpSpPr/>
          <p:nvPr/>
        </p:nvGrpSpPr>
        <p:grpSpPr>
          <a:xfrm>
            <a:off x="6785484" y="3267790"/>
            <a:ext cx="2016225" cy="648074"/>
            <a:chOff x="0" y="0"/>
            <a:chExt cx="2016224" cy="648072"/>
          </a:xfrm>
        </p:grpSpPr>
        <p:sp>
          <p:nvSpPr>
            <p:cNvPr id="681" name="Shape 681"/>
            <p:cNvSpPr/>
            <p:nvPr/>
          </p:nvSpPr>
          <p:spPr>
            <a:xfrm>
              <a:off x="0" y="0"/>
              <a:ext cx="2016225" cy="648073"/>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900">
                  <a:solidFill>
                    <a:srgbClr val="0070C0"/>
                  </a:solidFill>
                  <a:latin typeface="Times New Roman"/>
                  <a:ea typeface="Times New Roman"/>
                  <a:cs typeface="Times New Roman"/>
                  <a:sym typeface="Times New Roman"/>
                </a:defRPr>
              </a:pPr>
            </a:p>
          </p:txBody>
        </p:sp>
        <p:sp>
          <p:nvSpPr>
            <p:cNvPr id="682" name="Shape 682"/>
            <p:cNvSpPr/>
            <p:nvPr/>
          </p:nvSpPr>
          <p:spPr>
            <a:xfrm>
              <a:off x="0" y="24009"/>
              <a:ext cx="1854207" cy="600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r>
                <a:rPr b="1" sz="900">
                  <a:solidFill>
                    <a:srgbClr val="0070C0"/>
                  </a:solidFill>
                </a:rPr>
                <a:t>[2013]: 100%</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Training Log Report</a:t>
              </a:r>
            </a:p>
          </p:txBody>
        </p:sp>
      </p:grpSp>
      <p:grpSp>
        <p:nvGrpSpPr>
          <p:cNvPr id="686" name="Group 686"/>
          <p:cNvGrpSpPr/>
          <p:nvPr/>
        </p:nvGrpSpPr>
        <p:grpSpPr>
          <a:xfrm>
            <a:off x="6785484" y="3915862"/>
            <a:ext cx="2016225" cy="648074"/>
            <a:chOff x="0" y="0"/>
            <a:chExt cx="2016224" cy="648072"/>
          </a:xfrm>
        </p:grpSpPr>
        <p:sp>
          <p:nvSpPr>
            <p:cNvPr id="684" name="Shape 684"/>
            <p:cNvSpPr/>
            <p:nvPr/>
          </p:nvSpPr>
          <p:spPr>
            <a:xfrm>
              <a:off x="0" y="0"/>
              <a:ext cx="2016225" cy="648073"/>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900">
                  <a:solidFill>
                    <a:srgbClr val="0070C0"/>
                  </a:solidFill>
                  <a:latin typeface="Times New Roman"/>
                  <a:ea typeface="Times New Roman"/>
                  <a:cs typeface="Times New Roman"/>
                  <a:sym typeface="Times New Roman"/>
                </a:defRPr>
              </a:pPr>
            </a:p>
          </p:txBody>
        </p:sp>
        <p:sp>
          <p:nvSpPr>
            <p:cNvPr id="685" name="Shape 685"/>
            <p:cNvSpPr/>
            <p:nvPr/>
          </p:nvSpPr>
          <p:spPr>
            <a:xfrm>
              <a:off x="0" y="24009"/>
              <a:ext cx="1854207" cy="600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r>
                <a:rPr b="1" sz="900">
                  <a:solidFill>
                    <a:srgbClr val="0070C0"/>
                  </a:solidFill>
                </a:rPr>
                <a:t>[2012]: 387</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Based on Observation &amp;</a:t>
              </a:r>
            </a:p>
          </p:txBody>
        </p:sp>
      </p:grpSp>
      <p:sp>
        <p:nvSpPr>
          <p:cNvPr id="687" name="Shape 687"/>
          <p:cNvSpPr/>
          <p:nvPr/>
        </p:nvSpPr>
        <p:spPr>
          <a:xfrm>
            <a:off x="1924436" y="1683615"/>
            <a:ext cx="576065" cy="144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688" name="Shape 688"/>
          <p:cNvSpPr/>
          <p:nvPr/>
        </p:nvSpPr>
        <p:spPr>
          <a:xfrm flipH="1" rot="10800000">
            <a:off x="1924436" y="2187672"/>
            <a:ext cx="576065" cy="288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689" name="Shape 689"/>
          <p:cNvSpPr/>
          <p:nvPr/>
        </p:nvSpPr>
        <p:spPr>
          <a:xfrm flipH="1" rot="10800000">
            <a:off x="1924436" y="2835743"/>
            <a:ext cx="576065" cy="144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690" name="Shape 690"/>
          <p:cNvSpPr/>
          <p:nvPr/>
        </p:nvSpPr>
        <p:spPr>
          <a:xfrm>
            <a:off x="1924436" y="3555822"/>
            <a:ext cx="576065" cy="144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691" name="Shape 691"/>
          <p:cNvSpPr/>
          <p:nvPr/>
        </p:nvSpPr>
        <p:spPr>
          <a:xfrm flipH="1" rot="10800000">
            <a:off x="1924436" y="4202307"/>
            <a:ext cx="576065" cy="3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692" name="Shape 692"/>
          <p:cNvSpPr/>
          <p:nvPr/>
        </p:nvSpPr>
        <p:spPr>
          <a:xfrm>
            <a:off x="4156683" y="1683615"/>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693" name="Shape 693"/>
          <p:cNvSpPr/>
          <p:nvPr/>
        </p:nvSpPr>
        <p:spPr>
          <a:xfrm>
            <a:off x="268252" y="1175202"/>
            <a:ext cx="1368152" cy="279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300">
                <a:solidFill>
                  <a:srgbClr val="0070C0"/>
                </a:solidFill>
              </a:defRPr>
            </a:lvl1pPr>
          </a:lstStyle>
          <a:p>
            <a:pPr>
              <a:defRPr b="0" sz="4000">
                <a:solidFill>
                  <a:srgbClr val="000000"/>
                </a:solidFill>
              </a:defRPr>
            </a:pPr>
            <a:r>
              <a:rPr b="1" sz="1300">
                <a:solidFill>
                  <a:srgbClr val="0070C0"/>
                </a:solidFill>
              </a:rPr>
              <a:t>Requirements</a:t>
            </a:r>
          </a:p>
        </p:txBody>
      </p:sp>
      <p:sp>
        <p:nvSpPr>
          <p:cNvPr id="694" name="Shape 694"/>
          <p:cNvSpPr/>
          <p:nvPr/>
        </p:nvSpPr>
        <p:spPr>
          <a:xfrm>
            <a:off x="3041575" y="867461"/>
            <a:ext cx="1656185" cy="279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0070C0"/>
                </a:solidFill>
              </a:defRPr>
            </a:lvl1pPr>
          </a:lstStyle>
          <a:p>
            <a:pPr>
              <a:defRPr sz="4000">
                <a:solidFill>
                  <a:srgbClr val="000000"/>
                </a:solidFill>
              </a:defRPr>
            </a:pPr>
            <a:r>
              <a:rPr sz="1300">
                <a:solidFill>
                  <a:srgbClr val="0070C0"/>
                </a:solidFill>
              </a:rPr>
              <a:t>Scale &amp; Meter</a:t>
            </a:r>
          </a:p>
        </p:txBody>
      </p:sp>
      <p:sp>
        <p:nvSpPr>
          <p:cNvPr id="695" name="Shape 695"/>
          <p:cNvSpPr/>
          <p:nvPr/>
        </p:nvSpPr>
        <p:spPr>
          <a:xfrm>
            <a:off x="4760386" y="932270"/>
            <a:ext cx="1800201" cy="279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300">
                <a:solidFill>
                  <a:srgbClr val="FFFFFF"/>
                </a:solidFill>
              </a:defRPr>
            </a:lvl1pPr>
          </a:lstStyle>
          <a:p>
            <a:pPr>
              <a:defRPr sz="4000">
                <a:solidFill>
                  <a:srgbClr val="000000"/>
                </a:solidFill>
              </a:defRPr>
            </a:pPr>
            <a:r>
              <a:rPr sz="1300">
                <a:solidFill>
                  <a:srgbClr val="FFFFFF"/>
                </a:solidFill>
              </a:rPr>
              <a:t>Target &amp; Benchmark</a:t>
            </a:r>
          </a:p>
        </p:txBody>
      </p:sp>
      <p:sp>
        <p:nvSpPr>
          <p:cNvPr id="696" name="Shape 696"/>
          <p:cNvSpPr/>
          <p:nvPr/>
        </p:nvSpPr>
        <p:spPr>
          <a:xfrm>
            <a:off x="268251" y="1467591"/>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Reduce time on placing stock away</a:t>
            </a:r>
          </a:p>
        </p:txBody>
      </p:sp>
      <p:sp>
        <p:nvSpPr>
          <p:cNvPr id="697" name="Shape 697"/>
          <p:cNvSpPr/>
          <p:nvPr/>
        </p:nvSpPr>
        <p:spPr>
          <a:xfrm>
            <a:off x="268251" y="2115664"/>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Decrease time taken to process order request</a:t>
            </a:r>
          </a:p>
        </p:txBody>
      </p:sp>
      <p:sp>
        <p:nvSpPr>
          <p:cNvPr id="698" name="Shape 698"/>
          <p:cNvSpPr/>
          <p:nvPr/>
        </p:nvSpPr>
        <p:spPr>
          <a:xfrm>
            <a:off x="268251" y="2763735"/>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Decrease time taken to picking order request</a:t>
            </a:r>
          </a:p>
        </p:txBody>
      </p:sp>
      <p:sp>
        <p:nvSpPr>
          <p:cNvPr id="699" name="Shape 699"/>
          <p:cNvSpPr/>
          <p:nvPr/>
        </p:nvSpPr>
        <p:spPr>
          <a:xfrm>
            <a:off x="268251" y="3339800"/>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Reduce manual requirement for process</a:t>
            </a:r>
          </a:p>
        </p:txBody>
      </p:sp>
      <p:sp>
        <p:nvSpPr>
          <p:cNvPr id="700" name="Shape 700"/>
          <p:cNvSpPr/>
          <p:nvPr/>
        </p:nvSpPr>
        <p:spPr>
          <a:xfrm>
            <a:off x="268251" y="3987870"/>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Increase volume of transactions per day</a:t>
            </a:r>
          </a:p>
        </p:txBody>
      </p:sp>
      <p:sp>
        <p:nvSpPr>
          <p:cNvPr id="701" name="Shape 701"/>
          <p:cNvSpPr/>
          <p:nvPr/>
        </p:nvSpPr>
        <p:spPr>
          <a:xfrm>
            <a:off x="2500500" y="1467591"/>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[2013-2014] Custom Monthly Report + Observation</a:t>
            </a:r>
          </a:p>
        </p:txBody>
      </p:sp>
      <p:sp>
        <p:nvSpPr>
          <p:cNvPr id="702" name="Shape 702"/>
          <p:cNvSpPr/>
          <p:nvPr/>
        </p:nvSpPr>
        <p:spPr>
          <a:xfrm>
            <a:off x="2500500" y="2098245"/>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[2013] Audit Paper Analysis &amp; Custom Monthly Report</a:t>
            </a:r>
          </a:p>
        </p:txBody>
      </p:sp>
      <p:sp>
        <p:nvSpPr>
          <p:cNvPr id="703" name="Shape 703"/>
          <p:cNvSpPr/>
          <p:nvPr/>
        </p:nvSpPr>
        <p:spPr>
          <a:xfrm>
            <a:off x="2500500" y="2763735"/>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[2013] Custom Monthly Report + Observation</a:t>
            </a:r>
          </a:p>
        </p:txBody>
      </p:sp>
      <p:sp>
        <p:nvSpPr>
          <p:cNvPr id="704" name="Shape 704"/>
          <p:cNvSpPr/>
          <p:nvPr/>
        </p:nvSpPr>
        <p:spPr>
          <a:xfrm>
            <a:off x="2500500" y="3339800"/>
            <a:ext cx="1656185" cy="215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[2014] Observation</a:t>
            </a:r>
          </a:p>
        </p:txBody>
      </p:sp>
      <p:sp>
        <p:nvSpPr>
          <p:cNvPr id="705" name="Shape 705"/>
          <p:cNvSpPr/>
          <p:nvPr/>
        </p:nvSpPr>
        <p:spPr>
          <a:xfrm>
            <a:off x="2500500" y="3987870"/>
            <a:ext cx="1656185" cy="215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[2013] Custom Report</a:t>
            </a:r>
          </a:p>
        </p:txBody>
      </p:sp>
      <p:sp>
        <p:nvSpPr>
          <p:cNvPr id="706" name="Shape 706"/>
          <p:cNvSpPr/>
          <p:nvPr/>
        </p:nvSpPr>
        <p:spPr>
          <a:xfrm>
            <a:off x="4841268" y="1467591"/>
            <a:ext cx="1656185" cy="469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5 minutes</a:t>
            </a:r>
          </a:p>
          <a:p>
            <a:pPr>
              <a:defRPr sz="4000"/>
            </a:pPr>
            <a:r>
              <a:rPr b="1" sz="900">
                <a:solidFill>
                  <a:srgbClr val="0070C0"/>
                </a:solidFill>
              </a:rPr>
              <a:t>[Q3 – 2013]: </a:t>
            </a:r>
            <a:endParaRPr b="1" sz="900">
              <a:solidFill>
                <a:srgbClr val="0070C0"/>
              </a:solidFill>
            </a:endParaRPr>
          </a:p>
          <a:p>
            <a:pPr>
              <a:defRPr sz="4000"/>
            </a:pPr>
            <a:r>
              <a:rPr b="1" sz="900">
                <a:solidFill>
                  <a:srgbClr val="0070C0"/>
                </a:solidFill>
              </a:rPr>
              <a:t>Constraint:  30minutes</a:t>
            </a:r>
          </a:p>
        </p:txBody>
      </p:sp>
      <p:sp>
        <p:nvSpPr>
          <p:cNvPr id="707" name="Shape 707"/>
          <p:cNvSpPr/>
          <p:nvPr/>
        </p:nvSpPr>
        <p:spPr>
          <a:xfrm>
            <a:off x="4841268" y="2115664"/>
            <a:ext cx="1656185" cy="596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5 minutes</a:t>
            </a:r>
          </a:p>
          <a:p>
            <a:pPr>
              <a:defRPr sz="4000"/>
            </a:pPr>
            <a:r>
              <a:rPr b="1" sz="900">
                <a:solidFill>
                  <a:srgbClr val="0070C0"/>
                </a:solidFill>
              </a:rPr>
              <a:t>[2013]: </a:t>
            </a:r>
            <a:endParaRPr b="1" sz="900">
              <a:solidFill>
                <a:srgbClr val="0070C0"/>
              </a:solidFill>
            </a:endParaRPr>
          </a:p>
          <a:p>
            <a:pPr>
              <a:defRPr sz="4000"/>
            </a:pPr>
            <a:r>
              <a:rPr b="1" sz="900">
                <a:solidFill>
                  <a:srgbClr val="0070C0"/>
                </a:solidFill>
              </a:rPr>
              <a:t>Constraint: 15 minutes per day</a:t>
            </a:r>
          </a:p>
        </p:txBody>
      </p:sp>
      <p:sp>
        <p:nvSpPr>
          <p:cNvPr id="708" name="Shape 708"/>
          <p:cNvSpPr/>
          <p:nvPr/>
        </p:nvSpPr>
        <p:spPr>
          <a:xfrm>
            <a:off x="4841268" y="2741166"/>
            <a:ext cx="1656185" cy="596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5 minutes</a:t>
            </a:r>
          </a:p>
          <a:p>
            <a:pPr>
              <a:defRPr sz="4000"/>
            </a:pPr>
            <a:r>
              <a:rPr b="1" sz="900">
                <a:solidFill>
                  <a:srgbClr val="0070C0"/>
                </a:solidFill>
              </a:rPr>
              <a:t>[2013]: </a:t>
            </a:r>
          </a:p>
          <a:p>
            <a:pPr>
              <a:defRPr sz="4000"/>
            </a:pPr>
            <a:r>
              <a:rPr b="1" sz="900">
                <a:solidFill>
                  <a:srgbClr val="0070C0"/>
                </a:solidFill>
              </a:rPr>
              <a:t>Constraint: 15 minutes per day</a:t>
            </a:r>
          </a:p>
        </p:txBody>
      </p:sp>
      <p:sp>
        <p:nvSpPr>
          <p:cNvPr id="709" name="Shape 709"/>
          <p:cNvSpPr/>
          <p:nvPr/>
        </p:nvSpPr>
        <p:spPr>
          <a:xfrm>
            <a:off x="4841268" y="3339800"/>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40%</a:t>
            </a:r>
          </a:p>
          <a:p>
            <a:pPr>
              <a:defRPr sz="4000"/>
            </a:pPr>
            <a:r>
              <a:rPr b="1" sz="900">
                <a:solidFill>
                  <a:srgbClr val="0070C0"/>
                </a:solidFill>
              </a:rPr>
              <a:t>Constraint: 85%</a:t>
            </a:r>
          </a:p>
        </p:txBody>
      </p:sp>
      <p:sp>
        <p:nvSpPr>
          <p:cNvPr id="710" name="Shape 710"/>
          <p:cNvSpPr/>
          <p:nvPr/>
        </p:nvSpPr>
        <p:spPr>
          <a:xfrm>
            <a:off x="4841268" y="3987870"/>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50 items</a:t>
            </a:r>
          </a:p>
          <a:p>
            <a:pPr>
              <a:defRPr sz="4000"/>
            </a:pPr>
            <a:r>
              <a:rPr b="1" sz="900">
                <a:solidFill>
                  <a:srgbClr val="0070C0"/>
                </a:solidFill>
              </a:rPr>
              <a:t>Constraint: 70 items</a:t>
            </a:r>
          </a:p>
        </p:txBody>
      </p:sp>
      <p:sp>
        <p:nvSpPr>
          <p:cNvPr id="711" name="Shape 711"/>
          <p:cNvSpPr/>
          <p:nvPr/>
        </p:nvSpPr>
        <p:spPr>
          <a:xfrm>
            <a:off x="4156683" y="2331686"/>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12" name="Shape 712"/>
          <p:cNvSpPr/>
          <p:nvPr/>
        </p:nvSpPr>
        <p:spPr>
          <a:xfrm>
            <a:off x="4193195" y="2979759"/>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13" name="Shape 713"/>
          <p:cNvSpPr/>
          <p:nvPr/>
        </p:nvSpPr>
        <p:spPr>
          <a:xfrm>
            <a:off x="4193195" y="3555822"/>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14" name="Shape 714"/>
          <p:cNvSpPr/>
          <p:nvPr/>
        </p:nvSpPr>
        <p:spPr>
          <a:xfrm>
            <a:off x="4193195" y="4203894"/>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15" name="Shape 715"/>
          <p:cNvSpPr/>
          <p:nvPr/>
        </p:nvSpPr>
        <p:spPr>
          <a:xfrm rot="16200000">
            <a:off x="880320" y="4145855"/>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716" name="Shape 716"/>
          <p:cNvSpPr/>
          <p:nvPr/>
        </p:nvSpPr>
        <p:spPr>
          <a:xfrm rot="16200000">
            <a:off x="880320" y="4721919"/>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717" name="Shape 717"/>
          <p:cNvSpPr/>
          <p:nvPr/>
        </p:nvSpPr>
        <p:spPr>
          <a:xfrm rot="16200000">
            <a:off x="880320" y="5369990"/>
            <a:ext cx="432049" cy="1656185"/>
          </a:xfrm>
          <a:prstGeom prst="roundRect">
            <a:avLst>
              <a:gd name="adj" fmla="val 14697"/>
            </a:avLst>
          </a:prstGeom>
          <a:solidFill>
            <a:srgbClr val="0070C0"/>
          </a:solidFill>
          <a:ln w="25400" cap="rnd">
            <a:solidFill>
              <a:srgbClr val="0070C0"/>
            </a:solidFill>
            <a:bevel/>
          </a:ln>
        </p:spPr>
        <p:txBody>
          <a:bodyPr lIns="45719" rIns="45719" anchor="ctr"/>
          <a:lstStyle/>
          <a:p>
            <a:pPr algn="ctr">
              <a:defRPr b="1" sz="4000">
                <a:solidFill>
                  <a:srgbClr val="FFFFFF"/>
                </a:solidFill>
                <a:latin typeface="Times New Roman"/>
                <a:ea typeface="Times New Roman"/>
                <a:cs typeface="Times New Roman"/>
                <a:sym typeface="Times New Roman"/>
              </a:defRPr>
            </a:pPr>
          </a:p>
        </p:txBody>
      </p:sp>
      <p:sp>
        <p:nvSpPr>
          <p:cNvPr id="718" name="Shape 718"/>
          <p:cNvSpPr/>
          <p:nvPr/>
        </p:nvSpPr>
        <p:spPr>
          <a:xfrm rot="16200000">
            <a:off x="3112567" y="4145855"/>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719" name="Shape 719"/>
          <p:cNvSpPr/>
          <p:nvPr/>
        </p:nvSpPr>
        <p:spPr>
          <a:xfrm rot="16200000">
            <a:off x="3112567" y="4721919"/>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720" name="Shape 720"/>
          <p:cNvSpPr/>
          <p:nvPr/>
        </p:nvSpPr>
        <p:spPr>
          <a:xfrm rot="16200000">
            <a:off x="3112567" y="5369990"/>
            <a:ext cx="432049" cy="1656185"/>
          </a:xfrm>
          <a:prstGeom prst="roundRect">
            <a:avLst>
              <a:gd name="adj" fmla="val 14697"/>
            </a:avLst>
          </a:prstGeom>
          <a:ln w="25400" cap="rnd">
            <a:solidFill>
              <a:srgbClr val="0070C0"/>
            </a:solidFill>
            <a:bevel/>
          </a:ln>
        </p:spPr>
        <p:txBody>
          <a:bodyPr lIns="45719" rIns="45719" anchor="ctr"/>
          <a:lstStyle/>
          <a:p>
            <a:pPr algn="ctr">
              <a:defRPr b="1" sz="4000">
                <a:latin typeface="Times New Roman"/>
                <a:ea typeface="Times New Roman"/>
                <a:cs typeface="Times New Roman"/>
                <a:sym typeface="Times New Roman"/>
              </a:defRPr>
            </a:pPr>
          </a:p>
        </p:txBody>
      </p:sp>
      <p:sp>
        <p:nvSpPr>
          <p:cNvPr id="721" name="Shape 721"/>
          <p:cNvSpPr/>
          <p:nvPr/>
        </p:nvSpPr>
        <p:spPr>
          <a:xfrm rot="16200000">
            <a:off x="5453336" y="4145855"/>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sp>
        <p:nvSpPr>
          <p:cNvPr id="722" name="Shape 722"/>
          <p:cNvSpPr/>
          <p:nvPr/>
        </p:nvSpPr>
        <p:spPr>
          <a:xfrm rot="16200000">
            <a:off x="5453336" y="4721919"/>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sp>
        <p:nvSpPr>
          <p:cNvPr id="723" name="Shape 723"/>
          <p:cNvSpPr/>
          <p:nvPr/>
        </p:nvSpPr>
        <p:spPr>
          <a:xfrm rot="16200000">
            <a:off x="5453336" y="5369990"/>
            <a:ext cx="432049" cy="1656185"/>
          </a:xfrm>
          <a:prstGeom prst="roundRect">
            <a:avLst>
              <a:gd name="adj" fmla="val 14697"/>
            </a:avLst>
          </a:prstGeom>
          <a:solidFill>
            <a:srgbClr val="FFFFFF"/>
          </a:solidFill>
          <a:ln w="25400" cap="rnd">
            <a:solidFill>
              <a:srgbClr val="FFFFFF"/>
            </a:solidFill>
            <a:bevel/>
          </a:ln>
        </p:spPr>
        <p:txBody>
          <a:bodyPr lIns="45719" rIns="45719" anchor="ctr"/>
          <a:lstStyle/>
          <a:p>
            <a:pPr algn="ctr">
              <a:defRPr b="1" sz="900">
                <a:latin typeface="Times New Roman"/>
                <a:ea typeface="Times New Roman"/>
                <a:cs typeface="Times New Roman"/>
                <a:sym typeface="Times New Roman"/>
              </a:defRPr>
            </a:pPr>
          </a:p>
        </p:txBody>
      </p:sp>
      <p:grpSp>
        <p:nvGrpSpPr>
          <p:cNvPr id="726" name="Group 726"/>
          <p:cNvGrpSpPr/>
          <p:nvPr/>
        </p:nvGrpSpPr>
        <p:grpSpPr>
          <a:xfrm>
            <a:off x="6785484" y="4510916"/>
            <a:ext cx="2016225" cy="854055"/>
            <a:chOff x="0" y="0"/>
            <a:chExt cx="2016224" cy="854053"/>
          </a:xfrm>
        </p:grpSpPr>
        <p:sp>
          <p:nvSpPr>
            <p:cNvPr id="724" name="Shape 724"/>
            <p:cNvSpPr/>
            <p:nvPr/>
          </p:nvSpPr>
          <p:spPr>
            <a:xfrm>
              <a:off x="0" y="102990"/>
              <a:ext cx="2016225" cy="648074"/>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900">
                  <a:solidFill>
                    <a:srgbClr val="0070C0"/>
                  </a:solidFill>
                  <a:latin typeface="Times New Roman"/>
                  <a:ea typeface="Times New Roman"/>
                  <a:cs typeface="Times New Roman"/>
                  <a:sym typeface="Times New Roman"/>
                </a:defRPr>
              </a:pPr>
            </a:p>
          </p:txBody>
        </p:sp>
        <p:sp>
          <p:nvSpPr>
            <p:cNvPr id="725" name="Shape 725"/>
            <p:cNvSpPr/>
            <p:nvPr/>
          </p:nvSpPr>
          <p:spPr>
            <a:xfrm>
              <a:off x="0" y="0"/>
              <a:ext cx="1854207" cy="85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r>
                <a:rPr b="1" sz="900">
                  <a:solidFill>
                    <a:srgbClr val="0070C0"/>
                  </a:solidFill>
                </a:rPr>
                <a:t>[2012]: 2960 per year +</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Report in August &amp; September </a:t>
              </a:r>
            </a:p>
            <a:p>
              <a:pPr>
                <a:defRPr sz="4000">
                  <a:solidFill>
                    <a:srgbClr val="FFFFFF"/>
                  </a:solidFill>
                  <a:latin typeface="Times New Roman"/>
                  <a:ea typeface="Times New Roman"/>
                  <a:cs typeface="Times New Roman"/>
                  <a:sym typeface="Times New Roman"/>
                </a:defRPr>
              </a:pPr>
              <a:r>
                <a:rPr b="1" sz="900">
                  <a:solidFill>
                    <a:srgbClr val="0070C0"/>
                  </a:solidFill>
                </a:rPr>
                <a:t> </a:t>
              </a:r>
            </a:p>
          </p:txBody>
        </p:sp>
      </p:grpSp>
      <p:grpSp>
        <p:nvGrpSpPr>
          <p:cNvPr id="729" name="Group 729"/>
          <p:cNvGrpSpPr/>
          <p:nvPr/>
        </p:nvGrpSpPr>
        <p:grpSpPr>
          <a:xfrm>
            <a:off x="6785484" y="5261978"/>
            <a:ext cx="2016225" cy="648074"/>
            <a:chOff x="0" y="0"/>
            <a:chExt cx="2016224" cy="648072"/>
          </a:xfrm>
        </p:grpSpPr>
        <p:sp>
          <p:nvSpPr>
            <p:cNvPr id="727" name="Shape 727"/>
            <p:cNvSpPr/>
            <p:nvPr/>
          </p:nvSpPr>
          <p:spPr>
            <a:xfrm>
              <a:off x="0" y="0"/>
              <a:ext cx="2016225" cy="648073"/>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a:defRPr b="1" sz="900">
                  <a:solidFill>
                    <a:srgbClr val="0070C0"/>
                  </a:solidFill>
                  <a:latin typeface="Times New Roman"/>
                  <a:ea typeface="Times New Roman"/>
                  <a:cs typeface="Times New Roman"/>
                  <a:sym typeface="Times New Roman"/>
                </a:defRPr>
              </a:pPr>
            </a:p>
          </p:txBody>
        </p:sp>
        <p:sp>
          <p:nvSpPr>
            <p:cNvPr id="728" name="Shape 728"/>
            <p:cNvSpPr/>
            <p:nvPr/>
          </p:nvSpPr>
          <p:spPr>
            <a:xfrm>
              <a:off x="0" y="24009"/>
              <a:ext cx="1854207" cy="600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endParaRPr b="1" sz="900">
                <a:solidFill>
                  <a:srgbClr val="0070C0"/>
                </a:solidFill>
              </a:endParaRPr>
            </a:p>
            <a:p>
              <a:pPr>
                <a:defRPr sz="4000">
                  <a:solidFill>
                    <a:srgbClr val="FFFFFF"/>
                  </a:solidFill>
                  <a:latin typeface="Times New Roman"/>
                  <a:ea typeface="Times New Roman"/>
                  <a:cs typeface="Times New Roman"/>
                  <a:sym typeface="Times New Roman"/>
                </a:defRPr>
              </a:pPr>
              <a:r>
                <a:rPr b="1" sz="900">
                  <a:solidFill>
                    <a:srgbClr val="0070C0"/>
                  </a:solidFill>
                </a:rPr>
                <a:t>[2012]: 180 minutes</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Training Log Report</a:t>
              </a:r>
            </a:p>
          </p:txBody>
        </p:sp>
      </p:grpSp>
      <p:grpSp>
        <p:nvGrpSpPr>
          <p:cNvPr id="732" name="Group 732"/>
          <p:cNvGrpSpPr/>
          <p:nvPr/>
        </p:nvGrpSpPr>
        <p:grpSpPr>
          <a:xfrm>
            <a:off x="6785484" y="5910050"/>
            <a:ext cx="2016225" cy="648074"/>
            <a:chOff x="0" y="0"/>
            <a:chExt cx="2016224" cy="648072"/>
          </a:xfrm>
        </p:grpSpPr>
        <p:sp>
          <p:nvSpPr>
            <p:cNvPr id="730" name="Shape 730"/>
            <p:cNvSpPr/>
            <p:nvPr/>
          </p:nvSpPr>
          <p:spPr>
            <a:xfrm>
              <a:off x="0" y="0"/>
              <a:ext cx="2016225" cy="648073"/>
            </a:xfrm>
            <a:prstGeom prst="rightArrow">
              <a:avLst>
                <a:gd name="adj1" fmla="val 50000"/>
                <a:gd name="adj2" fmla="val 50000"/>
              </a:avLst>
            </a:prstGeom>
            <a:solidFill>
              <a:srgbClr val="FFFFFF"/>
            </a:solidFill>
            <a:ln w="12700" cap="flat">
              <a:noFill/>
              <a:miter lim="400000"/>
            </a:ln>
            <a:effectLst/>
          </p:spPr>
          <p:txBody>
            <a:bodyPr wrap="square" lIns="45719" tIns="45719" rIns="45719" bIns="45719" numCol="1" anchor="ctr">
              <a:noAutofit/>
            </a:bodyPr>
            <a:lstStyle/>
            <a:p>
              <a:pPr>
                <a:defRPr b="1" sz="900">
                  <a:solidFill>
                    <a:srgbClr val="0070C0"/>
                  </a:solidFill>
                  <a:latin typeface="Times New Roman"/>
                  <a:ea typeface="Times New Roman"/>
                  <a:cs typeface="Times New Roman"/>
                  <a:sym typeface="Times New Roman"/>
                </a:defRPr>
              </a:pPr>
            </a:p>
          </p:txBody>
        </p:sp>
        <p:sp>
          <p:nvSpPr>
            <p:cNvPr id="731" name="Shape 731"/>
            <p:cNvSpPr/>
            <p:nvPr/>
          </p:nvSpPr>
          <p:spPr>
            <a:xfrm>
              <a:off x="0" y="151009"/>
              <a:ext cx="1854207" cy="346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sz="4000">
                  <a:solidFill>
                    <a:srgbClr val="FFFFFF"/>
                  </a:solidFill>
                  <a:latin typeface="Times New Roman"/>
                  <a:ea typeface="Times New Roman"/>
                  <a:cs typeface="Times New Roman"/>
                  <a:sym typeface="Times New Roman"/>
                </a:defRPr>
              </a:pPr>
              <a:r>
                <a:rPr b="1" sz="900">
                  <a:solidFill>
                    <a:srgbClr val="0070C0"/>
                  </a:solidFill>
                </a:rPr>
                <a:t>[2012]: 162 days</a:t>
              </a:r>
            </a:p>
            <a:p>
              <a:pPr>
                <a:defRPr sz="4000">
                  <a:solidFill>
                    <a:srgbClr val="FFFFFF"/>
                  </a:solidFill>
                  <a:latin typeface="Times New Roman"/>
                  <a:ea typeface="Times New Roman"/>
                  <a:cs typeface="Times New Roman"/>
                  <a:sym typeface="Times New Roman"/>
                </a:defRPr>
              </a:pPr>
              <a:r>
                <a:rPr sz="900">
                  <a:solidFill>
                    <a:srgbClr val="0070C0"/>
                  </a:solidFill>
                  <a:latin typeface="Wingdings"/>
                  <a:ea typeface="Wingdings"/>
                  <a:cs typeface="Wingdings"/>
                  <a:sym typeface="Wingdings"/>
                </a:rPr>
                <a:t></a:t>
              </a:r>
              <a:r>
                <a:rPr b="1" sz="900">
                  <a:solidFill>
                    <a:srgbClr val="0070C0"/>
                  </a:solidFill>
                </a:rPr>
                <a:t>Based on absence report</a:t>
              </a:r>
            </a:p>
          </p:txBody>
        </p:sp>
      </p:grpSp>
      <p:sp>
        <p:nvSpPr>
          <p:cNvPr id="733" name="Shape 733"/>
          <p:cNvSpPr/>
          <p:nvPr/>
        </p:nvSpPr>
        <p:spPr>
          <a:xfrm flipH="1" rot="10800000">
            <a:off x="1924436" y="4829931"/>
            <a:ext cx="576065" cy="144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734" name="Shape 734"/>
          <p:cNvSpPr/>
          <p:nvPr/>
        </p:nvSpPr>
        <p:spPr>
          <a:xfrm>
            <a:off x="1924436" y="5550010"/>
            <a:ext cx="576065" cy="144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735" name="Shape 735"/>
          <p:cNvSpPr/>
          <p:nvPr/>
        </p:nvSpPr>
        <p:spPr>
          <a:xfrm flipH="1" rot="10800000">
            <a:off x="1924436" y="6196495"/>
            <a:ext cx="576065" cy="3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38100">
            <a:solidFill>
              <a:srgbClr val="00CC99"/>
            </a:solidFill>
            <a:bevel/>
            <a:tailEnd type="triangle"/>
          </a:ln>
        </p:spPr>
        <p:txBody>
          <a:bodyPr lIns="45719" rIns="45719"/>
          <a:lstStyle/>
          <a:p>
            <a:pPr>
              <a:defRPr sz="4000">
                <a:latin typeface="Times New Roman"/>
                <a:ea typeface="Times New Roman"/>
                <a:cs typeface="Times New Roman"/>
                <a:sym typeface="Times New Roman"/>
              </a:defRPr>
            </a:pPr>
          </a:p>
        </p:txBody>
      </p:sp>
      <p:sp>
        <p:nvSpPr>
          <p:cNvPr id="736" name="Shape 736"/>
          <p:cNvSpPr/>
          <p:nvPr/>
        </p:nvSpPr>
        <p:spPr>
          <a:xfrm>
            <a:off x="268251" y="4757923"/>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Reduce time required to validate items picked</a:t>
            </a:r>
          </a:p>
        </p:txBody>
      </p:sp>
      <p:sp>
        <p:nvSpPr>
          <p:cNvPr id="737" name="Shape 737"/>
          <p:cNvSpPr/>
          <p:nvPr/>
        </p:nvSpPr>
        <p:spPr>
          <a:xfrm>
            <a:off x="268251" y="5333987"/>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Decrease Time to Learn Process</a:t>
            </a:r>
          </a:p>
        </p:txBody>
      </p:sp>
      <p:sp>
        <p:nvSpPr>
          <p:cNvPr id="738" name="Shape 738"/>
          <p:cNvSpPr/>
          <p:nvPr/>
        </p:nvSpPr>
        <p:spPr>
          <a:xfrm>
            <a:off x="268251" y="5982058"/>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FFFF"/>
                </a:solidFill>
              </a:defRPr>
            </a:lvl1pPr>
          </a:lstStyle>
          <a:p>
            <a:pPr>
              <a:defRPr b="0" sz="4000">
                <a:solidFill>
                  <a:srgbClr val="000000"/>
                </a:solidFill>
              </a:defRPr>
            </a:pPr>
            <a:r>
              <a:rPr b="1" sz="900">
                <a:solidFill>
                  <a:srgbClr val="FFFFFF"/>
                </a:solidFill>
              </a:rPr>
              <a:t>Reduce the volume of loss productivity</a:t>
            </a:r>
          </a:p>
        </p:txBody>
      </p:sp>
      <p:sp>
        <p:nvSpPr>
          <p:cNvPr id="739" name="Shape 739"/>
          <p:cNvSpPr/>
          <p:nvPr/>
        </p:nvSpPr>
        <p:spPr>
          <a:xfrm>
            <a:off x="2500500" y="4757923"/>
            <a:ext cx="1656185" cy="215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[2013] Audit paper analysis</a:t>
            </a:r>
          </a:p>
        </p:txBody>
      </p:sp>
      <p:sp>
        <p:nvSpPr>
          <p:cNvPr id="740" name="Shape 740"/>
          <p:cNvSpPr/>
          <p:nvPr/>
        </p:nvSpPr>
        <p:spPr>
          <a:xfrm>
            <a:off x="2500500" y="5333987"/>
            <a:ext cx="1656185" cy="215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[2013] Procedure file log</a:t>
            </a:r>
          </a:p>
        </p:txBody>
      </p:sp>
      <p:sp>
        <p:nvSpPr>
          <p:cNvPr id="741" name="Shape 741"/>
          <p:cNvSpPr/>
          <p:nvPr/>
        </p:nvSpPr>
        <p:spPr>
          <a:xfrm>
            <a:off x="2500500" y="5982058"/>
            <a:ext cx="1656185" cy="215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0070C0"/>
                </a:solidFill>
              </a:defRPr>
            </a:lvl1pPr>
          </a:lstStyle>
          <a:p>
            <a:pPr>
              <a:defRPr b="0" sz="4000">
                <a:solidFill>
                  <a:srgbClr val="000000"/>
                </a:solidFill>
              </a:defRPr>
            </a:pPr>
            <a:r>
              <a:rPr b="1" sz="900">
                <a:solidFill>
                  <a:srgbClr val="0070C0"/>
                </a:solidFill>
              </a:rPr>
              <a:t>[2012] Custom report</a:t>
            </a:r>
          </a:p>
        </p:txBody>
      </p:sp>
      <p:sp>
        <p:nvSpPr>
          <p:cNvPr id="742" name="Shape 742"/>
          <p:cNvSpPr/>
          <p:nvPr/>
        </p:nvSpPr>
        <p:spPr>
          <a:xfrm>
            <a:off x="4841268" y="4820639"/>
            <a:ext cx="1656185" cy="469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250 per year thereafter</a:t>
            </a:r>
          </a:p>
          <a:p>
            <a:pPr>
              <a:defRPr sz="4000"/>
            </a:pPr>
            <a:r>
              <a:rPr b="1" sz="900">
                <a:solidFill>
                  <a:srgbClr val="0070C0"/>
                </a:solidFill>
              </a:rPr>
              <a:t>[2013]: Constraint: 1000</a:t>
            </a:r>
          </a:p>
        </p:txBody>
      </p:sp>
      <p:sp>
        <p:nvSpPr>
          <p:cNvPr id="743" name="Shape 743"/>
          <p:cNvSpPr/>
          <p:nvPr/>
        </p:nvSpPr>
        <p:spPr>
          <a:xfrm>
            <a:off x="4841268" y="5333987"/>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60 minutes</a:t>
            </a:r>
          </a:p>
          <a:p>
            <a:pPr>
              <a:defRPr sz="4000"/>
            </a:pPr>
            <a:r>
              <a:rPr b="1" sz="900">
                <a:solidFill>
                  <a:srgbClr val="0070C0"/>
                </a:solidFill>
              </a:rPr>
              <a:t> Constraint: 120 minutes</a:t>
            </a:r>
          </a:p>
        </p:txBody>
      </p:sp>
      <p:sp>
        <p:nvSpPr>
          <p:cNvPr id="744" name="Shape 744"/>
          <p:cNvSpPr/>
          <p:nvPr/>
        </p:nvSpPr>
        <p:spPr>
          <a:xfrm>
            <a:off x="4841268" y="5982058"/>
            <a:ext cx="1656185"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pPr>
            <a:r>
              <a:rPr b="1" sz="900">
                <a:solidFill>
                  <a:srgbClr val="0070C0"/>
                </a:solidFill>
              </a:rPr>
              <a:t>Target: 40 days</a:t>
            </a:r>
          </a:p>
          <a:p>
            <a:pPr>
              <a:defRPr sz="4000"/>
            </a:pPr>
            <a:r>
              <a:rPr b="1" sz="900">
                <a:solidFill>
                  <a:srgbClr val="0070C0"/>
                </a:solidFill>
              </a:rPr>
              <a:t> Constraint: 80 days</a:t>
            </a:r>
          </a:p>
        </p:txBody>
      </p:sp>
      <p:sp>
        <p:nvSpPr>
          <p:cNvPr id="745" name="Shape 745"/>
          <p:cNvSpPr/>
          <p:nvPr/>
        </p:nvSpPr>
        <p:spPr>
          <a:xfrm>
            <a:off x="4193195" y="4973947"/>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46" name="Shape 746"/>
          <p:cNvSpPr/>
          <p:nvPr/>
        </p:nvSpPr>
        <p:spPr>
          <a:xfrm>
            <a:off x="4193195" y="5550010"/>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47" name="Shape 747"/>
          <p:cNvSpPr/>
          <p:nvPr/>
        </p:nvSpPr>
        <p:spPr>
          <a:xfrm>
            <a:off x="4193195" y="6198082"/>
            <a:ext cx="252536" cy="1"/>
          </a:xfrm>
          <a:prstGeom prst="line">
            <a:avLst/>
          </a:prstGeom>
          <a:ln w="28575">
            <a:solidFill>
              <a:srgbClr val="00CC99"/>
            </a:solidFill>
            <a:prstDash val="sysDot"/>
            <a:bevel/>
          </a:ln>
        </p:spPr>
        <p:txBody>
          <a:bodyPr lIns="0" tIns="0" rIns="0" bIns="0"/>
          <a:lstStyle/>
          <a:p>
            <a:pPr defTabSz="457200">
              <a:defRPr sz="1200">
                <a:latin typeface="Helvetica"/>
                <a:ea typeface="Helvetica"/>
                <a:cs typeface="Helvetica"/>
                <a:sym typeface="Helvetica"/>
              </a:defRPr>
            </a:pPr>
          </a:p>
        </p:txBody>
      </p:sp>
      <p:sp>
        <p:nvSpPr>
          <p:cNvPr id="748" name="Shape 748"/>
          <p:cNvSpPr/>
          <p:nvPr/>
        </p:nvSpPr>
        <p:spPr>
          <a:xfrm>
            <a:off x="4521077" y="6198082"/>
            <a:ext cx="252536" cy="1"/>
          </a:xfrm>
          <a:prstGeom prst="line">
            <a:avLst/>
          </a:prstGeom>
          <a:ln w="28575">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749" name="Shape 749"/>
          <p:cNvSpPr/>
          <p:nvPr/>
        </p:nvSpPr>
        <p:spPr>
          <a:xfrm>
            <a:off x="4494945" y="2331685"/>
            <a:ext cx="432049"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750" name="Shape 750"/>
          <p:cNvSpPr/>
          <p:nvPr/>
        </p:nvSpPr>
        <p:spPr>
          <a:xfrm>
            <a:off x="4542087" y="1683614"/>
            <a:ext cx="432049" cy="1"/>
          </a:xfrm>
          <a:prstGeom prst="line">
            <a:avLst/>
          </a:prstGeom>
          <a:ln w="38100">
            <a:solidFill>
              <a:srgbClr val="FFFFFF"/>
            </a:solidFill>
            <a:prstDash val="sysDot"/>
            <a:bevel/>
          </a:ln>
        </p:spPr>
        <p:txBody>
          <a:bodyPr lIns="0" tIns="0" rIns="0" bIns="0"/>
          <a:lstStyle/>
          <a:p>
            <a:pPr defTabSz="457200">
              <a:defRPr sz="1200">
                <a:latin typeface="Helvetica"/>
                <a:ea typeface="Helvetica"/>
                <a:cs typeface="Helvetica"/>
                <a:sym typeface="Helvetica"/>
              </a:defRPr>
            </a:pPr>
          </a:p>
        </p:txBody>
      </p:sp>
      <p:sp>
        <p:nvSpPr>
          <p:cNvPr id="751" name="Shape 751"/>
          <p:cNvSpPr/>
          <p:nvPr>
            <p:ph type="sldNum" sz="quarter" idx="2"/>
          </p:nvPr>
        </p:nvSpPr>
        <p:spPr>
          <a:xfrm>
            <a:off x="6553200" y="6405562"/>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5" name="Shape 755"/>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756" name="Shape 756"/>
          <p:cNvSpPr/>
          <p:nvPr>
            <p:ph type="title"/>
          </p:nvPr>
        </p:nvSpPr>
        <p:spPr>
          <a:xfrm>
            <a:off x="457200" y="274638"/>
            <a:ext cx="8229600" cy="1143001"/>
          </a:xfrm>
          <a:prstGeom prst="rect">
            <a:avLst/>
          </a:prstGeom>
        </p:spPr>
        <p:txBody>
          <a:bodyPr>
            <a:normAutofit fontScale="100000" lnSpcReduction="0"/>
          </a:bodyPr>
          <a:lstStyle/>
          <a:p>
            <a:pPr/>
            <a:r>
              <a:t>Some potentially quantifiable</a:t>
            </a:r>
            <a:br/>
            <a:r>
              <a:t>Quality dimensions of Music</a:t>
            </a:r>
          </a:p>
        </p:txBody>
      </p:sp>
      <p:sp>
        <p:nvSpPr>
          <p:cNvPr id="757" name="Shape 757"/>
          <p:cNvSpPr/>
          <p:nvPr>
            <p:ph type="body" sz="quarter" idx="1"/>
          </p:nvPr>
        </p:nvSpPr>
        <p:spPr>
          <a:xfrm>
            <a:off x="457200" y="1535112"/>
            <a:ext cx="4040188" cy="639763"/>
          </a:xfrm>
          <a:prstGeom prst="rect">
            <a:avLst/>
          </a:prstGeom>
        </p:spPr>
        <p:txBody>
          <a:bodyPr>
            <a:normAutofit fontScale="100000" lnSpcReduction="0"/>
          </a:bodyPr>
          <a:lstStyle>
            <a:lvl1pPr defTabSz="859536">
              <a:lnSpc>
                <a:spcPct val="80000"/>
              </a:lnSpc>
              <a:spcBef>
                <a:spcPts val="400"/>
              </a:spcBef>
              <a:defRPr sz="2068"/>
            </a:lvl1pPr>
          </a:lstStyle>
          <a:p>
            <a:pPr/>
            <a:r>
              <a:t>Brainstormed by Steve F. and Rachel D.  At lunch</a:t>
            </a:r>
          </a:p>
        </p:txBody>
      </p:sp>
      <p:sp>
        <p:nvSpPr>
          <p:cNvPr id="758" name="Shape 758"/>
          <p:cNvSpPr/>
          <p:nvPr/>
        </p:nvSpPr>
        <p:spPr>
          <a:xfrm>
            <a:off x="47132" y="2174875"/>
            <a:ext cx="4040188" cy="3951288"/>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lstStyle/>
          <a:p>
            <a:pPr marL="342900" indent="-342900">
              <a:lnSpc>
                <a:spcPct val="80000"/>
              </a:lnSpc>
              <a:spcBef>
                <a:spcPts val="500"/>
              </a:spcBef>
              <a:buSzPct val="100000"/>
              <a:buChar char="•"/>
              <a:defRPr sz="2200">
                <a:latin typeface="Times New Roman"/>
                <a:ea typeface="Times New Roman"/>
                <a:cs typeface="Times New Roman"/>
                <a:sym typeface="Times New Roman"/>
              </a:defRPr>
            </a:pPr>
            <a:r>
              <a:t>In tune</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Applause</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Moving</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Encores</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Repeat Gigs</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Busking Hat Collection</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MRI Brain Scan</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Downloads</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Utube Reviews</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Royalties</a:t>
            </a:r>
          </a:p>
          <a:p>
            <a:pPr marL="342900" indent="-342900">
              <a:lnSpc>
                <a:spcPct val="80000"/>
              </a:lnSpc>
              <a:spcBef>
                <a:spcPts val="500"/>
              </a:spcBef>
              <a:buSzPct val="100000"/>
              <a:buChar char="•"/>
              <a:defRPr sz="2200">
                <a:latin typeface="Times New Roman"/>
                <a:ea typeface="Times New Roman"/>
                <a:cs typeface="Times New Roman"/>
                <a:sym typeface="Times New Roman"/>
              </a:defRPr>
            </a:pPr>
            <a:r>
              <a:t>…   (many more!!)</a:t>
            </a:r>
          </a:p>
        </p:txBody>
      </p:sp>
      <p:sp>
        <p:nvSpPr>
          <p:cNvPr id="759" name="Shape 759"/>
          <p:cNvSpPr/>
          <p:nvPr/>
        </p:nvSpPr>
        <p:spPr>
          <a:xfrm>
            <a:off x="4645025" y="1382409"/>
            <a:ext cx="4041775" cy="422026"/>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nchor="b">
            <a:spAutoFit/>
          </a:bodyPr>
          <a:lstStyle>
            <a:lvl1pPr>
              <a:spcBef>
                <a:spcPts val="500"/>
              </a:spcBef>
              <a:defRPr b="1" sz="2400">
                <a:latin typeface="Times New Roman"/>
                <a:ea typeface="Times New Roman"/>
                <a:cs typeface="Times New Roman"/>
                <a:sym typeface="Times New Roman"/>
              </a:defRPr>
            </a:lvl1pPr>
          </a:lstStyle>
          <a:p>
            <a:pPr/>
            <a:r>
              <a:t>Examples in Planguage</a:t>
            </a:r>
          </a:p>
        </p:txBody>
      </p:sp>
      <p:grpSp>
        <p:nvGrpSpPr>
          <p:cNvPr id="762" name="Group 762"/>
          <p:cNvGrpSpPr/>
          <p:nvPr/>
        </p:nvGrpSpPr>
        <p:grpSpPr>
          <a:xfrm>
            <a:off x="3079750" y="1804433"/>
            <a:ext cx="6064250" cy="4836929"/>
            <a:chOff x="0" y="0"/>
            <a:chExt cx="6064250" cy="4836927"/>
          </a:xfrm>
        </p:grpSpPr>
        <p:sp>
          <p:nvSpPr>
            <p:cNvPr id="760" name="Shape 760"/>
            <p:cNvSpPr/>
            <p:nvPr/>
          </p:nvSpPr>
          <p:spPr>
            <a:xfrm>
              <a:off x="0" y="0"/>
              <a:ext cx="6064250" cy="4836928"/>
            </a:xfrm>
            <a:prstGeom prst="rect">
              <a:avLst/>
            </a:prstGeom>
            <a:noFill/>
            <a:ln w="9525" cap="flat">
              <a:solidFill>
                <a:srgbClr val="4F81BD"/>
              </a:solidFill>
              <a:prstDash val="solid"/>
              <a:bevel/>
            </a:ln>
            <a:effectLst/>
          </p:spPr>
          <p:txBody>
            <a:bodyPr wrap="square" lIns="45719" tIns="45719" rIns="45719" bIns="45719" numCol="1" anchor="t">
              <a:noAutofit/>
            </a:bodyPr>
            <a:lstStyle/>
            <a:p>
              <a:pPr>
                <a:spcBef>
                  <a:spcPts val="500"/>
                </a:spcBef>
                <a:defRPr>
                  <a:latin typeface="Arial Black"/>
                  <a:ea typeface="Arial Black"/>
                  <a:cs typeface="Arial Black"/>
                  <a:sym typeface="Arial Black"/>
                </a:defRPr>
              </a:pPr>
            </a:p>
          </p:txBody>
        </p:sp>
        <p:sp>
          <p:nvSpPr>
            <p:cNvPr id="761" name="Shape 761"/>
            <p:cNvSpPr/>
            <p:nvPr/>
          </p:nvSpPr>
          <p:spPr>
            <a:xfrm>
              <a:off x="0" y="0"/>
              <a:ext cx="6064250" cy="4515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p>
              <a:pPr marL="342900" indent="-342900">
                <a:spcBef>
                  <a:spcPts val="400"/>
                </a:spcBef>
                <a:buSzPct val="100000"/>
                <a:buFont typeface="Arial Black"/>
                <a:buChar char="•"/>
                <a:defRPr sz="1500">
                  <a:latin typeface="Times New Roman"/>
                  <a:ea typeface="Times New Roman"/>
                  <a:cs typeface="Times New Roman"/>
                  <a:sym typeface="Times New Roman"/>
                </a:defRPr>
              </a:pPr>
              <a:r>
                <a:rPr u="sng">
                  <a:latin typeface="Arial Black"/>
                  <a:ea typeface="Arial Black"/>
                  <a:cs typeface="Arial Black"/>
                  <a:sym typeface="Arial Black"/>
                </a:rPr>
                <a:t>Music.Moving:</a:t>
              </a:r>
            </a:p>
            <a:p>
              <a:pPr marL="342900" indent="-342900">
                <a:spcBef>
                  <a:spcPts val="500"/>
                </a:spcBef>
                <a:buSzPct val="100000"/>
                <a:buFont typeface="Arial Black"/>
                <a:buChar char="•"/>
                <a:defRPr sz="1500">
                  <a:latin typeface="Times New Roman"/>
                  <a:ea typeface="Times New Roman"/>
                  <a:cs typeface="Times New Roman"/>
                  <a:sym typeface="Times New Roman"/>
                </a:defRPr>
              </a:pPr>
              <a:endParaRPr>
                <a:latin typeface="Arial Black"/>
                <a:ea typeface="Arial Black"/>
                <a:cs typeface="Arial Black"/>
                <a:sym typeface="Arial Black"/>
              </a:endParaRPr>
            </a:p>
            <a:p>
              <a:pPr marL="342900" indent="-342900">
                <a:spcBef>
                  <a:spcPts val="400"/>
                </a:spcBef>
                <a:buSzPct val="100000"/>
                <a:buFont typeface="Arial Black"/>
                <a:buChar char="•"/>
                <a:defRPr sz="1500">
                  <a:latin typeface="Times New Roman"/>
                  <a:ea typeface="Times New Roman"/>
                  <a:cs typeface="Times New Roman"/>
                  <a:sym typeface="Times New Roman"/>
                </a:defRPr>
              </a:pPr>
              <a:r>
                <a:rPr u="sng">
                  <a:latin typeface="Arial Black"/>
                  <a:ea typeface="Arial Black"/>
                  <a:cs typeface="Arial Black"/>
                  <a:sym typeface="Arial Black"/>
                </a:rPr>
                <a:t>Type</a:t>
              </a:r>
              <a:r>
                <a:rPr>
                  <a:latin typeface="Arial Black"/>
                  <a:ea typeface="Arial Black"/>
                  <a:cs typeface="Arial Black"/>
                  <a:sym typeface="Arial Black"/>
                </a:rPr>
                <a:t>: primary music quality attribute</a:t>
              </a:r>
            </a:p>
            <a:p>
              <a:pPr marL="342900" indent="-342900">
                <a:spcBef>
                  <a:spcPts val="500"/>
                </a:spcBef>
                <a:buSzPct val="100000"/>
                <a:buFont typeface="Arial Black"/>
                <a:buChar char="•"/>
                <a:defRPr sz="1500">
                  <a:latin typeface="Times New Roman"/>
                  <a:ea typeface="Times New Roman"/>
                  <a:cs typeface="Times New Roman"/>
                  <a:sym typeface="Times New Roman"/>
                </a:defRPr>
              </a:pPr>
              <a:endParaRPr>
                <a:latin typeface="Arial Black"/>
                <a:ea typeface="Arial Black"/>
                <a:cs typeface="Arial Black"/>
                <a:sym typeface="Arial Black"/>
              </a:endParaRPr>
            </a:p>
            <a:p>
              <a:pPr marL="342900" indent="-342900">
                <a:spcBef>
                  <a:spcPts val="400"/>
                </a:spcBef>
                <a:buSzPct val="100000"/>
                <a:buFont typeface="Arial Black"/>
                <a:buChar char="•"/>
                <a:defRPr sz="1500">
                  <a:latin typeface="Times New Roman"/>
                  <a:ea typeface="Times New Roman"/>
                  <a:cs typeface="Times New Roman"/>
                  <a:sym typeface="Times New Roman"/>
                </a:defRPr>
              </a:pPr>
              <a:r>
                <a:rPr u="sng">
                  <a:latin typeface="Arial Black"/>
                  <a:ea typeface="Arial Black"/>
                  <a:cs typeface="Arial Black"/>
                  <a:sym typeface="Arial Black"/>
                </a:rPr>
                <a:t>Ambition Level</a:t>
              </a:r>
              <a:r>
                <a:rPr>
                  <a:latin typeface="Arial Black"/>
                  <a:ea typeface="Arial Black"/>
                  <a:cs typeface="Arial Black"/>
                  <a:sym typeface="Arial Black"/>
                </a:rPr>
                <a:t>: the majority of listeners feel moved to tears or strong physical emotional reactions.</a:t>
              </a:r>
            </a:p>
            <a:p>
              <a:pPr marL="342900" indent="-342900">
                <a:spcBef>
                  <a:spcPts val="500"/>
                </a:spcBef>
                <a:buSzPct val="100000"/>
                <a:buFont typeface="Arial Black"/>
                <a:buChar char="•"/>
                <a:defRPr sz="1500">
                  <a:latin typeface="Times New Roman"/>
                  <a:ea typeface="Times New Roman"/>
                  <a:cs typeface="Times New Roman"/>
                  <a:sym typeface="Times New Roman"/>
                </a:defRPr>
              </a:pPr>
              <a:endParaRPr>
                <a:latin typeface="Arial Black"/>
                <a:ea typeface="Arial Black"/>
                <a:cs typeface="Arial Black"/>
                <a:sym typeface="Arial Black"/>
              </a:endParaRPr>
            </a:p>
            <a:p>
              <a:pPr marL="342900" indent="-342900">
                <a:spcBef>
                  <a:spcPts val="400"/>
                </a:spcBef>
                <a:buSzPct val="100000"/>
                <a:buFont typeface="Arial Black"/>
                <a:buChar char="•"/>
                <a:defRPr sz="1500">
                  <a:latin typeface="Times New Roman"/>
                  <a:ea typeface="Times New Roman"/>
                  <a:cs typeface="Times New Roman"/>
                  <a:sym typeface="Times New Roman"/>
                </a:defRPr>
              </a:pPr>
              <a:r>
                <a:rPr u="sng">
                  <a:latin typeface="Arial Black"/>
                  <a:ea typeface="Arial Black"/>
                  <a:cs typeface="Arial Black"/>
                  <a:sym typeface="Arial Black"/>
                </a:rPr>
                <a:t>Scale</a:t>
              </a:r>
              <a:r>
                <a:rPr>
                  <a:latin typeface="Arial Black"/>
                  <a:ea typeface="Arial Black"/>
                  <a:cs typeface="Arial Black"/>
                  <a:sym typeface="Arial Black"/>
                </a:rPr>
                <a:t>: the % of defined [Listeners] hearing defined [Music] under defined [Environments] who reports a defined [Emotion] at a defined [Strength]</a:t>
              </a:r>
            </a:p>
            <a:p>
              <a:pPr marL="342900" indent="-342900">
                <a:spcBef>
                  <a:spcPts val="500"/>
                </a:spcBef>
                <a:buSzPct val="100000"/>
                <a:buFont typeface="Arial Black"/>
                <a:buChar char="•"/>
                <a:defRPr sz="1500">
                  <a:latin typeface="Times New Roman"/>
                  <a:ea typeface="Times New Roman"/>
                  <a:cs typeface="Times New Roman"/>
                  <a:sym typeface="Times New Roman"/>
                </a:defRPr>
              </a:pPr>
              <a:endParaRPr>
                <a:latin typeface="Arial Black"/>
                <a:ea typeface="Arial Black"/>
                <a:cs typeface="Arial Black"/>
                <a:sym typeface="Arial Black"/>
              </a:endParaRPr>
            </a:p>
            <a:p>
              <a:pPr marL="342900" indent="-342900">
                <a:spcBef>
                  <a:spcPts val="400"/>
                </a:spcBef>
                <a:buSzPct val="100000"/>
                <a:buFont typeface="Arial Black"/>
                <a:buChar char="•"/>
                <a:defRPr sz="1500">
                  <a:latin typeface="Times New Roman"/>
                  <a:ea typeface="Times New Roman"/>
                  <a:cs typeface="Times New Roman"/>
                  <a:sym typeface="Times New Roman"/>
                </a:defRPr>
              </a:pPr>
              <a:r>
                <a:rPr u="sng">
                  <a:latin typeface="Arial Black"/>
                  <a:ea typeface="Arial Black"/>
                  <a:cs typeface="Arial Black"/>
                  <a:sym typeface="Arial Black"/>
                </a:rPr>
                <a:t>Goal</a:t>
              </a:r>
              <a:r>
                <a:rPr>
                  <a:latin typeface="Arial Black"/>
                  <a:ea typeface="Arial Black"/>
                  <a:cs typeface="Arial Black"/>
                  <a:sym typeface="Arial Black"/>
                </a:rPr>
                <a:t> [1</a:t>
              </a:r>
              <a:r>
                <a:rPr baseline="29600">
                  <a:latin typeface="Arial Black"/>
                  <a:ea typeface="Arial Black"/>
                  <a:cs typeface="Arial Black"/>
                  <a:sym typeface="Arial Black"/>
                </a:rPr>
                <a:t>st</a:t>
              </a:r>
              <a:r>
                <a:rPr>
                  <a:latin typeface="Arial Black"/>
                  <a:ea typeface="Arial Black"/>
                  <a:cs typeface="Arial Black"/>
                  <a:sym typeface="Arial Black"/>
                </a:rPr>
                <a:t> UK Release, Music = Hip Hop, Environment = Itunes, Emotion = {Tears, Sadness}, Strength = Powerful] 50% ± 20% ?</a:t>
              </a:r>
            </a:p>
          </p:txBody>
        </p:sp>
      </p:grpSp>
      <p:pic>
        <p:nvPicPr>
          <p:cNvPr id="763" name="image65.jpg"/>
          <p:cNvPicPr>
            <a:picLocks noChangeAspect="1"/>
          </p:cNvPicPr>
          <p:nvPr/>
        </p:nvPicPr>
        <p:blipFill>
          <a:blip r:embed="rId3">
            <a:extLst/>
          </a:blip>
          <a:stretch>
            <a:fillRect/>
          </a:stretch>
        </p:blipFill>
        <p:spPr>
          <a:xfrm>
            <a:off x="7993806" y="74613"/>
            <a:ext cx="1003301" cy="1460501"/>
          </a:xfrm>
          <a:prstGeom prst="rect">
            <a:avLst/>
          </a:prstGeom>
          <a:ln w="12700">
            <a:miter lim="400000"/>
          </a:ln>
        </p:spPr>
      </p:pic>
      <p:sp>
        <p:nvSpPr>
          <p:cNvPr id="764" name="Shape 764"/>
          <p:cNvSpPr/>
          <p:nvPr/>
        </p:nvSpPr>
        <p:spPr>
          <a:xfrm>
            <a:off x="1576615" y="2861454"/>
            <a:ext cx="1445231" cy="408781"/>
          </a:xfrm>
          <a:prstGeom prst="rightArrow">
            <a:avLst>
              <a:gd name="adj1" fmla="val 50000"/>
              <a:gd name="adj2" fmla="val 50000"/>
            </a:avLst>
          </a:prstGeom>
          <a:solidFill>
            <a:srgbClr val="00CC99"/>
          </a:solidFill>
          <a:ln w="12700">
            <a:solidFill>
              <a:srgbClr val="000000"/>
            </a:solidFill>
          </a:ln>
        </p:spPr>
        <p:txBody>
          <a:bodyPr lIns="45719" rIns="45719"/>
          <a:lstStyle/>
          <a:p>
            <a:pPr>
              <a:defRPr sz="2400"/>
            </a:pPr>
          </a:p>
        </p:txBody>
      </p:sp>
      <p:sp>
        <p:nvSpPr>
          <p:cNvPr id="765" name="Shape 765"/>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766" name="Shape 766"/>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
        <p:nvSpPr>
          <p:cNvPr id="767" name="Shape 767"/>
          <p:cNvSpPr/>
          <p:nvPr/>
        </p:nvSpPr>
        <p:spPr>
          <a:xfrm>
            <a:off x="540498" y="24820"/>
            <a:ext cx="1031191" cy="2794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400"/>
              </a:spcBef>
              <a:defRPr sz="1200" u="sng">
                <a:solidFill>
                  <a:srgbClr val="33478A"/>
                </a:solidFill>
                <a:uFill>
                  <a:solidFill>
                    <a:srgbClr val="33478A"/>
                  </a:solidFill>
                </a:uFill>
                <a:latin typeface="Times New Roman"/>
                <a:ea typeface="Times New Roman"/>
                <a:cs typeface="Times New Roman"/>
                <a:sym typeface="Times New Roman"/>
                <a:hlinkClick r:id="rId4" invalidUrl="" action="" tgtFrame="" tooltip="" history="1" highlightClick="0" endSnd="0"/>
              </a:defRPr>
            </a:lvl1pPr>
          </a:lstStyle>
          <a:p>
            <a:pPr>
              <a:defRPr u="none">
                <a:solidFill>
                  <a:srgbClr val="000000"/>
                </a:solidFill>
                <a:uFillTx/>
              </a:defRPr>
            </a:pPr>
            <a:r>
              <a:rPr u="sng">
                <a:solidFill>
                  <a:srgbClr val="33478A"/>
                </a:solidFill>
                <a:uFill>
                  <a:solidFill>
                    <a:srgbClr val="33478A"/>
                  </a:solidFill>
                </a:uFill>
                <a:hlinkClick r:id="rId4" invalidUrl="" action="" tgtFrame="" tooltip="" history="1" highlightClick="0" endSnd="0"/>
              </a:rPr>
              <a:t>gilb.com/dl517</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1" name="Shape 771"/>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772" name="Shape 772"/>
          <p:cNvSpPr/>
          <p:nvPr>
            <p:ph type="title"/>
          </p:nvPr>
        </p:nvSpPr>
        <p:spPr>
          <a:xfrm>
            <a:off x="1295400" y="0"/>
            <a:ext cx="7620000" cy="2286000"/>
          </a:xfrm>
          <a:prstGeom prst="rect">
            <a:avLst/>
          </a:prstGeom>
        </p:spPr>
        <p:txBody>
          <a:bodyPr>
            <a:normAutofit fontScale="100000" lnSpcReduction="0"/>
          </a:bodyPr>
          <a:lstStyle/>
          <a:p>
            <a:pPr/>
            <a:r>
              <a:rPr sz="4400">
                <a:solidFill>
                  <a:srgbClr val="0326CC"/>
                </a:solidFill>
                <a:latin typeface="Tahoma"/>
                <a:ea typeface="Tahoma"/>
                <a:cs typeface="Tahoma"/>
                <a:sym typeface="Tahoma"/>
              </a:rPr>
              <a:t>How to </a:t>
            </a:r>
            <a:r>
              <a:rPr sz="4400" u="sng">
                <a:solidFill>
                  <a:srgbClr val="0326CC"/>
                </a:solidFill>
                <a:latin typeface="Tahoma"/>
                <a:ea typeface="Tahoma"/>
                <a:cs typeface="Tahoma"/>
                <a:sym typeface="Tahoma"/>
              </a:rPr>
              <a:t>Quantify</a:t>
            </a:r>
            <a:r>
              <a:rPr sz="4400">
                <a:latin typeface="Tahoma"/>
                <a:ea typeface="Tahoma"/>
                <a:cs typeface="Tahoma"/>
                <a:sym typeface="Tahoma"/>
              </a:rPr>
              <a:t> any Qualitative Requirement</a:t>
            </a:r>
          </a:p>
        </p:txBody>
      </p:sp>
      <p:grpSp>
        <p:nvGrpSpPr>
          <p:cNvPr id="775" name="Group 775"/>
          <p:cNvGrpSpPr/>
          <p:nvPr/>
        </p:nvGrpSpPr>
        <p:grpSpPr>
          <a:xfrm>
            <a:off x="698500" y="2387599"/>
            <a:ext cx="7899401" cy="2336802"/>
            <a:chOff x="0" y="0"/>
            <a:chExt cx="7899400" cy="2336800"/>
          </a:xfrm>
        </p:grpSpPr>
        <p:sp>
          <p:nvSpPr>
            <p:cNvPr id="773" name="Shape 773"/>
            <p:cNvSpPr/>
            <p:nvPr/>
          </p:nvSpPr>
          <p:spPr>
            <a:xfrm>
              <a:off x="0" y="0"/>
              <a:ext cx="7899400" cy="2336800"/>
            </a:xfrm>
            <a:prstGeom prst="rect">
              <a:avLst/>
            </a:prstGeom>
            <a:solidFill>
              <a:srgbClr val="CCCCFF"/>
            </a:solidFill>
            <a:ln w="12700" cap="flat">
              <a:noFill/>
              <a:miter lim="400000"/>
            </a:ln>
            <a:effectLst/>
          </p:spPr>
          <p:txBody>
            <a:bodyPr wrap="square" lIns="45719" tIns="45719" rIns="45719" bIns="45719" numCol="1" anchor="t">
              <a:noAutofit/>
            </a:bodyPr>
            <a:lstStyle/>
            <a:p>
              <a:pPr>
                <a:defRPr sz="4000">
                  <a:latin typeface="Times New Roman"/>
                  <a:ea typeface="Times New Roman"/>
                  <a:cs typeface="Times New Roman"/>
                  <a:sym typeface="Times New Roman"/>
                </a:defRPr>
              </a:pPr>
            </a:p>
          </p:txBody>
        </p:sp>
        <p:pic>
          <p:nvPicPr>
            <p:cNvPr id="774" name="image67.pdf"/>
            <p:cNvPicPr>
              <a:picLocks noChangeAspect="1"/>
            </p:cNvPicPr>
            <p:nvPr/>
          </p:nvPicPr>
          <p:blipFill>
            <a:blip r:embed="rId2">
              <a:extLst/>
            </a:blip>
            <a:stretch>
              <a:fillRect/>
            </a:stretch>
          </p:blipFill>
          <p:spPr>
            <a:xfrm>
              <a:off x="0" y="0"/>
              <a:ext cx="7899401" cy="2336801"/>
            </a:xfrm>
            <a:prstGeom prst="rect">
              <a:avLst/>
            </a:prstGeom>
            <a:ln w="12700" cap="flat">
              <a:noFill/>
              <a:miter lim="400000"/>
            </a:ln>
            <a:effectLst/>
          </p:spPr>
        </p:pic>
      </p:grpSp>
      <p:sp>
        <p:nvSpPr>
          <p:cNvPr id="776" name="Shape 776"/>
          <p:cNvSpPr/>
          <p:nvPr/>
        </p:nvSpPr>
        <p:spPr>
          <a:xfrm>
            <a:off x="5867400" y="6019800"/>
            <a:ext cx="2614614" cy="4572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700"/>
              </a:spcBef>
              <a:defRPr sz="4000"/>
            </a:pPr>
            <a:r>
              <a:rPr sz="1200">
                <a:latin typeface="Times"/>
                <a:ea typeface="Times"/>
                <a:cs typeface="Times"/>
                <a:sym typeface="Times"/>
              </a:rPr>
              <a:t>Diagram from </a:t>
            </a:r>
            <a:r>
              <a:rPr sz="1200"/>
              <a:t>‘</a:t>
            </a:r>
            <a:r>
              <a:rPr sz="1200">
                <a:latin typeface="Times"/>
                <a:ea typeface="Times"/>
                <a:cs typeface="Times"/>
                <a:sym typeface="Times"/>
              </a:rPr>
              <a:t>Competitive Engineering.</a:t>
            </a:r>
            <a:r>
              <a:rPr sz="1200"/>
              <a:t>’</a:t>
            </a:r>
            <a:r>
              <a:rPr sz="1200">
                <a:latin typeface="Times"/>
                <a:ea typeface="Times"/>
                <a:cs typeface="Times"/>
                <a:sym typeface="Times"/>
              </a:rPr>
              <a:t> book. </a:t>
            </a:r>
          </a:p>
        </p:txBody>
      </p:sp>
      <p:sp>
        <p:nvSpPr>
          <p:cNvPr id="777" name="Shape 777"/>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778" name="Shape 778"/>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0" name="Shape 780"/>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pic>
        <p:nvPicPr>
          <p:cNvPr id="781" name="image68.png"/>
          <p:cNvPicPr>
            <a:picLocks noChangeAspect="1"/>
          </p:cNvPicPr>
          <p:nvPr/>
        </p:nvPicPr>
        <p:blipFill>
          <a:blip r:embed="rId3">
            <a:extLst/>
          </a:blip>
          <a:stretch>
            <a:fillRect/>
          </a:stretch>
        </p:blipFill>
        <p:spPr>
          <a:xfrm>
            <a:off x="7131308" y="1"/>
            <a:ext cx="2012692" cy="1255536"/>
          </a:xfrm>
          <a:prstGeom prst="rect">
            <a:avLst/>
          </a:prstGeom>
          <a:ln w="12700">
            <a:miter lim="400000"/>
          </a:ln>
        </p:spPr>
      </p:pic>
      <p:sp>
        <p:nvSpPr>
          <p:cNvPr id="782" name="Shape 782"/>
          <p:cNvSpPr/>
          <p:nvPr>
            <p:ph type="title"/>
          </p:nvPr>
        </p:nvSpPr>
        <p:spPr>
          <a:xfrm>
            <a:off x="1181099" y="187325"/>
            <a:ext cx="5943594" cy="914400"/>
          </a:xfrm>
          <a:prstGeom prst="rect">
            <a:avLst/>
          </a:prstGeom>
        </p:spPr>
        <p:txBody>
          <a:bodyPr>
            <a:normAutofit fontScale="100000" lnSpcReduction="0"/>
          </a:bodyPr>
          <a:lstStyle/>
          <a:p>
            <a:pPr/>
            <a:r>
              <a:t>Quality Quantification Methods #</a:t>
            </a:r>
            <a:r>
              <a:rPr b="1"/>
              <a:t>1</a:t>
            </a:r>
          </a:p>
        </p:txBody>
      </p:sp>
      <p:sp>
        <p:nvSpPr>
          <p:cNvPr id="783" name="Shape 783"/>
          <p:cNvSpPr/>
          <p:nvPr>
            <p:ph type="body" idx="1"/>
          </p:nvPr>
        </p:nvSpPr>
        <p:spPr>
          <a:prstGeom prst="rect">
            <a:avLst/>
          </a:prstGeom>
        </p:spPr>
        <p:txBody>
          <a:bodyPr>
            <a:normAutofit fontScale="100000" lnSpcReduction="0"/>
          </a:bodyPr>
          <a:lstStyle/>
          <a:p>
            <a:pPr>
              <a:spcBef>
                <a:spcPts val="600"/>
              </a:spcBef>
              <a:buFont typeface="Arial"/>
            </a:pPr>
            <a:r>
              <a:rPr sz="2800">
                <a:latin typeface="+mn-lt"/>
                <a:ea typeface="+mn-ea"/>
                <a:cs typeface="+mn-cs"/>
                <a:sym typeface="Arial"/>
              </a:rPr>
              <a:t>Common Sense, Domain Knowledge</a:t>
            </a:r>
            <a:endParaRPr sz="2800">
              <a:latin typeface="+mn-lt"/>
              <a:ea typeface="+mn-ea"/>
              <a:cs typeface="+mn-cs"/>
              <a:sym typeface="Arial"/>
            </a:endParaRPr>
          </a:p>
          <a:p>
            <a:pPr lvl="1">
              <a:spcBef>
                <a:spcPts val="600"/>
              </a:spcBef>
              <a:buFont typeface="Arial"/>
            </a:pPr>
            <a:r>
              <a:rPr sz="2800">
                <a:latin typeface="+mn-lt"/>
                <a:ea typeface="+mn-ea"/>
                <a:cs typeface="+mn-cs"/>
                <a:sym typeface="Arial"/>
              </a:rPr>
              <a:t>Decompose “until quantification becomes obvious”.</a:t>
            </a:r>
            <a:endParaRPr sz="2800">
              <a:latin typeface="+mn-lt"/>
              <a:ea typeface="+mn-ea"/>
              <a:cs typeface="+mn-cs"/>
              <a:sym typeface="Arial"/>
            </a:endParaRPr>
          </a:p>
          <a:p>
            <a:pPr lvl="1">
              <a:spcBef>
                <a:spcPts val="600"/>
              </a:spcBef>
              <a:buFont typeface="Arial"/>
            </a:pPr>
            <a:r>
              <a:rPr sz="2800">
                <a:latin typeface="+mn-lt"/>
                <a:ea typeface="+mn-ea"/>
                <a:cs typeface="+mn-cs"/>
                <a:sym typeface="Arial"/>
              </a:rPr>
              <a:t>Then use Planguage specification:</a:t>
            </a:r>
            <a:endParaRPr sz="2800">
              <a:latin typeface="+mn-lt"/>
              <a:ea typeface="+mn-ea"/>
              <a:cs typeface="+mn-cs"/>
              <a:sym typeface="Arial"/>
            </a:endParaRPr>
          </a:p>
          <a:p>
            <a:pPr lvl="2" marL="1085850" indent="-228600">
              <a:buFont typeface="Arial"/>
              <a:defRPr sz="2000"/>
            </a:pPr>
            <a:r>
              <a:rPr b="1" sz="2400">
                <a:latin typeface="+mn-lt"/>
                <a:ea typeface="+mn-ea"/>
                <a:cs typeface="+mn-cs"/>
                <a:sym typeface="Arial"/>
              </a:rPr>
              <a:t>Scale</a:t>
            </a:r>
            <a:r>
              <a:rPr sz="2400">
                <a:latin typeface="+mn-lt"/>
                <a:ea typeface="+mn-ea"/>
                <a:cs typeface="+mn-cs"/>
                <a:sym typeface="Arial"/>
              </a:rPr>
              <a:t>: define a measurement scale</a:t>
            </a:r>
          </a:p>
          <a:p>
            <a:pPr lvl="2" marL="1085850" indent="-228600">
              <a:buFont typeface="Arial"/>
              <a:defRPr sz="2000"/>
            </a:pPr>
            <a:r>
              <a:rPr b="1" sz="2400">
                <a:latin typeface="+mn-lt"/>
                <a:ea typeface="+mn-ea"/>
                <a:cs typeface="+mn-cs"/>
                <a:sym typeface="Arial"/>
              </a:rPr>
              <a:t>Meter</a:t>
            </a:r>
            <a:r>
              <a:rPr sz="2400">
                <a:latin typeface="+mn-lt"/>
                <a:ea typeface="+mn-ea"/>
                <a:cs typeface="+mn-cs"/>
                <a:sym typeface="Arial"/>
              </a:rPr>
              <a:t>: define a test or process for measuring on the scale</a:t>
            </a:r>
          </a:p>
          <a:p>
            <a:pPr lvl="2" marL="1085850" indent="-228600">
              <a:buFont typeface="Arial"/>
              <a:defRPr sz="2000"/>
            </a:pPr>
            <a:r>
              <a:rPr b="1" sz="2400">
                <a:latin typeface="+mn-lt"/>
                <a:ea typeface="+mn-ea"/>
                <a:cs typeface="+mn-cs"/>
                <a:sym typeface="Arial"/>
              </a:rPr>
              <a:t>Past</a:t>
            </a:r>
            <a:r>
              <a:rPr sz="2400">
                <a:latin typeface="+mn-lt"/>
                <a:ea typeface="+mn-ea"/>
                <a:cs typeface="+mn-cs"/>
                <a:sym typeface="Arial"/>
              </a:rPr>
              <a:t>: define benchmarks, old system, competitors on the scale</a:t>
            </a:r>
          </a:p>
          <a:p>
            <a:pPr lvl="2" marL="1085850" indent="-228600">
              <a:buFont typeface="Arial"/>
              <a:defRPr sz="2000"/>
            </a:pPr>
            <a:r>
              <a:rPr b="1" sz="2400">
                <a:latin typeface="+mn-lt"/>
                <a:ea typeface="+mn-ea"/>
                <a:cs typeface="+mn-cs"/>
                <a:sym typeface="Arial"/>
              </a:rPr>
              <a:t>Goal</a:t>
            </a:r>
            <a:r>
              <a:rPr sz="2400">
                <a:latin typeface="+mn-lt"/>
                <a:ea typeface="+mn-ea"/>
                <a:cs typeface="+mn-cs"/>
                <a:sym typeface="Arial"/>
              </a:rPr>
              <a:t>: define a committed level of future stakeholder quality, on your scale. </a:t>
            </a:r>
          </a:p>
        </p:txBody>
      </p:sp>
      <p:sp>
        <p:nvSpPr>
          <p:cNvPr id="784" name="Shape 784"/>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785" name="Shape 785"/>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9" name="Shape 789"/>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pic>
        <p:nvPicPr>
          <p:cNvPr id="790" name="image69.png"/>
          <p:cNvPicPr>
            <a:picLocks noChangeAspect="1"/>
          </p:cNvPicPr>
          <p:nvPr/>
        </p:nvPicPr>
        <p:blipFill>
          <a:blip r:embed="rId3">
            <a:extLst/>
          </a:blip>
          <a:srcRect l="10794" t="0" r="9286" b="1"/>
          <a:stretch>
            <a:fillRect/>
          </a:stretch>
        </p:blipFill>
        <p:spPr>
          <a:xfrm>
            <a:off x="5291316" y="1096959"/>
            <a:ext cx="3423861" cy="2684110"/>
          </a:xfrm>
          <a:prstGeom prst="rect">
            <a:avLst/>
          </a:prstGeom>
          <a:ln w="12700">
            <a:miter lim="400000"/>
          </a:ln>
        </p:spPr>
      </p:pic>
      <p:sp>
        <p:nvSpPr>
          <p:cNvPr id="791" name="Shape 791"/>
          <p:cNvSpPr/>
          <p:nvPr>
            <p:ph type="title"/>
          </p:nvPr>
        </p:nvSpPr>
        <p:spPr>
          <a:xfrm>
            <a:off x="5021810" y="187323"/>
            <a:ext cx="3982490" cy="1214205"/>
          </a:xfrm>
          <a:prstGeom prst="rect">
            <a:avLst/>
          </a:prstGeom>
        </p:spPr>
        <p:txBody>
          <a:bodyPr>
            <a:normAutofit fontScale="100000" lnSpcReduction="0"/>
          </a:bodyPr>
          <a:lstStyle/>
          <a:p>
            <a:pPr defTabSz="694944">
              <a:defRPr sz="2128"/>
            </a:pPr>
            <a:r>
              <a:t>Quality Quantification Methods #</a:t>
            </a:r>
            <a:r>
              <a:rPr b="1"/>
              <a:t>2</a:t>
            </a:r>
            <a:r>
              <a:t>, </a:t>
            </a:r>
            <a:br/>
            <a:r>
              <a:rPr b="1"/>
              <a:t>Look it up in a book</a:t>
            </a:r>
            <a:br>
              <a:rPr b="1"/>
            </a:br>
          </a:p>
        </p:txBody>
      </p:sp>
      <p:sp>
        <p:nvSpPr>
          <p:cNvPr id="792" name="Shape 792"/>
          <p:cNvSpPr/>
          <p:nvPr>
            <p:ph type="body" sz="half" idx="1"/>
          </p:nvPr>
        </p:nvSpPr>
        <p:spPr>
          <a:prstGeom prst="rect">
            <a:avLst/>
          </a:prstGeom>
        </p:spPr>
        <p:txBody>
          <a:bodyPr>
            <a:normAutofit fontScale="100000" lnSpcReduction="0"/>
          </a:bodyPr>
          <a:lstStyle/>
          <a:p>
            <a:pPr/>
          </a:p>
        </p:txBody>
      </p:sp>
      <p:pic>
        <p:nvPicPr>
          <p:cNvPr id="793" name="image1.jpg"/>
          <p:cNvPicPr>
            <a:picLocks noChangeAspect="1"/>
          </p:cNvPicPr>
          <p:nvPr/>
        </p:nvPicPr>
        <p:blipFill>
          <a:blip r:embed="rId4">
            <a:extLst/>
          </a:blip>
          <a:srcRect l="0" t="4772" r="0" b="4771"/>
          <a:stretch>
            <a:fillRect/>
          </a:stretch>
        </p:blipFill>
        <p:spPr>
          <a:xfrm>
            <a:off x="6248063" y="3957870"/>
            <a:ext cx="1991296" cy="2618064"/>
          </a:xfrm>
          <a:prstGeom prst="rect">
            <a:avLst/>
          </a:prstGeom>
          <a:ln w="12700">
            <a:miter lim="400000"/>
          </a:ln>
        </p:spPr>
      </p:pic>
      <p:pic>
        <p:nvPicPr>
          <p:cNvPr id="794" name="image70.png"/>
          <p:cNvPicPr>
            <a:picLocks noChangeAspect="1"/>
          </p:cNvPicPr>
          <p:nvPr/>
        </p:nvPicPr>
        <p:blipFill>
          <a:blip r:embed="rId5">
            <a:extLst/>
          </a:blip>
          <a:stretch>
            <a:fillRect/>
          </a:stretch>
        </p:blipFill>
        <p:spPr>
          <a:xfrm>
            <a:off x="10469" y="0"/>
            <a:ext cx="5166706" cy="6858001"/>
          </a:xfrm>
          <a:prstGeom prst="rect">
            <a:avLst/>
          </a:prstGeom>
          <a:ln w="12700">
            <a:miter lim="400000"/>
          </a:ln>
        </p:spPr>
      </p:pic>
      <p:sp>
        <p:nvSpPr>
          <p:cNvPr id="795" name="Shape 795"/>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796" name="Shape 796"/>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xfrm>
            <a:off x="1475655" y="152400"/>
            <a:ext cx="5112570" cy="762000"/>
          </a:xfrm>
          <a:prstGeom prst="rect">
            <a:avLst/>
          </a:prstGeom>
          <a:solidFill>
            <a:srgbClr val="FFFFFF"/>
          </a:solidFill>
        </p:spPr>
        <p:txBody>
          <a:bodyPr>
            <a:normAutofit fontScale="100000" lnSpcReduction="0"/>
          </a:bodyPr>
          <a:lstStyle>
            <a:lvl1pPr>
              <a:defRPr sz="3200"/>
            </a:lvl1pPr>
          </a:lstStyle>
          <a:p>
            <a:pPr/>
            <a:r>
              <a:t>Inspection Effectiveness</a:t>
            </a:r>
          </a:p>
        </p:txBody>
      </p:sp>
      <p:pic>
        <p:nvPicPr>
          <p:cNvPr id="396" name="image3.png"/>
          <p:cNvPicPr>
            <a:picLocks noChangeAspect="1"/>
          </p:cNvPicPr>
          <p:nvPr/>
        </p:nvPicPr>
        <p:blipFill>
          <a:blip r:embed="rId3">
            <a:extLst/>
          </a:blip>
          <a:stretch>
            <a:fillRect/>
          </a:stretch>
        </p:blipFill>
        <p:spPr>
          <a:xfrm>
            <a:off x="266700" y="199437"/>
            <a:ext cx="1409701" cy="1705563"/>
          </a:xfrm>
          <a:prstGeom prst="rect">
            <a:avLst/>
          </a:prstGeom>
          <a:ln w="12700">
            <a:miter lim="400000"/>
          </a:ln>
        </p:spPr>
      </p:pic>
      <p:sp>
        <p:nvSpPr>
          <p:cNvPr id="397" name="Shape 397"/>
          <p:cNvSpPr/>
          <p:nvPr/>
        </p:nvSpPr>
        <p:spPr>
          <a:xfrm>
            <a:off x="76200" y="1676400"/>
            <a:ext cx="1905000" cy="3556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262626"/>
                </a:solidFill>
              </a:defRPr>
            </a:lvl1pPr>
          </a:lstStyle>
          <a:p>
            <a:pPr>
              <a:defRPr>
                <a:solidFill>
                  <a:srgbClr val="000000"/>
                </a:solidFill>
              </a:defRPr>
            </a:pPr>
            <a:r>
              <a:rPr>
                <a:solidFill>
                  <a:srgbClr val="262626"/>
                </a:solidFill>
              </a:rPr>
              <a:t>Capers Jones</a:t>
            </a:r>
          </a:p>
        </p:txBody>
      </p:sp>
      <p:pic>
        <p:nvPicPr>
          <p:cNvPr id="398" name="image4.png"/>
          <p:cNvPicPr>
            <a:picLocks noChangeAspect="1"/>
          </p:cNvPicPr>
          <p:nvPr/>
        </p:nvPicPr>
        <p:blipFill>
          <a:blip r:embed="rId4">
            <a:extLst/>
          </a:blip>
          <a:stretch>
            <a:fillRect/>
          </a:stretch>
        </p:blipFill>
        <p:spPr>
          <a:xfrm>
            <a:off x="93133" y="2286000"/>
            <a:ext cx="2878667" cy="3657601"/>
          </a:xfrm>
          <a:prstGeom prst="rect">
            <a:avLst/>
          </a:prstGeom>
          <a:ln w="12700">
            <a:miter lim="400000"/>
          </a:ln>
        </p:spPr>
      </p:pic>
      <p:pic>
        <p:nvPicPr>
          <p:cNvPr id="399" name="image5.png"/>
          <p:cNvPicPr>
            <a:picLocks noChangeAspect="1"/>
          </p:cNvPicPr>
          <p:nvPr/>
        </p:nvPicPr>
        <p:blipFill>
          <a:blip r:embed="rId5">
            <a:extLst/>
          </a:blip>
          <a:stretch>
            <a:fillRect/>
          </a:stretch>
        </p:blipFill>
        <p:spPr>
          <a:xfrm>
            <a:off x="3200400" y="2286000"/>
            <a:ext cx="2743200" cy="3657600"/>
          </a:xfrm>
          <a:prstGeom prst="rect">
            <a:avLst/>
          </a:prstGeom>
          <a:ln w="12700">
            <a:miter lim="400000"/>
          </a:ln>
        </p:spPr>
      </p:pic>
      <p:pic>
        <p:nvPicPr>
          <p:cNvPr id="400" name="image6.png"/>
          <p:cNvPicPr>
            <a:picLocks noChangeAspect="1"/>
          </p:cNvPicPr>
          <p:nvPr/>
        </p:nvPicPr>
        <p:blipFill>
          <a:blip r:embed="rId6">
            <a:extLst/>
          </a:blip>
          <a:stretch>
            <a:fillRect/>
          </a:stretch>
        </p:blipFill>
        <p:spPr>
          <a:xfrm>
            <a:off x="6820885" y="3140967"/>
            <a:ext cx="2124902" cy="2800622"/>
          </a:xfrm>
          <a:prstGeom prst="rect">
            <a:avLst/>
          </a:prstGeom>
          <a:ln w="12700">
            <a:miter lim="400000"/>
          </a:ln>
        </p:spPr>
      </p:pic>
      <p:pic>
        <p:nvPicPr>
          <p:cNvPr id="401" name="image7.jpg"/>
          <p:cNvPicPr>
            <a:picLocks noChangeAspect="1"/>
          </p:cNvPicPr>
          <p:nvPr/>
        </p:nvPicPr>
        <p:blipFill>
          <a:blip r:embed="rId7">
            <a:extLst/>
          </a:blip>
          <a:stretch>
            <a:fillRect/>
          </a:stretch>
        </p:blipFill>
        <p:spPr>
          <a:xfrm>
            <a:off x="6732240" y="89361"/>
            <a:ext cx="2342109" cy="3051607"/>
          </a:xfrm>
          <a:prstGeom prst="rect">
            <a:avLst/>
          </a:prstGeom>
          <a:ln w="12700">
            <a:miter lim="400000"/>
          </a:ln>
        </p:spPr>
      </p:pic>
      <p:sp>
        <p:nvSpPr>
          <p:cNvPr id="402" name="Shape 402"/>
          <p:cNvSpPr/>
          <p:nvPr/>
        </p:nvSpPr>
        <p:spPr>
          <a:xfrm>
            <a:off x="4499991" y="1196751"/>
            <a:ext cx="2299356"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2400"/>
              <a:t>Latest book -</a:t>
            </a:r>
            <a:r>
              <a:rPr sz="2400">
                <a:latin typeface="Wingdings"/>
                <a:ea typeface="Wingdings"/>
                <a:cs typeface="Wingdings"/>
                <a:sym typeface="Wingdings"/>
              </a:rPr>
              <a:t></a:t>
            </a:r>
          </a:p>
        </p:txBody>
      </p:sp>
      <p:sp>
        <p:nvSpPr>
          <p:cNvPr id="403" name="Shape 40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0" name="Shape 800"/>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pic>
        <p:nvPicPr>
          <p:cNvPr id="801" name="image69.png"/>
          <p:cNvPicPr>
            <a:picLocks noChangeAspect="1"/>
          </p:cNvPicPr>
          <p:nvPr/>
        </p:nvPicPr>
        <p:blipFill>
          <a:blip r:embed="rId3">
            <a:extLst/>
          </a:blip>
          <a:srcRect l="10794" t="0" r="9286" b="1"/>
          <a:stretch>
            <a:fillRect/>
          </a:stretch>
        </p:blipFill>
        <p:spPr>
          <a:xfrm>
            <a:off x="5291316" y="1096959"/>
            <a:ext cx="3423861" cy="2684110"/>
          </a:xfrm>
          <a:prstGeom prst="rect">
            <a:avLst/>
          </a:prstGeom>
          <a:ln w="12700">
            <a:miter lim="400000"/>
          </a:ln>
        </p:spPr>
      </p:pic>
      <p:sp>
        <p:nvSpPr>
          <p:cNvPr id="802" name="Shape 802"/>
          <p:cNvSpPr/>
          <p:nvPr>
            <p:ph type="title"/>
          </p:nvPr>
        </p:nvSpPr>
        <p:spPr>
          <a:xfrm>
            <a:off x="5021810" y="187323"/>
            <a:ext cx="3982490" cy="1214205"/>
          </a:xfrm>
          <a:prstGeom prst="rect">
            <a:avLst/>
          </a:prstGeom>
        </p:spPr>
        <p:txBody>
          <a:bodyPr>
            <a:normAutofit fontScale="100000" lnSpcReduction="0"/>
          </a:bodyPr>
          <a:lstStyle/>
          <a:p>
            <a:pPr defTabSz="694944">
              <a:defRPr sz="2128"/>
            </a:pPr>
            <a:r>
              <a:t>Quality Quantification Methods #</a:t>
            </a:r>
            <a:r>
              <a:rPr b="1"/>
              <a:t>2</a:t>
            </a:r>
            <a:r>
              <a:t>, </a:t>
            </a:r>
            <a:br/>
            <a:r>
              <a:rPr b="1"/>
              <a:t>Look it up in a book</a:t>
            </a:r>
            <a:br>
              <a:rPr b="1"/>
            </a:br>
          </a:p>
        </p:txBody>
      </p:sp>
      <p:sp>
        <p:nvSpPr>
          <p:cNvPr id="803" name="Shape 803"/>
          <p:cNvSpPr/>
          <p:nvPr>
            <p:ph type="body" sz="half" idx="1"/>
          </p:nvPr>
        </p:nvSpPr>
        <p:spPr>
          <a:prstGeom prst="rect">
            <a:avLst/>
          </a:prstGeom>
        </p:spPr>
        <p:txBody>
          <a:bodyPr>
            <a:normAutofit fontScale="100000" lnSpcReduction="0"/>
          </a:bodyPr>
          <a:lstStyle/>
          <a:p>
            <a:pPr/>
          </a:p>
        </p:txBody>
      </p:sp>
      <p:pic>
        <p:nvPicPr>
          <p:cNvPr id="804" name="image1.jpg"/>
          <p:cNvPicPr>
            <a:picLocks noChangeAspect="1"/>
          </p:cNvPicPr>
          <p:nvPr/>
        </p:nvPicPr>
        <p:blipFill>
          <a:blip r:embed="rId4">
            <a:extLst/>
          </a:blip>
          <a:srcRect l="0" t="4772" r="0" b="4771"/>
          <a:stretch>
            <a:fillRect/>
          </a:stretch>
        </p:blipFill>
        <p:spPr>
          <a:xfrm>
            <a:off x="6248063" y="3957870"/>
            <a:ext cx="1991296" cy="2618064"/>
          </a:xfrm>
          <a:prstGeom prst="rect">
            <a:avLst/>
          </a:prstGeom>
          <a:ln w="12700">
            <a:miter lim="400000"/>
          </a:ln>
        </p:spPr>
      </p:pic>
      <p:pic>
        <p:nvPicPr>
          <p:cNvPr id="805" name="image70.png"/>
          <p:cNvPicPr>
            <a:picLocks noChangeAspect="1"/>
          </p:cNvPicPr>
          <p:nvPr/>
        </p:nvPicPr>
        <p:blipFill>
          <a:blip r:embed="rId5">
            <a:extLst/>
          </a:blip>
          <a:stretch>
            <a:fillRect/>
          </a:stretch>
        </p:blipFill>
        <p:spPr>
          <a:xfrm>
            <a:off x="10469" y="0"/>
            <a:ext cx="5166706" cy="6858001"/>
          </a:xfrm>
          <a:prstGeom prst="rect">
            <a:avLst/>
          </a:prstGeom>
          <a:ln w="12700">
            <a:miter lim="400000"/>
          </a:ln>
        </p:spPr>
      </p:pic>
      <p:sp>
        <p:nvSpPr>
          <p:cNvPr id="806" name="Shape 806"/>
          <p:cNvSpPr/>
          <p:nvPr/>
        </p:nvSpPr>
        <p:spPr>
          <a:xfrm>
            <a:off x="642323" y="1386935"/>
            <a:ext cx="8248030" cy="4876801"/>
          </a:xfrm>
          <a:prstGeom prst="rect">
            <a:avLst/>
          </a:prstGeom>
          <a:solidFill>
            <a:srgbClr val="000000"/>
          </a:solidFill>
          <a:ln w="25400">
            <a:solidFill>
              <a:srgbClr val="000000"/>
            </a:solidFill>
            <a:bevel/>
          </a:ln>
          <a:extLst>
            <a:ext uri="{C572A759-6A51-4108-AA02-DFA0A04FC94B}">
              <ma14:wrappingTextBoxFlag xmlns:ma14="http://schemas.microsoft.com/office/mac/drawingml/2011/main" val="1"/>
            </a:ext>
          </a:extLst>
        </p:spPr>
        <p:txBody>
          <a:bodyPr lIns="45719" rIns="45719">
            <a:spAutoFit/>
          </a:bodyPr>
          <a:lstStyle/>
          <a:p>
            <a:pPr>
              <a:defRPr sz="4000">
                <a:solidFill>
                  <a:srgbClr val="FFFFFF"/>
                </a:solidFill>
                <a:latin typeface="Times New Roman"/>
                <a:ea typeface="Times New Roman"/>
                <a:cs typeface="Times New Roman"/>
                <a:sym typeface="Times New Roman"/>
              </a:defRPr>
            </a:pPr>
            <a:r>
              <a:t>Tool Collection:</a:t>
            </a:r>
            <a:br/>
            <a:r>
              <a:t>Scale: Clock hours for defined [Maintenance Instance: Default: Whoever is assigned] to acquire all defined [Tools: Default: all systems and information necessary to analyze, correct and quality control the correction].</a:t>
            </a:r>
          </a:p>
        </p:txBody>
      </p:sp>
      <p:sp>
        <p:nvSpPr>
          <p:cNvPr id="807" name="Shape 807"/>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08" name="Shape 808"/>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2" name="Shape 812"/>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813" name="Shape 813"/>
          <p:cNvSpPr/>
          <p:nvPr>
            <p:ph type="title"/>
          </p:nvPr>
        </p:nvSpPr>
        <p:spPr>
          <a:prstGeom prst="rect">
            <a:avLst/>
          </a:prstGeom>
        </p:spPr>
        <p:txBody>
          <a:bodyPr>
            <a:normAutofit fontScale="100000" lnSpcReduction="0"/>
          </a:bodyPr>
          <a:lstStyle/>
          <a:p>
            <a:pPr/>
            <a:r>
              <a:t>Quality Quantification Methods #</a:t>
            </a:r>
            <a:r>
              <a:rPr b="1"/>
              <a:t>3</a:t>
            </a:r>
            <a:r>
              <a:t>, </a:t>
            </a:r>
            <a:br/>
            <a:r>
              <a:t> Google It</a:t>
            </a:r>
          </a:p>
        </p:txBody>
      </p:sp>
      <p:pic>
        <p:nvPicPr>
          <p:cNvPr id="814" name="image71.png"/>
          <p:cNvPicPr>
            <a:picLocks noChangeAspect="1"/>
          </p:cNvPicPr>
          <p:nvPr/>
        </p:nvPicPr>
        <p:blipFill>
          <a:blip r:embed="rId2">
            <a:extLst/>
          </a:blip>
          <a:srcRect l="12037" t="241" r="19934" b="0"/>
          <a:stretch>
            <a:fillRect/>
          </a:stretch>
        </p:blipFill>
        <p:spPr>
          <a:xfrm>
            <a:off x="189777" y="1021948"/>
            <a:ext cx="4382224" cy="5080402"/>
          </a:xfrm>
          <a:prstGeom prst="rect">
            <a:avLst/>
          </a:prstGeom>
          <a:ln w="12700">
            <a:miter lim="400000"/>
          </a:ln>
        </p:spPr>
      </p:pic>
      <p:pic>
        <p:nvPicPr>
          <p:cNvPr id="815" name="image72.png"/>
          <p:cNvPicPr>
            <a:picLocks noChangeAspect="1"/>
          </p:cNvPicPr>
          <p:nvPr/>
        </p:nvPicPr>
        <p:blipFill>
          <a:blip r:embed="rId3">
            <a:extLst/>
          </a:blip>
          <a:srcRect l="938" t="815" r="4389" b="0"/>
          <a:stretch>
            <a:fillRect/>
          </a:stretch>
        </p:blipFill>
        <p:spPr>
          <a:xfrm>
            <a:off x="4674564" y="1124142"/>
            <a:ext cx="4469437" cy="4146105"/>
          </a:xfrm>
          <a:prstGeom prst="rect">
            <a:avLst/>
          </a:prstGeom>
          <a:ln w="12700">
            <a:miter lim="400000"/>
          </a:ln>
        </p:spPr>
      </p:pic>
      <p:sp>
        <p:nvSpPr>
          <p:cNvPr id="816" name="Shape 816"/>
          <p:cNvSpPr/>
          <p:nvPr/>
        </p:nvSpPr>
        <p:spPr>
          <a:xfrm>
            <a:off x="3839348" y="3649814"/>
            <a:ext cx="1153265" cy="540173"/>
          </a:xfrm>
          <a:prstGeom prst="rightArrow">
            <a:avLst>
              <a:gd name="adj1" fmla="val 40540"/>
              <a:gd name="adj2" fmla="val 50000"/>
            </a:avLst>
          </a:prstGeom>
          <a:solidFill>
            <a:srgbClr val="00CC99"/>
          </a:solidFill>
          <a:ln w="12700">
            <a:solidFill>
              <a:srgbClr val="000000"/>
            </a:solidFill>
          </a:ln>
        </p:spPr>
        <p:txBody>
          <a:bodyPr lIns="45719" rIns="45719"/>
          <a:lstStyle/>
          <a:p>
            <a:pPr>
              <a:defRPr sz="2400"/>
            </a:pPr>
          </a:p>
        </p:txBody>
      </p:sp>
      <p:sp>
        <p:nvSpPr>
          <p:cNvPr id="817" name="Shape 817"/>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18" name="Shape 818"/>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pic>
        <p:nvPicPr>
          <p:cNvPr id="821" name="image86.png"/>
          <p:cNvPicPr>
            <a:picLocks noChangeAspect="1"/>
          </p:cNvPicPr>
          <p:nvPr/>
        </p:nvPicPr>
        <p:blipFill>
          <a:blip r:embed="rId3">
            <a:extLst/>
          </a:blip>
          <a:stretch>
            <a:fillRect/>
          </a:stretch>
        </p:blipFill>
        <p:spPr>
          <a:xfrm>
            <a:off x="457200" y="4648200"/>
            <a:ext cx="2540000" cy="1905000"/>
          </a:xfrm>
          <a:prstGeom prst="rect">
            <a:avLst/>
          </a:prstGeom>
          <a:ln w="12700">
            <a:miter lim="400000"/>
          </a:ln>
        </p:spPr>
      </p:pic>
      <p:sp>
        <p:nvSpPr>
          <p:cNvPr id="822" name="Shape 822"/>
          <p:cNvSpPr/>
          <p:nvPr>
            <p:ph type="title"/>
          </p:nvPr>
        </p:nvSpPr>
        <p:spPr>
          <a:xfrm>
            <a:off x="0" y="-76200"/>
            <a:ext cx="8229600" cy="644525"/>
          </a:xfrm>
          <a:prstGeom prst="rect">
            <a:avLst/>
          </a:prstGeom>
        </p:spPr>
        <p:txBody>
          <a:bodyPr>
            <a:normAutofit fontScale="100000" lnSpcReduction="0"/>
          </a:bodyPr>
          <a:lstStyle>
            <a:lvl1pPr>
              <a:defRPr sz="3400"/>
            </a:lvl1pPr>
          </a:lstStyle>
          <a:p>
            <a:pPr>
              <a:defRPr sz="2800"/>
            </a:pPr>
            <a:r>
              <a:rPr sz="3400"/>
              <a:t>Summary of Top ‘8’ Project Objectives</a:t>
            </a:r>
          </a:p>
        </p:txBody>
      </p:sp>
      <p:sp>
        <p:nvSpPr>
          <p:cNvPr id="823" name="Shape 823"/>
          <p:cNvSpPr/>
          <p:nvPr>
            <p:ph type="body" sz="quarter" idx="1"/>
          </p:nvPr>
        </p:nvSpPr>
        <p:spPr>
          <a:xfrm>
            <a:off x="228598" y="838200"/>
            <a:ext cx="2768601" cy="3810000"/>
          </a:xfrm>
          <a:prstGeom prst="rect">
            <a:avLst/>
          </a:prstGeom>
        </p:spPr>
        <p:txBody>
          <a:bodyPr>
            <a:normAutofit fontScale="100000" lnSpcReduction="0"/>
          </a:bodyPr>
          <a:lstStyle/>
          <a:p>
            <a:pPr>
              <a:spcBef>
                <a:spcPts val="400"/>
              </a:spcBef>
            </a:pPr>
            <a:r>
              <a:rPr b="1" sz="1800"/>
              <a:t>Defined </a:t>
            </a:r>
            <a:r>
              <a:rPr sz="1800"/>
              <a:t>Scales of Measure:</a:t>
            </a:r>
            <a:endParaRPr sz="1800"/>
          </a:p>
          <a:p>
            <a:pPr lvl="1">
              <a:spcBef>
                <a:spcPts val="400"/>
              </a:spcBef>
            </a:pPr>
            <a:r>
              <a:rPr sz="1800"/>
              <a:t>Demands </a:t>
            </a:r>
            <a:r>
              <a:rPr b="1" i="1" sz="1800"/>
              <a:t>comparative </a:t>
            </a:r>
            <a:r>
              <a:rPr b="1" sz="1800"/>
              <a:t>thinking</a:t>
            </a:r>
            <a:r>
              <a:rPr sz="1800"/>
              <a:t>.</a:t>
            </a:r>
            <a:endParaRPr sz="1800"/>
          </a:p>
          <a:p>
            <a:pPr lvl="1">
              <a:spcBef>
                <a:spcPts val="400"/>
              </a:spcBef>
            </a:pPr>
            <a:r>
              <a:rPr sz="1800"/>
              <a:t>Leads to requirements that are unambiguously </a:t>
            </a:r>
            <a:r>
              <a:rPr b="1" sz="1800"/>
              <a:t>clear</a:t>
            </a:r>
            <a:endParaRPr b="1" sz="1800"/>
          </a:p>
          <a:p>
            <a:pPr lvl="1">
              <a:spcBef>
                <a:spcPts val="400"/>
              </a:spcBef>
            </a:pPr>
            <a:r>
              <a:rPr sz="1800"/>
              <a:t>Helps Team be </a:t>
            </a:r>
            <a:r>
              <a:rPr b="1" sz="1800"/>
              <a:t>Aligned </a:t>
            </a:r>
            <a:r>
              <a:rPr sz="1800"/>
              <a:t>with the Business</a:t>
            </a:r>
          </a:p>
        </p:txBody>
      </p:sp>
      <p:sp>
        <p:nvSpPr>
          <p:cNvPr id="824" name="Shape 824"/>
          <p:cNvSpPr/>
          <p:nvPr/>
        </p:nvSpPr>
        <p:spPr>
          <a:xfrm>
            <a:off x="2997199" y="914399"/>
            <a:ext cx="6061076" cy="4975226"/>
          </a:xfrm>
          <a:prstGeom prst="rect">
            <a:avLst/>
          </a:prstGeom>
          <a:gradFill>
            <a:gsLst>
              <a:gs pos="0">
                <a:srgbClr val="A5A5FF"/>
              </a:gs>
              <a:gs pos="35000">
                <a:srgbClr val="BFBFFF"/>
              </a:gs>
              <a:gs pos="100000">
                <a:srgbClr val="E7E7FF"/>
              </a:gs>
            </a:gsLst>
            <a:lin ang="16200000"/>
          </a:gradFill>
          <a:ln>
            <a:solidFill>
              <a:srgbClr val="2E2ECB"/>
            </a:solidFill>
            <a:bevel/>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45719" rIns="45719">
            <a:spAutoFit/>
          </a:bodyPr>
          <a:lstStyle/>
          <a:p>
            <a:pPr>
              <a:spcBef>
                <a:spcPts val="1800"/>
              </a:spcBef>
              <a:defRPr sz="4000">
                <a:latin typeface="Times New Roman"/>
                <a:ea typeface="Times New Roman"/>
                <a:cs typeface="Times New Roman"/>
                <a:sym typeface="Times New Roman"/>
              </a:defRPr>
            </a:pPr>
            <a:r>
              <a:rPr i="1" sz="1400"/>
              <a:t>1. Central to The Corporations business strategy is to be the world’s </a:t>
            </a:r>
            <a:r>
              <a:rPr b="1" i="1" sz="1400"/>
              <a:t>premier </a:t>
            </a:r>
            <a:r>
              <a:rPr i="1" sz="1400"/>
              <a:t>integrated</a:t>
            </a:r>
            <a:r>
              <a:rPr b="1" i="1" sz="1400" u="sng"/>
              <a:t> </a:t>
            </a:r>
            <a:r>
              <a:rPr i="1" sz="1400"/>
              <a:t> &lt;domain&gt; service </a:t>
            </a:r>
            <a:r>
              <a:rPr b="1" i="1" sz="1400"/>
              <a:t>provider</a:t>
            </a:r>
            <a:r>
              <a:rPr i="1" sz="1400"/>
              <a:t>.</a:t>
            </a:r>
            <a:endParaRPr sz="1400"/>
          </a:p>
          <a:p>
            <a:pPr>
              <a:spcBef>
                <a:spcPts val="1800"/>
              </a:spcBef>
              <a:defRPr sz="4000">
                <a:latin typeface="Times New Roman"/>
                <a:ea typeface="Times New Roman"/>
                <a:cs typeface="Times New Roman"/>
                <a:sym typeface="Times New Roman"/>
              </a:defRPr>
            </a:pPr>
            <a:r>
              <a:rPr i="1" sz="1400"/>
              <a:t>2. Will provide a much more efficient </a:t>
            </a:r>
            <a:r>
              <a:rPr b="1" i="1" sz="1400"/>
              <a:t>user </a:t>
            </a:r>
            <a:r>
              <a:rPr i="1" sz="1400"/>
              <a:t>experience</a:t>
            </a:r>
            <a:endParaRPr sz="1400"/>
          </a:p>
          <a:p>
            <a:pPr>
              <a:spcBef>
                <a:spcPts val="1800"/>
              </a:spcBef>
              <a:defRPr sz="4000">
                <a:latin typeface="Times New Roman"/>
                <a:ea typeface="Times New Roman"/>
                <a:cs typeface="Times New Roman"/>
                <a:sym typeface="Times New Roman"/>
              </a:defRPr>
            </a:pPr>
            <a:r>
              <a:rPr i="1" sz="1400"/>
              <a:t>3. Dramatically scale back the </a:t>
            </a:r>
            <a:r>
              <a:rPr b="1" i="1" sz="1400"/>
              <a:t>time </a:t>
            </a:r>
            <a:r>
              <a:rPr i="1" sz="1400"/>
              <a:t>frequently needed after the last data is acquired to time align, depth correct, splice, merge, recompute and/or do whatever else is needed to </a:t>
            </a:r>
            <a:r>
              <a:rPr b="1" i="1" sz="1400"/>
              <a:t>generate </a:t>
            </a:r>
            <a:r>
              <a:rPr i="1" sz="1400"/>
              <a:t>the desired </a:t>
            </a:r>
            <a:r>
              <a:rPr b="1" i="1" sz="1400"/>
              <a:t>products</a:t>
            </a:r>
            <a:endParaRPr b="1" sz="1400"/>
          </a:p>
          <a:p>
            <a:pPr>
              <a:spcBef>
                <a:spcPts val="1800"/>
              </a:spcBef>
              <a:defRPr sz="4000">
                <a:latin typeface="Times New Roman"/>
                <a:ea typeface="Times New Roman"/>
                <a:cs typeface="Times New Roman"/>
                <a:sym typeface="Times New Roman"/>
              </a:defRPr>
            </a:pPr>
            <a:r>
              <a:rPr i="1" sz="1400"/>
              <a:t>4. Make the system much </a:t>
            </a:r>
            <a:r>
              <a:rPr b="1" i="1" sz="1400"/>
              <a:t>easier </a:t>
            </a:r>
            <a:r>
              <a:rPr i="1" sz="1400"/>
              <a:t>to </a:t>
            </a:r>
            <a:r>
              <a:rPr b="1" i="1" sz="1400"/>
              <a:t>understand </a:t>
            </a:r>
            <a:r>
              <a:rPr i="1" sz="1400"/>
              <a:t>and </a:t>
            </a:r>
            <a:r>
              <a:rPr b="1" i="1" sz="1400"/>
              <a:t>use </a:t>
            </a:r>
            <a:r>
              <a:rPr i="1" sz="1400"/>
              <a:t>than has been the case for previous system.</a:t>
            </a:r>
            <a:endParaRPr sz="1400"/>
          </a:p>
          <a:p>
            <a:pPr>
              <a:spcBef>
                <a:spcPts val="1800"/>
              </a:spcBef>
              <a:defRPr sz="4000">
                <a:latin typeface="Times New Roman"/>
                <a:ea typeface="Times New Roman"/>
                <a:cs typeface="Times New Roman"/>
                <a:sym typeface="Times New Roman"/>
              </a:defRPr>
            </a:pPr>
            <a:r>
              <a:rPr i="1" sz="1400"/>
              <a:t>5. A primary goal is to provide a much more </a:t>
            </a:r>
            <a:r>
              <a:rPr b="1" i="1" sz="1400"/>
              <a:t>productive </a:t>
            </a:r>
            <a:r>
              <a:rPr i="1" sz="1400"/>
              <a:t>system </a:t>
            </a:r>
            <a:r>
              <a:rPr b="1" i="1" sz="1400"/>
              <a:t>development </a:t>
            </a:r>
            <a:r>
              <a:rPr i="1" sz="1400"/>
              <a:t>environment than was previously the case.</a:t>
            </a:r>
            <a:endParaRPr sz="1400"/>
          </a:p>
          <a:p>
            <a:pPr>
              <a:spcBef>
                <a:spcPts val="1800"/>
              </a:spcBef>
              <a:defRPr sz="4000">
                <a:latin typeface="Times New Roman"/>
                <a:ea typeface="Times New Roman"/>
                <a:cs typeface="Times New Roman"/>
                <a:sym typeface="Times New Roman"/>
              </a:defRPr>
            </a:pPr>
            <a:r>
              <a:rPr i="1" sz="1400"/>
              <a:t>6. Will provide a richer set of functionality for </a:t>
            </a:r>
            <a:r>
              <a:rPr b="1" i="1" sz="1400"/>
              <a:t>supporting </a:t>
            </a:r>
            <a:r>
              <a:rPr i="1" sz="1400"/>
              <a:t>next-generation logging </a:t>
            </a:r>
            <a:r>
              <a:rPr b="1" i="1" sz="1400"/>
              <a:t>tools </a:t>
            </a:r>
            <a:r>
              <a:rPr i="1" sz="1400"/>
              <a:t>and applications.</a:t>
            </a:r>
            <a:endParaRPr sz="1400"/>
          </a:p>
          <a:p>
            <a:pPr>
              <a:spcBef>
                <a:spcPts val="1800"/>
              </a:spcBef>
              <a:defRPr sz="4000">
                <a:latin typeface="Times New Roman"/>
                <a:ea typeface="Times New Roman"/>
                <a:cs typeface="Times New Roman"/>
                <a:sym typeface="Times New Roman"/>
              </a:defRPr>
            </a:pPr>
            <a:r>
              <a:rPr i="1" sz="1400"/>
              <a:t>7. </a:t>
            </a:r>
            <a:r>
              <a:rPr b="1" i="1" sz="1400"/>
              <a:t>Robustness </a:t>
            </a:r>
            <a:r>
              <a:rPr i="1" sz="1400"/>
              <a:t>is an essential system requirement (see rewrite in example below)</a:t>
            </a:r>
            <a:endParaRPr sz="1400"/>
          </a:p>
          <a:p>
            <a:pPr>
              <a:spcBef>
                <a:spcPts val="1800"/>
              </a:spcBef>
              <a:defRPr sz="4000">
                <a:latin typeface="Times New Roman"/>
                <a:ea typeface="Times New Roman"/>
                <a:cs typeface="Times New Roman"/>
                <a:sym typeface="Times New Roman"/>
              </a:defRPr>
            </a:pPr>
            <a:r>
              <a:rPr i="1" sz="1400"/>
              <a:t>8. Major improvements in </a:t>
            </a:r>
            <a:r>
              <a:rPr b="1" i="1" sz="1400"/>
              <a:t>data quality </a:t>
            </a:r>
            <a:r>
              <a:rPr i="1" sz="1400"/>
              <a:t>over current practices</a:t>
            </a:r>
            <a:endParaRPr sz="1400"/>
          </a:p>
        </p:txBody>
      </p:sp>
      <p:sp>
        <p:nvSpPr>
          <p:cNvPr id="825" name="Shape 825"/>
          <p:cNvSpPr/>
          <p:nvPr/>
        </p:nvSpPr>
        <p:spPr>
          <a:xfrm>
            <a:off x="3886200" y="457200"/>
            <a:ext cx="4572000"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pPr>
            <a:r>
              <a:rPr sz="2400"/>
              <a:t>Real Example of </a:t>
            </a:r>
            <a:r>
              <a:rPr b="1" i="1" sz="2400"/>
              <a:t>Lack </a:t>
            </a:r>
            <a:r>
              <a:rPr sz="2400"/>
              <a:t>of Scales</a:t>
            </a:r>
          </a:p>
        </p:txBody>
      </p:sp>
      <p:sp>
        <p:nvSpPr>
          <p:cNvPr id="826" name="Shape 826"/>
          <p:cNvSpPr/>
          <p:nvPr/>
        </p:nvSpPr>
        <p:spPr>
          <a:xfrm>
            <a:off x="2978700" y="5729804"/>
            <a:ext cx="6079576"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defRPr sz="4000"/>
            </a:pPr>
            <a:r>
              <a:rPr sz="2400"/>
              <a:t>This lack of clarity cost them $100,000, 000</a:t>
            </a:r>
          </a:p>
        </p:txBody>
      </p:sp>
      <p:sp>
        <p:nvSpPr>
          <p:cNvPr id="827" name="Shape 827"/>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28" name="Shape 828"/>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2" name="Shape 832"/>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833" name="Shape 833"/>
          <p:cNvSpPr/>
          <p:nvPr>
            <p:ph type="title"/>
          </p:nvPr>
        </p:nvSpPr>
        <p:spPr>
          <a:xfrm>
            <a:off x="248172" y="187325"/>
            <a:ext cx="7737090" cy="914400"/>
          </a:xfrm>
          <a:prstGeom prst="rect">
            <a:avLst/>
          </a:prstGeom>
        </p:spPr>
        <p:txBody>
          <a:bodyPr>
            <a:normAutofit fontScale="100000" lnSpcReduction="0"/>
          </a:bodyPr>
          <a:lstStyle/>
          <a:p>
            <a:pPr defTabSz="841247">
              <a:defRPr sz="2576"/>
            </a:pPr>
            <a:r>
              <a:rPr b="1" sz="2944"/>
              <a:t>“Rock Solid Robustness”</a:t>
            </a:r>
            <a:br>
              <a:rPr b="1" sz="2944"/>
            </a:br>
            <a:r>
              <a:rPr b="1" sz="2944"/>
              <a:t>Defined Clearly in Planguage over a beer</a:t>
            </a:r>
          </a:p>
        </p:txBody>
      </p:sp>
      <p:sp>
        <p:nvSpPr>
          <p:cNvPr id="834" name="Shape 834"/>
          <p:cNvSpPr/>
          <p:nvPr>
            <p:ph type="body" idx="1"/>
          </p:nvPr>
        </p:nvSpPr>
        <p:spPr>
          <a:xfrm>
            <a:off x="228600" y="1371600"/>
            <a:ext cx="6858000" cy="5029200"/>
          </a:xfrm>
          <a:prstGeom prst="rect">
            <a:avLst/>
          </a:prstGeom>
        </p:spPr>
        <p:txBody>
          <a:bodyPr>
            <a:normAutofit fontScale="100000" lnSpcReduction="0"/>
          </a:bodyPr>
          <a:lstStyle/>
          <a:p>
            <a:pPr marL="0" indent="0">
              <a:buSzTx/>
              <a:buNone/>
            </a:pPr>
            <a:r>
              <a:rPr u="sng">
                <a:latin typeface="Arial Black"/>
                <a:ea typeface="Arial Black"/>
                <a:cs typeface="Arial Black"/>
                <a:sym typeface="Arial Black"/>
              </a:rPr>
              <a:t>Rock Solid Robustness</a:t>
            </a:r>
            <a:r>
              <a:rPr>
                <a:latin typeface="Arial Black"/>
                <a:ea typeface="Arial Black"/>
                <a:cs typeface="Arial Black"/>
                <a:sym typeface="Arial Black"/>
              </a:rPr>
              <a:t>:</a:t>
            </a:r>
            <a:endParaRPr>
              <a:latin typeface="Arial Black"/>
              <a:ea typeface="Arial Black"/>
              <a:cs typeface="Arial Black"/>
              <a:sym typeface="Arial Black"/>
            </a:endParaRPr>
          </a:p>
          <a:p>
            <a:pPr marL="0" indent="0">
              <a:buSzTx/>
              <a:buNone/>
            </a:pPr>
            <a:r>
              <a:rPr>
                <a:latin typeface="Arial Black"/>
                <a:ea typeface="Arial Black"/>
                <a:cs typeface="Arial Black"/>
                <a:sym typeface="Arial Black"/>
              </a:rPr>
              <a:t>Type: Complex Product Quality Requirement.</a:t>
            </a:r>
            <a:endParaRPr>
              <a:latin typeface="Arial Black"/>
              <a:ea typeface="Arial Black"/>
              <a:cs typeface="Arial Black"/>
              <a:sym typeface="Arial Black"/>
            </a:endParaRPr>
          </a:p>
          <a:p>
            <a:pPr marL="0" indent="0">
              <a:buSzTx/>
              <a:buNone/>
            </a:pPr>
            <a:r>
              <a:rPr>
                <a:latin typeface="Arial Black"/>
                <a:ea typeface="Arial Black"/>
                <a:cs typeface="Arial Black"/>
                <a:sym typeface="Arial Black"/>
              </a:rPr>
              <a:t>Includes: { Software Downtime, Restore Speed, Testability,  Fault Prevention Capability, Fault Isolation Capability, Fault Analysis Capability, Hardware Debugging Capability}.</a:t>
            </a:r>
          </a:p>
        </p:txBody>
      </p:sp>
      <p:pic>
        <p:nvPicPr>
          <p:cNvPr id="835" name="image98.jpg"/>
          <p:cNvPicPr>
            <a:picLocks noChangeAspect="1"/>
          </p:cNvPicPr>
          <p:nvPr/>
        </p:nvPicPr>
        <p:blipFill>
          <a:blip r:embed="rId3">
            <a:extLst/>
          </a:blip>
          <a:stretch>
            <a:fillRect/>
          </a:stretch>
        </p:blipFill>
        <p:spPr>
          <a:xfrm>
            <a:off x="6858000" y="3581400"/>
            <a:ext cx="2171700" cy="2895600"/>
          </a:xfrm>
          <a:prstGeom prst="rect">
            <a:avLst/>
          </a:prstGeom>
          <a:ln w="12700">
            <a:miter lim="400000"/>
          </a:ln>
        </p:spPr>
      </p:pic>
      <p:pic>
        <p:nvPicPr>
          <p:cNvPr id="836" name="image99.jpg"/>
          <p:cNvPicPr>
            <a:picLocks noChangeAspect="1"/>
          </p:cNvPicPr>
          <p:nvPr/>
        </p:nvPicPr>
        <p:blipFill>
          <a:blip r:embed="rId4">
            <a:extLst/>
          </a:blip>
          <a:stretch>
            <a:fillRect/>
          </a:stretch>
        </p:blipFill>
        <p:spPr>
          <a:xfrm>
            <a:off x="8039100" y="0"/>
            <a:ext cx="1104901" cy="1473200"/>
          </a:xfrm>
          <a:prstGeom prst="rect">
            <a:avLst/>
          </a:prstGeom>
          <a:ln w="12700">
            <a:miter lim="400000"/>
          </a:ln>
        </p:spPr>
      </p:pic>
      <p:sp>
        <p:nvSpPr>
          <p:cNvPr id="837" name="Shape 837"/>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38" name="Shape 838"/>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2" name="Shape 842"/>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843" name="Shape 843"/>
          <p:cNvSpPr/>
          <p:nvPr>
            <p:ph type="title"/>
          </p:nvPr>
        </p:nvSpPr>
        <p:spPr>
          <a:xfrm>
            <a:off x="457200" y="274638"/>
            <a:ext cx="5791200" cy="639763"/>
          </a:xfrm>
          <a:prstGeom prst="rect">
            <a:avLst/>
          </a:prstGeom>
        </p:spPr>
        <p:txBody>
          <a:bodyPr>
            <a:normAutofit fontScale="100000" lnSpcReduction="0"/>
          </a:bodyPr>
          <a:lstStyle/>
          <a:p>
            <a:pPr/>
            <a:r>
              <a:rPr u="sng"/>
              <a:t>Software Downtime</a:t>
            </a:r>
            <a:r>
              <a:t>:</a:t>
            </a:r>
          </a:p>
        </p:txBody>
      </p:sp>
      <p:sp>
        <p:nvSpPr>
          <p:cNvPr id="844" name="Shape 844"/>
          <p:cNvSpPr/>
          <p:nvPr>
            <p:ph type="body" idx="1"/>
          </p:nvPr>
        </p:nvSpPr>
        <p:spPr>
          <a:xfrm>
            <a:off x="321161" y="914400"/>
            <a:ext cx="8670440" cy="5410200"/>
          </a:xfrm>
          <a:prstGeom prst="rect">
            <a:avLst/>
          </a:prstGeom>
        </p:spPr>
        <p:txBody>
          <a:bodyPr>
            <a:normAutofit fontScale="100000" lnSpcReduction="0"/>
          </a:bodyPr>
          <a:lstStyle/>
          <a:p>
            <a:pPr marL="0" indent="0" defTabSz="886968">
              <a:lnSpc>
                <a:spcPct val="72000"/>
              </a:lnSpc>
              <a:spcBef>
                <a:spcPts val="500"/>
              </a:spcBef>
              <a:buSzTx/>
              <a:buNone/>
              <a:defRPr sz="2716"/>
            </a:pPr>
            <a:r>
              <a:rPr b="1" sz="2328" u="sng"/>
              <a:t>Software Downtime</a:t>
            </a:r>
            <a:r>
              <a:rPr sz="2328"/>
              <a:t>:</a:t>
            </a:r>
            <a:endParaRPr sz="2328"/>
          </a:p>
          <a:p>
            <a:pPr marL="0" indent="0" defTabSz="886968">
              <a:lnSpc>
                <a:spcPct val="72000"/>
              </a:lnSpc>
              <a:spcBef>
                <a:spcPts val="500"/>
              </a:spcBef>
              <a:buSzTx/>
              <a:buNone/>
              <a:defRPr sz="2716"/>
            </a:pPr>
            <a:r>
              <a:rPr b="1" sz="2328"/>
              <a:t>Type</a:t>
            </a:r>
            <a:r>
              <a:rPr sz="2328"/>
              <a:t>: Software Quality Requirement.</a:t>
            </a:r>
            <a:endParaRPr sz="2328"/>
          </a:p>
          <a:p>
            <a:pPr marL="0" indent="0" defTabSz="886968">
              <a:lnSpc>
                <a:spcPct val="72000"/>
              </a:lnSpc>
              <a:spcBef>
                <a:spcPts val="500"/>
              </a:spcBef>
              <a:buSzTx/>
              <a:buNone/>
              <a:defRPr sz="2716"/>
            </a:pPr>
            <a:r>
              <a:rPr b="1" sz="2328"/>
              <a:t>Ambition</a:t>
            </a:r>
            <a:r>
              <a:rPr sz="2328"/>
              <a:t>: </a:t>
            </a:r>
            <a:r>
              <a:rPr i="1" sz="2328"/>
              <a:t>to have minimal downtime </a:t>
            </a:r>
            <a:endParaRPr i="1" sz="2328"/>
          </a:p>
          <a:p>
            <a:pPr marL="0" indent="0" defTabSz="886968">
              <a:lnSpc>
                <a:spcPct val="72000"/>
              </a:lnSpc>
              <a:spcBef>
                <a:spcPts val="500"/>
              </a:spcBef>
              <a:buSzTx/>
              <a:buNone/>
              <a:defRPr sz="2716"/>
            </a:pPr>
            <a:r>
              <a:rPr i="1" sz="2328"/>
              <a:t>	due to software failures &lt;- HFA 6.1</a:t>
            </a:r>
            <a:endParaRPr i="1" sz="2328"/>
          </a:p>
          <a:p>
            <a:pPr marL="0" indent="0" defTabSz="886968">
              <a:lnSpc>
                <a:spcPct val="72000"/>
              </a:lnSpc>
              <a:spcBef>
                <a:spcPts val="500"/>
              </a:spcBef>
              <a:buSzTx/>
              <a:buNone/>
              <a:defRPr sz="2716"/>
            </a:pPr>
            <a:r>
              <a:rPr b="1" i="1" sz="2328"/>
              <a:t>Issue</a:t>
            </a:r>
            <a:r>
              <a:rPr i="1" sz="2328"/>
              <a:t>: does this not imply that there is a system wide downtime requirement?</a:t>
            </a:r>
            <a:endParaRPr i="1" sz="2328"/>
          </a:p>
          <a:p>
            <a:pPr marL="0" indent="0" defTabSz="886968">
              <a:lnSpc>
                <a:spcPct val="72000"/>
              </a:lnSpc>
              <a:buSzTx/>
              <a:buNone/>
              <a:defRPr sz="2716"/>
            </a:pPr>
            <a:endParaRPr sz="2328"/>
          </a:p>
          <a:p>
            <a:pPr marL="0" indent="0" defTabSz="886968">
              <a:lnSpc>
                <a:spcPct val="72000"/>
              </a:lnSpc>
              <a:buSzTx/>
              <a:buNone/>
              <a:defRPr sz="2716"/>
            </a:pPr>
            <a:r>
              <a:rPr sz="2619">
                <a:latin typeface="Arial Black"/>
                <a:ea typeface="Arial Black"/>
                <a:cs typeface="Arial Black"/>
                <a:sym typeface="Arial Black"/>
              </a:rPr>
              <a:t>Scale: &lt;mean time between forced restarts for defined [Activity], for a defined [Intensity].&gt;</a:t>
            </a:r>
            <a:endParaRPr sz="2619">
              <a:latin typeface="Arial Black"/>
              <a:ea typeface="Arial Black"/>
              <a:cs typeface="Arial Black"/>
              <a:sym typeface="Arial Black"/>
            </a:endParaRPr>
          </a:p>
          <a:p>
            <a:pPr marL="0" indent="0" defTabSz="886968">
              <a:lnSpc>
                <a:spcPct val="72000"/>
              </a:lnSpc>
              <a:buSzTx/>
              <a:buNone/>
              <a:defRPr sz="2716"/>
            </a:pPr>
            <a:endParaRPr sz="2328"/>
          </a:p>
          <a:p>
            <a:pPr marL="0" indent="0" defTabSz="886968">
              <a:lnSpc>
                <a:spcPct val="72000"/>
              </a:lnSpc>
              <a:spcBef>
                <a:spcPts val="500"/>
              </a:spcBef>
              <a:buSzTx/>
              <a:buNone/>
              <a:defRPr sz="2716"/>
            </a:pPr>
            <a:r>
              <a:rPr b="1" sz="2328"/>
              <a:t>Fail</a:t>
            </a:r>
            <a:r>
              <a:rPr sz="2328"/>
              <a:t> [Any Release or Evo Step, Activity = Recompute, Intensity = Peak Level]  </a:t>
            </a:r>
            <a:r>
              <a:rPr sz="2328">
                <a:latin typeface="Arial Black"/>
                <a:ea typeface="Arial Black"/>
                <a:cs typeface="Arial Black"/>
                <a:sym typeface="Arial Black"/>
              </a:rPr>
              <a:t>14 days </a:t>
            </a:r>
            <a:r>
              <a:rPr sz="2328"/>
              <a:t>&lt;- HFA 6.1.1</a:t>
            </a:r>
            <a:endParaRPr sz="2328"/>
          </a:p>
          <a:p>
            <a:pPr marL="0" indent="0" defTabSz="886968">
              <a:lnSpc>
                <a:spcPct val="72000"/>
              </a:lnSpc>
              <a:buSzTx/>
              <a:buNone/>
              <a:defRPr sz="2716"/>
            </a:pPr>
            <a:endParaRPr sz="2328"/>
          </a:p>
          <a:p>
            <a:pPr marL="0" indent="0" defTabSz="886968">
              <a:lnSpc>
                <a:spcPct val="72000"/>
              </a:lnSpc>
              <a:spcBef>
                <a:spcPts val="500"/>
              </a:spcBef>
              <a:buSzTx/>
              <a:buNone/>
              <a:defRPr sz="2716"/>
            </a:pPr>
            <a:r>
              <a:rPr b="1" sz="2328"/>
              <a:t>Goal</a:t>
            </a:r>
            <a:r>
              <a:rPr sz="2328"/>
              <a:t> [By 2008?, Activity = Data Acquisition, Intensity = Lowest level] </a:t>
            </a:r>
            <a:r>
              <a:rPr sz="2328">
                <a:latin typeface="Arial Black"/>
                <a:ea typeface="Arial Black"/>
                <a:cs typeface="Arial Black"/>
                <a:sym typeface="Arial Black"/>
              </a:rPr>
              <a:t>: 300 days </a:t>
            </a:r>
            <a:r>
              <a:rPr sz="2328"/>
              <a:t>??</a:t>
            </a:r>
            <a:endParaRPr sz="2328"/>
          </a:p>
          <a:p>
            <a:pPr marL="0" indent="0" defTabSz="886968">
              <a:lnSpc>
                <a:spcPct val="72000"/>
              </a:lnSpc>
              <a:spcBef>
                <a:spcPts val="500"/>
              </a:spcBef>
              <a:buSzTx/>
              <a:buNone/>
              <a:defRPr sz="2716"/>
            </a:pPr>
            <a:r>
              <a:rPr b="1" sz="2328"/>
              <a:t>Stretch</a:t>
            </a:r>
            <a:r>
              <a:rPr sz="2328"/>
              <a:t>: </a:t>
            </a:r>
            <a:r>
              <a:rPr sz="2328">
                <a:latin typeface="Arial Black"/>
                <a:ea typeface="Arial Black"/>
                <a:cs typeface="Arial Black"/>
                <a:sym typeface="Arial Black"/>
              </a:rPr>
              <a:t>600 days</a:t>
            </a:r>
          </a:p>
        </p:txBody>
      </p:sp>
      <p:pic>
        <p:nvPicPr>
          <p:cNvPr id="845" name="image100.png"/>
          <p:cNvPicPr>
            <a:picLocks noChangeAspect="1"/>
          </p:cNvPicPr>
          <p:nvPr/>
        </p:nvPicPr>
        <p:blipFill>
          <a:blip r:embed="rId2">
            <a:extLst/>
          </a:blip>
          <a:stretch>
            <a:fillRect/>
          </a:stretch>
        </p:blipFill>
        <p:spPr>
          <a:xfrm>
            <a:off x="6781800" y="0"/>
            <a:ext cx="2362201" cy="1872045"/>
          </a:xfrm>
          <a:prstGeom prst="rect">
            <a:avLst/>
          </a:prstGeom>
          <a:ln w="12700">
            <a:miter lim="400000"/>
          </a:ln>
        </p:spPr>
      </p:pic>
      <p:pic>
        <p:nvPicPr>
          <p:cNvPr id="846" name="image101.png"/>
          <p:cNvPicPr>
            <a:picLocks noChangeAspect="1"/>
          </p:cNvPicPr>
          <p:nvPr/>
        </p:nvPicPr>
        <p:blipFill>
          <a:blip r:embed="rId3">
            <a:extLst/>
          </a:blip>
          <a:stretch>
            <a:fillRect/>
          </a:stretch>
        </p:blipFill>
        <p:spPr>
          <a:xfrm>
            <a:off x="8113797" y="5562600"/>
            <a:ext cx="1030202" cy="1295400"/>
          </a:xfrm>
          <a:prstGeom prst="rect">
            <a:avLst/>
          </a:prstGeom>
          <a:ln w="12700">
            <a:miter lim="400000"/>
          </a:ln>
        </p:spPr>
      </p:pic>
      <p:sp>
        <p:nvSpPr>
          <p:cNvPr id="847" name="Shape 847"/>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48" name="Shape 848"/>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0" name="Shape 850"/>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851" name="Shape 851"/>
          <p:cNvSpPr/>
          <p:nvPr>
            <p:ph type="title"/>
          </p:nvPr>
        </p:nvSpPr>
        <p:spPr>
          <a:xfrm>
            <a:off x="457200" y="-1"/>
            <a:ext cx="8229600" cy="411164"/>
          </a:xfrm>
          <a:prstGeom prst="rect">
            <a:avLst/>
          </a:prstGeom>
        </p:spPr>
        <p:txBody>
          <a:bodyPr>
            <a:normAutofit fontScale="100000" lnSpcReduction="0"/>
          </a:bodyPr>
          <a:lstStyle>
            <a:lvl1pPr defTabSz="749808">
              <a:defRPr sz="2296" u="sng"/>
            </a:lvl1pPr>
          </a:lstStyle>
          <a:p>
            <a:pPr>
              <a:defRPr u="none"/>
            </a:pPr>
            <a:r>
              <a:rPr u="sng"/>
              <a:t>Restore Speed:</a:t>
            </a:r>
          </a:p>
        </p:txBody>
      </p:sp>
      <p:sp>
        <p:nvSpPr>
          <p:cNvPr id="852" name="Shape 852"/>
          <p:cNvSpPr/>
          <p:nvPr>
            <p:ph type="body" idx="1"/>
          </p:nvPr>
        </p:nvSpPr>
        <p:spPr>
          <a:xfrm>
            <a:off x="228600" y="685800"/>
            <a:ext cx="5553465" cy="6172200"/>
          </a:xfrm>
          <a:prstGeom prst="rect">
            <a:avLst/>
          </a:prstGeom>
        </p:spPr>
        <p:txBody>
          <a:bodyPr>
            <a:normAutofit fontScale="100000" lnSpcReduction="0"/>
          </a:bodyPr>
          <a:lstStyle/>
          <a:p>
            <a:pPr marL="0" indent="0">
              <a:lnSpc>
                <a:spcPct val="64000"/>
              </a:lnSpc>
              <a:spcBef>
                <a:spcPts val="400"/>
              </a:spcBef>
              <a:buSzTx/>
              <a:buNone/>
              <a:defRPr sz="2300"/>
            </a:pPr>
            <a:r>
              <a:rPr sz="2000" u="sng">
                <a:latin typeface="+mn-lt"/>
                <a:ea typeface="+mn-ea"/>
                <a:cs typeface="+mn-cs"/>
                <a:sym typeface="Arial"/>
              </a:rPr>
              <a:t>Restore Speed:</a:t>
            </a:r>
          </a:p>
          <a:p>
            <a:pPr marL="0" indent="0">
              <a:lnSpc>
                <a:spcPct val="64000"/>
              </a:lnSpc>
              <a:spcBef>
                <a:spcPts val="400"/>
              </a:spcBef>
              <a:buSzTx/>
              <a:buNone/>
              <a:defRPr sz="2300"/>
            </a:pPr>
            <a:r>
              <a:rPr b="1" sz="2000">
                <a:latin typeface="+mn-lt"/>
                <a:ea typeface="+mn-ea"/>
                <a:cs typeface="+mn-cs"/>
                <a:sym typeface="Arial"/>
              </a:rPr>
              <a:t>Type</a:t>
            </a:r>
            <a:r>
              <a:rPr sz="2000">
                <a:latin typeface="+mn-lt"/>
                <a:ea typeface="+mn-ea"/>
                <a:cs typeface="+mn-cs"/>
                <a:sym typeface="Arial"/>
              </a:rPr>
              <a:t>: Software Quality Requirement.</a:t>
            </a:r>
            <a:endParaRPr sz="2400">
              <a:latin typeface="+mn-lt"/>
              <a:ea typeface="+mn-ea"/>
              <a:cs typeface="+mn-cs"/>
              <a:sym typeface="Arial"/>
            </a:endParaRPr>
          </a:p>
          <a:p>
            <a:pPr marL="0" indent="0">
              <a:lnSpc>
                <a:spcPct val="64000"/>
              </a:lnSpc>
              <a:spcBef>
                <a:spcPts val="500"/>
              </a:spcBef>
              <a:buSzTx/>
              <a:buNone/>
              <a:defRPr sz="2300"/>
            </a:pPr>
            <a:endParaRPr b="1" sz="2400">
              <a:latin typeface="+mn-lt"/>
              <a:ea typeface="+mn-ea"/>
              <a:cs typeface="+mn-cs"/>
              <a:sym typeface="Arial"/>
            </a:endParaRPr>
          </a:p>
          <a:p>
            <a:pPr marL="0" indent="0">
              <a:lnSpc>
                <a:spcPct val="64000"/>
              </a:lnSpc>
              <a:spcBef>
                <a:spcPts val="400"/>
              </a:spcBef>
              <a:buSzTx/>
              <a:buNone/>
              <a:defRPr sz="2300"/>
            </a:pPr>
            <a:r>
              <a:rPr b="1" sz="2000">
                <a:latin typeface="+mn-lt"/>
                <a:ea typeface="+mn-ea"/>
                <a:cs typeface="+mn-cs"/>
                <a:sym typeface="Arial"/>
              </a:rPr>
              <a:t>Ambition</a:t>
            </a:r>
            <a:r>
              <a:rPr sz="2000">
                <a:latin typeface="+mn-lt"/>
                <a:ea typeface="+mn-ea"/>
                <a:cs typeface="+mn-cs"/>
                <a:sym typeface="Arial"/>
              </a:rPr>
              <a:t>: Should an error occur (or the user otherwise desire to do so), Horizon shall be able to restore the system to a</a:t>
            </a:r>
          </a:p>
          <a:p>
            <a:pPr marL="0" indent="0">
              <a:lnSpc>
                <a:spcPct val="64000"/>
              </a:lnSpc>
              <a:spcBef>
                <a:spcPts val="400"/>
              </a:spcBef>
              <a:buSzTx/>
              <a:buNone/>
              <a:defRPr sz="2300"/>
            </a:pPr>
            <a:r>
              <a:rPr sz="2000">
                <a:latin typeface="+mn-lt"/>
                <a:ea typeface="+mn-ea"/>
                <a:cs typeface="+mn-cs"/>
                <a:sym typeface="Arial"/>
              </a:rPr>
              <a:t> previously saved state in less than 10 minutes. &lt;-6.1.2 HFA.</a:t>
            </a:r>
          </a:p>
          <a:p>
            <a:pPr marL="0" indent="0">
              <a:lnSpc>
                <a:spcPct val="64000"/>
              </a:lnSpc>
              <a:spcBef>
                <a:spcPts val="500"/>
              </a:spcBef>
              <a:buSzTx/>
              <a:buNone/>
              <a:defRPr sz="2300"/>
            </a:pPr>
            <a:endParaRPr sz="2400">
              <a:latin typeface="+mn-lt"/>
              <a:ea typeface="+mn-ea"/>
              <a:cs typeface="+mn-cs"/>
              <a:sym typeface="Arial"/>
            </a:endParaRPr>
          </a:p>
          <a:p>
            <a:pPr marL="0" indent="0">
              <a:lnSpc>
                <a:spcPct val="64000"/>
              </a:lnSpc>
              <a:buSzTx/>
              <a:buNone/>
              <a:defRPr sz="2300"/>
            </a:pPr>
            <a:r>
              <a:rPr b="1" sz="2000">
                <a:latin typeface="+mn-lt"/>
                <a:ea typeface="+mn-ea"/>
                <a:cs typeface="+mn-cs"/>
                <a:sym typeface="Arial"/>
              </a:rPr>
              <a:t>Scale</a:t>
            </a:r>
            <a:r>
              <a:rPr sz="2000">
                <a:latin typeface="+mn-lt"/>
                <a:ea typeface="+mn-ea"/>
                <a:cs typeface="+mn-cs"/>
                <a:sym typeface="Arial"/>
              </a:rPr>
              <a:t>: </a:t>
            </a:r>
            <a:r>
              <a:rPr sz="2500">
                <a:latin typeface="+mn-lt"/>
                <a:ea typeface="+mn-ea"/>
                <a:cs typeface="+mn-cs"/>
                <a:sym typeface="Arial"/>
              </a:rPr>
              <a:t> Duration from Initiation of Restore to Complete and verified state of a defined [Previous: Default =  Immediately Previous]] saved state.</a:t>
            </a:r>
          </a:p>
          <a:p>
            <a:pPr marL="0" indent="0">
              <a:lnSpc>
                <a:spcPct val="64000"/>
              </a:lnSpc>
              <a:spcBef>
                <a:spcPts val="500"/>
              </a:spcBef>
              <a:buSzTx/>
              <a:buNone/>
              <a:defRPr sz="2300"/>
            </a:pPr>
            <a:endParaRPr sz="2400">
              <a:latin typeface="+mn-lt"/>
              <a:ea typeface="+mn-ea"/>
              <a:cs typeface="+mn-cs"/>
              <a:sym typeface="Arial"/>
            </a:endParaRPr>
          </a:p>
          <a:p>
            <a:pPr marL="0" indent="0">
              <a:lnSpc>
                <a:spcPct val="64000"/>
              </a:lnSpc>
              <a:spcBef>
                <a:spcPts val="400"/>
              </a:spcBef>
              <a:buSzTx/>
              <a:buNone/>
              <a:defRPr sz="2300"/>
            </a:pPr>
            <a:r>
              <a:rPr b="1" sz="2000" u="sng">
                <a:latin typeface="+mn-lt"/>
                <a:ea typeface="+mn-ea"/>
                <a:cs typeface="+mn-cs"/>
                <a:sym typeface="Arial"/>
              </a:rPr>
              <a:t>Initiation</a:t>
            </a:r>
            <a:r>
              <a:rPr sz="2000">
                <a:latin typeface="+mn-lt"/>
                <a:ea typeface="+mn-ea"/>
                <a:cs typeface="+mn-cs"/>
                <a:sym typeface="Arial"/>
              </a:rPr>
              <a:t>: defined as {Operator Initiation, System Initiation, ?}. Default = Any.</a:t>
            </a:r>
          </a:p>
          <a:p>
            <a:pPr marL="0" indent="0">
              <a:lnSpc>
                <a:spcPct val="64000"/>
              </a:lnSpc>
              <a:spcBef>
                <a:spcPts val="500"/>
              </a:spcBef>
              <a:buSzTx/>
              <a:buNone/>
              <a:defRPr sz="2300"/>
            </a:pPr>
            <a:endParaRPr sz="2400">
              <a:latin typeface="+mn-lt"/>
              <a:ea typeface="+mn-ea"/>
              <a:cs typeface="+mn-cs"/>
              <a:sym typeface="Arial"/>
            </a:endParaRPr>
          </a:p>
          <a:p>
            <a:pPr marL="0" indent="0">
              <a:lnSpc>
                <a:spcPct val="64000"/>
              </a:lnSpc>
              <a:spcBef>
                <a:spcPts val="400"/>
              </a:spcBef>
              <a:buSzTx/>
              <a:buNone/>
              <a:defRPr sz="2300"/>
            </a:pPr>
            <a:r>
              <a:rPr b="1" sz="2000">
                <a:latin typeface="+mn-lt"/>
                <a:ea typeface="+mn-ea"/>
                <a:cs typeface="+mn-cs"/>
                <a:sym typeface="Arial"/>
              </a:rPr>
              <a:t>Goal</a:t>
            </a:r>
            <a:r>
              <a:rPr sz="2000">
                <a:latin typeface="+mn-lt"/>
                <a:ea typeface="+mn-ea"/>
                <a:cs typeface="+mn-cs"/>
                <a:sym typeface="Arial"/>
              </a:rPr>
              <a:t> [ Initial and all subsequent released and Evo steps]  1 minute?</a:t>
            </a:r>
            <a:endParaRPr sz="2400">
              <a:latin typeface="+mn-lt"/>
              <a:ea typeface="+mn-ea"/>
              <a:cs typeface="+mn-cs"/>
              <a:sym typeface="Arial"/>
            </a:endParaRPr>
          </a:p>
          <a:p>
            <a:pPr marL="0" indent="0">
              <a:lnSpc>
                <a:spcPct val="64000"/>
              </a:lnSpc>
              <a:spcBef>
                <a:spcPts val="500"/>
              </a:spcBef>
              <a:buSzTx/>
              <a:buNone/>
              <a:defRPr sz="2300"/>
            </a:pPr>
            <a:endParaRPr b="1" sz="2400">
              <a:latin typeface="+mn-lt"/>
              <a:ea typeface="+mn-ea"/>
              <a:cs typeface="+mn-cs"/>
              <a:sym typeface="Arial"/>
            </a:endParaRPr>
          </a:p>
          <a:p>
            <a:pPr marL="0" indent="0">
              <a:lnSpc>
                <a:spcPct val="64000"/>
              </a:lnSpc>
              <a:spcBef>
                <a:spcPts val="400"/>
              </a:spcBef>
              <a:buSzTx/>
              <a:buNone/>
              <a:defRPr sz="2300"/>
            </a:pPr>
            <a:r>
              <a:rPr b="1" sz="2000">
                <a:latin typeface="+mn-lt"/>
                <a:ea typeface="+mn-ea"/>
                <a:cs typeface="+mn-cs"/>
                <a:sym typeface="Arial"/>
              </a:rPr>
              <a:t>Fail</a:t>
            </a:r>
            <a:r>
              <a:rPr sz="2000">
                <a:latin typeface="+mn-lt"/>
                <a:ea typeface="+mn-ea"/>
                <a:cs typeface="+mn-cs"/>
                <a:sym typeface="Arial"/>
              </a:rPr>
              <a:t> [ Initial and all subsequent released and Evo steps]  10 minutes. &lt;- 6.1.2 HFA</a:t>
            </a:r>
            <a:endParaRPr sz="2400">
              <a:latin typeface="+mn-lt"/>
              <a:ea typeface="+mn-ea"/>
              <a:cs typeface="+mn-cs"/>
              <a:sym typeface="Arial"/>
            </a:endParaRPr>
          </a:p>
          <a:p>
            <a:pPr marL="0" indent="0">
              <a:lnSpc>
                <a:spcPct val="64000"/>
              </a:lnSpc>
              <a:spcBef>
                <a:spcPts val="500"/>
              </a:spcBef>
              <a:buSzTx/>
              <a:buNone/>
              <a:defRPr sz="2300"/>
            </a:pPr>
            <a:endParaRPr b="1" sz="2400">
              <a:latin typeface="+mn-lt"/>
              <a:ea typeface="+mn-ea"/>
              <a:cs typeface="+mn-cs"/>
              <a:sym typeface="Arial"/>
            </a:endParaRPr>
          </a:p>
          <a:p>
            <a:pPr marL="0" indent="0">
              <a:lnSpc>
                <a:spcPct val="64000"/>
              </a:lnSpc>
              <a:spcBef>
                <a:spcPts val="400"/>
              </a:spcBef>
              <a:buSzTx/>
              <a:buNone/>
              <a:defRPr sz="2300"/>
            </a:pPr>
            <a:r>
              <a:rPr b="1" sz="2000">
                <a:latin typeface="+mn-lt"/>
                <a:ea typeface="+mn-ea"/>
                <a:cs typeface="+mn-cs"/>
                <a:sym typeface="Arial"/>
              </a:rPr>
              <a:t>Catastrophe</a:t>
            </a:r>
            <a:r>
              <a:rPr sz="2000">
                <a:latin typeface="+mn-lt"/>
                <a:ea typeface="+mn-ea"/>
                <a:cs typeface="+mn-cs"/>
                <a:sym typeface="Arial"/>
              </a:rPr>
              <a:t>: 100 minutes.</a:t>
            </a:r>
          </a:p>
        </p:txBody>
      </p:sp>
      <p:pic>
        <p:nvPicPr>
          <p:cNvPr id="853" name="image102.jpg"/>
          <p:cNvPicPr>
            <a:picLocks noChangeAspect="1"/>
          </p:cNvPicPr>
          <p:nvPr/>
        </p:nvPicPr>
        <p:blipFill>
          <a:blip r:embed="rId3">
            <a:extLst/>
          </a:blip>
          <a:stretch>
            <a:fillRect/>
          </a:stretch>
        </p:blipFill>
        <p:spPr>
          <a:xfrm>
            <a:off x="5562601" y="685800"/>
            <a:ext cx="3581401" cy="3206384"/>
          </a:xfrm>
          <a:prstGeom prst="rect">
            <a:avLst/>
          </a:prstGeom>
          <a:ln w="12700">
            <a:miter lim="400000"/>
          </a:ln>
        </p:spPr>
      </p:pic>
      <p:pic>
        <p:nvPicPr>
          <p:cNvPr id="854" name="image103.png"/>
          <p:cNvPicPr>
            <a:picLocks noChangeAspect="1"/>
          </p:cNvPicPr>
          <p:nvPr/>
        </p:nvPicPr>
        <p:blipFill>
          <a:blip r:embed="rId4">
            <a:extLst/>
          </a:blip>
          <a:stretch>
            <a:fillRect/>
          </a:stretch>
        </p:blipFill>
        <p:spPr>
          <a:xfrm>
            <a:off x="8102730" y="5270698"/>
            <a:ext cx="1041271" cy="1587303"/>
          </a:xfrm>
          <a:prstGeom prst="rect">
            <a:avLst/>
          </a:prstGeom>
          <a:ln w="12700">
            <a:miter lim="400000"/>
          </a:ln>
        </p:spPr>
      </p:pic>
      <p:sp>
        <p:nvSpPr>
          <p:cNvPr id="855" name="Shape 855"/>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56" name="Shape 856"/>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0" name="Shape 860"/>
          <p:cNvSpPr/>
          <p:nvPr/>
        </p:nvSpPr>
        <p:spPr>
          <a:xfrm>
            <a:off x="3124200" y="6405562"/>
            <a:ext cx="2895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888888"/>
                </a:solidFill>
              </a:defRPr>
            </a:lvl1pPr>
          </a:lstStyle>
          <a:p>
            <a:pPr/>
            <a:r>
              <a:t>© Tom@Gilb.com 2014</a:t>
            </a:r>
          </a:p>
        </p:txBody>
      </p:sp>
      <p:sp>
        <p:nvSpPr>
          <p:cNvPr id="861" name="Shape 861"/>
          <p:cNvSpPr/>
          <p:nvPr>
            <p:ph type="body" idx="1"/>
          </p:nvPr>
        </p:nvSpPr>
        <p:spPr>
          <a:xfrm>
            <a:off x="228600" y="304798"/>
            <a:ext cx="8763000" cy="6177272"/>
          </a:xfrm>
          <a:prstGeom prst="rect">
            <a:avLst/>
          </a:prstGeom>
          <a:gradFill>
            <a:gsLst>
              <a:gs pos="0">
                <a:srgbClr val="FFFFFF"/>
              </a:gs>
              <a:gs pos="35000">
                <a:srgbClr val="FFFFFF"/>
              </a:gs>
              <a:gs pos="100000">
                <a:srgbClr val="FFFFFF"/>
              </a:gs>
            </a:gsLst>
            <a:lin ang="16200000"/>
          </a:gradFill>
          <a:ln w="9525">
            <a:solidFill>
              <a:srgbClr val="F9F9F9"/>
            </a:solidFill>
            <a:bevel/>
          </a:ln>
          <a:effectLst>
            <a:outerShdw sx="100000" sy="100000" kx="0" ky="0" algn="b" rotWithShape="0" blurRad="38100" dist="20000" dir="5400000">
              <a:srgbClr val="000000">
                <a:alpha val="38000"/>
              </a:srgbClr>
            </a:outerShdw>
          </a:effectLst>
        </p:spPr>
        <p:txBody>
          <a:bodyPr>
            <a:normAutofit fontScale="100000" lnSpcReduction="0"/>
          </a:bodyPr>
          <a:lstStyle/>
          <a:p>
            <a:pPr marL="0" indent="0">
              <a:lnSpc>
                <a:spcPct val="72000"/>
              </a:lnSpc>
              <a:spcBef>
                <a:spcPts val="700"/>
              </a:spcBef>
              <a:buSzTx/>
              <a:buNone/>
            </a:pPr>
            <a:r>
              <a:rPr b="1" sz="3200" u="sng">
                <a:latin typeface="+mn-lt"/>
                <a:ea typeface="+mn-ea"/>
                <a:cs typeface="+mn-cs"/>
                <a:sym typeface="Arial"/>
              </a:rPr>
              <a:t>Testability</a:t>
            </a:r>
            <a:r>
              <a:rPr sz="3200">
                <a:latin typeface="+mn-lt"/>
                <a:ea typeface="+mn-ea"/>
                <a:cs typeface="+mn-cs"/>
                <a:sym typeface="Arial"/>
              </a:rPr>
              <a:t>:</a:t>
            </a:r>
            <a:endParaRPr sz="3200">
              <a:latin typeface="+mn-lt"/>
              <a:ea typeface="+mn-ea"/>
              <a:cs typeface="+mn-cs"/>
              <a:sym typeface="Arial"/>
            </a:endParaRPr>
          </a:p>
          <a:p>
            <a:pPr marL="0" indent="0">
              <a:lnSpc>
                <a:spcPct val="72000"/>
              </a:lnSpc>
              <a:spcBef>
                <a:spcPts val="400"/>
              </a:spcBef>
              <a:buSzTx/>
              <a:buNone/>
            </a:pPr>
            <a:r>
              <a:rPr b="1" sz="2000">
                <a:latin typeface="+mn-lt"/>
                <a:ea typeface="+mn-ea"/>
                <a:cs typeface="+mn-cs"/>
                <a:sym typeface="Arial"/>
              </a:rPr>
              <a:t>Type</a:t>
            </a:r>
            <a:r>
              <a:rPr sz="2000">
                <a:latin typeface="+mn-lt"/>
                <a:ea typeface="+mn-ea"/>
                <a:cs typeface="+mn-cs"/>
                <a:sym typeface="Arial"/>
              </a:rPr>
              <a:t>: Software Quality Requirement.</a:t>
            </a:r>
            <a:endParaRPr sz="2000">
              <a:latin typeface="+mn-lt"/>
              <a:ea typeface="+mn-ea"/>
              <a:cs typeface="+mn-cs"/>
              <a:sym typeface="Arial"/>
            </a:endParaRPr>
          </a:p>
          <a:p>
            <a:pPr marL="0" indent="0">
              <a:lnSpc>
                <a:spcPct val="72000"/>
              </a:lnSpc>
              <a:spcBef>
                <a:spcPts val="400"/>
              </a:spcBef>
              <a:buSzTx/>
              <a:buNone/>
            </a:pPr>
            <a:r>
              <a:rPr b="1" sz="2000">
                <a:latin typeface="+mn-lt"/>
                <a:ea typeface="+mn-ea"/>
                <a:cs typeface="+mn-cs"/>
                <a:sym typeface="Arial"/>
              </a:rPr>
              <a:t>Version</a:t>
            </a:r>
            <a:r>
              <a:rPr sz="2000">
                <a:latin typeface="+mn-lt"/>
                <a:ea typeface="+mn-ea"/>
                <a:cs typeface="+mn-cs"/>
                <a:sym typeface="Arial"/>
              </a:rPr>
              <a:t>: 20 Oct 2006-10-20 </a:t>
            </a:r>
            <a:endParaRPr sz="2000">
              <a:latin typeface="+mn-lt"/>
              <a:ea typeface="+mn-ea"/>
              <a:cs typeface="+mn-cs"/>
              <a:sym typeface="Arial"/>
            </a:endParaRPr>
          </a:p>
          <a:p>
            <a:pPr marL="0" indent="0">
              <a:lnSpc>
                <a:spcPct val="72000"/>
              </a:lnSpc>
              <a:spcBef>
                <a:spcPts val="400"/>
              </a:spcBef>
              <a:buSzTx/>
              <a:buNone/>
            </a:pPr>
            <a:r>
              <a:rPr b="1" sz="2000">
                <a:latin typeface="+mn-lt"/>
                <a:ea typeface="+mn-ea"/>
                <a:cs typeface="+mn-cs"/>
                <a:sym typeface="Arial"/>
              </a:rPr>
              <a:t>Status</a:t>
            </a:r>
            <a:r>
              <a:rPr sz="2000">
                <a:latin typeface="+mn-lt"/>
                <a:ea typeface="+mn-ea"/>
                <a:cs typeface="+mn-cs"/>
                <a:sym typeface="Arial"/>
              </a:rPr>
              <a:t>: Demo draft,</a:t>
            </a:r>
            <a:endParaRPr sz="2000">
              <a:latin typeface="+mn-lt"/>
              <a:ea typeface="+mn-ea"/>
              <a:cs typeface="+mn-cs"/>
              <a:sym typeface="Arial"/>
            </a:endParaRPr>
          </a:p>
          <a:p>
            <a:pPr marL="0" indent="0">
              <a:lnSpc>
                <a:spcPct val="72000"/>
              </a:lnSpc>
              <a:spcBef>
                <a:spcPts val="400"/>
              </a:spcBef>
              <a:buSzTx/>
              <a:buNone/>
            </a:pPr>
            <a:r>
              <a:rPr b="1" sz="2000">
                <a:latin typeface="+mn-lt"/>
                <a:ea typeface="+mn-ea"/>
                <a:cs typeface="+mn-cs"/>
                <a:sym typeface="Arial"/>
              </a:rPr>
              <a:t>Stakeholder</a:t>
            </a:r>
            <a:r>
              <a:rPr sz="2000">
                <a:latin typeface="+mn-lt"/>
                <a:ea typeface="+mn-ea"/>
                <a:cs typeface="+mn-cs"/>
                <a:sym typeface="Arial"/>
              </a:rPr>
              <a:t>: {Operator, Tester}.</a:t>
            </a:r>
            <a:endParaRPr sz="2000">
              <a:latin typeface="+mn-lt"/>
              <a:ea typeface="+mn-ea"/>
              <a:cs typeface="+mn-cs"/>
              <a:sym typeface="Arial"/>
            </a:endParaRPr>
          </a:p>
          <a:p>
            <a:pPr marL="0" indent="0">
              <a:lnSpc>
                <a:spcPct val="72000"/>
              </a:lnSpc>
              <a:spcBef>
                <a:spcPts val="400"/>
              </a:spcBef>
              <a:buSzTx/>
              <a:buNone/>
            </a:pPr>
            <a:r>
              <a:rPr b="1" sz="2000">
                <a:latin typeface="+mn-lt"/>
                <a:ea typeface="+mn-ea"/>
                <a:cs typeface="+mn-cs"/>
                <a:sym typeface="Arial"/>
              </a:rPr>
              <a:t>Ambition</a:t>
            </a:r>
            <a:r>
              <a:rPr sz="2000">
                <a:latin typeface="+mn-lt"/>
                <a:ea typeface="+mn-ea"/>
                <a:cs typeface="+mn-cs"/>
                <a:sym typeface="Arial"/>
              </a:rPr>
              <a:t>: Rapid-duration automatic testing of &lt;critical complex tests&gt;, with extreme operator setup and initiation. </a:t>
            </a:r>
            <a:endParaRPr sz="2000">
              <a:latin typeface="+mn-lt"/>
              <a:ea typeface="+mn-ea"/>
              <a:cs typeface="+mn-cs"/>
              <a:sym typeface="Arial"/>
            </a:endParaRPr>
          </a:p>
          <a:p>
            <a:pPr marL="0" indent="0">
              <a:lnSpc>
                <a:spcPct val="72000"/>
              </a:lnSpc>
              <a:buSzTx/>
              <a:buNone/>
            </a:pPr>
            <a:endParaRPr sz="2000">
              <a:latin typeface="+mn-lt"/>
              <a:ea typeface="+mn-ea"/>
              <a:cs typeface="+mn-cs"/>
              <a:sym typeface="Arial"/>
            </a:endParaRPr>
          </a:p>
          <a:p>
            <a:pPr marL="0" indent="0">
              <a:lnSpc>
                <a:spcPct val="72000"/>
              </a:lnSpc>
              <a:spcBef>
                <a:spcPts val="700"/>
              </a:spcBef>
              <a:buSzTx/>
              <a:buNone/>
            </a:pPr>
            <a:r>
              <a:rPr b="1" sz="3200">
                <a:latin typeface="+mn-lt"/>
                <a:ea typeface="+mn-ea"/>
                <a:cs typeface="+mn-cs"/>
                <a:sym typeface="Arial"/>
              </a:rPr>
              <a:t>Scale</a:t>
            </a:r>
            <a:r>
              <a:rPr sz="3200">
                <a:latin typeface="+mn-lt"/>
                <a:ea typeface="+mn-ea"/>
                <a:cs typeface="+mn-cs"/>
                <a:sym typeface="Arial"/>
              </a:rPr>
              <a:t>: the duration of a defined [Volume] of testing, or a defined [Type], by a defined [Skill Level] of system operator, under defined [Operating Conditions].</a:t>
            </a:r>
            <a:endParaRPr sz="3200">
              <a:latin typeface="+mn-lt"/>
              <a:ea typeface="+mn-ea"/>
              <a:cs typeface="+mn-cs"/>
              <a:sym typeface="Arial"/>
            </a:endParaRPr>
          </a:p>
          <a:p>
            <a:pPr marL="0" indent="0">
              <a:lnSpc>
                <a:spcPct val="72000"/>
              </a:lnSpc>
              <a:buSzTx/>
              <a:buNone/>
            </a:pPr>
            <a:endParaRPr sz="2000">
              <a:latin typeface="+mn-lt"/>
              <a:ea typeface="+mn-ea"/>
              <a:cs typeface="+mn-cs"/>
              <a:sym typeface="Arial"/>
            </a:endParaRPr>
          </a:p>
          <a:p>
            <a:pPr marL="0" indent="0">
              <a:lnSpc>
                <a:spcPct val="72000"/>
              </a:lnSpc>
              <a:spcBef>
                <a:spcPts val="400"/>
              </a:spcBef>
              <a:buSzTx/>
              <a:buNone/>
            </a:pPr>
            <a:r>
              <a:rPr b="1" sz="2000">
                <a:latin typeface="+mn-lt"/>
                <a:ea typeface="+mn-ea"/>
                <a:cs typeface="+mn-cs"/>
                <a:sym typeface="Arial"/>
              </a:rPr>
              <a:t>Goal</a:t>
            </a:r>
            <a:r>
              <a:rPr sz="2000">
                <a:latin typeface="+mn-lt"/>
                <a:ea typeface="+mn-ea"/>
                <a:cs typeface="+mn-cs"/>
                <a:sym typeface="Arial"/>
              </a:rPr>
              <a:t> [All Customer Use, Volume = 1,000,000 data items, Type = WireXXXX Vs DXX, Skill = First Time Novice, Operating Conditions = Field, {Sea Or Desert}.  &lt;10 mins.</a:t>
            </a:r>
            <a:endParaRPr sz="2000">
              <a:latin typeface="+mn-lt"/>
              <a:ea typeface="+mn-ea"/>
              <a:cs typeface="+mn-cs"/>
              <a:sym typeface="Arial"/>
            </a:endParaRPr>
          </a:p>
          <a:p>
            <a:pPr marL="0" indent="0">
              <a:lnSpc>
                <a:spcPct val="72000"/>
              </a:lnSpc>
              <a:buSzTx/>
              <a:buNone/>
            </a:pPr>
            <a:endParaRPr sz="2000">
              <a:latin typeface="+mn-lt"/>
              <a:ea typeface="+mn-ea"/>
              <a:cs typeface="+mn-cs"/>
              <a:sym typeface="Arial"/>
            </a:endParaRPr>
          </a:p>
          <a:p>
            <a:pPr marL="0" indent="0">
              <a:lnSpc>
                <a:spcPct val="72000"/>
              </a:lnSpc>
              <a:spcBef>
                <a:spcPts val="400"/>
              </a:spcBef>
              <a:buSzTx/>
              <a:buNone/>
            </a:pPr>
            <a:r>
              <a:rPr b="1" i="1" sz="2000" u="sng">
                <a:latin typeface="+mn-lt"/>
                <a:ea typeface="+mn-ea"/>
                <a:cs typeface="+mn-cs"/>
                <a:sym typeface="Arial"/>
              </a:rPr>
              <a:t>Design Hypothesis</a:t>
            </a:r>
            <a:r>
              <a:rPr i="1" sz="2000">
                <a:latin typeface="+mn-lt"/>
                <a:ea typeface="+mn-ea"/>
                <a:cs typeface="+mn-cs"/>
                <a:sym typeface="Arial"/>
              </a:rPr>
              <a:t>: Tool Simulators,  Reverse Cracking Tool, Generation of simulated telemetry frames entirely in software, Application specific sophistication, for drilling – recorded mode simulation by playing back the dump file, Application test harness console &lt;-6.2.1 HFA</a:t>
            </a:r>
          </a:p>
        </p:txBody>
      </p:sp>
      <p:sp>
        <p:nvSpPr>
          <p:cNvPr id="862" name="Shape 862"/>
          <p:cNvSpPr/>
          <p:nvPr/>
        </p:nvSpPr>
        <p:spPr>
          <a:xfrm>
            <a:off x="5105400" y="5867400"/>
            <a:ext cx="990600" cy="45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1246" y="2700"/>
                </a:moveTo>
                <a:lnTo>
                  <a:pt x="1246" y="18900"/>
                </a:lnTo>
                <a:lnTo>
                  <a:pt x="20354" y="18900"/>
                </a:lnTo>
                <a:lnTo>
                  <a:pt x="20354" y="2700"/>
                </a:lnTo>
                <a:close/>
              </a:path>
            </a:pathLst>
          </a:custGeom>
          <a:gradFill>
            <a:gsLst>
              <a:gs pos="0">
                <a:srgbClr val="FFFFFF"/>
              </a:gs>
              <a:gs pos="100000">
                <a:srgbClr val="FFFFFF"/>
              </a:gs>
            </a:gsLst>
            <a:lin ang="16200000"/>
          </a:gradFill>
          <a:ln>
            <a:solidFill>
              <a:srgbClr val="F9F9F9"/>
            </a:solidFill>
            <a:bevel/>
          </a:ln>
          <a:effectLst>
            <a:outerShdw sx="100000" sy="100000" kx="0" ky="0" algn="b" rotWithShape="0" blurRad="38100" dist="23000" dir="5400000">
              <a:srgbClr val="000000">
                <a:alpha val="35000"/>
              </a:srgbClr>
            </a:outerShdw>
          </a:effectLst>
        </p:spPr>
        <p:txBody>
          <a:bodyPr lIns="45719" rIns="45719" anchor="ctr"/>
          <a:lstStyle/>
          <a:p>
            <a:pPr algn="ctr">
              <a:defRPr sz="4000">
                <a:latin typeface="Times New Roman"/>
                <a:ea typeface="Times New Roman"/>
                <a:cs typeface="Times New Roman"/>
                <a:sym typeface="Times New Roman"/>
              </a:defRPr>
            </a:pPr>
          </a:p>
        </p:txBody>
      </p:sp>
      <p:sp>
        <p:nvSpPr>
          <p:cNvPr id="863" name="Shape 863"/>
          <p:cNvSpPr/>
          <p:nvPr>
            <p:ph type="title"/>
          </p:nvPr>
        </p:nvSpPr>
        <p:spPr>
          <a:xfrm>
            <a:off x="3505200" y="198437"/>
            <a:ext cx="5181600" cy="563563"/>
          </a:xfrm>
          <a:prstGeom prst="rect">
            <a:avLst/>
          </a:prstGeom>
        </p:spPr>
        <p:txBody>
          <a:bodyPr>
            <a:normAutofit fontScale="100000" lnSpcReduction="0"/>
          </a:bodyPr>
          <a:lstStyle/>
          <a:p>
            <a:pPr/>
            <a:r>
              <a:rPr u="sng">
                <a:solidFill>
                  <a:srgbClr val="FFFFFF"/>
                </a:solidFill>
              </a:rPr>
              <a:t>Testability</a:t>
            </a:r>
            <a:r>
              <a:rPr>
                <a:solidFill>
                  <a:srgbClr val="FFFFFF"/>
                </a:solidFill>
              </a:rPr>
              <a:t>:</a:t>
            </a:r>
          </a:p>
        </p:txBody>
      </p:sp>
      <p:pic>
        <p:nvPicPr>
          <p:cNvPr id="864" name="image104.png"/>
          <p:cNvPicPr>
            <a:picLocks noChangeAspect="1"/>
          </p:cNvPicPr>
          <p:nvPr/>
        </p:nvPicPr>
        <p:blipFill>
          <a:blip r:embed="rId3">
            <a:extLst/>
          </a:blip>
          <a:stretch>
            <a:fillRect/>
          </a:stretch>
        </p:blipFill>
        <p:spPr>
          <a:xfrm>
            <a:off x="7924800" y="5791265"/>
            <a:ext cx="1142857" cy="1066668"/>
          </a:xfrm>
          <a:prstGeom prst="rect">
            <a:avLst/>
          </a:prstGeom>
          <a:ln w="12700">
            <a:miter lim="400000"/>
          </a:ln>
        </p:spPr>
      </p:pic>
      <p:sp>
        <p:nvSpPr>
          <p:cNvPr id="865" name="Shape 865"/>
          <p:cNvSpPr/>
          <p:nvPr/>
        </p:nvSpPr>
        <p:spPr>
          <a:xfrm>
            <a:off x="457200" y="6405562"/>
            <a:ext cx="2133600" cy="266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888888"/>
                </a:solidFill>
              </a:defRPr>
            </a:lvl1pPr>
          </a:lstStyle>
          <a:p>
            <a:pPr/>
            <a:r>
              <a:t>1 July 2014</a:t>
            </a:r>
          </a:p>
        </p:txBody>
      </p:sp>
      <p:sp>
        <p:nvSpPr>
          <p:cNvPr id="866" name="Shape 866"/>
          <p:cNvSpPr/>
          <p:nvPr>
            <p:ph type="sldNum" sz="quarter" idx="2"/>
          </p:nvPr>
        </p:nvSpPr>
        <p:spPr>
          <a:xfrm>
            <a:off x="6553200" y="6222999"/>
            <a:ext cx="2133600" cy="26670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0" name="Shape 870"/>
          <p:cNvSpPr/>
          <p:nvPr>
            <p:ph type="title"/>
          </p:nvPr>
        </p:nvSpPr>
        <p:spPr>
          <a:xfrm>
            <a:off x="838200" y="152400"/>
            <a:ext cx="8305800" cy="762000"/>
          </a:xfrm>
          <a:prstGeom prst="rect">
            <a:avLst/>
          </a:prstGeom>
        </p:spPr>
        <p:txBody>
          <a:bodyPr>
            <a:normAutofit fontScale="100000" lnSpcReduction="0"/>
          </a:bodyPr>
          <a:lstStyle/>
          <a:p>
            <a:pPr/>
            <a:r>
              <a:t>Assuring that Designs give Qualities </a:t>
            </a:r>
          </a:p>
        </p:txBody>
      </p:sp>
      <p:sp>
        <p:nvSpPr>
          <p:cNvPr id="871" name="Shape 871"/>
          <p:cNvSpPr/>
          <p:nvPr/>
        </p:nvSpPr>
        <p:spPr>
          <a:xfrm>
            <a:off x="0" y="-152401"/>
            <a:ext cx="1015018"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600">
                <a:solidFill>
                  <a:srgbClr val="3C4361"/>
                </a:solidFill>
              </a:defRPr>
            </a:lvl1pPr>
          </a:lstStyle>
          <a:p>
            <a:pPr>
              <a:defRPr sz="1800">
                <a:solidFill>
                  <a:srgbClr val="000000"/>
                </a:solidFill>
              </a:defRPr>
            </a:pPr>
            <a:r>
              <a:rPr sz="8600">
                <a:solidFill>
                  <a:srgbClr val="3C4361"/>
                </a:solidFill>
              </a:rPr>
              <a:t>3.</a:t>
            </a:r>
          </a:p>
        </p:txBody>
      </p:sp>
      <p:pic>
        <p:nvPicPr>
          <p:cNvPr id="872" name="image20.png"/>
          <p:cNvPicPr>
            <a:picLocks noChangeAspect="1"/>
          </p:cNvPicPr>
          <p:nvPr/>
        </p:nvPicPr>
        <p:blipFill>
          <a:blip r:embed="rId3">
            <a:extLst/>
          </a:blip>
          <a:stretch>
            <a:fillRect/>
          </a:stretch>
        </p:blipFill>
        <p:spPr>
          <a:xfrm>
            <a:off x="0" y="1676400"/>
            <a:ext cx="10760611" cy="6519865"/>
          </a:xfrm>
          <a:prstGeom prst="rect">
            <a:avLst/>
          </a:prstGeom>
          <a:ln w="12700">
            <a:miter lim="400000"/>
          </a:ln>
        </p:spPr>
      </p:pic>
      <p:sp>
        <p:nvSpPr>
          <p:cNvPr id="873" name="Shape 873"/>
          <p:cNvSpPr/>
          <p:nvPr/>
        </p:nvSpPr>
        <p:spPr>
          <a:xfrm>
            <a:off x="3733800" y="3479800"/>
            <a:ext cx="1374537"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vl1pPr>
          </a:lstStyle>
          <a:p>
            <a:pPr>
              <a:defRPr b="0" sz="1800"/>
            </a:pPr>
            <a:r>
              <a:rPr b="1" sz="2400"/>
              <a:t>Usability</a:t>
            </a:r>
          </a:p>
        </p:txBody>
      </p:sp>
      <p:sp>
        <p:nvSpPr>
          <p:cNvPr id="874" name="Shape 87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8" name="Shape 878"/>
          <p:cNvSpPr/>
          <p:nvPr>
            <p:ph type="title"/>
          </p:nvPr>
        </p:nvSpPr>
        <p:spPr>
          <a:xfrm>
            <a:off x="0" y="152400"/>
            <a:ext cx="9144000" cy="762000"/>
          </a:xfrm>
          <a:prstGeom prst="rect">
            <a:avLst/>
          </a:prstGeom>
        </p:spPr>
        <p:txBody>
          <a:bodyPr>
            <a:normAutofit fontScale="100000" lnSpcReduction="0"/>
          </a:bodyPr>
          <a:lstStyle/>
          <a:p>
            <a:pPr/>
            <a:r>
              <a:t>Design Quality In</a:t>
            </a:r>
          </a:p>
        </p:txBody>
      </p:sp>
      <p:pic>
        <p:nvPicPr>
          <p:cNvPr id="879" name="image9.png"/>
          <p:cNvPicPr>
            <a:picLocks noChangeAspect="1"/>
          </p:cNvPicPr>
          <p:nvPr/>
        </p:nvPicPr>
        <p:blipFill>
          <a:blip r:embed="rId2">
            <a:extLst/>
          </a:blip>
          <a:stretch>
            <a:fillRect/>
          </a:stretch>
        </p:blipFill>
        <p:spPr>
          <a:xfrm>
            <a:off x="699700" y="936112"/>
            <a:ext cx="7747001" cy="5499101"/>
          </a:xfrm>
          <a:prstGeom prst="rect">
            <a:avLst/>
          </a:prstGeom>
          <a:ln w="12700">
            <a:miter lim="400000"/>
          </a:ln>
        </p:spPr>
      </p:pic>
      <p:sp>
        <p:nvSpPr>
          <p:cNvPr id="880" name="Shape 88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2" name="image10.jpeg"/>
          <p:cNvPicPr>
            <a:picLocks noChangeAspect="1"/>
          </p:cNvPicPr>
          <p:nvPr/>
        </p:nvPicPr>
        <p:blipFill>
          <a:blip r:embed="rId2">
            <a:extLst/>
          </a:blip>
          <a:srcRect l="47849" t="64063" r="21807" b="0"/>
          <a:stretch>
            <a:fillRect/>
          </a:stretch>
        </p:blipFill>
        <p:spPr>
          <a:xfrm rot="5400000">
            <a:off x="3013592" y="314358"/>
            <a:ext cx="6539949" cy="5785339"/>
          </a:xfrm>
          <a:prstGeom prst="rect">
            <a:avLst/>
          </a:prstGeom>
          <a:ln w="12700">
            <a:miter lim="400000"/>
          </a:ln>
        </p:spPr>
      </p:pic>
      <p:pic>
        <p:nvPicPr>
          <p:cNvPr id="883" name="image11.jpeg"/>
          <p:cNvPicPr>
            <a:picLocks noChangeAspect="1"/>
          </p:cNvPicPr>
          <p:nvPr/>
        </p:nvPicPr>
        <p:blipFill>
          <a:blip r:embed="rId3">
            <a:extLst/>
          </a:blip>
          <a:stretch>
            <a:fillRect/>
          </a:stretch>
        </p:blipFill>
        <p:spPr>
          <a:xfrm rot="5400000">
            <a:off x="-1456610" y="753188"/>
            <a:ext cx="6553200" cy="4894422"/>
          </a:xfrm>
          <a:prstGeom prst="rect">
            <a:avLst/>
          </a:prstGeom>
          <a:ln w="12700">
            <a:miter lim="400000"/>
          </a:ln>
        </p:spPr>
      </p:pic>
      <p:sp>
        <p:nvSpPr>
          <p:cNvPr id="884" name="Shape 88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xfrm>
            <a:off x="0" y="152400"/>
            <a:ext cx="9144000" cy="762000"/>
          </a:xfrm>
          <a:prstGeom prst="rect">
            <a:avLst/>
          </a:prstGeom>
        </p:spPr>
        <p:txBody>
          <a:bodyPr>
            <a:normAutofit fontScale="100000" lnSpcReduction="0"/>
          </a:bodyPr>
          <a:lstStyle/>
          <a:p>
            <a:pPr/>
          </a:p>
        </p:txBody>
      </p:sp>
      <p:sp>
        <p:nvSpPr>
          <p:cNvPr id="408" name="Shape 408"/>
          <p:cNvSpPr/>
          <p:nvPr>
            <p:ph type="body" idx="1"/>
          </p:nvPr>
        </p:nvSpPr>
        <p:spPr>
          <a:xfrm>
            <a:off x="228600" y="1371600"/>
            <a:ext cx="8763000" cy="5029200"/>
          </a:xfrm>
          <a:prstGeom prst="rect">
            <a:avLst/>
          </a:prstGeom>
        </p:spPr>
        <p:txBody>
          <a:bodyPr>
            <a:normAutofit fontScale="100000" lnSpcReduction="0"/>
          </a:bodyPr>
          <a:lstStyle/>
          <a:p>
            <a:pPr/>
          </a:p>
        </p:txBody>
      </p:sp>
      <p:sp>
        <p:nvSpPr>
          <p:cNvPr id="409" name="Shape 409"/>
          <p:cNvSpPr/>
          <p:nvPr/>
        </p:nvSpPr>
        <p:spPr>
          <a:xfrm>
            <a:off x="0" y="75988"/>
            <a:ext cx="9144000" cy="6401013"/>
          </a:xfrm>
          <a:prstGeom prst="rect">
            <a:avLst/>
          </a:prstGeom>
          <a:solidFill>
            <a:srgbClr val="000000"/>
          </a:solidFill>
          <a:ln w="25400">
            <a:solidFill>
              <a:srgbClr val="000000"/>
            </a:solidFill>
            <a:bevel/>
          </a:ln>
        </p:spPr>
        <p:txBody>
          <a:bodyPr lIns="45719" rIns="45719" anchor="ctr"/>
          <a:lstStyle/>
          <a:p>
            <a:pPr algn="ctr">
              <a:defRPr sz="2900">
                <a:solidFill>
                  <a:srgbClr val="262626"/>
                </a:solidFill>
              </a:defRPr>
            </a:pPr>
          </a:p>
        </p:txBody>
      </p:sp>
      <p:sp>
        <p:nvSpPr>
          <p:cNvPr id="410" name="Shape 410"/>
          <p:cNvSpPr/>
          <p:nvPr/>
        </p:nvSpPr>
        <p:spPr>
          <a:xfrm>
            <a:off x="1694009" y="1447800"/>
            <a:ext cx="5737509" cy="14485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sz="5400">
                <a:ln w="18415">
                  <a:solidFill>
                    <a:srgbClr val="FFFFFF"/>
                  </a:solidFill>
                </a:ln>
                <a:solidFill>
                  <a:srgbClr val="FFFFFF"/>
                </a:solidFill>
                <a:effectLst>
                  <a:outerShdw sx="100000" sy="100000" kx="0" ky="0" algn="b" rotWithShape="0" blurRad="63500" dist="0" dir="3600000">
                    <a:srgbClr val="000000">
                      <a:alpha val="70000"/>
                    </a:srgbClr>
                  </a:outerShdw>
                </a:effectLst>
              </a:rPr>
              <a:t>Regression test </a:t>
            </a:r>
            <a:r>
              <a:rPr sz="9600">
                <a:ln w="18415">
                  <a:solidFill>
                    <a:srgbClr val="FFFFFF"/>
                  </a:solidFill>
                </a:ln>
                <a:solidFill>
                  <a:srgbClr val="FFFFFF"/>
                </a:solidFill>
                <a:effectLst>
                  <a:outerShdw sx="100000" sy="100000" kx="0" ky="0" algn="b" rotWithShape="0" blurRad="63500" dist="0" dir="3600000">
                    <a:srgbClr val="000000">
                      <a:alpha val="70000"/>
                    </a:srgbClr>
                  </a:outerShdw>
                </a:effectLst>
              </a:rPr>
              <a:t>?</a:t>
            </a:r>
          </a:p>
        </p:txBody>
      </p:sp>
      <p:sp>
        <p:nvSpPr>
          <p:cNvPr id="411" name="Shape 411"/>
          <p:cNvSpPr/>
          <p:nvPr/>
        </p:nvSpPr>
        <p:spPr>
          <a:xfrm>
            <a:off x="2813977" y="3200400"/>
            <a:ext cx="3802371" cy="8564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a:ln w="18415">
                  <a:solidFill>
                    <a:srgbClr val="FFFFFF"/>
                  </a:solidFill>
                </a:ln>
                <a:solidFill>
                  <a:srgbClr val="FFFFFF"/>
                </a:solidFill>
                <a:effectLst>
                  <a:outerShdw sx="100000" sy="100000" kx="0" ky="0" algn="b" rotWithShape="0" blurRad="63500" dist="0" dir="3600000">
                    <a:srgbClr val="000000">
                      <a:alpha val="70000"/>
                    </a:srgbClr>
                  </a:outerShdw>
                </a:effectLst>
              </a:defRPr>
            </a:lvl1pPr>
          </a:lstStyle>
          <a:p>
            <a:pPr>
              <a:defRPr sz="1800">
                <a:ln>
                  <a:noFill/>
                </a:ln>
                <a:solidFill>
                  <a:srgbClr val="000000"/>
                </a:solidFill>
                <a:effectLst/>
              </a:defRPr>
            </a:pPr>
            <a:r>
              <a:rPr sz="5400">
                <a:ln w="18415">
                  <a:solidFill>
                    <a:srgbClr val="FFFFFF"/>
                  </a:solidFill>
                </a:ln>
                <a:solidFill>
                  <a:srgbClr val="FFFFFF"/>
                </a:solidFill>
                <a:effectLst>
                  <a:outerShdw sx="100000" sy="100000" kx="0" ky="0" algn="b" rotWithShape="0" blurRad="63500" dist="0" dir="3600000">
                    <a:srgbClr val="000000">
                      <a:alpha val="70000"/>
                    </a:srgbClr>
                  </a:outerShdw>
                </a:effectLst>
              </a:rPr>
              <a:t>15% to 30%</a:t>
            </a:r>
          </a:p>
        </p:txBody>
      </p:sp>
      <p:sp>
        <p:nvSpPr>
          <p:cNvPr id="412" name="Shape 41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6" name="Shape 886"/>
          <p:cNvSpPr/>
          <p:nvPr>
            <p:ph type="title"/>
          </p:nvPr>
        </p:nvSpPr>
        <p:spPr>
          <a:xfrm>
            <a:off x="0" y="152400"/>
            <a:ext cx="9144000" cy="762000"/>
          </a:xfrm>
          <a:prstGeom prst="rect">
            <a:avLst/>
          </a:prstGeom>
        </p:spPr>
        <p:txBody>
          <a:bodyPr>
            <a:normAutofit fontScale="100000" lnSpcReduction="0"/>
          </a:bodyPr>
          <a:lstStyle>
            <a:lvl1pPr>
              <a:defRPr>
                <a:effectLst>
                  <a:outerShdw sx="100000" sy="100000" kx="0" ky="0" algn="b" rotWithShape="0" blurRad="38100" dist="38100" dir="2700000">
                    <a:srgbClr val="FFFFFF"/>
                  </a:outerShdw>
                </a:effectLst>
              </a:defRPr>
            </a:lvl1pPr>
          </a:lstStyle>
          <a:p>
            <a:pPr>
              <a:defRPr>
                <a:effectLst/>
              </a:defRPr>
            </a:pPr>
            <a:r>
              <a:rPr>
                <a:effectLst>
                  <a:outerShdw sx="100000" sy="100000" kx="0" ky="0" algn="b" rotWithShape="0" blurRad="38100" dist="38100" dir="2700000">
                    <a:srgbClr val="FFFFFF"/>
                  </a:outerShdw>
                </a:effectLst>
              </a:rPr>
              <a:t>You don’t get quality by testing it in</a:t>
            </a:r>
          </a:p>
        </p:txBody>
      </p:sp>
      <p:pic>
        <p:nvPicPr>
          <p:cNvPr id="887" name="image12.png"/>
          <p:cNvPicPr>
            <a:picLocks noChangeAspect="1"/>
          </p:cNvPicPr>
          <p:nvPr/>
        </p:nvPicPr>
        <p:blipFill>
          <a:blip r:embed="rId3">
            <a:extLst/>
          </a:blip>
          <a:stretch>
            <a:fillRect/>
          </a:stretch>
        </p:blipFill>
        <p:spPr>
          <a:xfrm>
            <a:off x="1828800" y="1981200"/>
            <a:ext cx="6057473" cy="3810000"/>
          </a:xfrm>
          <a:prstGeom prst="rect">
            <a:avLst/>
          </a:prstGeom>
          <a:ln w="12700">
            <a:miter lim="400000"/>
          </a:ln>
        </p:spPr>
      </p:pic>
      <p:pic>
        <p:nvPicPr>
          <p:cNvPr id="888" name="image13.png"/>
          <p:cNvPicPr>
            <a:picLocks noChangeAspect="1"/>
          </p:cNvPicPr>
          <p:nvPr/>
        </p:nvPicPr>
        <p:blipFill>
          <a:blip r:embed="rId4">
            <a:extLst/>
          </a:blip>
          <a:stretch>
            <a:fillRect/>
          </a:stretch>
        </p:blipFill>
        <p:spPr>
          <a:xfrm>
            <a:off x="228600" y="1981200"/>
            <a:ext cx="1587500" cy="1587500"/>
          </a:xfrm>
          <a:prstGeom prst="rect">
            <a:avLst/>
          </a:prstGeom>
          <a:ln w="12700">
            <a:miter lim="400000"/>
          </a:ln>
        </p:spPr>
      </p:pic>
      <p:sp>
        <p:nvSpPr>
          <p:cNvPr id="889" name="Shape 88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3" name="Shape 893"/>
          <p:cNvSpPr/>
          <p:nvPr>
            <p:ph type="title"/>
          </p:nvPr>
        </p:nvSpPr>
        <p:spPr>
          <a:xfrm>
            <a:off x="0" y="152400"/>
            <a:ext cx="9144000" cy="762000"/>
          </a:xfrm>
          <a:prstGeom prst="rect">
            <a:avLst/>
          </a:prstGeom>
        </p:spPr>
        <p:txBody>
          <a:bodyPr>
            <a:normAutofit fontScale="100000" lnSpcReduction="0"/>
          </a:bodyPr>
          <a:lstStyle/>
          <a:p>
            <a:pPr/>
            <a:r>
              <a:t>but by ‘Engineering’ Quality In</a:t>
            </a:r>
          </a:p>
        </p:txBody>
      </p:sp>
      <p:pic>
        <p:nvPicPr>
          <p:cNvPr id="894" name="image9.png"/>
          <p:cNvPicPr>
            <a:picLocks noChangeAspect="1"/>
          </p:cNvPicPr>
          <p:nvPr/>
        </p:nvPicPr>
        <p:blipFill>
          <a:blip r:embed="rId3">
            <a:extLst/>
          </a:blip>
          <a:stretch>
            <a:fillRect/>
          </a:stretch>
        </p:blipFill>
        <p:spPr>
          <a:xfrm>
            <a:off x="2805496" y="2209800"/>
            <a:ext cx="3435159" cy="2438401"/>
          </a:xfrm>
          <a:prstGeom prst="rect">
            <a:avLst/>
          </a:prstGeom>
          <a:ln w="12700">
            <a:miter lim="400000"/>
          </a:ln>
        </p:spPr>
      </p:pic>
      <p:grpSp>
        <p:nvGrpSpPr>
          <p:cNvPr id="897" name="Group 897"/>
          <p:cNvGrpSpPr/>
          <p:nvPr/>
        </p:nvGrpSpPr>
        <p:grpSpPr>
          <a:xfrm>
            <a:off x="6172200" y="1219200"/>
            <a:ext cx="2362200" cy="914400"/>
            <a:chOff x="0" y="0"/>
            <a:chExt cx="2362200" cy="914400"/>
          </a:xfrm>
        </p:grpSpPr>
        <p:sp>
          <p:nvSpPr>
            <p:cNvPr id="895" name="Shape 895"/>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896" name="Shape 896"/>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Reliability</a:t>
              </a:r>
            </a:p>
          </p:txBody>
        </p:sp>
      </p:grpSp>
      <p:grpSp>
        <p:nvGrpSpPr>
          <p:cNvPr id="900" name="Group 900"/>
          <p:cNvGrpSpPr/>
          <p:nvPr/>
        </p:nvGrpSpPr>
        <p:grpSpPr>
          <a:xfrm>
            <a:off x="6400800" y="2057400"/>
            <a:ext cx="2362200" cy="914400"/>
            <a:chOff x="0" y="0"/>
            <a:chExt cx="2362200" cy="914400"/>
          </a:xfrm>
        </p:grpSpPr>
        <p:sp>
          <p:nvSpPr>
            <p:cNvPr id="898" name="Shape 898"/>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899" name="Shape 899"/>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Performance</a:t>
              </a:r>
            </a:p>
          </p:txBody>
        </p:sp>
      </p:grpSp>
      <p:grpSp>
        <p:nvGrpSpPr>
          <p:cNvPr id="903" name="Group 903"/>
          <p:cNvGrpSpPr/>
          <p:nvPr/>
        </p:nvGrpSpPr>
        <p:grpSpPr>
          <a:xfrm>
            <a:off x="6629400" y="2895600"/>
            <a:ext cx="2362200" cy="914400"/>
            <a:chOff x="0" y="0"/>
            <a:chExt cx="2362200" cy="914400"/>
          </a:xfrm>
        </p:grpSpPr>
        <p:sp>
          <p:nvSpPr>
            <p:cNvPr id="901" name="Shape 901"/>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02" name="Shape 902"/>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Security</a:t>
              </a:r>
            </a:p>
          </p:txBody>
        </p:sp>
      </p:grpSp>
      <p:grpSp>
        <p:nvGrpSpPr>
          <p:cNvPr id="906" name="Group 906"/>
          <p:cNvGrpSpPr/>
          <p:nvPr/>
        </p:nvGrpSpPr>
        <p:grpSpPr>
          <a:xfrm>
            <a:off x="6400800" y="3733800"/>
            <a:ext cx="2362200" cy="914400"/>
            <a:chOff x="0" y="0"/>
            <a:chExt cx="2362200" cy="914400"/>
          </a:xfrm>
        </p:grpSpPr>
        <p:sp>
          <p:nvSpPr>
            <p:cNvPr id="904" name="Shape 904"/>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05" name="Shape 905"/>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Usability</a:t>
              </a:r>
            </a:p>
          </p:txBody>
        </p:sp>
      </p:grpSp>
      <p:grpSp>
        <p:nvGrpSpPr>
          <p:cNvPr id="909" name="Group 909"/>
          <p:cNvGrpSpPr/>
          <p:nvPr/>
        </p:nvGrpSpPr>
        <p:grpSpPr>
          <a:xfrm>
            <a:off x="6172200" y="4572000"/>
            <a:ext cx="2362200" cy="914400"/>
            <a:chOff x="0" y="0"/>
            <a:chExt cx="2362200" cy="914400"/>
          </a:xfrm>
        </p:grpSpPr>
        <p:sp>
          <p:nvSpPr>
            <p:cNvPr id="907" name="Shape 907"/>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08" name="Shape 908"/>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Maintenance</a:t>
              </a:r>
            </a:p>
          </p:txBody>
        </p:sp>
      </p:grpSp>
      <p:grpSp>
        <p:nvGrpSpPr>
          <p:cNvPr id="912" name="Group 912"/>
          <p:cNvGrpSpPr/>
          <p:nvPr/>
        </p:nvGrpSpPr>
        <p:grpSpPr>
          <a:xfrm>
            <a:off x="228600" y="2209800"/>
            <a:ext cx="2362200" cy="914400"/>
            <a:chOff x="0" y="0"/>
            <a:chExt cx="2362200" cy="914400"/>
          </a:xfrm>
        </p:grpSpPr>
        <p:sp>
          <p:nvSpPr>
            <p:cNvPr id="910" name="Shape 910"/>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11" name="Shape 911"/>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Work hours</a:t>
              </a:r>
            </a:p>
          </p:txBody>
        </p:sp>
      </p:grpSp>
      <p:grpSp>
        <p:nvGrpSpPr>
          <p:cNvPr id="915" name="Group 915"/>
          <p:cNvGrpSpPr/>
          <p:nvPr/>
        </p:nvGrpSpPr>
        <p:grpSpPr>
          <a:xfrm>
            <a:off x="228600" y="3276600"/>
            <a:ext cx="2362200" cy="914400"/>
            <a:chOff x="0" y="0"/>
            <a:chExt cx="2362200" cy="914400"/>
          </a:xfrm>
        </p:grpSpPr>
        <p:sp>
          <p:nvSpPr>
            <p:cNvPr id="913" name="Shape 913"/>
            <p:cNvSpPr/>
            <p:nvPr/>
          </p:nvSpPr>
          <p:spPr>
            <a:xfrm>
              <a:off x="0" y="0"/>
              <a:ext cx="23622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61" y="5400"/>
                  </a:lnTo>
                  <a:lnTo>
                    <a:pt x="261" y="16200"/>
                  </a:lnTo>
                  <a:lnTo>
                    <a:pt x="0" y="16200"/>
                  </a:lnTo>
                  <a:close/>
                  <a:moveTo>
                    <a:pt x="523" y="5400"/>
                  </a:moveTo>
                  <a:lnTo>
                    <a:pt x="1045" y="5400"/>
                  </a:lnTo>
                  <a:lnTo>
                    <a:pt x="1045" y="16200"/>
                  </a:lnTo>
                  <a:lnTo>
                    <a:pt x="523" y="16200"/>
                  </a:lnTo>
                  <a:close/>
                  <a:moveTo>
                    <a:pt x="1306" y="5400"/>
                  </a:moveTo>
                  <a:lnTo>
                    <a:pt x="17419" y="5400"/>
                  </a:lnTo>
                  <a:lnTo>
                    <a:pt x="17419" y="0"/>
                  </a:lnTo>
                  <a:lnTo>
                    <a:pt x="21600" y="10800"/>
                  </a:lnTo>
                  <a:lnTo>
                    <a:pt x="17419" y="21600"/>
                  </a:lnTo>
                  <a:lnTo>
                    <a:pt x="17419" y="16200"/>
                  </a:lnTo>
                  <a:lnTo>
                    <a:pt x="1306" y="1620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14" name="Shape 914"/>
            <p:cNvSpPr/>
            <p:nvPr/>
          </p:nvSpPr>
          <p:spPr>
            <a:xfrm>
              <a:off x="142875" y="228600"/>
              <a:ext cx="199072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 € Kr.</a:t>
              </a:r>
            </a:p>
          </p:txBody>
        </p:sp>
      </p:grpSp>
      <p:sp>
        <p:nvSpPr>
          <p:cNvPr id="916" name="Shape 91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0" name="Shape 920"/>
          <p:cNvSpPr/>
          <p:nvPr>
            <p:ph type="title"/>
          </p:nvPr>
        </p:nvSpPr>
        <p:spPr>
          <a:prstGeom prst="rect">
            <a:avLst/>
          </a:prstGeom>
        </p:spPr>
        <p:txBody>
          <a:bodyPr/>
          <a:lstStyle/>
          <a:p>
            <a:pPr/>
          </a:p>
        </p:txBody>
      </p:sp>
      <p:sp>
        <p:nvSpPr>
          <p:cNvPr id="921" name="Shape 92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pic>
        <p:nvPicPr>
          <p:cNvPr id="922" name="Screen Shot 2015-09-11 at 12.59.09.png"/>
          <p:cNvPicPr>
            <a:picLocks noChangeAspect="1"/>
          </p:cNvPicPr>
          <p:nvPr/>
        </p:nvPicPr>
        <p:blipFill>
          <a:blip r:embed="rId3">
            <a:extLst/>
          </a:blip>
          <a:srcRect l="0" t="0" r="0" b="0"/>
          <a:stretch>
            <a:fillRect/>
          </a:stretch>
        </p:blipFill>
        <p:spPr>
          <a:xfrm>
            <a:off x="209061" y="127000"/>
            <a:ext cx="8979878" cy="6858000"/>
          </a:xfrm>
          <a:prstGeom prst="rect">
            <a:avLst/>
          </a:prstGeom>
          <a:ln w="12700">
            <a:miter lim="400000"/>
          </a:ln>
        </p:spPr>
      </p:pic>
      <p:sp>
        <p:nvSpPr>
          <p:cNvPr id="923" name="Shape 923"/>
          <p:cNvSpPr/>
          <p:nvPr/>
        </p:nvSpPr>
        <p:spPr>
          <a:xfrm>
            <a:off x="6441474" y="70920"/>
            <a:ext cx="2128452" cy="485141"/>
          </a:xfrm>
          <a:prstGeom prst="rect">
            <a:avLst/>
          </a:prstGeom>
          <a:solidFill>
            <a:srgbClr val="3333CC"/>
          </a:solidFill>
          <a:ln w="25400">
            <a:solidFill>
              <a:srgbClr val="252595"/>
            </a:solidFill>
            <a:bevel/>
          </a:ln>
          <a:extLst>
            <a:ext uri="{C572A759-6A51-4108-AA02-DFA0A04FC94B}">
              <ma14:wrappingTextBoxFlag xmlns:ma14="http://schemas.microsoft.com/office/mac/drawingml/2011/main" val="1"/>
            </a:ext>
          </a:extLst>
        </p:spPr>
        <p:txBody>
          <a:bodyPr wrap="none" lIns="45719" rIns="45719">
            <a:spAutoFit/>
          </a:bodyPr>
          <a:lstStyle>
            <a:lvl1pPr algn="ctr">
              <a:defRPr sz="2400">
                <a:solidFill>
                  <a:srgbClr val="FFFFFF"/>
                </a:solidFill>
                <a:latin typeface="Helvetica"/>
                <a:ea typeface="Helvetica"/>
                <a:cs typeface="Helvetica"/>
                <a:sym typeface="Helvetica"/>
              </a:defRPr>
            </a:lvl1pPr>
          </a:lstStyle>
          <a:p>
            <a:pPr/>
            <a:r>
              <a:t>Niels Malotaux</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7" name="Shape 927"/>
          <p:cNvSpPr/>
          <p:nvPr>
            <p:ph type="title"/>
          </p:nvPr>
        </p:nvSpPr>
        <p:spPr>
          <a:xfrm>
            <a:off x="0" y="152400"/>
            <a:ext cx="9144000" cy="762000"/>
          </a:xfrm>
          <a:prstGeom prst="rect">
            <a:avLst/>
          </a:prstGeom>
        </p:spPr>
        <p:txBody>
          <a:bodyPr>
            <a:normAutofit fontScale="100000" lnSpcReduction="0"/>
          </a:bodyPr>
          <a:lstStyle/>
          <a:p>
            <a:pPr/>
            <a:r>
              <a:t>Designing to meet Quality within Costs</a:t>
            </a:r>
          </a:p>
        </p:txBody>
      </p:sp>
      <p:pic>
        <p:nvPicPr>
          <p:cNvPr id="928" name="image14.png"/>
          <p:cNvPicPr>
            <a:picLocks noChangeAspect="1"/>
          </p:cNvPicPr>
          <p:nvPr/>
        </p:nvPicPr>
        <p:blipFill>
          <a:blip r:embed="rId2">
            <a:extLst/>
          </a:blip>
          <a:stretch>
            <a:fillRect/>
          </a:stretch>
        </p:blipFill>
        <p:spPr>
          <a:xfrm>
            <a:off x="1447800" y="1828800"/>
            <a:ext cx="7886552" cy="3380886"/>
          </a:xfrm>
          <a:prstGeom prst="rect">
            <a:avLst/>
          </a:prstGeom>
          <a:ln w="12700">
            <a:miter lim="400000"/>
          </a:ln>
        </p:spPr>
      </p:pic>
      <p:grpSp>
        <p:nvGrpSpPr>
          <p:cNvPr id="931" name="Group 931"/>
          <p:cNvGrpSpPr/>
          <p:nvPr/>
        </p:nvGrpSpPr>
        <p:grpSpPr>
          <a:xfrm>
            <a:off x="228599" y="1917154"/>
            <a:ext cx="1143001" cy="2045246"/>
            <a:chOff x="0" y="0"/>
            <a:chExt cx="1143000" cy="2045245"/>
          </a:xfrm>
        </p:grpSpPr>
        <p:sp>
          <p:nvSpPr>
            <p:cNvPr id="929" name="Shape 929"/>
            <p:cNvSpPr/>
            <p:nvPr/>
          </p:nvSpPr>
          <p:spPr>
            <a:xfrm>
              <a:off x="381000" y="140245"/>
              <a:ext cx="762000" cy="190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20"/>
                  </a:moveTo>
                  <a:lnTo>
                    <a:pt x="10800" y="0"/>
                  </a:lnTo>
                  <a:lnTo>
                    <a:pt x="21600" y="4320"/>
                  </a:lnTo>
                  <a:lnTo>
                    <a:pt x="16200" y="4320"/>
                  </a:lnTo>
                  <a:lnTo>
                    <a:pt x="16200" y="17280"/>
                  </a:lnTo>
                  <a:lnTo>
                    <a:pt x="21600" y="17280"/>
                  </a:lnTo>
                  <a:lnTo>
                    <a:pt x="10800" y="21600"/>
                  </a:lnTo>
                  <a:lnTo>
                    <a:pt x="0" y="17280"/>
                  </a:lnTo>
                  <a:lnTo>
                    <a:pt x="5400" y="17280"/>
                  </a:lnTo>
                  <a:lnTo>
                    <a:pt x="5400" y="4320"/>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30" name="Shape 930"/>
            <p:cNvSpPr/>
            <p:nvPr/>
          </p:nvSpPr>
          <p:spPr>
            <a:xfrm rot="16200000">
              <a:off x="-468809" y="468808"/>
              <a:ext cx="1283247"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400"/>
              </a:lvl1pPr>
            </a:lstStyle>
            <a:p>
              <a:pPr>
                <a:defRPr sz="1800"/>
              </a:pPr>
              <a:r>
                <a:rPr sz="2400"/>
                <a:t> Qualities</a:t>
              </a:r>
            </a:p>
          </p:txBody>
        </p:sp>
      </p:grpSp>
      <p:grpSp>
        <p:nvGrpSpPr>
          <p:cNvPr id="934" name="Group 934"/>
          <p:cNvGrpSpPr/>
          <p:nvPr/>
        </p:nvGrpSpPr>
        <p:grpSpPr>
          <a:xfrm>
            <a:off x="609600" y="4114800"/>
            <a:ext cx="762000" cy="838200"/>
            <a:chOff x="0" y="0"/>
            <a:chExt cx="762000" cy="838200"/>
          </a:xfrm>
        </p:grpSpPr>
        <p:sp>
          <p:nvSpPr>
            <p:cNvPr id="932" name="Shape 932"/>
            <p:cNvSpPr/>
            <p:nvPr/>
          </p:nvSpPr>
          <p:spPr>
            <a:xfrm>
              <a:off x="0" y="0"/>
              <a:ext cx="762000" cy="838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818"/>
                  </a:moveTo>
                  <a:lnTo>
                    <a:pt x="10800" y="0"/>
                  </a:lnTo>
                  <a:lnTo>
                    <a:pt x="21600" y="9818"/>
                  </a:lnTo>
                  <a:lnTo>
                    <a:pt x="16200" y="9818"/>
                  </a:lnTo>
                  <a:lnTo>
                    <a:pt x="16200" y="11782"/>
                  </a:lnTo>
                  <a:lnTo>
                    <a:pt x="21600" y="11782"/>
                  </a:lnTo>
                  <a:lnTo>
                    <a:pt x="10800" y="21600"/>
                  </a:lnTo>
                  <a:lnTo>
                    <a:pt x="0" y="11782"/>
                  </a:lnTo>
                  <a:lnTo>
                    <a:pt x="5400" y="11782"/>
                  </a:lnTo>
                  <a:lnTo>
                    <a:pt x="5400" y="9818"/>
                  </a:lnTo>
                  <a:close/>
                </a:path>
              </a:pathLst>
            </a:cu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33" name="Shape 933"/>
            <p:cNvSpPr/>
            <p:nvPr/>
          </p:nvSpPr>
          <p:spPr>
            <a:xfrm rot="16200000">
              <a:off x="107007" y="218578"/>
              <a:ext cx="436415"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2400"/>
              </a:lvl1pPr>
            </a:lstStyle>
            <a:p>
              <a:pPr>
                <a:defRPr sz="1800"/>
              </a:pPr>
              <a:r>
                <a:rPr sz="2400"/>
                <a:t>€ $</a:t>
              </a:r>
            </a:p>
          </p:txBody>
        </p:sp>
      </p:grpSp>
      <p:grpSp>
        <p:nvGrpSpPr>
          <p:cNvPr id="937" name="Group 937"/>
          <p:cNvGrpSpPr/>
          <p:nvPr/>
        </p:nvGrpSpPr>
        <p:grpSpPr>
          <a:xfrm>
            <a:off x="4267200" y="990600"/>
            <a:ext cx="4876800" cy="762000"/>
            <a:chOff x="0" y="0"/>
            <a:chExt cx="4876800" cy="762000"/>
          </a:xfrm>
        </p:grpSpPr>
        <p:sp>
          <p:nvSpPr>
            <p:cNvPr id="935" name="Shape 935"/>
            <p:cNvSpPr/>
            <p:nvPr/>
          </p:nvSpPr>
          <p:spPr>
            <a:xfrm>
              <a:off x="0" y="0"/>
              <a:ext cx="4876800" cy="762000"/>
            </a:xfrm>
            <a:prstGeom prst="leftRightArrow">
              <a:avLst>
                <a:gd name="adj1" fmla="val 50000"/>
                <a:gd name="adj2" fmla="val 50000"/>
              </a:avLst>
            </a:prstGeom>
            <a:solidFill>
              <a:srgbClr val="7EAACF"/>
            </a:solidFill>
            <a:ln w="9525" cap="flat">
              <a:solidFill>
                <a:srgbClr val="000000"/>
              </a:solidFill>
              <a:prstDash val="solid"/>
              <a:round/>
            </a:ln>
            <a:effectLst/>
          </p:spPr>
          <p:txBody>
            <a:bodyPr wrap="square" lIns="45719" tIns="45719" rIns="45719" bIns="45719" numCol="1" anchor="t">
              <a:noAutofit/>
            </a:bodyPr>
            <a:lstStyle/>
            <a:p>
              <a:pPr>
                <a:defRPr sz="2400"/>
              </a:pPr>
            </a:p>
          </p:txBody>
        </p:sp>
        <p:sp>
          <p:nvSpPr>
            <p:cNvPr id="936" name="Shape 936"/>
            <p:cNvSpPr/>
            <p:nvPr/>
          </p:nvSpPr>
          <p:spPr>
            <a:xfrm>
              <a:off x="190500" y="190500"/>
              <a:ext cx="4495800" cy="3456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2400"/>
              </a:lvl1pPr>
            </a:lstStyle>
            <a:p>
              <a:pPr>
                <a:defRPr sz="1800"/>
              </a:pPr>
              <a:r>
                <a:rPr sz="2400"/>
                <a:t>Design Ideas</a:t>
              </a:r>
            </a:p>
          </p:txBody>
        </p:sp>
      </p:grpSp>
      <p:sp>
        <p:nvSpPr>
          <p:cNvPr id="938" name="Shape 93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0" name="Shape 94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pic>
        <p:nvPicPr>
          <p:cNvPr id="941" name="MARS MISSION TABLE OVERVIEW 2015 LVBS.png"/>
          <p:cNvPicPr>
            <a:picLocks noChangeAspect="1"/>
          </p:cNvPicPr>
          <p:nvPr/>
        </p:nvPicPr>
        <p:blipFill>
          <a:blip r:embed="rId3">
            <a:extLst/>
          </a:blip>
          <a:stretch>
            <a:fillRect/>
          </a:stretch>
        </p:blipFill>
        <p:spPr>
          <a:xfrm>
            <a:off x="0" y="571500"/>
            <a:ext cx="9144000" cy="5715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5" name="Shape 945"/>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pic>
        <p:nvPicPr>
          <p:cNvPr id="946" name="MARS MISSION BAR CHARTS 2015 LVBS.png"/>
          <p:cNvPicPr>
            <a:picLocks noChangeAspect="1"/>
          </p:cNvPicPr>
          <p:nvPr/>
        </p:nvPicPr>
        <p:blipFill>
          <a:blip r:embed="rId3">
            <a:extLst/>
          </a:blip>
          <a:stretch>
            <a:fillRect/>
          </a:stretch>
        </p:blipFill>
        <p:spPr>
          <a:xfrm>
            <a:off x="0" y="571500"/>
            <a:ext cx="9144000" cy="5715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0" name="Screen Shot 2015-11-12 at 00.57.53.png"/>
          <p:cNvPicPr>
            <a:picLocks noChangeAspect="1"/>
          </p:cNvPicPr>
          <p:nvPr/>
        </p:nvPicPr>
        <p:blipFill>
          <a:blip r:embed="rId3">
            <a:extLst/>
          </a:blip>
          <a:stretch>
            <a:fillRect/>
          </a:stretch>
        </p:blipFill>
        <p:spPr>
          <a:xfrm>
            <a:off x="0" y="190500"/>
            <a:ext cx="9144001" cy="6477001"/>
          </a:xfrm>
          <a:prstGeom prst="rect">
            <a:avLst/>
          </a:prstGeom>
          <a:ln w="12700">
            <a:miter lim="400000"/>
          </a:ln>
        </p:spPr>
      </p:pic>
      <p:sp>
        <p:nvSpPr>
          <p:cNvPr id="951" name="Shape 951"/>
          <p:cNvSpPr/>
          <p:nvPr>
            <p:ph type="sldNum" sz="quarter" idx="2"/>
          </p:nvPr>
        </p:nvSpPr>
        <p:spPr>
          <a:xfrm>
            <a:off x="4412398" y="6505277"/>
            <a:ext cx="281941" cy="32004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5" name="Screen Shot 2015-11-12 at 00.58.54.png"/>
          <p:cNvPicPr>
            <a:picLocks noChangeAspect="1"/>
          </p:cNvPicPr>
          <p:nvPr/>
        </p:nvPicPr>
        <p:blipFill>
          <a:blip r:embed="rId3">
            <a:extLst/>
          </a:blip>
          <a:stretch>
            <a:fillRect/>
          </a:stretch>
        </p:blipFill>
        <p:spPr>
          <a:xfrm>
            <a:off x="0" y="833033"/>
            <a:ext cx="9144001" cy="5191933"/>
          </a:xfrm>
          <a:prstGeom prst="rect">
            <a:avLst/>
          </a:prstGeom>
          <a:ln w="12700">
            <a:miter lim="400000"/>
          </a:ln>
        </p:spPr>
      </p:pic>
      <p:sp>
        <p:nvSpPr>
          <p:cNvPr id="956" name="Shape 956"/>
          <p:cNvSpPr/>
          <p:nvPr>
            <p:ph type="sldNum" sz="quarter" idx="2"/>
          </p:nvPr>
        </p:nvSpPr>
        <p:spPr>
          <a:xfrm>
            <a:off x="4412398" y="6505277"/>
            <a:ext cx="281941" cy="320041"/>
          </a:xfrm>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0" name="Shape 960"/>
          <p:cNvSpPr/>
          <p:nvPr>
            <p:ph type="title"/>
          </p:nvPr>
        </p:nvSpPr>
        <p:spPr>
          <a:xfrm>
            <a:off x="914400" y="152400"/>
            <a:ext cx="7696200" cy="1447800"/>
          </a:xfrm>
          <a:prstGeom prst="rect">
            <a:avLst/>
          </a:prstGeom>
        </p:spPr>
        <p:txBody>
          <a:bodyPr>
            <a:normAutofit fontScale="100000" lnSpcReduction="0"/>
          </a:bodyPr>
          <a:lstStyle/>
          <a:p>
            <a:pPr/>
            <a:r>
              <a:t>Measure Quality Levels in Specifications with Inspection</a:t>
            </a:r>
          </a:p>
        </p:txBody>
      </p:sp>
      <p:sp>
        <p:nvSpPr>
          <p:cNvPr id="961" name="Shape 961"/>
          <p:cNvSpPr/>
          <p:nvPr/>
        </p:nvSpPr>
        <p:spPr>
          <a:xfrm>
            <a:off x="0" y="-120373"/>
            <a:ext cx="1015018"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600">
                <a:solidFill>
                  <a:srgbClr val="3C4361"/>
                </a:solidFill>
              </a:defRPr>
            </a:lvl1pPr>
          </a:lstStyle>
          <a:p>
            <a:pPr>
              <a:defRPr sz="1800">
                <a:solidFill>
                  <a:srgbClr val="000000"/>
                </a:solidFill>
              </a:defRPr>
            </a:pPr>
            <a:r>
              <a:rPr sz="8600">
                <a:solidFill>
                  <a:srgbClr val="3C4361"/>
                </a:solidFill>
              </a:rPr>
              <a:t>4.</a:t>
            </a:r>
          </a:p>
        </p:txBody>
      </p:sp>
      <p:pic>
        <p:nvPicPr>
          <p:cNvPr id="962" name="image21.png"/>
          <p:cNvPicPr>
            <a:picLocks noChangeAspect="1"/>
          </p:cNvPicPr>
          <p:nvPr/>
        </p:nvPicPr>
        <p:blipFill>
          <a:blip r:embed="rId3">
            <a:extLst/>
          </a:blip>
          <a:stretch>
            <a:fillRect/>
          </a:stretch>
        </p:blipFill>
        <p:spPr>
          <a:xfrm>
            <a:off x="1752600" y="1524000"/>
            <a:ext cx="5930901" cy="4633517"/>
          </a:xfrm>
          <a:prstGeom prst="rect">
            <a:avLst/>
          </a:prstGeom>
          <a:ln w="12700">
            <a:miter lim="400000"/>
          </a:ln>
        </p:spPr>
      </p:pic>
      <p:sp>
        <p:nvSpPr>
          <p:cNvPr id="963" name="Shape 96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7" name="Shape 967"/>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968" name="Shape 968"/>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969" name="Shape 9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0" name="Shape 970"/>
          <p:cNvSpPr/>
          <p:nvPr>
            <p:ph type="title"/>
          </p:nvPr>
        </p:nvSpPr>
        <p:spPr>
          <a:xfrm>
            <a:off x="685800" y="381000"/>
            <a:ext cx="7772400" cy="1143000"/>
          </a:xfrm>
          <a:prstGeom prst="rect">
            <a:avLst/>
          </a:prstGeom>
        </p:spPr>
        <p:txBody>
          <a:bodyPr/>
          <a:lstStyle/>
          <a:p>
            <a:pPr>
              <a:defRPr b="1" sz="2000"/>
            </a:pPr>
            <a:r>
              <a:t>Defect Rates </a:t>
            </a:r>
            <a:br/>
            <a:r>
              <a:t>in 2003 Pilot Financial Shop, London, Gilb Client</a:t>
            </a:r>
            <a:br/>
            <a:r>
              <a:t>Spec QC/Extreme Inspection + Planguage Requirements</a:t>
            </a:r>
          </a:p>
        </p:txBody>
      </p:sp>
      <p:sp>
        <p:nvSpPr>
          <p:cNvPr id="971" name="Shape 971"/>
          <p:cNvSpPr/>
          <p:nvPr/>
        </p:nvSpPr>
        <p:spPr>
          <a:xfrm>
            <a:off x="0" y="1752600"/>
            <a:ext cx="4419600" cy="40286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sz="1600"/>
            </a:pPr>
            <a:r>
              <a:t>Across 18 DV (DeVelopment) Projects using the new requirements method, the average major defect rate on first inspection is 11.2.</a:t>
            </a:r>
          </a:p>
          <a:p>
            <a:pPr>
              <a:lnSpc>
                <a:spcPct val="90000"/>
              </a:lnSpc>
              <a:defRPr sz="1600"/>
            </a:pPr>
          </a:p>
          <a:p>
            <a:pPr>
              <a:lnSpc>
                <a:spcPct val="90000"/>
              </a:lnSpc>
              <a:defRPr sz="1600"/>
            </a:pPr>
            <a:r>
              <a:t>4 of the 18 DV projects were re-inspected after failing to meet the Exit Criteria of 10 major defects per page.</a:t>
            </a:r>
          </a:p>
          <a:p>
            <a:pPr>
              <a:lnSpc>
                <a:spcPct val="90000"/>
              </a:lnSpc>
              <a:defRPr sz="1600"/>
            </a:pPr>
          </a:p>
          <a:p>
            <a:pPr>
              <a:lnSpc>
                <a:spcPct val="90000"/>
              </a:lnSpc>
              <a:defRPr sz="1600"/>
            </a:pPr>
            <a:r>
              <a:t>A sample of 6 DV projects with requirements in the ‘old’ format were tested against the rules set of:</a:t>
            </a:r>
          </a:p>
          <a:p>
            <a:pPr lvl="1">
              <a:lnSpc>
                <a:spcPct val="90000"/>
              </a:lnSpc>
              <a:defRPr sz="1600"/>
            </a:pPr>
            <a:r>
              <a:t>The requirement is uniquely identifiable</a:t>
            </a:r>
          </a:p>
          <a:p>
            <a:pPr lvl="1">
              <a:lnSpc>
                <a:spcPct val="90000"/>
              </a:lnSpc>
              <a:defRPr sz="1600"/>
            </a:pPr>
            <a:r>
              <a:t>All stakeholders are identified.</a:t>
            </a:r>
          </a:p>
          <a:p>
            <a:pPr lvl="1">
              <a:lnSpc>
                <a:spcPct val="90000"/>
              </a:lnSpc>
              <a:defRPr sz="1600"/>
            </a:pPr>
            <a:r>
              <a:t>The content of the requirement is ‘clear and unambiguous’</a:t>
            </a:r>
          </a:p>
          <a:p>
            <a:pPr lvl="1">
              <a:lnSpc>
                <a:spcPct val="90000"/>
              </a:lnSpc>
              <a:defRPr sz="1600"/>
            </a:pPr>
            <a:r>
              <a:t>A practical test can be applied to validate it’s delivery.</a:t>
            </a:r>
          </a:p>
          <a:p>
            <a:pPr>
              <a:lnSpc>
                <a:spcPct val="90000"/>
              </a:lnSpc>
              <a:defRPr sz="1600"/>
            </a:pPr>
            <a:r>
              <a:t>The average major defect rate in this sample was 80.4.</a:t>
            </a:r>
          </a:p>
        </p:txBody>
      </p:sp>
      <p:graphicFrame>
        <p:nvGraphicFramePr>
          <p:cNvPr id="972" name="Chart 972"/>
          <p:cNvGraphicFramePr/>
          <p:nvPr/>
        </p:nvGraphicFramePr>
        <p:xfrm>
          <a:off x="4943973" y="2254949"/>
          <a:ext cx="5870236" cy="1945712"/>
        </p:xfrm>
        <a:graphic xmlns:a="http://schemas.openxmlformats.org/drawingml/2006/main">
          <a:graphicData uri="http://schemas.openxmlformats.org/drawingml/2006/chart">
            <c:chart xmlns:c="http://schemas.openxmlformats.org/drawingml/2006/chart" r:id="rId2"/>
          </a:graphicData>
        </a:graphic>
      </p:graphicFrame>
      <p:sp>
        <p:nvSpPr>
          <p:cNvPr id="973" name="Shape 973"/>
          <p:cNvSpPr/>
          <p:nvPr/>
        </p:nvSpPr>
        <p:spPr>
          <a:xfrm rot="5400000">
            <a:off x="3411254" y="3337245"/>
            <a:ext cx="2590801" cy="5730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a:defRPr sz="2200">
                <a:ln w="9525">
                  <a:solidFill>
                    <a:srgbClr val="000000"/>
                  </a:solidFill>
                </a:ln>
                <a:latin typeface="Arial Black"/>
                <a:ea typeface="Arial Black"/>
                <a:cs typeface="Arial Black"/>
                <a:sym typeface="Arial Black"/>
              </a:defRPr>
            </a:pPr>
            <a:r>
              <a:t>Major defects/page</a:t>
            </a:r>
            <a:endParaRPr sz="1700">
              <a:ln w="7360">
                <a:solidFill>
                  <a:srgbClr val="000000"/>
                </a:solidFill>
              </a:ln>
            </a:endParaRPr>
          </a:p>
          <a:p>
            <a:pPr algn="ctr">
              <a:defRPr sz="2200">
                <a:ln w="9525">
                  <a:solidFill>
                    <a:srgbClr val="000000"/>
                  </a:solidFill>
                </a:ln>
                <a:latin typeface="Arial Black"/>
                <a:ea typeface="Arial Black"/>
                <a:cs typeface="Arial Black"/>
                <a:sym typeface="Arial Black"/>
              </a:defRPr>
            </a:pPr>
            <a:r>
              <a:t>on 1st Quality Control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title"/>
          </p:nvPr>
        </p:nvSpPr>
        <p:spPr>
          <a:xfrm>
            <a:off x="0" y="152400"/>
            <a:ext cx="9144000" cy="762000"/>
          </a:xfrm>
          <a:prstGeom prst="rect">
            <a:avLst/>
          </a:prstGeom>
        </p:spPr>
        <p:txBody>
          <a:bodyPr>
            <a:normAutofit fontScale="100000" lnSpcReduction="0"/>
          </a:bodyPr>
          <a:lstStyle/>
          <a:p>
            <a:pPr/>
          </a:p>
        </p:txBody>
      </p:sp>
      <p:sp>
        <p:nvSpPr>
          <p:cNvPr id="417" name="Shape 417"/>
          <p:cNvSpPr/>
          <p:nvPr>
            <p:ph type="body" idx="1"/>
          </p:nvPr>
        </p:nvSpPr>
        <p:spPr>
          <a:xfrm>
            <a:off x="228600" y="1371600"/>
            <a:ext cx="8763000" cy="5029200"/>
          </a:xfrm>
          <a:prstGeom prst="rect">
            <a:avLst/>
          </a:prstGeom>
        </p:spPr>
        <p:txBody>
          <a:bodyPr>
            <a:normAutofit fontScale="100000" lnSpcReduction="0"/>
          </a:bodyPr>
          <a:lstStyle/>
          <a:p>
            <a:pPr/>
          </a:p>
        </p:txBody>
      </p:sp>
      <p:sp>
        <p:nvSpPr>
          <p:cNvPr id="418" name="Shape 418"/>
          <p:cNvSpPr/>
          <p:nvPr/>
        </p:nvSpPr>
        <p:spPr>
          <a:xfrm>
            <a:off x="0" y="75988"/>
            <a:ext cx="9144000" cy="6401013"/>
          </a:xfrm>
          <a:prstGeom prst="rect">
            <a:avLst/>
          </a:prstGeom>
          <a:solidFill>
            <a:srgbClr val="000000"/>
          </a:solidFill>
          <a:ln w="25400">
            <a:solidFill>
              <a:srgbClr val="000000"/>
            </a:solidFill>
            <a:bevel/>
          </a:ln>
        </p:spPr>
        <p:txBody>
          <a:bodyPr lIns="45719" rIns="45719" anchor="ctr"/>
          <a:lstStyle/>
          <a:p>
            <a:pPr algn="ctr">
              <a:defRPr sz="2900">
                <a:solidFill>
                  <a:srgbClr val="262626"/>
                </a:solidFill>
              </a:defRPr>
            </a:pPr>
          </a:p>
        </p:txBody>
      </p:sp>
      <p:sp>
        <p:nvSpPr>
          <p:cNvPr id="419" name="Shape 419"/>
          <p:cNvSpPr/>
          <p:nvPr/>
        </p:nvSpPr>
        <p:spPr>
          <a:xfrm>
            <a:off x="1808030" y="1447800"/>
            <a:ext cx="5509467" cy="14485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sz="5400">
                <a:ln w="18415">
                  <a:solidFill>
                    <a:srgbClr val="FFFFFF"/>
                  </a:solidFill>
                </a:ln>
                <a:solidFill>
                  <a:srgbClr val="FFFFFF"/>
                </a:solidFill>
                <a:effectLst>
                  <a:outerShdw sx="100000" sy="100000" kx="0" ky="0" algn="b" rotWithShape="0" blurRad="63500" dist="0" dir="3600000">
                    <a:srgbClr val="000000">
                      <a:alpha val="70000"/>
                    </a:srgbClr>
                  </a:outerShdw>
                </a:effectLst>
              </a:rPr>
              <a:t>Integration test </a:t>
            </a:r>
            <a:r>
              <a:rPr sz="9600">
                <a:ln w="18415">
                  <a:solidFill>
                    <a:srgbClr val="FFFFFF"/>
                  </a:solidFill>
                </a:ln>
                <a:solidFill>
                  <a:srgbClr val="FFFFFF"/>
                </a:solidFill>
                <a:effectLst>
                  <a:outerShdw sx="100000" sy="100000" kx="0" ky="0" algn="b" rotWithShape="0" blurRad="63500" dist="0" dir="3600000">
                    <a:srgbClr val="000000">
                      <a:alpha val="70000"/>
                    </a:srgbClr>
                  </a:outerShdw>
                </a:effectLst>
              </a:rPr>
              <a:t>?</a:t>
            </a:r>
          </a:p>
        </p:txBody>
      </p:sp>
      <p:sp>
        <p:nvSpPr>
          <p:cNvPr id="420" name="Shape 420"/>
          <p:cNvSpPr/>
          <p:nvPr/>
        </p:nvSpPr>
        <p:spPr>
          <a:xfrm>
            <a:off x="2813977" y="3200400"/>
            <a:ext cx="3802371" cy="8564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a:ln w="18415">
                  <a:solidFill>
                    <a:srgbClr val="FFFFFF"/>
                  </a:solidFill>
                </a:ln>
                <a:solidFill>
                  <a:srgbClr val="FFFFFF"/>
                </a:solidFill>
                <a:effectLst>
                  <a:outerShdw sx="100000" sy="100000" kx="0" ky="0" algn="b" rotWithShape="0" blurRad="63500" dist="0" dir="3600000">
                    <a:srgbClr val="000000">
                      <a:alpha val="70000"/>
                    </a:srgbClr>
                  </a:outerShdw>
                </a:effectLst>
              </a:defRPr>
            </a:lvl1pPr>
          </a:lstStyle>
          <a:p>
            <a:pPr>
              <a:defRPr sz="1800">
                <a:ln>
                  <a:noFill/>
                </a:ln>
                <a:solidFill>
                  <a:srgbClr val="000000"/>
                </a:solidFill>
                <a:effectLst/>
              </a:defRPr>
            </a:pPr>
            <a:r>
              <a:rPr sz="5400">
                <a:ln w="18415">
                  <a:solidFill>
                    <a:srgbClr val="FFFFFF"/>
                  </a:solidFill>
                </a:ln>
                <a:solidFill>
                  <a:srgbClr val="FFFFFF"/>
                </a:solidFill>
                <a:effectLst>
                  <a:outerShdw sx="100000" sy="100000" kx="0" ky="0" algn="b" rotWithShape="0" blurRad="63500" dist="0" dir="3600000">
                    <a:srgbClr val="000000">
                      <a:alpha val="70000"/>
                    </a:srgbClr>
                  </a:outerShdw>
                </a:effectLst>
              </a:rPr>
              <a:t>25% to 40%</a:t>
            </a:r>
          </a:p>
        </p:txBody>
      </p:sp>
      <p:sp>
        <p:nvSpPr>
          <p:cNvPr id="421" name="Shape 42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75" name="image8.png"/>
          <p:cNvPicPr>
            <a:picLocks noChangeAspect="1"/>
          </p:cNvPicPr>
          <p:nvPr/>
        </p:nvPicPr>
        <p:blipFill>
          <a:blip r:embed="rId3">
            <a:extLst/>
          </a:blip>
          <a:stretch>
            <a:fillRect/>
          </a:stretch>
        </p:blipFill>
        <p:spPr>
          <a:xfrm>
            <a:off x="7259835" y="5598914"/>
            <a:ext cx="1768079" cy="1169790"/>
          </a:xfrm>
          <a:prstGeom prst="rect">
            <a:avLst/>
          </a:prstGeom>
          <a:ln w="12700">
            <a:miter lim="400000"/>
          </a:ln>
        </p:spPr>
      </p:pic>
      <p:sp>
        <p:nvSpPr>
          <p:cNvPr id="976" name="Shape 976"/>
          <p:cNvSpPr/>
          <p:nvPr/>
        </p:nvSpPr>
        <p:spPr>
          <a:xfrm>
            <a:off x="8462839" y="6497389"/>
            <a:ext cx="223514" cy="216693"/>
          </a:xfrm>
          <a:prstGeom prst="rect">
            <a:avLst/>
          </a:prstGeom>
          <a:ln w="12700">
            <a:miter lim="400000"/>
          </a:ln>
          <a:extLst>
            <a:ext uri="{C572A759-6A51-4108-AA02-DFA0A04FC94B}">
              <ma14:wrappingTextBoxFlag xmlns:ma14="http://schemas.microsoft.com/office/mac/drawingml/2011/main" val="1"/>
            </a:ext>
          </a:extLst>
        </p:spPr>
        <p:txBody>
          <a:bodyPr wrap="none" lIns="32145" tIns="32145" rIns="32145" bIns="32145" anchor="ctr">
            <a:spAutoFit/>
          </a:bodyPr>
          <a:lstStyle>
            <a:lvl1pPr algn="r">
              <a:defRPr sz="1100">
                <a:solidFill>
                  <a:srgbClr val="878787"/>
                </a:solidFill>
                <a:latin typeface="Trebuchet MS"/>
                <a:ea typeface="Trebuchet MS"/>
                <a:cs typeface="Trebuchet MS"/>
                <a:sym typeface="Trebuchet MS"/>
              </a:defRPr>
            </a:lvl1pPr>
          </a:lstStyle>
          <a:p>
            <a:pPr>
              <a:defRPr sz="1200">
                <a:solidFill>
                  <a:srgbClr val="000000"/>
                </a:solidFill>
                <a:latin typeface="Gill Sans"/>
                <a:ea typeface="Gill Sans"/>
                <a:cs typeface="Gill Sans"/>
                <a:sym typeface="Gill Sans"/>
              </a:defRPr>
            </a:pPr>
            <a:r>
              <a:rPr sz="1100">
                <a:solidFill>
                  <a:srgbClr val="878787"/>
                </a:solidFill>
                <a:latin typeface="Trebuchet MS"/>
                <a:ea typeface="Trebuchet MS"/>
                <a:cs typeface="Trebuchet MS"/>
                <a:sym typeface="Trebuchet MS"/>
              </a:rPr>
              <a:t>10</a:t>
            </a:r>
          </a:p>
        </p:txBody>
      </p:sp>
      <p:sp>
        <p:nvSpPr>
          <p:cNvPr id="977" name="Shape 977"/>
          <p:cNvSpPr/>
          <p:nvPr>
            <p:ph type="title"/>
          </p:nvPr>
        </p:nvSpPr>
        <p:spPr>
          <a:xfrm>
            <a:off x="0" y="152400"/>
            <a:ext cx="9144000" cy="762000"/>
          </a:xfrm>
          <a:prstGeom prst="rect">
            <a:avLst/>
          </a:prstGeom>
        </p:spPr>
        <p:txBody>
          <a:bodyPr>
            <a:normAutofit fontScale="100000" lnSpcReduction="0"/>
          </a:bodyPr>
          <a:lstStyle/>
          <a:p>
            <a:pPr/>
            <a:r>
              <a:t>An Advanced Example</a:t>
            </a:r>
          </a:p>
        </p:txBody>
      </p:sp>
      <p:graphicFrame>
        <p:nvGraphicFramePr>
          <p:cNvPr id="978" name="Table 978"/>
          <p:cNvGraphicFramePr/>
          <p:nvPr/>
        </p:nvGraphicFramePr>
        <p:xfrm>
          <a:off x="1294804" y="2134194"/>
          <a:ext cx="6554391" cy="303162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879574"/>
                <a:gridCol w="1276945"/>
                <a:gridCol w="1135187"/>
                <a:gridCol w="1702220"/>
                <a:gridCol w="1560463"/>
              </a:tblGrid>
              <a:tr h="609451">
                <a:tc>
                  <a:txBody>
                    <a:bodyPr/>
                    <a:lstStyle/>
                    <a:p>
                      <a:pPr algn="l">
                        <a:tabLst>
                          <a:tab pos="3581400" algn="r"/>
                        </a:tabLst>
                        <a:defRPr b="0" i="0" sz="1800"/>
                      </a:pPr>
                      <a:r>
                        <a:rPr sz="1700">
                          <a:latin typeface="Lucida Grande"/>
                          <a:ea typeface="Lucida Grande"/>
                          <a:cs typeface="Lucida Grande"/>
                          <a:sym typeface="Lucida Grande"/>
                        </a:rPr>
                        <a:t>Rev.</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 of Defects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 of Pages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Defects/ Page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a:tabLst>
                          <a:tab pos="3581400" algn="r"/>
                        </a:tabLst>
                        <a:defRPr b="0" i="0" sz="1800"/>
                      </a:pPr>
                      <a:r>
                        <a:rPr sz="1700">
                          <a:latin typeface="Lucida Grande"/>
                          <a:ea typeface="Lucida Grande"/>
                          <a:cs typeface="Lucida Grande"/>
                          <a:sym typeface="Lucida Grande"/>
                        </a:rPr>
                        <a:t>% Change in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r>
              <a:tr h="346025">
                <a:tc>
                  <a:txBody>
                    <a:bodyPr/>
                    <a:lstStyle/>
                    <a:p>
                      <a:pPr algn="l">
                        <a:tabLst>
                          <a:tab pos="3581400" algn="r"/>
                        </a:tabLst>
                        <a:defRPr b="0" i="0" sz="1800"/>
                      </a:pPr>
                      <a:r>
                        <a:rPr sz="1700">
                          <a:latin typeface="Lucida Grande"/>
                          <a:ea typeface="Lucida Grande"/>
                          <a:cs typeface="Lucida Grande"/>
                          <a:sym typeface="Lucida Grande"/>
                        </a:rPr>
                        <a:t>0.3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10.06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 </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209</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4.75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-53%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247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114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0.8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38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1.18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-66%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a:txBody>
                    <a:bodyPr/>
                    <a:lstStyle/>
                    <a:p>
                      <a:pPr algn="l">
                        <a:tabLst>
                          <a:tab pos="3581400" algn="r"/>
                        </a:tabLst>
                        <a:defRPr b="0" i="0" sz="1800"/>
                      </a:pPr>
                      <a:r>
                        <a:rPr sz="1700">
                          <a:latin typeface="Lucida Grande"/>
                          <a:ea typeface="Lucida Grande"/>
                          <a:cs typeface="Lucida Grande"/>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0.22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tabLst>
                          <a:tab pos="3581400" algn="r"/>
                        </a:tabLst>
                        <a:defRPr b="0" i="0" sz="1800"/>
                      </a:pPr>
                      <a:r>
                        <a:rPr sz="1700">
                          <a:latin typeface="Lucida Grande"/>
                          <a:ea typeface="Lucida Grande"/>
                          <a:cs typeface="Lucida Grande"/>
                          <a:sym typeface="Lucida Grande"/>
                        </a:rPr>
                        <a:t>-81%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346025">
                <a:tc gridSpan="4">
                  <a:txBody>
                    <a:bodyPr/>
                    <a:lstStyle/>
                    <a:p>
                      <a:pPr algn="l">
                        <a:tabLst>
                          <a:tab pos="3581400" algn="r"/>
                        </a:tabLst>
                        <a:defRPr b="0" i="0" sz="1800"/>
                      </a:pPr>
                      <a:r>
                        <a:rPr sz="1700">
                          <a:latin typeface="Lucida Grande"/>
                          <a:ea typeface="Lucida Grande"/>
                          <a:cs typeface="Lucida Grande"/>
                          <a:sym typeface="Lucida Grande"/>
                        </a:rPr>
                        <a:t>Overall % change in DPP revision 0.3 to 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c>
                  <a:txBody>
                    <a:bodyPr/>
                    <a:lstStyle/>
                    <a:p>
                      <a:pPr algn="l">
                        <a:tabLst>
                          <a:tab pos="3581400" algn="r"/>
                        </a:tabLst>
                        <a:defRPr b="0" i="0" sz="1800"/>
                      </a:pPr>
                      <a:r>
                        <a:rPr sz="1700">
                          <a:latin typeface="Lucida Grande"/>
                          <a:ea typeface="Lucida Grande"/>
                          <a:cs typeface="Lucida Grande"/>
                          <a:sym typeface="Lucida Grande"/>
                        </a:rPr>
                        <a:t>-98%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979" name="Shape 979"/>
          <p:cNvSpPr/>
          <p:nvPr/>
        </p:nvSpPr>
        <p:spPr>
          <a:xfrm>
            <a:off x="455413" y="1375171"/>
            <a:ext cx="7938494" cy="561577"/>
          </a:xfrm>
          <a:prstGeom prst="rect">
            <a:avLst/>
          </a:prstGeom>
          <a:ln w="12700">
            <a:miter lim="400000"/>
          </a:ln>
          <a:extLst>
            <a:ext uri="{C572A759-6A51-4108-AA02-DFA0A04FC94B}">
              <ma14:wrappingTextBoxFlag xmlns:ma14="http://schemas.microsoft.com/office/mac/drawingml/2011/main" val="1"/>
            </a:ext>
          </a:extLst>
        </p:spPr>
        <p:txBody>
          <a:bodyPr lIns="26787" tIns="26787" rIns="26787" bIns="26787">
            <a:spAutoFit/>
          </a:bodyPr>
          <a:lstStyle>
            <a:lvl1pPr>
              <a:defRPr sz="1700">
                <a:latin typeface="Trebuchet MS"/>
                <a:ea typeface="Trebuchet MS"/>
                <a:cs typeface="Trebuchet MS"/>
                <a:sym typeface="Trebuchet MS"/>
              </a:defRPr>
            </a:lvl1pPr>
          </a:lstStyle>
          <a:p>
            <a:pPr>
              <a:defRPr sz="1800">
                <a:latin typeface="+mn-lt"/>
                <a:ea typeface="+mn-ea"/>
                <a:cs typeface="+mn-cs"/>
                <a:sym typeface="Arial"/>
              </a:defRPr>
            </a:pPr>
            <a:r>
              <a:rPr sz="1700">
                <a:latin typeface="Trebuchet MS"/>
                <a:ea typeface="Trebuchet MS"/>
                <a:cs typeface="Trebuchet MS"/>
                <a:sym typeface="Trebuchet MS"/>
              </a:rPr>
              <a:t>Application of Specification Quality Control by a SW team resulted in the following defect density reduction in requirements over several months:</a:t>
            </a:r>
          </a:p>
        </p:txBody>
      </p:sp>
      <p:sp>
        <p:nvSpPr>
          <p:cNvPr id="980" name="Shape 980"/>
          <p:cNvSpPr/>
          <p:nvPr/>
        </p:nvSpPr>
        <p:spPr>
          <a:xfrm>
            <a:off x="455414" y="5331023"/>
            <a:ext cx="8322469" cy="1069577"/>
          </a:xfrm>
          <a:prstGeom prst="rect">
            <a:avLst/>
          </a:prstGeom>
          <a:ln w="12700">
            <a:miter lim="400000"/>
          </a:ln>
          <a:extLst>
            <a:ext uri="{C572A759-6A51-4108-AA02-DFA0A04FC94B}">
              <ma14:wrappingTextBoxFlag xmlns:ma14="http://schemas.microsoft.com/office/mac/drawingml/2011/main" val="1"/>
            </a:ext>
          </a:extLst>
        </p:spPr>
        <p:txBody>
          <a:bodyPr lIns="26787" tIns="26787" rIns="26787" bIns="26787">
            <a:spAutoFit/>
          </a:bodyPr>
          <a:lstStyle/>
          <a:p>
            <a:pPr/>
            <a:r>
              <a:rPr sz="1700">
                <a:latin typeface="Trebuchet MS"/>
                <a:ea typeface="Trebuchet MS"/>
                <a:cs typeface="Trebuchet MS"/>
                <a:sym typeface="Trebuchet MS"/>
              </a:rPr>
              <a:t>Downstream benefits:</a:t>
            </a:r>
            <a:endParaRPr sz="1700">
              <a:latin typeface="Trebuchet MS"/>
              <a:ea typeface="Trebuchet MS"/>
              <a:cs typeface="Trebuchet MS"/>
              <a:sym typeface="Trebuchet MS"/>
            </a:endParaRPr>
          </a:p>
          <a:p>
            <a:pPr>
              <a:buSzPct val="100000"/>
              <a:buChar char="•"/>
            </a:pPr>
            <a:r>
              <a:rPr sz="1700">
                <a:latin typeface="Trebuchet MS"/>
                <a:ea typeface="Trebuchet MS"/>
                <a:cs typeface="Trebuchet MS"/>
                <a:sym typeface="Trebuchet MS"/>
              </a:rPr>
              <a:t>Scope delivered at the Alpha milestone increased 300%, released scope up 233%</a:t>
            </a:r>
            <a:endParaRPr sz="1700">
              <a:latin typeface="Trebuchet MS"/>
              <a:ea typeface="Trebuchet MS"/>
              <a:cs typeface="Trebuchet MS"/>
              <a:sym typeface="Trebuchet MS"/>
            </a:endParaRPr>
          </a:p>
          <a:p>
            <a:pPr>
              <a:buSzPct val="100000"/>
              <a:buChar char="•"/>
            </a:pPr>
            <a:r>
              <a:rPr sz="1700">
                <a:latin typeface="Trebuchet MS"/>
                <a:ea typeface="Trebuchet MS"/>
                <a:cs typeface="Trebuchet MS"/>
                <a:sym typeface="Trebuchet MS"/>
              </a:rPr>
              <a:t>SW defects reduced by ~50%</a:t>
            </a:r>
            <a:endParaRPr sz="1700">
              <a:latin typeface="Trebuchet MS"/>
              <a:ea typeface="Trebuchet MS"/>
              <a:cs typeface="Trebuchet MS"/>
              <a:sym typeface="Trebuchet MS"/>
            </a:endParaRPr>
          </a:p>
          <a:p>
            <a:pPr>
              <a:buSzPct val="100000"/>
              <a:buChar char="•"/>
            </a:pPr>
            <a:r>
              <a:rPr sz="1700">
                <a:latin typeface="Trebuchet MS"/>
                <a:ea typeface="Trebuchet MS"/>
                <a:cs typeface="Trebuchet MS"/>
                <a:sym typeface="Trebuchet MS"/>
              </a:rPr>
              <a:t>Defects that did occur were resolved in far less time on average</a:t>
            </a:r>
          </a:p>
        </p:txBody>
      </p:sp>
      <p:sp>
        <p:nvSpPr>
          <p:cNvPr id="981" name="Shape 981"/>
          <p:cNvSpPr/>
          <p:nvPr/>
        </p:nvSpPr>
        <p:spPr>
          <a:xfrm>
            <a:off x="4804171" y="673531"/>
            <a:ext cx="4411813"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rPr sz="1700">
                <a:latin typeface="Trebuchet MS"/>
                <a:ea typeface="Trebuchet MS"/>
                <a:cs typeface="Trebuchet MS"/>
                <a:sym typeface="Trebuchet MS"/>
              </a:rPr>
              <a:t>Source</a:t>
            </a:r>
            <a:r>
              <a:rPr sz="1100">
                <a:latin typeface="Helvetica"/>
                <a:ea typeface="Helvetica"/>
                <a:cs typeface="Helvetica"/>
                <a:sym typeface="Helvetica"/>
              </a:rPr>
              <a:t> Erik Simmons, </a:t>
            </a:r>
            <a:r>
              <a:rPr sz="1100" u="sng">
                <a:solidFill>
                  <a:srgbClr val="33478A"/>
                </a:solidFill>
                <a:uFill>
                  <a:solidFill>
                    <a:srgbClr val="33478A"/>
                  </a:solidFill>
                </a:uFill>
                <a:latin typeface="Helvetica"/>
                <a:ea typeface="Helvetica"/>
                <a:cs typeface="Helvetica"/>
                <a:sym typeface="Helvetica"/>
                <a:hlinkClick r:id="rId4" invalidUrl="" action="" tgtFrame="" tooltip="" history="1" highlightClick="0" endSnd="0"/>
              </a:rPr>
              <a:t>erik.simmons@intel.com</a:t>
            </a:r>
            <a:r>
              <a:rPr sz="1100">
                <a:latin typeface="Helvetica"/>
                <a:ea typeface="Helvetica"/>
                <a:cs typeface="Helvetica"/>
                <a:sym typeface="Helvetica"/>
              </a:rPr>
              <a:t> </a:t>
            </a:r>
            <a:r>
              <a:rPr sz="1700">
                <a:latin typeface="Trebuchet MS"/>
                <a:ea typeface="Trebuchet MS"/>
                <a:cs typeface="Trebuchet MS"/>
                <a:sym typeface="Trebuchet MS"/>
              </a:rPr>
              <a:t>25 Oct 2011</a:t>
            </a:r>
            <a:endParaRPr sz="1700">
              <a:latin typeface="Trebuchet MS"/>
              <a:ea typeface="Trebuchet MS"/>
              <a:cs typeface="Trebuchet MS"/>
              <a:sym typeface="Trebuchet MS"/>
            </a:endParaRPr>
          </a:p>
          <a:p>
            <a:pPr/>
            <a:r>
              <a:rPr sz="1700">
                <a:latin typeface="Trebuchet MS"/>
                <a:ea typeface="Trebuchet MS"/>
                <a:cs typeface="Trebuchet MS"/>
                <a:sym typeface="Trebuchet MS"/>
              </a:rPr>
              <a:t>Personal Public Communication</a:t>
            </a:r>
          </a:p>
        </p:txBody>
      </p:sp>
      <p:sp>
        <p:nvSpPr>
          <p:cNvPr id="982" name="Shape 98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6" name="Shape 986"/>
          <p:cNvSpPr/>
          <p:nvPr>
            <p:ph type="title"/>
          </p:nvPr>
        </p:nvSpPr>
        <p:spPr>
          <a:xfrm>
            <a:off x="455613" y="204788"/>
            <a:ext cx="8224836" cy="2036761"/>
          </a:xfrm>
          <a:prstGeom prst="rect">
            <a:avLst/>
          </a:prstGeom>
        </p:spPr>
        <p:txBody>
          <a:bodyPr/>
          <a:lstStyle/>
          <a:p>
            <a:pPr>
              <a:tabLst>
                <a:tab pos="1079500" algn="l"/>
              </a:tabLst>
            </a:pPr>
            <a:r>
              <a:t>Case: </a:t>
            </a:r>
            <a:br/>
            <a:r>
              <a:t>Real Inspection</a:t>
            </a:r>
          </a:p>
        </p:txBody>
      </p:sp>
      <p:sp>
        <p:nvSpPr>
          <p:cNvPr id="987" name="Shape 987"/>
          <p:cNvSpPr/>
          <p:nvPr>
            <p:ph type="body" sz="half" idx="1"/>
          </p:nvPr>
        </p:nvSpPr>
        <p:spPr>
          <a:xfrm>
            <a:off x="536575" y="2500313"/>
            <a:ext cx="7312025" cy="3000376"/>
          </a:xfrm>
          <a:prstGeom prst="rect">
            <a:avLst/>
          </a:prstGeom>
        </p:spPr>
        <p:txBody>
          <a:bodyPr/>
          <a:lstStyle>
            <a:lvl1pPr marL="80963" indent="0">
              <a:lnSpc>
                <a:spcPts val="7900"/>
              </a:lnSpc>
              <a:buBlip>
                <a:blip r:embed="rId2"/>
              </a:buBlip>
              <a:tabLst>
                <a:tab pos="1079500" algn="l"/>
              </a:tabLst>
              <a:defRPr sz="3700"/>
            </a:lvl1pPr>
          </a:lstStyle>
          <a:p>
            <a:pPr/>
            <a:r>
              <a:t> of System Requirements Specification (SRS) of 82 pages for a major US corporation. </a:t>
            </a:r>
          </a:p>
        </p:txBody>
      </p:sp>
      <p:pic>
        <p:nvPicPr>
          <p:cNvPr id="988" name="image37.png"/>
          <p:cNvPicPr>
            <a:picLocks noChangeAspect="1"/>
          </p:cNvPicPr>
          <p:nvPr/>
        </p:nvPicPr>
        <p:blipFill>
          <a:blip r:embed="rId3">
            <a:extLst/>
          </a:blip>
          <a:stretch>
            <a:fillRect/>
          </a:stretch>
        </p:blipFill>
        <p:spPr>
          <a:xfrm flipH="1">
            <a:off x="5867400" y="4495800"/>
            <a:ext cx="3253464" cy="1924051"/>
          </a:xfrm>
          <a:prstGeom prst="rect">
            <a:avLst/>
          </a:prstGeom>
          <a:ln w="12700">
            <a:miter lim="400000"/>
          </a:ln>
        </p:spPr>
      </p:pic>
      <p:sp>
        <p:nvSpPr>
          <p:cNvPr id="989" name="Shape 98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1" name="Shape 991"/>
          <p:cNvSpPr/>
          <p:nvPr>
            <p:ph type="body" idx="1"/>
          </p:nvPr>
        </p:nvSpPr>
        <p:spPr>
          <a:xfrm>
            <a:off x="482600" y="393699"/>
            <a:ext cx="4794250" cy="5776915"/>
          </a:xfrm>
          <a:prstGeom prst="rect">
            <a:avLst/>
          </a:prstGeom>
        </p:spPr>
        <p:txBody>
          <a:bodyPr/>
          <a:lstStyle>
            <a:lvl1pPr indent="80963">
              <a:lnSpc>
                <a:spcPts val="7900"/>
              </a:lnSpc>
              <a:tabLst>
                <a:tab pos="1079500" algn="l"/>
                <a:tab pos="1079500" algn="l"/>
                <a:tab pos="1079500" algn="l"/>
              </a:tabLst>
              <a:defRPr sz="3700"/>
            </a:lvl1pPr>
            <a:lvl2pPr indent="160337">
              <a:lnSpc>
                <a:spcPts val="5900"/>
              </a:lnSpc>
              <a:tabLst>
                <a:tab pos="1079500" algn="l"/>
                <a:tab pos="1079500" algn="l"/>
                <a:tab pos="1079500" algn="l"/>
              </a:tabLst>
              <a:defRPr sz="2600"/>
            </a:lvl2pPr>
            <a:lvl3pPr indent="241300">
              <a:lnSpc>
                <a:spcPts val="5900"/>
              </a:lnSpc>
              <a:tabLst>
                <a:tab pos="1079500" algn="l"/>
                <a:tab pos="1079500" algn="l"/>
                <a:tab pos="1079500" algn="l"/>
              </a:tabLst>
              <a:defRPr sz="2600"/>
            </a:lvl3pPr>
          </a:lstStyle>
          <a:p>
            <a:pPr/>
            <a:r>
              <a:t>This presentation shows</a:t>
            </a:r>
          </a:p>
          <a:p>
            <a:pPr lvl="1"/>
            <a:r>
              <a:t>how we carried out a short specification quality control process </a:t>
            </a:r>
          </a:p>
          <a:p>
            <a:pPr lvl="2"/>
            <a:r>
              <a:t>with senior/middle managers.</a:t>
            </a:r>
          </a:p>
        </p:txBody>
      </p:sp>
      <p:pic>
        <p:nvPicPr>
          <p:cNvPr id="992" name="image38.png"/>
          <p:cNvPicPr>
            <a:picLocks noChangeAspect="1"/>
          </p:cNvPicPr>
          <p:nvPr/>
        </p:nvPicPr>
        <p:blipFill>
          <a:blip r:embed="rId2">
            <a:extLst/>
          </a:blip>
          <a:stretch>
            <a:fillRect/>
          </a:stretch>
        </p:blipFill>
        <p:spPr>
          <a:xfrm flipH="1">
            <a:off x="4054474" y="241300"/>
            <a:ext cx="5187951" cy="1562100"/>
          </a:xfrm>
          <a:prstGeom prst="rect">
            <a:avLst/>
          </a:prstGeom>
          <a:ln w="12700">
            <a:miter lim="400000"/>
          </a:ln>
        </p:spPr>
      </p:pic>
      <p:pic>
        <p:nvPicPr>
          <p:cNvPr id="993" name="image39.png"/>
          <p:cNvPicPr>
            <a:picLocks noChangeAspect="1"/>
          </p:cNvPicPr>
          <p:nvPr/>
        </p:nvPicPr>
        <p:blipFill>
          <a:blip r:embed="rId3">
            <a:extLst/>
          </a:blip>
          <a:stretch>
            <a:fillRect/>
          </a:stretch>
        </p:blipFill>
        <p:spPr>
          <a:xfrm>
            <a:off x="5259387" y="4741862"/>
            <a:ext cx="3894139" cy="6697663"/>
          </a:xfrm>
          <a:prstGeom prst="rect">
            <a:avLst/>
          </a:prstGeom>
          <a:ln w="12700">
            <a:miter lim="400000"/>
          </a:ln>
        </p:spPr>
      </p:pic>
      <p:sp>
        <p:nvSpPr>
          <p:cNvPr id="994" name="Shape 99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6" name="Shape 996"/>
          <p:cNvSpPr/>
          <p:nvPr>
            <p:ph type="body" idx="1"/>
          </p:nvPr>
        </p:nvSpPr>
        <p:spPr>
          <a:xfrm>
            <a:off x="473075" y="393699"/>
            <a:ext cx="4795838" cy="5776915"/>
          </a:xfrm>
          <a:prstGeom prst="rect">
            <a:avLst/>
          </a:prstGeom>
        </p:spPr>
        <p:txBody>
          <a:bodyPr/>
          <a:lstStyle/>
          <a:p>
            <a:pPr indent="80963">
              <a:tabLst>
                <a:tab pos="1079500" algn="l"/>
                <a:tab pos="1079500" algn="l"/>
                <a:tab pos="1079500" algn="l"/>
              </a:tabLst>
            </a:pPr>
            <a:r>
              <a:t>The purpose is to</a:t>
            </a:r>
          </a:p>
          <a:p>
            <a:pPr lvl="1" indent="160337">
              <a:tabLst>
                <a:tab pos="1079500" algn="l"/>
                <a:tab pos="1079500" algn="l"/>
                <a:tab pos="1079500" algn="l"/>
              </a:tabLst>
            </a:pPr>
            <a:r>
              <a:t>make managers aware that they play a key-role in creating projects delays</a:t>
            </a:r>
          </a:p>
          <a:p>
            <a:pPr lvl="1" indent="160337">
              <a:tabLst>
                <a:tab pos="1079500" algn="l"/>
                <a:tab pos="1079500" algn="l"/>
                <a:tab pos="1079500" algn="l"/>
              </a:tabLst>
            </a:pPr>
            <a:r>
              <a:t>by approving poor quality of requirements specifications.</a:t>
            </a:r>
          </a:p>
        </p:txBody>
      </p:sp>
      <p:pic>
        <p:nvPicPr>
          <p:cNvPr id="997" name="image39.png"/>
          <p:cNvPicPr>
            <a:picLocks noChangeAspect="1"/>
          </p:cNvPicPr>
          <p:nvPr/>
        </p:nvPicPr>
        <p:blipFill>
          <a:blip r:embed="rId2">
            <a:extLst/>
          </a:blip>
          <a:stretch>
            <a:fillRect/>
          </a:stretch>
        </p:blipFill>
        <p:spPr>
          <a:xfrm>
            <a:off x="5562600" y="-152400"/>
            <a:ext cx="3892550" cy="6697664"/>
          </a:xfrm>
          <a:prstGeom prst="rect">
            <a:avLst/>
          </a:prstGeom>
          <a:ln w="12700">
            <a:miter lim="400000"/>
          </a:ln>
        </p:spPr>
      </p:pic>
      <p:sp>
        <p:nvSpPr>
          <p:cNvPr id="998" name="Shape 99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0" name="Shape 1000"/>
          <p:cNvSpPr/>
          <p:nvPr>
            <p:ph type="body" idx="1"/>
          </p:nvPr>
        </p:nvSpPr>
        <p:spPr>
          <a:xfrm>
            <a:off x="482600" y="500062"/>
            <a:ext cx="4732338" cy="6037264"/>
          </a:xfrm>
          <a:prstGeom prst="rect">
            <a:avLst/>
          </a:prstGeom>
        </p:spPr>
        <p:txBody>
          <a:bodyPr/>
          <a:lstStyle>
            <a:lvl1pPr indent="80963">
              <a:tabLst>
                <a:tab pos="1079500" algn="l"/>
                <a:tab pos="1079500" algn="l"/>
              </a:tabLst>
            </a:lvl1pPr>
            <a:lvl2pPr indent="160337">
              <a:tabLst>
                <a:tab pos="1079500" algn="l"/>
                <a:tab pos="1079500" algn="l"/>
              </a:tabLst>
            </a:lvl2pPr>
          </a:lstStyle>
          <a:p>
            <a:pPr/>
            <a:r>
              <a:t>The results shown in this real-life example successfully predicted a</a:t>
            </a:r>
          </a:p>
          <a:p>
            <a:pPr lvl="1"/>
            <a:r>
              <a:t>project delay of at least 2 calendar years.</a:t>
            </a:r>
          </a:p>
        </p:txBody>
      </p:sp>
      <p:pic>
        <p:nvPicPr>
          <p:cNvPr id="1001" name="image40.png"/>
          <p:cNvPicPr>
            <a:picLocks noChangeAspect="1"/>
          </p:cNvPicPr>
          <p:nvPr/>
        </p:nvPicPr>
        <p:blipFill>
          <a:blip r:embed="rId2">
            <a:extLst/>
          </a:blip>
          <a:stretch>
            <a:fillRect/>
          </a:stretch>
        </p:blipFill>
        <p:spPr>
          <a:xfrm>
            <a:off x="5724061" y="381000"/>
            <a:ext cx="2473788" cy="2700339"/>
          </a:xfrm>
          <a:prstGeom prst="rect">
            <a:avLst/>
          </a:prstGeom>
          <a:ln w="12700">
            <a:miter lim="400000"/>
          </a:ln>
        </p:spPr>
      </p:pic>
      <p:pic>
        <p:nvPicPr>
          <p:cNvPr id="1002" name="image41.png"/>
          <p:cNvPicPr>
            <a:picLocks noChangeAspect="1"/>
          </p:cNvPicPr>
          <p:nvPr/>
        </p:nvPicPr>
        <p:blipFill>
          <a:blip r:embed="rId3">
            <a:extLst/>
          </a:blip>
          <a:stretch>
            <a:fillRect/>
          </a:stretch>
        </p:blipFill>
        <p:spPr>
          <a:xfrm flipH="1">
            <a:off x="4876799" y="4709641"/>
            <a:ext cx="4883150" cy="1995959"/>
          </a:xfrm>
          <a:prstGeom prst="rect">
            <a:avLst/>
          </a:prstGeom>
          <a:ln w="12700">
            <a:miter lim="400000"/>
          </a:ln>
        </p:spPr>
      </p:pic>
      <p:sp>
        <p:nvSpPr>
          <p:cNvPr id="1003" name="Shape 100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5" name="Shape 1005"/>
          <p:cNvSpPr/>
          <p:nvPr>
            <p:ph type="body" idx="1"/>
          </p:nvPr>
        </p:nvSpPr>
        <p:spPr>
          <a:xfrm>
            <a:off x="473075" y="374649"/>
            <a:ext cx="4795838" cy="5795965"/>
          </a:xfrm>
          <a:prstGeom prst="rect">
            <a:avLst/>
          </a:prstGeom>
        </p:spPr>
        <p:txBody>
          <a:bodyPr/>
          <a:lstStyle/>
          <a:p>
            <a:pPr indent="80963">
              <a:lnSpc>
                <a:spcPts val="5500"/>
              </a:lnSpc>
              <a:spcBef>
                <a:spcPts val="800"/>
              </a:spcBef>
              <a:tabLst>
                <a:tab pos="419100" algn="l"/>
                <a:tab pos="419100" algn="l"/>
                <a:tab pos="863600" algn="l"/>
                <a:tab pos="863600" algn="l"/>
                <a:tab pos="1498600" algn="l"/>
                <a:tab pos="1498600" algn="l"/>
                <a:tab pos="2146300" algn="l"/>
                <a:tab pos="2146300" algn="l"/>
                <a:tab pos="2794000" algn="l"/>
                <a:tab pos="2794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pPr>
            <a:r>
              <a:t>Poor quality marketing requirements documents prove time and again to be </a:t>
            </a:r>
          </a:p>
          <a:p>
            <a:pPr lvl="1" indent="160337">
              <a:lnSpc>
                <a:spcPts val="5500"/>
              </a:lnSpc>
              <a:spcBef>
                <a:spcPts val="800"/>
              </a:spcBef>
              <a:tabLst>
                <a:tab pos="419100" algn="l"/>
                <a:tab pos="419100" algn="l"/>
                <a:tab pos="863600" algn="l"/>
                <a:tab pos="863600" algn="l"/>
                <a:tab pos="1498600" algn="l"/>
                <a:tab pos="1498600" algn="l"/>
                <a:tab pos="2146300" algn="l"/>
                <a:tab pos="2146300" algn="l"/>
                <a:tab pos="2794000" algn="l"/>
                <a:tab pos="2794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pPr>
            <a:r>
              <a:t>a good predictor of project delays</a:t>
            </a:r>
            <a:r>
              <a:rPr sz="1700"/>
              <a:t>. </a:t>
            </a:r>
          </a:p>
        </p:txBody>
      </p:sp>
      <p:pic>
        <p:nvPicPr>
          <p:cNvPr id="1006" name="image42.png"/>
          <p:cNvPicPr>
            <a:picLocks noChangeAspect="1"/>
          </p:cNvPicPr>
          <p:nvPr/>
        </p:nvPicPr>
        <p:blipFill>
          <a:blip r:embed="rId2">
            <a:extLst/>
          </a:blip>
          <a:stretch>
            <a:fillRect/>
          </a:stretch>
        </p:blipFill>
        <p:spPr>
          <a:xfrm flipH="1">
            <a:off x="4501647" y="4343400"/>
            <a:ext cx="4482016" cy="2201864"/>
          </a:xfrm>
          <a:prstGeom prst="rect">
            <a:avLst/>
          </a:prstGeom>
          <a:ln w="12700">
            <a:miter lim="400000"/>
          </a:ln>
        </p:spPr>
      </p:pic>
      <p:sp>
        <p:nvSpPr>
          <p:cNvPr id="1007" name="Shape 100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9" name="Shape 1009"/>
          <p:cNvSpPr/>
          <p:nvPr>
            <p:ph type="body" idx="1"/>
          </p:nvPr>
        </p:nvSpPr>
        <p:spPr>
          <a:xfrm>
            <a:off x="482600" y="1044575"/>
            <a:ext cx="6340475" cy="5116513"/>
          </a:xfrm>
          <a:prstGeom prst="rect">
            <a:avLst/>
          </a:prstGeom>
        </p:spPr>
        <p:txBody>
          <a:bodyPr/>
          <a:lstStyle/>
          <a:p>
            <a:pPr marL="80963" indent="0">
              <a:lnSpc>
                <a:spcPts val="5500"/>
              </a:lnSpc>
              <a:spcBef>
                <a:spcPts val="800"/>
              </a:spcBef>
              <a:buBlip>
                <a:blip r:embed="rId2"/>
              </a:buBlip>
              <a:tabLst>
                <a:tab pos="190500" algn="l"/>
                <a:tab pos="419100" algn="l"/>
                <a:tab pos="635000" algn="l"/>
                <a:tab pos="800100" algn="l"/>
                <a:tab pos="863600" algn="l"/>
                <a:tab pos="863600" algn="l"/>
                <a:tab pos="1282700" algn="l"/>
                <a:tab pos="1498600" algn="l"/>
                <a:tab pos="1498600" algn="l"/>
                <a:tab pos="1917700" algn="l"/>
                <a:tab pos="2146300" algn="l"/>
                <a:tab pos="2146300" algn="l"/>
                <a:tab pos="2565400" algn="l"/>
                <a:tab pos="2794000" algn="l"/>
                <a:tab pos="2794000" algn="l"/>
                <a:tab pos="3213100" algn="l"/>
                <a:tab pos="34290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pPr>
            <a:r>
              <a:t>The clue is that </a:t>
            </a:r>
          </a:p>
          <a:p>
            <a:pPr marL="80963" indent="0">
              <a:lnSpc>
                <a:spcPts val="5500"/>
              </a:lnSpc>
              <a:spcBef>
                <a:spcPts val="800"/>
              </a:spcBef>
              <a:buBlip>
                <a:blip r:embed="rId2"/>
              </a:buBlip>
              <a:tabLst>
                <a:tab pos="190500" algn="l"/>
                <a:tab pos="419100" algn="l"/>
                <a:tab pos="635000" algn="l"/>
                <a:tab pos="800100" algn="l"/>
                <a:tab pos="863600" algn="l"/>
                <a:tab pos="863600" algn="l"/>
                <a:tab pos="1282700" algn="l"/>
                <a:tab pos="1498600" algn="l"/>
                <a:tab pos="1498600" algn="l"/>
                <a:tab pos="1917700" algn="l"/>
                <a:tab pos="2146300" algn="l"/>
                <a:tab pos="2146300" algn="l"/>
                <a:tab pos="2565400" algn="l"/>
                <a:tab pos="2794000" algn="l"/>
                <a:tab pos="2794000" algn="l"/>
                <a:tab pos="3213100" algn="l"/>
                <a:tab pos="34290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pPr>
            <a:r>
              <a:t> requirements documents </a:t>
            </a:r>
          </a:p>
          <a:p>
            <a:pPr lvl="1" marL="160337" indent="0">
              <a:lnSpc>
                <a:spcPts val="4700"/>
              </a:lnSpc>
              <a:spcBef>
                <a:spcPts val="700"/>
              </a:spcBef>
              <a:buBlip>
                <a:blip r:embed="rId3"/>
              </a:buBlip>
              <a:tabLst>
                <a:tab pos="190500" algn="l"/>
                <a:tab pos="419100" algn="l"/>
                <a:tab pos="635000" algn="l"/>
                <a:tab pos="800100" algn="l"/>
                <a:tab pos="863600" algn="l"/>
                <a:tab pos="863600" algn="l"/>
                <a:tab pos="1282700" algn="l"/>
                <a:tab pos="1498600" algn="l"/>
                <a:tab pos="1498600" algn="l"/>
                <a:tab pos="1917700" algn="l"/>
                <a:tab pos="2146300" algn="l"/>
                <a:tab pos="2146300" algn="l"/>
                <a:tab pos="2565400" algn="l"/>
                <a:tab pos="2794000" algn="l"/>
                <a:tab pos="2794000" algn="l"/>
                <a:tab pos="3213100" algn="l"/>
                <a:tab pos="34290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sz="2800"/>
            </a:pPr>
            <a:r>
              <a:t> with a high defect density </a:t>
            </a:r>
          </a:p>
          <a:p>
            <a:pPr lvl="1" marL="160337" indent="0">
              <a:lnSpc>
                <a:spcPts val="4700"/>
              </a:lnSpc>
              <a:spcBef>
                <a:spcPts val="0"/>
              </a:spcBef>
              <a:buBlip>
                <a:blip r:embed="rId3"/>
              </a:buBlip>
              <a:tabLst>
                <a:tab pos="190500" algn="l"/>
                <a:tab pos="419100" algn="l"/>
                <a:tab pos="635000" algn="l"/>
                <a:tab pos="800100" algn="l"/>
                <a:tab pos="863600" algn="l"/>
                <a:tab pos="863600" algn="l"/>
                <a:tab pos="1282700" algn="l"/>
                <a:tab pos="1498600" algn="l"/>
                <a:tab pos="1498600" algn="l"/>
                <a:tab pos="1917700" algn="l"/>
                <a:tab pos="2146300" algn="l"/>
                <a:tab pos="2146300" algn="l"/>
                <a:tab pos="2565400" algn="l"/>
                <a:tab pos="2794000" algn="l"/>
                <a:tab pos="2794000" algn="l"/>
                <a:tab pos="3213100" algn="l"/>
                <a:tab pos="34290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sz="2800"/>
            </a:pPr>
            <a:r>
              <a:t> are an indicator of </a:t>
            </a:r>
          </a:p>
          <a:p>
            <a:pPr lvl="1" marL="160337" indent="0">
              <a:lnSpc>
                <a:spcPts val="4700"/>
              </a:lnSpc>
              <a:spcBef>
                <a:spcPts val="0"/>
              </a:spcBef>
              <a:buBlip>
                <a:blip r:embed="rId3"/>
              </a:buBlip>
              <a:tabLst>
                <a:tab pos="190500" algn="l"/>
                <a:tab pos="419100" algn="l"/>
                <a:tab pos="635000" algn="l"/>
                <a:tab pos="800100" algn="l"/>
                <a:tab pos="863600" algn="l"/>
                <a:tab pos="863600" algn="l"/>
                <a:tab pos="1282700" algn="l"/>
                <a:tab pos="1498600" algn="l"/>
                <a:tab pos="1498600" algn="l"/>
                <a:tab pos="1917700" algn="l"/>
                <a:tab pos="2146300" algn="l"/>
                <a:tab pos="2146300" algn="l"/>
                <a:tab pos="2565400" algn="l"/>
                <a:tab pos="2794000" algn="l"/>
                <a:tab pos="2794000" algn="l"/>
                <a:tab pos="3213100" algn="l"/>
                <a:tab pos="34290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sz="2800"/>
            </a:pPr>
            <a:r>
              <a:t> a truly </a:t>
            </a:r>
            <a:r>
              <a:rPr i="1"/>
              <a:t>unprofessional </a:t>
            </a:r>
            <a:r>
              <a:t>engineering culture.</a:t>
            </a:r>
          </a:p>
        </p:txBody>
      </p:sp>
      <p:pic>
        <p:nvPicPr>
          <p:cNvPr id="1010" name="image43.png"/>
          <p:cNvPicPr>
            <a:picLocks noChangeAspect="1"/>
          </p:cNvPicPr>
          <p:nvPr/>
        </p:nvPicPr>
        <p:blipFill>
          <a:blip r:embed="rId4">
            <a:extLst/>
          </a:blip>
          <a:stretch>
            <a:fillRect/>
          </a:stretch>
        </p:blipFill>
        <p:spPr>
          <a:xfrm>
            <a:off x="3795712" y="228600"/>
            <a:ext cx="5348288" cy="1926732"/>
          </a:xfrm>
          <a:prstGeom prst="rect">
            <a:avLst/>
          </a:prstGeom>
          <a:ln w="12700">
            <a:miter lim="400000"/>
          </a:ln>
        </p:spPr>
      </p:pic>
      <p:sp>
        <p:nvSpPr>
          <p:cNvPr id="1011" name="Shape 1011"/>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3" name="Shape 1013"/>
          <p:cNvSpPr/>
          <p:nvPr>
            <p:ph type="title"/>
          </p:nvPr>
        </p:nvSpPr>
        <p:spPr>
          <a:xfrm>
            <a:off x="455613" y="2955925"/>
            <a:ext cx="8224836" cy="1035050"/>
          </a:xfrm>
          <a:prstGeom prst="rect">
            <a:avLst/>
          </a:prstGeom>
        </p:spPr>
        <p:txBody>
          <a:bodyPr/>
          <a:lstStyle>
            <a:lvl1pPr>
              <a:tabLst>
                <a:tab pos="1079500" algn="l"/>
              </a:tabLst>
            </a:lvl1pPr>
          </a:lstStyle>
          <a:p>
            <a:pPr/>
            <a:r>
              <a:t>Framework</a:t>
            </a:r>
          </a:p>
        </p:txBody>
      </p:sp>
      <p:sp>
        <p:nvSpPr>
          <p:cNvPr id="1014" name="Shape 1014"/>
          <p:cNvSpPr/>
          <p:nvPr>
            <p:ph type="body" sz="half" idx="1"/>
          </p:nvPr>
        </p:nvSpPr>
        <p:spPr>
          <a:xfrm>
            <a:off x="455613" y="4081462"/>
            <a:ext cx="8224836" cy="2365376"/>
          </a:xfrm>
          <a:prstGeom prst="rect">
            <a:avLst/>
          </a:prstGeom>
        </p:spPr>
        <p:txBody>
          <a:bodyPr/>
          <a:lstStyle/>
          <a:p>
            <a:pPr marL="80963" indent="0">
              <a:lnSpc>
                <a:spcPct val="90000"/>
              </a:lnSpc>
              <a:spcBef>
                <a:spcPts val="700"/>
              </a:spcBef>
              <a:buBlip>
                <a:blip r:embed="rId2"/>
              </a:buBlip>
              <a:tabLst>
                <a:tab pos="736600" algn="l"/>
                <a:tab pos="736600" algn="l"/>
                <a:tab pos="736600" algn="l"/>
                <a:tab pos="736600" algn="l"/>
              </a:tabLst>
            </a:pPr>
            <a:r>
              <a:t> Demonstration of power of Inspection</a:t>
            </a:r>
          </a:p>
          <a:p>
            <a:pPr lvl="1" marL="457201" indent="0">
              <a:lnSpc>
                <a:spcPct val="90000"/>
              </a:lnSpc>
              <a:spcBef>
                <a:spcPts val="700"/>
              </a:spcBef>
              <a:buBlip>
                <a:blip r:embed="rId3"/>
              </a:buBlip>
              <a:tabLst>
                <a:tab pos="736600" algn="l"/>
                <a:tab pos="736600" algn="l"/>
                <a:tab pos="736600" algn="l"/>
                <a:tab pos="736600" algn="l"/>
              </a:tabLst>
              <a:defRPr sz="2800"/>
            </a:pPr>
            <a:r>
              <a:t> 8 Managers</a:t>
            </a:r>
          </a:p>
          <a:p>
            <a:pPr lvl="1" marL="457201" indent="0">
              <a:lnSpc>
                <a:spcPct val="90000"/>
              </a:lnSpc>
              <a:spcBef>
                <a:spcPts val="700"/>
              </a:spcBef>
              <a:buBlip>
                <a:blip r:embed="rId3"/>
              </a:buBlip>
              <a:tabLst>
                <a:tab pos="736600" algn="l"/>
                <a:tab pos="736600" algn="l"/>
                <a:tab pos="736600" algn="l"/>
                <a:tab pos="736600" algn="l"/>
              </a:tabLst>
              <a:defRPr sz="2800"/>
            </a:pPr>
            <a:r>
              <a:t> 2 hours</a:t>
            </a:r>
          </a:p>
          <a:p>
            <a:pPr lvl="1" marL="457201" indent="0">
              <a:lnSpc>
                <a:spcPct val="90000"/>
              </a:lnSpc>
              <a:spcBef>
                <a:spcPts val="0"/>
              </a:spcBef>
              <a:buBlip>
                <a:blip r:embed="rId3"/>
              </a:buBlip>
              <a:tabLst>
                <a:tab pos="736600" algn="l"/>
                <a:tab pos="736600" algn="l"/>
                <a:tab pos="736600" algn="l"/>
                <a:tab pos="736600" algn="l"/>
              </a:tabLst>
              <a:defRPr sz="2800"/>
            </a:pPr>
            <a:r>
              <a:t> 4 real requirements specifications offered , </a:t>
            </a:r>
          </a:p>
          <a:p>
            <a:pPr lvl="2" marL="777876" indent="0">
              <a:lnSpc>
                <a:spcPct val="90000"/>
              </a:lnSpc>
              <a:spcBef>
                <a:spcPts val="0"/>
              </a:spcBef>
              <a:buBlip>
                <a:blip r:embed="rId4"/>
              </a:buBlip>
              <a:tabLst>
                <a:tab pos="736600" algn="l"/>
                <a:tab pos="736600" algn="l"/>
                <a:tab pos="736600" algn="l"/>
                <a:tab pos="736600" algn="l"/>
              </a:tabLst>
              <a:defRPr sz="2200"/>
            </a:pPr>
            <a:r>
              <a:t>1 used </a:t>
            </a:r>
          </a:p>
        </p:txBody>
      </p:sp>
      <p:pic>
        <p:nvPicPr>
          <p:cNvPr id="1015" name="image43.png"/>
          <p:cNvPicPr>
            <a:picLocks noChangeAspect="1"/>
          </p:cNvPicPr>
          <p:nvPr/>
        </p:nvPicPr>
        <p:blipFill>
          <a:blip r:embed="rId5">
            <a:extLst/>
          </a:blip>
          <a:stretch>
            <a:fillRect/>
          </a:stretch>
        </p:blipFill>
        <p:spPr>
          <a:xfrm>
            <a:off x="25400" y="228600"/>
            <a:ext cx="5994400" cy="2160186"/>
          </a:xfrm>
          <a:prstGeom prst="rect">
            <a:avLst/>
          </a:prstGeom>
          <a:ln w="12700">
            <a:miter lim="400000"/>
          </a:ln>
        </p:spPr>
      </p:pic>
      <p:pic>
        <p:nvPicPr>
          <p:cNvPr id="1016" name="image44.png"/>
          <p:cNvPicPr>
            <a:picLocks noChangeAspect="1"/>
          </p:cNvPicPr>
          <p:nvPr/>
        </p:nvPicPr>
        <p:blipFill>
          <a:blip r:embed="rId6">
            <a:extLst/>
          </a:blip>
          <a:stretch>
            <a:fillRect/>
          </a:stretch>
        </p:blipFill>
        <p:spPr>
          <a:xfrm>
            <a:off x="6062664" y="133350"/>
            <a:ext cx="2353026" cy="4133850"/>
          </a:xfrm>
          <a:prstGeom prst="rect">
            <a:avLst/>
          </a:prstGeom>
          <a:ln w="12700">
            <a:miter lim="400000"/>
          </a:ln>
        </p:spPr>
      </p:pic>
      <p:sp>
        <p:nvSpPr>
          <p:cNvPr id="1017" name="Shape 101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9" name="Shape 1019"/>
          <p:cNvSpPr/>
          <p:nvPr>
            <p:ph type="body" sz="half" idx="1"/>
          </p:nvPr>
        </p:nvSpPr>
        <p:spPr>
          <a:xfrm>
            <a:off x="3848098" y="2209799"/>
            <a:ext cx="5143502" cy="2743201"/>
          </a:xfrm>
          <a:prstGeom prst="rect">
            <a:avLst/>
          </a:prstGeom>
        </p:spPr>
        <p:txBody>
          <a:bodyPr/>
          <a:lstStyle/>
          <a:p>
            <a:pPr marL="649414" indent="-249364" defTabSz="540067">
              <a:lnSpc>
                <a:spcPts val="4100"/>
              </a:lnSpc>
              <a:buBlip>
                <a:blip r:embed="rId2"/>
              </a:buBlip>
              <a:tabLst>
                <a:tab pos="190500" algn="l"/>
                <a:tab pos="190500" algn="l"/>
                <a:tab pos="190500" algn="l"/>
                <a:tab pos="406400" algn="l"/>
                <a:tab pos="406400" algn="l"/>
                <a:tab pos="406400" algn="l"/>
                <a:tab pos="622300" algn="l"/>
                <a:tab pos="622300" algn="l"/>
                <a:tab pos="622300" algn="l"/>
                <a:tab pos="635000" algn="l"/>
                <a:tab pos="635000" algn="l"/>
                <a:tab pos="635000" algn="l"/>
                <a:tab pos="825500" algn="l"/>
                <a:tab pos="825500" algn="l"/>
                <a:tab pos="825500" algn="l"/>
                <a:tab pos="1041400" algn="l"/>
                <a:tab pos="1041400" algn="l"/>
                <a:tab pos="1041400" algn="l"/>
                <a:tab pos="1257300" algn="l"/>
                <a:tab pos="1257300" algn="l"/>
                <a:tab pos="1460500" algn="l"/>
                <a:tab pos="1460500" algn="l"/>
                <a:tab pos="1663700" algn="l"/>
                <a:tab pos="1663700" algn="l"/>
                <a:tab pos="1879600" algn="l"/>
                <a:tab pos="1879600" algn="l"/>
                <a:tab pos="2082800" algn="l"/>
                <a:tab pos="2082800" algn="l"/>
                <a:tab pos="2298700" algn="l"/>
                <a:tab pos="2298700" algn="l"/>
                <a:tab pos="2514600" algn="r"/>
                <a:tab pos="2514600" algn="l"/>
              </a:tabLst>
              <a:defRPr sz="2856"/>
            </a:pPr>
            <a:r>
              <a:t>1. </a:t>
            </a:r>
            <a:r>
              <a:rPr b="1"/>
              <a:t>Unambiguous</a:t>
            </a:r>
            <a:r>
              <a:t> to intended Readership</a:t>
            </a:r>
          </a:p>
          <a:p>
            <a:pPr marL="649414" indent="-249364" defTabSz="540067">
              <a:lnSpc>
                <a:spcPts val="4100"/>
              </a:lnSpc>
              <a:buBlip>
                <a:blip r:embed="rId2"/>
              </a:buBlip>
              <a:tabLst>
                <a:tab pos="190500" algn="l"/>
                <a:tab pos="190500" algn="l"/>
                <a:tab pos="190500" algn="l"/>
                <a:tab pos="406400" algn="l"/>
                <a:tab pos="406400" algn="l"/>
                <a:tab pos="406400" algn="l"/>
                <a:tab pos="622300" algn="l"/>
                <a:tab pos="622300" algn="l"/>
                <a:tab pos="622300" algn="l"/>
                <a:tab pos="635000" algn="l"/>
                <a:tab pos="635000" algn="l"/>
                <a:tab pos="635000" algn="l"/>
                <a:tab pos="825500" algn="l"/>
                <a:tab pos="825500" algn="l"/>
                <a:tab pos="825500" algn="l"/>
                <a:tab pos="1041400" algn="l"/>
                <a:tab pos="1041400" algn="l"/>
                <a:tab pos="1041400" algn="l"/>
                <a:tab pos="1257300" algn="l"/>
                <a:tab pos="1257300" algn="l"/>
                <a:tab pos="1460500" algn="l"/>
                <a:tab pos="1460500" algn="l"/>
                <a:tab pos="1663700" algn="l"/>
                <a:tab pos="1663700" algn="l"/>
                <a:tab pos="1879600" algn="l"/>
                <a:tab pos="1879600" algn="l"/>
                <a:tab pos="2082800" algn="l"/>
                <a:tab pos="2082800" algn="l"/>
                <a:tab pos="2298700" algn="l"/>
                <a:tab pos="2298700" algn="l"/>
                <a:tab pos="2514600" algn="r"/>
                <a:tab pos="2514600" algn="l"/>
              </a:tabLst>
              <a:defRPr sz="2856"/>
            </a:pPr>
            <a:r>
              <a:t>2. </a:t>
            </a:r>
            <a:r>
              <a:rPr b="1"/>
              <a:t>Clear</a:t>
            </a:r>
            <a:r>
              <a:t> enough to test.</a:t>
            </a:r>
          </a:p>
          <a:p>
            <a:pPr marL="649414" indent="-249364" defTabSz="540067">
              <a:lnSpc>
                <a:spcPts val="4100"/>
              </a:lnSpc>
              <a:buBlip>
                <a:blip r:embed="rId2"/>
              </a:buBlip>
              <a:tabLst>
                <a:tab pos="190500" algn="l"/>
                <a:tab pos="190500" algn="l"/>
                <a:tab pos="190500" algn="l"/>
                <a:tab pos="406400" algn="l"/>
                <a:tab pos="406400" algn="l"/>
                <a:tab pos="406400" algn="l"/>
                <a:tab pos="622300" algn="l"/>
                <a:tab pos="622300" algn="l"/>
                <a:tab pos="622300" algn="l"/>
                <a:tab pos="635000" algn="l"/>
                <a:tab pos="635000" algn="l"/>
                <a:tab pos="635000" algn="l"/>
                <a:tab pos="825500" algn="l"/>
                <a:tab pos="825500" algn="l"/>
                <a:tab pos="825500" algn="l"/>
                <a:tab pos="1041400" algn="l"/>
                <a:tab pos="1041400" algn="l"/>
                <a:tab pos="1041400" algn="l"/>
                <a:tab pos="1257300" algn="l"/>
                <a:tab pos="1257300" algn="l"/>
                <a:tab pos="1460500" algn="l"/>
                <a:tab pos="1460500" algn="l"/>
                <a:tab pos="1663700" algn="l"/>
                <a:tab pos="1663700" algn="l"/>
                <a:tab pos="1879600" algn="l"/>
                <a:tab pos="1879600" algn="l"/>
                <a:tab pos="2082800" algn="l"/>
                <a:tab pos="2082800" algn="l"/>
                <a:tab pos="2298700" algn="l"/>
                <a:tab pos="2298700" algn="l"/>
                <a:tab pos="2514600" algn="r"/>
                <a:tab pos="2514600" algn="l"/>
              </a:tabLst>
              <a:defRPr sz="2856"/>
            </a:pPr>
            <a:r>
              <a:t>3. </a:t>
            </a:r>
            <a:r>
              <a:rPr b="1"/>
              <a:t>No</a:t>
            </a:r>
            <a:r>
              <a:t> unintentional </a:t>
            </a:r>
            <a:r>
              <a:rPr b="1"/>
              <a:t>Design</a:t>
            </a:r>
            <a:r>
              <a:t> </a:t>
            </a:r>
          </a:p>
        </p:txBody>
      </p:sp>
      <p:sp>
        <p:nvSpPr>
          <p:cNvPr id="1020" name="Shape 1020"/>
          <p:cNvSpPr/>
          <p:nvPr>
            <p:ph type="title"/>
          </p:nvPr>
        </p:nvSpPr>
        <p:spPr>
          <a:xfrm>
            <a:off x="-304800" y="-1295400"/>
            <a:ext cx="9099550" cy="2216150"/>
          </a:xfrm>
          <a:prstGeom prst="rect">
            <a:avLst/>
          </a:prstGeom>
        </p:spPr>
        <p:txBody>
          <a:bodyPr/>
          <a:lstStyle/>
          <a:p>
            <a:pPr>
              <a:tabLst>
                <a:tab pos="1079500" algn="l"/>
              </a:tabLst>
              <a:defRPr sz="3400"/>
            </a:pPr>
            <a:r>
              <a:t>We Introduced best practice </a:t>
            </a:r>
            <a:r>
              <a:rPr sz="4500"/>
              <a:t>Rules</a:t>
            </a:r>
          </a:p>
        </p:txBody>
      </p:sp>
      <p:sp>
        <p:nvSpPr>
          <p:cNvPr id="1021" name="Shape 1021"/>
          <p:cNvSpPr/>
          <p:nvPr/>
        </p:nvSpPr>
        <p:spPr>
          <a:xfrm>
            <a:off x="4602366" y="893762"/>
            <a:ext cx="3781019" cy="534874"/>
          </a:xfrm>
          <a:prstGeom prst="rect">
            <a:avLst/>
          </a:prstGeom>
          <a:ln w="12700">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wrap="none" lIns="0" tIns="0" rIns="0" bIns="0">
            <a:spAutoFit/>
          </a:bodyPr>
          <a:lstStyle>
            <a:lvl1pPr algn="ctr" defTabSz="642937">
              <a:tabLst>
                <a:tab pos="749300" algn="l"/>
              </a:tabLst>
              <a:defRPr sz="3400">
                <a:latin typeface="Optima ExtraBlack"/>
                <a:ea typeface="Optima ExtraBlack"/>
                <a:cs typeface="Optima ExtraBlack"/>
                <a:sym typeface="Optima ExtraBlack"/>
              </a:defRPr>
            </a:lvl1pPr>
          </a:lstStyle>
          <a:p>
            <a:pPr/>
            <a:r>
              <a:t>for Requirements</a:t>
            </a:r>
          </a:p>
        </p:txBody>
      </p:sp>
      <p:pic>
        <p:nvPicPr>
          <p:cNvPr id="1022" name="image45.png"/>
          <p:cNvPicPr>
            <a:picLocks noChangeAspect="1"/>
          </p:cNvPicPr>
          <p:nvPr/>
        </p:nvPicPr>
        <p:blipFill>
          <a:blip r:embed="rId3">
            <a:extLst/>
          </a:blip>
          <a:stretch>
            <a:fillRect/>
          </a:stretch>
        </p:blipFill>
        <p:spPr>
          <a:xfrm>
            <a:off x="1303337" y="847725"/>
            <a:ext cx="2447926" cy="5162550"/>
          </a:xfrm>
          <a:prstGeom prst="rect">
            <a:avLst/>
          </a:prstGeom>
          <a:ln w="12700">
            <a:miter lim="400000"/>
          </a:ln>
        </p:spPr>
      </p:pic>
      <p:sp>
        <p:nvSpPr>
          <p:cNvPr id="1023" name="Shape 102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5" name="Shape 1025"/>
          <p:cNvSpPr/>
          <p:nvPr>
            <p:ph type="title"/>
          </p:nvPr>
        </p:nvSpPr>
        <p:spPr>
          <a:xfrm>
            <a:off x="554038" y="125412"/>
            <a:ext cx="8589962" cy="803276"/>
          </a:xfrm>
          <a:prstGeom prst="rect">
            <a:avLst/>
          </a:prstGeom>
        </p:spPr>
        <p:txBody>
          <a:bodyPr/>
          <a:lstStyle/>
          <a:p>
            <a:pPr>
              <a:tabLst>
                <a:tab pos="1079500" algn="l"/>
              </a:tabLst>
              <a:defRPr sz="3000"/>
            </a:pPr>
            <a:r>
              <a:t>We Explained the definition of </a:t>
            </a:r>
            <a:r>
              <a:rPr sz="4000" u="sng"/>
              <a:t>Defect</a:t>
            </a:r>
            <a:r>
              <a:rPr u="sng"/>
              <a:t> </a:t>
            </a:r>
          </a:p>
        </p:txBody>
      </p:sp>
      <p:sp>
        <p:nvSpPr>
          <p:cNvPr id="1026" name="Shape 1026"/>
          <p:cNvSpPr/>
          <p:nvPr>
            <p:ph type="body" sz="half" idx="1"/>
          </p:nvPr>
        </p:nvSpPr>
        <p:spPr>
          <a:xfrm>
            <a:off x="4705350" y="1125537"/>
            <a:ext cx="3975100" cy="5035551"/>
          </a:xfrm>
          <a:prstGeom prst="rect">
            <a:avLst/>
          </a:prstGeom>
        </p:spPr>
        <p:txBody>
          <a:bodyPr/>
          <a:lstStyle/>
          <a:p>
            <a:pPr marL="80153" indent="0" defTabSz="636508">
              <a:lnSpc>
                <a:spcPts val="4700"/>
              </a:lnSpc>
              <a:spcBef>
                <a:spcPts val="1100"/>
              </a:spcBef>
              <a:buBlip>
                <a:blip r:embed="rId2"/>
              </a:buBlip>
              <a:tabLst>
                <a:tab pos="457200" algn="l"/>
                <a:tab pos="457200" algn="l"/>
                <a:tab pos="457200" algn="l"/>
                <a:tab pos="558800" algn="l"/>
                <a:tab pos="558800" algn="l"/>
                <a:tab pos="558800" algn="l"/>
                <a:tab pos="711200" algn="l"/>
                <a:tab pos="711200" algn="l"/>
                <a:tab pos="711200" algn="l"/>
                <a:tab pos="952500" algn="l"/>
                <a:tab pos="952500" algn="l"/>
                <a:tab pos="952500" algn="l"/>
                <a:tab pos="1206500" algn="l"/>
                <a:tab pos="1206500" algn="l"/>
                <a:tab pos="1206500" algn="l"/>
                <a:tab pos="1447800" algn="l"/>
                <a:tab pos="1447800" algn="l"/>
                <a:tab pos="1447800" algn="l"/>
                <a:tab pos="1689100" algn="l"/>
                <a:tab pos="1689100" algn="l"/>
                <a:tab pos="1943100" algn="l"/>
                <a:tab pos="1943100" algn="l"/>
                <a:tab pos="2197100" algn="l"/>
                <a:tab pos="2197100" algn="l"/>
                <a:tab pos="2438400" algn="l"/>
                <a:tab pos="2438400" algn="l"/>
                <a:tab pos="2679700" algn="l"/>
                <a:tab pos="2679700" algn="l"/>
                <a:tab pos="2933700" algn="l"/>
                <a:tab pos="2933700" algn="l"/>
                <a:tab pos="3175000" algn="l"/>
                <a:tab pos="3175000" algn="l"/>
              </a:tabLst>
              <a:defRPr sz="3366"/>
            </a:pPr>
            <a:r>
              <a:t>A </a:t>
            </a:r>
            <a:r>
              <a:rPr b="1"/>
              <a:t>Specification Defect </a:t>
            </a:r>
            <a:r>
              <a:t>is a </a:t>
            </a:r>
            <a:r>
              <a:rPr i="1"/>
              <a:t>violation of a Specifciation Rule (a ‘standard’)</a:t>
            </a:r>
            <a:endParaRPr i="1"/>
          </a:p>
          <a:p>
            <a:pPr lvl="1" marL="158734" indent="0" defTabSz="636508">
              <a:lnSpc>
                <a:spcPts val="3500"/>
              </a:lnSpc>
              <a:spcBef>
                <a:spcPts val="700"/>
              </a:spcBef>
              <a:buSzPct val="74000"/>
              <a:buBlip>
                <a:blip r:embed="rId3"/>
              </a:buBlip>
              <a:tabLst>
                <a:tab pos="457200" algn="l"/>
                <a:tab pos="457200" algn="l"/>
                <a:tab pos="457200" algn="l"/>
                <a:tab pos="558800" algn="l"/>
                <a:tab pos="558800" algn="l"/>
                <a:tab pos="558800" algn="l"/>
                <a:tab pos="711200" algn="l"/>
                <a:tab pos="711200" algn="l"/>
                <a:tab pos="711200" algn="l"/>
                <a:tab pos="952500" algn="l"/>
                <a:tab pos="952500" algn="l"/>
                <a:tab pos="952500" algn="l"/>
                <a:tab pos="1206500" algn="l"/>
                <a:tab pos="1206500" algn="l"/>
                <a:tab pos="1206500" algn="l"/>
                <a:tab pos="1447800" algn="l"/>
                <a:tab pos="1447800" algn="l"/>
                <a:tab pos="1447800" algn="l"/>
                <a:tab pos="1689100" algn="l"/>
                <a:tab pos="1689100" algn="l"/>
                <a:tab pos="1943100" algn="l"/>
                <a:tab pos="1943100" algn="l"/>
                <a:tab pos="2197100" algn="l"/>
                <a:tab pos="2197100" algn="l"/>
                <a:tab pos="2438400" algn="l"/>
                <a:tab pos="2438400" algn="l"/>
                <a:tab pos="2679700" algn="l"/>
                <a:tab pos="2679700" algn="l"/>
                <a:tab pos="2933700" algn="l"/>
                <a:tab pos="2933700" algn="l"/>
                <a:tab pos="3175000" algn="l"/>
                <a:tab pos="3175000" algn="l"/>
              </a:tabLst>
              <a:defRPr sz="2475"/>
            </a:pPr>
            <a:r>
              <a:t> Note: If there are 10 ambiguous terms in a </a:t>
            </a:r>
            <a:r>
              <a:rPr i="1"/>
              <a:t>single </a:t>
            </a:r>
            <a:r>
              <a:t>requirement</a:t>
            </a:r>
          </a:p>
          <a:p>
            <a:pPr lvl="3" marL="557926" indent="0" defTabSz="636508">
              <a:lnSpc>
                <a:spcPts val="3500"/>
              </a:lnSpc>
              <a:spcBef>
                <a:spcPts val="700"/>
              </a:spcBef>
              <a:buSzPct val="74000"/>
              <a:buBlip>
                <a:blip r:embed="rId3"/>
              </a:buBlip>
              <a:tabLst>
                <a:tab pos="457200" algn="l"/>
                <a:tab pos="457200" algn="l"/>
                <a:tab pos="457200" algn="l"/>
                <a:tab pos="558800" algn="l"/>
                <a:tab pos="558800" algn="l"/>
                <a:tab pos="558800" algn="l"/>
                <a:tab pos="711200" algn="l"/>
                <a:tab pos="711200" algn="l"/>
                <a:tab pos="711200" algn="l"/>
                <a:tab pos="952500" algn="l"/>
                <a:tab pos="952500" algn="l"/>
                <a:tab pos="952500" algn="l"/>
                <a:tab pos="1206500" algn="l"/>
                <a:tab pos="1206500" algn="l"/>
                <a:tab pos="1206500" algn="l"/>
                <a:tab pos="1447800" algn="l"/>
                <a:tab pos="1447800" algn="l"/>
                <a:tab pos="1447800" algn="l"/>
                <a:tab pos="1689100" algn="l"/>
                <a:tab pos="1689100" algn="l"/>
                <a:tab pos="1943100" algn="l"/>
                <a:tab pos="1943100" algn="l"/>
                <a:tab pos="2197100" algn="l"/>
                <a:tab pos="2197100" algn="l"/>
                <a:tab pos="2438400" algn="l"/>
                <a:tab pos="2438400" algn="l"/>
                <a:tab pos="2679700" algn="l"/>
                <a:tab pos="2679700" algn="l"/>
                <a:tab pos="2933700" algn="l"/>
                <a:tab pos="2933700" algn="l"/>
                <a:tab pos="3175000" algn="l"/>
                <a:tab pos="3175000" algn="l"/>
              </a:tabLst>
              <a:defRPr sz="2475"/>
            </a:pPr>
            <a:r>
              <a:t> 	then there are 10 defects!</a:t>
            </a:r>
          </a:p>
        </p:txBody>
      </p:sp>
      <p:pic>
        <p:nvPicPr>
          <p:cNvPr id="1027" name="image46.png"/>
          <p:cNvPicPr>
            <a:picLocks noChangeAspect="1"/>
          </p:cNvPicPr>
          <p:nvPr/>
        </p:nvPicPr>
        <p:blipFill>
          <a:blip r:embed="rId4">
            <a:extLst/>
          </a:blip>
          <a:stretch>
            <a:fillRect/>
          </a:stretch>
        </p:blipFill>
        <p:spPr>
          <a:xfrm>
            <a:off x="17462" y="1643063"/>
            <a:ext cx="4687889" cy="4625976"/>
          </a:xfrm>
          <a:prstGeom prst="rect">
            <a:avLst/>
          </a:prstGeom>
          <a:ln w="12700">
            <a:miter lim="400000"/>
          </a:ln>
        </p:spPr>
      </p:pic>
      <p:sp>
        <p:nvSpPr>
          <p:cNvPr id="1028" name="Shape 102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xfrm>
            <a:off x="0" y="152400"/>
            <a:ext cx="9144000" cy="762000"/>
          </a:xfrm>
          <a:prstGeom prst="rect">
            <a:avLst/>
          </a:prstGeom>
        </p:spPr>
        <p:txBody>
          <a:bodyPr>
            <a:normAutofit fontScale="100000" lnSpcReduction="0"/>
          </a:bodyPr>
          <a:lstStyle/>
          <a:p>
            <a:pPr/>
          </a:p>
        </p:txBody>
      </p:sp>
      <p:sp>
        <p:nvSpPr>
          <p:cNvPr id="426" name="Shape 426"/>
          <p:cNvSpPr/>
          <p:nvPr>
            <p:ph type="body" idx="1"/>
          </p:nvPr>
        </p:nvSpPr>
        <p:spPr>
          <a:xfrm>
            <a:off x="228600" y="1371600"/>
            <a:ext cx="8763000" cy="5029200"/>
          </a:xfrm>
          <a:prstGeom prst="rect">
            <a:avLst/>
          </a:prstGeom>
        </p:spPr>
        <p:txBody>
          <a:bodyPr>
            <a:normAutofit fontScale="100000" lnSpcReduction="0"/>
          </a:bodyPr>
          <a:lstStyle/>
          <a:p>
            <a:pPr/>
          </a:p>
        </p:txBody>
      </p:sp>
      <p:sp>
        <p:nvSpPr>
          <p:cNvPr id="427" name="Shape 427"/>
          <p:cNvSpPr/>
          <p:nvPr/>
        </p:nvSpPr>
        <p:spPr>
          <a:xfrm>
            <a:off x="0" y="75988"/>
            <a:ext cx="9144000" cy="6401013"/>
          </a:xfrm>
          <a:prstGeom prst="rect">
            <a:avLst/>
          </a:prstGeom>
          <a:solidFill>
            <a:srgbClr val="000000"/>
          </a:solidFill>
          <a:ln w="25400">
            <a:solidFill>
              <a:srgbClr val="000000"/>
            </a:solidFill>
            <a:bevel/>
          </a:ln>
        </p:spPr>
        <p:txBody>
          <a:bodyPr lIns="45719" rIns="45719" anchor="ctr"/>
          <a:lstStyle/>
          <a:p>
            <a:pPr algn="ctr">
              <a:defRPr sz="2900">
                <a:solidFill>
                  <a:srgbClr val="262626"/>
                </a:solidFill>
              </a:defRPr>
            </a:pPr>
          </a:p>
        </p:txBody>
      </p:sp>
      <p:sp>
        <p:nvSpPr>
          <p:cNvPr id="428" name="Shape 428"/>
          <p:cNvSpPr/>
          <p:nvPr/>
        </p:nvSpPr>
        <p:spPr>
          <a:xfrm>
            <a:off x="304800" y="1828800"/>
            <a:ext cx="9011779" cy="28361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Unit test						15% to 50%</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New function test					20% to 35%</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Performance test					20% to 40%</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System test						25% to 55%</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Acceptance test (1 client)			25% to 35%</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Low-volume Beta test (&lt; 10 clients)		25% to 40%</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High-volume Beta test (&gt; 1000 clients)	60% to 85%</a:t>
            </a:r>
          </a:p>
        </p:txBody>
      </p:sp>
      <p:sp>
        <p:nvSpPr>
          <p:cNvPr id="429" name="Shape 42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0" name="image47.png"/>
          <p:cNvPicPr>
            <a:picLocks noChangeAspect="1"/>
          </p:cNvPicPr>
          <p:nvPr/>
        </p:nvPicPr>
        <p:blipFill>
          <a:blip r:embed="rId2">
            <a:extLst/>
          </a:blip>
          <a:stretch>
            <a:fillRect/>
          </a:stretch>
        </p:blipFill>
        <p:spPr>
          <a:xfrm>
            <a:off x="444757" y="2362200"/>
            <a:ext cx="4211380" cy="2739260"/>
          </a:xfrm>
          <a:prstGeom prst="rect">
            <a:avLst/>
          </a:prstGeom>
          <a:ln w="12700">
            <a:miter lim="400000"/>
          </a:ln>
        </p:spPr>
      </p:pic>
      <p:sp>
        <p:nvSpPr>
          <p:cNvPr id="1031" name="Shape 1031"/>
          <p:cNvSpPr/>
          <p:nvPr>
            <p:ph type="title"/>
          </p:nvPr>
        </p:nvSpPr>
        <p:spPr>
          <a:xfrm>
            <a:off x="-17464" y="125412"/>
            <a:ext cx="9107490" cy="803276"/>
          </a:xfrm>
          <a:prstGeom prst="rect">
            <a:avLst/>
          </a:prstGeom>
        </p:spPr>
        <p:txBody>
          <a:bodyPr/>
          <a:lstStyle/>
          <a:p>
            <a:pPr>
              <a:tabLst>
                <a:tab pos="1079500" algn="l"/>
              </a:tabLst>
              <a:defRPr sz="3400"/>
            </a:pPr>
            <a:r>
              <a:t>Explain the definition of </a:t>
            </a:r>
            <a:r>
              <a:rPr sz="4500"/>
              <a:t>Major </a:t>
            </a:r>
            <a:r>
              <a:rPr>
                <a:solidFill>
                  <a:srgbClr val="463B2A"/>
                </a:solidFill>
              </a:rPr>
              <a:t>defect</a:t>
            </a:r>
            <a:r>
              <a:t> </a:t>
            </a:r>
          </a:p>
        </p:txBody>
      </p:sp>
      <p:sp>
        <p:nvSpPr>
          <p:cNvPr id="1032" name="Shape 1032"/>
          <p:cNvSpPr/>
          <p:nvPr>
            <p:ph type="body" sz="half" idx="1"/>
          </p:nvPr>
        </p:nvSpPr>
        <p:spPr>
          <a:xfrm>
            <a:off x="4343400" y="1009650"/>
            <a:ext cx="4800600" cy="5035550"/>
          </a:xfrm>
          <a:prstGeom prst="rect">
            <a:avLst/>
          </a:prstGeom>
        </p:spPr>
        <p:txBody>
          <a:bodyPr/>
          <a:lstStyle/>
          <a:p>
            <a:pPr marL="76914" indent="0" defTabSz="610791">
              <a:spcBef>
                <a:spcPts val="1000"/>
              </a:spcBef>
              <a:buSzPct val="55000"/>
              <a:buBlip>
                <a:blip r:embed="rId3"/>
              </a:buBlip>
              <a:tabLst>
                <a:tab pos="698500" algn="l"/>
                <a:tab pos="698500" algn="l"/>
                <a:tab pos="698500" algn="l"/>
                <a:tab pos="698500" algn="l"/>
              </a:tabLst>
              <a:defRPr b="1" sz="3230" u="sng"/>
            </a:pPr>
            <a:r>
              <a:t>Major</a:t>
            </a:r>
            <a:r>
              <a:rPr u="none"/>
              <a:t>: </a:t>
            </a:r>
            <a:endParaRPr u="none"/>
          </a:p>
          <a:p>
            <a:pPr lvl="1" marL="434340" indent="0" defTabSz="610791">
              <a:spcBef>
                <a:spcPts val="1000"/>
              </a:spcBef>
              <a:buSzPct val="55000"/>
              <a:buBlip>
                <a:blip r:embed="rId4"/>
              </a:buBlip>
              <a:tabLst>
                <a:tab pos="698500" algn="l"/>
                <a:tab pos="698500" algn="l"/>
                <a:tab pos="698500" algn="l"/>
                <a:tab pos="698500" algn="l"/>
              </a:tabLst>
              <a:defRPr b="1" sz="2660"/>
            </a:pPr>
            <a:r>
              <a:t> a Defect that </a:t>
            </a:r>
            <a:r>
              <a:rPr i="1"/>
              <a:t>potentially </a:t>
            </a:r>
          </a:p>
          <a:p>
            <a:pPr marL="0" indent="76914" defTabSz="610791">
              <a:spcBef>
                <a:spcPts val="1000"/>
              </a:spcBef>
              <a:buSzTx/>
              <a:buNone/>
              <a:tabLst>
                <a:tab pos="698500" algn="l"/>
                <a:tab pos="698500" algn="l"/>
                <a:tab pos="698500" algn="l"/>
                <a:tab pos="698500" algn="l"/>
              </a:tabLst>
              <a:defRPr b="1" sz="4275"/>
            </a:pPr>
            <a:r>
              <a:t>      costs more</a:t>
            </a:r>
            <a:r>
              <a:rPr sz="3230"/>
              <a:t> </a:t>
            </a:r>
          </a:p>
          <a:p>
            <a:pPr lvl="1" marL="152321" indent="0" defTabSz="610791">
              <a:spcBef>
                <a:spcPts val="1000"/>
              </a:spcBef>
              <a:buBlip>
                <a:blip r:embed="rId4"/>
              </a:buBlip>
              <a:tabLst>
                <a:tab pos="698500" algn="l"/>
                <a:tab pos="698500" algn="l"/>
                <a:tab pos="698500" algn="l"/>
                <a:tab pos="698500" algn="l"/>
              </a:tabLst>
              <a:defRPr b="1" sz="2660"/>
            </a:pPr>
            <a:r>
              <a:t> to find and fix </a:t>
            </a:r>
          </a:p>
          <a:p>
            <a:pPr lvl="1" marL="152321" indent="0" defTabSz="610791">
              <a:spcBef>
                <a:spcPts val="1000"/>
              </a:spcBef>
              <a:buSzPct val="52999"/>
              <a:buBlip>
                <a:blip r:embed="rId4"/>
              </a:buBlip>
              <a:tabLst>
                <a:tab pos="698500" algn="l"/>
                <a:tab pos="698500" algn="l"/>
                <a:tab pos="698500" algn="l"/>
                <a:tab pos="698500" algn="l"/>
              </a:tabLst>
              <a:defRPr b="1" sz="3230"/>
            </a:pPr>
            <a:r>
              <a:t> later</a:t>
            </a:r>
            <a:r>
              <a:rPr sz="2660"/>
              <a:t> in the development process </a:t>
            </a:r>
            <a:endParaRPr sz="2660"/>
          </a:p>
          <a:p>
            <a:pPr lvl="1" marL="152321" indent="0" defTabSz="610791">
              <a:spcBef>
                <a:spcPts val="1000"/>
              </a:spcBef>
              <a:buBlip>
                <a:blip r:embed="rId4"/>
              </a:buBlip>
              <a:tabLst>
                <a:tab pos="698500" algn="l"/>
                <a:tab pos="698500" algn="l"/>
                <a:tab pos="698500" algn="l"/>
                <a:tab pos="698500" algn="l"/>
              </a:tabLst>
              <a:defRPr b="1" sz="2660"/>
            </a:pPr>
            <a:r>
              <a:t> than it would cost </a:t>
            </a:r>
            <a:r>
              <a:rPr i="1"/>
              <a:t>now</a:t>
            </a:r>
            <a:r>
              <a:t>.</a:t>
            </a:r>
          </a:p>
          <a:p>
            <a:pPr lvl="1" marL="152321" indent="0" defTabSz="610791">
              <a:spcBef>
                <a:spcPts val="1000"/>
              </a:spcBef>
              <a:buBlip>
                <a:blip r:embed="rId4"/>
              </a:buBlip>
              <a:tabLst>
                <a:tab pos="698500" algn="l"/>
                <a:tab pos="698500" algn="l"/>
                <a:tab pos="698500" algn="l"/>
                <a:tab pos="698500" algn="l"/>
              </a:tabLst>
              <a:defRPr b="1" sz="2660"/>
            </a:pPr>
            <a:r>
              <a:t> We need to get rid of it NOW!</a:t>
            </a:r>
          </a:p>
        </p:txBody>
      </p:sp>
      <p:sp>
        <p:nvSpPr>
          <p:cNvPr id="1033" name="Shape 103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5" name="image15.png"/>
          <p:cNvPicPr>
            <a:picLocks noChangeAspect="1"/>
          </p:cNvPicPr>
          <p:nvPr/>
        </p:nvPicPr>
        <p:blipFill>
          <a:blip r:embed="rId2">
            <a:extLst/>
          </a:blip>
          <a:stretch>
            <a:fillRect/>
          </a:stretch>
        </p:blipFill>
        <p:spPr>
          <a:xfrm>
            <a:off x="3884612" y="1973263"/>
            <a:ext cx="6973888" cy="4983163"/>
          </a:xfrm>
          <a:prstGeom prst="rect">
            <a:avLst/>
          </a:prstGeom>
          <a:ln w="12700">
            <a:miter lim="400000"/>
          </a:ln>
        </p:spPr>
      </p:pic>
      <p:sp>
        <p:nvSpPr>
          <p:cNvPr id="1036" name="Shape 1036"/>
          <p:cNvSpPr/>
          <p:nvPr>
            <p:ph type="title"/>
          </p:nvPr>
        </p:nvSpPr>
        <p:spPr>
          <a:xfrm>
            <a:off x="204788" y="204788"/>
            <a:ext cx="3911601" cy="2376487"/>
          </a:xfrm>
          <a:prstGeom prst="rect">
            <a:avLst/>
          </a:prstGeom>
        </p:spPr>
        <p:txBody>
          <a:bodyPr/>
          <a:lstStyle/>
          <a:p>
            <a:pPr>
              <a:tabLst>
                <a:tab pos="1079500" algn="l"/>
              </a:tabLst>
              <a:defRPr sz="3400"/>
            </a:pPr>
            <a:r>
              <a:t>Agree with Management on </a:t>
            </a:r>
            <a:r>
              <a:rPr sz="5100"/>
              <a:t>Exit</a:t>
            </a:r>
            <a:r>
              <a:rPr sz="5900"/>
              <a:t> </a:t>
            </a:r>
            <a:r>
              <a:t>level</a:t>
            </a:r>
          </a:p>
        </p:txBody>
      </p:sp>
      <p:sp>
        <p:nvSpPr>
          <p:cNvPr id="1037" name="Shape 1037"/>
          <p:cNvSpPr/>
          <p:nvPr>
            <p:ph type="body" sz="half" idx="1"/>
          </p:nvPr>
        </p:nvSpPr>
        <p:spPr>
          <a:xfrm>
            <a:off x="428625" y="2224088"/>
            <a:ext cx="3455988" cy="4170363"/>
          </a:xfrm>
          <a:prstGeom prst="rect">
            <a:avLst/>
          </a:prstGeom>
        </p:spPr>
        <p:txBody>
          <a:bodyPr/>
          <a:lstStyle/>
          <a:p>
            <a:pPr marL="0" indent="76105" defTabSz="604361">
              <a:lnSpc>
                <a:spcPts val="3700"/>
              </a:lnSpc>
              <a:spcBef>
                <a:spcPts val="1100"/>
              </a:spcBef>
              <a:buSzTx/>
              <a:buNone/>
              <a:tabLst>
                <a:tab pos="393700" algn="l"/>
                <a:tab pos="685800" algn="l"/>
                <a:tab pos="749300" algn="l"/>
                <a:tab pos="749300" algn="l"/>
                <a:tab pos="800100" algn="l"/>
                <a:tab pos="800100" algn="l"/>
                <a:tab pos="800100" algn="l"/>
                <a:tab pos="1397000" algn="l"/>
                <a:tab pos="1397000" algn="l"/>
                <a:tab pos="1397000" algn="l"/>
                <a:tab pos="2006600" algn="l"/>
                <a:tab pos="2006600" algn="l"/>
                <a:tab pos="2006600" algn="l"/>
                <a:tab pos="2616200" algn="l"/>
                <a:tab pos="2616200" algn="l"/>
                <a:tab pos="2616200" algn="l"/>
                <a:tab pos="3213100" algn="l"/>
                <a:tab pos="3213100" algn="l"/>
                <a:tab pos="3213100" algn="l"/>
                <a:tab pos="3822700" algn="l"/>
                <a:tab pos="3822700" algn="l"/>
                <a:tab pos="3822700" algn="l"/>
                <a:tab pos="4432300" algn="l"/>
                <a:tab pos="4432300" algn="l"/>
                <a:tab pos="5029200" algn="l"/>
                <a:tab pos="5029200" algn="l"/>
                <a:tab pos="5638800" algn="l"/>
                <a:tab pos="5638800" algn="l"/>
                <a:tab pos="6235700" algn="l"/>
                <a:tab pos="6235700" algn="l"/>
                <a:tab pos="6845300" algn="l"/>
                <a:tab pos="6845300" algn="l"/>
              </a:tabLst>
              <a:defRPr sz="1879"/>
            </a:pPr>
            <a:r>
              <a:t>• </a:t>
            </a:r>
            <a:r>
              <a:rPr b="1"/>
              <a:t>Exit Conditions: </a:t>
            </a:r>
            <a:r>
              <a:t>(when Requirements can go forward to Design, Test etc with little risk)</a:t>
            </a:r>
          </a:p>
          <a:p>
            <a:pPr lvl="1" marL="150717" indent="0" defTabSz="604361">
              <a:lnSpc>
                <a:spcPts val="3700"/>
              </a:lnSpc>
              <a:spcBef>
                <a:spcPts val="2000"/>
              </a:spcBef>
              <a:buSzPct val="74000"/>
              <a:buBlip>
                <a:blip r:embed="rId3"/>
              </a:buBlip>
              <a:tabLst>
                <a:tab pos="393700" algn="l"/>
                <a:tab pos="685800" algn="l"/>
                <a:tab pos="749300" algn="l"/>
                <a:tab pos="749300" algn="l"/>
                <a:tab pos="800100" algn="l"/>
                <a:tab pos="800100" algn="l"/>
                <a:tab pos="800100" algn="l"/>
                <a:tab pos="1397000" algn="l"/>
                <a:tab pos="1397000" algn="l"/>
                <a:tab pos="1397000" algn="l"/>
                <a:tab pos="2006600" algn="l"/>
                <a:tab pos="2006600" algn="l"/>
                <a:tab pos="2006600" algn="l"/>
                <a:tab pos="2616200" algn="l"/>
                <a:tab pos="2616200" algn="l"/>
                <a:tab pos="2616200" algn="l"/>
                <a:tab pos="3213100" algn="l"/>
                <a:tab pos="3213100" algn="l"/>
                <a:tab pos="3213100" algn="l"/>
                <a:tab pos="3822700" algn="l"/>
                <a:tab pos="3822700" algn="l"/>
                <a:tab pos="3822700" algn="l"/>
                <a:tab pos="4432300" algn="l"/>
                <a:tab pos="4432300" algn="l"/>
                <a:tab pos="5029200" algn="l"/>
                <a:tab pos="5029200" algn="l"/>
                <a:tab pos="5638800" algn="l"/>
                <a:tab pos="5638800" algn="l"/>
                <a:tab pos="6235700" algn="l"/>
                <a:tab pos="6235700" algn="l"/>
                <a:tab pos="6845300" algn="l"/>
                <a:tab pos="6845300" algn="l"/>
              </a:tabLst>
              <a:defRPr b="1" sz="1879"/>
            </a:pPr>
            <a:r>
              <a:t> Maximum 1 Major  Defect/ (Logical) Page</a:t>
            </a:r>
          </a:p>
          <a:p>
            <a:pPr lvl="1" marL="150717" indent="0" defTabSz="604361">
              <a:lnSpc>
                <a:spcPts val="3200"/>
              </a:lnSpc>
              <a:spcBef>
                <a:spcPts val="1100"/>
              </a:spcBef>
              <a:buSzPct val="84000"/>
              <a:buBlip>
                <a:blip r:embed="rId3"/>
              </a:buBlip>
              <a:tabLst>
                <a:tab pos="393700" algn="l"/>
                <a:tab pos="685800" algn="l"/>
                <a:tab pos="749300" algn="l"/>
                <a:tab pos="749300" algn="l"/>
                <a:tab pos="800100" algn="l"/>
                <a:tab pos="800100" algn="l"/>
                <a:tab pos="800100" algn="l"/>
                <a:tab pos="1397000" algn="l"/>
                <a:tab pos="1397000" algn="l"/>
                <a:tab pos="1397000" algn="l"/>
                <a:tab pos="2006600" algn="l"/>
                <a:tab pos="2006600" algn="l"/>
                <a:tab pos="2006600" algn="l"/>
                <a:tab pos="2616200" algn="l"/>
                <a:tab pos="2616200" algn="l"/>
                <a:tab pos="2616200" algn="l"/>
                <a:tab pos="3213100" algn="l"/>
                <a:tab pos="3213100" algn="l"/>
                <a:tab pos="3213100" algn="l"/>
                <a:tab pos="3822700" algn="l"/>
                <a:tab pos="3822700" algn="l"/>
                <a:tab pos="3822700" algn="l"/>
                <a:tab pos="4432300" algn="l"/>
                <a:tab pos="4432300" algn="l"/>
                <a:tab pos="5029200" algn="l"/>
                <a:tab pos="5029200" algn="l"/>
                <a:tab pos="5638800" algn="l"/>
                <a:tab pos="5638800" algn="l"/>
                <a:tab pos="6235700" algn="l"/>
                <a:tab pos="6235700" algn="l"/>
                <a:tab pos="6845300" algn="l"/>
                <a:tab pos="6845300" algn="l"/>
              </a:tabLst>
              <a:defRPr b="1" sz="1879"/>
            </a:pPr>
            <a:r>
              <a:t> Logical Page </a:t>
            </a:r>
            <a:r>
              <a:rPr b="0"/>
              <a:t>= </a:t>
            </a:r>
            <a:r>
              <a:t>300</a:t>
            </a:r>
            <a:r>
              <a:rPr b="0"/>
              <a:t> Non commentary words.</a:t>
            </a:r>
          </a:p>
        </p:txBody>
      </p:sp>
      <p:sp>
        <p:nvSpPr>
          <p:cNvPr id="1038" name="Shape 1038"/>
          <p:cNvSpPr/>
          <p:nvPr/>
        </p:nvSpPr>
        <p:spPr>
          <a:xfrm>
            <a:off x="5862637" y="901700"/>
            <a:ext cx="869951" cy="2146300"/>
          </a:xfrm>
          <a:prstGeom prst="rect">
            <a:avLst/>
          </a:prstGeom>
          <a:ln w="12700">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642937">
              <a:tabLst>
                <a:tab pos="749300" algn="l"/>
              </a:tabLst>
              <a:defRPr sz="5000">
                <a:latin typeface="Zapfino"/>
                <a:ea typeface="Zapfino"/>
                <a:cs typeface="Zapfino"/>
                <a:sym typeface="Zapfino"/>
              </a:defRPr>
            </a:lvl1pPr>
          </a:lstStyle>
          <a:p>
            <a:pPr/>
            <a:r>
              <a:t>?</a:t>
            </a:r>
          </a:p>
        </p:txBody>
      </p:sp>
      <p:grpSp>
        <p:nvGrpSpPr>
          <p:cNvPr id="1041" name="Group 1041"/>
          <p:cNvGrpSpPr/>
          <p:nvPr/>
        </p:nvGrpSpPr>
        <p:grpSpPr>
          <a:xfrm>
            <a:off x="4344987" y="374649"/>
            <a:ext cx="3252789" cy="2786065"/>
            <a:chOff x="0" y="0"/>
            <a:chExt cx="3252787" cy="2786063"/>
          </a:xfrm>
        </p:grpSpPr>
        <p:pic>
          <p:nvPicPr>
            <p:cNvPr id="1039" name="image49.png"/>
            <p:cNvPicPr>
              <a:picLocks noChangeAspect="1"/>
            </p:cNvPicPr>
            <p:nvPr/>
          </p:nvPicPr>
          <p:blipFill>
            <a:blip r:embed="rId4">
              <a:extLst/>
            </a:blip>
            <a:stretch>
              <a:fillRect/>
            </a:stretch>
          </p:blipFill>
          <p:spPr>
            <a:xfrm>
              <a:off x="0" y="-1"/>
              <a:ext cx="3252788" cy="2786065"/>
            </a:xfrm>
            <a:prstGeom prst="rect">
              <a:avLst/>
            </a:prstGeom>
            <a:ln w="12700" cap="flat">
              <a:noFill/>
              <a:miter lim="400000"/>
            </a:ln>
            <a:effectLst/>
          </p:spPr>
        </p:pic>
        <p:sp>
          <p:nvSpPr>
            <p:cNvPr id="1040" name="Shape 1040"/>
            <p:cNvSpPr/>
            <p:nvPr/>
          </p:nvSpPr>
          <p:spPr>
            <a:xfrm>
              <a:off x="513304" y="294797"/>
              <a:ext cx="2231758" cy="1812705"/>
            </a:xfrm>
            <a:prstGeom prst="rect">
              <a:avLst/>
            </a:prstGeom>
            <a:noFill/>
            <a:ln w="12700" cap="flat">
              <a:noFill/>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642937">
                <a:lnSpc>
                  <a:spcPts val="4400"/>
                </a:lnSpc>
                <a:tabLst>
                  <a:tab pos="939800" algn="l"/>
                  <a:tab pos="1892300" algn="l"/>
                  <a:tab pos="2844800" algn="l"/>
                  <a:tab pos="3797300" algn="l"/>
                  <a:tab pos="4749800" algn="l"/>
                  <a:tab pos="5702300" algn="l"/>
                  <a:tab pos="6654800" algn="l"/>
                  <a:tab pos="7607300" algn="l"/>
                </a:tabLst>
                <a:defRPr sz="1300">
                  <a:latin typeface="Zapfino"/>
                  <a:ea typeface="Zapfino"/>
                  <a:cs typeface="Zapfino"/>
                  <a:sym typeface="Zapfino"/>
                </a:defRPr>
              </a:pPr>
              <a:r>
                <a:t>Is 1,000 Majors per page OK </a:t>
              </a:r>
              <a:endParaRPr>
                <a:solidFill>
                  <a:srgbClr val="FFFFFF"/>
                </a:solidFill>
              </a:endParaRPr>
            </a:p>
            <a:p>
              <a:pPr defTabSz="642937">
                <a:lnSpc>
                  <a:spcPts val="4400"/>
                </a:lnSpc>
                <a:tabLst>
                  <a:tab pos="939800" algn="l"/>
                  <a:tab pos="1892300" algn="l"/>
                  <a:tab pos="2844800" algn="l"/>
                  <a:tab pos="3797300" algn="l"/>
                  <a:tab pos="4749800" algn="l"/>
                  <a:tab pos="5702300" algn="l"/>
                  <a:tab pos="6654800" algn="l"/>
                  <a:tab pos="7607300" algn="l"/>
                </a:tabLst>
                <a:defRPr sz="1300">
                  <a:latin typeface="Zapfino"/>
                  <a:ea typeface="Zapfino"/>
                  <a:cs typeface="Zapfino"/>
                  <a:sym typeface="Zapfino"/>
                </a:defRPr>
              </a:pPr>
              <a:r>
                <a:t>100, 10, 1 </a:t>
              </a:r>
            </a:p>
          </p:txBody>
        </p:sp>
      </p:grpSp>
      <p:sp>
        <p:nvSpPr>
          <p:cNvPr id="1042" name="Shape 104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4" name="Shape 1044"/>
          <p:cNvSpPr/>
          <p:nvPr>
            <p:ph type="title"/>
          </p:nvPr>
        </p:nvSpPr>
        <p:spPr>
          <a:xfrm>
            <a:off x="5027612" y="204788"/>
            <a:ext cx="3652838" cy="1403351"/>
          </a:xfrm>
          <a:prstGeom prst="rect">
            <a:avLst/>
          </a:prstGeom>
        </p:spPr>
        <p:txBody>
          <a:bodyPr/>
          <a:lstStyle>
            <a:lvl1pPr>
              <a:tabLst>
                <a:tab pos="1079500" algn="l"/>
              </a:tabLst>
            </a:lvl1pPr>
          </a:lstStyle>
          <a:p>
            <a:pPr/>
            <a:r>
              <a:t>the Job</a:t>
            </a:r>
          </a:p>
        </p:txBody>
      </p:sp>
      <p:sp>
        <p:nvSpPr>
          <p:cNvPr id="1045" name="Shape 1045"/>
          <p:cNvSpPr/>
          <p:nvPr>
            <p:ph type="body" sz="half" idx="1"/>
          </p:nvPr>
        </p:nvSpPr>
        <p:spPr>
          <a:xfrm>
            <a:off x="5232400" y="1741488"/>
            <a:ext cx="3662363" cy="4795838"/>
          </a:xfrm>
          <a:prstGeom prst="rect">
            <a:avLst/>
          </a:prstGeom>
        </p:spPr>
        <p:txBody>
          <a:bodyPr/>
          <a:lstStyle/>
          <a:p>
            <a:pPr marL="80963" indent="0">
              <a:spcBef>
                <a:spcPts val="700"/>
              </a:spcBef>
              <a:buSzPct val="105999"/>
              <a:buBlip>
                <a:blip r:embed="rId2"/>
              </a:buBlip>
              <a:tabLst>
                <a:tab pos="736600" algn="l"/>
                <a:tab pos="736600" algn="l"/>
                <a:tab pos="736600" algn="l"/>
                <a:tab pos="736600" algn="l"/>
              </a:tabLst>
              <a:defRPr b="1" sz="2400"/>
            </a:pPr>
            <a:r>
              <a:t> You have up to 30 minutes </a:t>
            </a:r>
          </a:p>
          <a:p>
            <a:pPr lvl="1" marL="160337" indent="0">
              <a:spcBef>
                <a:spcPts val="700"/>
              </a:spcBef>
              <a:buSzPct val="75000"/>
              <a:buBlip>
                <a:blip r:embed="rId3"/>
              </a:buBlip>
              <a:tabLst>
                <a:tab pos="736600" algn="l"/>
                <a:tab pos="736600" algn="l"/>
                <a:tab pos="736600" algn="l"/>
                <a:tab pos="736600" algn="l"/>
              </a:tabLst>
              <a:defRPr b="1" sz="2400"/>
            </a:pPr>
            <a:r>
              <a:t> check 1 sample requirements page (from an 82 page document)</a:t>
            </a:r>
          </a:p>
          <a:p>
            <a:pPr marL="80963" indent="0">
              <a:spcBef>
                <a:spcPts val="700"/>
              </a:spcBef>
              <a:buSzPct val="105999"/>
              <a:buBlip>
                <a:blip r:embed="rId2"/>
              </a:buBlip>
              <a:tabLst>
                <a:tab pos="736600" algn="l"/>
                <a:tab pos="736600" algn="l"/>
                <a:tab pos="736600" algn="l"/>
                <a:tab pos="736600" algn="l"/>
              </a:tabLst>
              <a:defRPr b="1" sz="2400"/>
            </a:pPr>
            <a:r>
              <a:t> Count all </a:t>
            </a:r>
            <a:r>
              <a:rPr i="1"/>
              <a:t>potential </a:t>
            </a:r>
            <a:r>
              <a:t>Rule Violations     </a:t>
            </a:r>
          </a:p>
          <a:p>
            <a:pPr lvl="1" marL="160337" indent="0">
              <a:spcBef>
                <a:spcPts val="700"/>
              </a:spcBef>
              <a:buBlip>
                <a:blip r:embed="rId3"/>
              </a:buBlip>
              <a:tabLst>
                <a:tab pos="736600" algn="l"/>
                <a:tab pos="736600" algn="l"/>
                <a:tab pos="736600" algn="l"/>
                <a:tab pos="736600" algn="l"/>
              </a:tabLst>
              <a:defRPr b="1" sz="2400"/>
            </a:pPr>
            <a:r>
              <a:t> = Defects</a:t>
            </a:r>
          </a:p>
          <a:p>
            <a:pPr marL="80963" indent="0">
              <a:spcBef>
                <a:spcPts val="0"/>
              </a:spcBef>
              <a:buSzPct val="105999"/>
              <a:buBlip>
                <a:blip r:embed="rId2"/>
              </a:buBlip>
              <a:tabLst>
                <a:tab pos="736600" algn="l"/>
                <a:tab pos="736600" algn="l"/>
                <a:tab pos="736600" algn="l"/>
                <a:tab pos="736600" algn="l"/>
              </a:tabLst>
              <a:defRPr b="1" sz="2400"/>
            </a:pPr>
            <a:r>
              <a:t> </a:t>
            </a:r>
            <a:r>
              <a:rPr i="1"/>
              <a:t>Classify </a:t>
            </a:r>
            <a:r>
              <a:t>Defects as Major or minor</a:t>
            </a:r>
          </a:p>
        </p:txBody>
      </p:sp>
      <p:pic>
        <p:nvPicPr>
          <p:cNvPr id="1046" name="image50.png"/>
          <p:cNvPicPr>
            <a:picLocks noChangeAspect="1"/>
          </p:cNvPicPr>
          <p:nvPr/>
        </p:nvPicPr>
        <p:blipFill>
          <a:blip r:embed="rId4">
            <a:extLst/>
          </a:blip>
          <a:stretch>
            <a:fillRect/>
          </a:stretch>
        </p:blipFill>
        <p:spPr>
          <a:xfrm>
            <a:off x="142875" y="2071688"/>
            <a:ext cx="4429125" cy="4367213"/>
          </a:xfrm>
          <a:prstGeom prst="rect">
            <a:avLst/>
          </a:prstGeom>
          <a:ln w="12700">
            <a:miter lim="400000"/>
          </a:ln>
        </p:spPr>
      </p:pic>
      <p:sp>
        <p:nvSpPr>
          <p:cNvPr id="1047" name="Shape 104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49" name="image51.png"/>
          <p:cNvPicPr>
            <a:picLocks noChangeAspect="1"/>
          </p:cNvPicPr>
          <p:nvPr/>
        </p:nvPicPr>
        <p:blipFill>
          <a:blip r:embed="rId2">
            <a:extLst/>
          </a:blip>
          <a:stretch>
            <a:fillRect/>
          </a:stretch>
        </p:blipFill>
        <p:spPr>
          <a:xfrm>
            <a:off x="-554038" y="-196850"/>
            <a:ext cx="5805489" cy="8528050"/>
          </a:xfrm>
          <a:prstGeom prst="rect">
            <a:avLst/>
          </a:prstGeom>
          <a:ln w="12700">
            <a:miter lim="400000"/>
          </a:ln>
        </p:spPr>
      </p:pic>
      <p:sp>
        <p:nvSpPr>
          <p:cNvPr id="1050" name="Shape 1050"/>
          <p:cNvSpPr/>
          <p:nvPr>
            <p:ph type="title"/>
          </p:nvPr>
        </p:nvSpPr>
        <p:spPr>
          <a:xfrm>
            <a:off x="5251450" y="142875"/>
            <a:ext cx="3651250" cy="1965325"/>
          </a:xfrm>
          <a:prstGeom prst="rect">
            <a:avLst/>
          </a:prstGeom>
        </p:spPr>
        <p:txBody>
          <a:bodyPr/>
          <a:lstStyle/>
          <a:p>
            <a:pPr>
              <a:tabLst>
                <a:tab pos="1079500" algn="l"/>
              </a:tabLst>
            </a:pPr>
            <a:r>
              <a:t>Report</a:t>
            </a:r>
            <a:br/>
            <a:r>
              <a:t>Page 81</a:t>
            </a:r>
          </a:p>
        </p:txBody>
      </p:sp>
      <p:sp>
        <p:nvSpPr>
          <p:cNvPr id="1051" name="Shape 1051"/>
          <p:cNvSpPr/>
          <p:nvPr/>
        </p:nvSpPr>
        <p:spPr>
          <a:xfrm>
            <a:off x="990600" y="2830513"/>
            <a:ext cx="3162300" cy="2110387"/>
          </a:xfrm>
          <a:prstGeom prst="rect">
            <a:avLst/>
          </a:prstGeom>
          <a:ln w="12700">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lIns="0" tIns="0" rIns="0" bIns="0">
            <a:spAutoFit/>
          </a:bodyPr>
          <a:lstStyle/>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500">
                <a:latin typeface="Optima"/>
                <a:ea typeface="Optima"/>
                <a:cs typeface="Optima"/>
                <a:sym typeface="Optima"/>
              </a:defRPr>
            </a:pPr>
            <a:r>
              <a:t>Total, Majors, Design</a:t>
            </a:r>
            <a:endParaRPr sz="2900"/>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24,    15,       5</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44,    15,     19</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55,    </a:t>
            </a:r>
            <a:r>
              <a:rPr b="1"/>
              <a:t>20</a:t>
            </a:r>
            <a:r>
              <a:t>,       4</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22,      4,       2</a:t>
            </a:r>
          </a:p>
        </p:txBody>
      </p:sp>
      <p:pic>
        <p:nvPicPr>
          <p:cNvPr id="1052" name="image52.png"/>
          <p:cNvPicPr>
            <a:picLocks noChangeAspect="1"/>
          </p:cNvPicPr>
          <p:nvPr/>
        </p:nvPicPr>
        <p:blipFill>
          <a:blip r:embed="rId3">
            <a:extLst/>
          </a:blip>
          <a:stretch>
            <a:fillRect/>
          </a:stretch>
        </p:blipFill>
        <p:spPr>
          <a:xfrm>
            <a:off x="4803775" y="1928813"/>
            <a:ext cx="4643438" cy="5000626"/>
          </a:xfrm>
          <a:prstGeom prst="rect">
            <a:avLst/>
          </a:prstGeom>
          <a:ln w="12700">
            <a:miter lim="400000"/>
          </a:ln>
        </p:spPr>
      </p:pic>
      <p:pic>
        <p:nvPicPr>
          <p:cNvPr id="1053" name="image53.png"/>
          <p:cNvPicPr>
            <a:picLocks noChangeAspect="1"/>
          </p:cNvPicPr>
          <p:nvPr/>
        </p:nvPicPr>
        <p:blipFill>
          <a:blip r:embed="rId4">
            <a:extLst/>
          </a:blip>
          <a:stretch>
            <a:fillRect/>
          </a:stretch>
        </p:blipFill>
        <p:spPr>
          <a:xfrm>
            <a:off x="6545263" y="2179638"/>
            <a:ext cx="3000376" cy="2133600"/>
          </a:xfrm>
          <a:prstGeom prst="rect">
            <a:avLst/>
          </a:prstGeom>
          <a:ln w="12700">
            <a:miter lim="400000"/>
          </a:ln>
        </p:spPr>
      </p:pic>
      <p:sp>
        <p:nvSpPr>
          <p:cNvPr id="1054" name="Shape 1054"/>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6" name="image51.png"/>
          <p:cNvPicPr>
            <a:picLocks noChangeAspect="1"/>
          </p:cNvPicPr>
          <p:nvPr/>
        </p:nvPicPr>
        <p:blipFill>
          <a:blip r:embed="rId2">
            <a:extLst/>
          </a:blip>
          <a:stretch>
            <a:fillRect/>
          </a:stretch>
        </p:blipFill>
        <p:spPr>
          <a:xfrm>
            <a:off x="-304800" y="242436"/>
            <a:ext cx="5126039" cy="7529964"/>
          </a:xfrm>
          <a:prstGeom prst="rect">
            <a:avLst/>
          </a:prstGeom>
          <a:ln w="12700">
            <a:miter lim="400000"/>
          </a:ln>
        </p:spPr>
      </p:pic>
      <p:sp>
        <p:nvSpPr>
          <p:cNvPr id="1057" name="Shape 1057"/>
          <p:cNvSpPr/>
          <p:nvPr/>
        </p:nvSpPr>
        <p:spPr>
          <a:xfrm>
            <a:off x="990600" y="2830513"/>
            <a:ext cx="3162300" cy="2110387"/>
          </a:xfrm>
          <a:prstGeom prst="rect">
            <a:avLst/>
          </a:prstGeom>
          <a:ln w="12700">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lIns="0" tIns="0" rIns="0" bIns="0">
            <a:spAutoFit/>
          </a:bodyPr>
          <a:lstStyle/>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500">
                <a:latin typeface="Optima"/>
                <a:ea typeface="Optima"/>
                <a:cs typeface="Optima"/>
                <a:sym typeface="Optima"/>
              </a:defRPr>
            </a:pPr>
            <a:r>
              <a:t>Tot., Majors, Design</a:t>
            </a:r>
            <a:endParaRPr sz="2900"/>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24,    15,       5</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44,    15,     19</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55,    </a:t>
            </a:r>
            <a:r>
              <a:rPr b="1"/>
              <a:t>20</a:t>
            </a:r>
            <a:r>
              <a:t>,       4</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22,      4,       2</a:t>
            </a:r>
          </a:p>
        </p:txBody>
      </p:sp>
      <p:sp>
        <p:nvSpPr>
          <p:cNvPr id="1058" name="Shape 1058"/>
          <p:cNvSpPr/>
          <p:nvPr>
            <p:ph type="title"/>
          </p:nvPr>
        </p:nvSpPr>
        <p:spPr>
          <a:xfrm>
            <a:off x="250825" y="-228600"/>
            <a:ext cx="8429625" cy="830263"/>
          </a:xfrm>
          <a:prstGeom prst="rect">
            <a:avLst/>
          </a:prstGeom>
        </p:spPr>
        <p:txBody>
          <a:bodyPr/>
          <a:lstStyle>
            <a:lvl1pPr>
              <a:tabLst>
                <a:tab pos="1079500" algn="l"/>
              </a:tabLst>
              <a:defRPr sz="4500"/>
            </a:lvl1pPr>
          </a:lstStyle>
          <a:p>
            <a:pPr/>
            <a:r>
              <a:t>Defect Density Estimation</a:t>
            </a:r>
          </a:p>
        </p:txBody>
      </p:sp>
      <p:sp>
        <p:nvSpPr>
          <p:cNvPr id="1059" name="Shape 1059"/>
          <p:cNvSpPr/>
          <p:nvPr>
            <p:ph type="body" idx="1"/>
          </p:nvPr>
        </p:nvSpPr>
        <p:spPr>
          <a:xfrm>
            <a:off x="4705350" y="685799"/>
            <a:ext cx="4438650" cy="5954714"/>
          </a:xfrm>
          <a:prstGeom prst="rect">
            <a:avLst/>
          </a:prstGeom>
        </p:spPr>
        <p:txBody>
          <a:bodyPr/>
          <a:lstStyle/>
          <a:p>
            <a:pPr marL="76914" indent="0" defTabSz="610791">
              <a:lnSpc>
                <a:spcPts val="3500"/>
              </a:lnSpc>
              <a:spcBef>
                <a:spcPts val="600"/>
              </a:spcBef>
              <a:buBlip>
                <a:blip r:embed="rId3"/>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Total for group (page 81) </a:t>
            </a:r>
          </a:p>
          <a:p>
            <a:pPr lvl="1" marL="152321" indent="0" defTabSz="610791">
              <a:lnSpc>
                <a:spcPts val="3500"/>
              </a:lnSpc>
              <a:spcBef>
                <a:spcPts val="600"/>
              </a:spcBef>
              <a:buBlip>
                <a:blip r:embed="rId4"/>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20 x 2 = 40 Majors </a:t>
            </a:r>
            <a:endParaRPr sz="2660"/>
          </a:p>
          <a:p>
            <a:pPr lvl="1" marL="152321" indent="0" defTabSz="610791">
              <a:lnSpc>
                <a:spcPts val="3500"/>
              </a:lnSpc>
              <a:spcBef>
                <a:spcPts val="600"/>
              </a:spcBef>
              <a:buBlip>
                <a:blip r:embed="rId4"/>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assume 40  are unique                               </a:t>
            </a:r>
            <a:endParaRPr sz="2660"/>
          </a:p>
          <a:p>
            <a:pPr marL="76914" indent="0" defTabSz="610791">
              <a:lnSpc>
                <a:spcPts val="3500"/>
              </a:lnSpc>
              <a:spcBef>
                <a:spcPts val="600"/>
              </a:spcBef>
              <a:buBlip>
                <a:blip r:embed="rId3"/>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If 33.333% effective, </a:t>
            </a:r>
          </a:p>
          <a:p>
            <a:pPr lvl="1" marL="152321" indent="0" defTabSz="610791">
              <a:lnSpc>
                <a:spcPts val="3500"/>
              </a:lnSpc>
              <a:spcBef>
                <a:spcPts val="600"/>
              </a:spcBef>
              <a:buBlip>
                <a:blip r:embed="rId4"/>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total in page = 3x 40= </a:t>
            </a:r>
            <a:r>
              <a:rPr sz="2850"/>
              <a:t>120</a:t>
            </a:r>
            <a:r>
              <a:t>          </a:t>
            </a:r>
          </a:p>
          <a:p>
            <a:pPr marL="76914" indent="0" defTabSz="610791">
              <a:lnSpc>
                <a:spcPts val="3500"/>
              </a:lnSpc>
              <a:spcBef>
                <a:spcPts val="600"/>
              </a:spcBef>
              <a:buBlip>
                <a:blip r:embed="rId3"/>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Of which 2/3 or 80 were </a:t>
            </a:r>
            <a:r>
              <a:rPr i="1"/>
              <a:t>not yet found.                                     </a:t>
            </a:r>
            <a:r>
              <a:t>.</a:t>
            </a:r>
          </a:p>
          <a:p>
            <a:pPr marL="76914" indent="0" defTabSz="610791">
              <a:lnSpc>
                <a:spcPts val="3500"/>
              </a:lnSpc>
              <a:spcBef>
                <a:spcPts val="0"/>
              </a:spcBef>
              <a:buBlip>
                <a:blip r:embed="rId3"/>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If we fix all we found (40), </a:t>
            </a:r>
          </a:p>
          <a:p>
            <a:pPr lvl="1" marL="152321" indent="0" defTabSz="610791">
              <a:lnSpc>
                <a:spcPts val="3500"/>
              </a:lnSpc>
              <a:spcBef>
                <a:spcPts val="0"/>
              </a:spcBef>
              <a:buBlip>
                <a:blip r:embed="rId4"/>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then the estimated remainder of Majors would be 80 (not found)</a:t>
            </a:r>
            <a:endParaRPr sz="2660"/>
          </a:p>
          <a:p>
            <a:pPr lvl="1" marL="152321" indent="0" defTabSz="610791">
              <a:lnSpc>
                <a:spcPts val="3500"/>
              </a:lnSpc>
              <a:spcBef>
                <a:spcPts val="0"/>
              </a:spcBef>
              <a:buBlip>
                <a:blip r:embed="rId4"/>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+8 “not fixed for correctly” </a:t>
            </a:r>
            <a:endParaRPr sz="2660"/>
          </a:p>
          <a:p>
            <a:pPr lvl="1" marL="152321" indent="0" defTabSz="610791">
              <a:lnSpc>
                <a:spcPts val="3500"/>
              </a:lnSpc>
              <a:spcBef>
                <a:spcPts val="0"/>
              </a:spcBef>
              <a:buBlip>
                <a:blip r:embed="rId4"/>
              </a:buBlip>
              <a:tabLst>
                <a:tab pos="546100" algn="l"/>
                <a:tab pos="546100" algn="l"/>
                <a:tab pos="596900" algn="l"/>
                <a:tab pos="596900" algn="l"/>
                <a:tab pos="749300" algn="l"/>
                <a:tab pos="812800" algn="l"/>
                <a:tab pos="1206500" algn="l"/>
                <a:tab pos="1206500" algn="l"/>
                <a:tab pos="1422400" algn="l"/>
                <a:tab pos="1816100" algn="l"/>
                <a:tab pos="1816100" algn="l"/>
                <a:tab pos="2032000" algn="l"/>
                <a:tab pos="2425700" algn="l"/>
                <a:tab pos="2425700" algn="l"/>
                <a:tab pos="2641600" algn="l"/>
                <a:tab pos="3048000" algn="l"/>
                <a:tab pos="3048000" algn="l"/>
                <a:tab pos="3251200" algn="l"/>
                <a:tab pos="3644900" algn="l"/>
                <a:tab pos="3860800" algn="l"/>
                <a:tab pos="4267200" algn="l"/>
                <a:tab pos="4483100" algn="l"/>
                <a:tab pos="4876800" algn="l"/>
                <a:tab pos="5080000" algn="l"/>
                <a:tab pos="5486400" algn="l"/>
                <a:tab pos="5702300" algn="l"/>
                <a:tab pos="6096000" algn="l"/>
                <a:tab pos="6299200" algn="l"/>
                <a:tab pos="6705600" algn="l"/>
                <a:tab pos="6921500" algn="l"/>
                <a:tab pos="7315200" algn="l"/>
                <a:tab pos="7531100" algn="l"/>
              </a:tabLst>
              <a:defRPr b="1" sz="1900"/>
            </a:pPr>
            <a:r>
              <a:t>=  </a:t>
            </a:r>
            <a:r>
              <a:rPr sz="3040"/>
              <a:t>88 </a:t>
            </a:r>
            <a:r>
              <a:t>Majors </a:t>
            </a:r>
            <a:r>
              <a:rPr sz="1140"/>
              <a:t>remaining</a:t>
            </a:r>
            <a:r>
              <a:t>.</a:t>
            </a:r>
          </a:p>
        </p:txBody>
      </p:sp>
      <p:sp>
        <p:nvSpPr>
          <p:cNvPr id="1060" name="Shape 1060"/>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059">
                                            <p:bg/>
                                          </p:spTgt>
                                        </p:tgtEl>
                                        <p:attrNameLst>
                                          <p:attrName>style.visibility</p:attrName>
                                        </p:attrNameLst>
                                      </p:cBhvr>
                                      <p:to>
                                        <p:strVal val="visible"/>
                                      </p:to>
                                    </p:set>
                                    <p:anim calcmode="lin" valueType="num">
                                      <p:cBhvr>
                                        <p:cTn id="7" dur="500" fill="hold"/>
                                        <p:tgtEl>
                                          <p:spTgt spid="1059">
                                            <p:bg/>
                                          </p:spTgt>
                                        </p:tgtEl>
                                        <p:attrNameLst>
                                          <p:attrName>ppt_w</p:attrName>
                                        </p:attrNameLst>
                                      </p:cBhvr>
                                      <p:tavLst>
                                        <p:tav tm="0">
                                          <p:val>
                                            <p:fltVal val="0"/>
                                          </p:val>
                                        </p:tav>
                                        <p:tav tm="100000">
                                          <p:val>
                                            <p:strVal val="#ppt_w"/>
                                          </p:val>
                                        </p:tav>
                                      </p:tavLst>
                                    </p:anim>
                                    <p:anim calcmode="lin" valueType="num">
                                      <p:cBhvr>
                                        <p:cTn id="8" dur="500" fill="hold"/>
                                        <p:tgtEl>
                                          <p:spTgt spid="105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059">
                                            <p:txEl>
                                              <p:pRg st="0" end="0"/>
                                            </p:txEl>
                                          </p:spTgt>
                                        </p:tgtEl>
                                        <p:attrNameLst>
                                          <p:attrName>style.visibility</p:attrName>
                                        </p:attrNameLst>
                                      </p:cBhvr>
                                      <p:to>
                                        <p:strVal val="visible"/>
                                      </p:to>
                                    </p:set>
                                    <p:anim calcmode="lin" valueType="num">
                                      <p:cBhvr>
                                        <p:cTn id="11" dur="500" fill="hold"/>
                                        <p:tgtEl>
                                          <p:spTgt spid="105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59">
                                            <p:txEl>
                                              <p:pRg st="0" end="0"/>
                                            </p:txEl>
                                          </p:spTgt>
                                        </p:tgtEl>
                                        <p:attrNameLst>
                                          <p:attrName>ppt_h</p:attrName>
                                        </p:attrNameLst>
                                      </p:cBhvr>
                                      <p:tavLst>
                                        <p:tav tm="0">
                                          <p:val>
                                            <p:fltVal val="0"/>
                                          </p:val>
                                        </p:tav>
                                        <p:tav tm="100000">
                                          <p:val>
                                            <p:strVal val="#ppt_h"/>
                                          </p:val>
                                        </p:tav>
                                      </p:tavLst>
                                    </p:anim>
                                  </p:childTnLst>
                                </p:cTn>
                              </p:par>
                              <p:par>
                                <p:cTn id="13" presetClass="entr" nodeType="withEffect" presetSubtype="16" presetID="23" grpId="1" fill="hold">
                                  <p:stCondLst>
                                    <p:cond delay="0"/>
                                  </p:stCondLst>
                                  <p:iterate type="el" backwards="0">
                                    <p:tmAbs val="0"/>
                                  </p:iterate>
                                  <p:childTnLst>
                                    <p:set>
                                      <p:cBhvr>
                                        <p:cTn id="14" fill="hold"/>
                                        <p:tgtEl>
                                          <p:spTgt spid="1059">
                                            <p:txEl>
                                              <p:pRg st="1" end="1"/>
                                            </p:txEl>
                                          </p:spTgt>
                                        </p:tgtEl>
                                        <p:attrNameLst>
                                          <p:attrName>style.visibility</p:attrName>
                                        </p:attrNameLst>
                                      </p:cBhvr>
                                      <p:to>
                                        <p:strVal val="visible"/>
                                      </p:to>
                                    </p:set>
                                    <p:anim calcmode="lin" valueType="num">
                                      <p:cBhvr>
                                        <p:cTn id="15" dur="500" fill="hold"/>
                                        <p:tgtEl>
                                          <p:spTgt spid="105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59">
                                            <p:txEl>
                                              <p:pRg st="1" end="1"/>
                                            </p:txEl>
                                          </p:spTgt>
                                        </p:tgtEl>
                                        <p:attrNameLst>
                                          <p:attrName>ppt_h</p:attrName>
                                        </p:attrNameLst>
                                      </p:cBhvr>
                                      <p:tavLst>
                                        <p:tav tm="0">
                                          <p:val>
                                            <p:fltVal val="0"/>
                                          </p:val>
                                        </p:tav>
                                        <p:tav tm="100000">
                                          <p:val>
                                            <p:strVal val="#ppt_h"/>
                                          </p:val>
                                        </p:tav>
                                      </p:tavLst>
                                    </p:anim>
                                  </p:childTnLst>
                                </p:cTn>
                              </p:par>
                              <p:par>
                                <p:cTn id="17" presetClass="entr" nodeType="withEffect" presetSubtype="16" presetID="23" grpId="1" fill="hold">
                                  <p:stCondLst>
                                    <p:cond delay="0"/>
                                  </p:stCondLst>
                                  <p:iterate type="el" backwards="0">
                                    <p:tmAbs val="0"/>
                                  </p:iterate>
                                  <p:childTnLst>
                                    <p:set>
                                      <p:cBhvr>
                                        <p:cTn id="18" fill="hold"/>
                                        <p:tgtEl>
                                          <p:spTgt spid="1059">
                                            <p:txEl>
                                              <p:pRg st="2" end="2"/>
                                            </p:txEl>
                                          </p:spTgt>
                                        </p:tgtEl>
                                        <p:attrNameLst>
                                          <p:attrName>style.visibility</p:attrName>
                                        </p:attrNameLst>
                                      </p:cBhvr>
                                      <p:to>
                                        <p:strVal val="visible"/>
                                      </p:to>
                                    </p:set>
                                    <p:anim calcmode="lin" valueType="num">
                                      <p:cBhvr>
                                        <p:cTn id="19" dur="500" fill="hold"/>
                                        <p:tgtEl>
                                          <p:spTgt spid="10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1059">
                                            <p:txEl>
                                              <p:pRg st="3" end="3"/>
                                            </p:txEl>
                                          </p:spTgt>
                                        </p:tgtEl>
                                        <p:attrNameLst>
                                          <p:attrName>style.visibility</p:attrName>
                                        </p:attrNameLst>
                                      </p:cBhvr>
                                      <p:to>
                                        <p:strVal val="visible"/>
                                      </p:to>
                                    </p:set>
                                    <p:anim calcmode="lin" valueType="num">
                                      <p:cBhvr>
                                        <p:cTn id="25" dur="500" fill="hold"/>
                                        <p:tgtEl>
                                          <p:spTgt spid="10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59">
                                            <p:txEl>
                                              <p:pRg st="3" end="3"/>
                                            </p:txEl>
                                          </p:spTgt>
                                        </p:tgtEl>
                                        <p:attrNameLst>
                                          <p:attrName>ppt_h</p:attrName>
                                        </p:attrNameLst>
                                      </p:cBhvr>
                                      <p:tavLst>
                                        <p:tav tm="0">
                                          <p:val>
                                            <p:fltVal val="0"/>
                                          </p:val>
                                        </p:tav>
                                        <p:tav tm="100000">
                                          <p:val>
                                            <p:strVal val="#ppt_h"/>
                                          </p:val>
                                        </p:tav>
                                      </p:tavLst>
                                    </p:anim>
                                  </p:childTnLst>
                                </p:cTn>
                              </p:par>
                              <p:par>
                                <p:cTn id="27" presetClass="entr" nodeType="withEffect" presetSubtype="16" presetID="23" grpId="1" fill="hold">
                                  <p:stCondLst>
                                    <p:cond delay="0"/>
                                  </p:stCondLst>
                                  <p:iterate type="el" backwards="0">
                                    <p:tmAbs val="0"/>
                                  </p:iterate>
                                  <p:childTnLst>
                                    <p:set>
                                      <p:cBhvr>
                                        <p:cTn id="28" fill="hold"/>
                                        <p:tgtEl>
                                          <p:spTgt spid="1059">
                                            <p:txEl>
                                              <p:pRg st="4" end="4"/>
                                            </p:txEl>
                                          </p:spTgt>
                                        </p:tgtEl>
                                        <p:attrNameLst>
                                          <p:attrName>style.visibility</p:attrName>
                                        </p:attrNameLst>
                                      </p:cBhvr>
                                      <p:to>
                                        <p:strVal val="visible"/>
                                      </p:to>
                                    </p:set>
                                    <p:anim calcmode="lin" valueType="num">
                                      <p:cBhvr>
                                        <p:cTn id="29" dur="500" fill="hold"/>
                                        <p:tgtEl>
                                          <p:spTgt spid="105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1059">
                                            <p:txEl>
                                              <p:pRg st="5" end="5"/>
                                            </p:txEl>
                                          </p:spTgt>
                                        </p:tgtEl>
                                        <p:attrNameLst>
                                          <p:attrName>style.visibility</p:attrName>
                                        </p:attrNameLst>
                                      </p:cBhvr>
                                      <p:to>
                                        <p:strVal val="visible"/>
                                      </p:to>
                                    </p:set>
                                    <p:anim calcmode="lin" valueType="num">
                                      <p:cBhvr>
                                        <p:cTn id="35" dur="500" fill="hold"/>
                                        <p:tgtEl>
                                          <p:spTgt spid="1059">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05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1059">
                                            <p:txEl>
                                              <p:pRg st="6" end="6"/>
                                            </p:txEl>
                                          </p:spTgt>
                                        </p:tgtEl>
                                        <p:attrNameLst>
                                          <p:attrName>style.visibility</p:attrName>
                                        </p:attrNameLst>
                                      </p:cBhvr>
                                      <p:to>
                                        <p:strVal val="visible"/>
                                      </p:to>
                                    </p:set>
                                    <p:anim calcmode="lin" valueType="num">
                                      <p:cBhvr>
                                        <p:cTn id="41" dur="500" fill="hold"/>
                                        <p:tgtEl>
                                          <p:spTgt spid="1059">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059">
                                            <p:txEl>
                                              <p:pRg st="6" end="6"/>
                                            </p:txEl>
                                          </p:spTgt>
                                        </p:tgtEl>
                                        <p:attrNameLst>
                                          <p:attrName>ppt_h</p:attrName>
                                        </p:attrNameLst>
                                      </p:cBhvr>
                                      <p:tavLst>
                                        <p:tav tm="0">
                                          <p:val>
                                            <p:fltVal val="0"/>
                                          </p:val>
                                        </p:tav>
                                        <p:tav tm="100000">
                                          <p:val>
                                            <p:strVal val="#ppt_h"/>
                                          </p:val>
                                        </p:tav>
                                      </p:tavLst>
                                    </p:anim>
                                  </p:childTnLst>
                                </p:cTn>
                              </p:par>
                              <p:par>
                                <p:cTn id="43" presetClass="entr" nodeType="withEffect" presetSubtype="16" presetID="23" grpId="1" fill="hold">
                                  <p:stCondLst>
                                    <p:cond delay="0"/>
                                  </p:stCondLst>
                                  <p:iterate type="el" backwards="0">
                                    <p:tmAbs val="0"/>
                                  </p:iterate>
                                  <p:childTnLst>
                                    <p:set>
                                      <p:cBhvr>
                                        <p:cTn id="44" fill="hold"/>
                                        <p:tgtEl>
                                          <p:spTgt spid="1059">
                                            <p:txEl>
                                              <p:pRg st="7" end="7"/>
                                            </p:txEl>
                                          </p:spTgt>
                                        </p:tgtEl>
                                        <p:attrNameLst>
                                          <p:attrName>style.visibility</p:attrName>
                                        </p:attrNameLst>
                                      </p:cBhvr>
                                      <p:to>
                                        <p:strVal val="visible"/>
                                      </p:to>
                                    </p:set>
                                    <p:anim calcmode="lin" valueType="num">
                                      <p:cBhvr>
                                        <p:cTn id="45" dur="500" fill="hold"/>
                                        <p:tgtEl>
                                          <p:spTgt spid="1059">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1059">
                                            <p:txEl>
                                              <p:pRg st="7" end="7"/>
                                            </p:txEl>
                                          </p:spTgt>
                                        </p:tgtEl>
                                        <p:attrNameLst>
                                          <p:attrName>ppt_h</p:attrName>
                                        </p:attrNameLst>
                                      </p:cBhvr>
                                      <p:tavLst>
                                        <p:tav tm="0">
                                          <p:val>
                                            <p:fltVal val="0"/>
                                          </p:val>
                                        </p:tav>
                                        <p:tav tm="100000">
                                          <p:val>
                                            <p:strVal val="#ppt_h"/>
                                          </p:val>
                                        </p:tav>
                                      </p:tavLst>
                                    </p:anim>
                                  </p:childTnLst>
                                </p:cTn>
                              </p:par>
                              <p:par>
                                <p:cTn id="47" presetClass="entr" nodeType="withEffect" presetSubtype="16" presetID="23" grpId="1" fill="hold">
                                  <p:stCondLst>
                                    <p:cond delay="0"/>
                                  </p:stCondLst>
                                  <p:iterate type="el" backwards="0">
                                    <p:tmAbs val="0"/>
                                  </p:iterate>
                                  <p:childTnLst>
                                    <p:set>
                                      <p:cBhvr>
                                        <p:cTn id="48" fill="hold"/>
                                        <p:tgtEl>
                                          <p:spTgt spid="1059">
                                            <p:txEl>
                                              <p:pRg st="8" end="8"/>
                                            </p:txEl>
                                          </p:spTgt>
                                        </p:tgtEl>
                                        <p:attrNameLst>
                                          <p:attrName>style.visibility</p:attrName>
                                        </p:attrNameLst>
                                      </p:cBhvr>
                                      <p:to>
                                        <p:strVal val="visible"/>
                                      </p:to>
                                    </p:set>
                                    <p:anim calcmode="lin" valueType="num">
                                      <p:cBhvr>
                                        <p:cTn id="49" dur="500" fill="hold"/>
                                        <p:tgtEl>
                                          <p:spTgt spid="1059">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059">
                                            <p:txEl>
                                              <p:pRg st="8" end="8"/>
                                            </p:txEl>
                                          </p:spTgt>
                                        </p:tgtEl>
                                        <p:attrNameLst>
                                          <p:attrName>ppt_h</p:attrName>
                                        </p:attrNameLst>
                                      </p:cBhvr>
                                      <p:tavLst>
                                        <p:tav tm="0">
                                          <p:val>
                                            <p:fltVal val="0"/>
                                          </p:val>
                                        </p:tav>
                                        <p:tav tm="100000">
                                          <p:val>
                                            <p:strVal val="#ppt_h"/>
                                          </p:val>
                                        </p:tav>
                                      </p:tavLst>
                                    </p:anim>
                                  </p:childTnLst>
                                </p:cTn>
                              </p:par>
                              <p:par>
                                <p:cTn id="51" presetClass="entr" nodeType="withEffect" presetSubtype="16" presetID="23" grpId="1" fill="hold">
                                  <p:stCondLst>
                                    <p:cond delay="0"/>
                                  </p:stCondLst>
                                  <p:iterate type="el" backwards="0">
                                    <p:tmAbs val="0"/>
                                  </p:iterate>
                                  <p:childTnLst>
                                    <p:set>
                                      <p:cBhvr>
                                        <p:cTn id="52" fill="hold"/>
                                        <p:tgtEl>
                                          <p:spTgt spid="1059">
                                            <p:txEl>
                                              <p:pRg st="9" end="9"/>
                                            </p:txEl>
                                          </p:spTgt>
                                        </p:tgtEl>
                                        <p:attrNameLst>
                                          <p:attrName>style.visibility</p:attrName>
                                        </p:attrNameLst>
                                      </p:cBhvr>
                                      <p:to>
                                        <p:strVal val="visible"/>
                                      </p:to>
                                    </p:set>
                                    <p:anim calcmode="lin" valueType="num">
                                      <p:cBhvr>
                                        <p:cTn id="53" dur="500" fill="hold"/>
                                        <p:tgtEl>
                                          <p:spTgt spid="1059">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1059">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59" grpId="1"/>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62" name="image51.png"/>
          <p:cNvPicPr>
            <a:picLocks noChangeAspect="1"/>
          </p:cNvPicPr>
          <p:nvPr/>
        </p:nvPicPr>
        <p:blipFill>
          <a:blip r:embed="rId2">
            <a:extLst/>
          </a:blip>
          <a:stretch>
            <a:fillRect/>
          </a:stretch>
        </p:blipFill>
        <p:spPr>
          <a:xfrm>
            <a:off x="3367087" y="-438150"/>
            <a:ext cx="5803901" cy="8528050"/>
          </a:xfrm>
          <a:prstGeom prst="rect">
            <a:avLst/>
          </a:prstGeom>
          <a:ln w="12700">
            <a:miter lim="400000"/>
          </a:ln>
        </p:spPr>
      </p:pic>
      <p:sp>
        <p:nvSpPr>
          <p:cNvPr id="1063" name="Shape 1063"/>
          <p:cNvSpPr/>
          <p:nvPr>
            <p:ph type="title"/>
          </p:nvPr>
        </p:nvSpPr>
        <p:spPr>
          <a:xfrm>
            <a:off x="312737" y="223838"/>
            <a:ext cx="3652839" cy="1963736"/>
          </a:xfrm>
          <a:prstGeom prst="rect">
            <a:avLst/>
          </a:prstGeom>
        </p:spPr>
        <p:txBody>
          <a:bodyPr/>
          <a:lstStyle/>
          <a:p>
            <a:pPr>
              <a:tabLst>
                <a:tab pos="1079500" algn="l"/>
              </a:tabLst>
            </a:pPr>
            <a:r>
              <a:t>Report</a:t>
            </a:r>
            <a:br/>
            <a:r>
              <a:t>Page 82</a:t>
            </a:r>
          </a:p>
        </p:txBody>
      </p:sp>
      <p:sp>
        <p:nvSpPr>
          <p:cNvPr id="1064" name="Shape 1064"/>
          <p:cNvSpPr/>
          <p:nvPr/>
        </p:nvSpPr>
        <p:spPr>
          <a:xfrm>
            <a:off x="4857750" y="2589213"/>
            <a:ext cx="3160714" cy="2110387"/>
          </a:xfrm>
          <a:prstGeom prst="rect">
            <a:avLst/>
          </a:prstGeom>
          <a:ln w="12700">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lIns="0" tIns="0" rIns="0" bIns="0">
            <a:spAutoFit/>
          </a:bodyPr>
          <a:lstStyle/>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500">
                <a:latin typeface="Optima"/>
                <a:ea typeface="Optima"/>
                <a:cs typeface="Optima"/>
                <a:sym typeface="Optima"/>
              </a:defRPr>
            </a:pPr>
            <a:r>
              <a:t>Total, Majors, Design</a:t>
            </a:r>
            <a:endParaRPr sz="2900"/>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41,    24,       1</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33,    15,       5</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44,    </a:t>
            </a:r>
            <a:r>
              <a:rPr b="1"/>
              <a:t>30</a:t>
            </a:r>
            <a:r>
              <a:t>,     10</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24,      3,       5</a:t>
            </a:r>
          </a:p>
        </p:txBody>
      </p:sp>
      <p:pic>
        <p:nvPicPr>
          <p:cNvPr id="1065" name="image54.png"/>
          <p:cNvPicPr>
            <a:picLocks noChangeAspect="1"/>
          </p:cNvPicPr>
          <p:nvPr/>
        </p:nvPicPr>
        <p:blipFill>
          <a:blip r:embed="rId3">
            <a:extLst/>
          </a:blip>
          <a:stretch>
            <a:fillRect/>
          </a:stretch>
        </p:blipFill>
        <p:spPr>
          <a:xfrm>
            <a:off x="-312739" y="1928813"/>
            <a:ext cx="4643439" cy="5000626"/>
          </a:xfrm>
          <a:prstGeom prst="rect">
            <a:avLst/>
          </a:prstGeom>
          <a:ln w="12700">
            <a:miter lim="400000"/>
          </a:ln>
        </p:spPr>
      </p:pic>
      <p:pic>
        <p:nvPicPr>
          <p:cNvPr id="1066" name="image53.png"/>
          <p:cNvPicPr>
            <a:picLocks noChangeAspect="1"/>
          </p:cNvPicPr>
          <p:nvPr/>
        </p:nvPicPr>
        <p:blipFill>
          <a:blip r:embed="rId4">
            <a:extLst/>
          </a:blip>
          <a:stretch>
            <a:fillRect/>
          </a:stretch>
        </p:blipFill>
        <p:spPr>
          <a:xfrm>
            <a:off x="1231900" y="1919288"/>
            <a:ext cx="3000375" cy="2135188"/>
          </a:xfrm>
          <a:prstGeom prst="rect">
            <a:avLst/>
          </a:prstGeom>
          <a:ln w="12700">
            <a:miter lim="400000"/>
          </a:ln>
        </p:spPr>
      </p:pic>
      <p:sp>
        <p:nvSpPr>
          <p:cNvPr id="1067" name="Shape 1067"/>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69" name="image51.png"/>
          <p:cNvPicPr>
            <a:picLocks noChangeAspect="1"/>
          </p:cNvPicPr>
          <p:nvPr/>
        </p:nvPicPr>
        <p:blipFill>
          <a:blip r:embed="rId3">
            <a:extLst/>
          </a:blip>
          <a:stretch>
            <a:fillRect/>
          </a:stretch>
        </p:blipFill>
        <p:spPr>
          <a:xfrm>
            <a:off x="-581025" y="-1554163"/>
            <a:ext cx="5805489" cy="8528052"/>
          </a:xfrm>
          <a:prstGeom prst="rect">
            <a:avLst/>
          </a:prstGeom>
          <a:ln w="12700">
            <a:miter lim="400000"/>
          </a:ln>
        </p:spPr>
      </p:pic>
      <p:grpSp>
        <p:nvGrpSpPr>
          <p:cNvPr id="1074" name="Group 1074"/>
          <p:cNvGrpSpPr/>
          <p:nvPr/>
        </p:nvGrpSpPr>
        <p:grpSpPr>
          <a:xfrm>
            <a:off x="871538" y="4471987"/>
            <a:ext cx="3238500" cy="1193801"/>
            <a:chOff x="0" y="0"/>
            <a:chExt cx="3238499" cy="1193800"/>
          </a:xfrm>
        </p:grpSpPr>
        <p:pic>
          <p:nvPicPr>
            <p:cNvPr id="1070" name="image55.pdf"/>
            <p:cNvPicPr>
              <a:picLocks noChangeAspect="1"/>
            </p:cNvPicPr>
            <p:nvPr/>
          </p:nvPicPr>
          <p:blipFill>
            <a:blip r:embed="rId4">
              <a:extLst/>
            </a:blip>
            <a:stretch>
              <a:fillRect/>
            </a:stretch>
          </p:blipFill>
          <p:spPr>
            <a:xfrm>
              <a:off x="0" y="0"/>
              <a:ext cx="3238500" cy="1193801"/>
            </a:xfrm>
            <a:prstGeom prst="rect">
              <a:avLst/>
            </a:prstGeom>
            <a:ln w="12700" cap="flat">
              <a:noFill/>
              <a:miter lim="400000"/>
            </a:ln>
            <a:effectLst/>
          </p:spPr>
        </p:pic>
        <p:sp>
          <p:nvSpPr>
            <p:cNvPr id="1071" name="Shape 1071"/>
            <p:cNvSpPr/>
            <p:nvPr/>
          </p:nvSpPr>
          <p:spPr>
            <a:xfrm>
              <a:off x="1390403" y="484667"/>
              <a:ext cx="488951"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642937">
                <a:defRPr sz="2500">
                  <a:latin typeface="Times"/>
                  <a:ea typeface="Times"/>
                  <a:cs typeface="Times"/>
                  <a:sym typeface="Times"/>
                </a:defRPr>
              </a:lvl1pPr>
            </a:lstStyle>
            <a:p>
              <a:pPr/>
              <a:r>
                <a:t>180</a:t>
              </a:r>
            </a:p>
          </p:txBody>
        </p:sp>
        <p:sp>
          <p:nvSpPr>
            <p:cNvPr id="1072" name="Shape 1072"/>
            <p:cNvSpPr/>
            <p:nvPr/>
          </p:nvSpPr>
          <p:spPr>
            <a:xfrm>
              <a:off x="2246192" y="102740"/>
              <a:ext cx="330201"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642937">
                <a:defRPr sz="2500">
                  <a:latin typeface="Times"/>
                  <a:ea typeface="Times"/>
                  <a:cs typeface="Times"/>
                  <a:sym typeface="Times"/>
                </a:defRPr>
              </a:lvl1pPr>
            </a:lstStyle>
            <a:p>
              <a:pPr/>
              <a:r>
                <a:t>60</a:t>
              </a:r>
            </a:p>
          </p:txBody>
        </p:sp>
        <p:sp>
          <p:nvSpPr>
            <p:cNvPr id="1073" name="Shape 1073"/>
            <p:cNvSpPr/>
            <p:nvPr/>
          </p:nvSpPr>
          <p:spPr>
            <a:xfrm>
              <a:off x="2198632" y="520402"/>
              <a:ext cx="488951"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642937">
                <a:defRPr sz="2500">
                  <a:latin typeface="Times"/>
                  <a:ea typeface="Times"/>
                  <a:cs typeface="Times"/>
                  <a:sym typeface="Times"/>
                </a:defRPr>
              </a:lvl1pPr>
            </a:lstStyle>
            <a:p>
              <a:pPr/>
              <a:r>
                <a:t>120</a:t>
              </a:r>
            </a:p>
          </p:txBody>
        </p:sp>
      </p:grpSp>
      <p:sp>
        <p:nvSpPr>
          <p:cNvPr id="1075" name="Shape 1075"/>
          <p:cNvSpPr/>
          <p:nvPr/>
        </p:nvSpPr>
        <p:spPr>
          <a:xfrm>
            <a:off x="946150" y="1589087"/>
            <a:ext cx="3162300" cy="2110388"/>
          </a:xfrm>
          <a:prstGeom prst="rect">
            <a:avLst/>
          </a:prstGeom>
          <a:ln w="12700">
            <a:miter lim="400000"/>
          </a:ln>
          <a:effectLst>
            <a:outerShdw sx="100000" sy="100000" kx="0" ky="0" algn="b" rotWithShape="0" blurRad="63500" dist="38098" dir="2700000">
              <a:srgbClr val="F6E9D2">
                <a:alpha val="78000"/>
              </a:srgbClr>
            </a:outerShdw>
          </a:effectLst>
          <a:extLst>
            <a:ext uri="{C572A759-6A51-4108-AA02-DFA0A04FC94B}">
              <ma14:wrappingTextBoxFlag xmlns:ma14="http://schemas.microsoft.com/office/mac/drawingml/2011/main" val="1"/>
            </a:ext>
          </a:extLst>
        </p:spPr>
        <p:txBody>
          <a:bodyPr lIns="0" tIns="0" rIns="0" bIns="0">
            <a:spAutoFit/>
          </a:bodyPr>
          <a:lstStyle/>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500">
                <a:latin typeface="Optima"/>
                <a:ea typeface="Optima"/>
                <a:cs typeface="Optima"/>
                <a:sym typeface="Optima"/>
              </a:defRPr>
            </a:pPr>
            <a:r>
              <a:t>Total, Majors, Design</a:t>
            </a:r>
            <a:endParaRPr sz="2900"/>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41,    24,       1</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33,    15,       5</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44,    </a:t>
            </a:r>
            <a:r>
              <a:rPr b="1"/>
              <a:t>30</a:t>
            </a:r>
            <a:r>
              <a:t>,     10</a:t>
            </a:r>
            <a:endParaRPr>
              <a:solidFill>
                <a:srgbClr val="FFFFFF"/>
              </a:solidFill>
            </a:endParaRPr>
          </a:p>
          <a:p>
            <a:pPr indent="61913" defTabSz="642937">
              <a:lnSpc>
                <a:spcPts val="3300"/>
              </a:lnSpc>
              <a:tabLst>
                <a:tab pos="190500" algn="l"/>
                <a:tab pos="635000" algn="l"/>
                <a:tab pos="1282700" algn="l"/>
                <a:tab pos="1917700" algn="l"/>
                <a:tab pos="2565400" algn="l"/>
                <a:tab pos="3213100" algn="l"/>
                <a:tab pos="3848100" algn="l"/>
                <a:tab pos="4495800" algn="l"/>
                <a:tab pos="5143500" algn="l"/>
                <a:tab pos="5778500" algn="l"/>
                <a:tab pos="6426200" algn="l"/>
                <a:tab pos="7061200" algn="l"/>
                <a:tab pos="7708900" algn="l"/>
              </a:tabLst>
              <a:defRPr sz="2900">
                <a:latin typeface="Optima"/>
                <a:ea typeface="Optima"/>
                <a:cs typeface="Optima"/>
                <a:sym typeface="Optima"/>
              </a:defRPr>
            </a:pPr>
            <a:r>
              <a:t>  24,      3,       5</a:t>
            </a:r>
          </a:p>
        </p:txBody>
      </p:sp>
      <p:sp>
        <p:nvSpPr>
          <p:cNvPr id="1076" name="Shape 1076"/>
          <p:cNvSpPr/>
          <p:nvPr>
            <p:ph type="title"/>
          </p:nvPr>
        </p:nvSpPr>
        <p:spPr>
          <a:xfrm>
            <a:off x="250825" y="107950"/>
            <a:ext cx="8429625" cy="830263"/>
          </a:xfrm>
          <a:prstGeom prst="rect">
            <a:avLst/>
          </a:prstGeom>
        </p:spPr>
        <p:txBody>
          <a:bodyPr/>
          <a:lstStyle>
            <a:lvl1pPr>
              <a:tabLst>
                <a:tab pos="1079500" algn="l"/>
              </a:tabLst>
              <a:defRPr sz="4500"/>
            </a:lvl1pPr>
          </a:lstStyle>
          <a:p>
            <a:pPr/>
            <a:r>
              <a:t>Defect Density Estimation</a:t>
            </a:r>
          </a:p>
        </p:txBody>
      </p:sp>
      <p:sp>
        <p:nvSpPr>
          <p:cNvPr id="1077" name="Shape 1077"/>
          <p:cNvSpPr/>
          <p:nvPr>
            <p:ph type="body" idx="1"/>
          </p:nvPr>
        </p:nvSpPr>
        <p:spPr>
          <a:xfrm>
            <a:off x="4705350" y="822324"/>
            <a:ext cx="4438650" cy="5811840"/>
          </a:xfrm>
          <a:prstGeom prst="rect">
            <a:avLst/>
          </a:prstGeom>
        </p:spPr>
        <p:txBody>
          <a:bodyPr/>
          <a:lstStyle/>
          <a:p>
            <a:pPr marL="80963" indent="0">
              <a:lnSpc>
                <a:spcPts val="3700"/>
              </a:lnSpc>
              <a:spcBef>
                <a:spcPts val="700"/>
              </a:spcBef>
              <a:buBlip>
                <a:blip r:embed="rId5"/>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700">
                <a:latin typeface="+mn-lt"/>
                <a:ea typeface="+mn-ea"/>
                <a:cs typeface="+mn-cs"/>
                <a:sym typeface="Arial"/>
              </a:defRPr>
            </a:pPr>
            <a:r>
              <a:t>Total for group (page 82) </a:t>
            </a:r>
          </a:p>
          <a:p>
            <a:pPr lvl="1" marL="160337" indent="0">
              <a:lnSpc>
                <a:spcPts val="3700"/>
              </a:lnSpc>
              <a:spcBef>
                <a:spcPts val="70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800">
                <a:latin typeface="+mn-lt"/>
                <a:ea typeface="+mn-ea"/>
                <a:cs typeface="+mn-cs"/>
                <a:sym typeface="Arial"/>
              </a:defRPr>
            </a:pPr>
            <a:r>
              <a:t> 30 x 2 = 60 Majors </a:t>
            </a:r>
            <a:endParaRPr sz="2800"/>
          </a:p>
          <a:p>
            <a:pPr lvl="1" marL="160337" indent="0">
              <a:lnSpc>
                <a:spcPts val="3700"/>
              </a:lnSpc>
              <a:spcBef>
                <a:spcPts val="70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800">
                <a:latin typeface="+mn-lt"/>
                <a:ea typeface="+mn-ea"/>
                <a:cs typeface="+mn-cs"/>
                <a:sym typeface="Arial"/>
              </a:defRPr>
            </a:pPr>
            <a:r>
              <a:t> assume are unique.</a:t>
            </a:r>
            <a:endParaRPr sz="2800"/>
          </a:p>
          <a:p>
            <a:pPr marL="80963" indent="0">
              <a:lnSpc>
                <a:spcPts val="3700"/>
              </a:lnSpc>
              <a:spcBef>
                <a:spcPts val="700"/>
              </a:spcBef>
              <a:buBlip>
                <a:blip r:embed="rId5"/>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700">
                <a:latin typeface="+mn-lt"/>
                <a:ea typeface="+mn-ea"/>
                <a:cs typeface="+mn-cs"/>
                <a:sym typeface="Arial"/>
              </a:defRPr>
            </a:pPr>
            <a:r>
              <a:t> If 33.333% effective, </a:t>
            </a:r>
          </a:p>
          <a:p>
            <a:pPr lvl="1" marL="160337" indent="0">
              <a:lnSpc>
                <a:spcPts val="3700"/>
              </a:lnSpc>
              <a:spcBef>
                <a:spcPts val="70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800">
                <a:latin typeface="+mn-lt"/>
                <a:ea typeface="+mn-ea"/>
                <a:cs typeface="+mn-cs"/>
                <a:sym typeface="Arial"/>
              </a:defRPr>
            </a:pPr>
            <a:r>
              <a:t>    total in page = 3x 60 =</a:t>
            </a:r>
            <a:r>
              <a:rPr sz="3600"/>
              <a:t>180</a:t>
            </a:r>
            <a:endParaRPr sz="2800"/>
          </a:p>
          <a:p>
            <a:pPr lvl="1" marL="0" indent="160337">
              <a:lnSpc>
                <a:spcPts val="1000"/>
              </a:lnSpc>
              <a:spcBef>
                <a:spcPts val="700"/>
              </a:spcBef>
              <a:buSzTx/>
              <a:buNone/>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500">
                <a:latin typeface="+mn-lt"/>
                <a:ea typeface="+mn-ea"/>
                <a:cs typeface="+mn-cs"/>
                <a:sym typeface="Arial"/>
              </a:defRPr>
            </a:pPr>
          </a:p>
          <a:p>
            <a:pPr marL="80963" indent="0">
              <a:lnSpc>
                <a:spcPts val="3700"/>
              </a:lnSpc>
              <a:spcBef>
                <a:spcPts val="700"/>
              </a:spcBef>
              <a:buBlip>
                <a:blip r:embed="rId5"/>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700">
                <a:latin typeface="+mn-lt"/>
                <a:ea typeface="+mn-ea"/>
                <a:cs typeface="+mn-cs"/>
                <a:sym typeface="Arial"/>
              </a:defRPr>
            </a:pPr>
            <a:r>
              <a:t> Of which 2/3 or 120 were not yet found.</a:t>
            </a:r>
          </a:p>
          <a:p>
            <a:pPr lvl="1" marL="160337" indent="0">
              <a:lnSpc>
                <a:spcPts val="1000"/>
              </a:lnSpc>
              <a:spcBef>
                <a:spcPts val="70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500">
                <a:latin typeface="+mn-lt"/>
                <a:ea typeface="+mn-ea"/>
                <a:cs typeface="+mn-cs"/>
                <a:sym typeface="Arial"/>
              </a:defRPr>
            </a:pPr>
            <a:r>
              <a:t>. </a:t>
            </a:r>
            <a:r>
              <a:rPr sz="1400"/>
              <a:t>If we fix all we found (60), </a:t>
            </a:r>
            <a:endParaRPr sz="2800"/>
          </a:p>
          <a:p>
            <a:pPr lvl="1" marL="160337" indent="0">
              <a:lnSpc>
                <a:spcPts val="3700"/>
              </a:lnSpc>
              <a:spcBef>
                <a:spcPts val="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800">
                <a:latin typeface="+mn-lt"/>
                <a:ea typeface="+mn-ea"/>
                <a:cs typeface="+mn-cs"/>
                <a:sym typeface="Arial"/>
              </a:defRPr>
            </a:pPr>
            <a:r>
              <a:t> then the estimated remainder of Majors would be 120 (not found)</a:t>
            </a:r>
            <a:endParaRPr sz="2800"/>
          </a:p>
          <a:p>
            <a:pPr lvl="1" marL="160337" indent="0">
              <a:lnSpc>
                <a:spcPts val="3700"/>
              </a:lnSpc>
              <a:spcBef>
                <a:spcPts val="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800">
                <a:latin typeface="+mn-lt"/>
                <a:ea typeface="+mn-ea"/>
                <a:cs typeface="+mn-cs"/>
                <a:sym typeface="Arial"/>
              </a:defRPr>
            </a:pPr>
            <a:r>
              <a:t> +10 “not fixed correctly” </a:t>
            </a:r>
            <a:endParaRPr sz="2800"/>
          </a:p>
          <a:p>
            <a:pPr lvl="1" marL="160337" indent="0">
              <a:lnSpc>
                <a:spcPts val="3700"/>
              </a:lnSpc>
              <a:spcBef>
                <a:spcPts val="0"/>
              </a:spcBef>
              <a:buBlip>
                <a:blip r:embed="rId6"/>
              </a:buBlip>
              <a:tabLst>
                <a:tab pos="584200" algn="l"/>
                <a:tab pos="584200" algn="l"/>
                <a:tab pos="635000" algn="l"/>
                <a:tab pos="635000" algn="l"/>
                <a:tab pos="800100" algn="l"/>
                <a:tab pos="863600" algn="l"/>
                <a:tab pos="1282700" algn="l"/>
                <a:tab pos="1282700" algn="l"/>
                <a:tab pos="1498600" algn="l"/>
                <a:tab pos="1917700" algn="l"/>
                <a:tab pos="1917700" algn="l"/>
                <a:tab pos="2146300" algn="l"/>
                <a:tab pos="2565400" algn="l"/>
                <a:tab pos="2565400" algn="l"/>
                <a:tab pos="2794000" algn="l"/>
                <a:tab pos="3213100" algn="l"/>
                <a:tab pos="3213100" algn="l"/>
                <a:tab pos="3429000" algn="l"/>
                <a:tab pos="3848100" algn="l"/>
                <a:tab pos="4076700" algn="l"/>
                <a:tab pos="4495800" algn="l"/>
                <a:tab pos="4724400" algn="l"/>
                <a:tab pos="5143500" algn="l"/>
                <a:tab pos="5359400" algn="l"/>
                <a:tab pos="5778500" algn="l"/>
                <a:tab pos="6007100" algn="l"/>
                <a:tab pos="6426200" algn="l"/>
                <a:tab pos="6642100" algn="l"/>
                <a:tab pos="7061200" algn="l"/>
                <a:tab pos="7289800" algn="l"/>
                <a:tab pos="7708900" algn="l"/>
                <a:tab pos="7937500" algn="l"/>
              </a:tabLst>
              <a:defRPr b="1" sz="1800">
                <a:latin typeface="+mn-lt"/>
                <a:ea typeface="+mn-ea"/>
                <a:cs typeface="+mn-cs"/>
                <a:sym typeface="Arial"/>
              </a:defRPr>
            </a:pPr>
            <a:r>
              <a:t> = </a:t>
            </a:r>
            <a:r>
              <a:rPr sz="3600"/>
              <a:t>130 </a:t>
            </a:r>
            <a:r>
              <a:t>Majors remaining.</a:t>
            </a:r>
          </a:p>
        </p:txBody>
      </p:sp>
      <p:sp>
        <p:nvSpPr>
          <p:cNvPr id="1078" name="Shape 107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077">
                                            <p:bg/>
                                          </p:spTgt>
                                        </p:tgtEl>
                                        <p:attrNameLst>
                                          <p:attrName>style.visibility</p:attrName>
                                        </p:attrNameLst>
                                      </p:cBhvr>
                                      <p:to>
                                        <p:strVal val="visible"/>
                                      </p:to>
                                    </p:set>
                                    <p:anim calcmode="lin" valueType="num">
                                      <p:cBhvr>
                                        <p:cTn id="7" dur="500" fill="hold"/>
                                        <p:tgtEl>
                                          <p:spTgt spid="1077">
                                            <p:bg/>
                                          </p:spTgt>
                                        </p:tgtEl>
                                        <p:attrNameLst>
                                          <p:attrName>ppt_w</p:attrName>
                                        </p:attrNameLst>
                                      </p:cBhvr>
                                      <p:tavLst>
                                        <p:tav tm="0">
                                          <p:val>
                                            <p:fltVal val="0"/>
                                          </p:val>
                                        </p:tav>
                                        <p:tav tm="100000">
                                          <p:val>
                                            <p:strVal val="#ppt_w"/>
                                          </p:val>
                                        </p:tav>
                                      </p:tavLst>
                                    </p:anim>
                                    <p:anim calcmode="lin" valueType="num">
                                      <p:cBhvr>
                                        <p:cTn id="8" dur="500" fill="hold"/>
                                        <p:tgtEl>
                                          <p:spTgt spid="107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077">
                                            <p:txEl>
                                              <p:pRg st="0" end="0"/>
                                            </p:txEl>
                                          </p:spTgt>
                                        </p:tgtEl>
                                        <p:attrNameLst>
                                          <p:attrName>style.visibility</p:attrName>
                                        </p:attrNameLst>
                                      </p:cBhvr>
                                      <p:to>
                                        <p:strVal val="visible"/>
                                      </p:to>
                                    </p:set>
                                    <p:anim calcmode="lin" valueType="num">
                                      <p:cBhvr>
                                        <p:cTn id="11" dur="500" fill="hold"/>
                                        <p:tgtEl>
                                          <p:spTgt spid="107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77">
                                            <p:txEl>
                                              <p:pRg st="0" end="0"/>
                                            </p:txEl>
                                          </p:spTgt>
                                        </p:tgtEl>
                                        <p:attrNameLst>
                                          <p:attrName>ppt_h</p:attrName>
                                        </p:attrNameLst>
                                      </p:cBhvr>
                                      <p:tavLst>
                                        <p:tav tm="0">
                                          <p:val>
                                            <p:fltVal val="0"/>
                                          </p:val>
                                        </p:tav>
                                        <p:tav tm="100000">
                                          <p:val>
                                            <p:strVal val="#ppt_h"/>
                                          </p:val>
                                        </p:tav>
                                      </p:tavLst>
                                    </p:anim>
                                  </p:childTnLst>
                                </p:cTn>
                              </p:par>
                              <p:par>
                                <p:cTn id="13" presetClass="entr" nodeType="withEffect" presetSubtype="16" presetID="23" grpId="1" fill="hold">
                                  <p:stCondLst>
                                    <p:cond delay="0"/>
                                  </p:stCondLst>
                                  <p:iterate type="el" backwards="0">
                                    <p:tmAbs val="0"/>
                                  </p:iterate>
                                  <p:childTnLst>
                                    <p:set>
                                      <p:cBhvr>
                                        <p:cTn id="14" fill="hold"/>
                                        <p:tgtEl>
                                          <p:spTgt spid="1077">
                                            <p:txEl>
                                              <p:pRg st="1" end="1"/>
                                            </p:txEl>
                                          </p:spTgt>
                                        </p:tgtEl>
                                        <p:attrNameLst>
                                          <p:attrName>style.visibility</p:attrName>
                                        </p:attrNameLst>
                                      </p:cBhvr>
                                      <p:to>
                                        <p:strVal val="visible"/>
                                      </p:to>
                                    </p:set>
                                    <p:anim calcmode="lin" valueType="num">
                                      <p:cBhvr>
                                        <p:cTn id="15" dur="500" fill="hold"/>
                                        <p:tgtEl>
                                          <p:spTgt spid="107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77">
                                            <p:txEl>
                                              <p:pRg st="1" end="1"/>
                                            </p:txEl>
                                          </p:spTgt>
                                        </p:tgtEl>
                                        <p:attrNameLst>
                                          <p:attrName>ppt_h</p:attrName>
                                        </p:attrNameLst>
                                      </p:cBhvr>
                                      <p:tavLst>
                                        <p:tav tm="0">
                                          <p:val>
                                            <p:fltVal val="0"/>
                                          </p:val>
                                        </p:tav>
                                        <p:tav tm="100000">
                                          <p:val>
                                            <p:strVal val="#ppt_h"/>
                                          </p:val>
                                        </p:tav>
                                      </p:tavLst>
                                    </p:anim>
                                  </p:childTnLst>
                                </p:cTn>
                              </p:par>
                              <p:par>
                                <p:cTn id="17" presetClass="entr" nodeType="withEffect" presetSubtype="16" presetID="23" grpId="1" fill="hold">
                                  <p:stCondLst>
                                    <p:cond delay="0"/>
                                  </p:stCondLst>
                                  <p:iterate type="el" backwards="0">
                                    <p:tmAbs val="0"/>
                                  </p:iterate>
                                  <p:childTnLst>
                                    <p:set>
                                      <p:cBhvr>
                                        <p:cTn id="18" fill="hold"/>
                                        <p:tgtEl>
                                          <p:spTgt spid="1077">
                                            <p:txEl>
                                              <p:pRg st="2" end="2"/>
                                            </p:txEl>
                                          </p:spTgt>
                                        </p:tgtEl>
                                        <p:attrNameLst>
                                          <p:attrName>style.visibility</p:attrName>
                                        </p:attrNameLst>
                                      </p:cBhvr>
                                      <p:to>
                                        <p:strVal val="visible"/>
                                      </p:to>
                                    </p:set>
                                    <p:anim calcmode="lin" valueType="num">
                                      <p:cBhvr>
                                        <p:cTn id="19" dur="500" fill="hold"/>
                                        <p:tgtEl>
                                          <p:spTgt spid="107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1077">
                                            <p:txEl>
                                              <p:pRg st="3" end="3"/>
                                            </p:txEl>
                                          </p:spTgt>
                                        </p:tgtEl>
                                        <p:attrNameLst>
                                          <p:attrName>style.visibility</p:attrName>
                                        </p:attrNameLst>
                                      </p:cBhvr>
                                      <p:to>
                                        <p:strVal val="visible"/>
                                      </p:to>
                                    </p:set>
                                    <p:anim calcmode="lin" valueType="num">
                                      <p:cBhvr>
                                        <p:cTn id="25" dur="500" fill="hold"/>
                                        <p:tgtEl>
                                          <p:spTgt spid="107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77">
                                            <p:txEl>
                                              <p:pRg st="3" end="3"/>
                                            </p:txEl>
                                          </p:spTgt>
                                        </p:tgtEl>
                                        <p:attrNameLst>
                                          <p:attrName>ppt_h</p:attrName>
                                        </p:attrNameLst>
                                      </p:cBhvr>
                                      <p:tavLst>
                                        <p:tav tm="0">
                                          <p:val>
                                            <p:fltVal val="0"/>
                                          </p:val>
                                        </p:tav>
                                        <p:tav tm="100000">
                                          <p:val>
                                            <p:strVal val="#ppt_h"/>
                                          </p:val>
                                        </p:tav>
                                      </p:tavLst>
                                    </p:anim>
                                  </p:childTnLst>
                                </p:cTn>
                              </p:par>
                              <p:par>
                                <p:cTn id="27" presetClass="entr" nodeType="withEffect" presetSubtype="16" presetID="23" grpId="1" fill="hold">
                                  <p:stCondLst>
                                    <p:cond delay="0"/>
                                  </p:stCondLst>
                                  <p:iterate type="el" backwards="0">
                                    <p:tmAbs val="0"/>
                                  </p:iterate>
                                  <p:childTnLst>
                                    <p:set>
                                      <p:cBhvr>
                                        <p:cTn id="28" fill="hold"/>
                                        <p:tgtEl>
                                          <p:spTgt spid="1077">
                                            <p:txEl>
                                              <p:pRg st="4" end="4"/>
                                            </p:txEl>
                                          </p:spTgt>
                                        </p:tgtEl>
                                        <p:attrNameLst>
                                          <p:attrName>style.visibility</p:attrName>
                                        </p:attrNameLst>
                                      </p:cBhvr>
                                      <p:to>
                                        <p:strVal val="visible"/>
                                      </p:to>
                                    </p:set>
                                    <p:anim calcmode="lin" valueType="num">
                                      <p:cBhvr>
                                        <p:cTn id="29" dur="500" fill="hold"/>
                                        <p:tgtEl>
                                          <p:spTgt spid="107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77">
                                            <p:txEl>
                                              <p:pRg st="4" end="4"/>
                                            </p:txEl>
                                          </p:spTgt>
                                        </p:tgtEl>
                                        <p:attrNameLst>
                                          <p:attrName>ppt_h</p:attrName>
                                        </p:attrNameLst>
                                      </p:cBhvr>
                                      <p:tavLst>
                                        <p:tav tm="0">
                                          <p:val>
                                            <p:fltVal val="0"/>
                                          </p:val>
                                        </p:tav>
                                        <p:tav tm="100000">
                                          <p:val>
                                            <p:strVal val="#ppt_h"/>
                                          </p:val>
                                        </p:tav>
                                      </p:tavLst>
                                    </p:anim>
                                  </p:childTnLst>
                                </p:cTn>
                              </p:par>
                              <p:par>
                                <p:cTn id="31" presetClass="entr" nodeType="withEffect" presetSubtype="16" presetID="23" grpId="1" fill="hold">
                                  <p:stCondLst>
                                    <p:cond delay="0"/>
                                  </p:stCondLst>
                                  <p:iterate type="el" backwards="0">
                                    <p:tmAbs val="0"/>
                                  </p:iterate>
                                  <p:childTnLst>
                                    <p:set>
                                      <p:cBhvr>
                                        <p:cTn id="32" fill="hold"/>
                                        <p:tgtEl>
                                          <p:spTgt spid="1077">
                                            <p:txEl>
                                              <p:pRg st="5" end="5"/>
                                            </p:txEl>
                                          </p:spTgt>
                                        </p:tgtEl>
                                        <p:attrNameLst>
                                          <p:attrName>style.visibility</p:attrName>
                                        </p:attrNameLst>
                                      </p:cBhvr>
                                      <p:to>
                                        <p:strVal val="visible"/>
                                      </p:to>
                                    </p:set>
                                    <p:anim calcmode="lin" valueType="num">
                                      <p:cBhvr>
                                        <p:cTn id="33" dur="500" fill="hold"/>
                                        <p:tgtEl>
                                          <p:spTgt spid="1077">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7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1" fill="hold">
                                  <p:stCondLst>
                                    <p:cond delay="0"/>
                                  </p:stCondLst>
                                  <p:iterate type="el" backwards="0">
                                    <p:tmAbs val="0"/>
                                  </p:iterate>
                                  <p:childTnLst>
                                    <p:set>
                                      <p:cBhvr>
                                        <p:cTn id="38" fill="hold"/>
                                        <p:tgtEl>
                                          <p:spTgt spid="1077">
                                            <p:txEl>
                                              <p:pRg st="6" end="6"/>
                                            </p:txEl>
                                          </p:spTgt>
                                        </p:tgtEl>
                                        <p:attrNameLst>
                                          <p:attrName>style.visibility</p:attrName>
                                        </p:attrNameLst>
                                      </p:cBhvr>
                                      <p:to>
                                        <p:strVal val="visible"/>
                                      </p:to>
                                    </p:set>
                                    <p:anim calcmode="lin" valueType="num">
                                      <p:cBhvr>
                                        <p:cTn id="39" dur="500" fill="hold"/>
                                        <p:tgtEl>
                                          <p:spTgt spid="1077">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1077">
                                            <p:txEl>
                                              <p:pRg st="6" end="6"/>
                                            </p:txEl>
                                          </p:spTgt>
                                        </p:tgtEl>
                                        <p:attrNameLst>
                                          <p:attrName>ppt_h</p:attrName>
                                        </p:attrNameLst>
                                      </p:cBhvr>
                                      <p:tavLst>
                                        <p:tav tm="0">
                                          <p:val>
                                            <p:fltVal val="0"/>
                                          </p:val>
                                        </p:tav>
                                        <p:tav tm="100000">
                                          <p:val>
                                            <p:strVal val="#ppt_h"/>
                                          </p:val>
                                        </p:tav>
                                      </p:tavLst>
                                    </p:anim>
                                  </p:childTnLst>
                                </p:cTn>
                              </p:par>
                              <p:par>
                                <p:cTn id="41" presetClass="entr" nodeType="withEffect" presetSubtype="16" presetID="23" grpId="1" fill="hold">
                                  <p:stCondLst>
                                    <p:cond delay="0"/>
                                  </p:stCondLst>
                                  <p:iterate type="el" backwards="0">
                                    <p:tmAbs val="0"/>
                                  </p:iterate>
                                  <p:childTnLst>
                                    <p:set>
                                      <p:cBhvr>
                                        <p:cTn id="42" fill="hold"/>
                                        <p:tgtEl>
                                          <p:spTgt spid="1077">
                                            <p:txEl>
                                              <p:pRg st="7" end="7"/>
                                            </p:txEl>
                                          </p:spTgt>
                                        </p:tgtEl>
                                        <p:attrNameLst>
                                          <p:attrName>style.visibility</p:attrName>
                                        </p:attrNameLst>
                                      </p:cBhvr>
                                      <p:to>
                                        <p:strVal val="visible"/>
                                      </p:to>
                                    </p:set>
                                    <p:anim calcmode="lin" valueType="num">
                                      <p:cBhvr>
                                        <p:cTn id="43" dur="500" fill="hold"/>
                                        <p:tgtEl>
                                          <p:spTgt spid="107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077">
                                            <p:txEl>
                                              <p:pRg st="7" end="7"/>
                                            </p:txEl>
                                          </p:spTgt>
                                        </p:tgtEl>
                                        <p:attrNameLst>
                                          <p:attrName>ppt_h</p:attrName>
                                        </p:attrNameLst>
                                      </p:cBhvr>
                                      <p:tavLst>
                                        <p:tav tm="0">
                                          <p:val>
                                            <p:fltVal val="0"/>
                                          </p:val>
                                        </p:tav>
                                        <p:tav tm="100000">
                                          <p:val>
                                            <p:strVal val="#ppt_h"/>
                                          </p:val>
                                        </p:tav>
                                      </p:tavLst>
                                    </p:anim>
                                  </p:childTnLst>
                                </p:cTn>
                              </p:par>
                              <p:par>
                                <p:cTn id="45" presetClass="entr" nodeType="withEffect" presetSubtype="16" presetID="23" grpId="1" fill="hold">
                                  <p:stCondLst>
                                    <p:cond delay="0"/>
                                  </p:stCondLst>
                                  <p:iterate type="el" backwards="0">
                                    <p:tmAbs val="0"/>
                                  </p:iterate>
                                  <p:childTnLst>
                                    <p:set>
                                      <p:cBhvr>
                                        <p:cTn id="46" fill="hold"/>
                                        <p:tgtEl>
                                          <p:spTgt spid="1077">
                                            <p:txEl>
                                              <p:pRg st="8" end="8"/>
                                            </p:txEl>
                                          </p:spTgt>
                                        </p:tgtEl>
                                        <p:attrNameLst>
                                          <p:attrName>style.visibility</p:attrName>
                                        </p:attrNameLst>
                                      </p:cBhvr>
                                      <p:to>
                                        <p:strVal val="visible"/>
                                      </p:to>
                                    </p:set>
                                    <p:anim calcmode="lin" valueType="num">
                                      <p:cBhvr>
                                        <p:cTn id="47" dur="500" fill="hold"/>
                                        <p:tgtEl>
                                          <p:spTgt spid="1077">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1077">
                                            <p:txEl>
                                              <p:pRg st="8" end="8"/>
                                            </p:txEl>
                                          </p:spTgt>
                                        </p:tgtEl>
                                        <p:attrNameLst>
                                          <p:attrName>ppt_h</p:attrName>
                                        </p:attrNameLst>
                                      </p:cBhvr>
                                      <p:tavLst>
                                        <p:tav tm="0">
                                          <p:val>
                                            <p:fltVal val="0"/>
                                          </p:val>
                                        </p:tav>
                                        <p:tav tm="100000">
                                          <p:val>
                                            <p:strVal val="#ppt_h"/>
                                          </p:val>
                                        </p:tav>
                                      </p:tavLst>
                                    </p:anim>
                                  </p:childTnLst>
                                </p:cTn>
                              </p:par>
                              <p:par>
                                <p:cTn id="49" presetClass="entr" nodeType="withEffect" presetSubtype="16" presetID="23" grpId="1" fill="hold">
                                  <p:stCondLst>
                                    <p:cond delay="0"/>
                                  </p:stCondLst>
                                  <p:iterate type="el" backwards="0">
                                    <p:tmAbs val="0"/>
                                  </p:iterate>
                                  <p:childTnLst>
                                    <p:set>
                                      <p:cBhvr>
                                        <p:cTn id="50" fill="hold"/>
                                        <p:tgtEl>
                                          <p:spTgt spid="1077">
                                            <p:txEl>
                                              <p:pRg st="9" end="9"/>
                                            </p:txEl>
                                          </p:spTgt>
                                        </p:tgtEl>
                                        <p:attrNameLst>
                                          <p:attrName>style.visibility</p:attrName>
                                        </p:attrNameLst>
                                      </p:cBhvr>
                                      <p:to>
                                        <p:strVal val="visible"/>
                                      </p:to>
                                    </p:set>
                                    <p:anim calcmode="lin" valueType="num">
                                      <p:cBhvr>
                                        <p:cTn id="51" dur="500" fill="hold"/>
                                        <p:tgtEl>
                                          <p:spTgt spid="1077">
                                            <p:txEl>
                                              <p:pRg st="9" end="9"/>
                                            </p:txEl>
                                          </p:spTgt>
                                        </p:tgtEl>
                                        <p:attrNameLst>
                                          <p:attrName>ppt_w</p:attrName>
                                        </p:attrNameLst>
                                      </p:cBhvr>
                                      <p:tavLst>
                                        <p:tav tm="0">
                                          <p:val>
                                            <p:fltVal val="0"/>
                                          </p:val>
                                        </p:tav>
                                        <p:tav tm="100000">
                                          <p:val>
                                            <p:strVal val="#ppt_w"/>
                                          </p:val>
                                        </p:tav>
                                      </p:tavLst>
                                    </p:anim>
                                    <p:anim calcmode="lin" valueType="num">
                                      <p:cBhvr>
                                        <p:cTn id="52" dur="500" fill="hold"/>
                                        <p:tgtEl>
                                          <p:spTgt spid="1077">
                                            <p:txEl>
                                              <p:pRg st="9" end="9"/>
                                            </p:txEl>
                                          </p:spTgt>
                                        </p:tgtEl>
                                        <p:attrNameLst>
                                          <p:attrName>ppt_h</p:attrName>
                                        </p:attrNameLst>
                                      </p:cBhvr>
                                      <p:tavLst>
                                        <p:tav tm="0">
                                          <p:val>
                                            <p:fltVal val="0"/>
                                          </p:val>
                                        </p:tav>
                                        <p:tav tm="100000">
                                          <p:val>
                                            <p:strVal val="#ppt_h"/>
                                          </p:val>
                                        </p:tav>
                                      </p:tavLst>
                                    </p:anim>
                                  </p:childTnLst>
                                </p:cTn>
                              </p:par>
                              <p:par>
                                <p:cTn id="53" presetClass="entr" nodeType="withEffect" presetSubtype="16" presetID="23" grpId="1" fill="hold">
                                  <p:stCondLst>
                                    <p:cond delay="0"/>
                                  </p:stCondLst>
                                  <p:iterate type="el" backwards="0">
                                    <p:tmAbs val="0"/>
                                  </p:iterate>
                                  <p:childTnLst>
                                    <p:set>
                                      <p:cBhvr>
                                        <p:cTn id="54" fill="hold"/>
                                        <p:tgtEl>
                                          <p:spTgt spid="1077">
                                            <p:txEl>
                                              <p:pRg st="10" end="10"/>
                                            </p:txEl>
                                          </p:spTgt>
                                        </p:tgtEl>
                                        <p:attrNameLst>
                                          <p:attrName>style.visibility</p:attrName>
                                        </p:attrNameLst>
                                      </p:cBhvr>
                                      <p:to>
                                        <p:strVal val="visible"/>
                                      </p:to>
                                    </p:set>
                                    <p:anim calcmode="lin" valueType="num">
                                      <p:cBhvr>
                                        <p:cTn id="55" dur="500" fill="hold"/>
                                        <p:tgtEl>
                                          <p:spTgt spid="1077">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1077">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77" grpId="1"/>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82" name="image56.png"/>
          <p:cNvPicPr>
            <a:picLocks noChangeAspect="1"/>
          </p:cNvPicPr>
          <p:nvPr/>
        </p:nvPicPr>
        <p:blipFill>
          <a:blip r:embed="rId2">
            <a:extLst/>
          </a:blip>
          <a:stretch>
            <a:fillRect/>
          </a:stretch>
        </p:blipFill>
        <p:spPr>
          <a:xfrm>
            <a:off x="6477000" y="3295496"/>
            <a:ext cx="6808789" cy="4481667"/>
          </a:xfrm>
          <a:prstGeom prst="rect">
            <a:avLst/>
          </a:prstGeom>
          <a:ln w="12700">
            <a:miter lim="400000"/>
          </a:ln>
        </p:spPr>
      </p:pic>
      <p:sp>
        <p:nvSpPr>
          <p:cNvPr id="1083" name="Shape 1083"/>
          <p:cNvSpPr/>
          <p:nvPr>
            <p:ph type="title"/>
          </p:nvPr>
        </p:nvSpPr>
        <p:spPr>
          <a:xfrm>
            <a:off x="2009775" y="-228600"/>
            <a:ext cx="5116513" cy="1108075"/>
          </a:xfrm>
          <a:prstGeom prst="rect">
            <a:avLst/>
          </a:prstGeom>
        </p:spPr>
        <p:txBody>
          <a:bodyPr/>
          <a:lstStyle>
            <a:lvl1pPr>
              <a:tabLst>
                <a:tab pos="1079500" algn="l"/>
              </a:tabLst>
            </a:lvl1pPr>
          </a:lstStyle>
          <a:p>
            <a:pPr/>
            <a:r>
              <a:t>Conclusions</a:t>
            </a:r>
          </a:p>
        </p:txBody>
      </p:sp>
      <p:sp>
        <p:nvSpPr>
          <p:cNvPr id="1084" name="Shape 1084"/>
          <p:cNvSpPr/>
          <p:nvPr>
            <p:ph type="body" idx="1"/>
          </p:nvPr>
        </p:nvSpPr>
        <p:spPr>
          <a:xfrm>
            <a:off x="446088" y="838201"/>
            <a:ext cx="8037511" cy="4724399"/>
          </a:xfrm>
          <a:prstGeom prst="rect">
            <a:avLst/>
          </a:prstGeom>
        </p:spPr>
        <p:txBody>
          <a:bodyPr/>
          <a:lstStyle/>
          <a:p>
            <a:pPr marL="80963" indent="0">
              <a:buBlip>
                <a:blip r:embed="rId3"/>
              </a:buBlip>
              <a:tabLst>
                <a:tab pos="736600" algn="l"/>
                <a:tab pos="736600" algn="l"/>
                <a:tab pos="736600" algn="l"/>
                <a:tab pos="736600" algn="l"/>
                <a:tab pos="736600" algn="l"/>
                <a:tab pos="736600" algn="l"/>
                <a:tab pos="736600" algn="l"/>
                <a:tab pos="736600" algn="l"/>
              </a:tabLst>
              <a:defRPr b="1" sz="2000"/>
            </a:pPr>
            <a:r>
              <a:t> </a:t>
            </a:r>
            <a:r>
              <a:rPr>
                <a:latin typeface="+mn-lt"/>
                <a:ea typeface="+mn-ea"/>
                <a:cs typeface="+mn-cs"/>
                <a:sym typeface="Arial"/>
              </a:rPr>
              <a:t>Human </a:t>
            </a:r>
            <a:r>
              <a:rPr i="1">
                <a:latin typeface="+mn-lt"/>
                <a:ea typeface="+mn-ea"/>
                <a:cs typeface="+mn-cs"/>
                <a:sym typeface="Arial"/>
              </a:rPr>
              <a:t>defect removal </a:t>
            </a:r>
            <a:r>
              <a:rPr>
                <a:latin typeface="+mn-lt"/>
                <a:ea typeface="+mn-ea"/>
                <a:cs typeface="+mn-cs"/>
                <a:sym typeface="Arial"/>
              </a:rPr>
              <a:t>by Inspections/reviews/SQC is </a:t>
            </a:r>
            <a:endParaRPr>
              <a:latin typeface="+mn-lt"/>
              <a:ea typeface="+mn-ea"/>
              <a:cs typeface="+mn-cs"/>
              <a:sym typeface="Arial"/>
            </a:endParaRPr>
          </a:p>
          <a:p>
            <a:pPr lvl="2" marL="481012" indent="0">
              <a:buBlip>
                <a:blip r:embed="rId4"/>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a hopeless cause: not worth it.</a:t>
            </a:r>
            <a:endParaRPr sz="2200"/>
          </a:p>
          <a:p>
            <a:pPr marL="80963" indent="0">
              <a:buBlip>
                <a:blip r:embed="rId3"/>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Spec QC can be used, in spite of imperfect effectiveness, </a:t>
            </a:r>
          </a:p>
          <a:p>
            <a:pPr lvl="2" marL="481012" indent="0">
              <a:buBlip>
                <a:blip r:embed="rId4"/>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to </a:t>
            </a:r>
            <a:r>
              <a:rPr i="1"/>
              <a:t>accurately estimate </a:t>
            </a:r>
            <a:r>
              <a:t>major defect level density.</a:t>
            </a:r>
          </a:p>
          <a:p>
            <a:pPr marL="80963" indent="0">
              <a:buBlip>
                <a:blip r:embed="rId3"/>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This measurement can be used to motivate engineers to </a:t>
            </a:r>
          </a:p>
          <a:p>
            <a:pPr lvl="2" marL="241300" indent="0">
              <a:buBlip>
                <a:blip r:embed="rId4"/>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dramatically        (100x! Over about 7 learning cycles) </a:t>
            </a:r>
            <a:endParaRPr sz="2200"/>
          </a:p>
          <a:p>
            <a:pPr lvl="2" marL="481012" indent="0">
              <a:buBlip>
                <a:blip r:embed="rId4"/>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reduce their defect insertion                                                         	(rule violation) </a:t>
            </a:r>
            <a:endParaRPr sz="2200"/>
          </a:p>
          <a:p>
            <a:pPr lvl="1" marL="160337" indent="0">
              <a:buBlip>
                <a:blip r:embed="rId5"/>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to a </a:t>
            </a:r>
            <a:r>
              <a:rPr i="1"/>
              <a:t>practical </a:t>
            </a:r>
            <a:r>
              <a:t>exit level    </a:t>
            </a:r>
          </a:p>
          <a:p>
            <a:pPr lvl="4" marL="401638" indent="0">
              <a:buBlip>
                <a:blip r:embed="rId4"/>
              </a:buBlip>
              <a:tabLst>
                <a:tab pos="736600" algn="l"/>
                <a:tab pos="736600" algn="l"/>
                <a:tab pos="736600" algn="l"/>
                <a:tab pos="736600" algn="l"/>
                <a:tab pos="736600" algn="l"/>
                <a:tab pos="736600" algn="l"/>
                <a:tab pos="736600" algn="l"/>
                <a:tab pos="736600" algn="l"/>
              </a:tabLst>
              <a:defRPr b="1" sz="2000">
                <a:latin typeface="+mn-lt"/>
                <a:ea typeface="+mn-ea"/>
                <a:cs typeface="+mn-cs"/>
                <a:sym typeface="Arial"/>
              </a:defRPr>
            </a:pPr>
            <a:r>
              <a:t> (like </a:t>
            </a:r>
            <a:r>
              <a:rPr i="1"/>
              <a:t>less than </a:t>
            </a:r>
            <a:r>
              <a:t>1.0 Majors/page)</a:t>
            </a:r>
          </a:p>
        </p:txBody>
      </p:sp>
      <p:pic>
        <p:nvPicPr>
          <p:cNvPr id="1085" name="image57.png"/>
          <p:cNvPicPr>
            <a:picLocks noChangeAspect="1"/>
          </p:cNvPicPr>
          <p:nvPr/>
        </p:nvPicPr>
        <p:blipFill>
          <a:blip r:embed="rId6">
            <a:extLst/>
          </a:blip>
          <a:stretch>
            <a:fillRect/>
          </a:stretch>
        </p:blipFill>
        <p:spPr>
          <a:xfrm>
            <a:off x="4697412" y="4652962"/>
            <a:ext cx="4197352" cy="2384426"/>
          </a:xfrm>
          <a:prstGeom prst="rect">
            <a:avLst/>
          </a:prstGeom>
          <a:ln w="12700">
            <a:miter lim="400000"/>
          </a:ln>
        </p:spPr>
      </p:pic>
      <p:sp>
        <p:nvSpPr>
          <p:cNvPr id="1086" name="Shape 108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084">
                                            <p:bg/>
                                          </p:spTgt>
                                        </p:tgtEl>
                                        <p:attrNameLst>
                                          <p:attrName>style.visibility</p:attrName>
                                        </p:attrNameLst>
                                      </p:cBhvr>
                                      <p:to>
                                        <p:strVal val="visible"/>
                                      </p:to>
                                    </p:set>
                                    <p:anim calcmode="lin" valueType="num">
                                      <p:cBhvr>
                                        <p:cTn id="7" dur="500" fill="hold"/>
                                        <p:tgtEl>
                                          <p:spTgt spid="1084">
                                            <p:bg/>
                                          </p:spTgt>
                                        </p:tgtEl>
                                        <p:attrNameLst>
                                          <p:attrName>ppt_w</p:attrName>
                                        </p:attrNameLst>
                                      </p:cBhvr>
                                      <p:tavLst>
                                        <p:tav tm="0">
                                          <p:val>
                                            <p:fltVal val="0"/>
                                          </p:val>
                                        </p:tav>
                                        <p:tav tm="100000">
                                          <p:val>
                                            <p:strVal val="#ppt_w"/>
                                          </p:val>
                                        </p:tav>
                                      </p:tavLst>
                                    </p:anim>
                                    <p:anim calcmode="lin" valueType="num">
                                      <p:cBhvr>
                                        <p:cTn id="8" dur="500" fill="hold"/>
                                        <p:tgtEl>
                                          <p:spTgt spid="108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084">
                                            <p:txEl>
                                              <p:pRg st="0" end="0"/>
                                            </p:txEl>
                                          </p:spTgt>
                                        </p:tgtEl>
                                        <p:attrNameLst>
                                          <p:attrName>style.visibility</p:attrName>
                                        </p:attrNameLst>
                                      </p:cBhvr>
                                      <p:to>
                                        <p:strVal val="visible"/>
                                      </p:to>
                                    </p:set>
                                    <p:anim calcmode="lin" valueType="num">
                                      <p:cBhvr>
                                        <p:cTn id="11" dur="500" fill="hold"/>
                                        <p:tgtEl>
                                          <p:spTgt spid="108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1084">
                                            <p:txEl>
                                              <p:pRg st="1" end="1"/>
                                            </p:txEl>
                                          </p:spTgt>
                                        </p:tgtEl>
                                        <p:attrNameLst>
                                          <p:attrName>style.visibility</p:attrName>
                                        </p:attrNameLst>
                                      </p:cBhvr>
                                      <p:to>
                                        <p:strVal val="visible"/>
                                      </p:to>
                                    </p:set>
                                    <p:anim calcmode="lin" valueType="num">
                                      <p:cBhvr>
                                        <p:cTn id="17" dur="500" fill="hold"/>
                                        <p:tgtEl>
                                          <p:spTgt spid="108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1084">
                                            <p:txEl>
                                              <p:pRg st="2" end="2"/>
                                            </p:txEl>
                                          </p:spTgt>
                                        </p:tgtEl>
                                        <p:attrNameLst>
                                          <p:attrName>style.visibility</p:attrName>
                                        </p:attrNameLst>
                                      </p:cBhvr>
                                      <p:to>
                                        <p:strVal val="visible"/>
                                      </p:to>
                                    </p:set>
                                    <p:anim calcmode="lin" valueType="num">
                                      <p:cBhvr>
                                        <p:cTn id="23" dur="500" fill="hold"/>
                                        <p:tgtEl>
                                          <p:spTgt spid="108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0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1084">
                                            <p:txEl>
                                              <p:pRg st="3" end="3"/>
                                            </p:txEl>
                                          </p:spTgt>
                                        </p:tgtEl>
                                        <p:attrNameLst>
                                          <p:attrName>style.visibility</p:attrName>
                                        </p:attrNameLst>
                                      </p:cBhvr>
                                      <p:to>
                                        <p:strVal val="visible"/>
                                      </p:to>
                                    </p:set>
                                    <p:anim calcmode="lin" valueType="num">
                                      <p:cBhvr>
                                        <p:cTn id="29" dur="500" fill="hold"/>
                                        <p:tgtEl>
                                          <p:spTgt spid="108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08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1084">
                                            <p:txEl>
                                              <p:pRg st="4" end="4"/>
                                            </p:txEl>
                                          </p:spTgt>
                                        </p:tgtEl>
                                        <p:attrNameLst>
                                          <p:attrName>style.visibility</p:attrName>
                                        </p:attrNameLst>
                                      </p:cBhvr>
                                      <p:to>
                                        <p:strVal val="visible"/>
                                      </p:to>
                                    </p:set>
                                    <p:anim calcmode="lin" valueType="num">
                                      <p:cBhvr>
                                        <p:cTn id="35" dur="500" fill="hold"/>
                                        <p:tgtEl>
                                          <p:spTgt spid="108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8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1084">
                                            <p:txEl>
                                              <p:pRg st="5" end="5"/>
                                            </p:txEl>
                                          </p:spTgt>
                                        </p:tgtEl>
                                        <p:attrNameLst>
                                          <p:attrName>style.visibility</p:attrName>
                                        </p:attrNameLst>
                                      </p:cBhvr>
                                      <p:to>
                                        <p:strVal val="visible"/>
                                      </p:to>
                                    </p:set>
                                    <p:anim calcmode="lin" valueType="num">
                                      <p:cBhvr>
                                        <p:cTn id="41" dur="500" fill="hold"/>
                                        <p:tgtEl>
                                          <p:spTgt spid="1084">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108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1" fill="hold">
                                  <p:stCondLst>
                                    <p:cond delay="0"/>
                                  </p:stCondLst>
                                  <p:iterate type="el" backwards="0">
                                    <p:tmAbs val="0"/>
                                  </p:iterate>
                                  <p:childTnLst>
                                    <p:set>
                                      <p:cBhvr>
                                        <p:cTn id="46" fill="hold"/>
                                        <p:tgtEl>
                                          <p:spTgt spid="1084">
                                            <p:txEl>
                                              <p:pRg st="6" end="6"/>
                                            </p:txEl>
                                          </p:spTgt>
                                        </p:tgtEl>
                                        <p:attrNameLst>
                                          <p:attrName>style.visibility</p:attrName>
                                        </p:attrNameLst>
                                      </p:cBhvr>
                                      <p:to>
                                        <p:strVal val="visible"/>
                                      </p:to>
                                    </p:set>
                                    <p:anim calcmode="lin" valueType="num">
                                      <p:cBhvr>
                                        <p:cTn id="47" dur="500" fill="hold"/>
                                        <p:tgtEl>
                                          <p:spTgt spid="1084">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108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6" presetID="23" grpId="1" fill="hold">
                                  <p:stCondLst>
                                    <p:cond delay="0"/>
                                  </p:stCondLst>
                                  <p:iterate type="el" backwards="0">
                                    <p:tmAbs val="0"/>
                                  </p:iterate>
                                  <p:childTnLst>
                                    <p:set>
                                      <p:cBhvr>
                                        <p:cTn id="52" fill="hold"/>
                                        <p:tgtEl>
                                          <p:spTgt spid="1084">
                                            <p:txEl>
                                              <p:pRg st="7" end="7"/>
                                            </p:txEl>
                                          </p:spTgt>
                                        </p:tgtEl>
                                        <p:attrNameLst>
                                          <p:attrName>style.visibility</p:attrName>
                                        </p:attrNameLst>
                                      </p:cBhvr>
                                      <p:to>
                                        <p:strVal val="visible"/>
                                      </p:to>
                                    </p:set>
                                    <p:anim calcmode="lin" valueType="num">
                                      <p:cBhvr>
                                        <p:cTn id="53" dur="500" fill="hold"/>
                                        <p:tgtEl>
                                          <p:spTgt spid="1084">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1084">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16" presetID="23" grpId="1" fill="hold">
                                  <p:stCondLst>
                                    <p:cond delay="0"/>
                                  </p:stCondLst>
                                  <p:iterate type="el" backwards="0">
                                    <p:tmAbs val="0"/>
                                  </p:iterate>
                                  <p:childTnLst>
                                    <p:set>
                                      <p:cBhvr>
                                        <p:cTn id="58" fill="hold"/>
                                        <p:tgtEl>
                                          <p:spTgt spid="1084">
                                            <p:txEl>
                                              <p:pRg st="8" end="8"/>
                                            </p:txEl>
                                          </p:spTgt>
                                        </p:tgtEl>
                                        <p:attrNameLst>
                                          <p:attrName>style.visibility</p:attrName>
                                        </p:attrNameLst>
                                      </p:cBhvr>
                                      <p:to>
                                        <p:strVal val="visible"/>
                                      </p:to>
                                    </p:set>
                                    <p:anim calcmode="lin" valueType="num">
                                      <p:cBhvr>
                                        <p:cTn id="59" dur="500" fill="hold"/>
                                        <p:tgtEl>
                                          <p:spTgt spid="1084">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1084">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2" presetID="2" grpId="2" fill="hold">
                                  <p:stCondLst>
                                    <p:cond delay="0"/>
                                  </p:stCondLst>
                                  <p:iterate type="el" backwards="0">
                                    <p:tmAbs val="0"/>
                                  </p:iterate>
                                  <p:childTnLst>
                                    <p:set>
                                      <p:cBhvr>
                                        <p:cTn id="64" fill="hold"/>
                                        <p:tgtEl>
                                          <p:spTgt spid="1085"/>
                                        </p:tgtEl>
                                        <p:attrNameLst>
                                          <p:attrName>style.visibility</p:attrName>
                                        </p:attrNameLst>
                                      </p:cBhvr>
                                      <p:to>
                                        <p:strVal val="visible"/>
                                      </p:to>
                                    </p:set>
                                    <p:anim calcmode="lin" valueType="num">
                                      <p:cBhvr>
                                        <p:cTn id="65" dur="500" fill="hold"/>
                                        <p:tgtEl>
                                          <p:spTgt spid="1085"/>
                                        </p:tgtEl>
                                        <p:attrNameLst>
                                          <p:attrName>ppt_x</p:attrName>
                                        </p:attrNameLst>
                                      </p:cBhvr>
                                      <p:tavLst>
                                        <p:tav tm="0">
                                          <p:val>
                                            <p:strVal val="1+#ppt_w/2"/>
                                          </p:val>
                                        </p:tav>
                                        <p:tav tm="100000">
                                          <p:val>
                                            <p:strVal val="#ppt_x"/>
                                          </p:val>
                                        </p:tav>
                                      </p:tavLst>
                                    </p:anim>
                                    <p:anim calcmode="lin" valueType="num">
                                      <p:cBhvr>
                                        <p:cTn id="66" dur="500" fill="hold"/>
                                        <p:tgtEl>
                                          <p:spTgt spid="1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84" grpId="1"/>
      <p:bldP build="whole" bldLvl="1" animBg="1" rev="0" advAuto="0" spid="1085" grpId="2"/>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88" name="image56.png"/>
          <p:cNvPicPr>
            <a:picLocks noChangeAspect="1"/>
          </p:cNvPicPr>
          <p:nvPr/>
        </p:nvPicPr>
        <p:blipFill>
          <a:blip r:embed="rId2">
            <a:extLst/>
          </a:blip>
          <a:stretch>
            <a:fillRect/>
          </a:stretch>
        </p:blipFill>
        <p:spPr>
          <a:xfrm>
            <a:off x="-4419600" y="2536825"/>
            <a:ext cx="8016875" cy="5275264"/>
          </a:xfrm>
          <a:prstGeom prst="rect">
            <a:avLst/>
          </a:prstGeom>
          <a:ln w="12700">
            <a:miter lim="400000"/>
          </a:ln>
        </p:spPr>
      </p:pic>
      <p:sp>
        <p:nvSpPr>
          <p:cNvPr id="1089" name="Shape 1089"/>
          <p:cNvSpPr/>
          <p:nvPr>
            <p:ph type="title"/>
          </p:nvPr>
        </p:nvSpPr>
        <p:spPr>
          <a:xfrm>
            <a:off x="455613" y="204788"/>
            <a:ext cx="8224836" cy="1911351"/>
          </a:xfrm>
          <a:prstGeom prst="rect">
            <a:avLst/>
          </a:prstGeom>
        </p:spPr>
        <p:txBody>
          <a:bodyPr/>
          <a:lstStyle/>
          <a:p>
            <a:pPr defTabSz="636508">
              <a:spcBef>
                <a:spcPts val="0"/>
              </a:spcBef>
              <a:tabLst>
                <a:tab pos="203200" algn="l"/>
                <a:tab pos="850900" algn="l"/>
                <a:tab pos="1473200" algn="l"/>
                <a:tab pos="2120900" algn="l"/>
                <a:tab pos="2755900" algn="l"/>
                <a:tab pos="3390900" algn="l"/>
                <a:tab pos="4025900" algn="l"/>
                <a:tab pos="4673600" algn="l"/>
                <a:tab pos="5295900" algn="l"/>
                <a:tab pos="5943600" algn="l"/>
                <a:tab pos="6565900" algn="l"/>
                <a:tab pos="7213600" algn="l"/>
                <a:tab pos="7848600" algn="l"/>
              </a:tabLst>
              <a:defRPr sz="5841">
                <a:solidFill>
                  <a:srgbClr val="463B2A"/>
                </a:solidFill>
              </a:defRPr>
            </a:pPr>
            <a:r>
              <a:t>Extrapolation to</a:t>
            </a:r>
            <a:br/>
            <a:r>
              <a:t> Whole Document</a:t>
            </a:r>
          </a:p>
        </p:txBody>
      </p:sp>
      <p:sp>
        <p:nvSpPr>
          <p:cNvPr id="1090" name="Shape 1090"/>
          <p:cNvSpPr/>
          <p:nvPr>
            <p:ph type="body" idx="1"/>
          </p:nvPr>
        </p:nvSpPr>
        <p:spPr>
          <a:xfrm>
            <a:off x="3429000" y="2017713"/>
            <a:ext cx="5715000" cy="4527551"/>
          </a:xfrm>
          <a:prstGeom prst="rect">
            <a:avLst/>
          </a:prstGeom>
        </p:spPr>
        <p:txBody>
          <a:bodyPr/>
          <a:lstStyle/>
          <a:p>
            <a:pPr marL="80963" indent="0">
              <a:lnSpc>
                <a:spcPts val="5100"/>
              </a:lnSpc>
              <a:spcBef>
                <a:spcPts val="800"/>
              </a:spcBef>
              <a:buSzPct val="82000"/>
              <a:buBlip>
                <a:blip r:embed="rId3"/>
              </a:buBlip>
              <a:tabLst>
                <a:tab pos="419100" algn="l"/>
                <a:tab pos="419100" algn="l"/>
                <a:tab pos="419100" algn="l"/>
                <a:tab pos="863600" algn="l"/>
                <a:tab pos="863600" algn="l"/>
                <a:tab pos="863600" algn="l"/>
                <a:tab pos="1498600" algn="l"/>
                <a:tab pos="1498600" algn="l"/>
                <a:tab pos="1498600" algn="l"/>
                <a:tab pos="2146300" algn="l"/>
                <a:tab pos="2146300" algn="l"/>
                <a:tab pos="2146300" algn="l"/>
                <a:tab pos="2794000" algn="l"/>
                <a:tab pos="2794000" algn="l"/>
                <a:tab pos="2794000" algn="l"/>
                <a:tab pos="3429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defRPr b="1" sz="2200"/>
            </a:pPr>
            <a:r>
              <a:t>Average: </a:t>
            </a:r>
            <a:r>
              <a:rPr sz="3900"/>
              <a:t>150</a:t>
            </a:r>
            <a:r>
              <a:t> Majors/page</a:t>
            </a:r>
          </a:p>
          <a:p>
            <a:pPr lvl="2" marL="481012" indent="0">
              <a:lnSpc>
                <a:spcPts val="5100"/>
              </a:lnSpc>
              <a:spcBef>
                <a:spcPts val="800"/>
              </a:spcBef>
              <a:buSzPct val="58000"/>
              <a:buBlip>
                <a:blip r:embed="rId4"/>
              </a:buBlip>
              <a:tabLst>
                <a:tab pos="419100" algn="l"/>
                <a:tab pos="419100" algn="l"/>
                <a:tab pos="419100" algn="l"/>
                <a:tab pos="863600" algn="l"/>
                <a:tab pos="863600" algn="l"/>
                <a:tab pos="863600" algn="l"/>
                <a:tab pos="1498600" algn="l"/>
                <a:tab pos="1498600" algn="l"/>
                <a:tab pos="1498600" algn="l"/>
                <a:tab pos="2146300" algn="l"/>
                <a:tab pos="2146300" algn="l"/>
                <a:tab pos="2146300" algn="l"/>
                <a:tab pos="2794000" algn="l"/>
                <a:tab pos="2794000" algn="l"/>
                <a:tab pos="2794000" algn="l"/>
                <a:tab pos="3429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defRPr sz="1600"/>
            </a:pPr>
            <a:r>
              <a:t> Page 81: 120 majors/page</a:t>
            </a:r>
          </a:p>
          <a:p>
            <a:pPr lvl="2" marL="481012" indent="0">
              <a:lnSpc>
                <a:spcPts val="5100"/>
              </a:lnSpc>
              <a:spcBef>
                <a:spcPts val="800"/>
              </a:spcBef>
              <a:buSzPct val="58000"/>
              <a:buBlip>
                <a:blip r:embed="rId4"/>
              </a:buBlip>
              <a:tabLst>
                <a:tab pos="419100" algn="l"/>
                <a:tab pos="419100" algn="l"/>
                <a:tab pos="419100" algn="l"/>
                <a:tab pos="863600" algn="l"/>
                <a:tab pos="863600" algn="l"/>
                <a:tab pos="863600" algn="l"/>
                <a:tab pos="1498600" algn="l"/>
                <a:tab pos="1498600" algn="l"/>
                <a:tab pos="1498600" algn="l"/>
                <a:tab pos="2146300" algn="l"/>
                <a:tab pos="2146300" algn="l"/>
                <a:tab pos="2146300" algn="l"/>
                <a:tab pos="2794000" algn="l"/>
                <a:tab pos="2794000" algn="l"/>
                <a:tab pos="2794000" algn="l"/>
                <a:tab pos="3429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defRPr sz="1600"/>
            </a:pPr>
            <a:r>
              <a:t> Page 82: 180 Majors/page</a:t>
            </a:r>
            <a:endParaRPr sz="2200"/>
          </a:p>
          <a:p>
            <a:pPr marL="80963" indent="0">
              <a:lnSpc>
                <a:spcPts val="5100"/>
              </a:lnSpc>
              <a:spcBef>
                <a:spcPts val="800"/>
              </a:spcBef>
              <a:buSzPct val="82000"/>
              <a:buBlip>
                <a:blip r:embed="rId3"/>
              </a:buBlip>
              <a:tabLst>
                <a:tab pos="419100" algn="l"/>
                <a:tab pos="419100" algn="l"/>
                <a:tab pos="419100" algn="l"/>
                <a:tab pos="863600" algn="l"/>
                <a:tab pos="863600" algn="l"/>
                <a:tab pos="863600" algn="l"/>
                <a:tab pos="1498600" algn="l"/>
                <a:tab pos="1498600" algn="l"/>
                <a:tab pos="1498600" algn="l"/>
                <a:tab pos="2146300" algn="l"/>
                <a:tab pos="2146300" algn="l"/>
                <a:tab pos="2146300" algn="l"/>
                <a:tab pos="2794000" algn="l"/>
                <a:tab pos="2794000" algn="l"/>
                <a:tab pos="2794000" algn="l"/>
                <a:tab pos="3429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defRPr b="1" sz="2200"/>
            </a:pPr>
            <a:r>
              <a:t>Total in whole document: </a:t>
            </a:r>
          </a:p>
          <a:p>
            <a:pPr lvl="1" marL="457201" indent="0">
              <a:lnSpc>
                <a:spcPts val="5100"/>
              </a:lnSpc>
              <a:spcBef>
                <a:spcPts val="800"/>
              </a:spcBef>
              <a:buSzPct val="82000"/>
              <a:buBlip>
                <a:blip r:embed="rId5"/>
              </a:buBlip>
              <a:tabLst>
                <a:tab pos="419100" algn="l"/>
                <a:tab pos="419100" algn="l"/>
                <a:tab pos="419100" algn="l"/>
                <a:tab pos="863600" algn="l"/>
                <a:tab pos="863600" algn="l"/>
                <a:tab pos="863600" algn="l"/>
                <a:tab pos="1498600" algn="l"/>
                <a:tab pos="1498600" algn="l"/>
                <a:tab pos="1498600" algn="l"/>
                <a:tab pos="2146300" algn="l"/>
                <a:tab pos="2146300" algn="l"/>
                <a:tab pos="2146300" algn="l"/>
                <a:tab pos="2794000" algn="l"/>
                <a:tab pos="2794000" algn="l"/>
                <a:tab pos="2794000" algn="l"/>
                <a:tab pos="3429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defRPr b="1" sz="4500"/>
            </a:pPr>
            <a:r>
              <a:t> 12,300</a:t>
            </a:r>
            <a:r>
              <a:rPr sz="1600"/>
              <a:t> Majors</a:t>
            </a:r>
            <a:endParaRPr sz="1600"/>
          </a:p>
          <a:p>
            <a:pPr lvl="2" marL="481012" indent="0">
              <a:lnSpc>
                <a:spcPts val="5100"/>
              </a:lnSpc>
              <a:spcBef>
                <a:spcPts val="800"/>
              </a:spcBef>
              <a:buSzPct val="58000"/>
              <a:buBlip>
                <a:blip r:embed="rId4"/>
              </a:buBlip>
              <a:tabLst>
                <a:tab pos="419100" algn="l"/>
                <a:tab pos="419100" algn="l"/>
                <a:tab pos="419100" algn="l"/>
                <a:tab pos="863600" algn="l"/>
                <a:tab pos="863600" algn="l"/>
                <a:tab pos="863600" algn="l"/>
                <a:tab pos="1498600" algn="l"/>
                <a:tab pos="1498600" algn="l"/>
                <a:tab pos="1498600" algn="l"/>
                <a:tab pos="2146300" algn="l"/>
                <a:tab pos="2146300" algn="l"/>
                <a:tab pos="2146300" algn="l"/>
                <a:tab pos="2794000" algn="l"/>
                <a:tab pos="2794000" algn="l"/>
                <a:tab pos="2794000" algn="l"/>
                <a:tab pos="3429000" algn="l"/>
                <a:tab pos="3429000" algn="l"/>
                <a:tab pos="3429000" algn="l"/>
                <a:tab pos="4076700" algn="l"/>
                <a:tab pos="4076700" algn="l"/>
                <a:tab pos="4724400" algn="l"/>
                <a:tab pos="4724400" algn="l"/>
                <a:tab pos="5359400" algn="l"/>
                <a:tab pos="5359400" algn="l"/>
                <a:tab pos="6007100" algn="l"/>
                <a:tab pos="6007100" algn="l"/>
                <a:tab pos="6642100" algn="l"/>
                <a:tab pos="6642100" algn="l"/>
                <a:tab pos="7289800" algn="l"/>
                <a:tab pos="7289800" algn="l"/>
                <a:tab pos="7937500" algn="l"/>
                <a:tab pos="7937500" algn="l"/>
              </a:tabLst>
              <a:defRPr sz="1600"/>
            </a:pPr>
            <a:r>
              <a:t> 150 Majors/page x 82 pages.</a:t>
            </a:r>
          </a:p>
        </p:txBody>
      </p:sp>
      <p:pic>
        <p:nvPicPr>
          <p:cNvPr id="1091" name="image58.png"/>
          <p:cNvPicPr>
            <a:picLocks noChangeAspect="1"/>
          </p:cNvPicPr>
          <p:nvPr/>
        </p:nvPicPr>
        <p:blipFill>
          <a:blip r:embed="rId6">
            <a:extLst/>
          </a:blip>
          <a:stretch>
            <a:fillRect/>
          </a:stretch>
        </p:blipFill>
        <p:spPr>
          <a:xfrm>
            <a:off x="7380513" y="2362200"/>
            <a:ext cx="1763487" cy="2362201"/>
          </a:xfrm>
          <a:prstGeom prst="rect">
            <a:avLst/>
          </a:prstGeom>
          <a:ln w="12700">
            <a:miter lim="400000"/>
          </a:ln>
        </p:spPr>
      </p:pic>
      <p:pic>
        <p:nvPicPr>
          <p:cNvPr id="1092" name="image59.jpg"/>
          <p:cNvPicPr>
            <a:picLocks noChangeAspect="1"/>
          </p:cNvPicPr>
          <p:nvPr/>
        </p:nvPicPr>
        <p:blipFill>
          <a:blip r:embed="rId7">
            <a:extLst/>
          </a:blip>
          <a:stretch>
            <a:fillRect/>
          </a:stretch>
        </p:blipFill>
        <p:spPr>
          <a:xfrm>
            <a:off x="7170297" y="5105400"/>
            <a:ext cx="1973703" cy="1516381"/>
          </a:xfrm>
          <a:prstGeom prst="rect">
            <a:avLst/>
          </a:prstGeom>
          <a:ln w="12700">
            <a:miter lim="400000"/>
          </a:ln>
        </p:spPr>
      </p:pic>
      <p:sp>
        <p:nvSpPr>
          <p:cNvPr id="1093" name="Shape 1093"/>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090">
                                            <p:bg/>
                                          </p:spTgt>
                                        </p:tgtEl>
                                        <p:attrNameLst>
                                          <p:attrName>style.visibility</p:attrName>
                                        </p:attrNameLst>
                                      </p:cBhvr>
                                      <p:to>
                                        <p:strVal val="visible"/>
                                      </p:to>
                                    </p:set>
                                    <p:anim calcmode="lin" valueType="num">
                                      <p:cBhvr>
                                        <p:cTn id="7" dur="500" fill="hold"/>
                                        <p:tgtEl>
                                          <p:spTgt spid="1090">
                                            <p:bg/>
                                          </p:spTgt>
                                        </p:tgtEl>
                                        <p:attrNameLst>
                                          <p:attrName>ppt_w</p:attrName>
                                        </p:attrNameLst>
                                      </p:cBhvr>
                                      <p:tavLst>
                                        <p:tav tm="0">
                                          <p:val>
                                            <p:fltVal val="0"/>
                                          </p:val>
                                        </p:tav>
                                        <p:tav tm="100000">
                                          <p:val>
                                            <p:strVal val="#ppt_w"/>
                                          </p:val>
                                        </p:tav>
                                      </p:tavLst>
                                    </p:anim>
                                    <p:anim calcmode="lin" valueType="num">
                                      <p:cBhvr>
                                        <p:cTn id="8" dur="500" fill="hold"/>
                                        <p:tgtEl>
                                          <p:spTgt spid="1090">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090">
                                            <p:txEl>
                                              <p:pRg st="0" end="0"/>
                                            </p:txEl>
                                          </p:spTgt>
                                        </p:tgtEl>
                                        <p:attrNameLst>
                                          <p:attrName>style.visibility</p:attrName>
                                        </p:attrNameLst>
                                      </p:cBhvr>
                                      <p:to>
                                        <p:strVal val="visible"/>
                                      </p:to>
                                    </p:set>
                                    <p:anim calcmode="lin" valueType="num">
                                      <p:cBhvr>
                                        <p:cTn id="11" dur="500" fill="hold"/>
                                        <p:tgtEl>
                                          <p:spTgt spid="109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90">
                                            <p:txEl>
                                              <p:pRg st="0" end="0"/>
                                            </p:txEl>
                                          </p:spTgt>
                                        </p:tgtEl>
                                        <p:attrNameLst>
                                          <p:attrName>ppt_h</p:attrName>
                                        </p:attrNameLst>
                                      </p:cBhvr>
                                      <p:tavLst>
                                        <p:tav tm="0">
                                          <p:val>
                                            <p:fltVal val="0"/>
                                          </p:val>
                                        </p:tav>
                                        <p:tav tm="100000">
                                          <p:val>
                                            <p:strVal val="#ppt_h"/>
                                          </p:val>
                                        </p:tav>
                                      </p:tavLst>
                                    </p:anim>
                                  </p:childTnLst>
                                </p:cTn>
                              </p:par>
                              <p:par>
                                <p:cTn id="13" presetClass="entr" nodeType="withEffect" presetSubtype="16" presetID="23" grpId="1" fill="hold">
                                  <p:stCondLst>
                                    <p:cond delay="0"/>
                                  </p:stCondLst>
                                  <p:iterate type="el" backwards="0">
                                    <p:tmAbs val="0"/>
                                  </p:iterate>
                                  <p:childTnLst>
                                    <p:set>
                                      <p:cBhvr>
                                        <p:cTn id="14" fill="hold"/>
                                        <p:tgtEl>
                                          <p:spTgt spid="1090">
                                            <p:txEl>
                                              <p:pRg st="1" end="1"/>
                                            </p:txEl>
                                          </p:spTgt>
                                        </p:tgtEl>
                                        <p:attrNameLst>
                                          <p:attrName>style.visibility</p:attrName>
                                        </p:attrNameLst>
                                      </p:cBhvr>
                                      <p:to>
                                        <p:strVal val="visible"/>
                                      </p:to>
                                    </p:set>
                                    <p:anim calcmode="lin" valueType="num">
                                      <p:cBhvr>
                                        <p:cTn id="15" dur="500" fill="hold"/>
                                        <p:tgtEl>
                                          <p:spTgt spid="1090">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90">
                                            <p:txEl>
                                              <p:pRg st="1" end="1"/>
                                            </p:txEl>
                                          </p:spTgt>
                                        </p:tgtEl>
                                        <p:attrNameLst>
                                          <p:attrName>ppt_h</p:attrName>
                                        </p:attrNameLst>
                                      </p:cBhvr>
                                      <p:tavLst>
                                        <p:tav tm="0">
                                          <p:val>
                                            <p:fltVal val="0"/>
                                          </p:val>
                                        </p:tav>
                                        <p:tav tm="100000">
                                          <p:val>
                                            <p:strVal val="#ppt_h"/>
                                          </p:val>
                                        </p:tav>
                                      </p:tavLst>
                                    </p:anim>
                                  </p:childTnLst>
                                </p:cTn>
                              </p:par>
                              <p:par>
                                <p:cTn id="17" presetClass="entr" nodeType="withEffect" presetSubtype="16" presetID="23" grpId="1" fill="hold">
                                  <p:stCondLst>
                                    <p:cond delay="0"/>
                                  </p:stCondLst>
                                  <p:iterate type="el" backwards="0">
                                    <p:tmAbs val="0"/>
                                  </p:iterate>
                                  <p:childTnLst>
                                    <p:set>
                                      <p:cBhvr>
                                        <p:cTn id="18" fill="hold"/>
                                        <p:tgtEl>
                                          <p:spTgt spid="1090">
                                            <p:txEl>
                                              <p:pRg st="2" end="2"/>
                                            </p:txEl>
                                          </p:spTgt>
                                        </p:tgtEl>
                                        <p:attrNameLst>
                                          <p:attrName>style.visibility</p:attrName>
                                        </p:attrNameLst>
                                      </p:cBhvr>
                                      <p:to>
                                        <p:strVal val="visible"/>
                                      </p:to>
                                    </p:set>
                                    <p:anim calcmode="lin" valueType="num">
                                      <p:cBhvr>
                                        <p:cTn id="19" dur="500" fill="hold"/>
                                        <p:tgtEl>
                                          <p:spTgt spid="109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9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1090">
                                            <p:txEl>
                                              <p:pRg st="3" end="3"/>
                                            </p:txEl>
                                          </p:spTgt>
                                        </p:tgtEl>
                                        <p:attrNameLst>
                                          <p:attrName>style.visibility</p:attrName>
                                        </p:attrNameLst>
                                      </p:cBhvr>
                                      <p:to>
                                        <p:strVal val="visible"/>
                                      </p:to>
                                    </p:set>
                                    <p:anim calcmode="lin" valueType="num">
                                      <p:cBhvr>
                                        <p:cTn id="25" dur="500" fill="hold"/>
                                        <p:tgtEl>
                                          <p:spTgt spid="109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90">
                                            <p:txEl>
                                              <p:pRg st="3" end="3"/>
                                            </p:txEl>
                                          </p:spTgt>
                                        </p:tgtEl>
                                        <p:attrNameLst>
                                          <p:attrName>ppt_h</p:attrName>
                                        </p:attrNameLst>
                                      </p:cBhvr>
                                      <p:tavLst>
                                        <p:tav tm="0">
                                          <p:val>
                                            <p:fltVal val="0"/>
                                          </p:val>
                                        </p:tav>
                                        <p:tav tm="100000">
                                          <p:val>
                                            <p:strVal val="#ppt_h"/>
                                          </p:val>
                                        </p:tav>
                                      </p:tavLst>
                                    </p:anim>
                                  </p:childTnLst>
                                </p:cTn>
                              </p:par>
                              <p:par>
                                <p:cTn id="27" presetClass="entr" nodeType="withEffect" presetSubtype="16" presetID="23" grpId="1" fill="hold">
                                  <p:stCondLst>
                                    <p:cond delay="0"/>
                                  </p:stCondLst>
                                  <p:iterate type="el" backwards="0">
                                    <p:tmAbs val="0"/>
                                  </p:iterate>
                                  <p:childTnLst>
                                    <p:set>
                                      <p:cBhvr>
                                        <p:cTn id="28" fill="hold"/>
                                        <p:tgtEl>
                                          <p:spTgt spid="1090">
                                            <p:txEl>
                                              <p:pRg st="4" end="4"/>
                                            </p:txEl>
                                          </p:spTgt>
                                        </p:tgtEl>
                                        <p:attrNameLst>
                                          <p:attrName>style.visibility</p:attrName>
                                        </p:attrNameLst>
                                      </p:cBhvr>
                                      <p:to>
                                        <p:strVal val="visible"/>
                                      </p:to>
                                    </p:set>
                                    <p:anim calcmode="lin" valueType="num">
                                      <p:cBhvr>
                                        <p:cTn id="29" dur="500" fill="hold"/>
                                        <p:tgtEl>
                                          <p:spTgt spid="1090">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90">
                                            <p:txEl>
                                              <p:pRg st="4" end="4"/>
                                            </p:txEl>
                                          </p:spTgt>
                                        </p:tgtEl>
                                        <p:attrNameLst>
                                          <p:attrName>ppt_h</p:attrName>
                                        </p:attrNameLst>
                                      </p:cBhvr>
                                      <p:tavLst>
                                        <p:tav tm="0">
                                          <p:val>
                                            <p:fltVal val="0"/>
                                          </p:val>
                                        </p:tav>
                                        <p:tav tm="100000">
                                          <p:val>
                                            <p:strVal val="#ppt_h"/>
                                          </p:val>
                                        </p:tav>
                                      </p:tavLst>
                                    </p:anim>
                                  </p:childTnLst>
                                </p:cTn>
                              </p:par>
                              <p:par>
                                <p:cTn id="31" presetClass="entr" nodeType="withEffect" presetSubtype="16" presetID="23" grpId="1" fill="hold">
                                  <p:stCondLst>
                                    <p:cond delay="0"/>
                                  </p:stCondLst>
                                  <p:iterate type="el" backwards="0">
                                    <p:tmAbs val="0"/>
                                  </p:iterate>
                                  <p:childTnLst>
                                    <p:set>
                                      <p:cBhvr>
                                        <p:cTn id="32" fill="hold"/>
                                        <p:tgtEl>
                                          <p:spTgt spid="1090">
                                            <p:txEl>
                                              <p:pRg st="5" end="5"/>
                                            </p:txEl>
                                          </p:spTgt>
                                        </p:tgtEl>
                                        <p:attrNameLst>
                                          <p:attrName>style.visibility</p:attrName>
                                        </p:attrNameLst>
                                      </p:cBhvr>
                                      <p:to>
                                        <p:strVal val="visible"/>
                                      </p:to>
                                    </p:set>
                                    <p:anim calcmode="lin" valueType="num">
                                      <p:cBhvr>
                                        <p:cTn id="33" dur="500" fill="hold"/>
                                        <p:tgtEl>
                                          <p:spTgt spid="1090">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9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90"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5" name="image56.png"/>
          <p:cNvPicPr>
            <a:picLocks noChangeAspect="1"/>
          </p:cNvPicPr>
          <p:nvPr/>
        </p:nvPicPr>
        <p:blipFill>
          <a:blip r:embed="rId2">
            <a:extLst/>
          </a:blip>
          <a:stretch>
            <a:fillRect/>
          </a:stretch>
        </p:blipFill>
        <p:spPr>
          <a:xfrm>
            <a:off x="-152400" y="228600"/>
            <a:ext cx="4051850" cy="2667000"/>
          </a:xfrm>
          <a:prstGeom prst="rect">
            <a:avLst/>
          </a:prstGeom>
          <a:ln w="12700">
            <a:miter lim="400000"/>
          </a:ln>
        </p:spPr>
      </p:pic>
      <p:sp>
        <p:nvSpPr>
          <p:cNvPr id="1096" name="Shape 1096"/>
          <p:cNvSpPr/>
          <p:nvPr>
            <p:ph type="title"/>
          </p:nvPr>
        </p:nvSpPr>
        <p:spPr>
          <a:xfrm>
            <a:off x="3848100" y="204788"/>
            <a:ext cx="4832350" cy="2125662"/>
          </a:xfrm>
          <a:prstGeom prst="rect">
            <a:avLst/>
          </a:prstGeom>
        </p:spPr>
        <p:txBody>
          <a:bodyPr/>
          <a:lstStyle>
            <a:lvl1pPr>
              <a:tabLst>
                <a:tab pos="1079500" algn="l"/>
              </a:tabLst>
            </a:lvl1pPr>
          </a:lstStyle>
          <a:p>
            <a:pPr/>
            <a:r>
              <a:t>Estimated Project Loss</a:t>
            </a:r>
          </a:p>
        </p:txBody>
      </p:sp>
      <p:sp>
        <p:nvSpPr>
          <p:cNvPr id="1097" name="Shape 1097"/>
          <p:cNvSpPr/>
          <p:nvPr>
            <p:ph type="body" sz="half" idx="1"/>
          </p:nvPr>
        </p:nvSpPr>
        <p:spPr>
          <a:xfrm>
            <a:off x="3505200" y="2536825"/>
            <a:ext cx="5638800" cy="4016375"/>
          </a:xfrm>
          <a:prstGeom prst="rect">
            <a:avLst/>
          </a:prstGeom>
        </p:spPr>
        <p:txBody>
          <a:bodyPr/>
          <a:lstStyle/>
          <a:p>
            <a:pPr marL="78534" indent="0" defTabSz="623649">
              <a:lnSpc>
                <a:spcPct val="90000"/>
              </a:lnSpc>
              <a:spcBef>
                <a:spcPts val="1100"/>
              </a:spcBef>
              <a:buBlip>
                <a:blip r:embed="rId3"/>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sz="2134"/>
            </a:pPr>
            <a:r>
              <a:t> </a:t>
            </a:r>
            <a:r>
              <a:rPr b="1" sz="2522"/>
              <a:t>If a Major has </a:t>
            </a:r>
            <a:endParaRPr b="1" sz="2522"/>
          </a:p>
          <a:p>
            <a:pPr lvl="3" marL="311054" indent="0" defTabSz="623649">
              <a:lnSpc>
                <a:spcPct val="90000"/>
              </a:lnSpc>
              <a:spcBef>
                <a:spcPts val="1100"/>
              </a:spcBef>
              <a:buBlip>
                <a:blip r:embed="rId4"/>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2522"/>
            </a:pPr>
            <a:r>
              <a:t> 1/3 chance of causing loss</a:t>
            </a:r>
          </a:p>
          <a:p>
            <a:pPr marL="78534" indent="0" defTabSz="623649">
              <a:lnSpc>
                <a:spcPts val="3200"/>
              </a:lnSpc>
              <a:spcBef>
                <a:spcPts val="700"/>
              </a:spcBef>
              <a:buSzPct val="124000"/>
              <a:buBlip>
                <a:blip r:embed="rId3"/>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2522"/>
            </a:pPr>
            <a:r>
              <a:t> And each loss caused by a Major is </a:t>
            </a:r>
          </a:p>
          <a:p>
            <a:pPr lvl="2" marL="466582" indent="0" defTabSz="623649">
              <a:lnSpc>
                <a:spcPts val="3200"/>
              </a:lnSpc>
              <a:spcBef>
                <a:spcPts val="700"/>
              </a:spcBef>
              <a:buSzPct val="88000"/>
              <a:buBlip>
                <a:blip r:embed="rId4"/>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1940"/>
            </a:pPr>
            <a:r>
              <a:t> avg. 10 hours </a:t>
            </a:r>
            <a:endParaRPr sz="2134"/>
          </a:p>
          <a:p>
            <a:pPr lvl="1" marL="155527" indent="0" defTabSz="623649">
              <a:lnSpc>
                <a:spcPts val="3200"/>
              </a:lnSpc>
              <a:spcBef>
                <a:spcPts val="700"/>
              </a:spcBef>
              <a:buSzPct val="88000"/>
              <a:buBlip>
                <a:blip r:embed="rId5"/>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2522"/>
            </a:pPr>
            <a:r>
              <a:t> then total project Rework cost is </a:t>
            </a:r>
            <a:endParaRPr sz="2716"/>
          </a:p>
          <a:p>
            <a:pPr lvl="1" marL="155527" indent="0" defTabSz="623649">
              <a:lnSpc>
                <a:spcPts val="3200"/>
              </a:lnSpc>
              <a:spcBef>
                <a:spcPts val="700"/>
              </a:spcBef>
              <a:buSzPct val="88000"/>
              <a:buBlip>
                <a:blip r:embed="rId5"/>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2522"/>
            </a:pPr>
            <a:r>
              <a:t> 	about </a:t>
            </a:r>
            <a:r>
              <a:rPr i="1" sz="3492"/>
              <a:t>41,000 hours loss.</a:t>
            </a:r>
            <a:endParaRPr sz="2716"/>
          </a:p>
          <a:p>
            <a:pPr marL="78534" indent="0" defTabSz="623649">
              <a:lnSpc>
                <a:spcPts val="3200"/>
              </a:lnSpc>
              <a:spcBef>
                <a:spcPts val="700"/>
              </a:spcBef>
              <a:buSzPct val="124000"/>
              <a:buBlip>
                <a:blip r:embed="rId3"/>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2522"/>
            </a:pPr>
            <a:r>
              <a:t>(This project </a:t>
            </a:r>
            <a:r>
              <a:rPr u="sng"/>
              <a:t>was</a:t>
            </a:r>
            <a:r>
              <a:t> over a year late)</a:t>
            </a:r>
          </a:p>
          <a:p>
            <a:pPr lvl="1" marL="155527" indent="0" defTabSz="623649">
              <a:lnSpc>
                <a:spcPts val="3200"/>
              </a:lnSpc>
              <a:spcBef>
                <a:spcPts val="0"/>
              </a:spcBef>
              <a:buSzPct val="88000"/>
              <a:buBlip>
                <a:blip r:embed="rId5"/>
              </a:buBlip>
              <a:tabLst>
                <a:tab pos="406400" algn="l"/>
                <a:tab pos="406400" algn="l"/>
                <a:tab pos="406400" algn="l"/>
                <a:tab pos="711200" algn="l"/>
                <a:tab pos="711200" algn="l"/>
                <a:tab pos="825500" algn="l"/>
                <a:tab pos="825500" algn="l"/>
                <a:tab pos="825500" algn="l"/>
                <a:tab pos="1447800" algn="l"/>
                <a:tab pos="1447800" algn="l"/>
                <a:tab pos="1447800" algn="l"/>
                <a:tab pos="2070100" algn="l"/>
                <a:tab pos="2070100" algn="l"/>
                <a:tab pos="2070100" algn="l"/>
                <a:tab pos="2705100" algn="l"/>
                <a:tab pos="2705100" algn="l"/>
                <a:tab pos="3314700" algn="l"/>
                <a:tab pos="3314700" algn="l"/>
                <a:tab pos="3949700" algn="l"/>
                <a:tab pos="3949700" algn="l"/>
                <a:tab pos="4572000" algn="l"/>
                <a:tab pos="4572000" algn="l"/>
                <a:tab pos="5194300" algn="l"/>
                <a:tab pos="5194300" algn="l"/>
                <a:tab pos="5816600" algn="l"/>
                <a:tab pos="5816600" algn="l"/>
                <a:tab pos="6438900" algn="l"/>
                <a:tab pos="6438900" algn="l"/>
                <a:tab pos="7061200" algn="l"/>
                <a:tab pos="7061200" algn="l"/>
                <a:tab pos="7696200" algn="l"/>
                <a:tab pos="7696200" algn="l"/>
              </a:tabLst>
              <a:defRPr b="1" sz="2522"/>
            </a:pPr>
            <a:r>
              <a:t> 1 year = 2,000 hours x  10 people </a:t>
            </a:r>
          </a:p>
        </p:txBody>
      </p:sp>
      <p:sp>
        <p:nvSpPr>
          <p:cNvPr id="1098" name="Shape 109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u"/>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097">
                                            <p:bg/>
                                          </p:spTgt>
                                        </p:tgtEl>
                                        <p:attrNameLst>
                                          <p:attrName>style.visibility</p:attrName>
                                        </p:attrNameLst>
                                      </p:cBhvr>
                                      <p:to>
                                        <p:strVal val="visible"/>
                                      </p:to>
                                    </p:set>
                                    <p:anim calcmode="lin" valueType="num">
                                      <p:cBhvr>
                                        <p:cTn id="7" dur="500" fill="hold"/>
                                        <p:tgtEl>
                                          <p:spTgt spid="1097">
                                            <p:bg/>
                                          </p:spTgt>
                                        </p:tgtEl>
                                        <p:attrNameLst>
                                          <p:attrName>ppt_w</p:attrName>
                                        </p:attrNameLst>
                                      </p:cBhvr>
                                      <p:tavLst>
                                        <p:tav tm="0">
                                          <p:val>
                                            <p:fltVal val="0"/>
                                          </p:val>
                                        </p:tav>
                                        <p:tav tm="100000">
                                          <p:val>
                                            <p:strVal val="#ppt_w"/>
                                          </p:val>
                                        </p:tav>
                                      </p:tavLst>
                                    </p:anim>
                                    <p:anim calcmode="lin" valueType="num">
                                      <p:cBhvr>
                                        <p:cTn id="8" dur="500" fill="hold"/>
                                        <p:tgtEl>
                                          <p:spTgt spid="1097">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1097">
                                            <p:txEl>
                                              <p:pRg st="0" end="0"/>
                                            </p:txEl>
                                          </p:spTgt>
                                        </p:tgtEl>
                                        <p:attrNameLst>
                                          <p:attrName>style.visibility</p:attrName>
                                        </p:attrNameLst>
                                      </p:cBhvr>
                                      <p:to>
                                        <p:strVal val="visible"/>
                                      </p:to>
                                    </p:set>
                                    <p:anim calcmode="lin" valueType="num">
                                      <p:cBhvr>
                                        <p:cTn id="11" dur="500" fill="hold"/>
                                        <p:tgtEl>
                                          <p:spTgt spid="109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97">
                                            <p:txEl>
                                              <p:pRg st="0" end="0"/>
                                            </p:txEl>
                                          </p:spTgt>
                                        </p:tgtEl>
                                        <p:attrNameLst>
                                          <p:attrName>ppt_h</p:attrName>
                                        </p:attrNameLst>
                                      </p:cBhvr>
                                      <p:tavLst>
                                        <p:tav tm="0">
                                          <p:val>
                                            <p:fltVal val="0"/>
                                          </p:val>
                                        </p:tav>
                                        <p:tav tm="100000">
                                          <p:val>
                                            <p:strVal val="#ppt_h"/>
                                          </p:val>
                                        </p:tav>
                                      </p:tavLst>
                                    </p:anim>
                                  </p:childTnLst>
                                </p:cTn>
                              </p:par>
                              <p:par>
                                <p:cTn id="13" presetClass="entr" nodeType="withEffect" presetSubtype="16" presetID="23" grpId="1" fill="hold">
                                  <p:stCondLst>
                                    <p:cond delay="0"/>
                                  </p:stCondLst>
                                  <p:iterate type="el" backwards="0">
                                    <p:tmAbs val="0"/>
                                  </p:iterate>
                                  <p:childTnLst>
                                    <p:set>
                                      <p:cBhvr>
                                        <p:cTn id="14" fill="hold"/>
                                        <p:tgtEl>
                                          <p:spTgt spid="1097">
                                            <p:txEl>
                                              <p:pRg st="1" end="1"/>
                                            </p:txEl>
                                          </p:spTgt>
                                        </p:tgtEl>
                                        <p:attrNameLst>
                                          <p:attrName>style.visibility</p:attrName>
                                        </p:attrNameLst>
                                      </p:cBhvr>
                                      <p:to>
                                        <p:strVal val="visible"/>
                                      </p:to>
                                    </p:set>
                                    <p:anim calcmode="lin" valueType="num">
                                      <p:cBhvr>
                                        <p:cTn id="15" dur="500" fill="hold"/>
                                        <p:tgtEl>
                                          <p:spTgt spid="109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6" presetID="23" grpId="1" fill="hold">
                                  <p:stCondLst>
                                    <p:cond delay="0"/>
                                  </p:stCondLst>
                                  <p:iterate type="el" backwards="0">
                                    <p:tmAbs val="0"/>
                                  </p:iterate>
                                  <p:childTnLst>
                                    <p:set>
                                      <p:cBhvr>
                                        <p:cTn id="20" fill="hold"/>
                                        <p:tgtEl>
                                          <p:spTgt spid="1097">
                                            <p:txEl>
                                              <p:pRg st="2" end="2"/>
                                            </p:txEl>
                                          </p:spTgt>
                                        </p:tgtEl>
                                        <p:attrNameLst>
                                          <p:attrName>style.visibility</p:attrName>
                                        </p:attrNameLst>
                                      </p:cBhvr>
                                      <p:to>
                                        <p:strVal val="visible"/>
                                      </p:to>
                                    </p:set>
                                    <p:anim calcmode="lin" valueType="num">
                                      <p:cBhvr>
                                        <p:cTn id="21" dur="500" fill="hold"/>
                                        <p:tgtEl>
                                          <p:spTgt spid="109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97">
                                            <p:txEl>
                                              <p:pRg st="2" end="2"/>
                                            </p:txEl>
                                          </p:spTgt>
                                        </p:tgtEl>
                                        <p:attrNameLst>
                                          <p:attrName>ppt_h</p:attrName>
                                        </p:attrNameLst>
                                      </p:cBhvr>
                                      <p:tavLst>
                                        <p:tav tm="0">
                                          <p:val>
                                            <p:fltVal val="0"/>
                                          </p:val>
                                        </p:tav>
                                        <p:tav tm="100000">
                                          <p:val>
                                            <p:strVal val="#ppt_h"/>
                                          </p:val>
                                        </p:tav>
                                      </p:tavLst>
                                    </p:anim>
                                  </p:childTnLst>
                                </p:cTn>
                              </p:par>
                              <p:par>
                                <p:cTn id="23" presetClass="entr" nodeType="withEffect" presetSubtype="16" presetID="23" grpId="1" fill="hold">
                                  <p:stCondLst>
                                    <p:cond delay="0"/>
                                  </p:stCondLst>
                                  <p:iterate type="el" backwards="0">
                                    <p:tmAbs val="0"/>
                                  </p:iterate>
                                  <p:childTnLst>
                                    <p:set>
                                      <p:cBhvr>
                                        <p:cTn id="24" fill="hold"/>
                                        <p:tgtEl>
                                          <p:spTgt spid="1097">
                                            <p:txEl>
                                              <p:pRg st="3" end="3"/>
                                            </p:txEl>
                                          </p:spTgt>
                                        </p:tgtEl>
                                        <p:attrNameLst>
                                          <p:attrName>style.visibility</p:attrName>
                                        </p:attrNameLst>
                                      </p:cBhvr>
                                      <p:to>
                                        <p:strVal val="visible"/>
                                      </p:to>
                                    </p:set>
                                    <p:anim calcmode="lin" valueType="num">
                                      <p:cBhvr>
                                        <p:cTn id="25" dur="500" fill="hold"/>
                                        <p:tgtEl>
                                          <p:spTgt spid="109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97">
                                            <p:txEl>
                                              <p:pRg st="3" end="3"/>
                                            </p:txEl>
                                          </p:spTgt>
                                        </p:tgtEl>
                                        <p:attrNameLst>
                                          <p:attrName>ppt_h</p:attrName>
                                        </p:attrNameLst>
                                      </p:cBhvr>
                                      <p:tavLst>
                                        <p:tav tm="0">
                                          <p:val>
                                            <p:fltVal val="0"/>
                                          </p:val>
                                        </p:tav>
                                        <p:tav tm="100000">
                                          <p:val>
                                            <p:strVal val="#ppt_h"/>
                                          </p:val>
                                        </p:tav>
                                      </p:tavLst>
                                    </p:anim>
                                  </p:childTnLst>
                                </p:cTn>
                              </p:par>
                              <p:par>
                                <p:cTn id="27" presetClass="entr" nodeType="withEffect" presetSubtype="16" presetID="23" grpId="1" fill="hold">
                                  <p:stCondLst>
                                    <p:cond delay="0"/>
                                  </p:stCondLst>
                                  <p:iterate type="el" backwards="0">
                                    <p:tmAbs val="0"/>
                                  </p:iterate>
                                  <p:childTnLst>
                                    <p:set>
                                      <p:cBhvr>
                                        <p:cTn id="28" fill="hold"/>
                                        <p:tgtEl>
                                          <p:spTgt spid="1097">
                                            <p:txEl>
                                              <p:pRg st="4" end="4"/>
                                            </p:txEl>
                                          </p:spTgt>
                                        </p:tgtEl>
                                        <p:attrNameLst>
                                          <p:attrName>style.visibility</p:attrName>
                                        </p:attrNameLst>
                                      </p:cBhvr>
                                      <p:to>
                                        <p:strVal val="visible"/>
                                      </p:to>
                                    </p:set>
                                    <p:anim calcmode="lin" valueType="num">
                                      <p:cBhvr>
                                        <p:cTn id="29" dur="500" fill="hold"/>
                                        <p:tgtEl>
                                          <p:spTgt spid="109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1097">
                                            <p:txEl>
                                              <p:pRg st="4" end="4"/>
                                            </p:txEl>
                                          </p:spTgt>
                                        </p:tgtEl>
                                        <p:attrNameLst>
                                          <p:attrName>ppt_h</p:attrName>
                                        </p:attrNameLst>
                                      </p:cBhvr>
                                      <p:tavLst>
                                        <p:tav tm="0">
                                          <p:val>
                                            <p:fltVal val="0"/>
                                          </p:val>
                                        </p:tav>
                                        <p:tav tm="100000">
                                          <p:val>
                                            <p:strVal val="#ppt_h"/>
                                          </p:val>
                                        </p:tav>
                                      </p:tavLst>
                                    </p:anim>
                                  </p:childTnLst>
                                </p:cTn>
                              </p:par>
                              <p:par>
                                <p:cTn id="31" presetClass="entr" nodeType="withEffect" presetSubtype="16" presetID="23" grpId="1" fill="hold">
                                  <p:stCondLst>
                                    <p:cond delay="0"/>
                                  </p:stCondLst>
                                  <p:iterate type="el" backwards="0">
                                    <p:tmAbs val="0"/>
                                  </p:iterate>
                                  <p:childTnLst>
                                    <p:set>
                                      <p:cBhvr>
                                        <p:cTn id="32" fill="hold"/>
                                        <p:tgtEl>
                                          <p:spTgt spid="1097">
                                            <p:txEl>
                                              <p:pRg st="5" end="5"/>
                                            </p:txEl>
                                          </p:spTgt>
                                        </p:tgtEl>
                                        <p:attrNameLst>
                                          <p:attrName>style.visibility</p:attrName>
                                        </p:attrNameLst>
                                      </p:cBhvr>
                                      <p:to>
                                        <p:strVal val="visible"/>
                                      </p:to>
                                    </p:set>
                                    <p:anim calcmode="lin" valueType="num">
                                      <p:cBhvr>
                                        <p:cTn id="33" dur="500" fill="hold"/>
                                        <p:tgtEl>
                                          <p:spTgt spid="1097">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9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1" fill="hold">
                                  <p:stCondLst>
                                    <p:cond delay="0"/>
                                  </p:stCondLst>
                                  <p:iterate type="el" backwards="0">
                                    <p:tmAbs val="0"/>
                                  </p:iterate>
                                  <p:childTnLst>
                                    <p:set>
                                      <p:cBhvr>
                                        <p:cTn id="38" fill="hold"/>
                                        <p:tgtEl>
                                          <p:spTgt spid="1097">
                                            <p:txEl>
                                              <p:pRg st="6" end="6"/>
                                            </p:txEl>
                                          </p:spTgt>
                                        </p:tgtEl>
                                        <p:attrNameLst>
                                          <p:attrName>style.visibility</p:attrName>
                                        </p:attrNameLst>
                                      </p:cBhvr>
                                      <p:to>
                                        <p:strVal val="visible"/>
                                      </p:to>
                                    </p:set>
                                    <p:anim calcmode="lin" valueType="num">
                                      <p:cBhvr>
                                        <p:cTn id="39" dur="500" fill="hold"/>
                                        <p:tgtEl>
                                          <p:spTgt spid="1097">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1097">
                                            <p:txEl>
                                              <p:pRg st="6" end="6"/>
                                            </p:txEl>
                                          </p:spTgt>
                                        </p:tgtEl>
                                        <p:attrNameLst>
                                          <p:attrName>ppt_h</p:attrName>
                                        </p:attrNameLst>
                                      </p:cBhvr>
                                      <p:tavLst>
                                        <p:tav tm="0">
                                          <p:val>
                                            <p:fltVal val="0"/>
                                          </p:val>
                                        </p:tav>
                                        <p:tav tm="100000">
                                          <p:val>
                                            <p:strVal val="#ppt_h"/>
                                          </p:val>
                                        </p:tav>
                                      </p:tavLst>
                                    </p:anim>
                                  </p:childTnLst>
                                </p:cTn>
                              </p:par>
                              <p:par>
                                <p:cTn id="41" presetClass="entr" nodeType="withEffect" presetSubtype="16" presetID="23" grpId="1" fill="hold">
                                  <p:stCondLst>
                                    <p:cond delay="0"/>
                                  </p:stCondLst>
                                  <p:iterate type="el" backwards="0">
                                    <p:tmAbs val="0"/>
                                  </p:iterate>
                                  <p:childTnLst>
                                    <p:set>
                                      <p:cBhvr>
                                        <p:cTn id="42" fill="hold"/>
                                        <p:tgtEl>
                                          <p:spTgt spid="1097">
                                            <p:txEl>
                                              <p:pRg st="7" end="7"/>
                                            </p:txEl>
                                          </p:spTgt>
                                        </p:tgtEl>
                                        <p:attrNameLst>
                                          <p:attrName>style.visibility</p:attrName>
                                        </p:attrNameLst>
                                      </p:cBhvr>
                                      <p:to>
                                        <p:strVal val="visible"/>
                                      </p:to>
                                    </p:set>
                                    <p:anim calcmode="lin" valueType="num">
                                      <p:cBhvr>
                                        <p:cTn id="43" dur="500" fill="hold"/>
                                        <p:tgtEl>
                                          <p:spTgt spid="109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097">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97"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xfrm>
            <a:off x="0" y="152400"/>
            <a:ext cx="9144000" cy="762000"/>
          </a:xfrm>
          <a:prstGeom prst="rect">
            <a:avLst/>
          </a:prstGeom>
        </p:spPr>
        <p:txBody>
          <a:bodyPr>
            <a:normAutofit fontScale="100000" lnSpcReduction="0"/>
          </a:bodyPr>
          <a:lstStyle/>
          <a:p>
            <a:pPr/>
          </a:p>
        </p:txBody>
      </p:sp>
      <p:sp>
        <p:nvSpPr>
          <p:cNvPr id="434" name="Shape 434"/>
          <p:cNvSpPr/>
          <p:nvPr>
            <p:ph type="body" idx="1"/>
          </p:nvPr>
        </p:nvSpPr>
        <p:spPr>
          <a:xfrm>
            <a:off x="228600" y="1371600"/>
            <a:ext cx="8763000" cy="5029200"/>
          </a:xfrm>
          <a:prstGeom prst="rect">
            <a:avLst/>
          </a:prstGeom>
        </p:spPr>
        <p:txBody>
          <a:bodyPr>
            <a:normAutofit fontScale="100000" lnSpcReduction="0"/>
          </a:bodyPr>
          <a:lstStyle/>
          <a:p>
            <a:pPr/>
          </a:p>
        </p:txBody>
      </p:sp>
      <p:sp>
        <p:nvSpPr>
          <p:cNvPr id="435" name="Shape 435"/>
          <p:cNvSpPr/>
          <p:nvPr/>
        </p:nvSpPr>
        <p:spPr>
          <a:xfrm>
            <a:off x="0" y="75988"/>
            <a:ext cx="9144000" cy="6401013"/>
          </a:xfrm>
          <a:prstGeom prst="rect">
            <a:avLst/>
          </a:prstGeom>
          <a:solidFill>
            <a:srgbClr val="000000"/>
          </a:solidFill>
          <a:ln w="25400">
            <a:solidFill>
              <a:srgbClr val="000000"/>
            </a:solidFill>
            <a:bevel/>
          </a:ln>
        </p:spPr>
        <p:txBody>
          <a:bodyPr lIns="45719" rIns="45719" anchor="ctr"/>
          <a:lstStyle/>
          <a:p>
            <a:pPr algn="ctr">
              <a:defRPr sz="2900">
                <a:solidFill>
                  <a:srgbClr val="262626"/>
                </a:solidFill>
              </a:defRPr>
            </a:pPr>
          </a:p>
        </p:txBody>
      </p:sp>
      <p:sp>
        <p:nvSpPr>
          <p:cNvPr id="436" name="Shape 436"/>
          <p:cNvSpPr/>
          <p:nvPr/>
        </p:nvSpPr>
        <p:spPr>
          <a:xfrm>
            <a:off x="533400" y="2362200"/>
            <a:ext cx="8153400" cy="16550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Informal design reviews			25% to 40%</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Formal design inspections		45% to 65%</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Informal code reviews			20% to 35%</a:t>
            </a:r>
            <a:endParaRPr sz="2700">
              <a:ln w="18415">
                <a:solidFill>
                  <a:srgbClr val="FFFFFF"/>
                </a:solidFill>
              </a:ln>
              <a:solidFill>
                <a:srgbClr val="FFFFFF"/>
              </a:solidFill>
              <a:effectLst>
                <a:outerShdw sx="100000" sy="100000" kx="0" ky="0" algn="b" rotWithShape="0" blurRad="63500" dist="0" dir="3600000">
                  <a:srgbClr val="000000">
                    <a:alpha val="70000"/>
                  </a:srgbClr>
                </a:outerShdw>
              </a:effectLst>
            </a:endParaRPr>
          </a:p>
          <a:p>
            <a:pPr/>
            <a:r>
              <a:rPr sz="2700">
                <a:ln w="18415">
                  <a:solidFill>
                    <a:srgbClr val="FFFFFF"/>
                  </a:solidFill>
                </a:ln>
                <a:solidFill>
                  <a:srgbClr val="FFFFFF"/>
                </a:solidFill>
                <a:effectLst>
                  <a:outerShdw sx="100000" sy="100000" kx="0" ky="0" algn="b" rotWithShape="0" blurRad="63500" dist="0" dir="3600000">
                    <a:srgbClr val="000000">
                      <a:alpha val="70000"/>
                    </a:srgbClr>
                  </a:outerShdw>
                </a:effectLst>
              </a:rPr>
              <a:t>Formal code inspections		45% to 70%</a:t>
            </a:r>
          </a:p>
        </p:txBody>
      </p:sp>
      <p:sp>
        <p:nvSpPr>
          <p:cNvPr id="437" name="Shape 437"/>
          <p:cNvSpPr/>
          <p:nvPr/>
        </p:nvSpPr>
        <p:spPr>
          <a:xfrm>
            <a:off x="2422712" y="457200"/>
            <a:ext cx="4251386" cy="14485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sz="5400">
                <a:ln w="18415">
                  <a:solidFill>
                    <a:srgbClr val="FFFFFF"/>
                  </a:solidFill>
                </a:ln>
                <a:solidFill>
                  <a:srgbClr val="FFFFFF"/>
                </a:solidFill>
                <a:effectLst>
                  <a:outerShdw sx="100000" sy="100000" kx="0" ky="0" algn="b" rotWithShape="0" blurRad="63500" dist="0" dir="3600000">
                    <a:srgbClr val="000000">
                      <a:alpha val="70000"/>
                    </a:srgbClr>
                  </a:outerShdw>
                </a:effectLst>
              </a:rPr>
              <a:t>Inspections</a:t>
            </a:r>
            <a:r>
              <a:rPr sz="9600">
                <a:ln w="18415">
                  <a:solidFill>
                    <a:srgbClr val="FFFFFF"/>
                  </a:solidFill>
                </a:ln>
                <a:solidFill>
                  <a:srgbClr val="FFFFFF"/>
                </a:solidFill>
                <a:effectLst>
                  <a:outerShdw sx="100000" sy="100000" kx="0" ky="0" algn="b" rotWithShape="0" blurRad="63500" dist="0" dir="3600000">
                    <a:srgbClr val="000000">
                      <a:alpha val="70000"/>
                    </a:srgbClr>
                  </a:outerShdw>
                </a:effectLst>
              </a:rPr>
              <a:t>?</a:t>
            </a:r>
          </a:p>
        </p:txBody>
      </p:sp>
      <p:sp>
        <p:nvSpPr>
          <p:cNvPr id="438" name="Shape 438"/>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0" name="Shape 1100"/>
          <p:cNvSpPr/>
          <p:nvPr>
            <p:ph type="title"/>
          </p:nvPr>
        </p:nvSpPr>
        <p:spPr>
          <a:xfrm>
            <a:off x="304799" y="-1527175"/>
            <a:ext cx="7681915" cy="2289175"/>
          </a:xfrm>
          <a:prstGeom prst="rect">
            <a:avLst/>
          </a:prstGeom>
        </p:spPr>
        <p:txBody>
          <a:bodyPr/>
          <a:lstStyle>
            <a:lvl1pPr>
              <a:lnSpc>
                <a:spcPts val="5900"/>
              </a:lnSpc>
              <a:spcBef>
                <a:spcPts val="0"/>
              </a:spcBef>
              <a:tabLst>
                <a:tab pos="635000" algn="l"/>
                <a:tab pos="1282700" algn="l"/>
                <a:tab pos="1917700" algn="l"/>
                <a:tab pos="2565400" algn="l"/>
                <a:tab pos="3213100" algn="l"/>
                <a:tab pos="3848100" algn="l"/>
                <a:tab pos="4495800" algn="l"/>
                <a:tab pos="5143500" algn="l"/>
                <a:tab pos="5778500" algn="l"/>
                <a:tab pos="6426200" algn="l"/>
                <a:tab pos="7061200" algn="l"/>
              </a:tabLst>
              <a:defRPr sz="3300"/>
            </a:lvl1pPr>
          </a:lstStyle>
          <a:p>
            <a:pPr/>
            <a:r>
              <a:t>Feedback on this “simple “formula</a:t>
            </a:r>
          </a:p>
        </p:txBody>
      </p:sp>
      <p:sp>
        <p:nvSpPr>
          <p:cNvPr id="1101" name="Shape 1101"/>
          <p:cNvSpPr/>
          <p:nvPr>
            <p:ph type="body" idx="1"/>
          </p:nvPr>
        </p:nvSpPr>
        <p:spPr>
          <a:xfrm>
            <a:off x="228600" y="838199"/>
            <a:ext cx="8915400" cy="5675315"/>
          </a:xfrm>
          <a:prstGeom prst="rect">
            <a:avLst/>
          </a:prstGeom>
          <a:ln>
            <a:solidFill>
              <a:srgbClr val="000000"/>
            </a:solidFill>
          </a:ln>
        </p:spPr>
        <p:txBody>
          <a:bodyPr/>
          <a:lstStyle/>
          <a:p>
            <a:pPr marL="287814" indent="-227140" defTabSz="630079">
              <a:lnSpc>
                <a:spcPts val="20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Tom Since returning from the QAI Conference in Orlando, I've been attempting to lay the foundation for our product team to develop clear requirements and implement productive inspections as opposed to just going through empty motions. It's definitely been an uphill effort.</a:t>
            </a:r>
          </a:p>
          <a:p>
            <a:pPr marL="287814" indent="-227140" defTabSz="630079">
              <a:lnSpc>
                <a:spcPts val="23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One bright moment was my use of the formula that you provided me to</a:t>
            </a:r>
          </a:p>
          <a:p>
            <a:pPr marL="287814" indent="-227140" defTabSz="630079">
              <a:lnSpc>
                <a:spcPts val="23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estimate the # of high-severity bugs still in a software product. </a:t>
            </a:r>
          </a:p>
          <a:p>
            <a:pPr marL="287814" indent="-227140" defTabSz="630079">
              <a:lnSpc>
                <a:spcPts val="23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 I applied it to our product's Test Pass 1 and then forwarded the estimated</a:t>
            </a:r>
          </a:p>
          <a:p>
            <a:pPr marL="287814" indent="-227140" defTabSz="630079">
              <a:lnSpc>
                <a:spcPts val="23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number of remaining bugs after Test Pass 1 to the count estimated to</a:t>
            </a:r>
          </a:p>
          <a:p>
            <a:pPr marL="287814" indent="-227140" defTabSz="630079">
              <a:lnSpc>
                <a:spcPts val="23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still be in the product when we began Test Pass 2. </a:t>
            </a:r>
          </a:p>
          <a:p>
            <a:pPr marL="287814" indent="-227140" defTabSz="630079">
              <a:lnSpc>
                <a:spcPts val="23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This provided me with</a:t>
            </a:r>
          </a:p>
          <a:p>
            <a:pPr marL="287814" indent="-227140" defTabSz="630079">
              <a:lnSpc>
                <a:spcPts val="27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u="sng">
                <a:solidFill>
                  <a:srgbClr val="FF2600"/>
                </a:solidFill>
                <a:latin typeface="+mn-lt"/>
                <a:ea typeface="+mn-ea"/>
                <a:cs typeface="+mn-cs"/>
                <a:sym typeface="Arial"/>
              </a:defRPr>
            </a:pPr>
            <a:r>
              <a:t>a prediction of the number of high-severity bugs that would be found which was within 5% of the number actually found during Test Pass</a:t>
            </a:r>
            <a:r>
              <a:rPr u="none">
                <a:solidFill>
                  <a:srgbClr val="000000"/>
                </a:solidFill>
              </a:rPr>
              <a:t> 2.      :-) </a:t>
            </a:r>
            <a:endParaRPr u="none">
              <a:solidFill>
                <a:srgbClr val="000000"/>
              </a:solidFill>
            </a:endParaRPr>
          </a:p>
          <a:p>
            <a:pPr marL="287814" indent="-227140" defTabSz="630079">
              <a:lnSpc>
                <a:spcPts val="20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I can't tell you how much that relatively simple activity buoyed my spirits. Thank you for the time you spent with me in Orlando.</a:t>
            </a:r>
          </a:p>
          <a:p>
            <a:pPr marL="287814" indent="-227140" defTabSz="630079">
              <a:lnSpc>
                <a:spcPts val="20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	Thanks, Jeff Finn, CSTE, CQA, Microsoft SharePoint Portal Server, 425-703-4213</a:t>
            </a:r>
          </a:p>
          <a:p>
            <a:pPr marL="287814" indent="-227140" defTabSz="630079">
              <a:lnSpc>
                <a:spcPts val="2000"/>
              </a:lnSpc>
              <a:spcBef>
                <a:spcPts val="500"/>
              </a:spcBef>
              <a:buSzTx/>
              <a:buNone/>
              <a:tabLst>
                <a:tab pos="228600" algn="l"/>
                <a:tab pos="228600" algn="l"/>
                <a:tab pos="228600" algn="l"/>
                <a:tab pos="342900" algn="l"/>
                <a:tab pos="342900" algn="l"/>
                <a:tab pos="342900" algn="l"/>
                <a:tab pos="482600" algn="l"/>
                <a:tab pos="482600" algn="l"/>
                <a:tab pos="482600" algn="l"/>
                <a:tab pos="723900" algn="l"/>
                <a:tab pos="723900" algn="l"/>
                <a:tab pos="723900" algn="l"/>
                <a:tab pos="965200" algn="l"/>
                <a:tab pos="965200" algn="l"/>
                <a:tab pos="965200" algn="l"/>
                <a:tab pos="1219200" algn="l"/>
                <a:tab pos="1219200" algn="l"/>
                <a:tab pos="1219200" algn="l"/>
                <a:tab pos="1460500" algn="l"/>
                <a:tab pos="1460500" algn="l"/>
                <a:tab pos="1701800" algn="l"/>
                <a:tab pos="1701800" algn="l"/>
                <a:tab pos="1943100" algn="l"/>
                <a:tab pos="1943100" algn="l"/>
                <a:tab pos="2197100" algn="l"/>
                <a:tab pos="2197100" algn="l"/>
                <a:tab pos="2438400" algn="l"/>
                <a:tab pos="2438400" algn="l"/>
                <a:tab pos="2679700" algn="l"/>
                <a:tab pos="2679700" algn="l"/>
                <a:tab pos="2933700" algn="l"/>
                <a:tab pos="2933700" algn="l"/>
              </a:tabLst>
              <a:defRPr b="1" sz="1764">
                <a:latin typeface="+mn-lt"/>
                <a:ea typeface="+mn-ea"/>
                <a:cs typeface="+mn-cs"/>
                <a:sym typeface="Arial"/>
              </a:defRPr>
            </a:pPr>
            <a:r>
              <a:t>	</a:t>
            </a:r>
            <a:r>
              <a:rPr u="sng">
                <a:solidFill>
                  <a:srgbClr val="009999"/>
                </a:solidFill>
                <a:uFill>
                  <a:solidFill>
                    <a:srgbClr val="009999"/>
                  </a:solidFill>
                </a:uFill>
                <a:hlinkClick r:id="rId2" invalidUrl="" action="" tgtFrame="" tooltip="" history="1" highlightClick="0" endSnd="0"/>
              </a:rPr>
              <a:t>jfinn@exchange.microsoft.com</a:t>
            </a:r>
            <a:r>
              <a:t>, May 22 2001</a:t>
            </a:r>
          </a:p>
        </p:txBody>
      </p:sp>
      <p:sp>
        <p:nvSpPr>
          <p:cNvPr id="1102" name="Shape 1102"/>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4" name="Shape 1104"/>
          <p:cNvSpPr/>
          <p:nvPr>
            <p:ph type="title"/>
          </p:nvPr>
        </p:nvSpPr>
        <p:spPr>
          <a:xfrm>
            <a:off x="455613" y="204787"/>
            <a:ext cx="8224836" cy="3224214"/>
          </a:xfrm>
          <a:prstGeom prst="rect">
            <a:avLst/>
          </a:prstGeom>
        </p:spPr>
        <p:txBody>
          <a:bodyPr/>
          <a:lstStyle/>
          <a:p>
            <a:pPr>
              <a:defRPr sz="5300"/>
            </a:pPr>
            <a:r>
              <a:t>Details of a Real Process Definition for </a:t>
            </a:r>
            <a:br/>
            <a:r>
              <a:t>Agile Inspection</a:t>
            </a:r>
          </a:p>
        </p:txBody>
      </p:sp>
      <p:sp>
        <p:nvSpPr>
          <p:cNvPr id="1105" name="Shape 1105"/>
          <p:cNvSpPr/>
          <p:nvPr>
            <p:ph type="body" idx="1"/>
          </p:nvPr>
        </p:nvSpPr>
        <p:spPr>
          <a:xfrm>
            <a:off x="911224" y="2536825"/>
            <a:ext cx="7313615" cy="3624263"/>
          </a:xfrm>
          <a:prstGeom prst="rect">
            <a:avLst/>
          </a:prstGeom>
        </p:spPr>
        <p:txBody>
          <a:bodyPr/>
          <a:lstStyle>
            <a:lvl1pPr>
              <a:buBlip>
                <a:blip r:embed="rId2"/>
              </a:buBlip>
            </a:lvl1pPr>
          </a:lstStyle>
          <a:p>
            <a:pPr/>
            <a:r>
              <a:t>We do not expect to lecture with these slides. They are background information.</a:t>
            </a:r>
          </a:p>
        </p:txBody>
      </p:sp>
      <p:sp>
        <p:nvSpPr>
          <p:cNvPr id="1106" name="Shape 1106"/>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l"/>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8" name="Shape 1108"/>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09" name="Shape 1109"/>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10" name="Shape 11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11" name="Shape 1111"/>
          <p:cNvSpPr/>
          <p:nvPr>
            <p:ph type="title"/>
          </p:nvPr>
        </p:nvSpPr>
        <p:spPr>
          <a:xfrm>
            <a:off x="0" y="0"/>
            <a:ext cx="8763000" cy="1066800"/>
          </a:xfrm>
          <a:prstGeom prst="rect">
            <a:avLst/>
          </a:prstGeom>
        </p:spPr>
        <p:txBody>
          <a:bodyPr/>
          <a:lstStyle/>
          <a:p>
            <a:pPr defTabSz="813816">
              <a:defRPr b="1" sz="2136">
                <a:latin typeface="Helvetica"/>
                <a:ea typeface="Helvetica"/>
                <a:cs typeface="Helvetica"/>
                <a:sym typeface="Helvetica"/>
              </a:defRPr>
            </a:pPr>
            <a:r>
              <a:t>Extreme Inspection.      </a:t>
            </a:r>
            <a:br/>
            <a:r>
              <a:t>Version:January 12, Originated 2003</a:t>
            </a:r>
            <a:br/>
          </a:p>
        </p:txBody>
      </p:sp>
      <p:sp>
        <p:nvSpPr>
          <p:cNvPr id="1112" name="Shape 1112"/>
          <p:cNvSpPr/>
          <p:nvPr>
            <p:ph type="body" idx="1"/>
          </p:nvPr>
        </p:nvSpPr>
        <p:spPr>
          <a:xfrm>
            <a:off x="152400" y="914400"/>
            <a:ext cx="8839200" cy="5715000"/>
          </a:xfrm>
          <a:prstGeom prst="rect">
            <a:avLst/>
          </a:prstGeom>
        </p:spPr>
        <p:txBody>
          <a:bodyPr/>
          <a:lstStyle/>
          <a:p>
            <a:pPr algn="l">
              <a:spcBef>
                <a:spcPts val="600"/>
              </a:spcBef>
              <a:defRPr b="1" sz="2800"/>
            </a:pPr>
            <a:r>
              <a:t>Authors: Tom Gilb </a:t>
            </a:r>
            <a:r>
              <a:rPr u="sng">
                <a:solidFill>
                  <a:srgbClr val="009999"/>
                </a:solidFill>
                <a:uFill>
                  <a:solidFill>
                    <a:srgbClr val="009999"/>
                  </a:solidFill>
                </a:uFill>
                <a:hlinkClick r:id="rId2" invalidUrl="" action="" tgtFrame="" tooltip="" history="1" highlightClick="0" endSnd="0"/>
              </a:rPr>
              <a:t>Tom@Gilb.com</a:t>
            </a:r>
            <a:r>
              <a:t> &amp; Kai Gilb Kai@Gilb.com</a:t>
            </a:r>
          </a:p>
          <a:p>
            <a:pPr algn="l">
              <a:spcBef>
                <a:spcPts val="1200"/>
              </a:spcBef>
              <a:defRPr b="1" sz="2800"/>
            </a:pPr>
            <a:r>
              <a:t>Intended Purpose:</a:t>
            </a:r>
          </a:p>
          <a:p>
            <a:pPr algn="l">
              <a:spcBef>
                <a:spcPts val="600"/>
              </a:spcBef>
              <a:defRPr b="1" i="1" sz="2800"/>
            </a:pPr>
            <a:r>
              <a:t>Extreme Inspection &lt;client&gt; Variation:</a:t>
            </a:r>
          </a:p>
          <a:p>
            <a:pPr algn="l">
              <a:spcBef>
                <a:spcPts val="1000"/>
              </a:spcBef>
              <a:defRPr b="1" i="1" sz="2800"/>
            </a:pPr>
            <a:r>
              <a:t>a simple but powerful version of inspection (Specification Quality Control – SQC) </a:t>
            </a:r>
            <a:r>
              <a:rPr sz="4400"/>
              <a:t>that</a:t>
            </a:r>
            <a:r>
              <a:t> &lt;CLIENT&gt; can install immediately at low cost.</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4" name="Shape 111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15" name="Shape 111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16" name="Shape 11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17" name="Shape 1117"/>
          <p:cNvSpPr/>
          <p:nvPr>
            <p:ph type="title"/>
          </p:nvPr>
        </p:nvSpPr>
        <p:spPr>
          <a:prstGeom prst="rect">
            <a:avLst/>
          </a:prstGeom>
        </p:spPr>
        <p:txBody>
          <a:bodyPr/>
          <a:lstStyle>
            <a:lvl1pPr algn="l">
              <a:defRPr b="1" i="1" sz="5400"/>
            </a:lvl1pPr>
          </a:lstStyle>
          <a:p>
            <a:pPr/>
            <a:r>
              <a:t>Rules</a:t>
            </a:r>
          </a:p>
        </p:txBody>
      </p:sp>
      <p:sp>
        <p:nvSpPr>
          <p:cNvPr id="1118" name="Shape 1118"/>
          <p:cNvSpPr/>
          <p:nvPr>
            <p:ph type="body" idx="1"/>
          </p:nvPr>
        </p:nvSpPr>
        <p:spPr>
          <a:prstGeom prst="rect">
            <a:avLst/>
          </a:prstGeom>
        </p:spPr>
        <p:txBody>
          <a:bodyPr/>
          <a:lstStyle/>
          <a:p>
            <a:pPr>
              <a:lnSpc>
                <a:spcPct val="90000"/>
              </a:lnSpc>
              <a:spcBef>
                <a:spcPts val="600"/>
              </a:spcBef>
              <a:defRPr b="1" i="1" sz="2800"/>
            </a:pPr>
            <a:r>
              <a:t>The primary Rules we check against are the same Rules that writers will use when writing specifications. </a:t>
            </a:r>
          </a:p>
          <a:p>
            <a:pPr>
              <a:lnSpc>
                <a:spcPct val="90000"/>
              </a:lnSpc>
              <a:spcBef>
                <a:spcPts val="600"/>
              </a:spcBef>
              <a:defRPr b="1" i="1" sz="2800"/>
            </a:pPr>
            <a:r>
              <a:t>Initially they will be Clarity, Unambiguousness, Consistency, Traceability, separation of requirements and solutions, and separation of Performance, Functions and Designs. </a:t>
            </a:r>
          </a:p>
          <a:p>
            <a:pPr>
              <a:lnSpc>
                <a:spcPct val="90000"/>
              </a:lnSpc>
              <a:spcBef>
                <a:spcPts val="600"/>
              </a:spcBef>
              <a:defRPr b="1" i="1" sz="2800"/>
            </a:pPr>
            <a:r>
              <a:t>See separate document: “Rules for Specification Writers.”</a:t>
            </a:r>
            <a:r>
              <a:rPr i="0"/>
              <a:t> </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0" name="Shape 1120"/>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21" name="Shape 1121"/>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22" name="Shape 11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3" name="Shape 1123"/>
          <p:cNvSpPr/>
          <p:nvPr>
            <p:ph type="title"/>
          </p:nvPr>
        </p:nvSpPr>
        <p:spPr>
          <a:prstGeom prst="rect">
            <a:avLst/>
          </a:prstGeom>
        </p:spPr>
        <p:txBody>
          <a:bodyPr/>
          <a:lstStyle>
            <a:lvl1pPr algn="l">
              <a:defRPr b="1" sz="3600"/>
            </a:lvl1pPr>
          </a:lstStyle>
          <a:p>
            <a:pPr/>
            <a:r>
              <a:t>Extreme Inspection Outcome</a:t>
            </a:r>
          </a:p>
        </p:txBody>
      </p:sp>
      <p:sp>
        <p:nvSpPr>
          <p:cNvPr id="1124" name="Shape 1124"/>
          <p:cNvSpPr/>
          <p:nvPr>
            <p:ph type="body" idx="1"/>
          </p:nvPr>
        </p:nvSpPr>
        <p:spPr>
          <a:prstGeom prst="rect">
            <a:avLst/>
          </a:prstGeom>
        </p:spPr>
        <p:txBody>
          <a:bodyPr/>
          <a:lstStyle>
            <a:lvl1pPr>
              <a:spcBef>
                <a:spcPts val="900"/>
              </a:spcBef>
              <a:defRPr b="1" sz="4000"/>
            </a:lvl1pPr>
          </a:lstStyle>
          <a:p>
            <a:pPr/>
            <a:r>
              <a:t>The outcome of this type of inspection is to give a fair measure of Major defect density.</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6" name="Shape 1126"/>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27" name="Shape 1127"/>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28" name="Shape 11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9" name="Shape 1129"/>
          <p:cNvSpPr/>
          <p:nvPr>
            <p:ph type="title"/>
          </p:nvPr>
        </p:nvSpPr>
        <p:spPr>
          <a:prstGeom prst="rect">
            <a:avLst/>
          </a:prstGeom>
        </p:spPr>
        <p:txBody>
          <a:bodyPr/>
          <a:lstStyle>
            <a:lvl1pPr algn="l">
              <a:defRPr b="1" sz="4000"/>
            </a:lvl1pPr>
          </a:lstStyle>
          <a:p>
            <a:pPr/>
            <a:r>
              <a:t>Intent of Outcome</a:t>
            </a:r>
          </a:p>
        </p:txBody>
      </p:sp>
      <p:sp>
        <p:nvSpPr>
          <p:cNvPr id="1130" name="Shape 1130"/>
          <p:cNvSpPr/>
          <p:nvPr>
            <p:ph type="body" idx="1"/>
          </p:nvPr>
        </p:nvSpPr>
        <p:spPr>
          <a:prstGeom prst="rect">
            <a:avLst/>
          </a:prstGeom>
        </p:spPr>
        <p:txBody>
          <a:bodyPr/>
          <a:lstStyle/>
          <a:p>
            <a:pPr>
              <a:spcBef>
                <a:spcPts val="600"/>
              </a:spcBef>
              <a:defRPr b="1" sz="2800"/>
            </a:pPr>
            <a:r>
              <a:t>The intents of the Major defect density measure are:</a:t>
            </a:r>
          </a:p>
          <a:p>
            <a:pPr>
              <a:spcBef>
                <a:spcPts val="600"/>
              </a:spcBef>
              <a:defRPr b="1" sz="2800"/>
            </a:pPr>
            <a:r>
              <a:t>Clean: to make sure that polluted specifications do not enter the next working processes. </a:t>
            </a:r>
          </a:p>
          <a:p>
            <a:pPr>
              <a:spcBef>
                <a:spcPts val="600"/>
              </a:spcBef>
              <a:defRPr b="1" sz="2800"/>
            </a:pPr>
            <a:r>
              <a:t>Learn: to motivate specification writers to learn and follow &lt;CLIENT&gt; best practice specification rules.</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2" name="Shape 1132"/>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33" name="Shape 1133"/>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34" name="Shape 113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35" name="Shape 1135"/>
          <p:cNvSpPr/>
          <p:nvPr>
            <p:ph type="title"/>
          </p:nvPr>
        </p:nvSpPr>
        <p:spPr>
          <a:prstGeom prst="rect">
            <a:avLst/>
          </a:prstGeom>
        </p:spPr>
        <p:txBody>
          <a:bodyPr/>
          <a:lstStyle>
            <a:lvl1pPr algn="l">
              <a:defRPr b="1" sz="3600"/>
            </a:lvl1pPr>
          </a:lstStyle>
          <a:p>
            <a:pPr/>
            <a:r>
              <a:t>Internal Extreme Inspection Goals</a:t>
            </a:r>
          </a:p>
        </p:txBody>
      </p:sp>
      <p:sp>
        <p:nvSpPr>
          <p:cNvPr id="1136" name="Shape 1136"/>
          <p:cNvSpPr/>
          <p:nvPr>
            <p:ph type="body" idx="1"/>
          </p:nvPr>
        </p:nvSpPr>
        <p:spPr>
          <a:prstGeom prst="rect">
            <a:avLst/>
          </a:prstGeom>
        </p:spPr>
        <p:txBody>
          <a:bodyPr/>
          <a:lstStyle/>
          <a:p>
            <a:pPr>
              <a:lnSpc>
                <a:spcPct val="90000"/>
              </a:lnSpc>
              <a:spcBef>
                <a:spcPts val="500"/>
              </a:spcBef>
              <a:defRPr b="1" i="1" sz="2400"/>
            </a:pPr>
            <a:r>
              <a:t>“The expected effects of rigorously carrying out this process are:”</a:t>
            </a:r>
          </a:p>
          <a:p>
            <a:pPr>
              <a:lnSpc>
                <a:spcPct val="90000"/>
              </a:lnSpc>
              <a:spcBef>
                <a:spcPts val="500"/>
              </a:spcBef>
              <a:defRPr b="1" sz="2400"/>
            </a:pPr>
            <a:r>
              <a:t>Density: </a:t>
            </a:r>
          </a:p>
          <a:p>
            <a:pPr>
              <a:lnSpc>
                <a:spcPct val="90000"/>
              </a:lnSpc>
              <a:spcBef>
                <a:spcPts val="500"/>
              </a:spcBef>
              <a:buSzTx/>
              <a:buNone/>
              <a:defRPr b="1" sz="2400"/>
            </a:pPr>
            <a:r>
              <a:t>  Scale: Estimated remaining Major defect density per logical page (300 Non Commentary words) </a:t>
            </a:r>
          </a:p>
          <a:p>
            <a:pPr>
              <a:lnSpc>
                <a:spcPct val="90000"/>
              </a:lnSpc>
              <a:spcBef>
                <a:spcPts val="500"/>
              </a:spcBef>
              <a:buSzTx/>
              <a:buNone/>
              <a:defRPr b="1" sz="2400"/>
            </a:pPr>
            <a:r>
              <a:t>    Past [December 2002] 50-100 Majors/Page &lt;- Multiple sample inspections </a:t>
            </a:r>
          </a:p>
          <a:p>
            <a:pPr>
              <a:lnSpc>
                <a:spcPct val="90000"/>
              </a:lnSpc>
              <a:spcBef>
                <a:spcPts val="500"/>
              </a:spcBef>
              <a:buSzTx/>
              <a:buNone/>
              <a:defRPr b="1" sz="2400"/>
            </a:pPr>
            <a:r>
              <a:t>    Goal [Jan 2003] less than 10 Majors/Page</a:t>
            </a:r>
          </a:p>
          <a:p>
            <a:pPr>
              <a:lnSpc>
                <a:spcPct val="90000"/>
              </a:lnSpc>
              <a:spcBef>
                <a:spcPts val="500"/>
              </a:spcBef>
              <a:buSzTx/>
              <a:buNone/>
              <a:defRPr b="1" sz="2400"/>
            </a:pPr>
            <a:r>
              <a:t>    Goal [Jan 2004 or sooner if feasible!] less than 1 Major/Page </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8" name="Shape 1138"/>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39" name="Shape 1139"/>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40" name="Shape 11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1" name="Shape 1141"/>
          <p:cNvSpPr/>
          <p:nvPr>
            <p:ph type="title"/>
          </p:nvPr>
        </p:nvSpPr>
        <p:spPr>
          <a:xfrm>
            <a:off x="685800" y="0"/>
            <a:ext cx="7772400" cy="914400"/>
          </a:xfrm>
          <a:prstGeom prst="rect">
            <a:avLst/>
          </a:prstGeom>
        </p:spPr>
        <p:txBody>
          <a:bodyPr/>
          <a:lstStyle>
            <a:lvl1pPr algn="l">
              <a:defRPr b="1" sz="3600"/>
            </a:lvl1pPr>
          </a:lstStyle>
          <a:p>
            <a:pPr/>
            <a:r>
              <a:t>External Extreme Inspection Goals</a:t>
            </a:r>
          </a:p>
        </p:txBody>
      </p:sp>
      <p:sp>
        <p:nvSpPr>
          <p:cNvPr id="1142" name="Shape 1142"/>
          <p:cNvSpPr/>
          <p:nvPr>
            <p:ph type="body" idx="1"/>
          </p:nvPr>
        </p:nvSpPr>
        <p:spPr>
          <a:xfrm>
            <a:off x="609600" y="914400"/>
            <a:ext cx="8077200" cy="5334000"/>
          </a:xfrm>
          <a:prstGeom prst="rect">
            <a:avLst/>
          </a:prstGeom>
        </p:spPr>
        <p:txBody>
          <a:bodyPr/>
          <a:lstStyle/>
          <a:p>
            <a:pPr>
              <a:lnSpc>
                <a:spcPct val="90000"/>
              </a:lnSpc>
              <a:spcBef>
                <a:spcPts val="500"/>
              </a:spcBef>
              <a:buSzTx/>
              <a:buNone/>
              <a:defRPr b="1" sz="2400"/>
            </a:pPr>
            <a:r>
              <a:t>   Project Efficiency</a:t>
            </a:r>
          </a:p>
          <a:p>
            <a:pPr>
              <a:lnSpc>
                <a:spcPct val="90000"/>
              </a:lnSpc>
              <a:spcBef>
                <a:spcPts val="500"/>
              </a:spcBef>
              <a:buSzTx/>
              <a:buNone/>
              <a:defRPr b="1" sz="2400"/>
            </a:pPr>
            <a:r>
              <a:t>     Scale: Total project time to successfully complete a project</a:t>
            </a:r>
          </a:p>
          <a:p>
            <a:pPr>
              <a:lnSpc>
                <a:spcPct val="90000"/>
              </a:lnSpc>
              <a:spcBef>
                <a:spcPts val="500"/>
              </a:spcBef>
              <a:buSzTx/>
              <a:buNone/>
              <a:defRPr b="1" sz="2400"/>
            </a:pPr>
            <a:r>
              <a:t>     Past [Dec 2002] ???</a:t>
            </a:r>
          </a:p>
          <a:p>
            <a:pPr>
              <a:lnSpc>
                <a:spcPct val="90000"/>
              </a:lnSpc>
              <a:spcBef>
                <a:spcPts val="500"/>
              </a:spcBef>
              <a:buSzTx/>
              <a:buNone/>
              <a:defRPr b="1" sz="2400"/>
            </a:pPr>
            <a:r>
              <a:t>     Goal [Dec 2003] = 70% of Past [Dec 2002]</a:t>
            </a:r>
          </a:p>
          <a:p>
            <a:pPr>
              <a:lnSpc>
                <a:spcPct val="90000"/>
              </a:lnSpc>
              <a:spcBef>
                <a:spcPts val="500"/>
              </a:spcBef>
              <a:buSzTx/>
              <a:buNone/>
              <a:defRPr b="1" sz="2400"/>
            </a:pPr>
            <a:r>
              <a:t>     Goal [Dec 2004] = 50% of Past [Dec 2002] </a:t>
            </a:r>
          </a:p>
          <a:p>
            <a:pPr>
              <a:lnSpc>
                <a:spcPct val="90000"/>
              </a:lnSpc>
              <a:spcBef>
                <a:spcPts val="500"/>
              </a:spcBef>
              <a:buSzTx/>
              <a:buNone/>
              <a:defRPr b="1" i="1" sz="2400"/>
            </a:pPr>
            <a:r>
              <a:t>Comment: </a:t>
            </a:r>
          </a:p>
          <a:p>
            <a:pPr>
              <a:lnSpc>
                <a:spcPct val="90000"/>
              </a:lnSpc>
              <a:spcBef>
                <a:spcPts val="500"/>
              </a:spcBef>
              <a:buSzTx/>
              <a:buNone/>
              <a:defRPr b="1" i="1" sz="2400"/>
            </a:pPr>
            <a:r>
              <a:t>This will be accomplished by </a:t>
            </a:r>
          </a:p>
          <a:p>
            <a:pPr>
              <a:lnSpc>
                <a:spcPct val="90000"/>
              </a:lnSpc>
              <a:spcBef>
                <a:spcPts val="500"/>
              </a:spcBef>
              <a:buSzTx/>
              <a:buNone/>
              <a:defRPr b="1" i="1" sz="2400"/>
            </a:pPr>
            <a:r>
              <a:t>	less back and forth, </a:t>
            </a:r>
          </a:p>
          <a:p>
            <a:pPr>
              <a:lnSpc>
                <a:spcPct val="90000"/>
              </a:lnSpc>
              <a:spcBef>
                <a:spcPts val="500"/>
              </a:spcBef>
              <a:buSzTx/>
              <a:buNone/>
              <a:defRPr b="1" i="1" sz="2400"/>
            </a:pPr>
            <a:r>
              <a:t>	and reviewing of requirement documents, </a:t>
            </a:r>
          </a:p>
          <a:p>
            <a:pPr>
              <a:lnSpc>
                <a:spcPct val="90000"/>
              </a:lnSpc>
              <a:spcBef>
                <a:spcPts val="500"/>
              </a:spcBef>
              <a:buSzTx/>
              <a:buNone/>
              <a:defRPr b="1" i="1" sz="2400"/>
            </a:pPr>
            <a:r>
              <a:t>	and by shorted coding and test times, </a:t>
            </a:r>
          </a:p>
          <a:p>
            <a:pPr>
              <a:lnSpc>
                <a:spcPct val="90000"/>
              </a:lnSpc>
              <a:spcBef>
                <a:spcPts val="500"/>
              </a:spcBef>
              <a:buSzTx/>
              <a:buNone/>
              <a:defRPr b="1" i="1" sz="2400"/>
            </a:pPr>
            <a:r>
              <a:t>	and by less effort when work is contracted out of country or to sub-suppliers. </a:t>
            </a:r>
          </a:p>
          <a:p>
            <a:pPr>
              <a:lnSpc>
                <a:spcPct val="90000"/>
              </a:lnSpc>
              <a:spcBef>
                <a:spcPts val="500"/>
              </a:spcBef>
              <a:buSzTx/>
              <a:buNone/>
              <a:defRPr b="1" i="1" sz="2400"/>
            </a:pPr>
            <a:r>
              <a:t>More time at the requirement stage is expected.</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4" name="Shape 114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45" name="Shape 114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46" name="Shape 11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7" name="Shape 1147"/>
          <p:cNvSpPr/>
          <p:nvPr>
            <p:ph type="title"/>
          </p:nvPr>
        </p:nvSpPr>
        <p:spPr>
          <a:xfrm>
            <a:off x="0" y="0"/>
            <a:ext cx="9144000" cy="609600"/>
          </a:xfrm>
          <a:prstGeom prst="rect">
            <a:avLst/>
          </a:prstGeom>
        </p:spPr>
        <p:txBody>
          <a:bodyPr/>
          <a:lstStyle>
            <a:lvl1pPr>
              <a:defRPr b="1" sz="2600">
                <a:latin typeface="Helvetica"/>
                <a:ea typeface="Helvetica"/>
                <a:cs typeface="Helvetica"/>
                <a:sym typeface="Helvetica"/>
              </a:defRPr>
            </a:lvl1pPr>
          </a:lstStyle>
          <a:p>
            <a:pPr/>
            <a:r>
              <a:t>Process Management of Extreme Inspection: 1</a:t>
            </a:r>
          </a:p>
        </p:txBody>
      </p:sp>
      <p:sp>
        <p:nvSpPr>
          <p:cNvPr id="1148" name="Shape 1148"/>
          <p:cNvSpPr/>
          <p:nvPr>
            <p:ph type="body" idx="1"/>
          </p:nvPr>
        </p:nvSpPr>
        <p:spPr>
          <a:xfrm>
            <a:off x="0" y="609600"/>
            <a:ext cx="9144000" cy="6096000"/>
          </a:xfrm>
          <a:prstGeom prst="rect">
            <a:avLst/>
          </a:prstGeom>
        </p:spPr>
        <p:txBody>
          <a:bodyPr/>
          <a:lstStyle/>
          <a:p>
            <a:pPr lvl="1" marL="553847" indent="-182023" defTabSz="896111">
              <a:lnSpc>
                <a:spcPct val="80000"/>
              </a:lnSpc>
              <a:spcBef>
                <a:spcPts val="1100"/>
              </a:spcBef>
              <a:defRPr b="1" i="1" sz="1960">
                <a:latin typeface="Helvetica"/>
                <a:ea typeface="Helvetica"/>
                <a:cs typeface="Helvetica"/>
                <a:sym typeface="Helvetica"/>
              </a:defRPr>
            </a:pPr>
            <a:r>
              <a:t>1.  Inspection Outcome Justification</a:t>
            </a:r>
            <a:endParaRPr sz="2744"/>
          </a:p>
          <a:p>
            <a:pPr marL="185134" indent="-185134" defTabSz="896111">
              <a:lnSpc>
                <a:spcPct val="80000"/>
              </a:lnSpc>
              <a:spcBef>
                <a:spcPts val="500"/>
              </a:spcBef>
              <a:defRPr sz="2352"/>
            </a:pPr>
            <a:r>
              <a:t>The outcome of this variation on conventional Inspection processes is </a:t>
            </a:r>
            <a:r>
              <a:rPr b="1"/>
              <a:t>to determine ‘specification exit</a:t>
            </a:r>
            <a:r>
              <a:t>’ by measuring and estimating Major defect density. The outcome is NOT (as with conventional inspection) to ‘clean up’ bad work.</a:t>
            </a:r>
          </a:p>
          <a:p>
            <a:pPr marL="185134" indent="-185134" defTabSz="896111">
              <a:lnSpc>
                <a:spcPct val="80000"/>
              </a:lnSpc>
              <a:spcBef>
                <a:spcPts val="500"/>
              </a:spcBef>
              <a:defRPr sz="2352"/>
            </a:pPr>
            <a:r>
              <a:t>The result of this outcome limitation is that many of the time honored conventions of Inspections (as in Gilb &amp; Graham: Software Inspection) are NOT necessary or desirable. We only need to do whatever gives a </a:t>
            </a:r>
            <a:r>
              <a:rPr b="1"/>
              <a:t>reasonable measure of defect density</a:t>
            </a:r>
            <a:r>
              <a:t>. We only need to focus on determining that the specification is exit-able or NOT.</a:t>
            </a:r>
          </a:p>
          <a:p>
            <a:pPr lvl="1" marL="553847" indent="-182023" defTabSz="896111">
              <a:lnSpc>
                <a:spcPct val="80000"/>
              </a:lnSpc>
              <a:spcBef>
                <a:spcPts val="400"/>
              </a:spcBef>
              <a:defRPr sz="1960"/>
            </a:pPr>
            <a:r>
              <a:t> So we do not need to get maximum effectiveness by having a large team or by using one hour per page or by looking at all pages (we can sample in 10-40 minutes and use one or 2 people).</a:t>
            </a:r>
            <a:endParaRPr sz="2744"/>
          </a:p>
          <a:p>
            <a:pPr marL="185134" indent="-185134" defTabSz="896111">
              <a:lnSpc>
                <a:spcPct val="80000"/>
              </a:lnSpc>
              <a:spcBef>
                <a:spcPts val="500"/>
              </a:spcBef>
              <a:defRPr sz="2352"/>
            </a:pPr>
            <a:r>
              <a:t>In simple terms </a:t>
            </a:r>
            <a:r>
              <a:rPr b="1"/>
              <a:t>if we find (checker detects) one or more Majors</a:t>
            </a:r>
            <a:r>
              <a:t> in a page, it is NOT exit-able, because the real estimated quantity of majors actually there, exceeds the Exit limit of ‘one per page’. If we find less than one major defect on 4 pages, it probably is </a:t>
            </a:r>
            <a:r>
              <a:rPr i="1"/>
              <a:t>economic</a:t>
            </a:r>
            <a:r>
              <a:t> to exit the spec.</a:t>
            </a:r>
          </a:p>
          <a:p>
            <a:pPr marL="185134" indent="-185134" defTabSz="896111">
              <a:lnSpc>
                <a:spcPct val="80000"/>
              </a:lnSpc>
              <a:spcBef>
                <a:spcPts val="500"/>
              </a:spcBef>
              <a:defRPr b="1" i="1" sz="2352"/>
            </a:pPr>
            <a:r>
              <a:t>Economic</a:t>
            </a:r>
            <a:r>
              <a:rPr i="0"/>
              <a:t> </a:t>
            </a:r>
            <a:r>
              <a:rPr b="0" i="0"/>
              <a:t>is the key word. We are trying to determine </a:t>
            </a:r>
            <a:r>
              <a:rPr i="0"/>
              <a:t>if it pays off </a:t>
            </a:r>
            <a:r>
              <a:rPr b="0" i="0"/>
              <a:t>to exit now, or to rewrite the spec to a cleaner level now.</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0" name="Shape 1150"/>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51" name="Shape 1151"/>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52" name="Shape 11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3" name="Shape 1153"/>
          <p:cNvSpPr/>
          <p:nvPr>
            <p:ph type="title"/>
          </p:nvPr>
        </p:nvSpPr>
        <p:spPr>
          <a:xfrm>
            <a:off x="685800" y="152400"/>
            <a:ext cx="7772400" cy="762000"/>
          </a:xfrm>
          <a:prstGeom prst="rect">
            <a:avLst/>
          </a:prstGeom>
        </p:spPr>
        <p:txBody>
          <a:bodyPr/>
          <a:lstStyle>
            <a:lvl1pPr>
              <a:lnSpc>
                <a:spcPct val="80000"/>
              </a:lnSpc>
              <a:spcBef>
                <a:spcPts val="1200"/>
              </a:spcBef>
              <a:defRPr b="1" i="1" sz="4300">
                <a:latin typeface="Helvetica"/>
                <a:ea typeface="Helvetica"/>
                <a:cs typeface="Helvetica"/>
                <a:sym typeface="Helvetica"/>
              </a:defRPr>
            </a:lvl1pPr>
          </a:lstStyle>
          <a:p>
            <a:pPr/>
            <a:r>
              <a:t>2. Inspection Cost Charging.</a:t>
            </a:r>
          </a:p>
        </p:txBody>
      </p:sp>
      <p:sp>
        <p:nvSpPr>
          <p:cNvPr id="1154" name="Shape 1154"/>
          <p:cNvSpPr/>
          <p:nvPr>
            <p:ph type="body" idx="1"/>
          </p:nvPr>
        </p:nvSpPr>
        <p:spPr>
          <a:xfrm>
            <a:off x="685800" y="990600"/>
            <a:ext cx="7772400" cy="5105400"/>
          </a:xfrm>
          <a:prstGeom prst="rect">
            <a:avLst/>
          </a:prstGeom>
        </p:spPr>
        <p:txBody>
          <a:bodyPr/>
          <a:lstStyle/>
          <a:p>
            <a:pPr>
              <a:lnSpc>
                <a:spcPct val="80000"/>
              </a:lnSpc>
              <a:spcBef>
                <a:spcPts val="900"/>
              </a:spcBef>
              <a:defRPr sz="4000"/>
            </a:pPr>
            <a:r>
              <a:t>	All costs for the writer, the checker and a possible process guide, will be </a:t>
            </a:r>
          </a:p>
          <a:p>
            <a:pPr lvl="1" marL="742950" indent="-285750">
              <a:lnSpc>
                <a:spcPct val="80000"/>
              </a:lnSpc>
              <a:spcBef>
                <a:spcPts val="800"/>
              </a:spcBef>
              <a:defRPr sz="3600"/>
            </a:pPr>
            <a:r>
              <a:t>charged to the project the writer is working on, </a:t>
            </a:r>
            <a:endParaRPr sz="2800"/>
          </a:p>
          <a:p>
            <a:pPr lvl="1" marL="742950" indent="-285750">
              <a:lnSpc>
                <a:spcPct val="80000"/>
              </a:lnSpc>
              <a:spcBef>
                <a:spcPts val="800"/>
              </a:spcBef>
              <a:defRPr sz="3600"/>
            </a:pPr>
            <a:r>
              <a:t>and to the QC process costs specifically.</a:t>
            </a:r>
            <a:endParaRPr sz="2800"/>
          </a:p>
          <a:p>
            <a:pPr lvl="1" marL="742950" indent="-285750">
              <a:lnSpc>
                <a:spcPct val="80000"/>
              </a:lnSpc>
              <a:spcBef>
                <a:spcPts val="800"/>
              </a:spcBef>
              <a:defRPr i="1" sz="3600"/>
            </a:pPr>
            <a:r>
              <a:t>Rationale: so we can track the true costs of doing this and the degree to which it is done.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44" name="Group 444"/>
          <p:cNvGrpSpPr/>
          <p:nvPr/>
        </p:nvGrpSpPr>
        <p:grpSpPr>
          <a:xfrm>
            <a:off x="533399" y="457200"/>
            <a:ext cx="8101014" cy="5635488"/>
            <a:chOff x="0" y="0"/>
            <a:chExt cx="8101012" cy="5635486"/>
          </a:xfrm>
        </p:grpSpPr>
        <p:sp>
          <p:nvSpPr>
            <p:cNvPr id="442" name="Shape 442"/>
            <p:cNvSpPr/>
            <p:nvPr/>
          </p:nvSpPr>
          <p:spPr>
            <a:xfrm>
              <a:off x="-1" y="-1"/>
              <a:ext cx="8101014" cy="5635488"/>
            </a:xfrm>
            <a:prstGeom prst="ellipse">
              <a:avLst/>
            </a:prstGeom>
            <a:solidFill>
              <a:srgbClr val="1F3549"/>
            </a:solidFill>
            <a:ln w="9525" cap="flat">
              <a:solidFill>
                <a:srgbClr val="000000"/>
              </a:solidFill>
              <a:prstDash val="solid"/>
              <a:round/>
            </a:ln>
            <a:effectLst/>
          </p:spPr>
          <p:txBody>
            <a:bodyPr wrap="square" lIns="45719" tIns="45719" rIns="45719" bIns="45719" numCol="1" anchor="t">
              <a:noAutofit/>
            </a:bodyPr>
            <a:lstStyle/>
            <a:p>
              <a:pPr>
                <a:defRPr sz="2400">
                  <a:solidFill>
                    <a:srgbClr val="FFFFFF"/>
                  </a:solidFill>
                </a:defRPr>
              </a:pPr>
            </a:p>
          </p:txBody>
        </p:sp>
        <p:sp>
          <p:nvSpPr>
            <p:cNvPr id="443" name="Shape 443"/>
            <p:cNvSpPr/>
            <p:nvPr/>
          </p:nvSpPr>
          <p:spPr>
            <a:xfrm>
              <a:off x="1186366" y="825298"/>
              <a:ext cx="5728280"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rPr sz="2400">
                  <a:solidFill>
                    <a:srgbClr val="FFFFFF"/>
                  </a:solidFill>
                </a:rPr>
                <a:t>All </a:t>
              </a:r>
              <a:r>
                <a:rPr sz="2400">
                  <a:solidFill>
                    <a:srgbClr val="FFFFFF"/>
                  </a:solidFill>
                </a:rPr>
                <a:t>Defects</a:t>
              </a:r>
            </a:p>
          </p:txBody>
        </p:sp>
      </p:grpSp>
      <p:grpSp>
        <p:nvGrpSpPr>
          <p:cNvPr id="448" name="Group 448"/>
          <p:cNvGrpSpPr/>
          <p:nvPr/>
        </p:nvGrpSpPr>
        <p:grpSpPr>
          <a:xfrm>
            <a:off x="762000" y="609599"/>
            <a:ext cx="7924800" cy="5105401"/>
            <a:chOff x="0" y="0"/>
            <a:chExt cx="7924800" cy="5105400"/>
          </a:xfrm>
        </p:grpSpPr>
        <p:sp>
          <p:nvSpPr>
            <p:cNvPr id="445" name="Shape 445"/>
            <p:cNvSpPr/>
            <p:nvPr/>
          </p:nvSpPr>
          <p:spPr>
            <a:xfrm>
              <a:off x="0" y="-1"/>
              <a:ext cx="7924800" cy="5105401"/>
            </a:xfrm>
            <a:prstGeom prst="ellipse">
              <a:avLst/>
            </a:prstGeom>
            <a:solidFill>
              <a:srgbClr val="2D5779"/>
            </a:solidFill>
            <a:ln w="9525" cap="flat">
              <a:solidFill>
                <a:srgbClr val="E5EEF5"/>
              </a:solidFill>
              <a:prstDash val="solid"/>
              <a:round/>
            </a:ln>
            <a:effectLst/>
          </p:spPr>
          <p:txBody>
            <a:bodyPr wrap="square" lIns="45719" tIns="45719" rIns="45719" bIns="45719" numCol="1" anchor="t">
              <a:noAutofit/>
            </a:bodyPr>
            <a:lstStyle/>
            <a:p>
              <a:pPr>
                <a:defRPr sz="2400"/>
              </a:pPr>
            </a:p>
          </p:txBody>
        </p:sp>
        <p:sp>
          <p:nvSpPr>
            <p:cNvPr id="446" name="Shape 446"/>
            <p:cNvSpPr/>
            <p:nvPr/>
          </p:nvSpPr>
          <p:spPr>
            <a:xfrm rot="18112092">
              <a:off x="-77895" y="1366770"/>
              <a:ext cx="1527275"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defRPr sz="1800">
                  <a:solidFill>
                    <a:srgbClr val="000000"/>
                  </a:solidFill>
                </a:defRPr>
              </a:pPr>
              <a:r>
                <a:rPr sz="2400">
                  <a:solidFill>
                    <a:srgbClr val="FFFFFF"/>
                  </a:solidFill>
                </a:rPr>
                <a:t>Quality in</a:t>
              </a:r>
            </a:p>
          </p:txBody>
        </p:sp>
        <p:sp>
          <p:nvSpPr>
            <p:cNvPr id="447" name="Shape 447"/>
            <p:cNvSpPr/>
            <p:nvPr/>
          </p:nvSpPr>
          <p:spPr>
            <a:xfrm rot="15829860">
              <a:off x="-257057" y="2630629"/>
              <a:ext cx="1233617"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defRPr sz="1800">
                  <a:solidFill>
                    <a:srgbClr val="000000"/>
                  </a:solidFill>
                </a:defRPr>
              </a:pPr>
              <a:r>
                <a:rPr sz="2400">
                  <a:solidFill>
                    <a:srgbClr val="FFFFFF"/>
                  </a:solidFill>
                </a:rPr>
                <a:t>Design</a:t>
              </a:r>
            </a:p>
          </p:txBody>
        </p:sp>
      </p:grpSp>
      <p:grpSp>
        <p:nvGrpSpPr>
          <p:cNvPr id="451" name="Group 451"/>
          <p:cNvGrpSpPr/>
          <p:nvPr/>
        </p:nvGrpSpPr>
        <p:grpSpPr>
          <a:xfrm>
            <a:off x="1600200" y="609599"/>
            <a:ext cx="7086600" cy="5105401"/>
            <a:chOff x="0" y="0"/>
            <a:chExt cx="7086600" cy="5105400"/>
          </a:xfrm>
        </p:grpSpPr>
        <p:sp>
          <p:nvSpPr>
            <p:cNvPr id="449" name="Shape 449"/>
            <p:cNvSpPr/>
            <p:nvPr/>
          </p:nvSpPr>
          <p:spPr>
            <a:xfrm>
              <a:off x="0" y="-1"/>
              <a:ext cx="7086600" cy="5105401"/>
            </a:xfrm>
            <a:prstGeom prst="ellipse">
              <a:avLst/>
            </a:prstGeom>
            <a:solidFill>
              <a:srgbClr val="2D5779"/>
            </a:solidFill>
            <a:ln w="9525" cap="flat">
              <a:solidFill>
                <a:srgbClr val="E5EEF5"/>
              </a:solidFill>
              <a:prstDash val="solid"/>
              <a:round/>
            </a:ln>
            <a:effectLst/>
          </p:spPr>
          <p:txBody>
            <a:bodyPr wrap="square" lIns="45719" tIns="45719" rIns="45719" bIns="45719" numCol="1" anchor="t">
              <a:noAutofit/>
            </a:bodyPr>
            <a:lstStyle/>
            <a:p>
              <a:pPr>
                <a:defRPr sz="2400"/>
              </a:pPr>
            </a:p>
          </p:txBody>
        </p:sp>
        <p:sp>
          <p:nvSpPr>
            <p:cNvPr id="450" name="Shape 450"/>
            <p:cNvSpPr/>
            <p:nvPr/>
          </p:nvSpPr>
          <p:spPr>
            <a:xfrm rot="18496527">
              <a:off x="317910" y="1073821"/>
              <a:ext cx="1759495" cy="437070"/>
            </a:xfrm>
            <a:prstGeom prst="rect">
              <a:avLst/>
            </a:prstGeom>
            <a:solidFill>
              <a:srgbClr val="2D5779"/>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defRPr sz="1800">
                  <a:solidFill>
                    <a:srgbClr val="000000"/>
                  </a:solidFill>
                </a:defRPr>
              </a:pPr>
              <a:r>
                <a:rPr sz="2400">
                  <a:solidFill>
                    <a:srgbClr val="FFFFFF"/>
                  </a:solidFill>
                </a:rPr>
                <a:t>Prevention</a:t>
              </a:r>
            </a:p>
          </p:txBody>
        </p:sp>
      </p:grpSp>
      <p:grpSp>
        <p:nvGrpSpPr>
          <p:cNvPr id="454" name="Group 454"/>
          <p:cNvGrpSpPr/>
          <p:nvPr/>
        </p:nvGrpSpPr>
        <p:grpSpPr>
          <a:xfrm>
            <a:off x="2666999" y="609599"/>
            <a:ext cx="6019801" cy="5105401"/>
            <a:chOff x="0" y="0"/>
            <a:chExt cx="6019800" cy="5105400"/>
          </a:xfrm>
        </p:grpSpPr>
        <p:sp>
          <p:nvSpPr>
            <p:cNvPr id="452" name="Shape 452"/>
            <p:cNvSpPr/>
            <p:nvPr/>
          </p:nvSpPr>
          <p:spPr>
            <a:xfrm>
              <a:off x="-1" y="-1"/>
              <a:ext cx="6019801" cy="5105401"/>
            </a:xfrm>
            <a:prstGeom prst="ellipse">
              <a:avLst/>
            </a:prstGeom>
            <a:solidFill>
              <a:srgbClr val="4482B6"/>
            </a:solidFill>
            <a:ln w="9525" cap="flat">
              <a:solidFill>
                <a:srgbClr val="E5EEF5"/>
              </a:solidFill>
              <a:prstDash val="solid"/>
              <a:round/>
            </a:ln>
            <a:effectLst/>
          </p:spPr>
          <p:txBody>
            <a:bodyPr wrap="square" lIns="45719" tIns="45719" rIns="45719" bIns="45719" numCol="1" anchor="t">
              <a:noAutofit/>
            </a:bodyPr>
            <a:lstStyle/>
            <a:p>
              <a:pPr>
                <a:defRPr sz="2400"/>
              </a:pPr>
            </a:p>
          </p:txBody>
        </p:sp>
        <p:sp>
          <p:nvSpPr>
            <p:cNvPr id="453" name="Shape 453"/>
            <p:cNvSpPr/>
            <p:nvPr/>
          </p:nvSpPr>
          <p:spPr>
            <a:xfrm rot="18496527">
              <a:off x="176864" y="1141257"/>
              <a:ext cx="1587695"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solidFill>
                    <a:srgbClr val="FFFFFF"/>
                  </a:solidFill>
                </a:defRPr>
              </a:lvl1pPr>
            </a:lstStyle>
            <a:p>
              <a:pPr>
                <a:defRPr sz="1800">
                  <a:solidFill>
                    <a:srgbClr val="000000"/>
                  </a:solidFill>
                </a:defRPr>
              </a:pPr>
              <a:r>
                <a:rPr sz="2400">
                  <a:solidFill>
                    <a:srgbClr val="FFFFFF"/>
                  </a:solidFill>
                </a:rPr>
                <a:t>Inspection</a:t>
              </a:r>
            </a:p>
          </p:txBody>
        </p:sp>
      </p:grpSp>
      <p:grpSp>
        <p:nvGrpSpPr>
          <p:cNvPr id="457" name="Group 457"/>
          <p:cNvGrpSpPr/>
          <p:nvPr/>
        </p:nvGrpSpPr>
        <p:grpSpPr>
          <a:xfrm>
            <a:off x="3657600" y="914399"/>
            <a:ext cx="4876800" cy="4648201"/>
            <a:chOff x="0" y="0"/>
            <a:chExt cx="4876800" cy="4648200"/>
          </a:xfrm>
        </p:grpSpPr>
        <p:sp>
          <p:nvSpPr>
            <p:cNvPr id="455" name="Shape 455"/>
            <p:cNvSpPr/>
            <p:nvPr/>
          </p:nvSpPr>
          <p:spPr>
            <a:xfrm>
              <a:off x="0" y="-1"/>
              <a:ext cx="4876800" cy="4648201"/>
            </a:xfrm>
            <a:prstGeom prst="ellipse">
              <a:avLst/>
            </a:prstGeom>
            <a:solidFill>
              <a:srgbClr val="CBDDEC"/>
            </a:solidFill>
            <a:ln w="9525" cap="flat">
              <a:solidFill>
                <a:srgbClr val="E5EEF5"/>
              </a:solidFill>
              <a:prstDash val="solid"/>
              <a:round/>
            </a:ln>
            <a:effectLst/>
          </p:spPr>
          <p:txBody>
            <a:bodyPr wrap="square" lIns="45719" tIns="45719" rIns="45719" bIns="45719" numCol="1" anchor="t">
              <a:noAutofit/>
            </a:bodyPr>
            <a:lstStyle/>
            <a:p>
              <a:pPr>
                <a:defRPr sz="2400"/>
              </a:pPr>
            </a:p>
          </p:txBody>
        </p:sp>
        <p:sp>
          <p:nvSpPr>
            <p:cNvPr id="456" name="Shape 456"/>
            <p:cNvSpPr/>
            <p:nvPr/>
          </p:nvSpPr>
          <p:spPr>
            <a:xfrm>
              <a:off x="714190" y="680712"/>
              <a:ext cx="3448420" cy="792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Best Practice Testing Combined</a:t>
              </a:r>
            </a:p>
          </p:txBody>
        </p:sp>
      </p:grpSp>
      <p:sp>
        <p:nvSpPr>
          <p:cNvPr id="458" name="Shape 458"/>
          <p:cNvSpPr/>
          <p:nvPr/>
        </p:nvSpPr>
        <p:spPr>
          <a:xfrm>
            <a:off x="3429000" y="5638800"/>
            <a:ext cx="2249994" cy="381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solidFill>
                  <a:srgbClr val="FFFFFF"/>
                </a:solidFill>
              </a:defRPr>
            </a:lvl1pPr>
          </a:lstStyle>
          <a:p>
            <a:pPr>
              <a:defRPr sz="1800">
                <a:solidFill>
                  <a:srgbClr val="000000"/>
                </a:solidFill>
              </a:defRPr>
            </a:pPr>
            <a:r>
              <a:rPr sz="2000">
                <a:solidFill>
                  <a:srgbClr val="FFFFFF"/>
                </a:solidFill>
              </a:rPr>
              <a:t>Remaining Defects</a:t>
            </a:r>
          </a:p>
        </p:txBody>
      </p:sp>
      <p:sp>
        <p:nvSpPr>
          <p:cNvPr id="459" name="Shape 45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4" grpId="3"/>
      <p:bldP build="whole" bldLvl="1" animBg="1" rev="0" advAuto="0" spid="448" grpId="1"/>
      <p:bldP build="whole" bldLvl="1" animBg="1" rev="0" advAuto="0" spid="457" grpId="4"/>
      <p:bldP build="whole" bldLvl="1" animBg="1" rev="0" advAuto="0" spid="458" grpId="5"/>
      <p:bldP build="whole" bldLvl="1" animBg="1" rev="0" advAuto="0" spid="451" grpId="2"/>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6" name="Shape 1156"/>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57" name="Shape 1157"/>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58" name="Shape 11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9" name="Shape 1159"/>
          <p:cNvSpPr/>
          <p:nvPr>
            <p:ph type="title"/>
          </p:nvPr>
        </p:nvSpPr>
        <p:spPr>
          <a:xfrm>
            <a:off x="685800" y="152400"/>
            <a:ext cx="7772400" cy="914400"/>
          </a:xfrm>
          <a:prstGeom prst="rect">
            <a:avLst/>
          </a:prstGeom>
        </p:spPr>
        <p:txBody>
          <a:bodyPr/>
          <a:lstStyle>
            <a:lvl1pPr>
              <a:lnSpc>
                <a:spcPct val="80000"/>
              </a:lnSpc>
              <a:spcBef>
                <a:spcPts val="1200"/>
              </a:spcBef>
              <a:defRPr b="1" i="1" sz="4000">
                <a:latin typeface="Helvetica"/>
                <a:ea typeface="Helvetica"/>
                <a:cs typeface="Helvetica"/>
                <a:sym typeface="Helvetica"/>
              </a:defRPr>
            </a:lvl1pPr>
          </a:lstStyle>
          <a:p>
            <a:pPr/>
            <a:r>
              <a:t>3. Auditing this process:</a:t>
            </a:r>
          </a:p>
        </p:txBody>
      </p:sp>
      <p:sp>
        <p:nvSpPr>
          <p:cNvPr id="1160" name="Shape 1160"/>
          <p:cNvSpPr/>
          <p:nvPr>
            <p:ph type="body" idx="1"/>
          </p:nvPr>
        </p:nvSpPr>
        <p:spPr>
          <a:xfrm>
            <a:off x="685800" y="1143000"/>
            <a:ext cx="7772400" cy="4953000"/>
          </a:xfrm>
          <a:prstGeom prst="rect">
            <a:avLst/>
          </a:prstGeom>
        </p:spPr>
        <p:txBody>
          <a:bodyPr/>
          <a:lstStyle/>
          <a:p>
            <a:pPr lvl="1" marL="698373" indent="-268604" defTabSz="859536">
              <a:lnSpc>
                <a:spcPct val="80000"/>
              </a:lnSpc>
              <a:defRPr sz="3008"/>
            </a:pPr>
            <a:r>
              <a:t>	The Inspection (Spec QC) process must be regularly (monthly) audited</a:t>
            </a:r>
            <a:endParaRPr sz="2632"/>
          </a:p>
          <a:p>
            <a:pPr lvl="2" marL="1074419" indent="-214884" defTabSz="859536">
              <a:lnSpc>
                <a:spcPct val="80000"/>
              </a:lnSpc>
              <a:defRPr sz="3008"/>
            </a:pPr>
            <a:r>
              <a:t> to make sure it is really conducted according to intent </a:t>
            </a:r>
            <a:endParaRPr sz="2256"/>
          </a:p>
          <a:p>
            <a:pPr lvl="2" marL="1074419" indent="-214884" defTabSz="859536">
              <a:lnSpc>
                <a:spcPct val="80000"/>
              </a:lnSpc>
              <a:defRPr sz="3008"/>
            </a:pPr>
            <a:r>
              <a:t>and is not corrupted or misunderstood.</a:t>
            </a:r>
            <a:endParaRPr sz="2256"/>
          </a:p>
          <a:p>
            <a:pPr lvl="1" marL="698373" indent="-268604" defTabSz="859536">
              <a:lnSpc>
                <a:spcPct val="80000"/>
              </a:lnSpc>
              <a:defRPr sz="3008"/>
            </a:pPr>
            <a:r>
              <a:t>This includes double checks on audits</a:t>
            </a:r>
            <a:endParaRPr sz="2632"/>
          </a:p>
          <a:p>
            <a:pPr lvl="2" marL="1074419" indent="-214884" defTabSz="859536">
              <a:lnSpc>
                <a:spcPct val="80000"/>
              </a:lnSpc>
              <a:defRPr sz="3008"/>
            </a:pPr>
            <a:r>
              <a:t> to see if the conclusions of the check and the audit are reasonably consistent. </a:t>
            </a:r>
            <a:endParaRPr sz="2256"/>
          </a:p>
          <a:p>
            <a:pPr lvl="1" marL="698373" indent="-268604" defTabSz="859536">
              <a:lnSpc>
                <a:spcPct val="80000"/>
              </a:lnSpc>
              <a:defRPr sz="3008"/>
            </a:pPr>
            <a:r>
              <a:t>Frequent audits are necessary in the beginning and with newcomers. </a:t>
            </a:r>
            <a:endParaRPr sz="2632"/>
          </a:p>
          <a:p>
            <a:pPr lvl="1" marL="698373" indent="-268604" defTabSz="859536">
              <a:lnSpc>
                <a:spcPct val="80000"/>
              </a:lnSpc>
              <a:defRPr sz="3008"/>
            </a:pPr>
            <a:r>
              <a:t>Auditing will be done by the process owners.</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2" name="Shape 1162"/>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63" name="Shape 1163"/>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64" name="Shape 11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5" name="Shape 1165"/>
          <p:cNvSpPr/>
          <p:nvPr>
            <p:ph type="title"/>
          </p:nvPr>
        </p:nvSpPr>
        <p:spPr>
          <a:xfrm>
            <a:off x="685800" y="76200"/>
            <a:ext cx="7772400" cy="914400"/>
          </a:xfrm>
          <a:prstGeom prst="rect">
            <a:avLst/>
          </a:prstGeom>
        </p:spPr>
        <p:txBody>
          <a:bodyPr/>
          <a:lstStyle>
            <a:lvl1pPr defTabSz="813816">
              <a:defRPr b="1" sz="2848">
                <a:latin typeface="Helvetica"/>
                <a:ea typeface="Helvetica"/>
                <a:cs typeface="Helvetica"/>
                <a:sym typeface="Helvetica"/>
              </a:defRPr>
            </a:lvl1pPr>
          </a:lstStyle>
          <a:p>
            <a:pPr/>
            <a:r>
              <a:t>Process Management of Extreme Inspection</a:t>
            </a:r>
          </a:p>
        </p:txBody>
      </p:sp>
      <p:sp>
        <p:nvSpPr>
          <p:cNvPr id="1166" name="Shape 1166"/>
          <p:cNvSpPr/>
          <p:nvPr>
            <p:ph type="body" idx="1"/>
          </p:nvPr>
        </p:nvSpPr>
        <p:spPr>
          <a:xfrm>
            <a:off x="228600" y="1447800"/>
            <a:ext cx="8763000" cy="5257800"/>
          </a:xfrm>
          <a:prstGeom prst="rect">
            <a:avLst/>
          </a:prstGeom>
        </p:spPr>
        <p:txBody>
          <a:bodyPr/>
          <a:lstStyle/>
          <a:p>
            <a:pPr marL="188913" indent="-188913">
              <a:lnSpc>
                <a:spcPct val="80000"/>
              </a:lnSpc>
              <a:spcBef>
                <a:spcPts val="1200"/>
              </a:spcBef>
              <a:defRPr b="1" i="1" sz="4400"/>
            </a:pPr>
            <a:r>
              <a:t> 4. Process Improvement</a:t>
            </a:r>
          </a:p>
          <a:p>
            <a:pPr lvl="1" marL="565150" indent="-185737">
              <a:lnSpc>
                <a:spcPct val="80000"/>
              </a:lnSpc>
              <a:spcBef>
                <a:spcPts val="900"/>
              </a:spcBef>
              <a:defRPr sz="4000"/>
            </a:pPr>
            <a:r>
              <a:t>The process needs to be continuously updated </a:t>
            </a:r>
          </a:p>
          <a:p>
            <a:pPr lvl="2" marL="950912" indent="-188912">
              <a:lnSpc>
                <a:spcPct val="80000"/>
              </a:lnSpc>
              <a:spcBef>
                <a:spcPts val="800"/>
              </a:spcBef>
              <a:defRPr sz="3600"/>
            </a:pPr>
            <a:r>
              <a:t>mainly in the tools kit which defines and supports the inspection process: </a:t>
            </a:r>
            <a:endParaRPr sz="2400"/>
          </a:p>
          <a:p>
            <a:pPr lvl="2" marL="950912" indent="-188912">
              <a:lnSpc>
                <a:spcPct val="80000"/>
              </a:lnSpc>
              <a:spcBef>
                <a:spcPts val="800"/>
              </a:spcBef>
              <a:defRPr sz="3600"/>
            </a:pPr>
            <a:r>
              <a:t>the checklists, </a:t>
            </a:r>
            <a:endParaRPr sz="2400"/>
          </a:p>
          <a:p>
            <a:pPr lvl="2" marL="950912" indent="-188912">
              <a:lnSpc>
                <a:spcPct val="80000"/>
              </a:lnSpc>
              <a:spcBef>
                <a:spcPts val="800"/>
              </a:spcBef>
              <a:defRPr sz="3600"/>
            </a:pPr>
            <a:r>
              <a:t>the process definitions, </a:t>
            </a:r>
            <a:endParaRPr sz="2400"/>
          </a:p>
          <a:p>
            <a:pPr lvl="2" marL="950912" indent="-188912">
              <a:lnSpc>
                <a:spcPct val="80000"/>
              </a:lnSpc>
              <a:spcBef>
                <a:spcPts val="800"/>
              </a:spcBef>
              <a:defRPr sz="3600"/>
            </a:pPr>
            <a:r>
              <a:t>the computer data collection support </a:t>
            </a:r>
          </a:p>
          <a:p>
            <a:pPr lvl="2" marL="950912" indent="-188912">
              <a:lnSpc>
                <a:spcPct val="80000"/>
              </a:lnSpc>
              <a:spcBef>
                <a:spcPts val="800"/>
              </a:spcBef>
              <a:defRPr sz="3600"/>
            </a:pPr>
            <a:r>
              <a:t>by the official process owner.</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8" name="Shape 1168"/>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69" name="Shape 1169"/>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70" name="Shape 117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1" name="Shape 1171"/>
          <p:cNvSpPr/>
          <p:nvPr>
            <p:ph type="title"/>
          </p:nvPr>
        </p:nvSpPr>
        <p:spPr>
          <a:prstGeom prst="rect">
            <a:avLst/>
          </a:prstGeom>
        </p:spPr>
        <p:txBody>
          <a:bodyPr/>
          <a:lstStyle>
            <a:lvl1pPr>
              <a:lnSpc>
                <a:spcPct val="80000"/>
              </a:lnSpc>
              <a:spcBef>
                <a:spcPts val="1200"/>
              </a:spcBef>
              <a:defRPr b="1" i="1" sz="5400"/>
            </a:lvl1pPr>
          </a:lstStyle>
          <a:p>
            <a:pPr/>
            <a:r>
              <a:t>5. Process Ownership</a:t>
            </a:r>
          </a:p>
        </p:txBody>
      </p:sp>
      <p:sp>
        <p:nvSpPr>
          <p:cNvPr id="1172" name="Shape 1172"/>
          <p:cNvSpPr/>
          <p:nvPr>
            <p:ph type="body" idx="1"/>
          </p:nvPr>
        </p:nvSpPr>
        <p:spPr>
          <a:prstGeom prst="rect">
            <a:avLst/>
          </a:prstGeom>
        </p:spPr>
        <p:txBody>
          <a:bodyPr/>
          <a:lstStyle/>
          <a:p>
            <a:pPr marL="336042" indent="-336042" defTabSz="896111">
              <a:lnSpc>
                <a:spcPct val="72000"/>
              </a:lnSpc>
              <a:spcBef>
                <a:spcPts val="900"/>
              </a:spcBef>
              <a:defRPr sz="3920"/>
            </a:pPr>
            <a:r>
              <a:t>	There must be an official process owner to champion (and to manage ‘local’ champions), </a:t>
            </a:r>
          </a:p>
          <a:p>
            <a:pPr lvl="1" marL="728091" indent="-280035" defTabSz="896111">
              <a:lnSpc>
                <a:spcPct val="72000"/>
              </a:lnSpc>
              <a:spcBef>
                <a:spcPts val="800"/>
              </a:spcBef>
              <a:defRPr sz="3528"/>
            </a:pPr>
            <a:r>
              <a:t>spread, </a:t>
            </a:r>
            <a:endParaRPr sz="2744"/>
          </a:p>
          <a:p>
            <a:pPr lvl="1" marL="728091" indent="-280035" defTabSz="896111">
              <a:lnSpc>
                <a:spcPct val="72000"/>
              </a:lnSpc>
              <a:spcBef>
                <a:spcPts val="800"/>
              </a:spcBef>
              <a:defRPr sz="3528"/>
            </a:pPr>
            <a:r>
              <a:t>audit, </a:t>
            </a:r>
            <a:endParaRPr sz="2744"/>
          </a:p>
          <a:p>
            <a:pPr lvl="1" marL="728091" indent="-280035" defTabSz="896111">
              <a:lnSpc>
                <a:spcPct val="72000"/>
              </a:lnSpc>
              <a:spcBef>
                <a:spcPts val="800"/>
              </a:spcBef>
              <a:defRPr sz="3528"/>
            </a:pPr>
            <a:r>
              <a:t>and improve the process, </a:t>
            </a:r>
            <a:endParaRPr sz="2744"/>
          </a:p>
          <a:p>
            <a:pPr lvl="1" marL="728091" indent="-280035" defTabSz="896111">
              <a:lnSpc>
                <a:spcPct val="72000"/>
              </a:lnSpc>
              <a:spcBef>
                <a:spcPts val="800"/>
              </a:spcBef>
              <a:defRPr sz="3528"/>
            </a:pPr>
            <a:r>
              <a:t>as experience and insight dictates. </a:t>
            </a:r>
            <a:endParaRPr sz="2744"/>
          </a:p>
          <a:p>
            <a:pPr marL="336042" indent="-336042" defTabSz="896111">
              <a:lnSpc>
                <a:spcPct val="72000"/>
              </a:lnSpc>
              <a:spcBef>
                <a:spcPts val="900"/>
              </a:spcBef>
              <a:defRPr sz="3920"/>
            </a:pPr>
            <a:r>
              <a:t>This can be a group.</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4" name="Shape 1174"/>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75" name="Shape 1175"/>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76" name="Shape 11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7" name="Shape 1177"/>
          <p:cNvSpPr/>
          <p:nvPr>
            <p:ph type="title"/>
          </p:nvPr>
        </p:nvSpPr>
        <p:spPr>
          <a:prstGeom prst="rect">
            <a:avLst/>
          </a:prstGeom>
        </p:spPr>
        <p:txBody>
          <a:bodyPr/>
          <a:lstStyle>
            <a:lvl1pPr>
              <a:lnSpc>
                <a:spcPct val="80000"/>
              </a:lnSpc>
              <a:spcBef>
                <a:spcPts val="1200"/>
              </a:spcBef>
              <a:defRPr b="1" i="1" sz="4000"/>
            </a:lvl1pPr>
          </a:lstStyle>
          <a:p>
            <a:pPr/>
            <a:r>
              <a:t>6. Process Sponsorship</a:t>
            </a:r>
          </a:p>
        </p:txBody>
      </p:sp>
      <p:sp>
        <p:nvSpPr>
          <p:cNvPr id="1178" name="Shape 1178"/>
          <p:cNvSpPr/>
          <p:nvPr>
            <p:ph type="body" idx="1"/>
          </p:nvPr>
        </p:nvSpPr>
        <p:spPr>
          <a:prstGeom prst="rect">
            <a:avLst/>
          </a:prstGeom>
        </p:spPr>
        <p:txBody>
          <a:bodyPr/>
          <a:lstStyle>
            <a:lvl1pPr>
              <a:lnSpc>
                <a:spcPct val="80000"/>
              </a:lnSpc>
              <a:spcBef>
                <a:spcPts val="1200"/>
              </a:spcBef>
              <a:defRPr sz="5400"/>
            </a:lvl1pPr>
          </a:lstStyle>
          <a:p>
            <a:pPr/>
            <a:r>
              <a:t>The executive sponsor of this process should be official and visible  </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0" name="Shape 1180"/>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81" name="Shape 1181"/>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82" name="Shape 11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3" name="Shape 1183"/>
          <p:cNvSpPr/>
          <p:nvPr>
            <p:ph type="title"/>
          </p:nvPr>
        </p:nvSpPr>
        <p:spPr>
          <a:xfrm>
            <a:off x="685800" y="228600"/>
            <a:ext cx="7772400" cy="1143000"/>
          </a:xfrm>
          <a:prstGeom prst="rect">
            <a:avLst/>
          </a:prstGeom>
        </p:spPr>
        <p:txBody>
          <a:bodyPr/>
          <a:lstStyle>
            <a:lvl1pPr>
              <a:lnSpc>
                <a:spcPct val="80000"/>
              </a:lnSpc>
              <a:spcBef>
                <a:spcPts val="1200"/>
              </a:spcBef>
              <a:defRPr b="1" i="1" sz="4800"/>
            </a:lvl1pPr>
          </a:lstStyle>
          <a:p>
            <a:pPr/>
            <a:r>
              <a:t>7. Confidentiality</a:t>
            </a:r>
          </a:p>
        </p:txBody>
      </p:sp>
      <p:sp>
        <p:nvSpPr>
          <p:cNvPr id="1184" name="Shape 1184"/>
          <p:cNvSpPr/>
          <p:nvPr>
            <p:ph type="body" idx="1"/>
          </p:nvPr>
        </p:nvSpPr>
        <p:spPr>
          <a:xfrm>
            <a:off x="685800" y="1143000"/>
            <a:ext cx="7772400" cy="4953000"/>
          </a:xfrm>
          <a:prstGeom prst="rect">
            <a:avLst/>
          </a:prstGeom>
        </p:spPr>
        <p:txBody>
          <a:bodyPr/>
          <a:lstStyle/>
          <a:p>
            <a:pPr marL="312039" indent="-312039" defTabSz="832104">
              <a:lnSpc>
                <a:spcPct val="80000"/>
              </a:lnSpc>
              <a:spcBef>
                <a:spcPts val="500"/>
              </a:spcBef>
              <a:defRPr sz="2184"/>
            </a:pPr>
            <a:r>
              <a:t>	The checker shall </a:t>
            </a:r>
            <a:r>
              <a:rPr i="1"/>
              <a:t>never</a:t>
            </a:r>
            <a:r>
              <a:t> reveal the numeric result of an Inspection to anyone else except the writer.  </a:t>
            </a:r>
          </a:p>
          <a:p>
            <a:pPr lvl="1" marL="676084" indent="-260032" defTabSz="832104">
              <a:lnSpc>
                <a:spcPct val="80000"/>
              </a:lnSpc>
              <a:spcBef>
                <a:spcPts val="400"/>
              </a:spcBef>
              <a:defRPr sz="1820"/>
            </a:pPr>
            <a:r>
              <a:t>The writer may reveal the results if they want to, but they are not obliged to do so even to their direct manager (who should not even ask!). </a:t>
            </a:r>
            <a:endParaRPr sz="2548"/>
          </a:p>
          <a:p>
            <a:pPr lvl="1" marL="676084" indent="-260032" defTabSz="832104">
              <a:lnSpc>
                <a:spcPct val="80000"/>
              </a:lnSpc>
              <a:spcBef>
                <a:spcPts val="400"/>
              </a:spcBef>
              <a:defRPr sz="1820"/>
            </a:pPr>
            <a:r>
              <a:t>The results of an inspection, as recorded in the Specification Quality Control Database, are never to be released, revealed or reported with the name of the writer or information (such as document ID) that can lead to their identification.</a:t>
            </a:r>
            <a:endParaRPr sz="2548"/>
          </a:p>
          <a:p>
            <a:pPr marL="312039" indent="-312039" defTabSz="832104">
              <a:lnSpc>
                <a:spcPct val="80000"/>
              </a:lnSpc>
              <a:spcBef>
                <a:spcPts val="500"/>
              </a:spcBef>
              <a:defRPr i="1" sz="2184"/>
            </a:pPr>
            <a:r>
              <a:t>Rationale: </a:t>
            </a:r>
          </a:p>
          <a:p>
            <a:pPr lvl="1" marL="676084" indent="-260032" defTabSz="832104">
              <a:lnSpc>
                <a:spcPct val="80000"/>
              </a:lnSpc>
              <a:spcBef>
                <a:spcPts val="400"/>
              </a:spcBef>
              <a:defRPr i="1" sz="1820"/>
            </a:pPr>
            <a:r>
              <a:t>to prevent fear of defamation leading to false reporting of results. </a:t>
            </a:r>
            <a:endParaRPr sz="2548"/>
          </a:p>
          <a:p>
            <a:pPr lvl="1" marL="676084" indent="-260032" defTabSz="832104">
              <a:lnSpc>
                <a:spcPct val="80000"/>
              </a:lnSpc>
              <a:spcBef>
                <a:spcPts val="400"/>
              </a:spcBef>
              <a:defRPr i="1" sz="1820"/>
            </a:pPr>
            <a:r>
              <a:t>To emphasize that the process is there to help the writer reach the corporate quality level required. </a:t>
            </a:r>
            <a:endParaRPr sz="2548"/>
          </a:p>
          <a:p>
            <a:pPr lvl="1" marL="676084" indent="-260032" defTabSz="832104">
              <a:lnSpc>
                <a:spcPct val="80000"/>
              </a:lnSpc>
              <a:spcBef>
                <a:spcPts val="400"/>
              </a:spcBef>
              <a:defRPr i="1" sz="1820"/>
            </a:pPr>
            <a:r>
              <a:t>It is not in any way of time to be used for personal job performance evaluation. </a:t>
            </a:r>
            <a:endParaRPr sz="2548"/>
          </a:p>
          <a:p>
            <a:pPr lvl="1" marL="676084" indent="-260032" defTabSz="832104">
              <a:lnSpc>
                <a:spcPct val="80000"/>
              </a:lnSpc>
              <a:spcBef>
                <a:spcPts val="400"/>
              </a:spcBef>
              <a:defRPr i="1" sz="1820"/>
            </a:pPr>
            <a:r>
              <a:t>Evaluation should be based on EXITED specifications, and their timeliness only. </a:t>
            </a:r>
            <a:endParaRPr sz="2548"/>
          </a:p>
          <a:p>
            <a:pPr lvl="1" marL="676084" indent="-260032" defTabSz="832104">
              <a:lnSpc>
                <a:spcPct val="80000"/>
              </a:lnSpc>
              <a:spcBef>
                <a:spcPts val="400"/>
              </a:spcBef>
              <a:defRPr i="1" sz="1820"/>
            </a:pPr>
            <a:r>
              <a:t>Managers need to be informed and reminded of this cultural paradigm by the process owners.</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6" name="Shape 1186"/>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87" name="Shape 1187"/>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88" name="Shape 11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9" name="Shape 1189"/>
          <p:cNvSpPr/>
          <p:nvPr>
            <p:ph type="title"/>
          </p:nvPr>
        </p:nvSpPr>
        <p:spPr>
          <a:xfrm>
            <a:off x="685800" y="0"/>
            <a:ext cx="7772400" cy="914400"/>
          </a:xfrm>
          <a:prstGeom prst="rect">
            <a:avLst/>
          </a:prstGeom>
        </p:spPr>
        <p:txBody>
          <a:bodyPr/>
          <a:lstStyle>
            <a:lvl1pPr defTabSz="795527">
              <a:defRPr b="1" sz="2784">
                <a:latin typeface="Helvetica"/>
                <a:ea typeface="Helvetica"/>
                <a:cs typeface="Helvetica"/>
                <a:sym typeface="Helvetica"/>
              </a:defRPr>
            </a:lvl1pPr>
          </a:lstStyle>
          <a:p>
            <a:pPr/>
            <a:r>
              <a:t>Process Management of Extreme Inspection: 3</a:t>
            </a:r>
          </a:p>
        </p:txBody>
      </p:sp>
      <p:sp>
        <p:nvSpPr>
          <p:cNvPr id="1190" name="Shape 1190"/>
          <p:cNvSpPr/>
          <p:nvPr>
            <p:ph type="body" idx="1"/>
          </p:nvPr>
        </p:nvSpPr>
        <p:spPr>
          <a:xfrm>
            <a:off x="228600" y="1371600"/>
            <a:ext cx="8763000" cy="5029200"/>
          </a:xfrm>
          <a:prstGeom prst="rect">
            <a:avLst/>
          </a:prstGeom>
        </p:spPr>
        <p:txBody>
          <a:bodyPr/>
          <a:lstStyle/>
          <a:p>
            <a:pPr marL="188913" indent="-188913">
              <a:lnSpc>
                <a:spcPct val="80000"/>
              </a:lnSpc>
              <a:defRPr b="1" i="1">
                <a:latin typeface="Helvetica"/>
                <a:ea typeface="Helvetica"/>
                <a:cs typeface="Helvetica"/>
                <a:sym typeface="Helvetica"/>
              </a:defRPr>
            </a:pPr>
            <a:r>
              <a:t>8. Expected Effectiveness</a:t>
            </a:r>
          </a:p>
          <a:p>
            <a:pPr marL="188913" indent="-188913">
              <a:lnSpc>
                <a:spcPct val="80000"/>
              </a:lnSpc>
            </a:pPr>
            <a:r>
              <a:t>	We expect that the Major defect finding effectiveness of the checking process will be in the range of 10% to 35% of the actual real Majors present in a specification. </a:t>
            </a:r>
          </a:p>
          <a:p>
            <a:pPr marL="188913" indent="-188913">
              <a:lnSpc>
                <a:spcPct val="80000"/>
              </a:lnSpc>
            </a:pPr>
            <a:r>
              <a:t>This is quite sufficient to </a:t>
            </a:r>
            <a:r>
              <a:rPr i="1"/>
              <a:t>estimate </a:t>
            </a:r>
            <a:r>
              <a:t>the actual total number of majors actually present. </a:t>
            </a:r>
          </a:p>
          <a:p>
            <a:pPr marL="188913" indent="-188913">
              <a:lnSpc>
                <a:spcPct val="80000"/>
              </a:lnSpc>
            </a:pPr>
            <a:r>
              <a:t>We can then estimate with </a:t>
            </a:r>
            <a:r>
              <a:rPr i="1"/>
              <a:t>sufficient accuracy </a:t>
            </a:r>
            <a:r>
              <a:t>(say ±20%) determine levels of Majors in entire spec and in spec after correction of listed (by checkers) defects.</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2" name="Shape 1192"/>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193" name="Shape 1193"/>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194" name="Shape 11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95" name="Shape 1195"/>
          <p:cNvSpPr/>
          <p:nvPr>
            <p:ph type="title"/>
          </p:nvPr>
        </p:nvSpPr>
        <p:spPr>
          <a:xfrm>
            <a:off x="685800" y="381000"/>
            <a:ext cx="7772400" cy="1143000"/>
          </a:xfrm>
          <a:prstGeom prst="rect">
            <a:avLst/>
          </a:prstGeom>
        </p:spPr>
        <p:txBody>
          <a:bodyPr/>
          <a:lstStyle/>
          <a:p>
            <a:pPr defTabSz="813816">
              <a:defRPr b="1" sz="1779"/>
            </a:pPr>
            <a:r>
              <a:t>Defect Rates (repeat of earlier slide intentional)</a:t>
            </a:r>
            <a:br/>
            <a:r>
              <a:rPr i="1"/>
              <a:t>Here is what really happened afterwards </a:t>
            </a:r>
            <a:br>
              <a:rPr i="1"/>
            </a:br>
            <a:r>
              <a:t>in 2003 Pilot Financial Shop, London, Gilb Client</a:t>
            </a:r>
            <a:br/>
            <a:r>
              <a:t>Spec QC/Extreme Inspection + Planguage Requirements</a:t>
            </a:r>
          </a:p>
        </p:txBody>
      </p:sp>
      <p:sp>
        <p:nvSpPr>
          <p:cNvPr id="1196" name="Shape 1196"/>
          <p:cNvSpPr/>
          <p:nvPr/>
        </p:nvSpPr>
        <p:spPr>
          <a:xfrm>
            <a:off x="0" y="1752600"/>
            <a:ext cx="4419600" cy="402867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sz="1600"/>
            </a:pPr>
            <a:r>
              <a:t>Across 18 DV (DeVelopment) Projects using the new requirements method, the average major defect rate on first inspection is 11.2.</a:t>
            </a:r>
          </a:p>
          <a:p>
            <a:pPr>
              <a:lnSpc>
                <a:spcPct val="90000"/>
              </a:lnSpc>
              <a:defRPr sz="1600"/>
            </a:pPr>
          </a:p>
          <a:p>
            <a:pPr>
              <a:lnSpc>
                <a:spcPct val="90000"/>
              </a:lnSpc>
              <a:defRPr sz="1600"/>
            </a:pPr>
            <a:r>
              <a:t>4 of the 18 DV projects were re-inspected after failing to meet the Exit Criteria of 10 major defects per page.</a:t>
            </a:r>
          </a:p>
          <a:p>
            <a:pPr>
              <a:lnSpc>
                <a:spcPct val="90000"/>
              </a:lnSpc>
              <a:defRPr sz="1600"/>
            </a:pPr>
          </a:p>
          <a:p>
            <a:pPr>
              <a:lnSpc>
                <a:spcPct val="90000"/>
              </a:lnSpc>
              <a:defRPr sz="1600"/>
            </a:pPr>
            <a:r>
              <a:t>A sample of 6 DV projects with requirements in the ‘old’ format were tested against the rules set of:</a:t>
            </a:r>
          </a:p>
          <a:p>
            <a:pPr lvl="1">
              <a:lnSpc>
                <a:spcPct val="90000"/>
              </a:lnSpc>
              <a:defRPr sz="1600"/>
            </a:pPr>
            <a:r>
              <a:t>The requirement is uniquely identifiable</a:t>
            </a:r>
          </a:p>
          <a:p>
            <a:pPr lvl="1">
              <a:lnSpc>
                <a:spcPct val="90000"/>
              </a:lnSpc>
              <a:defRPr sz="1600"/>
            </a:pPr>
            <a:r>
              <a:t>All stakeholders are identified.</a:t>
            </a:r>
          </a:p>
          <a:p>
            <a:pPr lvl="1">
              <a:lnSpc>
                <a:spcPct val="90000"/>
              </a:lnSpc>
              <a:defRPr sz="1600"/>
            </a:pPr>
            <a:r>
              <a:t>The content of the requirement is ‘clear and unambiguous’</a:t>
            </a:r>
          </a:p>
          <a:p>
            <a:pPr lvl="1">
              <a:lnSpc>
                <a:spcPct val="90000"/>
              </a:lnSpc>
              <a:defRPr sz="1600"/>
            </a:pPr>
            <a:r>
              <a:t>A practical test can be applied to validate it’s delivery.</a:t>
            </a:r>
          </a:p>
          <a:p>
            <a:pPr>
              <a:lnSpc>
                <a:spcPct val="90000"/>
              </a:lnSpc>
              <a:defRPr sz="1600"/>
            </a:pPr>
            <a:r>
              <a:t>The average major defect rate in this sample was 80.4.</a:t>
            </a:r>
          </a:p>
        </p:txBody>
      </p:sp>
      <p:graphicFrame>
        <p:nvGraphicFramePr>
          <p:cNvPr id="1197" name="Chart 1197"/>
          <p:cNvGraphicFramePr/>
          <p:nvPr/>
        </p:nvGraphicFramePr>
        <p:xfrm>
          <a:off x="4943973" y="2254949"/>
          <a:ext cx="5870236" cy="1945712"/>
        </p:xfrm>
        <a:graphic xmlns:a="http://schemas.openxmlformats.org/drawingml/2006/main">
          <a:graphicData uri="http://schemas.openxmlformats.org/drawingml/2006/chart">
            <c:chart xmlns:c="http://schemas.openxmlformats.org/drawingml/2006/chart" r:id="rId2"/>
          </a:graphicData>
        </a:graphic>
      </p:graphicFrame>
      <p:sp>
        <p:nvSpPr>
          <p:cNvPr id="1198" name="Shape 1198"/>
          <p:cNvSpPr/>
          <p:nvPr/>
        </p:nvSpPr>
        <p:spPr>
          <a:xfrm rot="5400000">
            <a:off x="3715544" y="3371055"/>
            <a:ext cx="2590801" cy="57308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a:defRPr sz="2200">
                <a:ln w="9525">
                  <a:solidFill>
                    <a:srgbClr val="000000"/>
                  </a:solidFill>
                </a:ln>
                <a:latin typeface="Arial Black"/>
                <a:ea typeface="Arial Black"/>
                <a:cs typeface="Arial Black"/>
                <a:sym typeface="Arial Black"/>
              </a:defRPr>
            </a:pPr>
            <a:r>
              <a:t>Major defects/page</a:t>
            </a:r>
            <a:endParaRPr sz="1700">
              <a:ln w="7360">
                <a:solidFill>
                  <a:srgbClr val="000000"/>
                </a:solidFill>
              </a:ln>
            </a:endParaRPr>
          </a:p>
          <a:p>
            <a:pPr algn="ctr">
              <a:defRPr sz="2200">
                <a:ln w="9525">
                  <a:solidFill>
                    <a:srgbClr val="000000"/>
                  </a:solidFill>
                </a:ln>
                <a:latin typeface="Arial Black"/>
                <a:ea typeface="Arial Black"/>
                <a:cs typeface="Arial Black"/>
                <a:sym typeface="Arial Black"/>
              </a:defRPr>
            </a:pPr>
            <a:r>
              <a:t>on 1st Quality Control</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0" name="Shape 1200"/>
          <p:cNvSpPr/>
          <p:nvPr/>
        </p:nvSpPr>
        <p:spPr>
          <a:xfrm>
            <a:off x="3124200" y="6553200"/>
            <a:ext cx="28956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latin typeface="Times"/>
                <a:ea typeface="Times"/>
                <a:cs typeface="Times"/>
                <a:sym typeface="Times"/>
              </a:defRPr>
            </a:lvl1pPr>
          </a:lstStyle>
          <a:p>
            <a:pPr/>
            <a:r>
              <a:t>www.Gilb.com</a:t>
            </a:r>
          </a:p>
        </p:txBody>
      </p:sp>
      <p:sp>
        <p:nvSpPr>
          <p:cNvPr id="1201" name="Shape 1201"/>
          <p:cNvSpPr/>
          <p:nvPr/>
        </p:nvSpPr>
        <p:spPr>
          <a:xfrm>
            <a:off x="685800" y="6553200"/>
            <a:ext cx="1905000" cy="320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Times"/>
                <a:ea typeface="Times"/>
                <a:cs typeface="Times"/>
                <a:sym typeface="Times"/>
              </a:defRPr>
            </a:lvl1pPr>
          </a:lstStyle>
          <a:p>
            <a:pPr/>
            <a:r>
              <a:t>November 26, 2012</a:t>
            </a:r>
          </a:p>
        </p:txBody>
      </p:sp>
      <p:sp>
        <p:nvSpPr>
          <p:cNvPr id="1202" name="Shape 12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3" name="Shape 1203"/>
          <p:cNvSpPr/>
          <p:nvPr>
            <p:ph type="title"/>
          </p:nvPr>
        </p:nvSpPr>
        <p:spPr>
          <a:xfrm>
            <a:off x="685800" y="228600"/>
            <a:ext cx="7772400" cy="762000"/>
          </a:xfrm>
          <a:prstGeom prst="rect">
            <a:avLst/>
          </a:prstGeom>
        </p:spPr>
        <p:txBody>
          <a:bodyPr/>
          <a:lstStyle>
            <a:lvl1pPr>
              <a:lnSpc>
                <a:spcPct val="80000"/>
              </a:lnSpc>
              <a:defRPr b="1" i="1" sz="2800">
                <a:latin typeface="Helvetica"/>
                <a:ea typeface="Helvetica"/>
                <a:cs typeface="Helvetica"/>
                <a:sym typeface="Helvetica"/>
              </a:defRPr>
            </a:lvl1pPr>
          </a:lstStyle>
          <a:p>
            <a:pPr/>
            <a:r>
              <a:t>9. True Measure of Inspection Progress.</a:t>
            </a:r>
          </a:p>
        </p:txBody>
      </p:sp>
      <p:sp>
        <p:nvSpPr>
          <p:cNvPr id="1204" name="Shape 1204"/>
          <p:cNvSpPr/>
          <p:nvPr>
            <p:ph type="body" idx="1"/>
          </p:nvPr>
        </p:nvSpPr>
        <p:spPr>
          <a:xfrm>
            <a:off x="685800" y="990600"/>
            <a:ext cx="7772400" cy="5105400"/>
          </a:xfrm>
          <a:prstGeom prst="rect">
            <a:avLst/>
          </a:prstGeom>
        </p:spPr>
        <p:txBody>
          <a:bodyPr/>
          <a:lstStyle/>
          <a:p>
            <a:pPr>
              <a:lnSpc>
                <a:spcPct val="80000"/>
              </a:lnSpc>
              <a:spcBef>
                <a:spcPts val="400"/>
              </a:spcBef>
              <a:defRPr sz="1800">
                <a:latin typeface="+mn-lt"/>
                <a:ea typeface="+mn-ea"/>
                <a:cs typeface="+mn-cs"/>
                <a:sym typeface="Arial"/>
              </a:defRPr>
            </a:pPr>
            <a:r>
              <a:t>The correct and relevant measure of how effective the Inspection process is working, is NOT as many would assume the quantity of Major defects found and fixed by an Inspection. </a:t>
            </a:r>
          </a:p>
          <a:p>
            <a:pPr lvl="1" marL="742950" indent="-285750">
              <a:lnSpc>
                <a:spcPct val="80000"/>
              </a:lnSpc>
              <a:spcBef>
                <a:spcPts val="300"/>
              </a:spcBef>
              <a:defRPr sz="1600">
                <a:latin typeface="+mn-lt"/>
                <a:ea typeface="+mn-ea"/>
                <a:cs typeface="+mn-cs"/>
                <a:sym typeface="Arial"/>
              </a:defRPr>
            </a:pPr>
            <a:r>
              <a:t>In fact we strongly recommend that this measure is well hidden from public view! (It has its uses!).</a:t>
            </a:r>
            <a:endParaRPr sz="2800"/>
          </a:p>
          <a:p>
            <a:pPr>
              <a:lnSpc>
                <a:spcPct val="80000"/>
              </a:lnSpc>
              <a:spcBef>
                <a:spcPts val="400"/>
              </a:spcBef>
              <a:defRPr sz="1800">
                <a:latin typeface="+mn-lt"/>
                <a:ea typeface="+mn-ea"/>
                <a:cs typeface="+mn-cs"/>
                <a:sym typeface="Arial"/>
              </a:defRPr>
            </a:pPr>
            <a:r>
              <a:t>The true measure is the average level of Major defects/Page which we can consistently release. </a:t>
            </a:r>
          </a:p>
          <a:p>
            <a:pPr lvl="1" marL="742950" indent="-285750">
              <a:lnSpc>
                <a:spcPct val="80000"/>
              </a:lnSpc>
              <a:spcBef>
                <a:spcPts val="300"/>
              </a:spcBef>
              <a:defRPr sz="1600">
                <a:latin typeface="+mn-lt"/>
                <a:ea typeface="+mn-ea"/>
                <a:cs typeface="+mn-cs"/>
                <a:sym typeface="Arial"/>
              </a:defRPr>
            </a:pPr>
            <a:r>
              <a:t>We need to move from about 100 Majors/Page down towards about less than one per page. </a:t>
            </a:r>
            <a:endParaRPr sz="2800"/>
          </a:p>
          <a:p>
            <a:pPr lvl="1" marL="742950" indent="-285750">
              <a:lnSpc>
                <a:spcPct val="80000"/>
              </a:lnSpc>
              <a:spcBef>
                <a:spcPts val="300"/>
              </a:spcBef>
              <a:defRPr sz="1600">
                <a:latin typeface="+mn-lt"/>
                <a:ea typeface="+mn-ea"/>
                <a:cs typeface="+mn-cs"/>
                <a:sym typeface="Arial"/>
              </a:defRPr>
            </a:pPr>
            <a:r>
              <a:t>This cannot be achieved by finding and fixing defects (because we cannot find a large percentage at all)! </a:t>
            </a:r>
            <a:endParaRPr sz="2800"/>
          </a:p>
          <a:p>
            <a:pPr lvl="1" marL="742950" indent="-285750">
              <a:lnSpc>
                <a:spcPct val="80000"/>
              </a:lnSpc>
              <a:spcBef>
                <a:spcPts val="300"/>
              </a:spcBef>
              <a:defRPr sz="1600">
                <a:latin typeface="+mn-lt"/>
                <a:ea typeface="+mn-ea"/>
                <a:cs typeface="+mn-cs"/>
                <a:sym typeface="Arial"/>
              </a:defRPr>
            </a:pPr>
            <a:r>
              <a:t>It can only be achieved in practice by </a:t>
            </a:r>
            <a:r>
              <a:rPr i="1" u="sng"/>
              <a:t>motivating</a:t>
            </a:r>
            <a:r>
              <a:t> writers to reduce defects actually injected in their work, from 100, and move them down towards one maximum injected/page. </a:t>
            </a:r>
            <a:endParaRPr sz="2800"/>
          </a:p>
          <a:p>
            <a:pPr lvl="1" marL="742950" indent="-285750">
              <a:lnSpc>
                <a:spcPct val="80000"/>
              </a:lnSpc>
              <a:spcBef>
                <a:spcPts val="300"/>
              </a:spcBef>
              <a:defRPr sz="1600">
                <a:latin typeface="+mn-lt"/>
                <a:ea typeface="+mn-ea"/>
                <a:cs typeface="+mn-cs"/>
                <a:sym typeface="Arial"/>
              </a:defRPr>
            </a:pPr>
            <a:r>
              <a:t>This is the ‘individual defect injection learning rate’.</a:t>
            </a:r>
            <a:endParaRPr sz="2800"/>
          </a:p>
          <a:p>
            <a:pPr lvl="1" marL="742950" indent="-285750">
              <a:lnSpc>
                <a:spcPct val="80000"/>
              </a:lnSpc>
              <a:spcBef>
                <a:spcPts val="300"/>
              </a:spcBef>
              <a:defRPr sz="1600">
                <a:latin typeface="+mn-lt"/>
                <a:ea typeface="+mn-ea"/>
                <a:cs typeface="+mn-cs"/>
                <a:sym typeface="Arial"/>
              </a:defRPr>
            </a:pPr>
            <a:r>
              <a:t> Individuals seem capable of reducing their own defect injection by about half ( 50% fewer for each cycle of learning (write, inspect and rewrite with 50% less cycle).</a:t>
            </a:r>
            <a:endParaRPr sz="2800"/>
          </a:p>
          <a:p>
            <a:pPr>
              <a:lnSpc>
                <a:spcPct val="80000"/>
              </a:lnSpc>
              <a:spcBef>
                <a:spcPts val="400"/>
              </a:spcBef>
              <a:defRPr sz="1800">
                <a:latin typeface="+mn-lt"/>
                <a:ea typeface="+mn-ea"/>
                <a:cs typeface="+mn-cs"/>
                <a:sym typeface="Arial"/>
              </a:defRPr>
            </a:pPr>
            <a:r>
              <a:t>The measure of real progress is the released defect density, and it is this measure which will most closely correlate with later statistics on quality and productivity of projects.</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6" name="Shape 1206"/>
          <p:cNvSpPr/>
          <p:nvPr>
            <p:ph type="title"/>
          </p:nvPr>
        </p:nvSpPr>
        <p:spPr>
          <a:xfrm>
            <a:off x="1066800" y="152400"/>
            <a:ext cx="8077200" cy="762000"/>
          </a:xfrm>
          <a:prstGeom prst="rect">
            <a:avLst/>
          </a:prstGeom>
        </p:spPr>
        <p:txBody>
          <a:bodyPr>
            <a:normAutofit fontScale="100000" lnSpcReduction="0"/>
          </a:bodyPr>
          <a:lstStyle/>
          <a:p>
            <a:pPr/>
            <a:r>
              <a:t>Numeric Quality Gateways  </a:t>
            </a:r>
          </a:p>
        </p:txBody>
      </p:sp>
      <p:pic>
        <p:nvPicPr>
          <p:cNvPr id="1207" name="image22.png"/>
          <p:cNvPicPr>
            <a:picLocks noChangeAspect="1"/>
          </p:cNvPicPr>
          <p:nvPr/>
        </p:nvPicPr>
        <p:blipFill>
          <a:blip r:embed="rId3">
            <a:extLst/>
          </a:blip>
          <a:srcRect l="0" t="0" r="0" b="0"/>
          <a:stretch>
            <a:fillRect/>
          </a:stretch>
        </p:blipFill>
        <p:spPr>
          <a:xfrm>
            <a:off x="468002" y="762000"/>
            <a:ext cx="8279435" cy="5638800"/>
          </a:xfrm>
          <a:prstGeom prst="rect">
            <a:avLst/>
          </a:prstGeom>
          <a:ln w="12700">
            <a:miter lim="400000"/>
          </a:ln>
        </p:spPr>
      </p:pic>
      <p:sp>
        <p:nvSpPr>
          <p:cNvPr id="1208" name="Shape 1208"/>
          <p:cNvSpPr/>
          <p:nvPr/>
        </p:nvSpPr>
        <p:spPr>
          <a:xfrm>
            <a:off x="114760" y="-152401"/>
            <a:ext cx="1424681"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5</a:t>
            </a:r>
            <a:r>
              <a:rPr sz="5800">
                <a:solidFill>
                  <a:srgbClr val="3C4361"/>
                </a:solidFill>
              </a:rPr>
              <a:t>a</a:t>
            </a:r>
            <a:r>
              <a:rPr sz="8600">
                <a:solidFill>
                  <a:srgbClr val="3C4361"/>
                </a:solidFill>
              </a:rPr>
              <a:t>.</a:t>
            </a:r>
          </a:p>
        </p:txBody>
      </p:sp>
      <p:sp>
        <p:nvSpPr>
          <p:cNvPr id="1209" name="Shape 120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3" name="Shape 1213"/>
          <p:cNvSpPr/>
          <p:nvPr>
            <p:ph type="title"/>
          </p:nvPr>
        </p:nvSpPr>
        <p:spPr>
          <a:xfrm>
            <a:off x="1447800" y="152400"/>
            <a:ext cx="6553200" cy="762000"/>
          </a:xfrm>
          <a:prstGeom prst="rect">
            <a:avLst/>
          </a:prstGeom>
        </p:spPr>
        <p:txBody>
          <a:bodyPr>
            <a:normAutofit fontScale="100000" lnSpcReduction="0"/>
          </a:bodyPr>
          <a:lstStyle/>
          <a:p>
            <a:pPr defTabSz="676655">
              <a:defRPr sz="2368"/>
            </a:pPr>
            <a:r>
              <a:t>Numeric Quality Gateways </a:t>
            </a:r>
            <a:br/>
            <a:r>
              <a:t>Improve Quality of work</a:t>
            </a:r>
          </a:p>
        </p:txBody>
      </p:sp>
      <p:grpSp>
        <p:nvGrpSpPr>
          <p:cNvPr id="1267" name="Group 1267"/>
          <p:cNvGrpSpPr/>
          <p:nvPr/>
        </p:nvGrpSpPr>
        <p:grpSpPr>
          <a:xfrm>
            <a:off x="721261" y="1419224"/>
            <a:ext cx="8117939" cy="4939455"/>
            <a:chOff x="0" y="0"/>
            <a:chExt cx="8117938" cy="4939453"/>
          </a:xfrm>
        </p:grpSpPr>
        <p:grpSp>
          <p:nvGrpSpPr>
            <p:cNvPr id="1260" name="Group 1260"/>
            <p:cNvGrpSpPr/>
            <p:nvPr/>
          </p:nvGrpSpPr>
          <p:grpSpPr>
            <a:xfrm>
              <a:off x="376030" y="357728"/>
              <a:ext cx="6131299" cy="3887686"/>
              <a:chOff x="0" y="0"/>
              <a:chExt cx="6131297" cy="3887685"/>
            </a:xfrm>
          </p:grpSpPr>
          <p:sp>
            <p:nvSpPr>
              <p:cNvPr id="1214" name="Shape 1214"/>
              <p:cNvSpPr/>
              <p:nvPr/>
            </p:nvSpPr>
            <p:spPr>
              <a:xfrm>
                <a:off x="529105" y="2747020"/>
                <a:ext cx="5442463" cy="1665"/>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5" name="Shape 1215"/>
              <p:cNvSpPr/>
              <p:nvPr/>
            </p:nvSpPr>
            <p:spPr>
              <a:xfrm>
                <a:off x="529105" y="2088134"/>
                <a:ext cx="5442463" cy="1665"/>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6" name="Shape 1216"/>
              <p:cNvSpPr/>
              <p:nvPr/>
            </p:nvSpPr>
            <p:spPr>
              <a:xfrm>
                <a:off x="529105" y="1437568"/>
                <a:ext cx="5442463" cy="1665"/>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7" name="Shape 1217"/>
              <p:cNvSpPr/>
              <p:nvPr/>
            </p:nvSpPr>
            <p:spPr>
              <a:xfrm>
                <a:off x="529105" y="778682"/>
                <a:ext cx="5442463" cy="1665"/>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8" name="Shape 1218"/>
              <p:cNvSpPr/>
              <p:nvPr/>
            </p:nvSpPr>
            <p:spPr>
              <a:xfrm>
                <a:off x="529105" y="129780"/>
                <a:ext cx="5442463"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19" name="Shape 1219"/>
              <p:cNvSpPr/>
              <p:nvPr/>
            </p:nvSpPr>
            <p:spPr>
              <a:xfrm>
                <a:off x="529105" y="129780"/>
                <a:ext cx="5442464" cy="3266144"/>
              </a:xfrm>
              <a:prstGeom prst="rect">
                <a:avLst/>
              </a:prstGeom>
              <a:noFill/>
              <a:ln w="9525" cap="flat">
                <a:solidFill>
                  <a:srgbClr val="402000"/>
                </a:solidFill>
                <a:prstDash val="solid"/>
                <a:miter lim="400000"/>
              </a:ln>
              <a:effectLst/>
            </p:spPr>
            <p:txBody>
              <a:bodyPr wrap="square" lIns="45719" tIns="45719" rIns="45719" bIns="45719" numCol="1" anchor="t">
                <a:noAutofit/>
              </a:bodyPr>
              <a:lstStyle/>
              <a:p>
                <a:pPr/>
              </a:p>
            </p:txBody>
          </p:sp>
          <p:sp>
            <p:nvSpPr>
              <p:cNvPr id="1220" name="Shape 1220"/>
              <p:cNvSpPr/>
              <p:nvPr/>
            </p:nvSpPr>
            <p:spPr>
              <a:xfrm>
                <a:off x="529105" y="129780"/>
                <a:ext cx="1664" cy="326614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1" name="Shape 1221"/>
              <p:cNvSpPr/>
              <p:nvPr/>
            </p:nvSpPr>
            <p:spPr>
              <a:xfrm>
                <a:off x="459223" y="3395923"/>
                <a:ext cx="69882"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2" name="Shape 1222"/>
              <p:cNvSpPr/>
              <p:nvPr/>
            </p:nvSpPr>
            <p:spPr>
              <a:xfrm>
                <a:off x="459223" y="2747020"/>
                <a:ext cx="69882"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3" name="Shape 1223"/>
              <p:cNvSpPr/>
              <p:nvPr/>
            </p:nvSpPr>
            <p:spPr>
              <a:xfrm>
                <a:off x="459223" y="2088135"/>
                <a:ext cx="69882"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4" name="Shape 1224"/>
              <p:cNvSpPr/>
              <p:nvPr/>
            </p:nvSpPr>
            <p:spPr>
              <a:xfrm>
                <a:off x="459223" y="1437568"/>
                <a:ext cx="69882"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5" name="Shape 1225"/>
              <p:cNvSpPr/>
              <p:nvPr/>
            </p:nvSpPr>
            <p:spPr>
              <a:xfrm>
                <a:off x="459223" y="778683"/>
                <a:ext cx="69882"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6" name="Shape 1226"/>
              <p:cNvSpPr/>
              <p:nvPr/>
            </p:nvSpPr>
            <p:spPr>
              <a:xfrm>
                <a:off x="459223" y="129780"/>
                <a:ext cx="69882" cy="16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7" name="Shape 1227"/>
              <p:cNvSpPr/>
              <p:nvPr/>
            </p:nvSpPr>
            <p:spPr>
              <a:xfrm>
                <a:off x="529105" y="3395922"/>
                <a:ext cx="5442463" cy="1665"/>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8" name="Shape 1228"/>
              <p:cNvSpPr/>
              <p:nvPr/>
            </p:nvSpPr>
            <p:spPr>
              <a:xfrm flipV="1">
                <a:off x="529105" y="3326042"/>
                <a:ext cx="1664" cy="1397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29" name="Shape 1229"/>
              <p:cNvSpPr/>
              <p:nvPr/>
            </p:nvSpPr>
            <p:spPr>
              <a:xfrm flipV="1">
                <a:off x="1617264" y="3326042"/>
                <a:ext cx="1665" cy="1397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30" name="Shape 1230"/>
              <p:cNvSpPr/>
              <p:nvPr/>
            </p:nvSpPr>
            <p:spPr>
              <a:xfrm flipV="1">
                <a:off x="2705424" y="3326042"/>
                <a:ext cx="1664" cy="1397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31" name="Shape 1231"/>
              <p:cNvSpPr/>
              <p:nvPr/>
            </p:nvSpPr>
            <p:spPr>
              <a:xfrm flipV="1">
                <a:off x="3795248" y="3326042"/>
                <a:ext cx="1664" cy="1397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32" name="Shape 1232"/>
              <p:cNvSpPr/>
              <p:nvPr/>
            </p:nvSpPr>
            <p:spPr>
              <a:xfrm flipV="1">
                <a:off x="4883408" y="3326042"/>
                <a:ext cx="1664" cy="1397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33" name="Shape 1233"/>
              <p:cNvSpPr/>
              <p:nvPr/>
            </p:nvSpPr>
            <p:spPr>
              <a:xfrm flipV="1">
                <a:off x="5971567" y="3326042"/>
                <a:ext cx="1664" cy="139764"/>
              </a:xfrm>
              <a:prstGeom prst="line">
                <a:avLst/>
              </a:prstGeom>
              <a:noFill/>
              <a:ln w="9525" cap="flat">
                <a:solidFill>
                  <a:srgbClr val="402000"/>
                </a:solidFill>
                <a:prstDash val="solid"/>
                <a:round/>
              </a:ln>
              <a:effectLst/>
            </p:spPr>
            <p:txBody>
              <a:bodyPr wrap="square" lIns="0" tIns="0" rIns="0" bIns="0" numCol="1" anchor="t">
                <a:noAutofit/>
              </a:bodyPr>
              <a:lstStyle/>
              <a:p>
                <a:pPr defTabSz="457200">
                  <a:defRPr sz="1200">
                    <a:latin typeface="Helvetica"/>
                    <a:ea typeface="Helvetica"/>
                    <a:cs typeface="Helvetica"/>
                    <a:sym typeface="Helvetica"/>
                  </a:defRPr>
                </a:pPr>
              </a:p>
            </p:txBody>
          </p:sp>
          <p:sp>
            <p:nvSpPr>
              <p:cNvPr id="1234" name="Shape 1234"/>
              <p:cNvSpPr/>
              <p:nvPr/>
            </p:nvSpPr>
            <p:spPr>
              <a:xfrm>
                <a:off x="1168024" y="329442"/>
                <a:ext cx="888499" cy="888499"/>
              </a:xfrm>
              <a:prstGeom prst="ellipse">
                <a:avLst/>
              </a:prstGeom>
              <a:solidFill>
                <a:srgbClr val="CE9964"/>
              </a:solidFill>
              <a:ln w="9525" cap="flat">
                <a:solidFill>
                  <a:srgbClr val="402000"/>
                </a:solidFill>
                <a:prstDash val="solid"/>
                <a:round/>
              </a:ln>
              <a:effectLst/>
            </p:spPr>
            <p:txBody>
              <a:bodyPr wrap="square" lIns="45719" tIns="45719" rIns="45719" bIns="45719" numCol="1" anchor="t">
                <a:noAutofit/>
              </a:bodyPr>
              <a:lstStyle/>
              <a:p>
                <a:pPr/>
              </a:p>
            </p:txBody>
          </p:sp>
          <p:sp>
            <p:nvSpPr>
              <p:cNvPr id="1235" name="Shape 1235"/>
              <p:cNvSpPr/>
              <p:nvPr/>
            </p:nvSpPr>
            <p:spPr>
              <a:xfrm>
                <a:off x="2385965" y="1767011"/>
                <a:ext cx="630600" cy="630601"/>
              </a:xfrm>
              <a:prstGeom prst="ellipse">
                <a:avLst/>
              </a:prstGeom>
              <a:solidFill>
                <a:srgbClr val="CE9964"/>
              </a:solidFill>
              <a:ln w="9525" cap="flat">
                <a:solidFill>
                  <a:srgbClr val="402000"/>
                </a:solidFill>
                <a:prstDash val="solid"/>
                <a:round/>
              </a:ln>
              <a:effectLst/>
            </p:spPr>
            <p:txBody>
              <a:bodyPr wrap="square" lIns="45719" tIns="45719" rIns="45719" bIns="45719" numCol="1" anchor="t">
                <a:noAutofit/>
              </a:bodyPr>
              <a:lstStyle/>
              <a:p>
                <a:pPr/>
              </a:p>
            </p:txBody>
          </p:sp>
          <p:sp>
            <p:nvSpPr>
              <p:cNvPr id="1236" name="Shape 1236"/>
              <p:cNvSpPr/>
              <p:nvPr/>
            </p:nvSpPr>
            <p:spPr>
              <a:xfrm>
                <a:off x="3555653" y="2407594"/>
                <a:ext cx="469207" cy="469207"/>
              </a:xfrm>
              <a:prstGeom prst="ellipse">
                <a:avLst/>
              </a:prstGeom>
              <a:solidFill>
                <a:srgbClr val="CE9964"/>
              </a:solidFill>
              <a:ln w="9525" cap="flat">
                <a:solidFill>
                  <a:srgbClr val="402000"/>
                </a:solidFill>
                <a:prstDash val="solid"/>
                <a:round/>
              </a:ln>
              <a:effectLst/>
            </p:spPr>
            <p:txBody>
              <a:bodyPr wrap="square" lIns="45719" tIns="45719" rIns="45719" bIns="45719" numCol="1" anchor="t">
                <a:noAutofit/>
              </a:bodyPr>
              <a:lstStyle/>
              <a:p>
                <a:pPr/>
              </a:p>
            </p:txBody>
          </p:sp>
          <p:sp>
            <p:nvSpPr>
              <p:cNvPr id="1237" name="Shape 1237"/>
              <p:cNvSpPr/>
              <p:nvPr/>
            </p:nvSpPr>
            <p:spPr>
              <a:xfrm>
                <a:off x="4743644" y="2996598"/>
                <a:ext cx="269545" cy="269545"/>
              </a:xfrm>
              <a:prstGeom prst="ellipse">
                <a:avLst/>
              </a:prstGeom>
              <a:solidFill>
                <a:srgbClr val="CE9964"/>
              </a:solidFill>
              <a:ln w="9525" cap="flat">
                <a:solidFill>
                  <a:srgbClr val="402000"/>
                </a:solidFill>
                <a:prstDash val="solid"/>
                <a:round/>
              </a:ln>
              <a:effectLst/>
            </p:spPr>
            <p:txBody>
              <a:bodyPr wrap="square" lIns="45719" tIns="45719" rIns="45719" bIns="45719" numCol="1" anchor="t">
                <a:noAutofit/>
              </a:bodyPr>
              <a:lstStyle/>
              <a:p>
                <a:pPr/>
              </a:p>
            </p:txBody>
          </p:sp>
          <p:sp>
            <p:nvSpPr>
              <p:cNvPr id="1238" name="Shape 1238"/>
              <p:cNvSpPr/>
              <p:nvPr/>
            </p:nvSpPr>
            <p:spPr>
              <a:xfrm>
                <a:off x="5921652" y="3346007"/>
                <a:ext cx="89849" cy="89849"/>
              </a:xfrm>
              <a:prstGeom prst="ellipse">
                <a:avLst/>
              </a:prstGeom>
              <a:solidFill>
                <a:srgbClr val="CE9964"/>
              </a:solidFill>
              <a:ln w="9525" cap="flat">
                <a:solidFill>
                  <a:srgbClr val="402000"/>
                </a:solidFill>
                <a:prstDash val="solid"/>
                <a:round/>
              </a:ln>
              <a:effectLst/>
            </p:spPr>
            <p:txBody>
              <a:bodyPr wrap="square" lIns="45719" tIns="45719" rIns="45719" bIns="45719" numCol="1" anchor="t">
                <a:noAutofit/>
              </a:bodyPr>
              <a:lstStyle/>
              <a:p>
                <a:pPr/>
              </a:p>
            </p:txBody>
          </p:sp>
          <p:sp>
            <p:nvSpPr>
              <p:cNvPr id="1239" name="Shape 1239"/>
              <p:cNvSpPr/>
              <p:nvPr/>
            </p:nvSpPr>
            <p:spPr>
              <a:xfrm>
                <a:off x="1617265" y="848564"/>
                <a:ext cx="1078177" cy="1079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00" y="800"/>
                    </a:lnTo>
                    <a:lnTo>
                      <a:pt x="1400" y="1600"/>
                    </a:lnTo>
                    <a:lnTo>
                      <a:pt x="2000" y="2400"/>
                    </a:lnTo>
                    <a:lnTo>
                      <a:pt x="4200" y="4600"/>
                    </a:lnTo>
                    <a:lnTo>
                      <a:pt x="4800" y="5400"/>
                    </a:lnTo>
                    <a:lnTo>
                      <a:pt x="7000" y="7600"/>
                    </a:lnTo>
                    <a:lnTo>
                      <a:pt x="7600" y="8400"/>
                    </a:lnTo>
                    <a:lnTo>
                      <a:pt x="8400" y="9000"/>
                    </a:lnTo>
                    <a:lnTo>
                      <a:pt x="9000" y="9800"/>
                    </a:lnTo>
                    <a:lnTo>
                      <a:pt x="11800" y="12600"/>
                    </a:lnTo>
                    <a:lnTo>
                      <a:pt x="12600" y="13200"/>
                    </a:lnTo>
                    <a:lnTo>
                      <a:pt x="13200" y="14000"/>
                    </a:lnTo>
                    <a:lnTo>
                      <a:pt x="14000" y="14600"/>
                    </a:lnTo>
                    <a:lnTo>
                      <a:pt x="14600" y="15400"/>
                    </a:lnTo>
                    <a:lnTo>
                      <a:pt x="15400" y="16000"/>
                    </a:lnTo>
                    <a:lnTo>
                      <a:pt x="16000" y="16600"/>
                    </a:lnTo>
                    <a:lnTo>
                      <a:pt x="16800" y="17200"/>
                    </a:lnTo>
                    <a:lnTo>
                      <a:pt x="17400" y="18000"/>
                    </a:lnTo>
                    <a:lnTo>
                      <a:pt x="18200" y="18600"/>
                    </a:lnTo>
                    <a:lnTo>
                      <a:pt x="18800" y="19200"/>
                    </a:lnTo>
                    <a:lnTo>
                      <a:pt x="19600" y="19800"/>
                    </a:lnTo>
                    <a:lnTo>
                      <a:pt x="20200" y="20400"/>
                    </a:lnTo>
                    <a:lnTo>
                      <a:pt x="21000" y="21000"/>
                    </a:lnTo>
                    <a:lnTo>
                      <a:pt x="21600" y="21600"/>
                    </a:lnTo>
                  </a:path>
                </a:pathLst>
              </a:custGeom>
              <a:noFill/>
              <a:ln w="76200" cap="flat">
                <a:solidFill>
                  <a:srgbClr val="9A7F32"/>
                </a:solidFill>
                <a:prstDash val="solid"/>
                <a:round/>
              </a:ln>
              <a:effectLst/>
            </p:spPr>
            <p:txBody>
              <a:bodyPr wrap="square" lIns="45719" tIns="45719" rIns="45719" bIns="45719" numCol="1" anchor="t">
                <a:noAutofit/>
              </a:bodyPr>
              <a:lstStyle/>
              <a:p>
                <a:pPr/>
              </a:p>
            </p:txBody>
          </p:sp>
          <p:sp>
            <p:nvSpPr>
              <p:cNvPr id="1240" name="Shape 1240"/>
              <p:cNvSpPr/>
              <p:nvPr/>
            </p:nvSpPr>
            <p:spPr>
              <a:xfrm>
                <a:off x="2695441" y="1928405"/>
                <a:ext cx="1079842" cy="778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00" y="831"/>
                    </a:lnTo>
                    <a:lnTo>
                      <a:pt x="1400" y="1662"/>
                    </a:lnTo>
                    <a:lnTo>
                      <a:pt x="2200" y="2492"/>
                    </a:lnTo>
                    <a:lnTo>
                      <a:pt x="2800" y="3323"/>
                    </a:lnTo>
                    <a:lnTo>
                      <a:pt x="3600" y="4154"/>
                    </a:lnTo>
                    <a:lnTo>
                      <a:pt x="4200" y="4985"/>
                    </a:lnTo>
                    <a:lnTo>
                      <a:pt x="5000" y="5538"/>
                    </a:lnTo>
                    <a:lnTo>
                      <a:pt x="5600" y="6369"/>
                    </a:lnTo>
                    <a:lnTo>
                      <a:pt x="6400" y="7200"/>
                    </a:lnTo>
                    <a:lnTo>
                      <a:pt x="7000" y="8031"/>
                    </a:lnTo>
                    <a:lnTo>
                      <a:pt x="7600" y="8585"/>
                    </a:lnTo>
                    <a:lnTo>
                      <a:pt x="8400" y="9415"/>
                    </a:lnTo>
                    <a:lnTo>
                      <a:pt x="9000" y="10246"/>
                    </a:lnTo>
                    <a:lnTo>
                      <a:pt x="9800" y="10800"/>
                    </a:lnTo>
                    <a:lnTo>
                      <a:pt x="10400" y="11631"/>
                    </a:lnTo>
                    <a:lnTo>
                      <a:pt x="11200" y="12185"/>
                    </a:lnTo>
                    <a:lnTo>
                      <a:pt x="11800" y="13015"/>
                    </a:lnTo>
                    <a:lnTo>
                      <a:pt x="12600" y="13569"/>
                    </a:lnTo>
                    <a:lnTo>
                      <a:pt x="13200" y="14123"/>
                    </a:lnTo>
                    <a:lnTo>
                      <a:pt x="14000" y="14954"/>
                    </a:lnTo>
                    <a:lnTo>
                      <a:pt x="14600" y="15508"/>
                    </a:lnTo>
                    <a:lnTo>
                      <a:pt x="15400" y="16338"/>
                    </a:lnTo>
                    <a:lnTo>
                      <a:pt x="16000" y="16892"/>
                    </a:lnTo>
                    <a:lnTo>
                      <a:pt x="16800" y="17446"/>
                    </a:lnTo>
                    <a:lnTo>
                      <a:pt x="17400" y="18000"/>
                    </a:lnTo>
                    <a:lnTo>
                      <a:pt x="18200" y="18831"/>
                    </a:lnTo>
                    <a:lnTo>
                      <a:pt x="18800" y="19385"/>
                    </a:lnTo>
                    <a:lnTo>
                      <a:pt x="19600" y="19938"/>
                    </a:lnTo>
                    <a:lnTo>
                      <a:pt x="20200" y="20492"/>
                    </a:lnTo>
                    <a:lnTo>
                      <a:pt x="21000" y="21046"/>
                    </a:lnTo>
                    <a:lnTo>
                      <a:pt x="21600" y="21600"/>
                    </a:lnTo>
                  </a:path>
                </a:pathLst>
              </a:custGeom>
              <a:noFill/>
              <a:ln w="76200" cap="flat">
                <a:solidFill>
                  <a:srgbClr val="9A7F32"/>
                </a:solidFill>
                <a:prstDash val="solid"/>
                <a:round/>
              </a:ln>
              <a:effectLst/>
            </p:spPr>
            <p:txBody>
              <a:bodyPr wrap="square" lIns="45719" tIns="45719" rIns="45719" bIns="45719" numCol="1" anchor="t">
                <a:noAutofit/>
              </a:bodyPr>
              <a:lstStyle/>
              <a:p>
                <a:pPr/>
              </a:p>
            </p:txBody>
          </p:sp>
          <p:sp>
            <p:nvSpPr>
              <p:cNvPr id="1241" name="Shape 1241"/>
              <p:cNvSpPr/>
              <p:nvPr/>
            </p:nvSpPr>
            <p:spPr>
              <a:xfrm>
                <a:off x="3775281" y="2707088"/>
                <a:ext cx="1118111" cy="4891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71" y="882"/>
                    </a:lnTo>
                    <a:lnTo>
                      <a:pt x="1350" y="1763"/>
                    </a:lnTo>
                    <a:lnTo>
                      <a:pt x="2121" y="2645"/>
                    </a:lnTo>
                    <a:lnTo>
                      <a:pt x="2700" y="3527"/>
                    </a:lnTo>
                    <a:lnTo>
                      <a:pt x="3471" y="4408"/>
                    </a:lnTo>
                    <a:lnTo>
                      <a:pt x="4050" y="5290"/>
                    </a:lnTo>
                    <a:lnTo>
                      <a:pt x="4821" y="5731"/>
                    </a:lnTo>
                    <a:lnTo>
                      <a:pt x="5400" y="6612"/>
                    </a:lnTo>
                    <a:lnTo>
                      <a:pt x="6171" y="7494"/>
                    </a:lnTo>
                    <a:lnTo>
                      <a:pt x="6750" y="8376"/>
                    </a:lnTo>
                    <a:lnTo>
                      <a:pt x="7521" y="8816"/>
                    </a:lnTo>
                    <a:lnTo>
                      <a:pt x="8100" y="9698"/>
                    </a:lnTo>
                    <a:lnTo>
                      <a:pt x="8871" y="10580"/>
                    </a:lnTo>
                    <a:lnTo>
                      <a:pt x="9450" y="11020"/>
                    </a:lnTo>
                    <a:lnTo>
                      <a:pt x="10221" y="11902"/>
                    </a:lnTo>
                    <a:lnTo>
                      <a:pt x="10800" y="12343"/>
                    </a:lnTo>
                    <a:lnTo>
                      <a:pt x="11571" y="13224"/>
                    </a:lnTo>
                    <a:lnTo>
                      <a:pt x="12150" y="13665"/>
                    </a:lnTo>
                    <a:lnTo>
                      <a:pt x="12921" y="14547"/>
                    </a:lnTo>
                    <a:lnTo>
                      <a:pt x="13500" y="14988"/>
                    </a:lnTo>
                    <a:lnTo>
                      <a:pt x="14271" y="15869"/>
                    </a:lnTo>
                    <a:lnTo>
                      <a:pt x="15429" y="16751"/>
                    </a:lnTo>
                    <a:lnTo>
                      <a:pt x="16200" y="17633"/>
                    </a:lnTo>
                    <a:lnTo>
                      <a:pt x="16779" y="18073"/>
                    </a:lnTo>
                    <a:lnTo>
                      <a:pt x="17550" y="18514"/>
                    </a:lnTo>
                    <a:lnTo>
                      <a:pt x="18129" y="18955"/>
                    </a:lnTo>
                    <a:lnTo>
                      <a:pt x="18900" y="19396"/>
                    </a:lnTo>
                    <a:lnTo>
                      <a:pt x="19479" y="20278"/>
                    </a:lnTo>
                    <a:lnTo>
                      <a:pt x="20250" y="20718"/>
                    </a:lnTo>
                    <a:lnTo>
                      <a:pt x="20829" y="21159"/>
                    </a:lnTo>
                    <a:lnTo>
                      <a:pt x="21600" y="21600"/>
                    </a:lnTo>
                  </a:path>
                </a:pathLst>
              </a:custGeom>
              <a:noFill/>
              <a:ln w="76200" cap="flat">
                <a:solidFill>
                  <a:srgbClr val="9A7F32"/>
                </a:solidFill>
                <a:prstDash val="solid"/>
                <a:round/>
              </a:ln>
              <a:effectLst/>
            </p:spPr>
            <p:txBody>
              <a:bodyPr wrap="square" lIns="45719" tIns="45719" rIns="45719" bIns="45719" numCol="1" anchor="t">
                <a:noAutofit/>
              </a:bodyPr>
              <a:lstStyle/>
              <a:p>
                <a:pPr/>
              </a:p>
            </p:txBody>
          </p:sp>
          <p:sp>
            <p:nvSpPr>
              <p:cNvPr id="1242" name="Shape 1242"/>
              <p:cNvSpPr/>
              <p:nvPr/>
            </p:nvSpPr>
            <p:spPr>
              <a:xfrm>
                <a:off x="4893391" y="3196260"/>
                <a:ext cx="1078177" cy="159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00" y="1350"/>
                    </a:lnTo>
                    <a:lnTo>
                      <a:pt x="1400" y="2700"/>
                    </a:lnTo>
                    <a:lnTo>
                      <a:pt x="2000" y="4050"/>
                    </a:lnTo>
                    <a:lnTo>
                      <a:pt x="2800" y="5400"/>
                    </a:lnTo>
                    <a:lnTo>
                      <a:pt x="3400" y="5400"/>
                    </a:lnTo>
                    <a:lnTo>
                      <a:pt x="4200" y="6750"/>
                    </a:lnTo>
                    <a:lnTo>
                      <a:pt x="4800" y="8100"/>
                    </a:lnTo>
                    <a:lnTo>
                      <a:pt x="5600" y="9450"/>
                    </a:lnTo>
                    <a:lnTo>
                      <a:pt x="6200" y="10800"/>
                    </a:lnTo>
                    <a:lnTo>
                      <a:pt x="7000" y="10800"/>
                    </a:lnTo>
                    <a:lnTo>
                      <a:pt x="7600" y="12150"/>
                    </a:lnTo>
                    <a:lnTo>
                      <a:pt x="8400" y="13500"/>
                    </a:lnTo>
                    <a:lnTo>
                      <a:pt x="9000" y="13500"/>
                    </a:lnTo>
                    <a:lnTo>
                      <a:pt x="9800" y="14850"/>
                    </a:lnTo>
                    <a:lnTo>
                      <a:pt x="10400" y="14850"/>
                    </a:lnTo>
                    <a:lnTo>
                      <a:pt x="11200" y="16200"/>
                    </a:lnTo>
                    <a:lnTo>
                      <a:pt x="11800" y="16200"/>
                    </a:lnTo>
                    <a:lnTo>
                      <a:pt x="12600" y="17550"/>
                    </a:lnTo>
                    <a:lnTo>
                      <a:pt x="13200" y="17550"/>
                    </a:lnTo>
                    <a:lnTo>
                      <a:pt x="14000" y="18900"/>
                    </a:lnTo>
                    <a:lnTo>
                      <a:pt x="15400" y="18900"/>
                    </a:lnTo>
                    <a:lnTo>
                      <a:pt x="16000" y="20250"/>
                    </a:lnTo>
                    <a:lnTo>
                      <a:pt x="18200" y="20250"/>
                    </a:lnTo>
                    <a:lnTo>
                      <a:pt x="18800" y="21600"/>
                    </a:lnTo>
                    <a:lnTo>
                      <a:pt x="21600" y="21600"/>
                    </a:lnTo>
                  </a:path>
                </a:pathLst>
              </a:custGeom>
              <a:noFill/>
              <a:ln w="76200" cap="flat">
                <a:solidFill>
                  <a:srgbClr val="9A7F32"/>
                </a:solidFill>
                <a:prstDash val="solid"/>
                <a:round/>
              </a:ln>
              <a:effectLst/>
            </p:spPr>
            <p:txBody>
              <a:bodyPr wrap="square" lIns="45719" tIns="45719" rIns="45719" bIns="45719" numCol="1" anchor="t">
                <a:noAutofit/>
              </a:bodyPr>
              <a:lstStyle/>
              <a:p>
                <a:pPr/>
              </a:p>
            </p:txBody>
          </p:sp>
          <p:sp>
            <p:nvSpPr>
              <p:cNvPr id="1243" name="Shape 1243"/>
              <p:cNvSpPr/>
              <p:nvPr/>
            </p:nvSpPr>
            <p:spPr>
              <a:xfrm>
                <a:off x="2166336" y="658885"/>
                <a:ext cx="1830239"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r>
                  <a:rPr>
                    <a:solidFill>
                      <a:srgbClr val="402000"/>
                    </a:solidFill>
                    <a:latin typeface="Times"/>
                    <a:ea typeface="Times"/>
                    <a:cs typeface="Times"/>
                    <a:sym typeface="Times"/>
                  </a:rPr>
                  <a:t>80 Majors Found </a:t>
                </a:r>
                <a:endParaRPr>
                  <a:solidFill>
                    <a:srgbClr val="402000"/>
                  </a:solidFill>
                  <a:latin typeface="Times"/>
                  <a:ea typeface="Times"/>
                  <a:cs typeface="Times"/>
                  <a:sym typeface="Times"/>
                </a:endParaRPr>
              </a:p>
              <a:p>
                <a:pPr/>
                <a:r>
                  <a:rPr>
                    <a:solidFill>
                      <a:srgbClr val="402000"/>
                    </a:solidFill>
                    <a:latin typeface="Times"/>
                    <a:ea typeface="Times"/>
                    <a:cs typeface="Times"/>
                    <a:sym typeface="Times"/>
                  </a:rPr>
                  <a:t>(~160-240 exist!)</a:t>
                </a:r>
              </a:p>
            </p:txBody>
          </p:sp>
          <p:sp>
            <p:nvSpPr>
              <p:cNvPr id="1244" name="Shape 1244"/>
              <p:cNvSpPr/>
              <p:nvPr/>
            </p:nvSpPr>
            <p:spPr>
              <a:xfrm>
                <a:off x="3126379" y="1968337"/>
                <a:ext cx="239595"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40</a:t>
                </a:r>
              </a:p>
            </p:txBody>
          </p:sp>
          <p:sp>
            <p:nvSpPr>
              <p:cNvPr id="1245" name="Shape 1245"/>
              <p:cNvSpPr/>
              <p:nvPr/>
            </p:nvSpPr>
            <p:spPr>
              <a:xfrm>
                <a:off x="4134674" y="2527392"/>
                <a:ext cx="239595"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23</a:t>
                </a:r>
              </a:p>
            </p:txBody>
          </p:sp>
          <p:sp>
            <p:nvSpPr>
              <p:cNvPr id="1246" name="Shape 1246"/>
              <p:cNvSpPr/>
              <p:nvPr/>
            </p:nvSpPr>
            <p:spPr>
              <a:xfrm>
                <a:off x="5123003" y="3016564"/>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8</a:t>
                </a:r>
              </a:p>
            </p:txBody>
          </p:sp>
          <p:sp>
            <p:nvSpPr>
              <p:cNvPr id="1247" name="Shape 1247"/>
              <p:cNvSpPr/>
              <p:nvPr/>
            </p:nvSpPr>
            <p:spPr>
              <a:xfrm>
                <a:off x="6011500" y="327612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0</a:t>
                </a:r>
              </a:p>
            </p:txBody>
          </p:sp>
          <p:sp>
            <p:nvSpPr>
              <p:cNvPr id="1248" name="Shape 1248"/>
              <p:cNvSpPr/>
              <p:nvPr/>
            </p:nvSpPr>
            <p:spPr>
              <a:xfrm>
                <a:off x="239594" y="3266142"/>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0</a:t>
                </a:r>
              </a:p>
            </p:txBody>
          </p:sp>
          <p:sp>
            <p:nvSpPr>
              <p:cNvPr id="1249" name="Shape 1249"/>
              <p:cNvSpPr/>
              <p:nvPr/>
            </p:nvSpPr>
            <p:spPr>
              <a:xfrm>
                <a:off x="119797" y="2617240"/>
                <a:ext cx="239595"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20</a:t>
                </a:r>
              </a:p>
            </p:txBody>
          </p:sp>
          <p:sp>
            <p:nvSpPr>
              <p:cNvPr id="1250" name="Shape 1250"/>
              <p:cNvSpPr/>
              <p:nvPr/>
            </p:nvSpPr>
            <p:spPr>
              <a:xfrm>
                <a:off x="119797" y="1958354"/>
                <a:ext cx="239595"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40</a:t>
                </a:r>
              </a:p>
            </p:txBody>
          </p:sp>
          <p:sp>
            <p:nvSpPr>
              <p:cNvPr id="1251" name="Shape 1251"/>
              <p:cNvSpPr/>
              <p:nvPr/>
            </p:nvSpPr>
            <p:spPr>
              <a:xfrm>
                <a:off x="119797" y="1307788"/>
                <a:ext cx="239595"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60</a:t>
                </a:r>
              </a:p>
            </p:txBody>
          </p:sp>
          <p:sp>
            <p:nvSpPr>
              <p:cNvPr id="1252" name="Shape 1252"/>
              <p:cNvSpPr/>
              <p:nvPr/>
            </p:nvSpPr>
            <p:spPr>
              <a:xfrm>
                <a:off x="119797" y="648902"/>
                <a:ext cx="239595"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80</a:t>
                </a:r>
              </a:p>
            </p:txBody>
          </p:sp>
          <p:sp>
            <p:nvSpPr>
              <p:cNvPr id="1253" name="Shape 1253"/>
              <p:cNvSpPr/>
              <p:nvPr/>
            </p:nvSpPr>
            <p:spPr>
              <a:xfrm>
                <a:off x="0" y="0"/>
                <a:ext cx="359393" cy="292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100</a:t>
                </a:r>
              </a:p>
            </p:txBody>
          </p:sp>
          <p:sp>
            <p:nvSpPr>
              <p:cNvPr id="1254" name="Shape 1254"/>
              <p:cNvSpPr/>
              <p:nvPr/>
            </p:nvSpPr>
            <p:spPr>
              <a:xfrm>
                <a:off x="469206" y="359558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0</a:t>
                </a:r>
              </a:p>
            </p:txBody>
          </p:sp>
          <p:sp>
            <p:nvSpPr>
              <p:cNvPr id="1255" name="Shape 1255"/>
              <p:cNvSpPr/>
              <p:nvPr/>
            </p:nvSpPr>
            <p:spPr>
              <a:xfrm>
                <a:off x="1557366" y="359558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1</a:t>
                </a:r>
              </a:p>
            </p:txBody>
          </p:sp>
          <p:sp>
            <p:nvSpPr>
              <p:cNvPr id="1256" name="Shape 1256"/>
              <p:cNvSpPr/>
              <p:nvPr/>
            </p:nvSpPr>
            <p:spPr>
              <a:xfrm>
                <a:off x="2645526" y="359558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2</a:t>
                </a:r>
              </a:p>
            </p:txBody>
          </p:sp>
          <p:sp>
            <p:nvSpPr>
              <p:cNvPr id="1257" name="Shape 1257"/>
              <p:cNvSpPr/>
              <p:nvPr/>
            </p:nvSpPr>
            <p:spPr>
              <a:xfrm>
                <a:off x="3735349" y="359558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3</a:t>
                </a:r>
              </a:p>
            </p:txBody>
          </p:sp>
          <p:sp>
            <p:nvSpPr>
              <p:cNvPr id="1258" name="Shape 1258"/>
              <p:cNvSpPr/>
              <p:nvPr/>
            </p:nvSpPr>
            <p:spPr>
              <a:xfrm>
                <a:off x="4823509" y="359558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4</a:t>
                </a:r>
              </a:p>
            </p:txBody>
          </p:sp>
          <p:sp>
            <p:nvSpPr>
              <p:cNvPr id="1259" name="Shape 1259"/>
              <p:cNvSpPr/>
              <p:nvPr/>
            </p:nvSpPr>
            <p:spPr>
              <a:xfrm>
                <a:off x="5911669" y="3595585"/>
                <a:ext cx="119798"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402000"/>
                    </a:solidFill>
                    <a:latin typeface="Times"/>
                    <a:ea typeface="Times"/>
                    <a:cs typeface="Times"/>
                    <a:sym typeface="Times"/>
                  </a:defRPr>
                </a:lvl1pPr>
              </a:lstStyle>
              <a:p>
                <a:pPr>
                  <a:defRPr>
                    <a:solidFill>
                      <a:srgbClr val="000000"/>
                    </a:solidFill>
                    <a:latin typeface="+mn-lt"/>
                    <a:ea typeface="+mn-ea"/>
                    <a:cs typeface="+mn-cs"/>
                    <a:sym typeface="Arial"/>
                  </a:defRPr>
                </a:pPr>
                <a:r>
                  <a:rPr>
                    <a:solidFill>
                      <a:srgbClr val="402000"/>
                    </a:solidFill>
                    <a:latin typeface="Times"/>
                    <a:ea typeface="Times"/>
                    <a:cs typeface="Times"/>
                    <a:sym typeface="Times"/>
                  </a:rPr>
                  <a:t>5</a:t>
                </a:r>
              </a:p>
            </p:txBody>
          </p:sp>
        </p:grpSp>
        <p:pic>
          <p:nvPicPr>
            <p:cNvPr id="1261" name="image23.pdf"/>
            <p:cNvPicPr>
              <a:picLocks noChangeAspect="1"/>
            </p:cNvPicPr>
            <p:nvPr/>
          </p:nvPicPr>
          <p:blipFill>
            <a:blip r:embed="rId3">
              <a:extLst/>
            </a:blip>
            <a:stretch>
              <a:fillRect/>
            </a:stretch>
          </p:blipFill>
          <p:spPr>
            <a:xfrm>
              <a:off x="5850106" y="1633903"/>
              <a:ext cx="2267833" cy="2059851"/>
            </a:xfrm>
            <a:prstGeom prst="rect">
              <a:avLst/>
            </a:prstGeom>
            <a:ln w="12700" cap="flat">
              <a:noFill/>
              <a:miter lim="400000"/>
            </a:ln>
            <a:effectLst/>
          </p:spPr>
        </p:pic>
        <p:sp>
          <p:nvSpPr>
            <p:cNvPr id="1262" name="Shape 1262"/>
            <p:cNvSpPr/>
            <p:nvPr/>
          </p:nvSpPr>
          <p:spPr>
            <a:xfrm>
              <a:off x="0" y="0"/>
              <a:ext cx="1865179"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lvl1pPr>
            </a:lstStyle>
            <a:p>
              <a:pPr>
                <a:defRPr sz="1800"/>
              </a:pPr>
              <a:r>
                <a:rPr sz="2000"/>
                <a:t>Defects/Page</a:t>
              </a:r>
            </a:p>
          </p:txBody>
        </p:sp>
        <p:sp>
          <p:nvSpPr>
            <p:cNvPr id="1263" name="Shape 1263"/>
            <p:cNvSpPr/>
            <p:nvPr/>
          </p:nvSpPr>
          <p:spPr>
            <a:xfrm>
              <a:off x="1297805" y="4133010"/>
              <a:ext cx="1332747"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lvl1pPr>
            </a:lstStyle>
            <a:p>
              <a:pPr>
                <a:defRPr sz="1800"/>
              </a:pPr>
              <a:r>
                <a:rPr sz="2000"/>
                <a:t>February</a:t>
              </a:r>
            </a:p>
          </p:txBody>
        </p:sp>
        <p:sp>
          <p:nvSpPr>
            <p:cNvPr id="1264" name="Shape 1264"/>
            <p:cNvSpPr/>
            <p:nvPr/>
          </p:nvSpPr>
          <p:spPr>
            <a:xfrm>
              <a:off x="5929971" y="4152976"/>
              <a:ext cx="79865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lvl1pPr>
            </a:lstStyle>
            <a:p>
              <a:pPr>
                <a:defRPr sz="1800"/>
              </a:pPr>
              <a:r>
                <a:rPr sz="2000"/>
                <a:t>April</a:t>
              </a:r>
            </a:p>
          </p:txBody>
        </p:sp>
        <p:sp>
          <p:nvSpPr>
            <p:cNvPr id="1265" name="Shape 1265"/>
            <p:cNvSpPr/>
            <p:nvPr/>
          </p:nvSpPr>
          <p:spPr>
            <a:xfrm>
              <a:off x="1197974" y="4502385"/>
              <a:ext cx="4773594"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400"/>
              </a:lvl1pPr>
            </a:lstStyle>
            <a:p>
              <a:pPr>
                <a:defRPr sz="1800"/>
              </a:pPr>
              <a:r>
                <a:rPr sz="2400"/>
                <a:t>Inspections of Gary’s Designs</a:t>
              </a:r>
            </a:p>
          </p:txBody>
        </p:sp>
        <p:sp>
          <p:nvSpPr>
            <p:cNvPr id="1266" name="Shape 1266"/>
            <p:cNvSpPr/>
            <p:nvPr/>
          </p:nvSpPr>
          <p:spPr>
            <a:xfrm>
              <a:off x="4552301" y="605642"/>
              <a:ext cx="2469158" cy="655462"/>
            </a:xfrm>
            <a:prstGeom prst="rect">
              <a:avLst/>
            </a:prstGeom>
            <a:solidFill>
              <a:srgbClr val="FFCCCC"/>
            </a:solidFill>
            <a:ln w="38100" cap="flat">
              <a:solidFill>
                <a:srgbClr val="3C4361"/>
              </a:solidFill>
              <a:prstDash val="solid"/>
              <a:miter lim="400000"/>
            </a:ln>
            <a:effectLst>
              <a:outerShdw sx="100000" sy="100000" kx="0" ky="0" algn="b" rotWithShape="0" blurRad="63500" dist="107762" dir="2700000">
                <a:srgbClr val="CEB8E3">
                  <a:alpha val="74998"/>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“Gary” at</a:t>
              </a:r>
              <a:br/>
              <a:r>
                <a:t>McDonnell-Douglas</a:t>
              </a:r>
            </a:p>
          </p:txBody>
        </p:sp>
      </p:grpSp>
      <p:sp>
        <p:nvSpPr>
          <p:cNvPr id="1268" name="Shape 1268"/>
          <p:cNvSpPr/>
          <p:nvPr/>
        </p:nvSpPr>
        <p:spPr>
          <a:xfrm>
            <a:off x="-1" y="-152401"/>
            <a:ext cx="1424681" cy="13130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8600">
                <a:solidFill>
                  <a:srgbClr val="3C4361"/>
                </a:solidFill>
              </a:rPr>
              <a:t>5</a:t>
            </a:r>
            <a:r>
              <a:rPr sz="5800">
                <a:solidFill>
                  <a:srgbClr val="3C4361"/>
                </a:solidFill>
              </a:rPr>
              <a:t>a</a:t>
            </a:r>
            <a:r>
              <a:rPr sz="8600">
                <a:solidFill>
                  <a:srgbClr val="3C4361"/>
                </a:solidFill>
              </a:rPr>
              <a:t>.</a:t>
            </a:r>
          </a:p>
        </p:txBody>
      </p:sp>
      <p:sp>
        <p:nvSpPr>
          <p:cNvPr id="1269" name="Shape 1269"/>
          <p:cNvSpPr/>
          <p:nvPr>
            <p:ph type="sldNum" sz="quarter" idx="2"/>
          </p:nvPr>
        </p:nvSpPr>
        <p:spPr>
          <a:prstGeom prst="rect">
            <a:avLst/>
          </a:prstGeom>
          <a:extLst>
            <a:ext uri="{C572A759-6A51-4108-AA02-DFA0A04FC94B}">
              <ma14:wrappingTextBoxFlag xmlns:ma14="http://schemas.microsoft.com/office/mac/drawingml/2011/main" val="1"/>
            </a:ext>
          </a:extLst>
        </p:spPr>
        <p:txBody>
          <a:bodyPr wrap="none">
            <a:spAutoFit/>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EAACF"/>
          </a:solidFill>
          <a:prstDash val="solid"/>
          <a:bevel/>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EAACF"/>
          </a:solidFill>
          <a:prstDash val="solid"/>
          <a:bevel/>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EAACF"/>
          </a:solidFill>
          <a:prstDash val="solid"/>
          <a:bevel/>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EAACF"/>
          </a:solidFill>
          <a:prstDash val="solid"/>
          <a:bevel/>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