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 b="def" i="def"/>
      <a:tcStyle>
        <a:tcBdr/>
        <a:fill>
          <a:solidFill>
            <a:srgbClr val="F8F4E7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 b="def" i="def"/>
      <a:tcStyle>
        <a:tcBdr/>
        <a:fill>
          <a:solidFill>
            <a:srgbClr val="EBE8EF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000000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2200">
        <a:latin typeface="+mn-lt"/>
        <a:ea typeface="+mn-ea"/>
        <a:cs typeface="+mn-cs"/>
        <a:sym typeface="Lucida Grande"/>
      </a:defRPr>
    </a:lvl1pPr>
    <a:lvl2pPr indent="228600" defTabSz="457200" latinLnBrk="0">
      <a:defRPr sz="2200">
        <a:latin typeface="+mn-lt"/>
        <a:ea typeface="+mn-ea"/>
        <a:cs typeface="+mn-cs"/>
        <a:sym typeface="Lucida Grande"/>
      </a:defRPr>
    </a:lvl2pPr>
    <a:lvl3pPr indent="457200" defTabSz="457200" latinLnBrk="0">
      <a:defRPr sz="2200">
        <a:latin typeface="+mn-lt"/>
        <a:ea typeface="+mn-ea"/>
        <a:cs typeface="+mn-cs"/>
        <a:sym typeface="Lucida Grande"/>
      </a:defRPr>
    </a:lvl3pPr>
    <a:lvl4pPr indent="685800" defTabSz="457200" latinLnBrk="0">
      <a:defRPr sz="2200">
        <a:latin typeface="+mn-lt"/>
        <a:ea typeface="+mn-ea"/>
        <a:cs typeface="+mn-cs"/>
        <a:sym typeface="Lucida Grande"/>
      </a:defRPr>
    </a:lvl4pPr>
    <a:lvl5pPr indent="914400" defTabSz="457200" latinLnBrk="0">
      <a:defRPr sz="2200">
        <a:latin typeface="+mn-lt"/>
        <a:ea typeface="+mn-ea"/>
        <a:cs typeface="+mn-cs"/>
        <a:sym typeface="Lucida Grande"/>
      </a:defRPr>
    </a:lvl5pPr>
    <a:lvl6pPr indent="1143000" defTabSz="457200" latinLnBrk="0">
      <a:defRPr sz="2200">
        <a:latin typeface="+mn-lt"/>
        <a:ea typeface="+mn-ea"/>
        <a:cs typeface="+mn-cs"/>
        <a:sym typeface="Lucida Grande"/>
      </a:defRPr>
    </a:lvl6pPr>
    <a:lvl7pPr indent="1371600" defTabSz="457200" latinLnBrk="0">
      <a:defRPr sz="2200">
        <a:latin typeface="+mn-lt"/>
        <a:ea typeface="+mn-ea"/>
        <a:cs typeface="+mn-cs"/>
        <a:sym typeface="Lucida Grande"/>
      </a:defRPr>
    </a:lvl7pPr>
    <a:lvl8pPr indent="1600200" defTabSz="457200" latinLnBrk="0">
      <a:defRPr sz="2200">
        <a:latin typeface="+mn-lt"/>
        <a:ea typeface="+mn-ea"/>
        <a:cs typeface="+mn-cs"/>
        <a:sym typeface="Lucida Grande"/>
      </a:defRPr>
    </a:lvl8pPr>
    <a:lvl9pPr indent="1828800" defTabSz="457200" latinLnBrk="0">
      <a:defRPr sz="2200">
        <a:latin typeface="+mn-lt"/>
        <a:ea typeface="+mn-ea"/>
        <a:cs typeface="+mn-cs"/>
        <a:sym typeface="Lucida Grande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
</file>

<file path=ppt/notesSlides/_rels/notesSlide2.xml.rels><?xml version="1.0" encoding="UTF-8" standalone="yes"?>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
</file>

<file path=ppt/notesSlides/_rels/notesSlide3.xml.rels><?xml version="1.0" encoding="UTF-8" standalone="yes"?>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_rels/notesSlide4.xml.rels><?xml version="1.0" encoding="UTF-8" standalone="yes"?>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
</file>

<file path=ppt/notesSlides/_rels/notesSlide5.xml.rels><?xml version="1.0" encoding="UTF-8" standalone="yes"?>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6" name="Shape 11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2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2 spell edits made after talk</a:t>
            </a:r>
          </a:p>
          <a:p>
            <a:pPr>
              <a:defRPr sz="1200">
                <a:latin typeface="Trebuchet MS"/>
                <a:ea typeface="Trebuchet MS"/>
                <a:cs typeface="Trebuchet MS"/>
                <a:sym typeface="Trebuchet MS"/>
              </a:defRPr>
            </a:pPr>
          </a:p>
          <a:p>
            <a:pPr>
              <a:defRPr sz="12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initially held parts of it ACCU 5 min Lightening Talk 15 April 2011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8" name="Shape 12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2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Source</a:t>
            </a:r>
          </a:p>
          <a:p>
            <a:pPr>
              <a:defRPr sz="12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http://www.jstor.org/pss/184387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7" name="Shape 14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2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Originated by Tom Gilb at ACCU 15 April 2011 for a lightening talk</a:t>
            </a:r>
          </a:p>
          <a:p>
            <a:pPr>
              <a:defRPr sz="1200">
                <a:latin typeface="Trebuchet MS"/>
                <a:ea typeface="Trebuchet MS"/>
                <a:cs typeface="Trebuchet MS"/>
                <a:sym typeface="Trebuchet MS"/>
              </a:defRPr>
            </a:pPr>
          </a:p>
          <a:p>
            <a:pPr>
              <a:defRPr sz="12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Simplicity can be measured in several ways, tailored to specify problems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3" name="Shape 15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12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Originated by Tom Gilb at ACCU 15 April 2011 for a lightening talk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9" name="Shape 15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2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Originated by Tom Gilb at ACCU 15 April 2011 for a lightening talk</a:t>
            </a:r>
          </a:p>
          <a:p>
            <a:pPr>
              <a:defRPr sz="1200">
                <a:latin typeface="Trebuchet MS"/>
                <a:ea typeface="Trebuchet MS"/>
                <a:cs typeface="Trebuchet MS"/>
                <a:sym typeface="Trebuchet MS"/>
              </a:defRPr>
            </a:pPr>
          </a:p>
          <a:p>
            <a:pPr>
              <a:defRPr sz="12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UK Gov Digital services principle  do the hard work to make it simple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</a:lvl1pPr>
            <a:lvl2pPr marL="0" indent="0" algn="ctr">
              <a:buSzTx/>
              <a:buFontTx/>
              <a:buNone/>
            </a:lvl2pPr>
            <a:lvl3pPr marL="0" indent="0" algn="ctr">
              <a:buSzTx/>
              <a:buFontTx/>
              <a:buNone/>
            </a:lvl3pPr>
            <a:lvl4pPr marL="0" indent="0" algn="ctr">
              <a:buSzTx/>
              <a:buFontTx/>
              <a:buNone/>
            </a:lvl4pPr>
            <a:lvl5pPr marL="0" indent="0" algn="ctr"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3" name="Shape 9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title"/>
          </p:nvPr>
        </p:nvSpPr>
        <p:spPr>
          <a:xfrm>
            <a:off x="6629400" y="274638"/>
            <a:ext cx="2057400" cy="5851527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2" name="Shape 102"/>
          <p:cNvSpPr/>
          <p:nvPr>
            <p:ph type="body" idx="1"/>
          </p:nvPr>
        </p:nvSpPr>
        <p:spPr>
          <a:xfrm>
            <a:off x="457200" y="274638"/>
            <a:ext cx="6019800" cy="5851527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Shape 2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/>
            </a:lvl1pPr>
            <a:lvl2pPr marL="0" indent="0">
              <a:spcBef>
                <a:spcPts val="400"/>
              </a:spcBef>
              <a:buSzTx/>
              <a:buFontTx/>
              <a:buNone/>
              <a:defRPr sz="2000"/>
            </a:lvl2pPr>
            <a:lvl3pPr marL="0" indent="0">
              <a:spcBef>
                <a:spcPts val="400"/>
              </a:spcBef>
              <a:buSzTx/>
              <a:buFontTx/>
              <a:buNone/>
              <a:defRPr sz="2000"/>
            </a:lvl3pPr>
            <a:lvl4pPr marL="0" indent="0">
              <a:spcBef>
                <a:spcPts val="400"/>
              </a:spcBef>
              <a:buSzTx/>
              <a:buFontTx/>
              <a:buNone/>
              <a:defRPr sz="2000"/>
            </a:lvl4pPr>
            <a:lvl5pPr marL="0" indent="0">
              <a:spcBef>
                <a:spcPts val="400"/>
              </a:spcBef>
              <a:buSzTx/>
              <a:buFont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Shape 39"/>
          <p:cNvSpPr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hape 4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body" sz="quarter" idx="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702128" indent="-244928">
              <a:spcBef>
                <a:spcPts val="500"/>
              </a:spcBef>
              <a:buFontTx/>
              <a:defRPr b="1" sz="2400"/>
            </a:lvl2pPr>
            <a:lvl3pPr marL="1143000" indent="-228600">
              <a:spcBef>
                <a:spcPts val="500"/>
              </a:spcBef>
              <a:buFontTx/>
              <a:defRPr b="1" sz="2400"/>
            </a:lvl3pPr>
            <a:lvl4pPr marL="1645920" indent="-274320">
              <a:spcBef>
                <a:spcPts val="500"/>
              </a:spcBef>
              <a:buFontTx/>
              <a:defRPr b="1" sz="2400"/>
            </a:lvl4pPr>
            <a:lvl5pPr marL="2103120" indent="-274320">
              <a:spcBef>
                <a:spcPts val="500"/>
              </a:spcBef>
              <a:buFontTx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body" sz="quarter" idx="13"/>
          </p:nvPr>
        </p:nvSpPr>
        <p:spPr>
          <a:xfrm>
            <a:off x="457200" y="1535111"/>
            <a:ext cx="4040188" cy="639765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Shape 5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body" sz="half" idx="1"/>
          </p:nvPr>
        </p:nvSpPr>
        <p:spPr>
          <a:xfrm>
            <a:off x="457198" y="1435100"/>
            <a:ext cx="3008317" cy="4691063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600074" indent="-142874">
              <a:spcBef>
                <a:spcPts val="300"/>
              </a:spcBef>
              <a:buFontTx/>
              <a:defRPr sz="1400"/>
            </a:lvl2pPr>
            <a:lvl3pPr marL="1047750" indent="-133350">
              <a:spcBef>
                <a:spcPts val="300"/>
              </a:spcBef>
              <a:buFontTx/>
              <a:defRPr sz="1400"/>
            </a:lvl3pPr>
            <a:lvl4pPr marL="1531619" indent="-160019">
              <a:spcBef>
                <a:spcPts val="300"/>
              </a:spcBef>
              <a:buFontTx/>
              <a:defRPr sz="1400"/>
            </a:lvl4pPr>
            <a:lvl5pPr marL="1988820" indent="-160020">
              <a:spcBef>
                <a:spcPts val="300"/>
              </a:spcBef>
              <a:buFontTx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" name="Shape 73"/>
          <p:cNvSpPr/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4" name="Shape 74"/>
          <p:cNvSpPr/>
          <p:nvPr>
            <p:ph type="body" idx="13"/>
          </p:nvPr>
        </p:nvSpPr>
        <p:spPr>
          <a:xfrm>
            <a:off x="3575050" y="273049"/>
            <a:ext cx="5111750" cy="5853115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hape 7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type="pic" sz="half" idx="13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3" name="Shape 83"/>
          <p:cNvSpPr/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4" name="Shape 84"/>
          <p:cNvSpPr/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hape 8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8422821" y="6404293"/>
            <a:ext cx="263980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5pPr>
      <a:lvl6pPr marL="13990319" marR="0" indent="-11704318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6pPr>
      <a:lvl7pPr marL="14447519" marR="0" indent="-11704318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7pPr>
      <a:lvl8pPr marL="14904719" marR="0" indent="-11704318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8pPr>
      <a:lvl9pPr marL="15361919" marR="0" indent="-11704318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www.google.co.uk/search?client=safari&amp;rls=en&amp;q=marvin+minsky+born&amp;stick=H4sIAAAAAAAAAOPgE-LQz9U3MKmMr9ISy0620i9IzS_ISQVSRcX5eVZJ-UV5APoV7x8kAAAA&amp;sa=X&amp;ved=0ahUKEwjw2LXS7bjNAhVHIMAKHZWxDZYQ6BMInwEoADAZ" TargetMode="External"/><Relationship Id="rId3" Type="http://schemas.openxmlformats.org/officeDocument/2006/relationships/hyperlink" Target="https://www.google.co.uk/search?client=safari&amp;rls=en&amp;q=New+York+City&amp;stick=H4sIAAAAAAAAAOPgE-LQz9U3MKmMr1LiBLGM4o0szLTEspOt9AtS8wtyUoFUUXF-nlVSflEeAKb31MkvAAAA&amp;sa=X&amp;ved=0ahUKEwjw2LXS7bjNAhVHIMAKHZWxDZYQmxMIoAEoATAZ" TargetMode="External"/><Relationship Id="rId4" Type="http://schemas.openxmlformats.org/officeDocument/2006/relationships/hyperlink" Target="https://www.google.co.uk/search?client=safari&amp;rls=en&amp;q=marvin+minsky+died&amp;stick=H4sIAAAAAAAAAOPgE-LQz9U3MKmMr9KSz0620i9IzS_ISdVPSU1OTSxOTYkvSC0qzs-zSslMTQEATluuHy0AAAA&amp;sa=X&amp;ved=0ahUKEwjw2LXS7bjNAhVHIMAKHZWxDZYQ6BMIowEoADAa" TargetMode="External"/><Relationship Id="rId5" Type="http://schemas.openxmlformats.org/officeDocument/2006/relationships/hyperlink" Target="https://www.google.co.uk/search?client=safari&amp;rls=en&amp;q=Boston&amp;stick=H4sIAAAAAAAAAOPgE-LQz9U3MKmMr1ICswyTK-K15LOTrfQLUvMLclL1U1KTUxOLU1PiC1KLivPzrFIyU1MAFYxUUzcAAAA&amp;sa=X&amp;ved=0ahUKEwjw2LXS7bjNAhVHIMAKHZWxDZYQmxMIpAEoATAa" TargetMode="External"/><Relationship Id="rId6" Type="http://schemas.openxmlformats.org/officeDocument/2006/relationships/image" Target="../media/image1.tif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hyperlink" Target="mailto:tomsgilb@gmail.com" TargetMode="Externa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Simplicity</a:t>
            </a:r>
          </a:p>
          <a:p>
            <a:pPr/>
            <a:r>
              <a:t>“Simple Simplicity Principles”</a:t>
            </a:r>
          </a:p>
        </p:txBody>
      </p:sp>
      <p:sp>
        <p:nvSpPr>
          <p:cNvPr id="113" name="Shape 113"/>
          <p:cNvSpPr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521208">
              <a:spcBef>
                <a:spcPts val="400"/>
              </a:spcBef>
              <a:defRPr sz="1800"/>
            </a:pPr>
            <a:r>
              <a:t>Tom Gilb </a:t>
            </a:r>
          </a:p>
          <a:p>
            <a:pPr defTabSz="521208">
              <a:spcBef>
                <a:spcPts val="400"/>
              </a:spcBef>
              <a:defRPr sz="1800"/>
            </a:pPr>
            <a:r>
              <a:t>GilbFest 2016</a:t>
            </a:r>
          </a:p>
          <a:p>
            <a:pPr defTabSz="521208">
              <a:spcBef>
                <a:spcPts val="400"/>
              </a:spcBef>
              <a:defRPr sz="1800"/>
            </a:pPr>
            <a:r>
              <a:t>June 21 2016, at 12:10 to 13:00  edited until 1300 same day</a:t>
            </a:r>
          </a:p>
          <a:p>
            <a:pPr defTabSz="521208">
              <a:spcBef>
                <a:spcPts val="400"/>
              </a:spcBef>
              <a:defRPr sz="1800"/>
            </a:pPr>
            <a:r>
              <a:t>Deutsche Bank Local, London</a:t>
            </a:r>
          </a:p>
        </p:txBody>
      </p:sp>
      <p:sp>
        <p:nvSpPr>
          <p:cNvPr id="114" name="Shape 114"/>
          <p:cNvSpPr/>
          <p:nvPr>
            <p:ph type="sldNum" sz="quarter" idx="4294967295"/>
          </p:nvPr>
        </p:nvSpPr>
        <p:spPr>
          <a:xfrm>
            <a:off x="8502739" y="6404292"/>
            <a:ext cx="184059" cy="2692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How Far should we go?</a:t>
            </a:r>
          </a:p>
        </p:txBody>
      </p:sp>
      <p:sp>
        <p:nvSpPr>
          <p:cNvPr id="119" name="Shape 119"/>
          <p:cNvSpPr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/>
            <a:r>
              <a:t>“Everything should be made </a:t>
            </a:r>
            <a:r>
              <a:rPr b="1"/>
              <a:t>as</a:t>
            </a:r>
            <a:r>
              <a:t> </a:t>
            </a:r>
            <a:r>
              <a:rPr b="1"/>
              <a:t>simple</a:t>
            </a:r>
            <a:r>
              <a:t> </a:t>
            </a:r>
            <a:r>
              <a:rPr b="1"/>
              <a:t>as</a:t>
            </a:r>
            <a:r>
              <a:t> </a:t>
            </a:r>
            <a:r>
              <a:rPr b="1"/>
              <a:t>possible</a:t>
            </a:r>
            <a:r>
              <a:t>, but no </a:t>
            </a:r>
            <a:r>
              <a:rPr b="1"/>
              <a:t>simpler</a:t>
            </a:r>
            <a:r>
              <a:t>.” </a:t>
            </a:r>
          </a:p>
          <a:p>
            <a:pPr/>
          </a:p>
          <a:p>
            <a:pPr/>
            <a:r>
              <a:t>Attributed to A E but not verified</a:t>
            </a:r>
          </a:p>
        </p:txBody>
      </p:sp>
      <p:pic>
        <p:nvPicPr>
          <p:cNvPr id="120" name="image1.png"/>
          <p:cNvPicPr>
            <a:picLocks noChangeAspect="1"/>
          </p:cNvPicPr>
          <p:nvPr/>
        </p:nvPicPr>
        <p:blipFill>
          <a:blip r:embed="rId2">
            <a:extLst/>
          </a:blip>
          <a:srcRect l="4403" t="215" r="0" b="11397"/>
          <a:stretch>
            <a:fillRect/>
          </a:stretch>
        </p:blipFill>
        <p:spPr>
          <a:xfrm>
            <a:off x="5389429" y="1417637"/>
            <a:ext cx="3297371" cy="5004935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Shape 121"/>
          <p:cNvSpPr/>
          <p:nvPr>
            <p:ph type="sldNum" sz="quarter" idx="4294967295"/>
          </p:nvPr>
        </p:nvSpPr>
        <p:spPr>
          <a:xfrm>
            <a:off x="8502739" y="6404292"/>
            <a:ext cx="184059" cy="2692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type="title"/>
          </p:nvPr>
        </p:nvSpPr>
        <p:spPr>
          <a:xfrm>
            <a:off x="457200" y="75063"/>
            <a:ext cx="8229600" cy="559937"/>
          </a:xfrm>
          <a:prstGeom prst="rect">
            <a:avLst/>
          </a:prstGeom>
        </p:spPr>
        <p:txBody>
          <a:bodyPr/>
          <a:lstStyle>
            <a:lvl1pPr defTabSz="758951">
              <a:defRPr sz="3200"/>
            </a:lvl1pPr>
          </a:lstStyle>
          <a:p>
            <a:pPr/>
            <a:r>
              <a:t>Spencer 1933 LectureMethod</a:t>
            </a:r>
          </a:p>
        </p:txBody>
      </p:sp>
      <p:pic>
        <p:nvPicPr>
          <p:cNvPr id="124" name="image2.png"/>
          <p:cNvPicPr>
            <a:picLocks noChangeAspect="1"/>
          </p:cNvPicPr>
          <p:nvPr/>
        </p:nvPicPr>
        <p:blipFill>
          <a:blip r:embed="rId3">
            <a:extLst/>
          </a:blip>
          <a:srcRect l="4099" t="0" r="2752" b="0"/>
          <a:stretch>
            <a:fillRect/>
          </a:stretch>
        </p:blipFill>
        <p:spPr>
          <a:xfrm>
            <a:off x="1614712" y="619842"/>
            <a:ext cx="6821722" cy="6143550"/>
          </a:xfrm>
          <a:prstGeom prst="rect">
            <a:avLst/>
          </a:prstGeom>
          <a:ln w="12700">
            <a:miter lim="400000"/>
          </a:ln>
        </p:spPr>
      </p:pic>
      <p:sp>
        <p:nvSpPr>
          <p:cNvPr id="125" name="Shape 125"/>
          <p:cNvSpPr/>
          <p:nvPr>
            <p:ph type="body" sz="half" idx="1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6" name="Shape 126"/>
          <p:cNvSpPr/>
          <p:nvPr>
            <p:ph type="sldNum" sz="quarter" idx="4294967295"/>
          </p:nvPr>
        </p:nvSpPr>
        <p:spPr>
          <a:xfrm>
            <a:off x="8502739" y="6404292"/>
            <a:ext cx="184059" cy="2692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What He Really Said!</a:t>
            </a:r>
          </a:p>
        </p:txBody>
      </p:sp>
      <p:pic>
        <p:nvPicPr>
          <p:cNvPr id="131" name="image3.png"/>
          <p:cNvPicPr>
            <a:picLocks noChangeAspect="1"/>
          </p:cNvPicPr>
          <p:nvPr/>
        </p:nvPicPr>
        <p:blipFill>
          <a:blip r:embed="rId2">
            <a:extLst/>
          </a:blip>
          <a:srcRect l="0" t="0" r="4789" b="0"/>
          <a:stretch>
            <a:fillRect/>
          </a:stretch>
        </p:blipFill>
        <p:spPr>
          <a:xfrm>
            <a:off x="260549" y="1913593"/>
            <a:ext cx="8819420" cy="2127192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Shape 132"/>
          <p:cNvSpPr/>
          <p:nvPr>
            <p:ph type="sldNum" sz="quarter" idx="4294967295"/>
          </p:nvPr>
        </p:nvSpPr>
        <p:spPr>
          <a:xfrm>
            <a:off x="8502739" y="6404292"/>
            <a:ext cx="184059" cy="2692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FEFEF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 defTabSz="278891">
              <a:defRPr b="1" sz="3600">
                <a:solidFill>
                  <a:srgbClr val="23232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Marvin Minsky</a:t>
            </a:r>
          </a:p>
        </p:txBody>
      </p:sp>
      <p:sp>
        <p:nvSpPr>
          <p:cNvPr id="135" name="Shape 135"/>
          <p:cNvSpPr/>
          <p:nvPr>
            <p:ph type="body" sz="half" idx="1"/>
          </p:nvPr>
        </p:nvSpPr>
        <p:spPr>
          <a:xfrm>
            <a:off x="457200" y="1179583"/>
            <a:ext cx="4015977" cy="4946581"/>
          </a:xfrm>
          <a:prstGeom prst="rect">
            <a:avLst/>
          </a:prstGeom>
        </p:spPr>
        <p:txBody>
          <a:bodyPr/>
          <a:lstStyle/>
          <a:p>
            <a:pPr marL="0" indent="0" defTabSz="224026">
              <a:spcBef>
                <a:spcPts val="0"/>
              </a:spcBef>
              <a:buSzTx/>
              <a:buNone/>
              <a:defRPr sz="1500">
                <a:solidFill>
                  <a:srgbClr val="23232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Marvin Minsky</a:t>
            </a:r>
            <a:endParaRPr>
              <a:solidFill>
                <a:srgbClr val="777777"/>
              </a:solidFill>
            </a:endParaRPr>
          </a:p>
          <a:p>
            <a:pPr marL="0" indent="0" defTabSz="224026">
              <a:spcBef>
                <a:spcPts val="0"/>
              </a:spcBef>
              <a:buSzTx/>
              <a:buNone/>
              <a:defRPr sz="1500">
                <a:solidFill>
                  <a:srgbClr val="777777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Scientist</a:t>
            </a:r>
          </a:p>
          <a:p>
            <a:pPr marL="0" indent="0" defTabSz="224026">
              <a:spcBef>
                <a:spcPts val="0"/>
              </a:spcBef>
              <a:buSzTx/>
              <a:buNone/>
              <a:defRPr sz="1500">
                <a:solidFill>
                  <a:srgbClr val="23232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0" indent="0" defTabSz="224026">
              <a:spcBef>
                <a:spcPts val="0"/>
              </a:spcBef>
              <a:buSzTx/>
              <a:buNone/>
              <a:defRPr sz="1500">
                <a:solidFill>
                  <a:srgbClr val="23232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Marvin Lee Minsky was an American cognitive scientist in the field of artificial intelligence, </a:t>
            </a:r>
          </a:p>
          <a:p>
            <a:pPr marL="0" indent="0" defTabSz="224026">
              <a:spcBef>
                <a:spcPts val="0"/>
              </a:spcBef>
              <a:buSzTx/>
              <a:buNone/>
              <a:defRPr sz="1500">
                <a:solidFill>
                  <a:srgbClr val="23232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0" indent="0" defTabSz="224026">
              <a:spcBef>
                <a:spcPts val="0"/>
              </a:spcBef>
              <a:buSzTx/>
              <a:buNone/>
              <a:defRPr sz="1500">
                <a:solidFill>
                  <a:srgbClr val="23232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co-founder of the Massachusetts Institute of Technology's AI laboratory, </a:t>
            </a:r>
          </a:p>
          <a:p>
            <a:pPr marL="0" indent="0" defTabSz="224026">
              <a:spcBef>
                <a:spcPts val="0"/>
              </a:spcBef>
              <a:buSzTx/>
              <a:buNone/>
              <a:defRPr sz="1500">
                <a:solidFill>
                  <a:srgbClr val="23232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0" indent="0" defTabSz="224026">
              <a:spcBef>
                <a:spcPts val="0"/>
              </a:spcBef>
              <a:buSzTx/>
              <a:buNone/>
              <a:defRPr sz="1500">
                <a:solidFill>
                  <a:srgbClr val="23232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and author of several texts on AI and philosophy. </a:t>
            </a:r>
          </a:p>
          <a:p>
            <a:pPr marL="0" indent="0" defTabSz="224026">
              <a:spcBef>
                <a:spcPts val="0"/>
              </a:spcBef>
              <a:buSzTx/>
              <a:buNone/>
              <a:defRPr sz="1500">
                <a:solidFill>
                  <a:srgbClr val="23232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0" indent="0" defTabSz="224026">
              <a:spcBef>
                <a:spcPts val="0"/>
              </a:spcBef>
              <a:buSzTx/>
              <a:buNone/>
              <a:defRPr sz="1500">
                <a:solidFill>
                  <a:srgbClr val="23232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Like “Society of Mind” where he quoted ‘Things should be as simple as possible’</a:t>
            </a:r>
          </a:p>
          <a:p>
            <a:pPr marL="0" indent="0" defTabSz="224026">
              <a:spcBef>
                <a:spcPts val="0"/>
              </a:spcBef>
              <a:buSzTx/>
              <a:buNone/>
              <a:defRPr sz="1500">
                <a:solidFill>
                  <a:srgbClr val="23232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0" indent="0" defTabSz="224026">
              <a:spcBef>
                <a:spcPts val="0"/>
              </a:spcBef>
              <a:buSzTx/>
              <a:buNone/>
              <a:defRPr sz="1500">
                <a:solidFill>
                  <a:srgbClr val="23232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</a:t>
            </a:r>
          </a:p>
          <a:p>
            <a:pPr marL="0" indent="0" defTabSz="224026">
              <a:spcBef>
                <a:spcPts val="0"/>
              </a:spcBef>
              <a:buSzTx/>
              <a:buNone/>
              <a:defRPr b="1" sz="1500">
                <a:solidFill>
                  <a:srgbClr val="23232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Born</a:t>
            </a:r>
            <a:r>
              <a:t>: </a:t>
            </a:r>
            <a:r>
              <a:rPr b="0"/>
              <a:t>August 9, 1927, </a:t>
            </a:r>
            <a:r>
              <a:rPr b="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New York City, New York, United States</a:t>
            </a:r>
          </a:p>
          <a:p>
            <a:pPr marL="0" indent="0" defTabSz="224026">
              <a:spcBef>
                <a:spcPts val="0"/>
              </a:spcBef>
              <a:buSzTx/>
              <a:buNone/>
              <a:defRPr sz="1500">
                <a:solidFill>
                  <a:srgbClr val="23232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</a:t>
            </a:r>
          </a:p>
          <a:p>
            <a:pPr marL="0" indent="0" defTabSz="224026">
              <a:spcBef>
                <a:spcPts val="0"/>
              </a:spcBef>
              <a:buSzTx/>
              <a:buNone/>
              <a:defRPr b="1" sz="1500">
                <a:solidFill>
                  <a:srgbClr val="23232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Died</a:t>
            </a:r>
            <a:r>
              <a:t>: </a:t>
            </a:r>
            <a:r>
              <a:rPr b="0"/>
              <a:t>January 24, 2016, </a:t>
            </a:r>
            <a:r>
              <a:rPr b="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5" invalidUrl="" action="" tgtFrame="" tooltip="" history="1" highlightClick="0" endSnd="0"/>
              </a:rPr>
              <a:t>Boston, Massachusetts, United States</a:t>
            </a:r>
          </a:p>
        </p:txBody>
      </p:sp>
      <p:pic>
        <p:nvPicPr>
          <p:cNvPr id="136" name="image1.ti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076980" y="2298874"/>
            <a:ext cx="4015979" cy="2260251"/>
          </a:xfrm>
          <a:prstGeom prst="rect">
            <a:avLst/>
          </a:prstGeom>
          <a:ln w="12700">
            <a:miter lim="400000"/>
          </a:ln>
        </p:spPr>
      </p:pic>
      <p:sp>
        <p:nvSpPr>
          <p:cNvPr id="137" name="Shape 137"/>
          <p:cNvSpPr/>
          <p:nvPr>
            <p:ph type="sldNum" sz="quarter" idx="4294967295"/>
          </p:nvPr>
        </p:nvSpPr>
        <p:spPr>
          <a:xfrm>
            <a:off x="8502739" y="6404292"/>
            <a:ext cx="184059" cy="2692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Marvin Minsky MIT</a:t>
            </a:r>
          </a:p>
        </p:txBody>
      </p:sp>
      <p:sp>
        <p:nvSpPr>
          <p:cNvPr id="140" name="Shape 140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  <a:round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/>
          <a:lstStyle/>
          <a:p>
            <a:pPr marL="0" indent="0" defTabSz="310895">
              <a:spcBef>
                <a:spcPts val="0"/>
              </a:spcBef>
              <a:buSzTx/>
              <a:buNone/>
              <a:defRPr sz="1200">
                <a:solidFill>
                  <a:srgbClr val="000000"/>
                </a:solidFill>
              </a:defRPr>
            </a:pPr>
            <a:r>
              <a:t>On Sun, Jun 6, 2010 at 5:13 PM, Tom Gilb &lt;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tomsgilb@gmail.com</a:t>
            </a:r>
            <a:r>
              <a:t>&gt; wrote:</a:t>
            </a:r>
          </a:p>
          <a:p>
            <a:pPr marL="0" indent="0" defTabSz="310895">
              <a:spcBef>
                <a:spcPts val="0"/>
              </a:spcBef>
              <a:buSzTx/>
              <a:buNone/>
              <a:defRPr sz="1200">
                <a:solidFill>
                  <a:srgbClr val="000000"/>
                </a:solidFill>
              </a:defRPr>
            </a:pPr>
            <a:r>
              <a:t>Prof Minsky</a:t>
            </a:r>
          </a:p>
          <a:p>
            <a:pPr marL="0" indent="0" defTabSz="310895">
              <a:spcBef>
                <a:spcPts val="0"/>
              </a:spcBef>
              <a:buSzTx/>
              <a:buNone/>
              <a:defRPr sz="1200">
                <a:solidFill>
                  <a:srgbClr val="000000"/>
                </a:solidFill>
              </a:defRPr>
            </a:pPr>
            <a:r>
              <a:t>I just started rereading Society of Mind. I realized that your Eienstein quotation is probaby not correct and attributable to a checkable written source. I made the mistake myself.</a:t>
            </a:r>
          </a:p>
          <a:p>
            <a:pPr marL="0" indent="0" defTabSz="310895">
              <a:spcBef>
                <a:spcPts val="0"/>
              </a:spcBef>
              <a:buSzTx/>
              <a:buNone/>
              <a:defRPr sz="1200">
                <a:solidFill>
                  <a:srgbClr val="000000"/>
                </a:solidFill>
              </a:defRPr>
            </a:pPr>
            <a:r>
              <a:t>See the Caprice book Eiensteins Quotation for her conclusion.</a:t>
            </a:r>
          </a:p>
          <a:p>
            <a:pPr marL="0" indent="0" defTabSz="310895">
              <a:spcBef>
                <a:spcPts val="0"/>
              </a:spcBef>
              <a:buSzTx/>
              <a:buNone/>
              <a:defRPr sz="1200">
                <a:solidFill>
                  <a:srgbClr val="000000"/>
                </a:solidFill>
              </a:defRPr>
            </a:pPr>
          </a:p>
          <a:p>
            <a:pPr marL="0" indent="0" defTabSz="310895">
              <a:spcBef>
                <a:spcPts val="0"/>
              </a:spcBef>
              <a:buSzTx/>
              <a:buNone/>
              <a:defRPr b="1" sz="1400">
                <a:solidFill>
                  <a:srgbClr val="000000"/>
                </a:solidFill>
              </a:defRPr>
            </a:pPr>
            <a:r>
              <a:t>What is this reference?  Can you tell me her conclusion?</a:t>
            </a:r>
          </a:p>
          <a:p>
            <a:pPr marL="0" indent="0" defTabSz="310895">
              <a:spcBef>
                <a:spcPts val="0"/>
              </a:spcBef>
              <a:buSzTx/>
              <a:buNone/>
              <a:defRPr b="1" sz="1400">
                <a:solidFill>
                  <a:srgbClr val="000000"/>
                </a:solidFill>
              </a:defRPr>
            </a:pPr>
          </a:p>
          <a:p>
            <a:pPr marL="0" indent="0" defTabSz="310895">
              <a:spcBef>
                <a:spcPts val="0"/>
              </a:spcBef>
              <a:buSzTx/>
              <a:buNone/>
              <a:defRPr b="1" sz="1400">
                <a:solidFill>
                  <a:srgbClr val="000000"/>
                </a:solidFill>
              </a:defRPr>
            </a:pPr>
            <a:r>
              <a:t>When my book came out, an Einstein archive in Jerusalem asked me for the source, because they could not find it.</a:t>
            </a:r>
          </a:p>
          <a:p>
            <a:pPr marL="0" indent="0" defTabSz="310895">
              <a:spcBef>
                <a:spcPts val="0"/>
              </a:spcBef>
              <a:buSzTx/>
              <a:buNone/>
              <a:defRPr b="1" sz="1400">
                <a:solidFill>
                  <a:srgbClr val="000000"/>
                </a:solidFill>
              </a:defRPr>
            </a:pPr>
          </a:p>
          <a:p>
            <a:pPr marL="0" indent="0" defTabSz="310895">
              <a:spcBef>
                <a:spcPts val="0"/>
              </a:spcBef>
              <a:buSzTx/>
              <a:buNone/>
              <a:defRPr b="1" sz="1400">
                <a:solidFill>
                  <a:srgbClr val="000000"/>
                </a:solidFill>
              </a:defRPr>
            </a:pPr>
            <a:r>
              <a:t>I replied that I did not recall where I had heard it, but that I had known Einstein when I was at Princeton in 1950-1954, and perhaps had heard him say that -- or something like that.  Also, I could have made a mistake, because I had trouble understanding his very foreign accent.</a:t>
            </a:r>
          </a:p>
          <a:p>
            <a:pPr marL="0" indent="0" defTabSz="310895">
              <a:spcBef>
                <a:spcPts val="0"/>
              </a:spcBef>
              <a:buSzTx/>
              <a:buNone/>
              <a:defRPr b="1" sz="1400">
                <a:solidFill>
                  <a:srgbClr val="000000"/>
                </a:solidFill>
              </a:defRPr>
            </a:pPr>
          </a:p>
          <a:p>
            <a:pPr marL="0" indent="0" defTabSz="310895">
              <a:spcBef>
                <a:spcPts val="0"/>
              </a:spcBef>
              <a:buSzTx/>
              <a:buNone/>
              <a:defRPr b="1" i="1" sz="1400">
                <a:solidFill>
                  <a:srgbClr val="000000"/>
                </a:solidFill>
              </a:defRPr>
            </a:pPr>
            <a:r>
              <a:t>So perhaps he said something simpler, but not much simpler.</a:t>
            </a:r>
          </a:p>
          <a:p>
            <a:pPr marL="0" indent="0" defTabSz="310895">
              <a:spcBef>
                <a:spcPts val="0"/>
              </a:spcBef>
              <a:buSzTx/>
              <a:buNone/>
              <a:defRPr b="1" i="1" sz="1400">
                <a:solidFill>
                  <a:srgbClr val="000000"/>
                </a:solidFill>
              </a:defRPr>
            </a:pPr>
          </a:p>
          <a:p>
            <a:pPr marL="0" indent="0" defTabSz="310895">
              <a:spcBef>
                <a:spcPts val="0"/>
              </a:spcBef>
              <a:buSzTx/>
              <a:buNone/>
              <a:defRPr b="1" i="1" sz="1400">
                <a:solidFill>
                  <a:srgbClr val="000000"/>
                </a:solidFill>
              </a:defRPr>
            </a:pPr>
            <a:r>
              <a:t>(Alice replied, Minsky was humble because he could have taken credit for hearing it said)</a:t>
            </a:r>
          </a:p>
        </p:txBody>
      </p:sp>
      <p:sp>
        <p:nvSpPr>
          <p:cNvPr id="141" name="Shape 141"/>
          <p:cNvSpPr/>
          <p:nvPr>
            <p:ph type="sldNum" sz="quarter" idx="4294967295"/>
          </p:nvPr>
        </p:nvSpPr>
        <p:spPr>
          <a:xfrm>
            <a:off x="8502739" y="6404292"/>
            <a:ext cx="184059" cy="2692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Simple Simplicity Principles </a:t>
            </a:r>
          </a:p>
          <a:p>
            <a:pPr>
              <a:defRPr sz="2500"/>
            </a:pPr>
            <a:r>
              <a:t>© Tom Gilb 2010-2016 edited after talk</a:t>
            </a:r>
          </a:p>
        </p:txBody>
      </p:sp>
      <p:sp>
        <p:nvSpPr>
          <p:cNvPr id="144" name="Shape 144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488631" indent="-488631" defTabSz="868680">
              <a:lnSpc>
                <a:spcPct val="90000"/>
              </a:lnSpc>
              <a:spcBef>
                <a:spcPts val="600"/>
              </a:spcBef>
              <a:buFontTx/>
              <a:buAutoNum type="arabicPeriod" startAt="1"/>
              <a:defRPr sz="2700"/>
            </a:pPr>
            <a:r>
              <a:t>Simplicity is a defined view of a complex system</a:t>
            </a:r>
          </a:p>
          <a:p>
            <a:pPr marL="488631" indent="-488631" defTabSz="868680">
              <a:lnSpc>
                <a:spcPct val="90000"/>
              </a:lnSpc>
              <a:spcBef>
                <a:spcPts val="600"/>
              </a:spcBef>
              <a:buFontTx/>
              <a:buAutoNum type="arabicPeriod" startAt="1"/>
              <a:defRPr sz="2700"/>
            </a:pPr>
            <a:r>
              <a:t>Simplicity can be measured in several ways, tailored to specify problems</a:t>
            </a:r>
          </a:p>
          <a:p>
            <a:pPr marL="488631" indent="-488631" defTabSz="868680">
              <a:lnSpc>
                <a:spcPct val="90000"/>
              </a:lnSpc>
              <a:spcBef>
                <a:spcPts val="600"/>
              </a:spcBef>
              <a:buFontTx/>
              <a:buAutoNum type="arabicPeriod" startAt="1"/>
              <a:defRPr sz="2700"/>
            </a:pPr>
            <a:r>
              <a:t>You can design systems to be simple to quantified degrees, of defined kinds of simplicity</a:t>
            </a:r>
          </a:p>
          <a:p>
            <a:pPr marL="488631" indent="-488631" defTabSz="868680">
              <a:lnSpc>
                <a:spcPct val="90000"/>
              </a:lnSpc>
              <a:spcBef>
                <a:spcPts val="600"/>
              </a:spcBef>
              <a:buFontTx/>
              <a:buAutoNum type="arabicPeriod" startAt="1"/>
              <a:defRPr sz="2700"/>
            </a:pPr>
            <a:r>
              <a:t>A consequence of making a system simple, from one stakeholder’s viewpoint, might be extreme complexity from another viewpoint  </a:t>
            </a:r>
          </a:p>
          <a:p>
            <a:pPr marL="488631" indent="-488631" defTabSz="868680">
              <a:lnSpc>
                <a:spcPct val="90000"/>
              </a:lnSpc>
              <a:spcBef>
                <a:spcPts val="600"/>
              </a:spcBef>
              <a:buFontTx/>
              <a:buAutoNum type="arabicPeriod" startAt="1"/>
              <a:defRPr sz="2700"/>
            </a:pPr>
            <a:r>
              <a:t>One man’s simple is another man’s ‘Complex’ (Rolf)</a:t>
            </a:r>
          </a:p>
        </p:txBody>
      </p:sp>
      <p:sp>
        <p:nvSpPr>
          <p:cNvPr id="145" name="Shape 145"/>
          <p:cNvSpPr/>
          <p:nvPr>
            <p:ph type="sldNum" sz="quarter" idx="4294967295"/>
          </p:nvPr>
        </p:nvSpPr>
        <p:spPr>
          <a:xfrm>
            <a:off x="8502739" y="6404292"/>
            <a:ext cx="184059" cy="2692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defTabSz="740662">
              <a:defRPr sz="3500"/>
            </a:pPr>
            <a:r>
              <a:t>Simple Simplicity Principles </a:t>
            </a:r>
          </a:p>
          <a:p>
            <a:pPr defTabSz="740662">
              <a:defRPr sz="3500"/>
            </a:pPr>
            <a:r>
              <a:t>© Tom Gilb 2011-2016</a:t>
            </a:r>
          </a:p>
        </p:txBody>
      </p:sp>
      <p:sp>
        <p:nvSpPr>
          <p:cNvPr id="150" name="Shape 150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 defTabSz="905255">
              <a:lnSpc>
                <a:spcPct val="90000"/>
              </a:lnSpc>
              <a:spcBef>
                <a:spcPts val="600"/>
              </a:spcBef>
              <a:buSzTx/>
              <a:buNone/>
              <a:defRPr sz="2600"/>
            </a:pPr>
            <a:r>
              <a:t>6. The simplest simplicity principle is that simplicity might be complex</a:t>
            </a:r>
          </a:p>
          <a:p>
            <a:pPr marL="0" indent="0" defTabSz="905255">
              <a:lnSpc>
                <a:spcPct val="90000"/>
              </a:lnSpc>
              <a:spcBef>
                <a:spcPts val="600"/>
              </a:spcBef>
              <a:buSzTx/>
              <a:buNone/>
              <a:defRPr sz="2600"/>
            </a:pPr>
            <a:r>
              <a:t>7. Simplicity is a design tactic to achieve some other aim (such as usability, portability, maintainability)</a:t>
            </a:r>
          </a:p>
          <a:p>
            <a:pPr marL="0" indent="0" defTabSz="905255">
              <a:lnSpc>
                <a:spcPct val="90000"/>
              </a:lnSpc>
              <a:spcBef>
                <a:spcPts val="600"/>
              </a:spcBef>
              <a:buSzTx/>
              <a:buNone/>
              <a:defRPr sz="2600"/>
            </a:pPr>
            <a:r>
              <a:t>8. You cannot know how how simple your design must be until you know the required level of system qualities, that are your ‘simplicity drivers’</a:t>
            </a:r>
          </a:p>
          <a:p>
            <a:pPr marL="0" indent="0" defTabSz="905255">
              <a:lnSpc>
                <a:spcPct val="90000"/>
              </a:lnSpc>
              <a:spcBef>
                <a:spcPts val="600"/>
              </a:spcBef>
              <a:buSzTx/>
              <a:buNone/>
              <a:defRPr sz="2600"/>
            </a:pPr>
            <a:r>
              <a:t>9. The cost of simplicity is the cost of the design for simplicity</a:t>
            </a:r>
          </a:p>
          <a:p>
            <a:pPr marL="0" indent="0" defTabSz="905255">
              <a:lnSpc>
                <a:spcPct val="90000"/>
              </a:lnSpc>
              <a:spcBef>
                <a:spcPts val="600"/>
              </a:spcBef>
              <a:buSzTx/>
              <a:buNone/>
              <a:defRPr sz="2600"/>
            </a:pPr>
            <a:r>
              <a:t>10. Simplicity might cost more than the benefits of the objectives you have stated as requirements.</a:t>
            </a:r>
          </a:p>
        </p:txBody>
      </p:sp>
      <p:sp>
        <p:nvSpPr>
          <p:cNvPr id="151" name="Shape 151"/>
          <p:cNvSpPr/>
          <p:nvPr>
            <p:ph type="sldNum" sz="quarter" idx="4294967295"/>
          </p:nvPr>
        </p:nvSpPr>
        <p:spPr>
          <a:xfrm>
            <a:off x="8502739" y="6404292"/>
            <a:ext cx="184059" cy="2692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 defTabSz="905255">
              <a:defRPr sz="4300"/>
            </a:lvl1pPr>
          </a:lstStyle>
          <a:p>
            <a:pPr/>
            <a:r>
              <a:t>The Unifying Simplicity Principle</a:t>
            </a:r>
          </a:p>
        </p:txBody>
      </p:sp>
      <p:sp>
        <p:nvSpPr>
          <p:cNvPr id="156" name="Shape 156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2pPr marL="800100" indent="-342900">
              <a:buChar char="•"/>
            </a:lvl2pPr>
            <a:lvl3pPr marL="1257300" indent="-342900"/>
          </a:lstStyle>
          <a:p>
            <a:pPr/>
            <a:r>
              <a:t>Simplicity </a:t>
            </a:r>
          </a:p>
          <a:p>
            <a:pPr lvl="1"/>
            <a:r>
              <a:t>might be </a:t>
            </a:r>
          </a:p>
          <a:p>
            <a:pPr lvl="2"/>
            <a:r>
              <a:t>complex</a:t>
            </a:r>
          </a:p>
        </p:txBody>
      </p:sp>
      <p:sp>
        <p:nvSpPr>
          <p:cNvPr id="157" name="Shape 157"/>
          <p:cNvSpPr/>
          <p:nvPr>
            <p:ph type="sldNum" sz="quarter" idx="4294967295"/>
          </p:nvPr>
        </p:nvSpPr>
        <p:spPr>
          <a:xfrm>
            <a:off x="8502739" y="6404292"/>
            <a:ext cx="184059" cy="2692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000000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Lucida Grande"/>
        <a:ea typeface="Lucida Grande"/>
        <a:cs typeface="Lucida Grand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Lucida Grande"/>
        <a:ea typeface="Lucida Grande"/>
        <a:cs typeface="Lucida Grand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