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2.jpeg" ContentType="image/jpeg"/>
  <Override PartName="/ppt/media/media1.m4a" ContentType="audio/unknown"/>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3.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4.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p:nvPr>
            <p:ph type="sldImg"/>
          </p:nvPr>
        </p:nvSpPr>
        <p:spPr>
          <a:xfrm>
            <a:off x="1143000" y="685800"/>
            <a:ext cx="4572000" cy="3429000"/>
          </a:xfrm>
          <a:prstGeom prst="rect">
            <a:avLst/>
          </a:prstGeom>
        </p:spPr>
        <p:txBody>
          <a:bodyPr/>
          <a:lstStyle/>
          <a:p>
            <a:pPr/>
          </a:p>
        </p:txBody>
      </p:sp>
      <p:sp>
        <p:nvSpPr>
          <p:cNvPr id="281" name="Shape 28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 Id="rId3" Type="http://schemas.openxmlformats.org/officeDocument/2006/relationships/hyperlink" Target="mailto:gottfriedosei.ofei@gmail.com" TargetMode="Externa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 Id="rId3" Type="http://schemas.openxmlformats.org/officeDocument/2006/relationships/hyperlink" Target="mailto:gottfriedosei.ofei@gmail.com" TargetMode="Externa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 Id="rId3" Type="http://schemas.openxmlformats.org/officeDocument/2006/relationships/hyperlink" Target="http://uplaya.com/" TargetMode="Externa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 Id="rId3" Type="http://schemas.openxmlformats.org/officeDocument/2006/relationships/hyperlink" Target="http://www.malotaux.nl/doc.php?id=98" TargetMode="Externa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 Id="rId3" Type="http://schemas.openxmlformats.org/officeDocument/2006/relationships/hyperlink" Target="http://www.digitallyobsessed.com/showreviewer.php3?ID=49&amp;rev_id=4654" TargetMode="External"/><Relationship Id="rId4" Type="http://schemas.openxmlformats.org/officeDocument/2006/relationships/hyperlink" Target="http://www.digitallyobsessed.com/powersearch.php3?search_string=William%20Holden&amp;schoice=3" TargetMode="External"/><Relationship Id="rId5" Type="http://schemas.openxmlformats.org/officeDocument/2006/relationships/hyperlink" Target="http://www.digitallyobsessed.com/powersearch.php3?search_string=Jennifer%20Jones&amp;schoice=3" TargetMode="External"/><Relationship Id="rId6" Type="http://schemas.openxmlformats.org/officeDocument/2006/relationships/hyperlink" Target="http://www.digitallyobsessed.com/powersearch.php3?search_string=Torin%20Thatcher&amp;schoice=3" TargetMode="External"/><Relationship Id="rId7" Type="http://schemas.openxmlformats.org/officeDocument/2006/relationships/hyperlink" Target="http://www.digitallyobsessed.com/powersearch.php3?search_string=Isobel%20Elsom&amp;schoice=3" TargetMode="External"/><Relationship Id="rId8" Type="http://schemas.openxmlformats.org/officeDocument/2006/relationships/hyperlink" Target="http://www.digitallyobsessed.com/powersearch.php3?search_string=Virginia%20Gregg&amp;schoice=3" TargetMode="External"/><Relationship Id="rId9" Type="http://schemas.openxmlformats.org/officeDocument/2006/relationships/hyperlink" Target="http://www.digitallyobsessed.com/powersearch.php3?search_string=Phillip%20Ahn&amp;schoice=3" TargetMode="External"/><Relationship Id="rId10" Type="http://schemas.openxmlformats.org/officeDocument/2006/relationships/hyperlink" Target="http://www.digitallyobsessed.com/powersearch.php3?search_string=Murray%20Matheson&amp;schoice=3" TargetMode="External"/><Relationship Id="rId11" Type="http://schemas.openxmlformats.org/officeDocument/2006/relationships/hyperlink" Target="http://www.digitallyobsessed.com/powersearch.php3?search_string=Jorja%20Cutright&amp;schoice=3" TargetMode="External"/><Relationship Id="rId12" Type="http://schemas.openxmlformats.org/officeDocument/2006/relationships/hyperlink" Target="http://www.digitallyobsessed.com/powersearch.php3?search_string=Donna%20Martell&amp;schoice=3" TargetMode="External"/><Relationship Id="rId13" Type="http://schemas.openxmlformats.org/officeDocument/2006/relationships/hyperlink" Target="http://www.digitallyobsessed.com/powersearch.php3?search_string=Richard%20Loo&amp;schoice=3" TargetMode="External"/><Relationship Id="rId14" Type="http://schemas.openxmlformats.org/officeDocument/2006/relationships/hyperlink" Target="http://www.digitallyobsessed.com/powersearch.php3?search_string=Soo%20Young&amp;schoice=3" TargetMode="External"/><Relationship Id="rId15" Type="http://schemas.openxmlformats.org/officeDocument/2006/relationships/hyperlink" Target="http://www.digitallyobsessed.com/powersearch.php3?search_string=Leonard%20Strong&amp;schoice=3" TargetMode="External"/><Relationship Id="rId16" Type="http://schemas.openxmlformats.org/officeDocument/2006/relationships/hyperlink" Target="http://www.digitallyobsessed.com/powersearch.php3?search_string=Candace%20Lee&amp;schoice=3" TargetMode="External"/><Relationship Id="rId17" Type="http://schemas.openxmlformats.org/officeDocument/2006/relationships/hyperlink" Target="http://www.digitallyobsessed.com/powersearch.php3?search_string=Herbert%20Heyes&amp;schoice=3" TargetMode="External"/><Relationship Id="rId18" Type="http://schemas.openxmlformats.org/officeDocument/2006/relationships/hyperlink" Target="http://www.digitallyobsessed.com/powersearch.php3?search_string=Henry%20King&amp;schoice=4" TargetMode="External"/><Relationship Id="rId19" Type="http://schemas.openxmlformats.org/officeDocument/2006/relationships/hyperlink" Target="http://www.digitallyobsessed.com/showgenre.php3?genre=romance&amp;type=Movie" TargetMode="Externa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 Id="rId3" Type="http://schemas.openxmlformats.org/officeDocument/2006/relationships/hyperlink" Target="http://www.biblegateway.com/passage/?search=1+Corinthians+13&amp;version=KJV" TargetMode="Externa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 Id="rId3" Type="http://schemas.openxmlformats.org/officeDocument/2006/relationships/hyperlink" Target="mailto:yodaearth@googlemail.com" TargetMode="Externa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 Id="rId3" Type="http://schemas.openxmlformats.org/officeDocument/2006/relationships/hyperlink" Target="mailto:erik.simmons@intel.com" TargetMode="Externa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 Id="rId3" Type="http://schemas.openxmlformats.org/officeDocument/2006/relationships/hyperlink" Target="mailto:yodaearth@googlemail.com" TargetMode="Externa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 Id="rId3" Type="http://schemas.openxmlformats.org/officeDocument/2006/relationships/hyperlink" Target="mailto:yodaearth@googlemail.com" TargetMode="Externa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 Id="rId3" Type="http://schemas.openxmlformats.org/officeDocument/2006/relationships/hyperlink" Target="mailto:yodaearth@googlemail.com" TargetMode="Externa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lnSpc>
                <a:spcPct val="100000"/>
              </a:lnSpc>
              <a:defRPr sz="900">
                <a:latin typeface="Times New Roman"/>
                <a:ea typeface="Times New Roman"/>
                <a:cs typeface="Times New Roman"/>
                <a:sym typeface="Times New Roman"/>
              </a:defRPr>
            </a:pPr>
            <a:r>
              <a:t>Source Billy Koen: Discussion of the Method 2003, page 73</a:t>
            </a:r>
          </a:p>
          <a:p>
            <a:pPr>
              <a:lnSpc>
                <a:spcPct val="100000"/>
              </a:lnSpc>
              <a:defRPr sz="900">
                <a:latin typeface="Times New Roman"/>
                <a:ea typeface="Times New Roman"/>
                <a:cs typeface="Times New Roman"/>
                <a:sym typeface="Times New Roman"/>
              </a:defRPr>
            </a:pPr>
            <a:endParaRPr sz="1200"/>
          </a:p>
          <a:p>
            <a:pPr>
              <a:lnSpc>
                <a:spcPct val="100000"/>
              </a:lnSpc>
              <a:defRPr sz="900">
                <a:latin typeface="Times New Roman"/>
                <a:ea typeface="Times New Roman"/>
                <a:cs typeface="Times New Roman"/>
                <a:sym typeface="Times New Roman"/>
              </a:defRPr>
            </a:pPr>
            <a:r>
              <a:t>Added May 23 2003</a:t>
            </a:r>
          </a:p>
          <a:p>
            <a:pPr>
              <a:lnSpc>
                <a:spcPct val="100000"/>
              </a:lnSpc>
              <a:defRPr sz="900">
                <a:latin typeface="Times New Roman"/>
                <a:ea typeface="Times New Roman"/>
                <a:cs typeface="Times New Roman"/>
                <a:sym typeface="Times New Roman"/>
              </a:defRPr>
            </a:pPr>
            <a:endParaRPr sz="1200"/>
          </a:p>
          <a:p>
            <a:pPr>
              <a:lnSpc>
                <a:spcPct val="100000"/>
              </a:lnSpc>
              <a:defRPr sz="900">
                <a:latin typeface="Times New Roman"/>
                <a:ea typeface="Times New Roman"/>
                <a:cs typeface="Times New Roman"/>
                <a:sym typeface="Times New Roman"/>
              </a:defRPr>
            </a:pPr>
            <a:r>
              <a:t>Koen’s quotes were also captured in </a:t>
            </a:r>
          </a:p>
          <a:p>
            <a:pPr>
              <a:lnSpc>
                <a:spcPct val="100000"/>
              </a:lnSpc>
              <a:defRPr sz="900">
                <a:latin typeface="Times New Roman"/>
                <a:ea typeface="Times New Roman"/>
                <a:cs typeface="Times New Roman"/>
                <a:sym typeface="Times New Roman"/>
              </a:defRPr>
            </a:pPr>
            <a:r>
              <a:t>Gilb: Principles of Software Engineering Management (1988), Chapter 19</a:t>
            </a:r>
          </a:p>
          <a:p>
            <a:pPr>
              <a:lnSpc>
                <a:spcPct val="100000"/>
              </a:lnSpc>
              <a:defRPr sz="900">
                <a:latin typeface="Times New Roman"/>
                <a:ea typeface="Times New Roman"/>
                <a:cs typeface="Times New Roman"/>
                <a:sym typeface="Times New Roman"/>
              </a:defRPr>
            </a:pPr>
            <a:r>
              <a:t>Based on a paper (in CE Bibliography) </a:t>
            </a:r>
            <a:r>
              <a:rPr sz="1100">
                <a:latin typeface="Geneva"/>
                <a:ea typeface="Geneva"/>
                <a:cs typeface="Geneva"/>
                <a:sym typeface="Geneva"/>
              </a:rPr>
              <a:t>http://www.ic2.org/jimt/research.htm</a:t>
            </a:r>
            <a:endParaRPr sz="1100">
              <a:latin typeface="Geneva"/>
              <a:ea typeface="Geneva"/>
              <a:cs typeface="Geneva"/>
              <a:sym typeface="Geneva"/>
            </a:endParaRPr>
          </a:p>
          <a:p>
            <a:pPr>
              <a:lnSpc>
                <a:spcPct val="100000"/>
              </a:lnSpc>
              <a:defRPr sz="800">
                <a:latin typeface="Geneva"/>
                <a:ea typeface="Geneva"/>
                <a:cs typeface="Geneva"/>
                <a:sym typeface="Geneva"/>
              </a:defRPr>
            </a:pPr>
            <a:r>
              <a:t>THE PAPER ON HEURISTICS </a:t>
            </a:r>
            <a:endParaRPr sz="1200">
              <a:latin typeface="Times New Roman"/>
              <a:ea typeface="Times New Roman"/>
              <a:cs typeface="Times New Roman"/>
              <a:sym typeface="Times New Roman"/>
            </a:endParaRPr>
          </a:p>
          <a:p>
            <a:pPr>
              <a:lnSpc>
                <a:spcPct val="100000"/>
              </a:lnSpc>
              <a:defRPr sz="900">
                <a:latin typeface="Times New Roman"/>
                <a:ea typeface="Times New Roman"/>
                <a:cs typeface="Times New Roman"/>
                <a:sym typeface="Times New Roman"/>
              </a:defRPr>
            </a:pPr>
            <a:endParaRPr sz="1200"/>
          </a:p>
          <a:p>
            <a:pPr>
              <a:lnSpc>
                <a:spcPct val="100000"/>
              </a:lnSpc>
              <a:defRPr sz="800">
                <a:latin typeface="Geneva"/>
                <a:ea typeface="Geneva"/>
                <a:cs typeface="Geneva"/>
                <a:sym typeface="Geneva"/>
              </a:defRPr>
            </a:pPr>
            <a:r>
              <a:t>http://www.utexas.edu/</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His name is Dr. Billy Vaughn KOEN</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http://www.ic2.org/jimt/research.htm</a:t>
            </a:r>
          </a:p>
          <a:p>
            <a:pPr>
              <a:lnSpc>
                <a:spcPct val="100000"/>
              </a:lnSpc>
              <a:defRPr sz="800">
                <a:latin typeface="Geneva"/>
                <a:ea typeface="Geneva"/>
                <a:cs typeface="Geneva"/>
                <a:sym typeface="Geneva"/>
              </a:defRPr>
            </a:pPr>
            <a:r>
              <a:t>THE PAPER ON HEURISTICS 1999 KAI FOUND AND ON MY OTHERS papers </a:t>
            </a:r>
          </a:p>
          <a:p>
            <a:pPr>
              <a:lnSpc>
                <a:spcPct val="100000"/>
              </a:lnSpc>
              <a:defRPr sz="800">
                <a:latin typeface="Geneva"/>
                <a:ea typeface="Geneva"/>
                <a:cs typeface="Geneva"/>
                <a:sym typeface="Geneva"/>
              </a:defRPr>
            </a:pPr>
            <a:r>
              <a:t>mac file</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Koen, Billy V Prof</a:t>
            </a:r>
          </a:p>
          <a:p>
            <a:pPr>
              <a:lnSpc>
                <a:spcPct val="100000"/>
              </a:lnSpc>
              <a:defRPr sz="800">
                <a:latin typeface="Geneva"/>
                <a:ea typeface="Geneva"/>
                <a:cs typeface="Geneva"/>
                <a:sym typeface="Geneva"/>
              </a:defRPr>
            </a:pPr>
            <a:r>
              <a:t>2604 Harris Blvd AUSTIN, TX 78703</a:t>
            </a:r>
          </a:p>
          <a:p>
            <a:pPr>
              <a:lnSpc>
                <a:spcPct val="100000"/>
              </a:lnSpc>
              <a:defRPr sz="800">
                <a:latin typeface="Geneva"/>
                <a:ea typeface="Geneva"/>
                <a:cs typeface="Geneva"/>
                <a:sym typeface="Geneva"/>
              </a:defRPr>
            </a:pPr>
            <a:r>
              <a:t>512-472-1798</a:t>
            </a:r>
          </a:p>
          <a:p>
            <a:pPr>
              <a:lnSpc>
                <a:spcPct val="100000"/>
              </a:lnSpc>
              <a:defRPr sz="800">
                <a:latin typeface="Geneva"/>
                <a:ea typeface="Geneva"/>
                <a:cs typeface="Geneva"/>
                <a:sym typeface="Geneva"/>
              </a:defRPr>
            </a:pPr>
            <a:r>
              <a:t>HOME ADDR</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Contact: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ETC 5.134B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Mechanical Engineering Department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The University of Texas at Austin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Austin, Texas 78712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(512) 471-3086  Email: koen@uts.cc.utexas.edu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Fax: (512) 471-8727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-o-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2604 Harris Blvd.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Austin, Texas 78703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(512) 472-1798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Marital Status: Married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Wife's Name: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Deanne Rollins Koen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Children: </a:t>
            </a:r>
          </a:p>
          <a:p>
            <a:pPr>
              <a:lnSpc>
                <a:spcPct val="100000"/>
              </a:lnSpc>
              <a:defRPr sz="800">
                <a:latin typeface="Geneva"/>
                <a:ea typeface="Geneva"/>
                <a:cs typeface="Geneva"/>
                <a:sym typeface="Geneva"/>
              </a:defRPr>
            </a:pPr>
            <a:r>
              <a:t>Kent Vaughn Koen </a:t>
            </a:r>
          </a:p>
          <a:p>
            <a:pPr>
              <a:lnSpc>
                <a:spcPct val="100000"/>
              </a:lnSpc>
              <a:defRPr sz="800">
                <a:latin typeface="Geneva"/>
                <a:ea typeface="Geneva"/>
                <a:cs typeface="Geneva"/>
                <a:sym typeface="Geneva"/>
              </a:defRPr>
            </a:pPr>
            <a:r>
              <a:t>Douglas Branch Koen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Nationality: American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Position: Professor of Mechanical Engineering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Languages: Fluent in French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Education: </a:t>
            </a:r>
          </a:p>
          <a:p>
            <a:pPr>
              <a:lnSpc>
                <a:spcPct val="100000"/>
              </a:lnSpc>
              <a:defRPr sz="800">
                <a:latin typeface="Geneva"/>
                <a:ea typeface="Geneva"/>
                <a:cs typeface="Geneva"/>
                <a:sym typeface="Geneva"/>
              </a:defRPr>
            </a:pPr>
            <a:r>
              <a:t>Sc.D., Nuc. Eng.: Massachusetts Institute of Technology, 1968 </a:t>
            </a:r>
          </a:p>
          <a:p>
            <a:pPr>
              <a:lnSpc>
                <a:spcPct val="100000"/>
              </a:lnSpc>
              <a:defRPr sz="800">
                <a:latin typeface="Geneva"/>
                <a:ea typeface="Geneva"/>
                <a:cs typeface="Geneva"/>
                <a:sym typeface="Geneva"/>
              </a:defRPr>
            </a:pPr>
            <a:r>
              <a:t>Diplôme d'Ingénieur en Génie Atomique:L'Institut National des Sciences et </a:t>
            </a:r>
          </a:p>
          <a:p>
            <a:pPr>
              <a:lnSpc>
                <a:spcPct val="100000"/>
              </a:lnSpc>
              <a:defRPr sz="800">
                <a:latin typeface="Geneva"/>
                <a:ea typeface="Geneva"/>
                <a:cs typeface="Geneva"/>
                <a:sym typeface="Geneva"/>
              </a:defRPr>
            </a:pPr>
            <a:r>
              <a:t>Techniques Nucléaires, Saclay, FRANCE, 1963 </a:t>
            </a:r>
          </a:p>
          <a:p>
            <a:pPr>
              <a:lnSpc>
                <a:spcPct val="100000"/>
              </a:lnSpc>
              <a:defRPr sz="800">
                <a:latin typeface="Geneva"/>
                <a:ea typeface="Geneva"/>
                <a:cs typeface="Geneva"/>
                <a:sym typeface="Geneva"/>
              </a:defRPr>
            </a:pPr>
            <a:r>
              <a:t>S.M., Nuc. Eng.:Massachusetts Institute of Technology, 1962 </a:t>
            </a:r>
          </a:p>
          <a:p>
            <a:pPr>
              <a:lnSpc>
                <a:spcPct val="100000"/>
              </a:lnSpc>
              <a:defRPr sz="800">
                <a:latin typeface="Geneva"/>
                <a:ea typeface="Geneva"/>
                <a:cs typeface="Geneva"/>
                <a:sym typeface="Geneva"/>
              </a:defRPr>
            </a:pPr>
            <a:r>
              <a:t>B.S., Chem.E.:The University of Texas at Austin, 1961 </a:t>
            </a:r>
          </a:p>
          <a:p>
            <a:pPr>
              <a:lnSpc>
                <a:spcPct val="100000"/>
              </a:lnSpc>
              <a:defRPr sz="800">
                <a:latin typeface="Geneva"/>
                <a:ea typeface="Geneva"/>
                <a:cs typeface="Geneva"/>
                <a:sym typeface="Geneva"/>
              </a:defRPr>
            </a:pPr>
            <a:r>
              <a:t>B.A., Chemistry:University of Texas at Austin, 1960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Registration: Professional Engineer, Texas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Professional Experience: </a:t>
            </a:r>
          </a:p>
          <a:p>
            <a:pPr>
              <a:lnSpc>
                <a:spcPct val="100000"/>
              </a:lnSpc>
              <a:defRPr sz="800">
                <a:latin typeface="Geneva"/>
                <a:ea typeface="Geneva"/>
                <a:cs typeface="Geneva"/>
                <a:sym typeface="Geneva"/>
              </a:defRPr>
            </a:pPr>
            <a:r>
              <a:t>The University of Texas at Austin: </a:t>
            </a:r>
          </a:p>
          <a:p>
            <a:pPr>
              <a:lnSpc>
                <a:spcPct val="100000"/>
              </a:lnSpc>
              <a:defRPr sz="800">
                <a:latin typeface="Geneva"/>
                <a:ea typeface="Geneva"/>
                <a:cs typeface="Geneva"/>
                <a:sym typeface="Geneva"/>
              </a:defRPr>
            </a:pPr>
            <a:r>
              <a:t>Undergraduate Advisor 1988-1992 </a:t>
            </a:r>
          </a:p>
          <a:p>
            <a:pPr>
              <a:lnSpc>
                <a:spcPct val="100000"/>
              </a:lnSpc>
              <a:defRPr sz="800">
                <a:latin typeface="Geneva"/>
                <a:ea typeface="Geneva"/>
                <a:cs typeface="Geneva"/>
                <a:sym typeface="Geneva"/>
              </a:defRPr>
            </a:pPr>
            <a:r>
              <a:t>Full Professor 1982-present </a:t>
            </a:r>
          </a:p>
          <a:p>
            <a:pPr>
              <a:lnSpc>
                <a:spcPct val="100000"/>
              </a:lnSpc>
              <a:defRPr sz="800">
                <a:latin typeface="Geneva"/>
                <a:ea typeface="Geneva"/>
                <a:cs typeface="Geneva"/>
                <a:sym typeface="Geneva"/>
              </a:defRPr>
            </a:pPr>
            <a:r>
              <a:t>Associate Professor, 1971-1982 </a:t>
            </a:r>
          </a:p>
          <a:p>
            <a:pPr>
              <a:lnSpc>
                <a:spcPct val="100000"/>
              </a:lnSpc>
              <a:defRPr sz="800">
                <a:latin typeface="Geneva"/>
                <a:ea typeface="Geneva"/>
                <a:cs typeface="Geneva"/>
                <a:sym typeface="Geneva"/>
              </a:defRPr>
            </a:pPr>
            <a:r>
              <a:t>Assistant Professor, 1968-1971 </a:t>
            </a:r>
          </a:p>
          <a:p>
            <a:pPr>
              <a:lnSpc>
                <a:spcPct val="100000"/>
              </a:lnSpc>
              <a:defRPr sz="800">
                <a:latin typeface="Geneva"/>
                <a:ea typeface="Geneva"/>
                <a:cs typeface="Geneva"/>
                <a:sym typeface="Geneva"/>
              </a:defRPr>
            </a:pPr>
            <a:r>
              <a:t>Director, Bureau of Engineering Teaching, 1973-1976 </a:t>
            </a:r>
          </a:p>
          <a:p>
            <a:pPr>
              <a:lnSpc>
                <a:spcPct val="100000"/>
              </a:lnSpc>
              <a:defRPr sz="800">
                <a:latin typeface="Geneva"/>
                <a:ea typeface="Geneva"/>
                <a:cs typeface="Geneva"/>
                <a:sym typeface="Geneva"/>
              </a:defRPr>
            </a:pPr>
            <a:r>
              <a:t>Tokyo Institute of Technology, O-okayama, Meguro-ku, Tokyo, </a:t>
            </a:r>
          </a:p>
          <a:p>
            <a:pPr>
              <a:lnSpc>
                <a:spcPct val="100000"/>
              </a:lnSpc>
              <a:defRPr sz="800">
                <a:latin typeface="Geneva"/>
                <a:ea typeface="Geneva"/>
                <a:cs typeface="Geneva"/>
                <a:sym typeface="Geneva"/>
              </a:defRPr>
            </a:pPr>
            <a:r>
              <a:t>Japan:Visiting Professor, June-August, 1994 </a:t>
            </a:r>
          </a:p>
          <a:p>
            <a:pPr>
              <a:lnSpc>
                <a:spcPct val="100000"/>
              </a:lnSpc>
              <a:defRPr sz="800">
                <a:latin typeface="Geneva"/>
                <a:ea typeface="Geneva"/>
                <a:cs typeface="Geneva"/>
                <a:sym typeface="Geneva"/>
              </a:defRPr>
            </a:pPr>
            <a:r>
              <a:t>Ecole Centrale, Paris, France: Visiting Professor, January, 1983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Dr. Koen received B.A., Chemistry and B.S., Chemical Engineering degrees </a:t>
            </a:r>
          </a:p>
          <a:p>
            <a:pPr>
              <a:lnSpc>
                <a:spcPct val="100000"/>
              </a:lnSpc>
              <a:defRPr sz="800">
                <a:latin typeface="Geneva"/>
                <a:ea typeface="Geneva"/>
                <a:cs typeface="Geneva"/>
                <a:sym typeface="Geneva"/>
              </a:defRPr>
            </a:pPr>
            <a:r>
              <a:t>from the University of Texas at Austin.  He received a Diplome d'Ingenieur </a:t>
            </a:r>
          </a:p>
          <a:p>
            <a:pPr>
              <a:lnSpc>
                <a:spcPct val="100000"/>
              </a:lnSpc>
              <a:defRPr sz="800">
                <a:latin typeface="Geneva"/>
                <a:ea typeface="Geneva"/>
                <a:cs typeface="Geneva"/>
                <a:sym typeface="Geneva"/>
              </a:defRPr>
            </a:pPr>
            <a:r>
              <a:t>en Genie Atomique from L'Institut National des Sciences et Techniques </a:t>
            </a:r>
          </a:p>
          <a:p>
            <a:pPr>
              <a:lnSpc>
                <a:spcPct val="100000"/>
              </a:lnSpc>
              <a:defRPr sz="800">
                <a:latin typeface="Geneva"/>
                <a:ea typeface="Geneva"/>
                <a:cs typeface="Geneva"/>
                <a:sym typeface="Geneva"/>
              </a:defRPr>
            </a:pPr>
            <a:r>
              <a:t>Nucleaires, Saclay, France in 1963 and M.S. and ScD. degrees in Nuclear </a:t>
            </a:r>
          </a:p>
          <a:p>
            <a:pPr>
              <a:lnSpc>
                <a:spcPct val="100000"/>
              </a:lnSpc>
              <a:defRPr sz="800">
                <a:latin typeface="Geneva"/>
                <a:ea typeface="Geneva"/>
                <a:cs typeface="Geneva"/>
                <a:sym typeface="Geneva"/>
              </a:defRPr>
            </a:pPr>
            <a:r>
              <a:t>Engineering in 1962 and 1968 from the Massachusetts Institute of </a:t>
            </a:r>
          </a:p>
          <a:p>
            <a:pPr>
              <a:lnSpc>
                <a:spcPct val="100000"/>
              </a:lnSpc>
              <a:defRPr sz="800">
                <a:latin typeface="Geneva"/>
                <a:ea typeface="Geneva"/>
                <a:cs typeface="Geneva"/>
                <a:sym typeface="Geneva"/>
              </a:defRPr>
            </a:pPr>
            <a:r>
              <a:t>Technology.  He has been a professor at the University of Texas at Austin </a:t>
            </a:r>
          </a:p>
          <a:p>
            <a:pPr>
              <a:lnSpc>
                <a:spcPct val="100000"/>
              </a:lnSpc>
              <a:defRPr sz="800">
                <a:latin typeface="Geneva"/>
                <a:ea typeface="Geneva"/>
                <a:cs typeface="Geneva"/>
                <a:sym typeface="Geneva"/>
              </a:defRPr>
            </a:pPr>
            <a:r>
              <a:t>since 1968.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He was a pioneer in the application of artificial intelligence to nuclear </a:t>
            </a:r>
          </a:p>
          <a:p>
            <a:pPr>
              <a:lnSpc>
                <a:spcPct val="100000"/>
              </a:lnSpc>
              <a:defRPr sz="800">
                <a:latin typeface="Geneva"/>
                <a:ea typeface="Geneva"/>
                <a:cs typeface="Geneva"/>
                <a:sym typeface="Geneva"/>
              </a:defRPr>
            </a:pPr>
            <a:r>
              <a:t>reactor reliability.  After 20 years of research in the theory of engineering </a:t>
            </a:r>
          </a:p>
          <a:p>
            <a:pPr>
              <a:lnSpc>
                <a:spcPct val="100000"/>
              </a:lnSpc>
              <a:defRPr sz="800">
                <a:latin typeface="Geneva"/>
                <a:ea typeface="Geneva"/>
                <a:cs typeface="Geneva"/>
                <a:sym typeface="Geneva"/>
              </a:defRPr>
            </a:pPr>
            <a:r>
              <a:t>design, Dr. Koen produced a widely acclaimed definition of the engineering </a:t>
            </a:r>
          </a:p>
          <a:p>
            <a:pPr>
              <a:lnSpc>
                <a:spcPct val="100000"/>
              </a:lnSpc>
              <a:defRPr sz="800">
                <a:latin typeface="Geneva"/>
                <a:ea typeface="Geneva"/>
                <a:cs typeface="Geneva"/>
                <a:sym typeface="Geneva"/>
              </a:defRPr>
            </a:pPr>
            <a:r>
              <a:t>method.  Dr. Koen also introduced to engineering education and developed a </a:t>
            </a:r>
          </a:p>
          <a:p>
            <a:pPr>
              <a:lnSpc>
                <a:spcPct val="100000"/>
              </a:lnSpc>
              <a:defRPr sz="800">
                <a:latin typeface="Geneva"/>
                <a:ea typeface="Geneva"/>
                <a:cs typeface="Geneva"/>
                <a:sym typeface="Geneva"/>
              </a:defRPr>
            </a:pPr>
            <a:r>
              <a:t>method of self-paced instruction.  Since its introduction in 1969, it has </a:t>
            </a:r>
          </a:p>
          <a:p>
            <a:pPr>
              <a:lnSpc>
                <a:spcPct val="100000"/>
              </a:lnSpc>
              <a:defRPr sz="800">
                <a:latin typeface="Geneva"/>
                <a:ea typeface="Geneva"/>
                <a:cs typeface="Geneva"/>
                <a:sym typeface="Geneva"/>
              </a:defRPr>
            </a:pPr>
            <a:r>
              <a:t>become an accepted alternate means of teaching.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Billy Koen has consulted for ten companies, organizations and institutions.  </a:t>
            </a:r>
          </a:p>
          <a:p>
            <a:pPr>
              <a:lnSpc>
                <a:spcPct val="100000"/>
              </a:lnSpc>
              <a:defRPr sz="800">
                <a:latin typeface="Geneva"/>
                <a:ea typeface="Geneva"/>
                <a:cs typeface="Geneva"/>
                <a:sym typeface="Geneva"/>
              </a:defRPr>
            </a:pPr>
            <a:r>
              <a:t>He is a member of ten professional societies and nine honor societies </a:t>
            </a:r>
          </a:p>
          <a:p>
            <a:pPr>
              <a:lnSpc>
                <a:spcPct val="100000"/>
              </a:lnSpc>
              <a:defRPr sz="800">
                <a:latin typeface="Geneva"/>
                <a:ea typeface="Geneva"/>
                <a:cs typeface="Geneva"/>
                <a:sym typeface="Geneva"/>
              </a:defRPr>
            </a:pPr>
            <a:r>
              <a:t>including Phi Beta Kappa and Tau Beta Pi.  He is listed in 18 directories </a:t>
            </a:r>
          </a:p>
          <a:p>
            <a:pPr>
              <a:lnSpc>
                <a:spcPct val="100000"/>
              </a:lnSpc>
              <a:defRPr sz="800">
                <a:latin typeface="Geneva"/>
                <a:ea typeface="Geneva"/>
                <a:cs typeface="Geneva"/>
                <a:sym typeface="Geneva"/>
              </a:defRPr>
            </a:pPr>
            <a:r>
              <a:t>including Who's Who in America and International Who's Who in </a:t>
            </a:r>
          </a:p>
          <a:p>
            <a:pPr>
              <a:lnSpc>
                <a:spcPct val="100000"/>
              </a:lnSpc>
              <a:defRPr sz="800">
                <a:latin typeface="Geneva"/>
                <a:ea typeface="Geneva"/>
                <a:cs typeface="Geneva"/>
                <a:sym typeface="Geneva"/>
              </a:defRPr>
            </a:pPr>
            <a:r>
              <a:t>Engineering .  Dr. Koen has written or contributed to six books, has more </a:t>
            </a:r>
          </a:p>
          <a:p>
            <a:pPr>
              <a:lnSpc>
                <a:spcPct val="100000"/>
              </a:lnSpc>
              <a:defRPr sz="800">
                <a:latin typeface="Geneva"/>
                <a:ea typeface="Geneva"/>
                <a:cs typeface="Geneva"/>
                <a:sym typeface="Geneva"/>
              </a:defRPr>
            </a:pPr>
            <a:r>
              <a:t>than 100 technical publications and has presented 97 invited lectures.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Professor Koen served from 1988-1993 as Vice President for Public </a:t>
            </a:r>
          </a:p>
          <a:p>
            <a:pPr>
              <a:lnSpc>
                <a:spcPct val="100000"/>
              </a:lnSpc>
              <a:defRPr sz="800">
                <a:latin typeface="Geneva"/>
                <a:ea typeface="Geneva"/>
                <a:cs typeface="Geneva"/>
                <a:sym typeface="Geneva"/>
              </a:defRPr>
            </a:pPr>
            <a:r>
              <a:t>Affairs for the American Society for Engineering Education.  In this capacity </a:t>
            </a:r>
          </a:p>
          <a:p>
            <a:pPr>
              <a:lnSpc>
                <a:spcPct val="100000"/>
              </a:lnSpc>
              <a:defRPr sz="800">
                <a:latin typeface="Geneva"/>
                <a:ea typeface="Geneva"/>
                <a:cs typeface="Geneva"/>
                <a:sym typeface="Geneva"/>
              </a:defRPr>
            </a:pPr>
            <a:r>
              <a:t>he presided over an increase in funded projects from $4 million to $54 </a:t>
            </a:r>
          </a:p>
          <a:p>
            <a:pPr>
              <a:lnSpc>
                <a:spcPct val="100000"/>
              </a:lnSpc>
              <a:defRPr sz="800">
                <a:latin typeface="Geneva"/>
                <a:ea typeface="Geneva"/>
                <a:cs typeface="Geneva"/>
                <a:sym typeface="Geneva"/>
              </a:defRPr>
            </a:pPr>
            <a:r>
              <a:t>million.  He has held 25 different Society positions and is a Fellow of the </a:t>
            </a:r>
          </a:p>
          <a:p>
            <a:pPr>
              <a:lnSpc>
                <a:spcPct val="100000"/>
              </a:lnSpc>
              <a:defRPr sz="800">
                <a:latin typeface="Geneva"/>
                <a:ea typeface="Geneva"/>
                <a:cs typeface="Geneva"/>
                <a:sym typeface="Geneva"/>
              </a:defRPr>
            </a:pPr>
            <a:r>
              <a:t>Society.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Dr. Koen has received 14 local, state and national teaching-based awards </a:t>
            </a:r>
          </a:p>
          <a:p>
            <a:pPr>
              <a:lnSpc>
                <a:spcPct val="100000"/>
              </a:lnSpc>
              <a:defRPr sz="800">
                <a:latin typeface="Geneva"/>
                <a:ea typeface="Geneva"/>
                <a:cs typeface="Geneva"/>
                <a:sym typeface="Geneva"/>
              </a:defRPr>
            </a:pPr>
            <a:r>
              <a:t>including the Standard Oil of Indiana Award for Teaching Excellence, the </a:t>
            </a:r>
          </a:p>
          <a:p>
            <a:pPr>
              <a:lnSpc>
                <a:spcPct val="100000"/>
              </a:lnSpc>
              <a:defRPr sz="800">
                <a:latin typeface="Geneva"/>
                <a:ea typeface="Geneva"/>
                <a:cs typeface="Geneva"/>
                <a:sym typeface="Geneva"/>
              </a:defRPr>
            </a:pPr>
            <a:r>
              <a:t>national Chester F. Carlson Award for Innovation in Engineering Education, </a:t>
            </a:r>
          </a:p>
          <a:p>
            <a:pPr>
              <a:lnSpc>
                <a:spcPct val="100000"/>
              </a:lnSpc>
              <a:defRPr sz="800">
                <a:latin typeface="Geneva"/>
                <a:ea typeface="Geneva"/>
                <a:cs typeface="Geneva"/>
                <a:sym typeface="Geneva"/>
              </a:defRPr>
            </a:pPr>
            <a:r>
              <a:t>and in 1992 the national W. Leighton Collins Award which is the highest </a:t>
            </a:r>
          </a:p>
          <a:p>
            <a:pPr>
              <a:lnSpc>
                <a:spcPct val="100000"/>
              </a:lnSpc>
              <a:defRPr sz="800">
                <a:latin typeface="Geneva"/>
                <a:ea typeface="Geneva"/>
                <a:cs typeface="Geneva"/>
                <a:sym typeface="Geneva"/>
              </a:defRPr>
            </a:pPr>
            <a:r>
              <a:t>American Society for Engineering Education award for service to education </a:t>
            </a:r>
          </a:p>
          <a:p>
            <a:pPr>
              <a:lnSpc>
                <a:spcPct val="100000"/>
              </a:lnSpc>
              <a:defRPr sz="800">
                <a:latin typeface="Geneva"/>
                <a:ea typeface="Geneva"/>
                <a:cs typeface="Geneva"/>
                <a:sym typeface="Geneva"/>
              </a:defRPr>
            </a:pPr>
            <a:r>
              <a:t>in engineering.  In 1993 he was one of 175 engineering educators, who have </a:t>
            </a:r>
          </a:p>
          <a:p>
            <a:pPr>
              <a:lnSpc>
                <a:spcPct val="100000"/>
              </a:lnSpc>
              <a:defRPr sz="800">
                <a:latin typeface="Geneva"/>
                <a:ea typeface="Geneva"/>
                <a:cs typeface="Geneva"/>
                <a:sym typeface="Geneva"/>
              </a:defRPr>
            </a:pPr>
            <a:r>
              <a:t>had a significant and lasting impact on engineering education or engineering </a:t>
            </a:r>
          </a:p>
          <a:p>
            <a:pPr>
              <a:lnSpc>
                <a:spcPct val="100000"/>
              </a:lnSpc>
              <a:defRPr sz="800">
                <a:latin typeface="Geneva"/>
                <a:ea typeface="Geneva"/>
                <a:cs typeface="Geneva"/>
                <a:sym typeface="Geneva"/>
              </a:defRPr>
            </a:pPr>
            <a:r>
              <a:t>technology education, selected world-wide to receive the Centennial </a:t>
            </a:r>
          </a:p>
          <a:p>
            <a:pPr>
              <a:lnSpc>
                <a:spcPct val="100000"/>
              </a:lnSpc>
              <a:defRPr sz="800">
                <a:latin typeface="Geneva"/>
                <a:ea typeface="Geneva"/>
                <a:cs typeface="Geneva"/>
                <a:sym typeface="Geneva"/>
              </a:defRPr>
            </a:pPr>
            <a:r>
              <a:t>Medallion from the American Society for Engineering Education.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In 1980, he was honored by the Minnie Stevens Piper Foundation of San </a:t>
            </a:r>
          </a:p>
          <a:p>
            <a:pPr>
              <a:lnSpc>
                <a:spcPct val="100000"/>
              </a:lnSpc>
              <a:defRPr sz="800">
                <a:latin typeface="Geneva"/>
                <a:ea typeface="Geneva"/>
                <a:cs typeface="Geneva"/>
                <a:sym typeface="Geneva"/>
              </a:defRPr>
            </a:pPr>
            <a:r>
              <a:t>Antonio as one of the ten outstanding professors from all institutions of </a:t>
            </a:r>
          </a:p>
          <a:p>
            <a:pPr>
              <a:lnSpc>
                <a:spcPct val="100000"/>
              </a:lnSpc>
              <a:defRPr sz="800">
                <a:latin typeface="Geneva"/>
                <a:ea typeface="Geneva"/>
                <a:cs typeface="Geneva"/>
                <a:sym typeface="Geneva"/>
              </a:defRPr>
            </a:pPr>
            <a:r>
              <a:t>higher learning in Texas.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r>
              <a:t>He is married and has two sons. </a:t>
            </a:r>
          </a:p>
          <a:p>
            <a:pPr>
              <a:lnSpc>
                <a:spcPct val="100000"/>
              </a:lnSpc>
              <a:defRPr sz="800">
                <a:latin typeface="Geneva"/>
                <a:ea typeface="Geneva"/>
                <a:cs typeface="Geneva"/>
                <a:sym typeface="Geneva"/>
              </a:defRPr>
            </a:pPr>
            <a:endParaRPr sz="1100"/>
          </a:p>
          <a:p>
            <a:pPr>
              <a:lnSpc>
                <a:spcPct val="100000"/>
              </a:lnSpc>
              <a:defRPr sz="800">
                <a:latin typeface="Geneva"/>
                <a:ea typeface="Geneva"/>
                <a:cs typeface="Geneva"/>
                <a:sym typeface="Geneva"/>
              </a:defRPr>
            </a:pPr>
            <a:endParaRPr sz="1100"/>
          </a:p>
          <a:p>
            <a:pPr>
              <a:lnSpc>
                <a:spcPct val="100000"/>
              </a:lnSpc>
              <a:defRPr sz="900">
                <a:latin typeface="Times New Roman"/>
                <a:ea typeface="Times New Roman"/>
                <a:cs typeface="Times New Roman"/>
                <a:sym typeface="Times New Roman"/>
              </a:defRPr>
            </a:pPr>
            <a:endParaRPr sz="1200"/>
          </a:p>
          <a:p>
            <a:pPr>
              <a:lnSpc>
                <a:spcPct val="100000"/>
              </a:lnSpc>
              <a:defRPr sz="900">
                <a:latin typeface="Times New Roman"/>
                <a:ea typeface="Times New Roman"/>
                <a:cs typeface="Times New Roman"/>
                <a:sym typeface="Times New Roman"/>
              </a:defRPr>
            </a:pP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4" name="Shape 594"/>
          <p:cNvSpPr/>
          <p:nvPr>
            <p:ph type="sldImg"/>
          </p:nvPr>
        </p:nvSpPr>
        <p:spPr>
          <a:prstGeom prst="rect">
            <a:avLst/>
          </a:prstGeom>
        </p:spPr>
        <p:txBody>
          <a:bodyPr/>
          <a:lstStyle/>
          <a:p>
            <a:pPr/>
          </a:p>
        </p:txBody>
      </p:sp>
      <p:sp>
        <p:nvSpPr>
          <p:cNvPr id="595" name="Shape 595"/>
          <p:cNvSpPr/>
          <p:nvPr>
            <p:ph type="body" sz="quarter" idx="1"/>
          </p:nvPr>
        </p:nvSpPr>
        <p:spPr>
          <a:prstGeom prst="rect">
            <a:avLst/>
          </a:prstGeom>
        </p:spPr>
        <p:txBody>
          <a:bodyPr/>
          <a:lstStyle/>
          <a:p>
            <a:pPr/>
            <a:r>
              <a:t>MyBusinessPerspective</a:t>
            </a:r>
          </a:p>
          <a:p>
            <a:pPr/>
            <a:r>
              <a:t>IET-AFGGXOT</a:t>
            </a:r>
          </a:p>
          <a:p>
            <a:pPr/>
            <a:r>
              <a:t>BCS Geoff Cooper Cyber  startup project  12 November 2015 London</a:t>
            </a:r>
          </a:p>
          <a:p>
            <a:pPr/>
            <a:r>
              <a:t>Non Confidential Student Planning work on BCS Startup Planning Course</a:t>
            </a:r>
          </a:p>
          <a:p>
            <a:pPr/>
            <a:r>
              <a:t>Led by Tom  Gilb</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1" name="Shape 601"/>
          <p:cNvSpPr/>
          <p:nvPr>
            <p:ph type="sldImg"/>
          </p:nvPr>
        </p:nvSpPr>
        <p:spPr>
          <a:prstGeom prst="rect">
            <a:avLst/>
          </a:prstGeom>
        </p:spPr>
        <p:txBody>
          <a:bodyPr/>
          <a:lstStyle/>
          <a:p>
            <a:pPr/>
          </a:p>
        </p:txBody>
      </p:sp>
      <p:sp>
        <p:nvSpPr>
          <p:cNvPr id="602" name="Shape 602"/>
          <p:cNvSpPr/>
          <p:nvPr>
            <p:ph type="body" sz="quarter" idx="1"/>
          </p:nvPr>
        </p:nvSpPr>
        <p:spPr>
          <a:prstGeom prst="rect">
            <a:avLst/>
          </a:prstGeom>
        </p:spPr>
        <p:txBody>
          <a:bodyPr/>
          <a:lstStyle/>
          <a:p>
            <a:pPr/>
            <a:r>
              <a:t>MyBusinessPerspective</a:t>
            </a:r>
          </a:p>
          <a:p>
            <a:pPr/>
            <a:r>
              <a:t>IET-AFGGXOT</a:t>
            </a:r>
          </a:p>
          <a:p>
            <a:pPr/>
            <a:r>
              <a:t>BCS Geoff Cooper Cyber  startup project  12 November 2015 London</a:t>
            </a:r>
          </a:p>
          <a:p>
            <a:pPr/>
            <a:r>
              <a:t>Non Confidential Student Planning work on BCS Startup Planning Course</a:t>
            </a:r>
          </a:p>
          <a:p>
            <a:pPr/>
            <a:r>
              <a:t>Led by Tom  Gilb</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5" name="Shape 605"/>
          <p:cNvSpPr/>
          <p:nvPr>
            <p:ph type="sldImg"/>
          </p:nvPr>
        </p:nvSpPr>
        <p:spPr>
          <a:prstGeom prst="rect">
            <a:avLst/>
          </a:prstGeom>
        </p:spPr>
        <p:txBody>
          <a:bodyPr/>
          <a:lstStyle/>
          <a:p>
            <a:pPr/>
          </a:p>
        </p:txBody>
      </p:sp>
      <p:sp>
        <p:nvSpPr>
          <p:cNvPr id="606" name="Shape 606"/>
          <p:cNvSpPr/>
          <p:nvPr>
            <p:ph type="body" sz="quarter" idx="1"/>
          </p:nvPr>
        </p:nvSpPr>
        <p:spPr>
          <a:prstGeom prst="rect">
            <a:avLst/>
          </a:prstGeom>
        </p:spPr>
        <p:txBody>
          <a:bodyPr/>
          <a:lstStyle/>
          <a:p>
            <a:pPr/>
            <a:r>
              <a:t>MyBusinessPerspective</a:t>
            </a:r>
          </a:p>
          <a:p>
            <a:pPr/>
            <a:r>
              <a:t>IET-AFGGXOT</a:t>
            </a:r>
          </a:p>
          <a:p>
            <a:pPr/>
            <a:r>
              <a:t>BCS Geoff Cooper Cyber  startup project  12 November 2015 London</a:t>
            </a:r>
          </a:p>
          <a:p>
            <a:pPr/>
            <a:r>
              <a:t>Non Confidential Student Planning work on BCS Startup Planning Course</a:t>
            </a:r>
          </a:p>
          <a:p>
            <a:pPr/>
            <a:r>
              <a:t>Led by Tom  Gilb</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9" name="Shape 609"/>
          <p:cNvSpPr/>
          <p:nvPr>
            <p:ph type="sldImg"/>
          </p:nvPr>
        </p:nvSpPr>
        <p:spPr>
          <a:prstGeom prst="rect">
            <a:avLst/>
          </a:prstGeom>
        </p:spPr>
        <p:txBody>
          <a:bodyPr/>
          <a:lstStyle/>
          <a:p>
            <a:pPr/>
          </a:p>
        </p:txBody>
      </p:sp>
      <p:sp>
        <p:nvSpPr>
          <p:cNvPr id="610" name="Shape 610"/>
          <p:cNvSpPr/>
          <p:nvPr>
            <p:ph type="body" sz="quarter" idx="1"/>
          </p:nvPr>
        </p:nvSpPr>
        <p:spPr>
          <a:prstGeom prst="rect">
            <a:avLst/>
          </a:prstGeom>
        </p:spPr>
        <p:txBody>
          <a:bodyPr/>
          <a:lstStyle/>
          <a:p>
            <a:pPr/>
            <a:r>
              <a:t>MyBusinessPerspective</a:t>
            </a:r>
          </a:p>
          <a:p>
            <a:pPr/>
            <a:r>
              <a:t>IET-AFGGXOT</a:t>
            </a:r>
          </a:p>
          <a:p>
            <a:pPr/>
            <a:r>
              <a:t>BCS Geoff Cooper Cyber  startup project  12 November 2015 London</a:t>
            </a:r>
          </a:p>
          <a:p>
            <a:pPr/>
            <a:r>
              <a:t>Non Confidential Student Planning work on BCS Startup Planning Course</a:t>
            </a:r>
          </a:p>
          <a:p>
            <a:pPr/>
            <a:r>
              <a:t>Led by Tom  Gilb</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4" name="Shape 614"/>
          <p:cNvSpPr/>
          <p:nvPr>
            <p:ph type="sldImg"/>
          </p:nvPr>
        </p:nvSpPr>
        <p:spPr>
          <a:prstGeom prst="rect">
            <a:avLst/>
          </a:prstGeom>
        </p:spPr>
        <p:txBody>
          <a:bodyPr/>
          <a:lstStyle/>
          <a:p>
            <a:pPr/>
          </a:p>
        </p:txBody>
      </p:sp>
      <p:sp>
        <p:nvSpPr>
          <p:cNvPr id="615" name="Shape 615"/>
          <p:cNvSpPr/>
          <p:nvPr>
            <p:ph type="body" sz="quarter" idx="1"/>
          </p:nvPr>
        </p:nvSpPr>
        <p:spPr>
          <a:prstGeom prst="rect">
            <a:avLst/>
          </a:prstGeom>
        </p:spPr>
        <p:txBody>
          <a:bodyPr/>
          <a:lstStyle/>
          <a:p>
            <a:pPr/>
            <a:r>
              <a:t>Made 17 Nov 2015 based on student work at Lviv Business School Class exercise Mars Mission.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8" name="Shape 618"/>
          <p:cNvSpPr/>
          <p:nvPr>
            <p:ph type="sldImg"/>
          </p:nvPr>
        </p:nvSpPr>
        <p:spPr>
          <a:prstGeom prst="rect">
            <a:avLst/>
          </a:prstGeom>
        </p:spPr>
        <p:txBody>
          <a:bodyPr/>
          <a:lstStyle/>
          <a:p>
            <a:pPr/>
          </a:p>
        </p:txBody>
      </p:sp>
      <p:sp>
        <p:nvSpPr>
          <p:cNvPr id="619" name="Shape 619"/>
          <p:cNvSpPr/>
          <p:nvPr>
            <p:ph type="body" sz="quarter" idx="1"/>
          </p:nvPr>
        </p:nvSpPr>
        <p:spPr>
          <a:prstGeom prst="rect">
            <a:avLst/>
          </a:prstGeom>
        </p:spPr>
        <p:txBody>
          <a:bodyPr/>
          <a:lstStyle/>
          <a:p>
            <a:pPr/>
            <a:r>
              <a:t>illustration for my Jan 2016 paper on Wicked problems (title fluid)</a:t>
            </a:r>
          </a:p>
          <a:p>
            <a:pPr/>
            <a:r>
              <a:rPr u="sng">
                <a:solidFill>
                  <a:srgbClr val="0000FF"/>
                </a:solidFill>
                <a:uFill>
                  <a:solidFill>
                    <a:srgbClr val="0000FF"/>
                  </a:solidFill>
                </a:uFill>
                <a:hlinkClick r:id="rId3" invalidUrl="" action="" tgtFrame="" tooltip="" history="1" highlightClick="0" endSnd="0"/>
              </a:rPr>
              <a:t>gottfriedosei.ofei@gmail.com</a:t>
            </a:r>
          </a:p>
          <a:p>
            <a:pPr/>
          </a:p>
          <a:p>
            <a:pPr/>
            <a:r>
              <a:t>Figure 6.5 E Real planning example. A ‘bottom line’ summary of the estimated impacts of a set of strategies, where the cumulative impact on all top-level critical quantified performance objectives is calculated. Sometimes with respect to the estimated set of budgeted costs. Sometimes with respect to risks (evidence, sources, ± uncertainty ranges) with the strategies. The bar chart is automatically generated from the IE Table information using the Needs and Means tool made by Richard Smith, London [URL73]</a:t>
            </a:r>
          </a:p>
          <a:p>
            <a:pPr/>
          </a:p>
          <a:p>
            <a:pPr/>
            <a:r>
              <a:t>Courtesy Incognito Startup Project, Oslo (Gottfried Osei) January 8 2016.</a:t>
            </a:r>
          </a:p>
          <a:p>
            <a:pPr/>
          </a:p>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3" name="Shape 623"/>
          <p:cNvSpPr/>
          <p:nvPr>
            <p:ph type="sldImg"/>
          </p:nvPr>
        </p:nvSpPr>
        <p:spPr>
          <a:prstGeom prst="rect">
            <a:avLst/>
          </a:prstGeom>
        </p:spPr>
        <p:txBody>
          <a:bodyPr/>
          <a:lstStyle/>
          <a:p>
            <a:pPr/>
          </a:p>
        </p:txBody>
      </p:sp>
      <p:sp>
        <p:nvSpPr>
          <p:cNvPr id="624" name="Shape 624"/>
          <p:cNvSpPr/>
          <p:nvPr>
            <p:ph type="body" sz="quarter" idx="1"/>
          </p:nvPr>
        </p:nvSpPr>
        <p:spPr>
          <a:prstGeom prst="rect">
            <a:avLst/>
          </a:prstGeom>
        </p:spPr>
        <p:txBody>
          <a:bodyPr/>
          <a:lstStyle/>
          <a:p>
            <a:pPr/>
            <a:r>
              <a:t>Figure W3: Real planning example. A ‘bottom line’ summary of the estimated impacts of a set of strategies, where the impact on all top level critical quantified performance objectives is considered. Sometimes with respect to estimated set of budgeted costs. Sometimes with respect to risks with the strategies.</a:t>
            </a:r>
          </a:p>
          <a:p>
            <a:pPr/>
            <a:r>
              <a:t>Courtesy Incognito Startup Project, Oslo (Gottfried Osei) January 8 2016.</a:t>
            </a:r>
          </a:p>
          <a:p>
            <a:pPr/>
          </a:p>
          <a:p>
            <a:pPr/>
          </a:p>
          <a:p>
            <a:pPr/>
            <a:r>
              <a:rPr u="sng">
                <a:solidFill>
                  <a:srgbClr val="0000FF"/>
                </a:solidFill>
                <a:uFill>
                  <a:solidFill>
                    <a:srgbClr val="0000FF"/>
                  </a:solidFill>
                </a:uFill>
                <a:hlinkClick r:id="rId3" invalidUrl="" action="" tgtFrame="" tooltip="" history="1" highlightClick="0" endSnd="0"/>
              </a:rPr>
              <a:t>gottfriedosei.ofei@gmail.com</a:t>
            </a:r>
          </a:p>
          <a:p>
            <a:pPr/>
          </a:p>
          <a:p>
            <a:pPr/>
            <a:r>
              <a:t>Figure 6.5 E Real planning example. A ‘bottom line’ summary of the estimated impacts of a set of strategies, where the cumulative impact on all top-level critical quantified performance objectives is calculated. Sometimes with respect to the estimated set of budgeted costs. Sometimes with respect to risks (evidence, sources, ± uncertainty ranges) with the strategies. The bar chart is automatically generated from the IE Table information using the Needs and Means tool made by Richard Smith, London [URL73]</a:t>
            </a:r>
          </a:p>
          <a:p>
            <a:pPr/>
          </a:p>
          <a:p>
            <a:pPr/>
            <a:r>
              <a:t>Courtesy Incognito Startup Project, Oslo (Gottfried Osei) January 8 2016.</a:t>
            </a:r>
          </a:p>
          <a:p>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3" name="Shape 653"/>
          <p:cNvSpPr/>
          <p:nvPr>
            <p:ph type="sldImg"/>
          </p:nvPr>
        </p:nvSpPr>
        <p:spPr>
          <a:prstGeom prst="rect">
            <a:avLst/>
          </a:prstGeom>
        </p:spPr>
        <p:txBody>
          <a:bodyPr/>
          <a:lstStyle/>
          <a:p>
            <a:pPr/>
          </a:p>
        </p:txBody>
      </p:sp>
      <p:sp>
        <p:nvSpPr>
          <p:cNvPr id="654" name="Shape 654"/>
          <p:cNvSpPr/>
          <p:nvPr>
            <p:ph type="body" sz="quarter" idx="1"/>
          </p:nvPr>
        </p:nvSpPr>
        <p:spPr>
          <a:prstGeom prst="rect">
            <a:avLst/>
          </a:prstGeom>
        </p:spPr>
        <p:txBody>
          <a:bodyPr/>
          <a:lstStyle/>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It'</a:t>
            </a:r>
            <a:r>
              <a:t>http://en.wikipedia.org/wiki/I</a:t>
            </a:r>
            <a:endParaRPr sz="1600"/>
          </a:p>
          <a:p>
            <a:pPr defTabSz="914400">
              <a:lnSpc>
                <a:spcPct val="100000"/>
              </a:lnSpc>
              <a:spcBef>
                <a:spcPts val="400"/>
              </a:spcBef>
              <a:defRPr sz="1200">
                <a:latin typeface="Times New Roman"/>
                <a:ea typeface="Times New Roman"/>
                <a:cs typeface="Times New Roman"/>
                <a:sym typeface="Times New Roman"/>
              </a:defRPr>
            </a:pPr>
            <a:endParaRPr sz="1600">
              <a:latin typeface="Calibri"/>
              <a:ea typeface="Calibri"/>
              <a:cs typeface="Calibri"/>
              <a:sym typeface="Calibri"/>
            </a:endParaRPr>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October 12, 2009 - Many of us like to believe that there's a little magic behind the making of a hit single. Take a song like "I Gotta Feeling" by The Black Eyed Peas. That's a good song, judging by sales: </a:t>
            </a:r>
            <a:r>
              <a:t>_Gotta_Feeling</a:t>
            </a:r>
            <a:r>
              <a:rPr>
                <a:latin typeface="Calibri"/>
                <a:ea typeface="Calibri"/>
                <a:cs typeface="Calibri"/>
                <a:sym typeface="Calibri"/>
              </a:rPr>
              <a:t>s on top of the </a:t>
            </a:r>
            <a:r>
              <a:rPr i="1">
                <a:latin typeface="Calibri"/>
                <a:ea typeface="Calibri"/>
                <a:cs typeface="Calibri"/>
                <a:sym typeface="Calibri"/>
              </a:rPr>
              <a:t>Billboard</a:t>
            </a:r>
            <a:r>
              <a:rPr>
                <a:latin typeface="Calibri"/>
                <a:ea typeface="Calibri"/>
                <a:cs typeface="Calibri"/>
                <a:sym typeface="Calibri"/>
              </a:rPr>
              <a:t> pop chart. David Meredith, CEO of Music Intelligence Solutions, says there's no magic in that; it's math. His software, called Hit Song Science, gave the song a hit score of 8.9 out 10.</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"[It's] a series of algorithms that we use to look at what's the potential of a song to be sticky with a listener," Meredith says. "To have those patterns in the music that would correspond with what human brain waves would find pleasing."</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Meredith says his software found that hits have certain common patterns of rhythm, harmony, chord progression, length and lyrics. A study conducted by the Harvard Business School found that the software was accurate 8 out of 10 times.</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This summer, Music Intelligence launched a Web site for songwriters called </a:t>
            </a:r>
            <a:r>
              <a:rPr u="sng">
                <a:solidFill>
                  <a:srgbClr val="CCCCFF"/>
                </a:solidFill>
                <a:uFill>
                  <a:solidFill>
                    <a:srgbClr val="CCCCFF"/>
                  </a:solidFill>
                </a:uFill>
                <a:latin typeface="Calibri"/>
                <a:ea typeface="Calibri"/>
                <a:cs typeface="Calibri"/>
                <a:sym typeface="Calibri"/>
                <a:hlinkClick r:id="rId3" invalidUrl="" action="" tgtFrame="" tooltip="" history="1" highlightClick="0" endSnd="0"/>
              </a:rPr>
              <a:t>Uplaya. David Bell, of the hip-hop duo the Block Scholars, paid $90 to use it.</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"To me, it's an unbiased validation of your music," Bell says. "It's not your family turning around and saying, 'Oh, you got a great song.' "</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The computer told Bell he had a 7.1 — good, but not great. So he went back to the studio and remixed. He got his score up to 7.6 — good for a platinum rating. He could hold his head up.</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"We can use Uplaya as a tool to figure out what song we want to put in a demo to send to these labels and stuff," Bell says.</a:t>
            </a:r>
            <a:endParaRPr sz="1600"/>
          </a:p>
          <a:p>
            <a:pPr defTabSz="914400">
              <a:lnSpc>
                <a:spcPct val="100000"/>
              </a:lnSpc>
              <a:spcBef>
                <a:spcPts val="400"/>
              </a:spcBef>
              <a:defRPr sz="1200">
                <a:latin typeface="Times New Roman"/>
                <a:ea typeface="Times New Roman"/>
                <a:cs typeface="Times New Roman"/>
                <a:sym typeface="Times New Roman"/>
              </a:defRPr>
            </a:pPr>
            <a:r>
              <a:rPr b="1">
                <a:latin typeface="Calibri"/>
                <a:ea typeface="Calibri"/>
                <a:cs typeface="Calibri"/>
                <a:sym typeface="Calibri"/>
              </a:rPr>
              <a:t>Against The Machine</a:t>
            </a:r>
            <a:endParaRPr sz="1600">
              <a:latin typeface="Calibri"/>
              <a:ea typeface="Calibri"/>
              <a:cs typeface="Calibri"/>
              <a:sym typeface="Calibri"/>
            </a:endParaRPr>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"From an artist's standpoint, a songwriter's standpoint, it's horrifying to me," says independent singer-songwriter Kym Tuvim. Tuvim says that she can't stand the star-making machine behind popular songs, and that she hates the idea of artists trying to fit songs into algorithms.</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"You'll find a decreasing amount of any kind of surprises in music," Tuvim says. "This just becomes a tool to make that narrowing of the field more accessible."</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Tuvim says her songs come from a mysterious place in her unconscious. She might not love the computer, but the computer loves her song "Flood." It got a 7.3 — that's platinum.</a:t>
            </a:r>
            <a:endParaRPr sz="1600"/>
          </a:p>
          <a:p>
            <a:pPr defTabSz="914400">
              <a:lnSpc>
                <a:spcPct val="100000"/>
              </a:lnSpc>
              <a:spcBef>
                <a:spcPts val="400"/>
              </a:spcBef>
              <a:defRPr sz="1200">
                <a:latin typeface="Times New Roman"/>
                <a:ea typeface="Times New Roman"/>
                <a:cs typeface="Times New Roman"/>
                <a:sym typeface="Times New Roman"/>
              </a:defRPr>
            </a:pPr>
            <a:r>
              <a:rPr b="1">
                <a:latin typeface="Calibri"/>
                <a:ea typeface="Calibri"/>
                <a:cs typeface="Calibri"/>
                <a:sym typeface="Calibri"/>
              </a:rPr>
              <a:t>Breaking The Mold</a:t>
            </a:r>
            <a:endParaRPr sz="1600">
              <a:latin typeface="Calibri"/>
              <a:ea typeface="Calibri"/>
              <a:cs typeface="Calibri"/>
              <a:sym typeface="Calibri"/>
            </a:endParaRPr>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It doesn't surprise </a:t>
            </a:r>
            <a:r>
              <a:rPr i="1">
                <a:latin typeface="Calibri"/>
                <a:ea typeface="Calibri"/>
                <a:cs typeface="Calibri"/>
                <a:sym typeface="Calibri"/>
              </a:rPr>
              <a:t>New Yorker</a:t>
            </a:r>
            <a:r>
              <a:rPr>
                <a:latin typeface="Calibri"/>
                <a:ea typeface="Calibri"/>
                <a:cs typeface="Calibri"/>
                <a:sym typeface="Calibri"/>
              </a:rPr>
              <a:t> music critic Sasha Frere-Jones that a computer can predict hits, but he says it can't predict </a:t>
            </a:r>
            <a:r>
              <a:rPr i="1">
                <a:latin typeface="Calibri"/>
                <a:ea typeface="Calibri"/>
                <a:cs typeface="Calibri"/>
                <a:sym typeface="Calibri"/>
              </a:rPr>
              <a:t>all</a:t>
            </a:r>
            <a:r>
              <a:rPr>
                <a:latin typeface="Calibri"/>
                <a:ea typeface="Calibri"/>
                <a:cs typeface="Calibri"/>
                <a:sym typeface="Calibri"/>
              </a:rPr>
              <a:t> the hits. Sometimes, songs come along that don't fit the mold.</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"I think of a song like 'Da Da Da' by Trio, which people love," Jones says. "They just love that song. And I can't imagine that at the time, in '80-'81, that the software would have given that a very high rating. It was sonically very small. It sounded like a kids' song. They might have told the band, 'No. No. No. No. No. Beef it up.' "</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The software still doesn't think it's a hit: "Da Da Da" got a 6. Jones worries that, if Hit Song Science plays too big a role in the music industry, a lot of good songs will never see the light of day.</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Music Intelligence Solutions CEO Meredith calls his software a democratizing force in music — sort of a computerized </a:t>
            </a:r>
            <a:r>
              <a:rPr i="1">
                <a:latin typeface="Calibri"/>
                <a:ea typeface="Calibri"/>
                <a:cs typeface="Calibri"/>
                <a:sym typeface="Calibri"/>
              </a:rPr>
              <a:t>American Idol</a:t>
            </a:r>
            <a:r>
              <a:rPr>
                <a:latin typeface="Calibri"/>
                <a:ea typeface="Calibri"/>
                <a:cs typeface="Calibri"/>
                <a:sym typeface="Calibri"/>
              </a:rPr>
              <a:t>. If an unknown, unconnected artist gets a high score, it could get a leg up. Then, his company could help promote the artist with record labels.</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"We'll shine a spotlight on you," Meredith says. "You'll get recognized, and we'll get the word out, and that's probably a good way for the industry to work relative to it being, 'Who do you know?' It's more about what kind of talent level that you have."</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Meredith also notes that his software isn't writing the songs. Human beings do that — at least for now.</a:t>
            </a:r>
            <a:endParaRPr sz="1600"/>
          </a:p>
          <a:p>
            <a:pPr defTabSz="914400">
              <a:lnSpc>
                <a:spcPct val="100000"/>
              </a:lnSpc>
              <a:spcBef>
                <a:spcPts val="400"/>
              </a:spcBef>
              <a:defRPr sz="1200">
                <a:latin typeface="Times New Roman"/>
                <a:ea typeface="Times New Roman"/>
                <a:cs typeface="Times New Roman"/>
                <a:sym typeface="Times New Roman"/>
              </a:defRPr>
            </a:pPr>
            <a:endParaRPr sz="1600">
              <a:latin typeface="Calibri"/>
              <a:ea typeface="Calibri"/>
              <a:cs typeface="Calibri"/>
              <a:sym typeface="Calibri"/>
            </a:endParaRPr>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http://www.npr.org/templates/story/story.php?storyId=113673324</a:t>
            </a:r>
            <a:endParaRPr sz="1600"/>
          </a:p>
          <a:p>
            <a:pPr defTabSz="914400">
              <a:lnSpc>
                <a:spcPct val="100000"/>
              </a:lnSpc>
              <a:spcBef>
                <a:spcPts val="400"/>
              </a:spcBef>
              <a:defRPr sz="1200">
                <a:latin typeface="Times New Roman"/>
                <a:ea typeface="Times New Roman"/>
                <a:cs typeface="Times New Roman"/>
                <a:sym typeface="Times New Roman"/>
              </a:defRPr>
            </a:pPr>
            <a:endParaRPr sz="1600">
              <a:latin typeface="Calibri"/>
              <a:ea typeface="Calibri"/>
              <a:cs typeface="Calibri"/>
              <a:sym typeface="Calibri"/>
            </a:endParaRPr>
          </a:p>
          <a:p>
            <a:pPr defTabSz="914400">
              <a:lnSpc>
                <a:spcPct val="100000"/>
              </a:lnSpc>
              <a:spcBef>
                <a:spcPts val="400"/>
              </a:spcBef>
              <a:defRPr sz="1200">
                <a:latin typeface="Times New Roman"/>
                <a:ea typeface="Times New Roman"/>
                <a:cs typeface="Times New Roman"/>
                <a:sym typeface="Times New Roman"/>
              </a:defRPr>
            </a:pPr>
            <a:endParaRPr sz="1600">
              <a:latin typeface="Calibri"/>
              <a:ea typeface="Calibri"/>
              <a:cs typeface="Calibri"/>
              <a:sym typeface="Calibri"/>
            </a:endParaRPr>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http://www.google.co.uk/search?client=safari&amp;rls=en&amp;q=i+gotta+feeling&amp;ie=UTF-8&amp;oe=UTF-8&amp;redir_esc=&amp;ei=XLiZT6etEqeH4gSy8pDFBg</a:t>
            </a:r>
            <a:endParaRPr sz="1600"/>
          </a:p>
          <a:p>
            <a:pPr defTabSz="914400">
              <a:lnSpc>
                <a:spcPct val="100000"/>
              </a:lnSpc>
              <a:spcBef>
                <a:spcPts val="400"/>
              </a:spcBef>
              <a:defRPr sz="1200">
                <a:latin typeface="Times New Roman"/>
                <a:ea typeface="Times New Roman"/>
                <a:cs typeface="Times New Roman"/>
                <a:sym typeface="Times New Roman"/>
              </a:defRPr>
            </a:pPr>
            <a:endParaRPr sz="1600">
              <a:latin typeface="Calibri"/>
              <a:ea typeface="Calibri"/>
              <a:cs typeface="Calibri"/>
              <a:sym typeface="Calibri"/>
            </a:endParaRPr>
          </a:p>
          <a:p>
            <a:pPr defTabSz="914400">
              <a:lnSpc>
                <a:spcPct val="100000"/>
              </a:lnSpc>
              <a:spcBef>
                <a:spcPts val="400"/>
              </a:spcBef>
              <a:defRPr sz="1200">
                <a:latin typeface="Times New Roman"/>
                <a:ea typeface="Times New Roman"/>
                <a:cs typeface="Times New Roman"/>
                <a:sym typeface="Times New Roman"/>
              </a:defRPr>
            </a:pPr>
            <a:endParaRPr sz="1600">
              <a:latin typeface="Calibri"/>
              <a:ea typeface="Calibri"/>
              <a:cs typeface="Calibri"/>
              <a:sym typeface="Calibri"/>
            </a:endParaRPr>
          </a:p>
          <a:p>
            <a:pPr defTabSz="914400">
              <a:lnSpc>
                <a:spcPct val="100000"/>
              </a:lnSpc>
              <a:spcBef>
                <a:spcPts val="400"/>
              </a:spcBef>
              <a:defRPr sz="1200">
                <a:latin typeface="Times New Roman"/>
                <a:ea typeface="Times New Roman"/>
                <a:cs typeface="Times New Roman"/>
                <a:sym typeface="Times New Roman"/>
              </a:defRPr>
            </a:pPr>
            <a:endParaRPr sz="1600">
              <a:latin typeface="Calibri"/>
              <a:ea typeface="Calibri"/>
              <a:cs typeface="Calibri"/>
              <a:sym typeface="Calibri"/>
            </a:endParaRPr>
          </a:p>
          <a:p>
            <a:pPr defTabSz="914400">
              <a:lnSpc>
                <a:spcPct val="100000"/>
              </a:lnSpc>
              <a:spcBef>
                <a:spcPts val="400"/>
              </a:spcBef>
              <a:defRPr sz="1200">
                <a:latin typeface="Times New Roman"/>
                <a:ea typeface="Times New Roman"/>
                <a:cs typeface="Times New Roman"/>
                <a:sym typeface="Times New Roman"/>
              </a:defRPr>
            </a:pPr>
            <a:endParaRPr sz="16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4" name="Shape 694"/>
          <p:cNvSpPr/>
          <p:nvPr>
            <p:ph type="sldImg"/>
          </p:nvPr>
        </p:nvSpPr>
        <p:spPr>
          <a:prstGeom prst="rect">
            <a:avLst/>
          </a:prstGeom>
        </p:spPr>
        <p:txBody>
          <a:bodyPr/>
          <a:lstStyle/>
          <a:p>
            <a:pPr/>
          </a:p>
        </p:txBody>
      </p:sp>
      <p:sp>
        <p:nvSpPr>
          <p:cNvPr id="695" name="Shape 695"/>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a:r>
              <a:t>This slide go ta big sustainedlaugh from the ACCU audience 27 April 2012</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9" name="Shape 709"/>
          <p:cNvSpPr/>
          <p:nvPr>
            <p:ph type="sldImg"/>
          </p:nvPr>
        </p:nvSpPr>
        <p:spPr>
          <a:prstGeom prst="rect">
            <a:avLst/>
          </a:prstGeom>
        </p:spPr>
        <p:txBody>
          <a:bodyPr/>
          <a:lstStyle/>
          <a:p>
            <a:pPr/>
          </a:p>
        </p:txBody>
      </p:sp>
      <p:sp>
        <p:nvSpPr>
          <p:cNvPr id="710" name="Shape 710"/>
          <p:cNvSpPr/>
          <p:nvPr>
            <p:ph type="body" sz="quarter" idx="1"/>
          </p:nvPr>
        </p:nvSpPr>
        <p:spPr>
          <a:prstGeom prst="rect">
            <a:avLst/>
          </a:prstGeom>
        </p:spPr>
        <p:txBody>
          <a:bodyPr/>
          <a:lstStyle/>
          <a:p>
            <a:pPr defTabSz="914400">
              <a:lnSpc>
                <a:spcPct val="100000"/>
              </a:lnSpc>
              <a:spcBef>
                <a:spcPts val="400"/>
              </a:spcBef>
              <a:defRPr sz="1200">
                <a:latin typeface="Times New Roman"/>
                <a:ea typeface="Times New Roman"/>
                <a:cs typeface="Times New Roman"/>
                <a:sym typeface="Times New Roman"/>
              </a:defRPr>
            </a:pPr>
            <a:r>
              <a:t>Steve Freeman</a:t>
            </a:r>
            <a:endParaRPr sz="1600"/>
          </a:p>
          <a:p>
            <a:pPr defTabSz="914400">
              <a:lnSpc>
                <a:spcPct val="100000"/>
              </a:lnSpc>
              <a:spcBef>
                <a:spcPts val="400"/>
              </a:spcBef>
              <a:defRPr sz="1200">
                <a:latin typeface="Times New Roman"/>
                <a:ea typeface="Times New Roman"/>
                <a:cs typeface="Times New Roman"/>
                <a:sym typeface="Times New Roman"/>
              </a:defRPr>
            </a:pPr>
            <a:endParaRPr sz="1600"/>
          </a:p>
          <a:p>
            <a:pPr defTabSz="914400">
              <a:lnSpc>
                <a:spcPct val="100000"/>
              </a:lnSpc>
              <a:spcBef>
                <a:spcPts val="400"/>
              </a:spcBef>
              <a:defRPr sz="1200">
                <a:latin typeface="Times New Roman"/>
                <a:ea typeface="Times New Roman"/>
                <a:cs typeface="Times New Roman"/>
                <a:sym typeface="Times New Roman"/>
              </a:defRPr>
            </a:pPr>
            <a:r>
              <a:t>Rachel Davies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r>
              <a:t>“What has an Architect to do with planning?”</a:t>
            </a:r>
          </a:p>
          <a:p>
            <a:pPr/>
            <a:r>
              <a:rPr u="sng">
                <a:solidFill>
                  <a:srgbClr val="0000FF"/>
                </a:solidFill>
                <a:uFill>
                  <a:solidFill>
                    <a:srgbClr val="0000FF"/>
                  </a:solidFill>
                </a:uFill>
                <a:hlinkClick r:id="rId3" invalidUrl="" action="" tgtFrame="" tooltip="" history="1" highlightClick="0" endSnd="0"/>
              </a:rPr>
              <a:t>www.malotaux.nl/doc.php?id=98</a:t>
            </a:r>
          </a:p>
          <a:p>
            <a:pPr/>
          </a:p>
          <a:p>
            <a:pPr/>
            <a:r>
              <a:t>added 11 sept 2015</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8" name="Shape 718"/>
          <p:cNvSpPr/>
          <p:nvPr>
            <p:ph type="sldImg"/>
          </p:nvPr>
        </p:nvSpPr>
        <p:spPr>
          <a:prstGeom prst="rect">
            <a:avLst/>
          </a:prstGeom>
        </p:spPr>
        <p:txBody>
          <a:bodyPr/>
          <a:lstStyle/>
          <a:p>
            <a:pPr/>
          </a:p>
        </p:txBody>
      </p:sp>
      <p:sp>
        <p:nvSpPr>
          <p:cNvPr id="719" name="Shape 719"/>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a:r>
              <a:t>Photo 2013</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6" name="Shape 736"/>
          <p:cNvSpPr/>
          <p:nvPr>
            <p:ph type="sldImg"/>
          </p:nvPr>
        </p:nvSpPr>
        <p:spPr>
          <a:prstGeom prst="rect">
            <a:avLst/>
          </a:prstGeom>
        </p:spPr>
        <p:txBody>
          <a:bodyPr/>
          <a:lstStyle/>
          <a:p>
            <a:pPr/>
          </a:p>
        </p:txBody>
      </p:sp>
      <p:sp>
        <p:nvSpPr>
          <p:cNvPr id="737" name="Shape 737"/>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a:r>
              <a:t>Jan 16 2013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7" name="Shape 747"/>
          <p:cNvSpPr/>
          <p:nvPr>
            <p:ph type="sldImg"/>
          </p:nvPr>
        </p:nvSpPr>
        <p:spPr>
          <a:prstGeom prst="rect">
            <a:avLst/>
          </a:prstGeom>
        </p:spPr>
        <p:txBody>
          <a:bodyPr/>
          <a:lstStyle/>
          <a:p>
            <a:pPr/>
          </a:p>
        </p:txBody>
      </p:sp>
      <p:sp>
        <p:nvSpPr>
          <p:cNvPr id="748" name="Shape 748"/>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a:r>
              <a:t>Jan 16 2013</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9" name="Shape 759"/>
          <p:cNvSpPr/>
          <p:nvPr>
            <p:ph type="sldImg"/>
          </p:nvPr>
        </p:nvSpPr>
        <p:spPr>
          <a:prstGeom prst="rect">
            <a:avLst/>
          </a:prstGeom>
        </p:spPr>
        <p:txBody>
          <a:bodyPr/>
          <a:lstStyle/>
          <a:p>
            <a:pPr/>
          </a:p>
        </p:txBody>
      </p:sp>
      <p:sp>
        <p:nvSpPr>
          <p:cNvPr id="760" name="Shape 760"/>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a:r>
              <a:t>Jan 16 2013</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3" name="Shape 783"/>
          <p:cNvSpPr/>
          <p:nvPr>
            <p:ph type="sldImg"/>
          </p:nvPr>
        </p:nvSpPr>
        <p:spPr>
          <a:prstGeom prst="rect">
            <a:avLst/>
          </a:prstGeom>
        </p:spPr>
        <p:txBody>
          <a:bodyPr/>
          <a:lstStyle/>
          <a:p>
            <a:pPr/>
          </a:p>
        </p:txBody>
      </p:sp>
      <p:sp>
        <p:nvSpPr>
          <p:cNvPr id="784" name="Shape 784"/>
          <p:cNvSpPr/>
          <p:nvPr>
            <p:ph type="body" sz="quarter" idx="1"/>
          </p:nvPr>
        </p:nvSpPr>
        <p:spPr>
          <a:prstGeom prst="rect">
            <a:avLst/>
          </a:prstGeom>
        </p:spPr>
        <p:txBody>
          <a:bodyPr/>
          <a:lstStyle/>
          <a:p>
            <a:pPr defTabSz="914400">
              <a:lnSpc>
                <a:spcPct val="100000"/>
              </a:lnSpc>
              <a:spcBef>
                <a:spcPts val="400"/>
              </a:spcBef>
              <a:defRPr sz="1200">
                <a:latin typeface="Times New Roman"/>
                <a:ea typeface="Times New Roman"/>
                <a:cs typeface="Times New Roman"/>
                <a:sym typeface="Times New Roman"/>
              </a:defRPr>
            </a:pPr>
            <a:r>
              <a:t>Added Feb 8 2003 after edit in CE book glossary</a:t>
            </a:r>
            <a:r>
              <a:t> ”Quality’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2" name="Shape 792"/>
          <p:cNvSpPr/>
          <p:nvPr>
            <p:ph type="sldImg"/>
          </p:nvPr>
        </p:nvSpPr>
        <p:spPr>
          <a:prstGeom prst="rect">
            <a:avLst/>
          </a:prstGeom>
        </p:spPr>
        <p:txBody>
          <a:bodyPr/>
          <a:lstStyle/>
          <a:p>
            <a:pPr/>
          </a:p>
        </p:txBody>
      </p:sp>
      <p:sp>
        <p:nvSpPr>
          <p:cNvPr id="793" name="Shape 793"/>
          <p:cNvSpPr/>
          <p:nvPr>
            <p:ph type="body" sz="quarter" idx="1"/>
          </p:nvPr>
        </p:nvSpPr>
        <p:spPr>
          <a:prstGeom prst="rect">
            <a:avLst/>
          </a:prstGeom>
        </p:spPr>
        <p:txBody>
          <a:bodyPr/>
          <a:lstStyle/>
          <a:p>
            <a:pPr defTabSz="914400">
              <a:lnSpc>
                <a:spcPct val="100000"/>
              </a:lnSpc>
              <a:spcBef>
                <a:spcPts val="400"/>
              </a:spcBef>
              <a:defRPr sz="1200">
                <a:latin typeface="Times New Roman"/>
                <a:ea typeface="Times New Roman"/>
                <a:cs typeface="Times New Roman"/>
                <a:sym typeface="Times New Roman"/>
              </a:defRPr>
            </a:pPr>
            <a:r>
              <a:t>Added Feb 8 2003 after edit in CE book glossary</a:t>
            </a:r>
            <a:r>
              <a:t> ”Quality’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3" name="Shape 803"/>
          <p:cNvSpPr/>
          <p:nvPr>
            <p:ph type="sldImg"/>
          </p:nvPr>
        </p:nvSpPr>
        <p:spPr>
          <a:prstGeom prst="rect">
            <a:avLst/>
          </a:prstGeom>
        </p:spPr>
        <p:txBody>
          <a:bodyPr/>
          <a:lstStyle/>
          <a:p>
            <a:pPr/>
          </a:p>
        </p:txBody>
      </p:sp>
      <p:sp>
        <p:nvSpPr>
          <p:cNvPr id="804" name="Shape 804"/>
          <p:cNvSpPr/>
          <p:nvPr>
            <p:ph type="body" sz="quarter" idx="1"/>
          </p:nvPr>
        </p:nvSpPr>
        <p:spPr>
          <a:prstGeom prst="rect">
            <a:avLst/>
          </a:prstGeom>
        </p:spPr>
        <p:txBody>
          <a:bodyPr/>
          <a:lstStyle/>
          <a:p>
            <a:pPr defTabSz="914400">
              <a:lnSpc>
                <a:spcPct val="100000"/>
              </a:lnSpc>
              <a:defRPr sz="1200">
                <a:latin typeface="Times New Roman"/>
                <a:ea typeface="Times New Roman"/>
                <a:cs typeface="Times New Roman"/>
                <a:sym typeface="Times New Roman"/>
              </a:defRPr>
            </a:pPr>
            <a:r>
              <a:rPr b="1" i="1" sz="2200">
                <a:solidFill>
                  <a:srgbClr val="000080"/>
                </a:solidFill>
                <a:latin typeface="Arial"/>
                <a:ea typeface="Arial"/>
                <a:cs typeface="Arial"/>
                <a:sym typeface="Arial"/>
              </a:rPr>
              <a:t>The Daily Sutra</a:t>
            </a:r>
            <a:endParaRPr sz="2200">
              <a:solidFill>
                <a:srgbClr val="000080"/>
              </a:solidFill>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sz="2200">
                <a:solidFill>
                  <a:srgbClr val="000080"/>
                </a:solidFill>
                <a:latin typeface="Arial"/>
                <a:ea typeface="Arial"/>
                <a:cs typeface="Arial"/>
                <a:sym typeface="Arial"/>
              </a:rPr>
              <a:t>Love cannot be proved or disproved. Someone's actions and behavior is not proof for love. Many movie actors, actresses they all exhibit a lot of love---romance in the movie, but not a drop of romance or love would be there inside. They can just show it. </a:t>
            </a:r>
            <a:endParaRPr sz="1800">
              <a:solidFill>
                <a:srgbClr val="000080"/>
              </a:solidFill>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sz="1800">
                <a:solidFill>
                  <a:srgbClr val="000080"/>
                </a:solidFill>
                <a:latin typeface="Arial"/>
                <a:ea typeface="Arial"/>
                <a:cs typeface="Arial"/>
                <a:sym typeface="Arial"/>
              </a:rPr>
              <a:t> Sri Sri Ravi Shankar:   </a:t>
            </a:r>
            <a:r>
              <a:rPr i="1" sz="1800">
                <a:solidFill>
                  <a:srgbClr val="000080"/>
                </a:solidFill>
                <a:latin typeface="Arial"/>
                <a:ea typeface="Arial"/>
                <a:cs typeface="Arial"/>
                <a:sym typeface="Arial"/>
              </a:rPr>
              <a:t>The Discipline of Yoga</a:t>
            </a:r>
            <a:endParaRPr sz="1600"/>
          </a:p>
          <a:p>
            <a:pPr defTabSz="914400">
              <a:lnSpc>
                <a:spcPct val="100000"/>
              </a:lnSpc>
              <a:defRPr sz="1200">
                <a:latin typeface="Times New Roman"/>
                <a:ea typeface="Times New Roman"/>
                <a:cs typeface="Times New Roman"/>
                <a:sym typeface="Times New Roman"/>
              </a:defRPr>
            </a:pPr>
            <a:endParaRPr i="1" sz="1800">
              <a:solidFill>
                <a:srgbClr val="000080"/>
              </a:solidFill>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sz="1800">
                <a:solidFill>
                  <a:srgbClr val="000080"/>
                </a:solidFill>
                <a:latin typeface="Arial"/>
                <a:ea typeface="Arial"/>
                <a:cs typeface="Arial"/>
                <a:sym typeface="Arial"/>
              </a:rPr>
              <a:t>Translations and Previous Sutras: </a:t>
            </a:r>
            <a:r>
              <a:rPr sz="1800" u="sng">
                <a:solidFill>
                  <a:srgbClr val="0000FF"/>
                </a:solidFill>
                <a:latin typeface="Arial"/>
                <a:ea typeface="Arial"/>
                <a:cs typeface="Arial"/>
                <a:sym typeface="Arial"/>
              </a:rPr>
              <a:t>http://www.artofliving.org/DS.asp?MailingDate=2/11/2003</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1" name="Shape 811"/>
          <p:cNvSpPr/>
          <p:nvPr>
            <p:ph type="sldImg"/>
          </p:nvPr>
        </p:nvSpPr>
        <p:spPr>
          <a:prstGeom prst="rect">
            <a:avLst/>
          </a:prstGeom>
        </p:spPr>
        <p:txBody>
          <a:bodyPr/>
          <a:lstStyle/>
          <a:p>
            <a:pPr/>
          </a:p>
        </p:txBody>
      </p:sp>
      <p:sp>
        <p:nvSpPr>
          <p:cNvPr id="812" name="Shape 812"/>
          <p:cNvSpPr/>
          <p:nvPr>
            <p:ph type="body" sz="quarter" idx="1"/>
          </p:nvPr>
        </p:nvSpPr>
        <p:spPr>
          <a:prstGeom prst="rect">
            <a:avLst/>
          </a:prstGeom>
        </p:spPr>
        <p:txBody>
          <a:bodyPr/>
          <a:lstStyle/>
          <a:p>
            <a:pPr defTabSz="914400">
              <a:lnSpc>
                <a:spcPct val="100000"/>
              </a:lnSpc>
              <a:defRPr sz="1200">
                <a:latin typeface="Times New Roman"/>
                <a:ea typeface="Times New Roman"/>
                <a:cs typeface="Times New Roman"/>
                <a:sym typeface="Times New Roman"/>
              </a:defRPr>
            </a:pPr>
            <a:r>
              <a:t>http://shopping.yahoo.com/p_musicals_music_1921064813_formatinfohttp://shopping.yahoo.com/p_musicals_music_1921064813_formatinfo</a:t>
            </a:r>
            <a:endParaRPr sz="1600"/>
          </a:p>
          <a:p>
            <a:pPr defTabSz="914400">
              <a:lnSpc>
                <a:spcPct val="100000"/>
              </a:lnSpc>
              <a:defRPr sz="1200">
                <a:latin typeface="Times New Roman"/>
                <a:ea typeface="Times New Roman"/>
                <a:cs typeface="Times New Roman"/>
                <a:sym typeface="Times New Roman"/>
              </a:defRPr>
            </a:pPr>
            <a:endParaRPr sz="1600"/>
          </a:p>
          <a:p>
            <a:pPr defTabSz="914400">
              <a:lnSpc>
                <a:spcPct val="100000"/>
              </a:lnSpc>
              <a:defRPr sz="1200">
                <a:latin typeface="Times New Roman"/>
                <a:ea typeface="Times New Roman"/>
                <a:cs typeface="Times New Roman"/>
                <a:sym typeface="Times New Roman"/>
              </a:defRPr>
            </a:pPr>
            <a:r>
              <a:t>See ‘there is more to love’ (song)</a:t>
            </a:r>
            <a:endParaRPr sz="1600"/>
          </a:p>
          <a:p>
            <a:pPr defTabSz="914400">
              <a:lnSpc>
                <a:spcPct val="100000"/>
              </a:lnSpc>
              <a:defRPr sz="1200">
                <a:latin typeface="Times New Roman"/>
                <a:ea typeface="Times New Roman"/>
                <a:cs typeface="Times New Roman"/>
                <a:sym typeface="Times New Roman"/>
              </a:defRPr>
            </a:pPr>
            <a:endParaRPr sz="1600"/>
          </a:p>
          <a:p>
            <a:pPr defTabSz="914400">
              <a:lnSpc>
                <a:spcPct val="100000"/>
              </a:lnSpc>
              <a:defRPr sz="1200">
                <a:latin typeface="Times New Roman"/>
                <a:ea typeface="Times New Roman"/>
                <a:cs typeface="Times New Roman"/>
                <a:sym typeface="Times New Roman"/>
              </a:defRPr>
            </a:pPr>
            <a:r>
              <a:t>Lloyd Webber: Aspects of Love (musical)</a:t>
            </a:r>
            <a:endParaRPr sz="1600"/>
          </a:p>
          <a:p>
            <a:pPr defTabSz="914400">
              <a:lnSpc>
                <a:spcPct val="100000"/>
              </a:lnSpc>
              <a:defRPr sz="1200">
                <a:latin typeface="Times New Roman"/>
                <a:ea typeface="Times New Roman"/>
                <a:cs typeface="Times New Roman"/>
                <a:sym typeface="Times New Roman"/>
              </a:defRPr>
            </a:pPr>
            <a:endParaRPr sz="1600"/>
          </a:p>
          <a:p>
            <a:pPr defTabSz="914400">
              <a:lnSpc>
                <a:spcPct val="100000"/>
              </a:lnSpc>
              <a:defRPr sz="1200">
                <a:latin typeface="Times New Roman"/>
                <a:ea typeface="Times New Roman"/>
                <a:cs typeface="Times New Roman"/>
                <a:sym typeface="Times New Roman"/>
              </a:defRPr>
            </a:pPr>
            <a:r>
              <a:t>==========================</a:t>
            </a:r>
            <a:endParaRPr sz="1600"/>
          </a:p>
          <a:p>
            <a:pPr defTabSz="914400">
              <a:lnSpc>
                <a:spcPct val="100000"/>
              </a:lnSpc>
              <a:defRPr sz="1200">
                <a:latin typeface="Times New Roman"/>
                <a:ea typeface="Times New Roman"/>
                <a:cs typeface="Times New Roman"/>
                <a:sym typeface="Times New Roman"/>
              </a:defRPr>
            </a:pPr>
            <a:r>
              <a:t>http://www.digitallyobsessed.com/showreview.php3?ID=4654</a:t>
            </a:r>
            <a:endParaRPr sz="1600"/>
          </a:p>
          <a:p>
            <a:pPr defTabSz="914400">
              <a:lnSpc>
                <a:spcPct val="100000"/>
              </a:lnSpc>
              <a:defRPr sz="1200">
                <a:latin typeface="Times New Roman"/>
                <a:ea typeface="Times New Roman"/>
                <a:cs typeface="Times New Roman"/>
                <a:sym typeface="Times New Roman"/>
              </a:defRPr>
            </a:pPr>
            <a:endParaRPr sz="1600"/>
          </a:p>
          <a:p>
            <a:pPr defTabSz="914400">
              <a:lnSpc>
                <a:spcPct val="100000"/>
              </a:lnSpc>
              <a:defRPr sz="1200">
                <a:latin typeface="Times New Roman"/>
                <a:ea typeface="Times New Roman"/>
                <a:cs typeface="Times New Roman"/>
                <a:sym typeface="Times New Roman"/>
              </a:defRPr>
            </a:pPr>
            <a:r>
              <a:rPr b="1">
                <a:latin typeface="Verdana"/>
                <a:ea typeface="Verdana"/>
                <a:cs typeface="Verdana"/>
                <a:sym typeface="Verdana"/>
              </a:rPr>
              <a:t>Love is a Many-Splendored Thing</a:t>
            </a:r>
            <a:r>
              <a:rPr>
                <a:latin typeface="Verdana"/>
                <a:ea typeface="Verdana"/>
                <a:cs typeface="Verdana"/>
                <a:sym typeface="Verdana"/>
              </a:rPr>
              <a:t>(1955)</a:t>
            </a:r>
            <a:r>
              <a:rPr i="1">
                <a:latin typeface="Verdana"/>
                <a:ea typeface="Verdana"/>
                <a:cs typeface="Verdana"/>
                <a:sym typeface="Verdana"/>
              </a:rPr>
              <a:t>"'Tis ye, 'tis your estranged faces that miss the many-splendored thing."</a:t>
            </a:r>
            <a:r>
              <a:rPr>
                <a:latin typeface="Verdana"/>
                <a:ea typeface="Verdana"/>
                <a:cs typeface="Verdana"/>
                <a:sym typeface="Verdana"/>
              </a:rPr>
              <a:t>- </a:t>
            </a:r>
            <a:r>
              <a:rPr b="1">
                <a:latin typeface="Verdana"/>
                <a:ea typeface="Verdana"/>
                <a:cs typeface="Verdana"/>
                <a:sym typeface="Verdana"/>
              </a:rPr>
              <a:t>Mark Elliott (William Holden)Review By:</a:t>
            </a:r>
            <a:r>
              <a:rPr>
                <a:latin typeface="Verdana"/>
                <a:ea typeface="Verdana"/>
                <a:cs typeface="Verdana"/>
                <a:sym typeface="Verdana"/>
              </a:rPr>
              <a:t> </a:t>
            </a:r>
            <a:r>
              <a:rPr u="sng">
                <a:solidFill>
                  <a:srgbClr val="CCCCFF"/>
                </a:solidFill>
                <a:uFill>
                  <a:solidFill>
                    <a:srgbClr val="CCCCFF"/>
                  </a:solidFill>
                </a:uFill>
                <a:hlinkClick r:id="rId3" invalidUrl="" action="" tgtFrame="" tooltip="" history="1" highlightClick="0" endSnd="0"/>
              </a:rPr>
              <a:t>Jeff Rosado</a:t>
            </a:r>
            <a:r>
              <a:rPr>
                <a:latin typeface="Verdana"/>
                <a:ea typeface="Verdana"/>
                <a:cs typeface="Verdana"/>
                <a:sym typeface="Verdana"/>
              </a:rPr>
              <a:t>  </a:t>
            </a:r>
            <a:r>
              <a:rPr b="1">
                <a:latin typeface="Verdana"/>
                <a:ea typeface="Verdana"/>
                <a:cs typeface="Verdana"/>
                <a:sym typeface="Verdana"/>
              </a:rPr>
              <a:t>Published:</a:t>
            </a:r>
            <a:r>
              <a:rPr>
                <a:latin typeface="Verdana"/>
                <a:ea typeface="Verdana"/>
                <a:cs typeface="Verdana"/>
                <a:sym typeface="Verdana"/>
              </a:rPr>
              <a:t> May 04, 2003</a:t>
            </a:r>
            <a:r>
              <a:rPr b="1">
                <a:latin typeface="Verdana"/>
                <a:ea typeface="Verdana"/>
                <a:cs typeface="Verdana"/>
                <a:sym typeface="Verdana"/>
              </a:rPr>
              <a:t>Stars:</a:t>
            </a:r>
            <a:r>
              <a:rPr>
                <a:latin typeface="Verdana"/>
                <a:ea typeface="Verdana"/>
                <a:cs typeface="Verdana"/>
                <a:sym typeface="Verdana"/>
              </a:rPr>
              <a:t> </a:t>
            </a:r>
            <a:r>
              <a:rPr u="sng">
                <a:solidFill>
                  <a:srgbClr val="CCCCFF"/>
                </a:solidFill>
                <a:uFill>
                  <a:solidFill>
                    <a:srgbClr val="CCCCFF"/>
                  </a:solidFill>
                </a:uFill>
                <a:hlinkClick r:id="rId4" invalidUrl="" action="" tgtFrame="" tooltip="" history="1" highlightClick="0" endSnd="0"/>
              </a:rPr>
              <a:t>William Holden</a:t>
            </a:r>
            <a:r>
              <a:rPr>
                <a:latin typeface="Verdana"/>
                <a:ea typeface="Verdana"/>
                <a:cs typeface="Verdana"/>
                <a:sym typeface="Verdana"/>
              </a:rPr>
              <a:t>, </a:t>
            </a:r>
            <a:r>
              <a:rPr u="sng">
                <a:solidFill>
                  <a:srgbClr val="CCCCFF"/>
                </a:solidFill>
                <a:uFill>
                  <a:solidFill>
                    <a:srgbClr val="CCCCFF"/>
                  </a:solidFill>
                </a:uFill>
                <a:hlinkClick r:id="rId5" invalidUrl="" action="" tgtFrame="" tooltip="" history="1" highlightClick="0" endSnd="0"/>
              </a:rPr>
              <a:t>Jennifer Jones</a:t>
            </a:r>
            <a:r>
              <a:rPr b="1">
                <a:latin typeface="Verdana"/>
                <a:ea typeface="Verdana"/>
                <a:cs typeface="Verdana"/>
                <a:sym typeface="Verdana"/>
              </a:rPr>
              <a:t>Other Stars:</a:t>
            </a:r>
            <a:r>
              <a:rPr>
                <a:latin typeface="Verdana"/>
                <a:ea typeface="Verdana"/>
                <a:cs typeface="Verdana"/>
                <a:sym typeface="Verdana"/>
              </a:rPr>
              <a:t> </a:t>
            </a:r>
            <a:r>
              <a:rPr u="sng">
                <a:solidFill>
                  <a:srgbClr val="CCCCFF"/>
                </a:solidFill>
                <a:uFill>
                  <a:solidFill>
                    <a:srgbClr val="CCCCFF"/>
                  </a:solidFill>
                </a:uFill>
                <a:hlinkClick r:id="rId6" invalidUrl="" action="" tgtFrame="" tooltip="" history="1" highlightClick="0" endSnd="0"/>
              </a:rPr>
              <a:t>Torin Thatcher</a:t>
            </a:r>
            <a:r>
              <a:rPr>
                <a:latin typeface="Verdana"/>
                <a:ea typeface="Verdana"/>
                <a:cs typeface="Verdana"/>
                <a:sym typeface="Verdana"/>
              </a:rPr>
              <a:t>, </a:t>
            </a:r>
            <a:r>
              <a:rPr u="sng">
                <a:solidFill>
                  <a:srgbClr val="CCCCFF"/>
                </a:solidFill>
                <a:uFill>
                  <a:solidFill>
                    <a:srgbClr val="CCCCFF"/>
                  </a:solidFill>
                </a:uFill>
                <a:hlinkClick r:id="rId7" invalidUrl="" action="" tgtFrame="" tooltip="" history="1" highlightClick="0" endSnd="0"/>
              </a:rPr>
              <a:t>Isobel Elsom</a:t>
            </a:r>
            <a:r>
              <a:rPr>
                <a:latin typeface="Verdana"/>
                <a:ea typeface="Verdana"/>
                <a:cs typeface="Verdana"/>
                <a:sym typeface="Verdana"/>
              </a:rPr>
              <a:t>, </a:t>
            </a:r>
            <a:r>
              <a:rPr u="sng">
                <a:solidFill>
                  <a:srgbClr val="CCCCFF"/>
                </a:solidFill>
                <a:uFill>
                  <a:solidFill>
                    <a:srgbClr val="CCCCFF"/>
                  </a:solidFill>
                </a:uFill>
                <a:hlinkClick r:id="rId8" invalidUrl="" action="" tgtFrame="" tooltip="" history="1" highlightClick="0" endSnd="0"/>
              </a:rPr>
              <a:t>Virginia Gregg</a:t>
            </a:r>
            <a:r>
              <a:rPr>
                <a:latin typeface="Verdana"/>
                <a:ea typeface="Verdana"/>
                <a:cs typeface="Verdana"/>
                <a:sym typeface="Verdana"/>
              </a:rPr>
              <a:t>, </a:t>
            </a:r>
            <a:r>
              <a:rPr u="sng">
                <a:solidFill>
                  <a:srgbClr val="CCCCFF"/>
                </a:solidFill>
                <a:uFill>
                  <a:solidFill>
                    <a:srgbClr val="CCCCFF"/>
                  </a:solidFill>
                </a:uFill>
                <a:hlinkClick r:id="rId9" invalidUrl="" action="" tgtFrame="" tooltip="" history="1" highlightClick="0" endSnd="0"/>
              </a:rPr>
              <a:t>Phillip Ahn</a:t>
            </a:r>
            <a:r>
              <a:rPr>
                <a:latin typeface="Verdana"/>
                <a:ea typeface="Verdana"/>
                <a:cs typeface="Verdana"/>
                <a:sym typeface="Verdana"/>
              </a:rPr>
              <a:t>, </a:t>
            </a:r>
            <a:r>
              <a:rPr u="sng">
                <a:solidFill>
                  <a:srgbClr val="CCCCFF"/>
                </a:solidFill>
                <a:uFill>
                  <a:solidFill>
                    <a:srgbClr val="CCCCFF"/>
                  </a:solidFill>
                </a:uFill>
                <a:hlinkClick r:id="rId10" invalidUrl="" action="" tgtFrame="" tooltip="" history="1" highlightClick="0" endSnd="0"/>
              </a:rPr>
              <a:t>Murray Matheson</a:t>
            </a:r>
            <a:r>
              <a:rPr>
                <a:latin typeface="Verdana"/>
                <a:ea typeface="Verdana"/>
                <a:cs typeface="Verdana"/>
                <a:sym typeface="Verdana"/>
              </a:rPr>
              <a:t>, </a:t>
            </a:r>
            <a:r>
              <a:rPr u="sng">
                <a:solidFill>
                  <a:srgbClr val="CCCCFF"/>
                </a:solidFill>
                <a:uFill>
                  <a:solidFill>
                    <a:srgbClr val="CCCCFF"/>
                  </a:solidFill>
                </a:uFill>
                <a:hlinkClick r:id="rId11" invalidUrl="" action="" tgtFrame="" tooltip="" history="1" highlightClick="0" endSnd="0"/>
              </a:rPr>
              <a:t>Jorja Cutright</a:t>
            </a:r>
            <a:r>
              <a:rPr>
                <a:latin typeface="Verdana"/>
                <a:ea typeface="Verdana"/>
                <a:cs typeface="Verdana"/>
                <a:sym typeface="Verdana"/>
              </a:rPr>
              <a:t>,</a:t>
            </a:r>
            <a:r>
              <a:rPr u="sng">
                <a:solidFill>
                  <a:srgbClr val="CCCCFF"/>
                </a:solidFill>
                <a:uFill>
                  <a:solidFill>
                    <a:srgbClr val="CCCCFF"/>
                  </a:solidFill>
                </a:uFill>
                <a:hlinkClick r:id="rId12" invalidUrl="" action="" tgtFrame="" tooltip="" history="1" highlightClick="0" endSnd="0"/>
              </a:rPr>
              <a:t>Donna Martell</a:t>
            </a:r>
            <a:r>
              <a:rPr>
                <a:latin typeface="Verdana"/>
                <a:ea typeface="Verdana"/>
                <a:cs typeface="Verdana"/>
                <a:sym typeface="Verdana"/>
              </a:rPr>
              <a:t>, </a:t>
            </a:r>
            <a:r>
              <a:rPr u="sng">
                <a:solidFill>
                  <a:srgbClr val="CCCCFF"/>
                </a:solidFill>
                <a:uFill>
                  <a:solidFill>
                    <a:srgbClr val="CCCCFF"/>
                  </a:solidFill>
                </a:uFill>
                <a:hlinkClick r:id="rId13" invalidUrl="" action="" tgtFrame="" tooltip="" history="1" highlightClick="0" endSnd="0"/>
              </a:rPr>
              <a:t>Richard Loo</a:t>
            </a:r>
            <a:r>
              <a:rPr>
                <a:latin typeface="Verdana"/>
                <a:ea typeface="Verdana"/>
                <a:cs typeface="Verdana"/>
                <a:sym typeface="Verdana"/>
              </a:rPr>
              <a:t>, </a:t>
            </a:r>
            <a:r>
              <a:rPr u="sng">
                <a:solidFill>
                  <a:srgbClr val="CCCCFF"/>
                </a:solidFill>
                <a:uFill>
                  <a:solidFill>
                    <a:srgbClr val="CCCCFF"/>
                  </a:solidFill>
                </a:uFill>
                <a:hlinkClick r:id="rId14" invalidUrl="" action="" tgtFrame="" tooltip="" history="1" highlightClick="0" endSnd="0"/>
              </a:rPr>
              <a:t>Soo Young</a:t>
            </a:r>
            <a:r>
              <a:rPr>
                <a:latin typeface="Verdana"/>
                <a:ea typeface="Verdana"/>
                <a:cs typeface="Verdana"/>
                <a:sym typeface="Verdana"/>
              </a:rPr>
              <a:t>, </a:t>
            </a:r>
            <a:r>
              <a:rPr u="sng">
                <a:solidFill>
                  <a:srgbClr val="CCCCFF"/>
                </a:solidFill>
                <a:uFill>
                  <a:solidFill>
                    <a:srgbClr val="CCCCFF"/>
                  </a:solidFill>
                </a:uFill>
                <a:hlinkClick r:id="rId15" invalidUrl="" action="" tgtFrame="" tooltip="" history="1" highlightClick="0" endSnd="0"/>
              </a:rPr>
              <a:t>Leonard Strong</a:t>
            </a:r>
            <a:r>
              <a:rPr>
                <a:latin typeface="Verdana"/>
                <a:ea typeface="Verdana"/>
                <a:cs typeface="Verdana"/>
                <a:sym typeface="Verdana"/>
              </a:rPr>
              <a:t>,</a:t>
            </a:r>
            <a:r>
              <a:rPr u="sng">
                <a:solidFill>
                  <a:srgbClr val="CCCCFF"/>
                </a:solidFill>
                <a:uFill>
                  <a:solidFill>
                    <a:srgbClr val="CCCCFF"/>
                  </a:solidFill>
                </a:uFill>
                <a:hlinkClick r:id="rId16" invalidUrl="" action="" tgtFrame="" tooltip="" history="1" highlightClick="0" endSnd="0"/>
              </a:rPr>
              <a:t>Candace Lee</a:t>
            </a:r>
            <a:r>
              <a:rPr>
                <a:latin typeface="Verdana"/>
                <a:ea typeface="Verdana"/>
                <a:cs typeface="Verdana"/>
                <a:sym typeface="Verdana"/>
              </a:rPr>
              <a:t>, </a:t>
            </a:r>
            <a:r>
              <a:rPr u="sng">
                <a:solidFill>
                  <a:srgbClr val="CCCCFF"/>
                </a:solidFill>
                <a:uFill>
                  <a:solidFill>
                    <a:srgbClr val="CCCCFF"/>
                  </a:solidFill>
                </a:uFill>
                <a:hlinkClick r:id="rId17" invalidUrl="" action="" tgtFrame="" tooltip="" history="1" highlightClick="0" endSnd="0"/>
              </a:rPr>
              <a:t>Herbert Heyes</a:t>
            </a:r>
            <a:r>
              <a:rPr b="1">
                <a:latin typeface="Verdana"/>
                <a:ea typeface="Verdana"/>
                <a:cs typeface="Verdana"/>
                <a:sym typeface="Verdana"/>
              </a:rPr>
              <a:t>Director:</a:t>
            </a:r>
            <a:r>
              <a:rPr>
                <a:latin typeface="Verdana"/>
                <a:ea typeface="Verdana"/>
                <a:cs typeface="Verdana"/>
                <a:sym typeface="Verdana"/>
              </a:rPr>
              <a:t> </a:t>
            </a:r>
            <a:r>
              <a:rPr u="sng">
                <a:solidFill>
                  <a:srgbClr val="CCCCFF"/>
                </a:solidFill>
                <a:uFill>
                  <a:solidFill>
                    <a:srgbClr val="CCCCFF"/>
                  </a:solidFill>
                </a:uFill>
                <a:hlinkClick r:id="rId18" invalidUrl="" action="" tgtFrame="" tooltip="" history="1" highlightClick="0" endSnd="0"/>
              </a:rPr>
              <a:t>Henry King</a:t>
            </a:r>
            <a:r>
              <a:rPr b="1">
                <a:latin typeface="Verdana"/>
                <a:ea typeface="Verdana"/>
                <a:cs typeface="Verdana"/>
                <a:sym typeface="Verdana"/>
              </a:rPr>
              <a:t>Manufacturer:</a:t>
            </a:r>
            <a:r>
              <a:rPr>
                <a:latin typeface="Verdana"/>
                <a:ea typeface="Verdana"/>
                <a:cs typeface="Verdana"/>
                <a:sym typeface="Verdana"/>
              </a:rPr>
              <a:t> DVCC</a:t>
            </a:r>
            <a:r>
              <a:rPr b="1">
                <a:latin typeface="Verdana"/>
                <a:ea typeface="Verdana"/>
                <a:cs typeface="Verdana"/>
                <a:sym typeface="Verdana"/>
              </a:rPr>
              <a:t>MPAA Rating:</a:t>
            </a:r>
            <a:r>
              <a:rPr>
                <a:latin typeface="Verdana"/>
                <a:ea typeface="Verdana"/>
                <a:cs typeface="Verdana"/>
                <a:sym typeface="Verdana"/>
              </a:rPr>
              <a:t> Not Rated for (nothing objectionable)</a:t>
            </a:r>
            <a:r>
              <a:rPr b="1">
                <a:latin typeface="Verdana"/>
                <a:ea typeface="Verdana"/>
                <a:cs typeface="Verdana"/>
                <a:sym typeface="Verdana"/>
              </a:rPr>
              <a:t>Run Time:</a:t>
            </a:r>
            <a:r>
              <a:rPr>
                <a:latin typeface="Verdana"/>
                <a:ea typeface="Verdana"/>
                <a:cs typeface="Verdana"/>
                <a:sym typeface="Verdana"/>
              </a:rPr>
              <a:t> 01h:41m:51s</a:t>
            </a:r>
            <a:r>
              <a:rPr b="1">
                <a:latin typeface="Verdana"/>
                <a:ea typeface="Verdana"/>
                <a:cs typeface="Verdana"/>
                <a:sym typeface="Verdana"/>
              </a:rPr>
              <a:t>Release Date:</a:t>
            </a:r>
            <a:r>
              <a:rPr>
                <a:latin typeface="Verdana"/>
                <a:ea typeface="Verdana"/>
                <a:cs typeface="Verdana"/>
                <a:sym typeface="Verdana"/>
              </a:rPr>
              <a:t> May 06, 2003</a:t>
            </a:r>
            <a:r>
              <a:rPr b="1">
                <a:latin typeface="Verdana"/>
                <a:ea typeface="Verdana"/>
                <a:cs typeface="Verdana"/>
                <a:sym typeface="Verdana"/>
              </a:rPr>
              <a:t>UPC:</a:t>
            </a:r>
            <a:r>
              <a:rPr>
                <a:latin typeface="Verdana"/>
                <a:ea typeface="Verdana"/>
                <a:cs typeface="Verdana"/>
                <a:sym typeface="Verdana"/>
              </a:rPr>
              <a:t> 024543060970</a:t>
            </a:r>
            <a:r>
              <a:rPr b="1">
                <a:latin typeface="Verdana"/>
                <a:ea typeface="Verdana"/>
                <a:cs typeface="Verdana"/>
                <a:sym typeface="Verdana"/>
              </a:rPr>
              <a:t>Genre:</a:t>
            </a:r>
            <a:r>
              <a:rPr>
                <a:latin typeface="Verdana"/>
                <a:ea typeface="Verdana"/>
                <a:cs typeface="Verdana"/>
                <a:sym typeface="Verdana"/>
              </a:rPr>
              <a:t> romance</a:t>
            </a:r>
            <a:r>
              <a:rPr u="sng">
                <a:solidFill>
                  <a:srgbClr val="CCCCFF"/>
                </a:solidFill>
                <a:uFill>
                  <a:solidFill>
                    <a:srgbClr val="CCCCFF"/>
                  </a:solidFill>
                </a:uFill>
                <a:latin typeface="Verdana"/>
                <a:ea typeface="Verdana"/>
                <a:cs typeface="Verdana"/>
                <a:sym typeface="Verdana"/>
                <a:hlinkClick r:id="rId19" invalidUrl="" action="" tgtFrame="" tooltip="" history="1" highlightClick="0" endSnd="0"/>
              </a:rPr>
              <a:t>Find other reviews in this genre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7" name="Shape 837"/>
          <p:cNvSpPr/>
          <p:nvPr>
            <p:ph type="sldImg"/>
          </p:nvPr>
        </p:nvSpPr>
        <p:spPr>
          <a:prstGeom prst="rect">
            <a:avLst/>
          </a:prstGeom>
        </p:spPr>
        <p:txBody>
          <a:bodyPr/>
          <a:lstStyle/>
          <a:p>
            <a:pPr/>
          </a:p>
        </p:txBody>
      </p:sp>
      <p:sp>
        <p:nvSpPr>
          <p:cNvPr id="838" name="Shape 838"/>
          <p:cNvSpPr/>
          <p:nvPr>
            <p:ph type="body" sz="quarter" idx="1"/>
          </p:nvPr>
        </p:nvSpPr>
        <p:spPr>
          <a:prstGeom prst="rect">
            <a:avLst/>
          </a:prstGeom>
        </p:spPr>
        <p:txBody>
          <a:bodyPr/>
          <a:lstStyle/>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The actual passage reference in the Bible is the First Corinthians Chapter 13</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 </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 </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Please click on the link below.</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 </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Many thanks.</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 </a:t>
            </a:r>
            <a:endParaRPr sz="1600"/>
          </a:p>
          <a:p>
            <a:pPr defTabSz="914400">
              <a:lnSpc>
                <a:spcPct val="100000"/>
              </a:lnSpc>
              <a:spcBef>
                <a:spcPts val="400"/>
              </a:spcBef>
              <a:defRPr sz="1200">
                <a:latin typeface="Times New Roman"/>
                <a:ea typeface="Times New Roman"/>
                <a:cs typeface="Times New Roman"/>
                <a:sym typeface="Times New Roman"/>
              </a:defRPr>
            </a:pPr>
            <a:r>
              <a:rPr u="sng">
                <a:solidFill>
                  <a:srgbClr val="CCCCFF"/>
                </a:solidFill>
                <a:uFill>
                  <a:solidFill>
                    <a:srgbClr val="CCCCFF"/>
                  </a:solidFill>
                </a:uFill>
                <a:latin typeface="Calibri"/>
                <a:ea typeface="Calibri"/>
                <a:cs typeface="Calibri"/>
                <a:sym typeface="Calibri"/>
                <a:hlinkClick r:id="rId3" invalidUrl="" action="" tgtFrame="" tooltip="" history="1" highlightClick="0" endSnd="0"/>
              </a:rPr>
              <a:t>http://www.biblegateway.com/passage/?search=1+Corinthians+13&amp;version=KJV</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 </a:t>
            </a:r>
            <a:endParaRPr sz="1600"/>
          </a:p>
          <a:p>
            <a:pPr defTabSz="914400">
              <a:lnSpc>
                <a:spcPct val="100000"/>
              </a:lnSpc>
              <a:spcBef>
                <a:spcPts val="400"/>
              </a:spcBef>
              <a:defRPr sz="1200">
                <a:latin typeface="Times New Roman"/>
                <a:ea typeface="Times New Roman"/>
                <a:cs typeface="Times New Roman"/>
                <a:sym typeface="Times New Roman"/>
              </a:defRPr>
            </a:pPr>
            <a:r>
              <a:rPr>
                <a:latin typeface="Calibri"/>
                <a:ea typeface="Calibri"/>
                <a:cs typeface="Calibri"/>
                <a:sym typeface="Calibri"/>
              </a:rPr>
              <a:t> </a:t>
            </a:r>
            <a:endParaRPr sz="1600"/>
          </a:p>
          <a:p>
            <a:pPr defTabSz="914400">
              <a:lnSpc>
                <a:spcPct val="100000"/>
              </a:lnSpc>
              <a:defRPr sz="1200">
                <a:latin typeface="Times New Roman"/>
                <a:ea typeface="Times New Roman"/>
                <a:cs typeface="Times New Roman"/>
                <a:sym typeface="Times New Roman"/>
              </a:defRPr>
            </a:pPr>
            <a:endParaRPr sz="1600"/>
          </a:p>
          <a:p>
            <a:pPr defTabSz="914400">
              <a:lnSpc>
                <a:spcPct val="100000"/>
              </a:lnSpc>
              <a:defRPr sz="1200">
                <a:latin typeface="Times New Roman"/>
                <a:ea typeface="Times New Roman"/>
                <a:cs typeface="Times New Roman"/>
                <a:sym typeface="Times New Roman"/>
              </a:defRPr>
            </a:pPr>
            <a:r>
              <a:t>Thanks to Bishop Lawrence E. Day, Seattle August 22 2003</a:t>
            </a:r>
            <a:endParaRPr sz="1600"/>
          </a:p>
          <a:p>
            <a:pPr defTabSz="914400">
              <a:lnSpc>
                <a:spcPct val="100000"/>
              </a:lnSpc>
              <a:defRPr sz="1200">
                <a:latin typeface="Times New Roman"/>
                <a:ea typeface="Times New Roman"/>
                <a:cs typeface="Times New Roman"/>
                <a:sym typeface="Times New Roman"/>
              </a:defRPr>
            </a:pP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The biblical citation(Book of First Corinthians) I included gives the quantification of the term "love" (agape in Greek). The numbers beside the words reference words in Strong's Exhaustive Concordance. The quantification for love would be as follows:</a:t>
            </a:r>
            <a:endParaRPr sz="1600"/>
          </a:p>
          <a:p>
            <a:pPr defTabSz="914400">
              <a:lnSpc>
                <a:spcPct val="100000"/>
              </a:lnSpc>
              <a:defRPr sz="1200">
                <a:latin typeface="Times New Roman"/>
                <a:ea typeface="Times New Roman"/>
                <a:cs typeface="Times New Roman"/>
                <a:sym typeface="Times New Roman"/>
              </a:defRPr>
            </a:pP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A person who loves acts the following way toward the person being loved:</a:t>
            </a:r>
            <a:endParaRPr sz="1600"/>
          </a:p>
          <a:p>
            <a:pPr defTabSz="914400">
              <a:lnSpc>
                <a:spcPct val="100000"/>
              </a:lnSpc>
              <a:defRPr sz="1200">
                <a:latin typeface="Times New Roman"/>
                <a:ea typeface="Times New Roman"/>
                <a:cs typeface="Times New Roman"/>
                <a:sym typeface="Times New Roman"/>
              </a:defRPr>
            </a:pP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1.	suffereth long</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2.	is kind</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3.	envieth not</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4.	vaunteth not itself, vaunteth...: or, is not rash</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5.	is not puffed up</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6.	Doth not behave itself unseemly</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7.	seeketh not her own</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8.	is not easily provoked</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9.	thinketh no evil</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10.	Rejoiceth not in iniquity</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11.	rejoiceth in the truth</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12.	Beareth all things</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13.	believeth all things</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14.	hopeth all things</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15.	endureth all things</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16.	never faileth</a:t>
            </a: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So, using these 16 quantifications for "love", a person could examine the long-term consistent behavioral actions of one person towards another and determine whether there was real agape love in the heart of the one claiming to love. Thus the quality of agape love can be measured by these quantified behaviors. </a:t>
            </a:r>
            <a:endParaRPr sz="1600"/>
          </a:p>
          <a:p>
            <a:pPr defTabSz="914400">
              <a:lnSpc>
                <a:spcPct val="100000"/>
              </a:lnSpc>
              <a:defRPr sz="1200">
                <a:latin typeface="Times New Roman"/>
                <a:ea typeface="Times New Roman"/>
                <a:cs typeface="Times New Roman"/>
                <a:sym typeface="Times New Roman"/>
              </a:defRPr>
            </a:pP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So, my point is two fold. The first being that I support your contention that all qualities that humans deal with are quantifiable. The second is that the hardest of all, true selfless unconditional love, has been in fact quantified since antiquity. The definition and the measurement of the same has also been largely ignored by the world. I wonder if there's a correlation here. It may be that people like to have "qualities" unquantified, both professionally and personally. It leaves them more wiggle room.</a:t>
            </a:r>
            <a:endParaRPr sz="1600"/>
          </a:p>
          <a:p>
            <a:pPr defTabSz="914400">
              <a:lnSpc>
                <a:spcPct val="100000"/>
              </a:lnSpc>
              <a:defRPr sz="1200">
                <a:latin typeface="Times New Roman"/>
                <a:ea typeface="Times New Roman"/>
                <a:cs typeface="Times New Roman"/>
                <a:sym typeface="Times New Roman"/>
              </a:defRPr>
            </a:pP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 </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Dr. Lawrence E. Day, CQA, PMP</a:t>
            </a:r>
            <a:endParaRPr sz="1600"/>
          </a:p>
          <a:p>
            <a:pPr defTabSz="914400">
              <a:lnSpc>
                <a:spcPct val="100000"/>
              </a:lnSpc>
              <a:defRPr sz="1200">
                <a:latin typeface="Times New Roman"/>
                <a:ea typeface="Times New Roman"/>
                <a:cs typeface="Times New Roman"/>
                <a:sym typeface="Times New Roman"/>
              </a:defRPr>
            </a:pP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While at the London conference, after you had emphasized the necessity of applying the skill of quantifying a quality, one of the participants told me that he did not believe you. One time after he had asserted to his boss that "you can't mange what you can't measure", his boss said what about trust. Trust is needed to successfully manage but you can't measure it. At the time, I didn't have the opportunity to dialog further, and he seemed pretty convinced of his position. So, basically, I've just dwelled upon the statement occasionally, and I have come to the conclusion that he is wrong. Basically, there are a set of behaviors that the "boss" would consider indicators that trust should or should not be conferred. Therefore trust can be quantified. An example might be that always completely filling out expense reports with all receipts attached and no errors might be one of the boss' measurable indicators of trust. Another might be that work is always done on time and meets the desired objective. So these quantifiers, although usually not documented are measurable indicators that make up the quality of trust.</a:t>
            </a:r>
            <a:endParaRPr sz="1600"/>
          </a:p>
          <a:p>
            <a:pPr defTabSz="914400">
              <a:lnSpc>
                <a:spcPct val="100000"/>
              </a:lnSpc>
              <a:defRPr sz="1200">
                <a:latin typeface="Times New Roman"/>
                <a:ea typeface="Times New Roman"/>
                <a:cs typeface="Times New Roman"/>
                <a:sym typeface="Times New Roman"/>
              </a:defRPr>
            </a:pP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As I thought about it more, I came to the realization that probably the most difficult quality of all, "love", has been quantified for 2000 years. Here it is in the Bible in the Book of First Corinthians.</a:t>
            </a:r>
            <a:endParaRPr sz="1600"/>
          </a:p>
          <a:p>
            <a:pPr defTabSz="914400">
              <a:lnSpc>
                <a:spcPct val="100000"/>
              </a:lnSpc>
              <a:defRPr sz="1200">
                <a:latin typeface="Times New Roman"/>
                <a:ea typeface="Times New Roman"/>
                <a:cs typeface="Times New Roman"/>
                <a:sym typeface="Times New Roman"/>
              </a:defRPr>
            </a:pP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(1Co 13:4)  Charity26 suffereth long3114, and is kind5541; charity26 envieth2206 not3756; charity26 vaunteth4068, 0 not3756 itself4068, is5448, 0 not3756 puffed up5448, vaunteth...: or, is not rash</a:t>
            </a:r>
            <a:endParaRPr sz="1600"/>
          </a:p>
          <a:p>
            <a:pPr defTabSz="914400">
              <a:lnSpc>
                <a:spcPct val="100000"/>
              </a:lnSpc>
              <a:defRPr sz="1200">
                <a:latin typeface="Times New Roman"/>
                <a:ea typeface="Times New Roman"/>
                <a:cs typeface="Times New Roman"/>
                <a:sym typeface="Times New Roman"/>
              </a:defRPr>
            </a:pP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(1Co 13:5)  Doth807, 0 not3756 behave itself unseemly807, seeketh2212 not3756 her own1438, is3947, 0 not3756 easily provoked3947, thinketh3049 no3756 evil2556;</a:t>
            </a:r>
            <a:endParaRPr sz="1600"/>
          </a:p>
          <a:p>
            <a:pPr defTabSz="914400">
              <a:lnSpc>
                <a:spcPct val="100000"/>
              </a:lnSpc>
              <a:defRPr sz="1200">
                <a:latin typeface="Times New Roman"/>
                <a:ea typeface="Times New Roman"/>
                <a:cs typeface="Times New Roman"/>
                <a:sym typeface="Times New Roman"/>
              </a:defRPr>
            </a:pP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(1Co 13:6)  Rejoiceth5463 not3756 in1909 iniquity93, but1161 rejoiceth4796 in the truth225; in the truth: or, with the truth</a:t>
            </a:r>
            <a:endParaRPr sz="1600"/>
          </a:p>
          <a:p>
            <a:pPr defTabSz="914400">
              <a:lnSpc>
                <a:spcPct val="100000"/>
              </a:lnSpc>
              <a:defRPr sz="1200">
                <a:latin typeface="Times New Roman"/>
                <a:ea typeface="Times New Roman"/>
                <a:cs typeface="Times New Roman"/>
                <a:sym typeface="Times New Roman"/>
              </a:defRPr>
            </a:pP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(1Co 13:7)  Beareth4722 all things3956, believeth4100 all things3956, hopeth1679 all things3956, endureth5278 all things3956.</a:t>
            </a:r>
            <a:endParaRPr sz="1600"/>
          </a:p>
          <a:p>
            <a:pPr defTabSz="914400">
              <a:lnSpc>
                <a:spcPct val="100000"/>
              </a:lnSpc>
              <a:defRPr sz="1200">
                <a:latin typeface="Times New Roman"/>
                <a:ea typeface="Times New Roman"/>
                <a:cs typeface="Times New Roman"/>
                <a:sym typeface="Times New Roman"/>
              </a:defRPr>
            </a:pP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(1Co 13:8)  Charity26 never3763 faileth1601: . fail: Gr. vanish away</a:t>
            </a:r>
            <a:endParaRPr sz="1600"/>
          </a:p>
          <a:p>
            <a:pPr defTabSz="914400">
              <a:lnSpc>
                <a:spcPct val="100000"/>
              </a:lnSpc>
              <a:defRPr sz="1200">
                <a:latin typeface="Times New Roman"/>
                <a:ea typeface="Times New Roman"/>
                <a:cs typeface="Times New Roman"/>
                <a:sym typeface="Times New Roman"/>
              </a:defRPr>
            </a:pP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There is further breakdowns that can occur, since many of the descriptive words, such as "kind", can be further quantified. What this does do, is make possessing the attribute of "love" an observable behavior that can be measured against these parameters. Are you easily angered at someone? If so, then that is observable quantifiable evidence that you don't truly love that person. </a:t>
            </a:r>
            <a:endParaRPr sz="1600"/>
          </a:p>
          <a:p>
            <a:pPr defTabSz="914400">
              <a:lnSpc>
                <a:spcPct val="100000"/>
              </a:lnSpc>
              <a:defRPr sz="1200">
                <a:latin typeface="Times New Roman"/>
                <a:ea typeface="Times New Roman"/>
                <a:cs typeface="Times New Roman"/>
                <a:sym typeface="Times New Roman"/>
              </a:defRPr>
            </a:pP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So, in summary, I am more convinced than ever that the ability and need to quantify qualities is essential to the accomplishment of desired goals.</a:t>
            </a:r>
            <a:endParaRPr sz="1600"/>
          </a:p>
          <a:p>
            <a:pPr defTabSz="914400">
              <a:lnSpc>
                <a:spcPct val="100000"/>
              </a:lnSpc>
              <a:defRPr sz="1200">
                <a:latin typeface="Times New Roman"/>
                <a:ea typeface="Times New Roman"/>
                <a:cs typeface="Times New Roman"/>
                <a:sym typeface="Times New Roman"/>
              </a:defRPr>
            </a:pP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Best Regards,</a:t>
            </a:r>
            <a:endParaRPr sz="1600"/>
          </a:p>
          <a:p>
            <a:pPr defTabSz="914400">
              <a:lnSpc>
                <a:spcPct val="100000"/>
              </a:lnSpc>
              <a:defRPr sz="1200">
                <a:latin typeface="Times New Roman"/>
                <a:ea typeface="Times New Roman"/>
                <a:cs typeface="Times New Roman"/>
                <a:sym typeface="Times New Roman"/>
              </a:defRPr>
            </a:pPr>
            <a:endParaRPr sz="1600">
              <a:latin typeface="Arial"/>
              <a:ea typeface="Arial"/>
              <a:cs typeface="Arial"/>
              <a:sym typeface="Arial"/>
            </a:endParaRPr>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Dr. Lawrence E. Day, CQA, PMP -Seattle WA, USA</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AUGUST 2003</a:t>
            </a:r>
            <a:endParaRPr sz="1600"/>
          </a:p>
          <a:p>
            <a:pPr defTabSz="914400">
              <a:lnSpc>
                <a:spcPct val="100000"/>
              </a:lnSpc>
              <a:defRPr sz="1200">
                <a:latin typeface="Times New Roman"/>
                <a:ea typeface="Times New Roman"/>
                <a:cs typeface="Times New Roman"/>
                <a:sym typeface="Times New Roman"/>
              </a:defRPr>
            </a:pPr>
            <a:r>
              <a:rPr>
                <a:latin typeface="Arial"/>
                <a:ea typeface="Arial"/>
                <a:cs typeface="Arial"/>
                <a:sym typeface="Arial"/>
              </a:rPr>
              <a:t>"Day, Lawrence E" &lt;lawrence.e.day@boeing.com&gt;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7" name="Shape 867"/>
          <p:cNvSpPr/>
          <p:nvPr>
            <p:ph type="sldImg"/>
          </p:nvPr>
        </p:nvSpPr>
        <p:spPr>
          <a:prstGeom prst="rect">
            <a:avLst/>
          </a:prstGeom>
        </p:spPr>
        <p:txBody>
          <a:bodyPr/>
          <a:lstStyle/>
          <a:p>
            <a:pPr/>
          </a:p>
        </p:txBody>
      </p:sp>
      <p:sp>
        <p:nvSpPr>
          <p:cNvPr id="868" name="Shape 868"/>
          <p:cNvSpPr/>
          <p:nvPr>
            <p:ph type="body" sz="quarter" idx="1"/>
          </p:nvPr>
        </p:nvSpPr>
        <p:spPr>
          <a:prstGeom prst="rect">
            <a:avLst/>
          </a:prstGeom>
        </p:spPr>
        <p:txBody>
          <a:bodyPr/>
          <a:lstStyle>
            <a:lvl1pPr defTabSz="1300480">
              <a:lnSpc>
                <a:spcPct val="100000"/>
              </a:lnSpc>
              <a:spcBef>
                <a:spcPts val="600"/>
              </a:spcBef>
              <a:defRPr sz="1600">
                <a:latin typeface="Times"/>
                <a:ea typeface="Times"/>
                <a:cs typeface="Times"/>
                <a:sym typeface="Times"/>
              </a:defRPr>
            </a:lvl1pPr>
          </a:lstStyle>
          <a:p>
            <a:pPr/>
            <a:r>
              <a:t>Tolerable synonym = Fail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sldImg"/>
          </p:nvPr>
        </p:nvSpPr>
        <p:spPr>
          <a:prstGeom prst="rect">
            <a:avLst/>
          </a:prstGeom>
        </p:spPr>
        <p:txBody>
          <a:bodyPr/>
          <a:lstStyle/>
          <a:p>
            <a:pPr/>
          </a:p>
        </p:txBody>
      </p:sp>
      <p:sp>
        <p:nvSpPr>
          <p:cNvPr id="369" name="Shape 369"/>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Courtesy Rolf Goetz 2016 for his audio https://voice.adobe.com/a/P0BaZ/</a:t>
            </a:r>
          </a:p>
          <a:p>
            <a:pPr defTabSz="914400">
              <a:lnSpc>
                <a:spcPct val="100000"/>
              </a:lnSpc>
              <a:defRPr sz="1200">
                <a:latin typeface="Calibri"/>
                <a:ea typeface="Calibri"/>
                <a:cs typeface="Calibri"/>
                <a:sym typeface="Calibri"/>
              </a:defRPr>
            </a:pPr>
            <a:r>
              <a:rPr u="sng">
                <a:solidFill>
                  <a:srgbClr val="0000FF"/>
                </a:solidFill>
                <a:uFill>
                  <a:solidFill>
                    <a:srgbClr val="0000FF"/>
                  </a:solidFill>
                </a:uFill>
                <a:hlinkClick r:id="rId3" invalidUrl="" action="" tgtFrame="" tooltip="" history="1" highlightClick="0" endSnd="0"/>
              </a:rPr>
              <a:t>yodaearth@googlemail.com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5" name="Shape 965"/>
          <p:cNvSpPr/>
          <p:nvPr>
            <p:ph type="sldImg"/>
          </p:nvPr>
        </p:nvSpPr>
        <p:spPr>
          <a:prstGeom prst="rect">
            <a:avLst/>
          </a:prstGeom>
        </p:spPr>
        <p:txBody>
          <a:bodyPr/>
          <a:lstStyle/>
          <a:p>
            <a:pPr/>
          </a:p>
        </p:txBody>
      </p:sp>
      <p:sp>
        <p:nvSpPr>
          <p:cNvPr id="966" name="Shape 966"/>
          <p:cNvSpPr/>
          <p:nvPr>
            <p:ph type="body" sz="quarter" idx="1"/>
          </p:nvPr>
        </p:nvSpPr>
        <p:spPr>
          <a:prstGeom prst="rect">
            <a:avLst/>
          </a:prstGeom>
        </p:spPr>
        <p:txBody>
          <a:bodyPr/>
          <a:lstStyle/>
          <a:p>
            <a:pPr defTabSz="1300480">
              <a:lnSpc>
                <a:spcPct val="100000"/>
              </a:lnSpc>
              <a:spcBef>
                <a:spcPts val="600"/>
              </a:spcBef>
              <a:defRPr sz="1600">
                <a:latin typeface="Times"/>
                <a:ea typeface="Times"/>
                <a:cs typeface="Times"/>
                <a:sym typeface="Times"/>
              </a:defRPr>
            </a:pPr>
            <a:r>
              <a:t>If conservative we can hand over to only 1 of 100 traders.</a:t>
            </a:r>
          </a:p>
          <a:p>
            <a:pPr defTabSz="1300480">
              <a:lnSpc>
                <a:spcPct val="100000"/>
              </a:lnSpc>
              <a:spcBef>
                <a:spcPts val="600"/>
              </a:spcBef>
              <a:defRPr sz="1600">
                <a:latin typeface="Times"/>
                <a:ea typeface="Times"/>
                <a:cs typeface="Times"/>
                <a:sym typeface="Times"/>
              </a:defRPr>
            </a:pPr>
            <a:r>
              <a:t>Proceed with all necessary and due caution.</a:t>
            </a:r>
          </a:p>
          <a:p>
            <a:pPr defTabSz="1300480">
              <a:lnSpc>
                <a:spcPct val="100000"/>
              </a:lnSpc>
              <a:spcBef>
                <a:spcPts val="600"/>
              </a:spcBef>
              <a:defRPr sz="1600">
                <a:latin typeface="Times"/>
                <a:ea typeface="Times"/>
                <a:cs typeface="Times"/>
                <a:sym typeface="Times"/>
              </a:defRPr>
            </a:pPr>
            <a:r>
              <a:t>We got to be able to reverse the last step.</a:t>
            </a:r>
          </a:p>
          <a:p>
            <a:pPr defTabSz="1300480">
              <a:lnSpc>
                <a:spcPct val="100000"/>
              </a:lnSpc>
              <a:spcBef>
                <a:spcPts val="600"/>
              </a:spcBef>
              <a:defRPr sz="1600">
                <a:latin typeface="Times"/>
                <a:ea typeface="Times"/>
                <a:cs typeface="Times"/>
                <a:sym typeface="Times"/>
              </a:defRPr>
            </a:pPr>
            <a:r>
              <a:t>We the developers are inn there with them ready to pull the plug.</a:t>
            </a:r>
          </a:p>
          <a:p>
            <a:pPr defTabSz="1300480">
              <a:lnSpc>
                <a:spcPct val="100000"/>
              </a:lnSpc>
              <a:spcBef>
                <a:spcPts val="600"/>
              </a:spcBef>
              <a:defRPr sz="1600">
                <a:latin typeface="Times"/>
                <a:ea typeface="Times"/>
                <a:cs typeface="Times"/>
                <a:sym typeface="Times"/>
              </a:defRPr>
            </a:pPr>
            <a:r>
              <a:t>Balanced with taking some risk to get high profit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5" name="Shape 1015"/>
          <p:cNvSpPr/>
          <p:nvPr>
            <p:ph type="sldImg"/>
          </p:nvPr>
        </p:nvSpPr>
        <p:spPr>
          <a:prstGeom prst="rect">
            <a:avLst/>
          </a:prstGeom>
        </p:spPr>
        <p:txBody>
          <a:bodyPr/>
          <a:lstStyle/>
          <a:p>
            <a:pPr/>
          </a:p>
        </p:txBody>
      </p:sp>
      <p:sp>
        <p:nvSpPr>
          <p:cNvPr id="1016" name="Shape 1016"/>
          <p:cNvSpPr/>
          <p:nvPr>
            <p:ph type="body" sz="quarter" idx="1"/>
          </p:nvPr>
        </p:nvSpPr>
        <p:spPr>
          <a:prstGeom prst="rect">
            <a:avLst/>
          </a:prstGeom>
        </p:spPr>
        <p:txBody>
          <a:bodyPr/>
          <a:lstStyle/>
          <a:p>
            <a:pPr defTabSz="1300480">
              <a:lnSpc>
                <a:spcPct val="100000"/>
              </a:lnSpc>
              <a:spcBef>
                <a:spcPts val="600"/>
              </a:spcBef>
              <a:defRPr sz="1600">
                <a:latin typeface="Times"/>
                <a:ea typeface="Times"/>
                <a:cs typeface="Times"/>
                <a:sym typeface="Times"/>
              </a:defRPr>
            </a:pPr>
            <a:r>
              <a:t>Comparing with the estimates done at the beginning of the cycle.</a:t>
            </a:r>
          </a:p>
          <a:p>
            <a:pPr defTabSz="1300480">
              <a:lnSpc>
                <a:spcPct val="100000"/>
              </a:lnSpc>
              <a:spcBef>
                <a:spcPts val="600"/>
              </a:spcBef>
              <a:defRPr sz="1600">
                <a:latin typeface="Times"/>
                <a:ea typeface="Times"/>
                <a:cs typeface="Times"/>
                <a:sym typeface="Times"/>
              </a:defRPr>
            </a:pPr>
            <a:r>
              <a:t>Deviation from estimates are opportunities to a. step back, or, b. move ahead.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8" name="Shape 1068"/>
          <p:cNvSpPr/>
          <p:nvPr>
            <p:ph type="sldImg"/>
          </p:nvPr>
        </p:nvSpPr>
        <p:spPr>
          <a:prstGeom prst="rect">
            <a:avLst/>
          </a:prstGeom>
        </p:spPr>
        <p:txBody>
          <a:bodyPr/>
          <a:lstStyle/>
          <a:p>
            <a:pPr/>
          </a:p>
        </p:txBody>
      </p:sp>
      <p:sp>
        <p:nvSpPr>
          <p:cNvPr id="1069" name="Shape 1069"/>
          <p:cNvSpPr/>
          <p:nvPr>
            <p:ph type="body" sz="quarter" idx="1"/>
          </p:nvPr>
        </p:nvSpPr>
        <p:spPr>
          <a:prstGeom prst="rect">
            <a:avLst/>
          </a:prstGeom>
        </p:spPr>
        <p:txBody>
          <a:bodyPr/>
          <a:lstStyle/>
          <a:p>
            <a:pPr defTabSz="1300480">
              <a:lnSpc>
                <a:spcPct val="100000"/>
              </a:lnSpc>
              <a:spcBef>
                <a:spcPts val="600"/>
              </a:spcBef>
              <a:defRPr sz="1600">
                <a:latin typeface="Times"/>
                <a:ea typeface="Times"/>
                <a:cs typeface="Times"/>
                <a:sym typeface="Times"/>
              </a:defRPr>
            </a:pPr>
            <a:r>
              <a:t>We can make a plan with several cycles ahead, but the next step that is actually done is decided in the beginning of every cycle.</a:t>
            </a:r>
          </a:p>
          <a:p>
            <a:pPr defTabSz="1300480">
              <a:lnSpc>
                <a:spcPct val="100000"/>
              </a:lnSpc>
              <a:spcBef>
                <a:spcPts val="600"/>
              </a:spcBef>
              <a:defRPr sz="1600">
                <a:latin typeface="Times"/>
                <a:ea typeface="Times"/>
                <a:cs typeface="Times"/>
                <a:sym typeface="Times"/>
              </a:defRPr>
            </a:pPr>
            <a:r>
              <a:t>The question is; How rapidly can you learn from what you did last week? Not next year, not next project, but, within this project right now.</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3" name="Shape 1523"/>
          <p:cNvSpPr/>
          <p:nvPr>
            <p:ph type="sldImg"/>
          </p:nvPr>
        </p:nvSpPr>
        <p:spPr>
          <a:prstGeom prst="rect">
            <a:avLst/>
          </a:prstGeom>
        </p:spPr>
        <p:txBody>
          <a:bodyPr/>
          <a:lstStyle/>
          <a:p>
            <a:pPr/>
          </a:p>
        </p:txBody>
      </p:sp>
      <p:sp>
        <p:nvSpPr>
          <p:cNvPr id="1524" name="Shape 1524"/>
          <p:cNvSpPr/>
          <p:nvPr>
            <p:ph type="body" sz="quarter" idx="1"/>
          </p:nvPr>
        </p:nvSpPr>
        <p:spPr>
          <a:prstGeom prst="rect">
            <a:avLst/>
          </a:prstGeom>
        </p:spPr>
        <p:txBody>
          <a:bodyPr/>
          <a:lstStyle/>
          <a:p>
            <a:pPr defTabSz="914400">
              <a:lnSpc>
                <a:spcPct val="100000"/>
              </a:lnSpc>
              <a:defRPr sz="1600">
                <a:latin typeface="Helvetica"/>
                <a:ea typeface="Helvetica"/>
                <a:cs typeface="Helvetica"/>
                <a:sym typeface="Helvetica"/>
              </a:defRPr>
            </a:pPr>
            <a:r>
              <a:t>These slides contributed as non confidential experience, by  Eric Simmons, </a:t>
            </a:r>
            <a:r>
              <a:rPr u="sng">
                <a:solidFill>
                  <a:srgbClr val="009999"/>
                </a:solidFill>
                <a:uFill>
                  <a:solidFill>
                    <a:srgbClr val="009999"/>
                  </a:solidFill>
                </a:uFill>
                <a:hlinkClick r:id="rId3" invalidUrl="" action="" tgtFrame="" tooltip="" history="1" highlightClick="0" endSnd="0"/>
              </a:rPr>
              <a:t>erik.simmons@intel.com</a:t>
            </a:r>
            <a:r>
              <a:t>, for my Construx Summit lecture 25 Oct 2011 Seattle</a:t>
            </a:r>
          </a:p>
          <a:p>
            <a:pPr defTabSz="914400">
              <a:lnSpc>
                <a:spcPct val="100000"/>
              </a:lnSpc>
              <a:defRPr sz="1600">
                <a:latin typeface="Helvetica"/>
                <a:ea typeface="Helvetica"/>
                <a:cs typeface="Helvetica"/>
                <a:sym typeface="Helvetica"/>
              </a:defRPr>
            </a:pPr>
          </a:p>
          <a:p>
            <a:pPr defTabSz="914400">
              <a:lnSpc>
                <a:spcPct val="100000"/>
              </a:lnSpc>
              <a:defRPr sz="1600">
                <a:latin typeface="Helvetica"/>
                <a:ea typeface="Helvetica"/>
                <a:cs typeface="Helvetica"/>
                <a:sym typeface="Helvetica"/>
              </a:defRPr>
            </a:pPr>
            <a:r>
              <a:t>This incident was from Summer 2011 (3 months earlier than Oct)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7" name="Shape 427"/>
          <p:cNvSpPr/>
          <p:nvPr>
            <p:ph type="sldImg"/>
          </p:nvPr>
        </p:nvSpPr>
        <p:spPr>
          <a:prstGeom prst="rect">
            <a:avLst/>
          </a:prstGeom>
        </p:spPr>
        <p:txBody>
          <a:bodyPr/>
          <a:lstStyle/>
          <a:p>
            <a:pPr/>
          </a:p>
        </p:txBody>
      </p:sp>
      <p:sp>
        <p:nvSpPr>
          <p:cNvPr id="428" name="Shape 428"/>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Courtesy Rolf Goetz 2016 for his audio https://voice.adobe.com/a/P0BaZ/</a:t>
            </a:r>
          </a:p>
          <a:p>
            <a:pPr defTabSz="914400">
              <a:lnSpc>
                <a:spcPct val="100000"/>
              </a:lnSpc>
              <a:defRPr sz="1200">
                <a:latin typeface="Calibri"/>
                <a:ea typeface="Calibri"/>
                <a:cs typeface="Calibri"/>
                <a:sym typeface="Calibri"/>
              </a:defRPr>
            </a:pPr>
            <a:r>
              <a:rPr u="sng">
                <a:solidFill>
                  <a:srgbClr val="0000FF"/>
                </a:solidFill>
                <a:uFill>
                  <a:solidFill>
                    <a:srgbClr val="0000FF"/>
                  </a:solidFill>
                </a:uFill>
                <a:hlinkClick r:id="rId3" invalidUrl="" action="" tgtFrame="" tooltip="" history="1" highlightClick="0" endSnd="0"/>
              </a:rPr>
              <a:t>yodaearth@googlemail.com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1" name="Shape 501"/>
          <p:cNvSpPr/>
          <p:nvPr>
            <p:ph type="sldImg"/>
          </p:nvPr>
        </p:nvSpPr>
        <p:spPr>
          <a:prstGeom prst="rect">
            <a:avLst/>
          </a:prstGeom>
        </p:spPr>
        <p:txBody>
          <a:bodyPr/>
          <a:lstStyle/>
          <a:p>
            <a:pPr/>
          </a:p>
        </p:txBody>
      </p:sp>
      <p:sp>
        <p:nvSpPr>
          <p:cNvPr id="502" name="Shape 502"/>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Courtesy Rolf Goetz 2016 for his audio https://voice.adobe.com/a/P0BaZ/</a:t>
            </a:r>
          </a:p>
          <a:p>
            <a:pPr defTabSz="914400">
              <a:lnSpc>
                <a:spcPct val="100000"/>
              </a:lnSpc>
              <a:defRPr sz="1200">
                <a:latin typeface="Calibri"/>
                <a:ea typeface="Calibri"/>
                <a:cs typeface="Calibri"/>
                <a:sym typeface="Calibri"/>
              </a:defRPr>
            </a:pPr>
            <a:r>
              <a:rPr u="sng">
                <a:solidFill>
                  <a:srgbClr val="0000FF"/>
                </a:solidFill>
                <a:uFill>
                  <a:solidFill>
                    <a:srgbClr val="0000FF"/>
                  </a:solidFill>
                </a:uFill>
                <a:hlinkClick r:id="rId3" invalidUrl="" action="" tgtFrame="" tooltip="" history="1" highlightClick="0" endSnd="0"/>
              </a:rPr>
              <a:t>yodaearth@googlemail.com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2" name="Shape 572"/>
          <p:cNvSpPr/>
          <p:nvPr>
            <p:ph type="sldImg"/>
          </p:nvPr>
        </p:nvSpPr>
        <p:spPr>
          <a:prstGeom prst="rect">
            <a:avLst/>
          </a:prstGeom>
        </p:spPr>
        <p:txBody>
          <a:bodyPr/>
          <a:lstStyle/>
          <a:p>
            <a:pPr/>
          </a:p>
        </p:txBody>
      </p:sp>
      <p:sp>
        <p:nvSpPr>
          <p:cNvPr id="573" name="Shape 573"/>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Courtesy Rolf Goetz 2016 for his audio https://voice.adobe.com/a/P0BaZ/</a:t>
            </a:r>
          </a:p>
          <a:p>
            <a:pPr defTabSz="914400">
              <a:lnSpc>
                <a:spcPct val="100000"/>
              </a:lnSpc>
              <a:defRPr sz="1200">
                <a:latin typeface="Calibri"/>
                <a:ea typeface="Calibri"/>
                <a:cs typeface="Calibri"/>
                <a:sym typeface="Calibri"/>
              </a:defRPr>
            </a:pPr>
            <a:r>
              <a:rPr u="sng">
                <a:solidFill>
                  <a:srgbClr val="0000FF"/>
                </a:solidFill>
                <a:uFill>
                  <a:solidFill>
                    <a:srgbClr val="0000FF"/>
                  </a:solidFill>
                </a:uFill>
                <a:hlinkClick r:id="rId3" invalidUrl="" action="" tgtFrame="" tooltip="" history="1" highlightClick="0" endSnd="0"/>
              </a:rPr>
              <a:t>yodaearth@googlemail.com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0" name="Shape 580"/>
          <p:cNvSpPr/>
          <p:nvPr>
            <p:ph type="sldImg"/>
          </p:nvPr>
        </p:nvSpPr>
        <p:spPr>
          <a:prstGeom prst="rect">
            <a:avLst/>
          </a:prstGeom>
        </p:spPr>
        <p:txBody>
          <a:bodyPr/>
          <a:lstStyle/>
          <a:p>
            <a:pPr/>
          </a:p>
        </p:txBody>
      </p:sp>
      <p:sp>
        <p:nvSpPr>
          <p:cNvPr id="581" name="Shape 581"/>
          <p:cNvSpPr/>
          <p:nvPr>
            <p:ph type="body" sz="quarter" idx="1"/>
          </p:nvPr>
        </p:nvSpPr>
        <p:spPr>
          <a:prstGeom prst="rect">
            <a:avLst/>
          </a:prstGeom>
        </p:spPr>
        <p:txBody>
          <a:bodyPr/>
          <a:lstStyle/>
          <a:p>
            <a:pPr/>
            <a:r>
              <a:t>Made 17 Nov 2015 based on student work at Lviv Business School Class exercise Mars Mission.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5" name="Shape 585"/>
          <p:cNvSpPr/>
          <p:nvPr>
            <p:ph type="sldImg"/>
          </p:nvPr>
        </p:nvSpPr>
        <p:spPr>
          <a:prstGeom prst="rect">
            <a:avLst/>
          </a:prstGeom>
        </p:spPr>
        <p:txBody>
          <a:bodyPr/>
          <a:lstStyle/>
          <a:p>
            <a:pPr/>
          </a:p>
        </p:txBody>
      </p:sp>
      <p:sp>
        <p:nvSpPr>
          <p:cNvPr id="586" name="Shape 586"/>
          <p:cNvSpPr/>
          <p:nvPr>
            <p:ph type="body" sz="quarter" idx="1"/>
          </p:nvPr>
        </p:nvSpPr>
        <p:spPr>
          <a:prstGeom prst="rect">
            <a:avLst/>
          </a:prstGeom>
        </p:spPr>
        <p:txBody>
          <a:bodyPr/>
          <a:lstStyle/>
          <a:p>
            <a:pPr/>
            <a:r>
              <a:t>Made 17 Nov 2015 based on student work at Lviv Business School Class exercise Mars Mission.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0" name="Shape 590"/>
          <p:cNvSpPr/>
          <p:nvPr>
            <p:ph type="sldImg"/>
          </p:nvPr>
        </p:nvSpPr>
        <p:spPr>
          <a:prstGeom prst="rect">
            <a:avLst/>
          </a:prstGeom>
        </p:spPr>
        <p:txBody>
          <a:bodyPr/>
          <a:lstStyle/>
          <a:p>
            <a:pPr/>
          </a:p>
        </p:txBody>
      </p:sp>
      <p:sp>
        <p:nvSpPr>
          <p:cNvPr id="591" name="Shape 591"/>
          <p:cNvSpPr/>
          <p:nvPr>
            <p:ph type="body" sz="quarter" idx="1"/>
          </p:nvPr>
        </p:nvSpPr>
        <p:spPr>
          <a:prstGeom prst="rect">
            <a:avLst/>
          </a:prstGeom>
        </p:spPr>
        <p:txBody>
          <a:bodyPr/>
          <a:lstStyle/>
          <a:p>
            <a:pPr/>
            <a:r>
              <a:t>MARS MISSION TABLE OVERVIEW 2015 LVBSMade 17 Nov 2015 based on student work at Lviv Business School Class exercise Mars Mission.</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Title Text</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pPr/>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117" name="Shape 117"/>
          <p:cNvSpPr/>
          <p:nvPr>
            <p:ph type="title"/>
          </p:nvPr>
        </p:nvSpPr>
        <p:spPr>
          <a:xfrm>
            <a:off x="975359" y="3029937"/>
            <a:ext cx="11054082" cy="2090704"/>
          </a:xfrm>
          <a:prstGeom prst="rect">
            <a:avLst/>
          </a:prstGeom>
        </p:spPr>
        <p:txBody>
          <a:bodyPr lIns="65023" tIns="65023" rIns="65023" bIns="65023"/>
          <a:lstStyle>
            <a:lvl1pPr defTabSz="650240">
              <a:defRPr sz="6200">
                <a:latin typeface="Calibri"/>
                <a:ea typeface="Calibri"/>
                <a:cs typeface="Calibri"/>
                <a:sym typeface="Calibri"/>
              </a:defRPr>
            </a:lvl1pPr>
          </a:lstStyle>
          <a:p>
            <a:pPr/>
            <a:r>
              <a:t>Title Text</a:t>
            </a:r>
          </a:p>
        </p:txBody>
      </p:sp>
      <p:sp>
        <p:nvSpPr>
          <p:cNvPr id="118" name="Shape 118"/>
          <p:cNvSpPr/>
          <p:nvPr>
            <p:ph type="body" sz="quarter" idx="1"/>
          </p:nvPr>
        </p:nvSpPr>
        <p:spPr>
          <a:xfrm>
            <a:off x="1950719" y="5527040"/>
            <a:ext cx="9103362" cy="2492587"/>
          </a:xfrm>
          <a:prstGeom prst="rect">
            <a:avLst/>
          </a:prstGeom>
        </p:spPr>
        <p:txBody>
          <a:bodyPr lIns="65023" tIns="65023" rIns="65023" bIns="65023" anchor="t"/>
          <a:lstStyle>
            <a:lvl1pPr marL="0" indent="0" algn="ctr" defTabSz="650240">
              <a:spcBef>
                <a:spcPts val="1000"/>
              </a:spcBef>
              <a:buSzTx/>
              <a:buNone/>
              <a:defRPr sz="4400">
                <a:solidFill>
                  <a:srgbClr val="888888"/>
                </a:solidFill>
                <a:latin typeface="Calibri"/>
                <a:ea typeface="Calibri"/>
                <a:cs typeface="Calibri"/>
                <a:sym typeface="Calibri"/>
              </a:defRPr>
            </a:lvl1pPr>
            <a:lvl2pPr marL="0" indent="457200" algn="ctr" defTabSz="650240">
              <a:spcBef>
                <a:spcPts val="1000"/>
              </a:spcBef>
              <a:buSzTx/>
              <a:buNone/>
              <a:defRPr sz="4400">
                <a:solidFill>
                  <a:srgbClr val="888888"/>
                </a:solidFill>
                <a:latin typeface="Calibri"/>
                <a:ea typeface="Calibri"/>
                <a:cs typeface="Calibri"/>
                <a:sym typeface="Calibri"/>
              </a:defRPr>
            </a:lvl2pPr>
            <a:lvl3pPr marL="0" indent="914400" algn="ctr" defTabSz="650240">
              <a:spcBef>
                <a:spcPts val="1000"/>
              </a:spcBef>
              <a:buSzTx/>
              <a:buNone/>
              <a:defRPr sz="4400">
                <a:solidFill>
                  <a:srgbClr val="888888"/>
                </a:solidFill>
                <a:latin typeface="Calibri"/>
                <a:ea typeface="Calibri"/>
                <a:cs typeface="Calibri"/>
                <a:sym typeface="Calibri"/>
              </a:defRPr>
            </a:lvl3pPr>
            <a:lvl4pPr marL="0" indent="1371600" algn="ctr" defTabSz="650240">
              <a:spcBef>
                <a:spcPts val="1000"/>
              </a:spcBef>
              <a:buSzTx/>
              <a:buNone/>
              <a:defRPr sz="4400">
                <a:solidFill>
                  <a:srgbClr val="888888"/>
                </a:solidFill>
                <a:latin typeface="Calibri"/>
                <a:ea typeface="Calibri"/>
                <a:cs typeface="Calibri"/>
                <a:sym typeface="Calibri"/>
              </a:defRPr>
            </a:lvl4pPr>
            <a:lvl5pPr marL="0" indent="1828800" algn="ctr" defTabSz="650240">
              <a:spcBef>
                <a:spcPts val="1000"/>
              </a:spcBef>
              <a:buSzTx/>
              <a:buNone/>
              <a:defRPr sz="4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xfrm>
            <a:off x="11998690" y="9114112"/>
            <a:ext cx="355871" cy="371349"/>
          </a:xfrm>
          <a:prstGeom prst="rect">
            <a:avLst/>
          </a:prstGeom>
        </p:spPr>
        <p:txBody>
          <a:bodyPr lIns="65023" tIns="65023" rIns="65023" bIns="65023" anchor="ctr"/>
          <a:lstStyle>
            <a:lvl1pPr algn="r" defTabSz="650240">
              <a:defRPr sz="16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26" name="Shape 126"/>
          <p:cNvSpPr/>
          <p:nvPr>
            <p:ph type="title"/>
          </p:nvPr>
        </p:nvSpPr>
        <p:spPr>
          <a:xfrm>
            <a:off x="650239" y="390596"/>
            <a:ext cx="11704322" cy="1625601"/>
          </a:xfrm>
          <a:prstGeom prst="rect">
            <a:avLst/>
          </a:prstGeom>
        </p:spPr>
        <p:txBody>
          <a:bodyPr lIns="65023" tIns="65023" rIns="65023" bIns="65023"/>
          <a:lstStyle>
            <a:lvl1pPr defTabSz="650240">
              <a:defRPr sz="6200">
                <a:latin typeface="Calibri"/>
                <a:ea typeface="Calibri"/>
                <a:cs typeface="Calibri"/>
                <a:sym typeface="Calibri"/>
              </a:defRPr>
            </a:lvl1pPr>
          </a:lstStyle>
          <a:p>
            <a:pPr/>
            <a:r>
              <a:t>Title Text</a:t>
            </a:r>
          </a:p>
        </p:txBody>
      </p:sp>
      <p:sp>
        <p:nvSpPr>
          <p:cNvPr id="127" name="Shape 127"/>
          <p:cNvSpPr/>
          <p:nvPr>
            <p:ph type="body" idx="1"/>
          </p:nvPr>
        </p:nvSpPr>
        <p:spPr>
          <a:xfrm>
            <a:off x="650239" y="2275839"/>
            <a:ext cx="11704322" cy="6436927"/>
          </a:xfrm>
          <a:prstGeom prst="rect">
            <a:avLst/>
          </a:prstGeom>
        </p:spPr>
        <p:txBody>
          <a:bodyPr lIns="65023" tIns="65023" rIns="65023" bIns="65023" anchor="t"/>
          <a:lstStyle>
            <a:lvl1pPr marL="471487" indent="-471487" defTabSz="650240">
              <a:spcBef>
                <a:spcPts val="1000"/>
              </a:spcBef>
              <a:buSzPct val="100000"/>
              <a:buFont typeface="Arial"/>
              <a:defRPr sz="4400">
                <a:latin typeface="Calibri"/>
                <a:ea typeface="Calibri"/>
                <a:cs typeface="Calibri"/>
                <a:sym typeface="Calibri"/>
              </a:defRPr>
            </a:lvl1pPr>
            <a:lvl2pPr marL="906235" indent="-449035" defTabSz="650240">
              <a:spcBef>
                <a:spcPts val="1000"/>
              </a:spcBef>
              <a:buSzPct val="100000"/>
              <a:buFont typeface="Arial"/>
              <a:buChar char="–"/>
              <a:defRPr sz="4400">
                <a:latin typeface="Calibri"/>
                <a:ea typeface="Calibri"/>
                <a:cs typeface="Calibri"/>
                <a:sym typeface="Calibri"/>
              </a:defRPr>
            </a:lvl2pPr>
            <a:lvl3pPr indent="-419100" defTabSz="650240">
              <a:spcBef>
                <a:spcPts val="1000"/>
              </a:spcBef>
              <a:buSzPct val="100000"/>
              <a:buFont typeface="Arial"/>
              <a:defRPr sz="4400">
                <a:latin typeface="Calibri"/>
                <a:ea typeface="Calibri"/>
                <a:cs typeface="Calibri"/>
                <a:sym typeface="Calibri"/>
              </a:defRPr>
            </a:lvl3pPr>
            <a:lvl4pPr marL="1874520" indent="-502920" defTabSz="650240">
              <a:spcBef>
                <a:spcPts val="1000"/>
              </a:spcBef>
              <a:buSzPct val="100000"/>
              <a:buFont typeface="Arial"/>
              <a:buChar char="–"/>
              <a:defRPr sz="4400">
                <a:latin typeface="Calibri"/>
                <a:ea typeface="Calibri"/>
                <a:cs typeface="Calibri"/>
                <a:sym typeface="Calibri"/>
              </a:defRPr>
            </a:lvl4pPr>
            <a:lvl5pPr marL="2331720" indent="-502920" defTabSz="65024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xfrm>
            <a:off x="11998690" y="9114112"/>
            <a:ext cx="355871" cy="371349"/>
          </a:xfrm>
          <a:prstGeom prst="rect">
            <a:avLst/>
          </a:prstGeom>
        </p:spPr>
        <p:txBody>
          <a:bodyPr lIns="65023" tIns="65023" rIns="65023" bIns="65023" anchor="ctr"/>
          <a:lstStyle>
            <a:lvl1pPr algn="r" defTabSz="650240">
              <a:defRPr sz="16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135" name="Shape 135"/>
          <p:cNvSpPr/>
          <p:nvPr>
            <p:ph type="title"/>
          </p:nvPr>
        </p:nvSpPr>
        <p:spPr>
          <a:xfrm>
            <a:off x="-1" y="-1"/>
            <a:ext cx="13004802" cy="1625601"/>
          </a:xfrm>
          <a:prstGeom prst="rect">
            <a:avLst/>
          </a:prstGeom>
        </p:spPr>
        <p:txBody>
          <a:bodyPr lIns="65022" tIns="65022" rIns="65022" bIns="65022">
            <a:noAutofit/>
          </a:bodyPr>
          <a:lstStyle>
            <a:lvl1pPr defTabSz="1300480">
              <a:defRPr sz="4400">
                <a:latin typeface="Arial"/>
                <a:ea typeface="Arial"/>
                <a:cs typeface="Arial"/>
                <a:sym typeface="Arial"/>
              </a:defRPr>
            </a:lvl1pPr>
          </a:lstStyle>
          <a:p>
            <a:pPr/>
            <a:r>
              <a:t>Title Text</a:t>
            </a:r>
          </a:p>
        </p:txBody>
      </p:sp>
      <p:sp>
        <p:nvSpPr>
          <p:cNvPr id="136" name="Shape 136"/>
          <p:cNvSpPr/>
          <p:nvPr>
            <p:ph type="sldNum" sz="quarter" idx="2"/>
          </p:nvPr>
        </p:nvSpPr>
        <p:spPr>
          <a:xfrm>
            <a:off x="9320106" y="8886613"/>
            <a:ext cx="2709335" cy="422146"/>
          </a:xfrm>
          <a:prstGeom prst="rect">
            <a:avLst/>
          </a:prstGeom>
        </p:spPr>
        <p:txBody>
          <a:bodyPr wrap="square" lIns="65022" tIns="65022" rIns="65022" bIns="65022"/>
          <a:lstStyle>
            <a:lvl1pPr algn="r" defTabSz="1300480">
              <a:defRPr>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el und Inhalt">
    <p:bg>
      <p:bgPr>
        <a:gradFill flip="none" rotWithShape="1">
          <a:gsLst>
            <a:gs pos="0">
              <a:srgbClr val="2FEAE0"/>
            </a:gs>
            <a:gs pos="50000">
              <a:srgbClr val="21ABC8"/>
            </a:gs>
            <a:gs pos="100000">
              <a:srgbClr val="0C2262"/>
            </a:gs>
          </a:gsLst>
          <a:lin ang="2519999" scaled="0"/>
        </a:gradFill>
      </p:bgPr>
    </p:bg>
    <p:spTree>
      <p:nvGrpSpPr>
        <p:cNvPr id="1" name=""/>
        <p:cNvGrpSpPr/>
        <p:nvPr/>
      </p:nvGrpSpPr>
      <p:grpSpPr>
        <a:xfrm>
          <a:off x="0" y="0"/>
          <a:ext cx="0" cy="0"/>
          <a:chOff x="0" y="0"/>
          <a:chExt cx="0" cy="0"/>
        </a:xfrm>
      </p:grpSpPr>
      <p:pic>
        <p:nvPicPr>
          <p:cNvPr id="143" name="image1.png" descr="hashOverlay-FullResolve.png"/>
          <p:cNvPicPr>
            <a:picLocks noChangeAspect="1"/>
          </p:cNvPicPr>
          <p:nvPr/>
        </p:nvPicPr>
        <p:blipFill>
          <a:blip r:embed="rId2">
            <a:extLst/>
          </a:blip>
          <a:stretch>
            <a:fillRect/>
          </a:stretch>
        </p:blipFill>
        <p:spPr>
          <a:xfrm>
            <a:off x="-1" y="1219199"/>
            <a:ext cx="13004802" cy="7315202"/>
          </a:xfrm>
          <a:prstGeom prst="rect">
            <a:avLst/>
          </a:prstGeom>
          <a:ln w="12700">
            <a:miter lim="400000"/>
          </a:ln>
        </p:spPr>
      </p:pic>
      <p:pic>
        <p:nvPicPr>
          <p:cNvPr id="144" name="image2.png" descr="HD-ShadowLong.png"/>
          <p:cNvPicPr>
            <a:picLocks noChangeAspect="1"/>
          </p:cNvPicPr>
          <p:nvPr/>
        </p:nvPicPr>
        <p:blipFill>
          <a:blip r:embed="rId3">
            <a:extLst/>
          </a:blip>
          <a:stretch>
            <a:fillRect/>
          </a:stretch>
        </p:blipFill>
        <p:spPr>
          <a:xfrm>
            <a:off x="0" y="3320789"/>
            <a:ext cx="11133667" cy="342576"/>
          </a:xfrm>
          <a:prstGeom prst="rect">
            <a:avLst/>
          </a:prstGeom>
          <a:ln w="12700">
            <a:miter lim="400000"/>
          </a:ln>
        </p:spPr>
      </p:pic>
      <p:pic>
        <p:nvPicPr>
          <p:cNvPr id="145" name="image3.png" descr="HD-ShadowShort.png"/>
          <p:cNvPicPr>
            <a:picLocks noChangeAspect="1"/>
          </p:cNvPicPr>
          <p:nvPr/>
        </p:nvPicPr>
        <p:blipFill>
          <a:blip r:embed="rId4">
            <a:extLst/>
          </a:blip>
          <a:stretch>
            <a:fillRect/>
          </a:stretch>
        </p:blipFill>
        <p:spPr>
          <a:xfrm>
            <a:off x="11291548" y="3321849"/>
            <a:ext cx="1709864" cy="153889"/>
          </a:xfrm>
          <a:prstGeom prst="rect">
            <a:avLst/>
          </a:prstGeom>
          <a:ln w="12700">
            <a:miter lim="400000"/>
          </a:ln>
        </p:spPr>
      </p:pic>
      <p:sp>
        <p:nvSpPr>
          <p:cNvPr id="146" name="Shape 146"/>
          <p:cNvSpPr/>
          <p:nvPr/>
        </p:nvSpPr>
        <p:spPr>
          <a:xfrm>
            <a:off x="-1" y="1869439"/>
            <a:ext cx="11133668" cy="1459413"/>
          </a:xfrm>
          <a:prstGeom prst="rect">
            <a:avLst/>
          </a:prstGeom>
          <a:solidFill>
            <a:srgbClr val="262626"/>
          </a:solidFill>
          <a:ln w="12700">
            <a:miter lim="400000"/>
          </a:ln>
        </p:spPr>
        <p:txBody>
          <a:bodyPr lIns="48767" tIns="48767" rIns="48767" bIns="48767"/>
          <a:lstStyle/>
          <a:p>
            <a:pPr algn="l" defTabSz="650240">
              <a:defRPr sz="2400">
                <a:solidFill>
                  <a:srgbClr val="FFFFFF"/>
                </a:solidFill>
                <a:latin typeface="Trebuchet MS"/>
                <a:ea typeface="Trebuchet MS"/>
                <a:cs typeface="Trebuchet MS"/>
                <a:sym typeface="Trebuchet MS"/>
              </a:defRPr>
            </a:pPr>
          </a:p>
        </p:txBody>
      </p:sp>
      <p:sp>
        <p:nvSpPr>
          <p:cNvPr id="147" name="Shape 147"/>
          <p:cNvSpPr/>
          <p:nvPr/>
        </p:nvSpPr>
        <p:spPr>
          <a:xfrm>
            <a:off x="11291548" y="1869439"/>
            <a:ext cx="1709864" cy="1459413"/>
          </a:xfrm>
          <a:prstGeom prst="rect">
            <a:avLst/>
          </a:prstGeom>
          <a:solidFill>
            <a:srgbClr val="39CDE7"/>
          </a:solidFill>
          <a:ln w="12700">
            <a:miter lim="400000"/>
          </a:ln>
        </p:spPr>
        <p:txBody>
          <a:bodyPr lIns="48767" tIns="48767" rIns="48767" bIns="48767"/>
          <a:lstStyle/>
          <a:p>
            <a:pPr algn="l" defTabSz="650240">
              <a:defRPr sz="2400">
                <a:solidFill>
                  <a:srgbClr val="FFFFFF"/>
                </a:solidFill>
                <a:latin typeface="Trebuchet MS"/>
                <a:ea typeface="Trebuchet MS"/>
                <a:cs typeface="Trebuchet MS"/>
                <a:sym typeface="Trebuchet MS"/>
              </a:defRPr>
            </a:pPr>
          </a:p>
        </p:txBody>
      </p:sp>
      <p:sp>
        <p:nvSpPr>
          <p:cNvPr id="148" name="Shape 148"/>
          <p:cNvSpPr/>
          <p:nvPr>
            <p:ph type="title"/>
          </p:nvPr>
        </p:nvSpPr>
        <p:spPr>
          <a:xfrm>
            <a:off x="725675" y="2022643"/>
            <a:ext cx="10254786" cy="1153001"/>
          </a:xfrm>
          <a:prstGeom prst="rect">
            <a:avLst/>
          </a:prstGeom>
        </p:spPr>
        <p:txBody>
          <a:bodyPr lIns="48767" tIns="48767" rIns="48767" bIns="48767"/>
          <a:lstStyle>
            <a:lvl1pPr algn="l" defTabSz="1300480">
              <a:lnSpc>
                <a:spcPct val="90000"/>
              </a:lnSpc>
              <a:defRPr sz="5000">
                <a:solidFill>
                  <a:srgbClr val="FFFFFF"/>
                </a:solidFill>
                <a:latin typeface="Trebuchet MS"/>
                <a:ea typeface="Trebuchet MS"/>
                <a:cs typeface="Trebuchet MS"/>
                <a:sym typeface="Trebuchet MS"/>
              </a:defRPr>
            </a:lvl1pPr>
          </a:lstStyle>
          <a:p>
            <a:pPr/>
            <a:r>
              <a:t>Title Text</a:t>
            </a:r>
          </a:p>
        </p:txBody>
      </p:sp>
      <p:sp>
        <p:nvSpPr>
          <p:cNvPr id="149" name="Shape 149"/>
          <p:cNvSpPr/>
          <p:nvPr>
            <p:ph type="body" sz="half" idx="1"/>
          </p:nvPr>
        </p:nvSpPr>
        <p:spPr>
          <a:xfrm>
            <a:off x="725675" y="3711864"/>
            <a:ext cx="10254786" cy="3839272"/>
          </a:xfrm>
          <a:prstGeom prst="rect">
            <a:avLst/>
          </a:prstGeom>
        </p:spPr>
        <p:txBody>
          <a:bodyPr lIns="48767" tIns="48767" rIns="48767" bIns="48767" anchor="t"/>
          <a:lstStyle>
            <a:lvl1pPr marL="323850" indent="-323850" defTabSz="1300480">
              <a:lnSpc>
                <a:spcPct val="90000"/>
              </a:lnSpc>
              <a:spcBef>
                <a:spcPts val="1400"/>
              </a:spcBef>
              <a:buSzPct val="100000"/>
              <a:buFont typeface="Arial"/>
              <a:defRPr sz="3400">
                <a:solidFill>
                  <a:srgbClr val="FFFFFF"/>
                </a:solidFill>
                <a:latin typeface="Trebuchet MS"/>
                <a:ea typeface="Trebuchet MS"/>
                <a:cs typeface="Trebuchet MS"/>
                <a:sym typeface="Trebuchet MS"/>
              </a:defRPr>
            </a:lvl1pPr>
            <a:lvl2pPr marL="845819" indent="-388619" defTabSz="1300480">
              <a:lnSpc>
                <a:spcPct val="90000"/>
              </a:lnSpc>
              <a:spcBef>
                <a:spcPts val="1400"/>
              </a:spcBef>
              <a:buSzPct val="100000"/>
              <a:buFont typeface="Arial"/>
              <a:defRPr sz="3400">
                <a:solidFill>
                  <a:srgbClr val="FFFFFF"/>
                </a:solidFill>
                <a:latin typeface="Trebuchet MS"/>
                <a:ea typeface="Trebuchet MS"/>
                <a:cs typeface="Trebuchet MS"/>
                <a:sym typeface="Trebuchet MS"/>
              </a:defRPr>
            </a:lvl2pPr>
            <a:lvl3pPr marL="1346200" indent="-431800" defTabSz="1300480">
              <a:lnSpc>
                <a:spcPct val="90000"/>
              </a:lnSpc>
              <a:spcBef>
                <a:spcPts val="1400"/>
              </a:spcBef>
              <a:buSzPct val="100000"/>
              <a:buFont typeface="Arial"/>
              <a:defRPr sz="3400">
                <a:solidFill>
                  <a:srgbClr val="FFFFFF"/>
                </a:solidFill>
                <a:latin typeface="Trebuchet MS"/>
                <a:ea typeface="Trebuchet MS"/>
                <a:cs typeface="Trebuchet MS"/>
                <a:sym typeface="Trebuchet MS"/>
              </a:defRPr>
            </a:lvl3pPr>
            <a:lvl4pPr marL="1857375" indent="-485775" defTabSz="1300480">
              <a:lnSpc>
                <a:spcPct val="90000"/>
              </a:lnSpc>
              <a:spcBef>
                <a:spcPts val="1400"/>
              </a:spcBef>
              <a:buSzPct val="100000"/>
              <a:buFont typeface="Arial"/>
              <a:defRPr sz="3400">
                <a:solidFill>
                  <a:srgbClr val="FFFFFF"/>
                </a:solidFill>
                <a:latin typeface="Trebuchet MS"/>
                <a:ea typeface="Trebuchet MS"/>
                <a:cs typeface="Trebuchet MS"/>
                <a:sym typeface="Trebuchet MS"/>
              </a:defRPr>
            </a:lvl4pPr>
            <a:lvl5pPr marL="2314575" indent="-485775" defTabSz="1300480">
              <a:lnSpc>
                <a:spcPct val="90000"/>
              </a:lnSpc>
              <a:spcBef>
                <a:spcPts val="1400"/>
              </a:spcBef>
              <a:buSzPct val="100000"/>
              <a:buFont typeface="Arial"/>
              <a:defRPr sz="3400">
                <a:solidFill>
                  <a:srgbClr val="FFFFFF"/>
                </a:solidFill>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150" name="Shape 150"/>
          <p:cNvSpPr/>
          <p:nvPr>
            <p:ph type="sldNum" sz="quarter" idx="2"/>
          </p:nvPr>
        </p:nvSpPr>
        <p:spPr>
          <a:xfrm>
            <a:off x="11444752" y="2187328"/>
            <a:ext cx="776243" cy="834137"/>
          </a:xfrm>
          <a:prstGeom prst="rect">
            <a:avLst/>
          </a:prstGeom>
        </p:spPr>
        <p:txBody>
          <a:bodyPr lIns="48767" tIns="48767" rIns="48767" bIns="48767" anchor="ctr"/>
          <a:lstStyle>
            <a:lvl1pPr algn="l" defTabSz="650240">
              <a:defRPr sz="5000">
                <a:solidFill>
                  <a:srgbClr val="FFFFFF"/>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57" name="Shape 157"/>
          <p:cNvSpPr/>
          <p:nvPr>
            <p:ph type="sldNum" sz="quarter" idx="2"/>
          </p:nvPr>
        </p:nvSpPr>
        <p:spPr>
          <a:xfrm>
            <a:off x="9320106" y="8886613"/>
            <a:ext cx="2709335" cy="422146"/>
          </a:xfrm>
          <a:prstGeom prst="rect">
            <a:avLst/>
          </a:prstGeom>
        </p:spPr>
        <p:txBody>
          <a:bodyPr wrap="square" lIns="65022" tIns="65022" rIns="65022" bIns="65022"/>
          <a:lstStyle>
            <a:lvl1pPr algn="r" defTabSz="1300480">
              <a:defRPr>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64" name="Shape 164"/>
          <p:cNvSpPr/>
          <p:nvPr>
            <p:ph type="sldNum" sz="quarter" idx="2"/>
          </p:nvPr>
        </p:nvSpPr>
        <p:spPr>
          <a:xfrm>
            <a:off x="9320106" y="9114116"/>
            <a:ext cx="3034455" cy="371346"/>
          </a:xfrm>
          <a:prstGeom prst="rect">
            <a:avLst/>
          </a:prstGeom>
        </p:spPr>
        <p:txBody>
          <a:bodyPr wrap="square" lIns="65022" tIns="65022" rIns="65022" bIns="65022"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171" name="Shape 171"/>
          <p:cNvSpPr/>
          <p:nvPr/>
        </p:nvSpPr>
        <p:spPr>
          <a:xfrm rot="16200000">
            <a:off x="-3229580" y="4620351"/>
            <a:ext cx="7206828" cy="747670"/>
          </a:xfrm>
          <a:prstGeom prst="rect">
            <a:avLst/>
          </a:prstGeom>
          <a:ln w="12700">
            <a:miter lim="400000"/>
          </a:ln>
          <a:extLst>
            <a:ext uri="{C572A759-6A51-4108-AA02-DFA0A04FC94B}">
              <ma14:wrappingTextBoxFlag xmlns:ma14="http://schemas.microsoft.com/office/mac/drawingml/2011/main" val="1"/>
            </a:ext>
          </a:extLst>
        </p:spPr>
        <p:txBody>
          <a:bodyPr lIns="65474" tIns="65474" rIns="65474" bIns="65474">
            <a:spAutoFit/>
          </a:bodyPr>
          <a:lstStyle>
            <a:lvl1pPr defTabSz="1300480">
              <a:defRPr sz="4400">
                <a:solidFill>
                  <a:srgbClr val="FFFFFF"/>
                </a:solidFill>
                <a:latin typeface="Arial"/>
                <a:ea typeface="Arial"/>
                <a:cs typeface="Arial"/>
                <a:sym typeface="Arial"/>
              </a:defRPr>
            </a:lvl1pPr>
          </a:lstStyle>
          <a:p>
            <a:pPr>
              <a:defRPr sz="5600">
                <a:solidFill>
                  <a:srgbClr val="000000"/>
                </a:solidFill>
              </a:defRPr>
            </a:pPr>
            <a:r>
              <a:rPr sz="4400">
                <a:solidFill>
                  <a:srgbClr val="FFFFFF"/>
                </a:solidFill>
              </a:rPr>
              <a:t>Quantifying Quality</a:t>
            </a:r>
          </a:p>
        </p:txBody>
      </p:sp>
      <p:sp>
        <p:nvSpPr>
          <p:cNvPr id="172" name="Shape 172"/>
          <p:cNvSpPr/>
          <p:nvPr>
            <p:ph type="title"/>
          </p:nvPr>
        </p:nvSpPr>
        <p:spPr>
          <a:xfrm>
            <a:off x="975359" y="2623537"/>
            <a:ext cx="11054082" cy="2903504"/>
          </a:xfrm>
          <a:prstGeom prst="rect">
            <a:avLst/>
          </a:prstGeom>
        </p:spPr>
        <p:txBody>
          <a:bodyPr lIns="65474" tIns="65474" rIns="65474" bIns="65474">
            <a:noAutofit/>
          </a:bodyPr>
          <a:lstStyle>
            <a:lvl1pPr defTabSz="1300480">
              <a:defRPr sz="3800">
                <a:latin typeface="Times New Roman"/>
                <a:ea typeface="Times New Roman"/>
                <a:cs typeface="Times New Roman"/>
                <a:sym typeface="Times New Roman"/>
              </a:defRPr>
            </a:lvl1pPr>
          </a:lstStyle>
          <a:p>
            <a:pPr/>
            <a:r>
              <a:t>Title Text</a:t>
            </a:r>
          </a:p>
        </p:txBody>
      </p:sp>
      <p:sp>
        <p:nvSpPr>
          <p:cNvPr id="173" name="Shape 173"/>
          <p:cNvSpPr/>
          <p:nvPr>
            <p:ph type="body" sz="half" idx="1"/>
          </p:nvPr>
        </p:nvSpPr>
        <p:spPr>
          <a:xfrm>
            <a:off x="1950719" y="5527040"/>
            <a:ext cx="9103362" cy="4226561"/>
          </a:xfrm>
          <a:prstGeom prst="rect">
            <a:avLst/>
          </a:prstGeom>
        </p:spPr>
        <p:txBody>
          <a:bodyPr lIns="65474" tIns="65474" rIns="65474" bIns="65474" anchor="t">
            <a:noAutofit/>
          </a:bodyPr>
          <a:lstStyle>
            <a:lvl1pPr marL="0" indent="0" algn="ctr" defTabSz="1300480">
              <a:spcBef>
                <a:spcPts val="800"/>
              </a:spcBef>
              <a:buSzTx/>
              <a:buNone/>
              <a:defRPr sz="3400">
                <a:latin typeface="Times New Roman"/>
                <a:ea typeface="Times New Roman"/>
                <a:cs typeface="Times New Roman"/>
                <a:sym typeface="Times New Roman"/>
              </a:defRPr>
            </a:lvl1pPr>
            <a:lvl2pPr marL="0" indent="457200" algn="ctr" defTabSz="1300480">
              <a:spcBef>
                <a:spcPts val="800"/>
              </a:spcBef>
              <a:buSzTx/>
              <a:buNone/>
              <a:defRPr sz="3400">
                <a:latin typeface="Times New Roman"/>
                <a:ea typeface="Times New Roman"/>
                <a:cs typeface="Times New Roman"/>
                <a:sym typeface="Times New Roman"/>
              </a:defRPr>
            </a:lvl2pPr>
            <a:lvl3pPr marL="0" indent="914400" algn="ctr" defTabSz="1300480">
              <a:spcBef>
                <a:spcPts val="800"/>
              </a:spcBef>
              <a:buSzTx/>
              <a:buNone/>
              <a:defRPr sz="3400">
                <a:latin typeface="Times New Roman"/>
                <a:ea typeface="Times New Roman"/>
                <a:cs typeface="Times New Roman"/>
                <a:sym typeface="Times New Roman"/>
              </a:defRPr>
            </a:lvl3pPr>
            <a:lvl4pPr marL="0" indent="1371600" algn="ctr" defTabSz="1300480">
              <a:spcBef>
                <a:spcPts val="800"/>
              </a:spcBef>
              <a:buSzTx/>
              <a:buNone/>
              <a:defRPr sz="3400">
                <a:latin typeface="Times New Roman"/>
                <a:ea typeface="Times New Roman"/>
                <a:cs typeface="Times New Roman"/>
                <a:sym typeface="Times New Roman"/>
              </a:defRPr>
            </a:lvl4pPr>
            <a:lvl5pPr marL="0" indent="1828800" algn="ctr" defTabSz="1300480">
              <a:spcBef>
                <a:spcPts val="800"/>
              </a:spcBef>
              <a:buSzTx/>
              <a:buNone/>
              <a:defRPr sz="3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74" name="Shape 174"/>
          <p:cNvSpPr/>
          <p:nvPr>
            <p:ph type="sldNum" sz="quarter" idx="2"/>
          </p:nvPr>
        </p:nvSpPr>
        <p:spPr>
          <a:xfrm>
            <a:off x="9320106" y="9123786"/>
            <a:ext cx="3034455" cy="352001"/>
          </a:xfrm>
          <a:prstGeom prst="rect">
            <a:avLst/>
          </a:prstGeom>
        </p:spPr>
        <p:txBody>
          <a:bodyPr wrap="square" lIns="65023" tIns="65023" rIns="65023" bIns="65023" anchor="ctr"/>
          <a:lstStyle>
            <a:lvl1pPr algn="r" defTabSz="1300480">
              <a:defRPr sz="1600">
                <a:solidFill>
                  <a:srgbClr val="88888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606550" y="635000"/>
            <a:ext cx="9779000" cy="5918200"/>
          </a:xfrm>
          <a:prstGeom prst="rect">
            <a:avLst/>
          </a:prstGeom>
        </p:spPr>
        <p:txBody>
          <a:bodyPr lIns="91439" tIns="45719" rIns="91439" bIns="45719" anchor="t">
            <a:noAutofit/>
          </a:bodyPr>
          <a:lstStyle/>
          <a:p>
            <a:pPr/>
          </a:p>
        </p:txBody>
      </p:sp>
      <p:sp>
        <p:nvSpPr>
          <p:cNvPr id="21" name="Shape 21"/>
          <p:cNvSpPr/>
          <p:nvPr>
            <p:ph type="title"/>
          </p:nvPr>
        </p:nvSpPr>
        <p:spPr>
          <a:xfrm>
            <a:off x="1270000" y="6718300"/>
            <a:ext cx="10464800" cy="1422400"/>
          </a:xfrm>
          <a:prstGeom prst="rect">
            <a:avLst/>
          </a:prstGeom>
        </p:spPr>
        <p:txBody>
          <a:bodyPr anchor="b"/>
          <a:lstStyle/>
          <a:p>
            <a:pPr/>
            <a:r>
              <a:t>Title Text</a:t>
            </a:r>
          </a:p>
        </p:txBody>
      </p:sp>
      <p:sp>
        <p:nvSpPr>
          <p:cNvPr id="22" name="Shape 22"/>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81" name="Shape 181"/>
          <p:cNvSpPr/>
          <p:nvPr/>
        </p:nvSpPr>
        <p:spPr>
          <a:xfrm rot="16200000">
            <a:off x="-3229580" y="4620351"/>
            <a:ext cx="7206828" cy="747670"/>
          </a:xfrm>
          <a:prstGeom prst="rect">
            <a:avLst/>
          </a:prstGeom>
          <a:ln w="12700">
            <a:miter lim="400000"/>
          </a:ln>
          <a:extLst>
            <a:ext uri="{C572A759-6A51-4108-AA02-DFA0A04FC94B}">
              <ma14:wrappingTextBoxFlag xmlns:ma14="http://schemas.microsoft.com/office/mac/drawingml/2011/main" val="1"/>
            </a:ext>
          </a:extLst>
        </p:spPr>
        <p:txBody>
          <a:bodyPr lIns="65474" tIns="65474" rIns="65474" bIns="65474">
            <a:spAutoFit/>
          </a:bodyPr>
          <a:lstStyle>
            <a:lvl1pPr defTabSz="1300480">
              <a:defRPr sz="4400">
                <a:solidFill>
                  <a:srgbClr val="FFFFFF"/>
                </a:solidFill>
                <a:latin typeface="Arial"/>
                <a:ea typeface="Arial"/>
                <a:cs typeface="Arial"/>
                <a:sym typeface="Arial"/>
              </a:defRPr>
            </a:lvl1pPr>
          </a:lstStyle>
          <a:p>
            <a:pPr>
              <a:defRPr sz="5600">
                <a:solidFill>
                  <a:srgbClr val="000000"/>
                </a:solidFill>
              </a:defRPr>
            </a:pPr>
            <a:r>
              <a:rPr sz="4400">
                <a:solidFill>
                  <a:srgbClr val="FFFFFF"/>
                </a:solidFill>
              </a:rPr>
              <a:t>Quantifying Quality</a:t>
            </a:r>
          </a:p>
        </p:txBody>
      </p:sp>
      <p:sp>
        <p:nvSpPr>
          <p:cNvPr id="182" name="Shape 182"/>
          <p:cNvSpPr/>
          <p:nvPr>
            <p:ph type="title"/>
          </p:nvPr>
        </p:nvSpPr>
        <p:spPr>
          <a:xfrm>
            <a:off x="1679786" y="266417"/>
            <a:ext cx="11126330" cy="1300481"/>
          </a:xfrm>
          <a:prstGeom prst="rect">
            <a:avLst/>
          </a:prstGeom>
        </p:spPr>
        <p:txBody>
          <a:bodyPr lIns="65474" tIns="65474" rIns="65474" bIns="65474">
            <a:noAutofit/>
          </a:bodyPr>
          <a:lstStyle>
            <a:lvl1pPr defTabSz="1300480">
              <a:defRPr sz="3800">
                <a:latin typeface="Times New Roman"/>
                <a:ea typeface="Times New Roman"/>
                <a:cs typeface="Times New Roman"/>
                <a:sym typeface="Times New Roman"/>
              </a:defRPr>
            </a:lvl1pPr>
          </a:lstStyle>
          <a:p>
            <a:pPr/>
            <a:r>
              <a:t>Title Text</a:t>
            </a:r>
          </a:p>
        </p:txBody>
      </p:sp>
      <p:sp>
        <p:nvSpPr>
          <p:cNvPr id="183" name="Shape 183"/>
          <p:cNvSpPr/>
          <p:nvPr>
            <p:ph type="body" idx="1"/>
          </p:nvPr>
        </p:nvSpPr>
        <p:spPr>
          <a:xfrm>
            <a:off x="993422" y="1435946"/>
            <a:ext cx="11234703" cy="7242952"/>
          </a:xfrm>
          <a:prstGeom prst="rect">
            <a:avLst/>
          </a:prstGeom>
        </p:spPr>
        <p:txBody>
          <a:bodyPr lIns="65474" tIns="65474" rIns="65474" bIns="65474" anchor="t">
            <a:noAutofit/>
          </a:bodyPr>
          <a:lstStyle>
            <a:lvl1pPr marL="485775" indent="-485775" defTabSz="1300480">
              <a:spcBef>
                <a:spcPts val="800"/>
              </a:spcBef>
              <a:buSzPct val="100000"/>
              <a:defRPr sz="3400">
                <a:latin typeface="Times New Roman"/>
                <a:ea typeface="Times New Roman"/>
                <a:cs typeface="Times New Roman"/>
                <a:sym typeface="Times New Roman"/>
              </a:defRPr>
            </a:lvl1pPr>
            <a:lvl2pPr marL="862012" indent="-404812" defTabSz="1300480">
              <a:spcBef>
                <a:spcPts val="800"/>
              </a:spcBef>
              <a:buSzPct val="100000"/>
              <a:buChar char="–"/>
              <a:defRPr sz="3400">
                <a:latin typeface="Times New Roman"/>
                <a:ea typeface="Times New Roman"/>
                <a:cs typeface="Times New Roman"/>
                <a:sym typeface="Times New Roman"/>
              </a:defRPr>
            </a:lvl2pPr>
            <a:lvl3pPr marL="1245869" indent="-388619" defTabSz="1300480">
              <a:spcBef>
                <a:spcPts val="800"/>
              </a:spcBef>
              <a:buSzPct val="100000"/>
              <a:defRPr sz="3400">
                <a:latin typeface="Times New Roman"/>
                <a:ea typeface="Times New Roman"/>
                <a:cs typeface="Times New Roman"/>
                <a:sym typeface="Times New Roman"/>
              </a:defRPr>
            </a:lvl3pPr>
            <a:lvl4pPr marL="1588769" indent="-388619" defTabSz="1300480">
              <a:spcBef>
                <a:spcPts val="800"/>
              </a:spcBef>
              <a:buSzPct val="100000"/>
              <a:buChar char="–"/>
              <a:defRPr sz="3400">
                <a:latin typeface="Times New Roman"/>
                <a:ea typeface="Times New Roman"/>
                <a:cs typeface="Times New Roman"/>
                <a:sym typeface="Times New Roman"/>
              </a:defRPr>
            </a:lvl4pPr>
            <a:lvl5pPr marL="1931670" indent="-388620" defTabSz="1300480">
              <a:spcBef>
                <a:spcPts val="800"/>
              </a:spcBef>
              <a:buSzPct val="100000"/>
              <a:defRPr sz="3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84" name="Shape 184"/>
          <p:cNvSpPr/>
          <p:nvPr>
            <p:ph type="sldNum" sz="quarter" idx="2"/>
          </p:nvPr>
        </p:nvSpPr>
        <p:spPr>
          <a:xfrm>
            <a:off x="9320106" y="9123786"/>
            <a:ext cx="3034455" cy="352001"/>
          </a:xfrm>
          <a:prstGeom prst="rect">
            <a:avLst/>
          </a:prstGeom>
        </p:spPr>
        <p:txBody>
          <a:bodyPr wrap="square" lIns="65023" tIns="65023" rIns="65023" bIns="65023" anchor="ctr"/>
          <a:lstStyle>
            <a:lvl1pPr algn="r" defTabSz="1300480">
              <a:defRPr sz="1600">
                <a:solidFill>
                  <a:srgbClr val="88888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191" name="Shape 191"/>
          <p:cNvSpPr/>
          <p:nvPr/>
        </p:nvSpPr>
        <p:spPr>
          <a:xfrm rot="16200000">
            <a:off x="-3229580" y="4620351"/>
            <a:ext cx="7206828" cy="747670"/>
          </a:xfrm>
          <a:prstGeom prst="rect">
            <a:avLst/>
          </a:prstGeom>
          <a:ln w="12700">
            <a:miter lim="400000"/>
          </a:ln>
          <a:extLst>
            <a:ext uri="{C572A759-6A51-4108-AA02-DFA0A04FC94B}">
              <ma14:wrappingTextBoxFlag xmlns:ma14="http://schemas.microsoft.com/office/mac/drawingml/2011/main" val="1"/>
            </a:ext>
          </a:extLst>
        </p:spPr>
        <p:txBody>
          <a:bodyPr lIns="65474" tIns="65474" rIns="65474" bIns="65474">
            <a:spAutoFit/>
          </a:bodyPr>
          <a:lstStyle>
            <a:lvl1pPr defTabSz="1300480">
              <a:defRPr sz="4400">
                <a:solidFill>
                  <a:srgbClr val="FFFFFF"/>
                </a:solidFill>
                <a:latin typeface="Arial"/>
                <a:ea typeface="Arial"/>
                <a:cs typeface="Arial"/>
                <a:sym typeface="Arial"/>
              </a:defRPr>
            </a:lvl1pPr>
          </a:lstStyle>
          <a:p>
            <a:pPr>
              <a:defRPr sz="5600">
                <a:solidFill>
                  <a:srgbClr val="000000"/>
                </a:solidFill>
              </a:defRPr>
            </a:pPr>
            <a:r>
              <a:rPr sz="4400">
                <a:solidFill>
                  <a:srgbClr val="FFFFFF"/>
                </a:solidFill>
              </a:rPr>
              <a:t>Quantifying Quality</a:t>
            </a:r>
          </a:p>
        </p:txBody>
      </p:sp>
      <p:sp>
        <p:nvSpPr>
          <p:cNvPr id="192" name="Shape 192"/>
          <p:cNvSpPr/>
          <p:nvPr>
            <p:ph type="title"/>
          </p:nvPr>
        </p:nvSpPr>
        <p:spPr>
          <a:xfrm>
            <a:off x="650239" y="365241"/>
            <a:ext cx="11704322" cy="1676310"/>
          </a:xfrm>
          <a:prstGeom prst="rect">
            <a:avLst/>
          </a:prstGeom>
        </p:spPr>
        <p:txBody>
          <a:bodyPr lIns="65474" tIns="65474" rIns="65474" bIns="65474">
            <a:noAutofit/>
          </a:bodyPr>
          <a:lstStyle>
            <a:lvl1pPr defTabSz="1300480">
              <a:defRPr sz="3800">
                <a:latin typeface="Times New Roman"/>
                <a:ea typeface="Times New Roman"/>
                <a:cs typeface="Times New Roman"/>
                <a:sym typeface="Times New Roman"/>
              </a:defRPr>
            </a:lvl1pPr>
          </a:lstStyle>
          <a:p>
            <a:pPr/>
            <a:r>
              <a:t>Title Text</a:t>
            </a:r>
          </a:p>
        </p:txBody>
      </p:sp>
      <p:sp>
        <p:nvSpPr>
          <p:cNvPr id="193" name="Shape 193"/>
          <p:cNvSpPr/>
          <p:nvPr>
            <p:ph type="body" sz="quarter" idx="1"/>
          </p:nvPr>
        </p:nvSpPr>
        <p:spPr>
          <a:xfrm>
            <a:off x="650239" y="2041550"/>
            <a:ext cx="5746046" cy="1051606"/>
          </a:xfrm>
          <a:prstGeom prst="rect">
            <a:avLst/>
          </a:prstGeom>
        </p:spPr>
        <p:txBody>
          <a:bodyPr lIns="65474" tIns="65474" rIns="65474" bIns="65474" anchor="b">
            <a:noAutofit/>
          </a:bodyPr>
          <a:lstStyle>
            <a:lvl1pPr marL="0" indent="0" defTabSz="1300480">
              <a:spcBef>
                <a:spcPts val="800"/>
              </a:spcBef>
              <a:buSzTx/>
              <a:buNone/>
              <a:defRPr b="1" sz="3400">
                <a:latin typeface="Times New Roman"/>
                <a:ea typeface="Times New Roman"/>
                <a:cs typeface="Times New Roman"/>
                <a:sym typeface="Times New Roman"/>
              </a:defRPr>
            </a:lvl1pPr>
            <a:lvl2pPr marL="0" indent="457200" defTabSz="1300480">
              <a:spcBef>
                <a:spcPts val="800"/>
              </a:spcBef>
              <a:buSzTx/>
              <a:buNone/>
              <a:defRPr b="1" sz="3400">
                <a:latin typeface="Times New Roman"/>
                <a:ea typeface="Times New Roman"/>
                <a:cs typeface="Times New Roman"/>
                <a:sym typeface="Times New Roman"/>
              </a:defRPr>
            </a:lvl2pPr>
            <a:lvl3pPr marL="0" indent="914400" defTabSz="1300480">
              <a:spcBef>
                <a:spcPts val="800"/>
              </a:spcBef>
              <a:buSzTx/>
              <a:buNone/>
              <a:defRPr b="1" sz="3400">
                <a:latin typeface="Times New Roman"/>
                <a:ea typeface="Times New Roman"/>
                <a:cs typeface="Times New Roman"/>
                <a:sym typeface="Times New Roman"/>
              </a:defRPr>
            </a:lvl3pPr>
            <a:lvl4pPr marL="0" indent="1371600" defTabSz="1300480">
              <a:spcBef>
                <a:spcPts val="800"/>
              </a:spcBef>
              <a:buSzTx/>
              <a:buNone/>
              <a:defRPr b="1" sz="3400">
                <a:latin typeface="Times New Roman"/>
                <a:ea typeface="Times New Roman"/>
                <a:cs typeface="Times New Roman"/>
                <a:sym typeface="Times New Roman"/>
              </a:defRPr>
            </a:lvl4pPr>
            <a:lvl5pPr marL="0" indent="1828800" defTabSz="1300480">
              <a:spcBef>
                <a:spcPts val="800"/>
              </a:spcBef>
              <a:buSzTx/>
              <a:buNone/>
              <a:defRPr b="1" sz="3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94" name="Shape 194"/>
          <p:cNvSpPr/>
          <p:nvPr>
            <p:ph type="sldNum" sz="quarter" idx="2"/>
          </p:nvPr>
        </p:nvSpPr>
        <p:spPr>
          <a:xfrm>
            <a:off x="9320106" y="9123786"/>
            <a:ext cx="3034455" cy="352001"/>
          </a:xfrm>
          <a:prstGeom prst="rect">
            <a:avLst/>
          </a:prstGeom>
        </p:spPr>
        <p:txBody>
          <a:bodyPr wrap="square" lIns="65023" tIns="65023" rIns="65023" bIns="65023" anchor="ctr"/>
          <a:lstStyle>
            <a:lvl1pPr algn="r" defTabSz="1300480">
              <a:defRPr sz="1600">
                <a:solidFill>
                  <a:srgbClr val="88888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201" name="Shape 201"/>
          <p:cNvSpPr/>
          <p:nvPr/>
        </p:nvSpPr>
        <p:spPr>
          <a:xfrm rot="16200000">
            <a:off x="-3229580" y="4620351"/>
            <a:ext cx="7206828" cy="747670"/>
          </a:xfrm>
          <a:prstGeom prst="rect">
            <a:avLst/>
          </a:prstGeom>
          <a:ln w="12700">
            <a:miter lim="400000"/>
          </a:ln>
          <a:extLst>
            <a:ext uri="{C572A759-6A51-4108-AA02-DFA0A04FC94B}">
              <ma14:wrappingTextBoxFlag xmlns:ma14="http://schemas.microsoft.com/office/mac/drawingml/2011/main" val="1"/>
            </a:ext>
          </a:extLst>
        </p:spPr>
        <p:txBody>
          <a:bodyPr lIns="65474" tIns="65474" rIns="65474" bIns="65474">
            <a:spAutoFit/>
          </a:bodyPr>
          <a:lstStyle>
            <a:lvl1pPr defTabSz="1300480">
              <a:defRPr sz="4400">
                <a:solidFill>
                  <a:srgbClr val="FFFFFF"/>
                </a:solidFill>
                <a:latin typeface="Arial"/>
                <a:ea typeface="Arial"/>
                <a:cs typeface="Arial"/>
                <a:sym typeface="Arial"/>
              </a:defRPr>
            </a:lvl1pPr>
          </a:lstStyle>
          <a:p>
            <a:pPr>
              <a:defRPr sz="5600">
                <a:solidFill>
                  <a:srgbClr val="000000"/>
                </a:solidFill>
              </a:defRPr>
            </a:pPr>
            <a:r>
              <a:rPr sz="4400">
                <a:solidFill>
                  <a:srgbClr val="FFFFFF"/>
                </a:solidFill>
              </a:rPr>
              <a:t>Quantifying Quality</a:t>
            </a:r>
          </a:p>
        </p:txBody>
      </p:sp>
      <p:sp>
        <p:nvSpPr>
          <p:cNvPr id="202" name="Shape 202"/>
          <p:cNvSpPr/>
          <p:nvPr>
            <p:ph type="title"/>
          </p:nvPr>
        </p:nvSpPr>
        <p:spPr>
          <a:xfrm>
            <a:off x="1679786" y="266417"/>
            <a:ext cx="11126330" cy="1300481"/>
          </a:xfrm>
          <a:prstGeom prst="rect">
            <a:avLst/>
          </a:prstGeom>
        </p:spPr>
        <p:txBody>
          <a:bodyPr lIns="65474" tIns="65474" rIns="65474" bIns="65474">
            <a:noAutofit/>
          </a:bodyPr>
          <a:lstStyle>
            <a:lvl1pPr defTabSz="1300480">
              <a:defRPr sz="3800">
                <a:latin typeface="Times New Roman"/>
                <a:ea typeface="Times New Roman"/>
                <a:cs typeface="Times New Roman"/>
                <a:sym typeface="Times New Roman"/>
              </a:defRPr>
            </a:lvl1pPr>
          </a:lstStyle>
          <a:p>
            <a:pPr/>
            <a:r>
              <a:t>Title Text</a:t>
            </a:r>
          </a:p>
        </p:txBody>
      </p:sp>
      <p:sp>
        <p:nvSpPr>
          <p:cNvPr id="203" name="Shape 203"/>
          <p:cNvSpPr/>
          <p:nvPr>
            <p:ph type="body" sz="half" idx="1"/>
          </p:nvPr>
        </p:nvSpPr>
        <p:spPr>
          <a:xfrm>
            <a:off x="993422" y="1435946"/>
            <a:ext cx="5508978" cy="7242952"/>
          </a:xfrm>
          <a:prstGeom prst="rect">
            <a:avLst/>
          </a:prstGeom>
        </p:spPr>
        <p:txBody>
          <a:bodyPr lIns="65474" tIns="65474" rIns="65474" bIns="65474" anchor="t">
            <a:noAutofit/>
          </a:bodyPr>
          <a:lstStyle>
            <a:lvl1pPr marL="465364" indent="-465364" defTabSz="1300480">
              <a:spcBef>
                <a:spcPts val="900"/>
              </a:spcBef>
              <a:buSzPct val="100000"/>
              <a:defRPr sz="3800">
                <a:latin typeface="Times New Roman"/>
                <a:ea typeface="Times New Roman"/>
                <a:cs typeface="Times New Roman"/>
                <a:sym typeface="Times New Roman"/>
              </a:defRPr>
            </a:lvl1pPr>
            <a:lvl2pPr marL="909637" indent="-452437" defTabSz="1300480">
              <a:spcBef>
                <a:spcPts val="900"/>
              </a:spcBef>
              <a:buSzPct val="100000"/>
              <a:buChar char="–"/>
              <a:defRPr sz="3800">
                <a:latin typeface="Times New Roman"/>
                <a:ea typeface="Times New Roman"/>
                <a:cs typeface="Times New Roman"/>
                <a:sym typeface="Times New Roman"/>
              </a:defRPr>
            </a:lvl2pPr>
            <a:lvl3pPr marL="1291589" indent="-434339" defTabSz="1300480">
              <a:spcBef>
                <a:spcPts val="900"/>
              </a:spcBef>
              <a:buSzPct val="100000"/>
              <a:defRPr sz="3800">
                <a:latin typeface="Times New Roman"/>
                <a:ea typeface="Times New Roman"/>
                <a:cs typeface="Times New Roman"/>
                <a:sym typeface="Times New Roman"/>
              </a:defRPr>
            </a:lvl3pPr>
            <a:lvl4pPr marL="1682750" indent="-482600" defTabSz="1300480">
              <a:spcBef>
                <a:spcPts val="900"/>
              </a:spcBef>
              <a:buSzPct val="100000"/>
              <a:buChar char="–"/>
              <a:defRPr sz="3800">
                <a:latin typeface="Times New Roman"/>
                <a:ea typeface="Times New Roman"/>
                <a:cs typeface="Times New Roman"/>
                <a:sym typeface="Times New Roman"/>
              </a:defRPr>
            </a:lvl4pPr>
            <a:lvl5pPr marL="2025650" indent="-482600" defTabSz="1300480">
              <a:spcBef>
                <a:spcPts val="900"/>
              </a:spcBef>
              <a:buSzPct val="100000"/>
              <a:defRPr sz="38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04" name="Shape 204"/>
          <p:cNvSpPr/>
          <p:nvPr>
            <p:ph type="sldNum" sz="quarter" idx="2"/>
          </p:nvPr>
        </p:nvSpPr>
        <p:spPr>
          <a:xfrm>
            <a:off x="9320106" y="9123786"/>
            <a:ext cx="3034455" cy="352001"/>
          </a:xfrm>
          <a:prstGeom prst="rect">
            <a:avLst/>
          </a:prstGeom>
        </p:spPr>
        <p:txBody>
          <a:bodyPr wrap="square" lIns="65023" tIns="65023" rIns="65023" bIns="65023" anchor="ctr"/>
          <a:lstStyle>
            <a:lvl1pPr algn="r" defTabSz="1300480">
              <a:defRPr sz="1600">
                <a:solidFill>
                  <a:srgbClr val="88888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211" name="Shape 211"/>
          <p:cNvSpPr/>
          <p:nvPr/>
        </p:nvSpPr>
        <p:spPr>
          <a:xfrm rot="16200000">
            <a:off x="-3229580" y="4620351"/>
            <a:ext cx="7206828" cy="747670"/>
          </a:xfrm>
          <a:prstGeom prst="rect">
            <a:avLst/>
          </a:prstGeom>
          <a:ln w="12700">
            <a:miter lim="400000"/>
          </a:ln>
          <a:extLst>
            <a:ext uri="{C572A759-6A51-4108-AA02-DFA0A04FC94B}">
              <ma14:wrappingTextBoxFlag xmlns:ma14="http://schemas.microsoft.com/office/mac/drawingml/2011/main" val="1"/>
            </a:ext>
          </a:extLst>
        </p:spPr>
        <p:txBody>
          <a:bodyPr lIns="65474" tIns="65474" rIns="65474" bIns="65474">
            <a:spAutoFit/>
          </a:bodyPr>
          <a:lstStyle>
            <a:lvl1pPr defTabSz="1300480">
              <a:defRPr sz="4400">
                <a:solidFill>
                  <a:srgbClr val="FFFFFF"/>
                </a:solidFill>
                <a:latin typeface="Arial"/>
                <a:ea typeface="Arial"/>
                <a:cs typeface="Arial"/>
                <a:sym typeface="Arial"/>
              </a:defRPr>
            </a:lvl1pPr>
          </a:lstStyle>
          <a:p>
            <a:pPr>
              <a:defRPr sz="5600">
                <a:solidFill>
                  <a:srgbClr val="000000"/>
                </a:solidFill>
              </a:defRPr>
            </a:pPr>
            <a:r>
              <a:rPr sz="4400">
                <a:solidFill>
                  <a:srgbClr val="FFFFFF"/>
                </a:solidFill>
              </a:rPr>
              <a:t>Quantifying Quality</a:t>
            </a:r>
          </a:p>
        </p:txBody>
      </p:sp>
      <p:sp>
        <p:nvSpPr>
          <p:cNvPr id="212" name="Shape 212"/>
          <p:cNvSpPr/>
          <p:nvPr>
            <p:ph type="title"/>
          </p:nvPr>
        </p:nvSpPr>
        <p:spPr>
          <a:xfrm>
            <a:off x="1679786" y="-1"/>
            <a:ext cx="11126330" cy="1833317"/>
          </a:xfrm>
          <a:prstGeom prst="rect">
            <a:avLst/>
          </a:prstGeom>
        </p:spPr>
        <p:txBody>
          <a:bodyPr lIns="65474" tIns="65474" rIns="65474" bIns="65474">
            <a:noAutofit/>
          </a:bodyPr>
          <a:lstStyle>
            <a:lvl1pPr defTabSz="1300480">
              <a:defRPr sz="3800">
                <a:latin typeface="Times New Roman"/>
                <a:ea typeface="Times New Roman"/>
                <a:cs typeface="Times New Roman"/>
                <a:sym typeface="Times New Roman"/>
              </a:defRPr>
            </a:lvl1pPr>
          </a:lstStyle>
          <a:p>
            <a:pPr/>
            <a:r>
              <a:t>Title Text</a:t>
            </a:r>
          </a:p>
        </p:txBody>
      </p:sp>
      <p:sp>
        <p:nvSpPr>
          <p:cNvPr id="213" name="Shape 213"/>
          <p:cNvSpPr/>
          <p:nvPr>
            <p:ph type="sldNum" sz="quarter" idx="2"/>
          </p:nvPr>
        </p:nvSpPr>
        <p:spPr>
          <a:xfrm>
            <a:off x="9320106" y="9123786"/>
            <a:ext cx="3034455" cy="352001"/>
          </a:xfrm>
          <a:prstGeom prst="rect">
            <a:avLst/>
          </a:prstGeom>
        </p:spPr>
        <p:txBody>
          <a:bodyPr wrap="square" lIns="65023" tIns="65023" rIns="65023" bIns="65023" anchor="ctr"/>
          <a:lstStyle>
            <a:lvl1pPr algn="r" defTabSz="1300480">
              <a:defRPr sz="1600">
                <a:solidFill>
                  <a:srgbClr val="88888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Clip Art and Text">
    <p:spTree>
      <p:nvGrpSpPr>
        <p:cNvPr id="1" name=""/>
        <p:cNvGrpSpPr/>
        <p:nvPr/>
      </p:nvGrpSpPr>
      <p:grpSpPr>
        <a:xfrm>
          <a:off x="0" y="0"/>
          <a:ext cx="0" cy="0"/>
          <a:chOff x="0" y="0"/>
          <a:chExt cx="0" cy="0"/>
        </a:xfrm>
      </p:grpSpPr>
      <p:sp>
        <p:nvSpPr>
          <p:cNvPr id="220" name="Shape 220"/>
          <p:cNvSpPr/>
          <p:nvPr/>
        </p:nvSpPr>
        <p:spPr>
          <a:xfrm rot="16200000">
            <a:off x="-3229580" y="4620351"/>
            <a:ext cx="7206828" cy="747670"/>
          </a:xfrm>
          <a:prstGeom prst="rect">
            <a:avLst/>
          </a:prstGeom>
          <a:ln w="12700">
            <a:miter lim="400000"/>
          </a:ln>
          <a:extLst>
            <a:ext uri="{C572A759-6A51-4108-AA02-DFA0A04FC94B}">
              <ma14:wrappingTextBoxFlag xmlns:ma14="http://schemas.microsoft.com/office/mac/drawingml/2011/main" val="1"/>
            </a:ext>
          </a:extLst>
        </p:spPr>
        <p:txBody>
          <a:bodyPr lIns="65474" tIns="65474" rIns="65474" bIns="65474">
            <a:spAutoFit/>
          </a:bodyPr>
          <a:lstStyle>
            <a:lvl1pPr defTabSz="1300480">
              <a:defRPr sz="4400">
                <a:solidFill>
                  <a:srgbClr val="FFFFFF"/>
                </a:solidFill>
                <a:latin typeface="Arial"/>
                <a:ea typeface="Arial"/>
                <a:cs typeface="Arial"/>
                <a:sym typeface="Arial"/>
              </a:defRPr>
            </a:lvl1pPr>
          </a:lstStyle>
          <a:p>
            <a:pPr>
              <a:defRPr sz="5600">
                <a:solidFill>
                  <a:srgbClr val="000000"/>
                </a:solidFill>
              </a:defRPr>
            </a:pPr>
            <a:r>
              <a:rPr sz="4400">
                <a:solidFill>
                  <a:srgbClr val="FFFFFF"/>
                </a:solidFill>
              </a:rPr>
              <a:t>Quantifying Quality</a:t>
            </a:r>
          </a:p>
        </p:txBody>
      </p:sp>
      <p:sp>
        <p:nvSpPr>
          <p:cNvPr id="221" name="Shape 221"/>
          <p:cNvSpPr/>
          <p:nvPr>
            <p:ph type="title"/>
          </p:nvPr>
        </p:nvSpPr>
        <p:spPr>
          <a:xfrm>
            <a:off x="1679786" y="266417"/>
            <a:ext cx="11126330" cy="1300481"/>
          </a:xfrm>
          <a:prstGeom prst="rect">
            <a:avLst/>
          </a:prstGeom>
        </p:spPr>
        <p:txBody>
          <a:bodyPr lIns="65474" tIns="65474" rIns="65474" bIns="65474">
            <a:noAutofit/>
          </a:bodyPr>
          <a:lstStyle>
            <a:lvl1pPr defTabSz="1300480">
              <a:defRPr sz="3800">
                <a:latin typeface="Times New Roman"/>
                <a:ea typeface="Times New Roman"/>
                <a:cs typeface="Times New Roman"/>
                <a:sym typeface="Times New Roman"/>
              </a:defRPr>
            </a:lvl1pPr>
          </a:lstStyle>
          <a:p>
            <a:pPr/>
            <a:r>
              <a:t>Title Text</a:t>
            </a:r>
          </a:p>
        </p:txBody>
      </p:sp>
      <p:sp>
        <p:nvSpPr>
          <p:cNvPr id="222" name="Shape 222"/>
          <p:cNvSpPr/>
          <p:nvPr>
            <p:ph type="body" sz="half" idx="1"/>
          </p:nvPr>
        </p:nvSpPr>
        <p:spPr>
          <a:xfrm>
            <a:off x="6719146" y="1435946"/>
            <a:ext cx="5508979" cy="7242952"/>
          </a:xfrm>
          <a:prstGeom prst="rect">
            <a:avLst/>
          </a:prstGeom>
        </p:spPr>
        <p:txBody>
          <a:bodyPr lIns="65474" tIns="65474" rIns="65474" bIns="65474" anchor="t">
            <a:noAutofit/>
          </a:bodyPr>
          <a:lstStyle>
            <a:lvl1pPr marL="485775" indent="-485775" defTabSz="1300480">
              <a:spcBef>
                <a:spcPts val="800"/>
              </a:spcBef>
              <a:buSzPct val="100000"/>
              <a:defRPr sz="3400">
                <a:latin typeface="Times New Roman"/>
                <a:ea typeface="Times New Roman"/>
                <a:cs typeface="Times New Roman"/>
                <a:sym typeface="Times New Roman"/>
              </a:defRPr>
            </a:lvl1pPr>
            <a:lvl2pPr marL="862012" indent="-404812" defTabSz="1300480">
              <a:spcBef>
                <a:spcPts val="800"/>
              </a:spcBef>
              <a:buSzPct val="100000"/>
              <a:buChar char="–"/>
              <a:defRPr sz="3400">
                <a:latin typeface="Times New Roman"/>
                <a:ea typeface="Times New Roman"/>
                <a:cs typeface="Times New Roman"/>
                <a:sym typeface="Times New Roman"/>
              </a:defRPr>
            </a:lvl2pPr>
            <a:lvl3pPr marL="1245869" indent="-388619" defTabSz="1300480">
              <a:spcBef>
                <a:spcPts val="800"/>
              </a:spcBef>
              <a:buSzPct val="100000"/>
              <a:defRPr sz="3400">
                <a:latin typeface="Times New Roman"/>
                <a:ea typeface="Times New Roman"/>
                <a:cs typeface="Times New Roman"/>
                <a:sym typeface="Times New Roman"/>
              </a:defRPr>
            </a:lvl3pPr>
            <a:lvl4pPr marL="1588769" indent="-388619" defTabSz="1300480">
              <a:spcBef>
                <a:spcPts val="800"/>
              </a:spcBef>
              <a:buSzPct val="100000"/>
              <a:buChar char="–"/>
              <a:defRPr sz="3400">
                <a:latin typeface="Times New Roman"/>
                <a:ea typeface="Times New Roman"/>
                <a:cs typeface="Times New Roman"/>
                <a:sym typeface="Times New Roman"/>
              </a:defRPr>
            </a:lvl4pPr>
            <a:lvl5pPr marL="1931670" indent="-388620" defTabSz="1300480">
              <a:spcBef>
                <a:spcPts val="800"/>
              </a:spcBef>
              <a:buSzPct val="100000"/>
              <a:defRPr sz="3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23" name="Shape 223"/>
          <p:cNvSpPr/>
          <p:nvPr>
            <p:ph type="sldNum" sz="quarter" idx="2"/>
          </p:nvPr>
        </p:nvSpPr>
        <p:spPr>
          <a:xfrm>
            <a:off x="9320106" y="8779792"/>
            <a:ext cx="3034455" cy="520701"/>
          </a:xfrm>
          <a:prstGeom prst="rect">
            <a:avLst/>
          </a:prstGeom>
        </p:spPr>
        <p:txBody>
          <a:bodyPr wrap="square" lIns="65023" tIns="65023" rIns="65023" bIns="65023" anchor="ctr"/>
          <a:lstStyle>
            <a:lvl1pPr algn="r" defTabSz="1300480">
              <a:defRPr sz="1600">
                <a:solidFill>
                  <a:srgbClr val="88888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grpSp>
        <p:nvGrpSpPr>
          <p:cNvPr id="232" name="Group 232"/>
          <p:cNvGrpSpPr/>
          <p:nvPr/>
        </p:nvGrpSpPr>
        <p:grpSpPr>
          <a:xfrm>
            <a:off x="0" y="9211733"/>
            <a:ext cx="13004800" cy="541868"/>
            <a:chOff x="0" y="0"/>
            <a:chExt cx="13004800" cy="541866"/>
          </a:xfrm>
        </p:grpSpPr>
        <p:sp>
          <p:nvSpPr>
            <p:cNvPr id="230" name="Shape 230"/>
            <p:cNvSpPr/>
            <p:nvPr/>
          </p:nvSpPr>
          <p:spPr>
            <a:xfrm>
              <a:off x="0" y="0"/>
              <a:ext cx="13004801" cy="541867"/>
            </a:xfrm>
            <a:prstGeom prst="rect">
              <a:avLst/>
            </a:prstGeom>
            <a:solidFill>
              <a:srgbClr val="424A6B"/>
            </a:solidFill>
            <a:ln w="12700" cap="flat">
              <a:noFill/>
              <a:miter lim="400000"/>
            </a:ln>
            <a:effectLst/>
          </p:spPr>
          <p:txBody>
            <a:bodyPr wrap="square" lIns="65023" tIns="65023" rIns="65023" bIns="65023" numCol="1" anchor="ctr">
              <a:noAutofit/>
            </a:bodyPr>
            <a:lstStyle/>
            <a:p>
              <a:pPr defTabSz="1300480">
                <a:defRPr b="1" sz="2400">
                  <a:solidFill>
                    <a:srgbClr val="CEB8E3"/>
                  </a:solidFill>
                  <a:latin typeface="Arial"/>
                  <a:ea typeface="Arial"/>
                  <a:cs typeface="Arial"/>
                  <a:sym typeface="Arial"/>
                </a:defRPr>
              </a:pPr>
            </a:p>
          </p:txBody>
        </p:sp>
        <p:sp>
          <p:nvSpPr>
            <p:cNvPr id="231" name="Shape 231"/>
            <p:cNvSpPr/>
            <p:nvPr/>
          </p:nvSpPr>
          <p:spPr>
            <a:xfrm>
              <a:off x="5660728" y="45379"/>
              <a:ext cx="1683344" cy="4511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p>
              <a:pPr defTabSz="1300480">
                <a:defRPr b="1" sz="1600">
                  <a:solidFill>
                    <a:srgbClr val="CEB8E3"/>
                  </a:solidFill>
                  <a:latin typeface="Arial"/>
                  <a:ea typeface="Arial"/>
                  <a:cs typeface="Arial"/>
                  <a:sym typeface="Arial"/>
                </a:defRPr>
              </a:pPr>
              <a:r>
                <a:t>www.</a:t>
              </a:r>
              <a:r>
                <a:rPr sz="2200"/>
                <a:t>Gilb</a:t>
              </a:r>
              <a:r>
                <a:t>.com</a:t>
              </a:r>
            </a:p>
          </p:txBody>
        </p:sp>
      </p:grpSp>
      <p:sp>
        <p:nvSpPr>
          <p:cNvPr id="233" name="Shape 233"/>
          <p:cNvSpPr/>
          <p:nvPr/>
        </p:nvSpPr>
        <p:spPr>
          <a:xfrm>
            <a:off x="-1" y="9211733"/>
            <a:ext cx="13004802" cy="1"/>
          </a:xfrm>
          <a:prstGeom prst="line">
            <a:avLst/>
          </a:prstGeom>
          <a:ln w="127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234" name="Shape 234"/>
          <p:cNvSpPr/>
          <p:nvPr/>
        </p:nvSpPr>
        <p:spPr>
          <a:xfrm>
            <a:off x="-1" y="-1"/>
            <a:ext cx="13004802" cy="108375"/>
          </a:xfrm>
          <a:prstGeom prst="rect">
            <a:avLst/>
          </a:prstGeom>
          <a:solidFill>
            <a:srgbClr val="424A6B"/>
          </a:solidFill>
          <a:ln w="12700">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grpSp>
        <p:nvGrpSpPr>
          <p:cNvPr id="237" name="Group 237">
            <a:hlinkClick r:id="" invalidUrl="" action="ppaction://hlinkshowjump?jump=lastslideviewed" tgtFrame="" tooltip="" history="1" highlightClick="0" endSnd="0"/>
          </p:cNvPr>
          <p:cNvGrpSpPr/>
          <p:nvPr/>
        </p:nvGrpSpPr>
        <p:grpSpPr>
          <a:xfrm>
            <a:off x="11595946" y="9283982"/>
            <a:ext cx="541868" cy="433494"/>
            <a:chOff x="0" y="0"/>
            <a:chExt cx="541866" cy="433493"/>
          </a:xfrm>
        </p:grpSpPr>
        <p:sp>
          <p:nvSpPr>
            <p:cNvPr id="235" name="Shape 235"/>
            <p:cNvSpPr/>
            <p:nvPr/>
          </p:nvSpPr>
          <p:spPr>
            <a:xfrm>
              <a:off x="0" y="0"/>
              <a:ext cx="541867" cy="433494"/>
            </a:xfrm>
            <a:prstGeom prst="rect">
              <a:avLst/>
            </a:prstGeom>
            <a:solidFill>
              <a:srgbClr val="424A6B"/>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sp>
          <p:nvSpPr>
            <p:cNvPr id="236" name="Shape 236"/>
            <p:cNvSpPr/>
            <p:nvPr/>
          </p:nvSpPr>
          <p:spPr>
            <a:xfrm>
              <a:off x="108373" y="54186"/>
              <a:ext cx="325121" cy="3251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400"/>
                  </a:moveTo>
                  <a:lnTo>
                    <a:pt x="16200" y="0"/>
                  </a:lnTo>
                  <a:lnTo>
                    <a:pt x="10800" y="5400"/>
                  </a:lnTo>
                  <a:lnTo>
                    <a:pt x="13500" y="5400"/>
                  </a:lnTo>
                  <a:lnTo>
                    <a:pt x="13500" y="13500"/>
                  </a:lnTo>
                  <a:cubicBezTo>
                    <a:pt x="13500" y="14991"/>
                    <a:pt x="12291" y="16200"/>
                    <a:pt x="10800" y="16200"/>
                  </a:cubicBezTo>
                  <a:lnTo>
                    <a:pt x="8100" y="16200"/>
                  </a:lnTo>
                  <a:cubicBezTo>
                    <a:pt x="6609" y="16200"/>
                    <a:pt x="5400" y="14991"/>
                    <a:pt x="5400" y="13500"/>
                  </a:cubicBezTo>
                  <a:lnTo>
                    <a:pt x="5400" y="5400"/>
                  </a:lnTo>
                  <a:lnTo>
                    <a:pt x="0" y="5400"/>
                  </a:lnTo>
                  <a:lnTo>
                    <a:pt x="0" y="13500"/>
                  </a:lnTo>
                  <a:cubicBezTo>
                    <a:pt x="0" y="17974"/>
                    <a:pt x="3626" y="21600"/>
                    <a:pt x="8100" y="21600"/>
                  </a:cubicBezTo>
                  <a:lnTo>
                    <a:pt x="10800" y="21600"/>
                  </a:lnTo>
                  <a:cubicBezTo>
                    <a:pt x="15274" y="21600"/>
                    <a:pt x="18900" y="17974"/>
                    <a:pt x="18900" y="13500"/>
                  </a:cubicBezTo>
                  <a:lnTo>
                    <a:pt x="18900" y="5400"/>
                  </a:lnTo>
                  <a:close/>
                </a:path>
              </a:pathLst>
            </a:custGeom>
            <a:solidFill>
              <a:srgbClr val="000000">
                <a:alpha val="40000"/>
              </a:srgbClr>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grpSp>
      <p:grpSp>
        <p:nvGrpSpPr>
          <p:cNvPr id="240" name="Group 240"/>
          <p:cNvGrpSpPr/>
          <p:nvPr/>
        </p:nvGrpSpPr>
        <p:grpSpPr>
          <a:xfrm>
            <a:off x="10726345" y="9279690"/>
            <a:ext cx="872218" cy="451109"/>
            <a:chOff x="15207" y="224"/>
            <a:chExt cx="872216" cy="451107"/>
          </a:xfrm>
        </p:grpSpPr>
        <p:sp>
          <p:nvSpPr>
            <p:cNvPr id="238" name="Shape 238"/>
            <p:cNvSpPr/>
            <p:nvPr/>
          </p:nvSpPr>
          <p:spPr>
            <a:xfrm>
              <a:off x="17822" y="9031"/>
              <a:ext cx="866988" cy="433494"/>
            </a:xfrm>
            <a:prstGeom prst="rect">
              <a:avLst/>
            </a:prstGeom>
            <a:solidFill>
              <a:srgbClr val="424A6B"/>
            </a:solidFill>
            <a:ln w="12700" cap="flat">
              <a:noFill/>
              <a:miter lim="400000"/>
            </a:ln>
            <a:effectLst/>
          </p:spPr>
          <p:txBody>
            <a:bodyPr wrap="square" lIns="65023" tIns="65023" rIns="65023" bIns="65023" numCol="1" anchor="ctr">
              <a:noAutofit/>
            </a:bodyPr>
            <a:lstStyle/>
            <a:p>
              <a:pPr defTabSz="1300480">
                <a:defRPr b="1" sz="3800">
                  <a:solidFill>
                    <a:srgbClr val="3C4361"/>
                  </a:solidFill>
                  <a:latin typeface="Arial"/>
                  <a:ea typeface="Arial"/>
                  <a:cs typeface="Arial"/>
                  <a:sym typeface="Arial"/>
                </a:defRPr>
              </a:pPr>
            </a:p>
          </p:txBody>
        </p:sp>
        <p:sp>
          <p:nvSpPr>
            <p:cNvPr id="239" name="Shape 239"/>
            <p:cNvSpPr/>
            <p:nvPr/>
          </p:nvSpPr>
          <p:spPr>
            <a:xfrm>
              <a:off x="15207" y="224"/>
              <a:ext cx="872217" cy="451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200">
                  <a:solidFill>
                    <a:srgbClr val="3C4361"/>
                  </a:solidFill>
                  <a:latin typeface="Arial"/>
                  <a:ea typeface="Arial"/>
                  <a:cs typeface="Arial"/>
                  <a:sym typeface="Arial"/>
                </a:defRPr>
              </a:lvl1pPr>
            </a:lstStyle>
            <a:p>
              <a:pPr/>
              <a:r>
                <a:t>Menu</a:t>
              </a:r>
            </a:p>
          </p:txBody>
        </p:sp>
      </p:grpSp>
      <p:sp>
        <p:nvSpPr>
          <p:cNvPr id="241" name="Shape 241"/>
          <p:cNvSpPr/>
          <p:nvPr/>
        </p:nvSpPr>
        <p:spPr>
          <a:xfrm>
            <a:off x="8344746" y="9347200"/>
            <a:ext cx="2384215" cy="41077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1800">
                <a:solidFill>
                  <a:srgbClr val="3C4361"/>
                </a:solidFill>
                <a:latin typeface="Arial"/>
                <a:ea typeface="Arial"/>
                <a:cs typeface="Arial"/>
                <a:sym typeface="Arial"/>
              </a:defRPr>
            </a:lvl1pPr>
          </a:lstStyle>
          <a:p>
            <a:pPr/>
            <a:r>
              <a:t>V14. Sep. 12</a:t>
            </a:r>
          </a:p>
        </p:txBody>
      </p:sp>
      <p:sp>
        <p:nvSpPr>
          <p:cNvPr id="242" name="Shape 242"/>
          <p:cNvSpPr/>
          <p:nvPr/>
        </p:nvSpPr>
        <p:spPr>
          <a:xfrm>
            <a:off x="2817706" y="9320106"/>
            <a:ext cx="2600961" cy="41077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1800">
                <a:solidFill>
                  <a:srgbClr val="1D3B54"/>
                </a:solidFill>
                <a:latin typeface="Arial"/>
                <a:ea typeface="Arial"/>
                <a:cs typeface="Arial"/>
                <a:sym typeface="Arial"/>
              </a:defRPr>
            </a:lvl1pPr>
          </a:lstStyle>
          <a:p>
            <a:pPr/>
            <a:r>
              <a:t>Copyright © Kai Gilb</a:t>
            </a:r>
          </a:p>
        </p:txBody>
      </p:sp>
      <p:sp>
        <p:nvSpPr>
          <p:cNvPr id="243" name="Shape 243"/>
          <p:cNvSpPr/>
          <p:nvPr>
            <p:ph type="title"/>
          </p:nvPr>
        </p:nvSpPr>
        <p:spPr>
          <a:xfrm>
            <a:off x="-1" y="216746"/>
            <a:ext cx="13004802" cy="1083734"/>
          </a:xfrm>
          <a:prstGeom prst="rect">
            <a:avLst/>
          </a:prstGeom>
        </p:spPr>
        <p:txBody>
          <a:bodyPr lIns="65023" tIns="65023" rIns="65023" bIns="65023" anchor="t"/>
          <a:lstStyle>
            <a:lvl1pPr defTabSz="1300480">
              <a:defRPr b="1" sz="5000">
                <a:solidFill>
                  <a:srgbClr val="3C4361"/>
                </a:solidFill>
                <a:latin typeface="Arial"/>
                <a:ea typeface="Arial"/>
                <a:cs typeface="Arial"/>
                <a:sym typeface="Arial"/>
              </a:defRPr>
            </a:lvl1pPr>
          </a:lstStyle>
          <a:p>
            <a:pPr/>
            <a:r>
              <a:t>Title Text</a:t>
            </a:r>
          </a:p>
        </p:txBody>
      </p:sp>
      <p:sp>
        <p:nvSpPr>
          <p:cNvPr id="244" name="Shape 244"/>
          <p:cNvSpPr/>
          <p:nvPr>
            <p:ph type="body" idx="1"/>
          </p:nvPr>
        </p:nvSpPr>
        <p:spPr>
          <a:xfrm>
            <a:off x="325119" y="1950719"/>
            <a:ext cx="12462935" cy="7152642"/>
          </a:xfrm>
          <a:prstGeom prst="rect">
            <a:avLst/>
          </a:prstGeom>
        </p:spPr>
        <p:txBody>
          <a:bodyPr lIns="65023" tIns="65023" rIns="65023" bIns="65023" anchor="t"/>
          <a:lstStyle>
            <a:lvl1pPr marL="268676" indent="-268676" defTabSz="1300480">
              <a:lnSpc>
                <a:spcPct val="90000"/>
              </a:lnSpc>
              <a:spcBef>
                <a:spcPts val="1000"/>
              </a:spcBef>
              <a:buSzTx/>
              <a:buNone/>
              <a:defRPr sz="4400">
                <a:latin typeface="Arial"/>
                <a:ea typeface="Arial"/>
                <a:cs typeface="Arial"/>
                <a:sym typeface="Arial"/>
              </a:defRPr>
            </a:lvl1pPr>
            <a:lvl2pPr marL="268676" indent="110735" defTabSz="1300480">
              <a:lnSpc>
                <a:spcPct val="90000"/>
              </a:lnSpc>
              <a:spcBef>
                <a:spcPts val="1000"/>
              </a:spcBef>
              <a:buSzTx/>
              <a:buNone/>
              <a:defRPr sz="4400">
                <a:latin typeface="Arial"/>
                <a:ea typeface="Arial"/>
                <a:cs typeface="Arial"/>
                <a:sym typeface="Arial"/>
              </a:defRPr>
            </a:lvl2pPr>
            <a:lvl3pPr marL="268676" indent="493323" defTabSz="1300480">
              <a:lnSpc>
                <a:spcPct val="90000"/>
              </a:lnSpc>
              <a:spcBef>
                <a:spcPts val="1000"/>
              </a:spcBef>
              <a:buSzTx/>
              <a:buNone/>
              <a:defRPr sz="4400">
                <a:latin typeface="Arial"/>
                <a:ea typeface="Arial"/>
                <a:cs typeface="Arial"/>
                <a:sym typeface="Arial"/>
              </a:defRPr>
            </a:lvl3pPr>
            <a:lvl4pPr marL="268676" indent="872735" defTabSz="1300480">
              <a:lnSpc>
                <a:spcPct val="90000"/>
              </a:lnSpc>
              <a:spcBef>
                <a:spcPts val="1000"/>
              </a:spcBef>
              <a:buSzTx/>
              <a:buNone/>
              <a:defRPr sz="4400">
                <a:latin typeface="Arial"/>
                <a:ea typeface="Arial"/>
                <a:cs typeface="Arial"/>
                <a:sym typeface="Arial"/>
              </a:defRPr>
            </a:lvl4pPr>
            <a:lvl5pPr marL="268676" indent="1252148" defTabSz="1300480">
              <a:lnSpc>
                <a:spcPct val="90000"/>
              </a:lnSpc>
              <a:spcBef>
                <a:spcPts val="10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45" name="Shape 245"/>
          <p:cNvSpPr/>
          <p:nvPr>
            <p:ph type="sldNum" sz="quarter" idx="2"/>
          </p:nvPr>
        </p:nvSpPr>
        <p:spPr>
          <a:xfrm>
            <a:off x="12466516" y="9195929"/>
            <a:ext cx="538285" cy="524816"/>
          </a:xfrm>
          <a:prstGeom prst="rect">
            <a:avLst/>
          </a:prstGeom>
        </p:spPr>
        <p:txBody>
          <a:bodyPr lIns="65023" tIns="65023" rIns="65023" bIns="65023"/>
          <a:lstStyle>
            <a:lvl1pPr algn="r" defTabSz="1300480">
              <a:defRPr sz="28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grpSp>
        <p:nvGrpSpPr>
          <p:cNvPr id="254" name="Group 254"/>
          <p:cNvGrpSpPr/>
          <p:nvPr/>
        </p:nvGrpSpPr>
        <p:grpSpPr>
          <a:xfrm>
            <a:off x="0" y="9211733"/>
            <a:ext cx="13004800" cy="541868"/>
            <a:chOff x="0" y="0"/>
            <a:chExt cx="13004800" cy="541866"/>
          </a:xfrm>
        </p:grpSpPr>
        <p:sp>
          <p:nvSpPr>
            <p:cNvPr id="252" name="Shape 252"/>
            <p:cNvSpPr/>
            <p:nvPr/>
          </p:nvSpPr>
          <p:spPr>
            <a:xfrm>
              <a:off x="0" y="0"/>
              <a:ext cx="13004801" cy="541867"/>
            </a:xfrm>
            <a:prstGeom prst="rect">
              <a:avLst/>
            </a:prstGeom>
            <a:solidFill>
              <a:srgbClr val="424A6B"/>
            </a:solidFill>
            <a:ln w="12700" cap="flat">
              <a:noFill/>
              <a:miter lim="400000"/>
            </a:ln>
            <a:effectLst/>
          </p:spPr>
          <p:txBody>
            <a:bodyPr wrap="square" lIns="65023" tIns="65023" rIns="65023" bIns="65023" numCol="1" anchor="ctr">
              <a:noAutofit/>
            </a:bodyPr>
            <a:lstStyle/>
            <a:p>
              <a:pPr defTabSz="1300480">
                <a:defRPr b="1" sz="2400">
                  <a:solidFill>
                    <a:srgbClr val="CEB8E3"/>
                  </a:solidFill>
                  <a:latin typeface="Arial"/>
                  <a:ea typeface="Arial"/>
                  <a:cs typeface="Arial"/>
                  <a:sym typeface="Arial"/>
                </a:defRPr>
              </a:pPr>
            </a:p>
          </p:txBody>
        </p:sp>
        <p:sp>
          <p:nvSpPr>
            <p:cNvPr id="253" name="Shape 253"/>
            <p:cNvSpPr/>
            <p:nvPr/>
          </p:nvSpPr>
          <p:spPr>
            <a:xfrm>
              <a:off x="5660728" y="45379"/>
              <a:ext cx="1683344" cy="4511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p>
              <a:pPr defTabSz="1300480">
                <a:defRPr b="1" sz="1600">
                  <a:solidFill>
                    <a:srgbClr val="CEB8E3"/>
                  </a:solidFill>
                  <a:latin typeface="Arial"/>
                  <a:ea typeface="Arial"/>
                  <a:cs typeface="Arial"/>
                  <a:sym typeface="Arial"/>
                </a:defRPr>
              </a:pPr>
              <a:r>
                <a:t>www.</a:t>
              </a:r>
              <a:r>
                <a:rPr sz="2200"/>
                <a:t>Gilb</a:t>
              </a:r>
              <a:r>
                <a:t>.com</a:t>
              </a:r>
            </a:p>
          </p:txBody>
        </p:sp>
      </p:grpSp>
      <p:sp>
        <p:nvSpPr>
          <p:cNvPr id="255" name="Shape 255"/>
          <p:cNvSpPr/>
          <p:nvPr/>
        </p:nvSpPr>
        <p:spPr>
          <a:xfrm>
            <a:off x="-1" y="9211733"/>
            <a:ext cx="13004802" cy="1"/>
          </a:xfrm>
          <a:prstGeom prst="line">
            <a:avLst/>
          </a:prstGeom>
          <a:ln w="127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256" name="Shape 256"/>
          <p:cNvSpPr/>
          <p:nvPr/>
        </p:nvSpPr>
        <p:spPr>
          <a:xfrm>
            <a:off x="-1" y="-1"/>
            <a:ext cx="13004802" cy="108375"/>
          </a:xfrm>
          <a:prstGeom prst="rect">
            <a:avLst/>
          </a:prstGeom>
          <a:solidFill>
            <a:srgbClr val="424A6B"/>
          </a:solidFill>
          <a:ln w="12700">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grpSp>
        <p:nvGrpSpPr>
          <p:cNvPr id="259" name="Group 259">
            <a:hlinkClick r:id="" invalidUrl="" action="ppaction://hlinkshowjump?jump=lastslideviewed" tgtFrame="" tooltip="" history="1" highlightClick="0" endSnd="0"/>
          </p:cNvPr>
          <p:cNvGrpSpPr/>
          <p:nvPr/>
        </p:nvGrpSpPr>
        <p:grpSpPr>
          <a:xfrm>
            <a:off x="11595946" y="9283982"/>
            <a:ext cx="541868" cy="433494"/>
            <a:chOff x="0" y="0"/>
            <a:chExt cx="541866" cy="433493"/>
          </a:xfrm>
        </p:grpSpPr>
        <p:sp>
          <p:nvSpPr>
            <p:cNvPr id="257" name="Shape 257"/>
            <p:cNvSpPr/>
            <p:nvPr/>
          </p:nvSpPr>
          <p:spPr>
            <a:xfrm>
              <a:off x="0" y="0"/>
              <a:ext cx="541867" cy="433494"/>
            </a:xfrm>
            <a:prstGeom prst="rect">
              <a:avLst/>
            </a:prstGeom>
            <a:solidFill>
              <a:srgbClr val="424A6B"/>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sp>
          <p:nvSpPr>
            <p:cNvPr id="258" name="Shape 258"/>
            <p:cNvSpPr/>
            <p:nvPr/>
          </p:nvSpPr>
          <p:spPr>
            <a:xfrm>
              <a:off x="108373" y="54186"/>
              <a:ext cx="325121" cy="3251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400"/>
                  </a:moveTo>
                  <a:lnTo>
                    <a:pt x="16200" y="0"/>
                  </a:lnTo>
                  <a:lnTo>
                    <a:pt x="10800" y="5400"/>
                  </a:lnTo>
                  <a:lnTo>
                    <a:pt x="13500" y="5400"/>
                  </a:lnTo>
                  <a:lnTo>
                    <a:pt x="13500" y="13500"/>
                  </a:lnTo>
                  <a:cubicBezTo>
                    <a:pt x="13500" y="14991"/>
                    <a:pt x="12291" y="16200"/>
                    <a:pt x="10800" y="16200"/>
                  </a:cubicBezTo>
                  <a:lnTo>
                    <a:pt x="8100" y="16200"/>
                  </a:lnTo>
                  <a:cubicBezTo>
                    <a:pt x="6609" y="16200"/>
                    <a:pt x="5400" y="14991"/>
                    <a:pt x="5400" y="13500"/>
                  </a:cubicBezTo>
                  <a:lnTo>
                    <a:pt x="5400" y="5400"/>
                  </a:lnTo>
                  <a:lnTo>
                    <a:pt x="0" y="5400"/>
                  </a:lnTo>
                  <a:lnTo>
                    <a:pt x="0" y="13500"/>
                  </a:lnTo>
                  <a:cubicBezTo>
                    <a:pt x="0" y="17974"/>
                    <a:pt x="3626" y="21600"/>
                    <a:pt x="8100" y="21600"/>
                  </a:cubicBezTo>
                  <a:lnTo>
                    <a:pt x="10800" y="21600"/>
                  </a:lnTo>
                  <a:cubicBezTo>
                    <a:pt x="15274" y="21600"/>
                    <a:pt x="18900" y="17974"/>
                    <a:pt x="18900" y="13500"/>
                  </a:cubicBezTo>
                  <a:lnTo>
                    <a:pt x="18900" y="5400"/>
                  </a:lnTo>
                  <a:close/>
                </a:path>
              </a:pathLst>
            </a:custGeom>
            <a:solidFill>
              <a:srgbClr val="000000">
                <a:alpha val="40000"/>
              </a:srgbClr>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grpSp>
      <p:grpSp>
        <p:nvGrpSpPr>
          <p:cNvPr id="262" name="Group 262"/>
          <p:cNvGrpSpPr/>
          <p:nvPr/>
        </p:nvGrpSpPr>
        <p:grpSpPr>
          <a:xfrm>
            <a:off x="10726345" y="9279690"/>
            <a:ext cx="872218" cy="451109"/>
            <a:chOff x="15207" y="224"/>
            <a:chExt cx="872216" cy="451107"/>
          </a:xfrm>
        </p:grpSpPr>
        <p:sp>
          <p:nvSpPr>
            <p:cNvPr id="260" name="Shape 260"/>
            <p:cNvSpPr/>
            <p:nvPr/>
          </p:nvSpPr>
          <p:spPr>
            <a:xfrm>
              <a:off x="17822" y="9031"/>
              <a:ext cx="866988" cy="433494"/>
            </a:xfrm>
            <a:prstGeom prst="rect">
              <a:avLst/>
            </a:prstGeom>
            <a:solidFill>
              <a:srgbClr val="424A6B"/>
            </a:solidFill>
            <a:ln w="12700" cap="flat">
              <a:noFill/>
              <a:miter lim="400000"/>
            </a:ln>
            <a:effectLst/>
          </p:spPr>
          <p:txBody>
            <a:bodyPr wrap="square" lIns="65023" tIns="65023" rIns="65023" bIns="65023" numCol="1" anchor="ctr">
              <a:noAutofit/>
            </a:bodyPr>
            <a:lstStyle/>
            <a:p>
              <a:pPr defTabSz="1300480">
                <a:defRPr b="1" sz="3800">
                  <a:solidFill>
                    <a:srgbClr val="3C4361"/>
                  </a:solidFill>
                  <a:latin typeface="Arial"/>
                  <a:ea typeface="Arial"/>
                  <a:cs typeface="Arial"/>
                  <a:sym typeface="Arial"/>
                </a:defRPr>
              </a:pPr>
            </a:p>
          </p:txBody>
        </p:sp>
        <p:sp>
          <p:nvSpPr>
            <p:cNvPr id="261" name="Shape 261"/>
            <p:cNvSpPr/>
            <p:nvPr/>
          </p:nvSpPr>
          <p:spPr>
            <a:xfrm>
              <a:off x="15207" y="224"/>
              <a:ext cx="872217" cy="451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200">
                  <a:solidFill>
                    <a:srgbClr val="3C4361"/>
                  </a:solidFill>
                  <a:latin typeface="Arial"/>
                  <a:ea typeface="Arial"/>
                  <a:cs typeface="Arial"/>
                  <a:sym typeface="Arial"/>
                </a:defRPr>
              </a:lvl1pPr>
            </a:lstStyle>
            <a:p>
              <a:pPr/>
              <a:r>
                <a:t>Menu</a:t>
              </a:r>
            </a:p>
          </p:txBody>
        </p:sp>
      </p:grpSp>
      <p:sp>
        <p:nvSpPr>
          <p:cNvPr id="263" name="Shape 263"/>
          <p:cNvSpPr/>
          <p:nvPr/>
        </p:nvSpPr>
        <p:spPr>
          <a:xfrm>
            <a:off x="8344746" y="9347200"/>
            <a:ext cx="2384215" cy="41077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1800">
                <a:solidFill>
                  <a:srgbClr val="3C4361"/>
                </a:solidFill>
                <a:latin typeface="Arial"/>
                <a:ea typeface="Arial"/>
                <a:cs typeface="Arial"/>
                <a:sym typeface="Arial"/>
              </a:defRPr>
            </a:lvl1pPr>
          </a:lstStyle>
          <a:p>
            <a:pPr/>
            <a:r>
              <a:t>V14. Sep. 12</a:t>
            </a:r>
          </a:p>
        </p:txBody>
      </p:sp>
      <p:sp>
        <p:nvSpPr>
          <p:cNvPr id="264" name="Shape 264"/>
          <p:cNvSpPr/>
          <p:nvPr/>
        </p:nvSpPr>
        <p:spPr>
          <a:xfrm>
            <a:off x="2817706" y="9320106"/>
            <a:ext cx="2600961" cy="41077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1800">
                <a:solidFill>
                  <a:srgbClr val="1D3B54"/>
                </a:solidFill>
                <a:latin typeface="Arial"/>
                <a:ea typeface="Arial"/>
                <a:cs typeface="Arial"/>
                <a:sym typeface="Arial"/>
              </a:defRPr>
            </a:lvl1pPr>
          </a:lstStyle>
          <a:p>
            <a:pPr/>
            <a:r>
              <a:t>Copyright © Kai Gilb</a:t>
            </a:r>
          </a:p>
        </p:txBody>
      </p:sp>
      <p:sp>
        <p:nvSpPr>
          <p:cNvPr id="265" name="Shape 265"/>
          <p:cNvSpPr/>
          <p:nvPr>
            <p:ph type="sldNum" sz="quarter" idx="2"/>
          </p:nvPr>
        </p:nvSpPr>
        <p:spPr>
          <a:xfrm>
            <a:off x="12466516" y="9195929"/>
            <a:ext cx="538285" cy="524816"/>
          </a:xfrm>
          <a:prstGeom prst="rect">
            <a:avLst/>
          </a:prstGeom>
        </p:spPr>
        <p:txBody>
          <a:bodyPr lIns="65023" tIns="65023" rIns="65023" bIns="65023"/>
          <a:lstStyle>
            <a:lvl1pPr algn="r" defTabSz="1300480">
              <a:defRPr sz="28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72" name="Shape 272"/>
          <p:cNvSpPr/>
          <p:nvPr>
            <p:ph type="sldNum" sz="quarter" idx="2"/>
          </p:nvPr>
        </p:nvSpPr>
        <p:spPr>
          <a:xfrm>
            <a:off x="12036663" y="9228455"/>
            <a:ext cx="317262" cy="332741"/>
          </a:xfrm>
          <a:prstGeom prst="rect">
            <a:avLst/>
          </a:prstGeom>
        </p:spPr>
        <p:txBody>
          <a:bodyPr lIns="45719" tIns="45719" rIns="45719" bIns="45719" anchor="ctr"/>
          <a:lstStyle>
            <a:lvl1pPr algn="r" defTabSz="914400">
              <a:defRPr sz="1600">
                <a:solidFill>
                  <a:srgbClr val="878787"/>
                </a:solidFill>
                <a:latin typeface="Calibri"/>
                <a:ea typeface="Calibri"/>
                <a:cs typeface="Calibri"/>
                <a:sym typeface="Calibri"/>
              </a:defRPr>
            </a:lvl1pPr>
          </a:lstStyle>
          <a:p>
            <a:pPr/>
            <a:fld id="{86CB4B4D-7CA3-9044-876B-883B54F8677D}" type="slidenum"/>
          </a:p>
        </p:txBody>
      </p:sp>
      <p:sp>
        <p:nvSpPr>
          <p:cNvPr id="273" name="Shape 273"/>
          <p:cNvSpPr/>
          <p:nvPr>
            <p:ph type="title"/>
          </p:nvPr>
        </p:nvSpPr>
        <p:spPr>
          <a:xfrm>
            <a:off x="647700" y="390525"/>
            <a:ext cx="11709400" cy="1625600"/>
          </a:xfrm>
          <a:prstGeom prst="rect">
            <a:avLst/>
          </a:prstGeom>
        </p:spPr>
        <p:txBody>
          <a:bodyPr lIns="38100" tIns="38100" rIns="38100" bIns="38100"/>
          <a:lstStyle>
            <a:lvl1pPr defTabSz="914400">
              <a:defRPr sz="6200">
                <a:latin typeface="Calibri"/>
                <a:ea typeface="Calibri"/>
                <a:cs typeface="Calibri"/>
                <a:sym typeface="Calibri"/>
              </a:defRPr>
            </a:lvl1pPr>
          </a:lstStyle>
          <a:p>
            <a:pPr/>
            <a:r>
              <a:t>Title Text</a:t>
            </a:r>
          </a:p>
        </p:txBody>
      </p:sp>
      <p:sp>
        <p:nvSpPr>
          <p:cNvPr id="274" name="Shape 274"/>
          <p:cNvSpPr/>
          <p:nvPr>
            <p:ph type="body" idx="1"/>
          </p:nvPr>
        </p:nvSpPr>
        <p:spPr>
          <a:xfrm>
            <a:off x="650240" y="2275839"/>
            <a:ext cx="11704320" cy="6436926"/>
          </a:xfrm>
          <a:prstGeom prst="rect">
            <a:avLst/>
          </a:prstGeom>
        </p:spPr>
        <p:txBody>
          <a:bodyPr lIns="45719" tIns="45719" rIns="45719" bIns="45719" anchor="t"/>
          <a:lstStyle>
            <a:lvl1pPr marL="342900" indent="-342900" defTabSz="914400">
              <a:spcBef>
                <a:spcPts val="1100"/>
              </a:spcBef>
              <a:buClr>
                <a:srgbClr val="000000"/>
              </a:buClr>
              <a:buSzPct val="100000"/>
              <a:buFont typeface="Arial"/>
              <a:buChar char="»"/>
              <a:defRPr sz="4400">
                <a:latin typeface="Calibri"/>
                <a:ea typeface="Calibri"/>
                <a:cs typeface="Calibri"/>
                <a:sym typeface="Calibri"/>
              </a:defRPr>
            </a:lvl1pPr>
            <a:lvl2pPr marL="788068" indent="-330868" defTabSz="914400">
              <a:spcBef>
                <a:spcPts val="1100"/>
              </a:spcBef>
              <a:buClr>
                <a:srgbClr val="000000"/>
              </a:buClr>
              <a:buSzPct val="100000"/>
              <a:buFont typeface="Arial"/>
              <a:buChar char="–"/>
              <a:defRPr sz="4400">
                <a:latin typeface="Calibri"/>
                <a:ea typeface="Calibri"/>
                <a:cs typeface="Calibri"/>
                <a:sym typeface="Calibri"/>
              </a:defRPr>
            </a:lvl2pPr>
            <a:lvl3pPr marL="1210235" indent="-295835" defTabSz="914400">
              <a:spcBef>
                <a:spcPts val="1100"/>
              </a:spcBef>
              <a:buClr>
                <a:srgbClr val="000000"/>
              </a:buClr>
              <a:buSzPct val="100000"/>
              <a:buFont typeface="Arial"/>
              <a:defRPr sz="4400">
                <a:latin typeface="Calibri"/>
                <a:ea typeface="Calibri"/>
                <a:cs typeface="Calibri"/>
                <a:sym typeface="Calibri"/>
              </a:defRPr>
            </a:lvl3pPr>
            <a:lvl4pPr marL="1730828" indent="-359228" defTabSz="914400">
              <a:spcBef>
                <a:spcPts val="1100"/>
              </a:spcBef>
              <a:buClr>
                <a:srgbClr val="000000"/>
              </a:buClr>
              <a:buSzPct val="100000"/>
              <a:buFont typeface="Arial"/>
              <a:buChar char="–"/>
              <a:defRPr sz="4400">
                <a:latin typeface="Calibri"/>
                <a:ea typeface="Calibri"/>
                <a:cs typeface="Calibri"/>
                <a:sym typeface="Calibri"/>
              </a:defRPr>
            </a:lvl4pPr>
            <a:lvl5pPr marL="2188028" indent="-359228" defTabSz="914400">
              <a:spcBef>
                <a:spcPts val="1100"/>
              </a:spcBef>
              <a:buClr>
                <a:srgbClr val="000000"/>
              </a:buClr>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270000" y="3225800"/>
            <a:ext cx="10464800" cy="33020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718300" y="635000"/>
            <a:ext cx="5334000" cy="8229600"/>
          </a:xfrm>
          <a:prstGeom prst="rect">
            <a:avLst/>
          </a:prstGeom>
        </p:spPr>
        <p:txBody>
          <a:bodyPr lIns="91439" tIns="45719" rIns="91439" bIns="45719" anchor="t">
            <a:noAutofit/>
          </a:bodyPr>
          <a:lstStyle/>
          <a:p>
            <a:pPr/>
          </a:p>
        </p:txBody>
      </p:sp>
      <p:sp>
        <p:nvSpPr>
          <p:cNvPr id="39" name="Shape 39"/>
          <p:cNvSpPr/>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Shape 40"/>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724518" y="889000"/>
            <a:ext cx="5334001" cy="3771900"/>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
        <p:nvSpPr>
          <p:cNvPr id="4" name="Shape 4"/>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tom@Gilb.com" TargetMode="Externa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5.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audio" Target="../media/media1.m4a"/><Relationship Id="rId3" Type="http://schemas.microsoft.com/office/2007/relationships/media" Target="../media/media1.m4a"/><Relationship Id="rId4" Type="http://schemas.openxmlformats.org/officeDocument/2006/relationships/image" Target="../media/image18.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hyperlink" Target="http://www.npr.org/templates/story/story.php?storyId=113673324" TargetMode="Externa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hyperlink" Target="http://edition.cnn.com/2008/WORLD/europe/03/07/spiritof.music/" TargetMode="Externa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hyperlink" Target="http://www.bu.edu/cfa/music/faculty/yudkin/" TargetMode="External"/><Relationship Id="rId3" Type="http://schemas.openxmlformats.org/officeDocument/2006/relationships/image" Target="../media/image22.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hyperlink" Target="http://www.bu.edu/cfa/music/faculty/yudkin/" TargetMode="External"/><Relationship Id="rId4" Type="http://schemas.openxmlformats.org/officeDocument/2006/relationships/image" Target="../media/image2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3.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hyperlink" Target="http://www.microsensesoftware.com/" TargetMode="External"/><Relationship Id="rId4" Type="http://schemas.openxmlformats.org/officeDocument/2006/relationships/image" Target="../media/image24.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5.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4.jpeg"/><Relationship Id="rId5" Type="http://schemas.openxmlformats.org/officeDocument/2006/relationships/image" Target="../media/image28.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4.jpeg"/><Relationship Id="rId5" Type="http://schemas.openxmlformats.org/officeDocument/2006/relationships/image" Target="../media/image28.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9.png"/><Relationship Id="rId3" Type="http://schemas.openxmlformats.org/officeDocument/2006/relationships/image" Target="../media/image30.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2.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35.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6.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8.png"/><Relationship Id="rId3" Type="http://schemas.openxmlformats.org/officeDocument/2006/relationships/image" Target="../media/image39.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4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3.xml"/><Relationship Id="rId3" Type="http://schemas.openxmlformats.org/officeDocument/2006/relationships/image" Target="../media/image44.png"/><Relationship Id="rId4" Type="http://schemas.openxmlformats.org/officeDocument/2006/relationships/hyperlink" Target="mailto:hoofdwerk@gmail.com" TargetMode="Externa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mailto:tom@Gilb.com" TargetMode="Externa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ctrTitle"/>
          </p:nvPr>
        </p:nvSpPr>
        <p:spPr>
          <a:prstGeom prst="rect">
            <a:avLst/>
          </a:prstGeom>
        </p:spPr>
        <p:txBody>
          <a:bodyPr/>
          <a:lstStyle/>
          <a:p>
            <a:pPr defTabSz="457200">
              <a:defRPr b="1" sz="4100" u="sng">
                <a:latin typeface="Helvetica"/>
                <a:ea typeface="Helvetica"/>
                <a:cs typeface="Helvetica"/>
                <a:sym typeface="Helvetica"/>
              </a:defRPr>
            </a:pPr>
            <a:r>
              <a:t>"Principles of Software Engineering”</a:t>
            </a:r>
          </a:p>
          <a:p>
            <a:pPr defTabSz="457200">
              <a:defRPr sz="4100">
                <a:latin typeface="Helvetica"/>
                <a:ea typeface="Helvetica"/>
                <a:cs typeface="Helvetica"/>
                <a:sym typeface="Helvetica"/>
              </a:defRPr>
            </a:pPr>
            <a:r>
              <a:rPr u="sng">
                <a:hlinkClick r:id="rId2" invalidUrl="" action="" tgtFrame="" tooltip="" history="1" highlightClick="0" endSnd="0"/>
              </a:rPr>
              <a:t>tom@Gilb.com</a:t>
            </a:r>
          </a:p>
          <a:p>
            <a:pPr defTabSz="457200">
              <a:defRPr sz="4100">
                <a:latin typeface="Helvetica"/>
                <a:ea typeface="Helvetica"/>
                <a:cs typeface="Helvetica"/>
                <a:sym typeface="Helvetica"/>
              </a:defRPr>
            </a:pPr>
            <a:r>
              <a:t>45 minutes, 2 PM</a:t>
            </a:r>
          </a:p>
          <a:p>
            <a:pPr defTabSz="457200">
              <a:defRPr sz="4100">
                <a:latin typeface="Helvetica"/>
                <a:ea typeface="Helvetica"/>
                <a:cs typeface="Helvetica"/>
                <a:sym typeface="Helvetica"/>
              </a:defRPr>
            </a:pPr>
            <a:r>
              <a:t>Dec. 9 2016</a:t>
            </a:r>
          </a:p>
        </p:txBody>
      </p:sp>
      <p:sp>
        <p:nvSpPr>
          <p:cNvPr id="284" name="Shape 284"/>
          <p:cNvSpPr/>
          <p:nvPr>
            <p:ph type="subTitle" sz="half" idx="1"/>
          </p:nvPr>
        </p:nvSpPr>
        <p:spPr>
          <a:xfrm>
            <a:off x="1270000" y="5029199"/>
            <a:ext cx="10174387" cy="4325592"/>
          </a:xfrm>
          <a:prstGeom prst="rect">
            <a:avLst/>
          </a:prstGeom>
        </p:spPr>
        <p:txBody>
          <a:bodyPr/>
          <a:lstStyle/>
          <a:p>
            <a:pPr algn="l" defTabSz="265175">
              <a:defRPr b="1" sz="3943" u="sng">
                <a:latin typeface="Helvetica"/>
                <a:ea typeface="Helvetica"/>
                <a:cs typeface="Helvetica"/>
                <a:sym typeface="Helvetica"/>
              </a:defRPr>
            </a:pPr>
          </a:p>
          <a:p>
            <a:pPr marL="216962" indent="-216962" algn="l" defTabSz="265175">
              <a:buSzPct val="100000"/>
              <a:buAutoNum type="arabicPeriod" startAt="1"/>
              <a:defRPr sz="3943">
                <a:latin typeface="Helvetica"/>
                <a:ea typeface="Helvetica"/>
                <a:cs typeface="Helvetica"/>
                <a:sym typeface="Helvetica"/>
              </a:defRPr>
            </a:pPr>
            <a:r>
              <a:t>Engineering: Koens definition.</a:t>
            </a:r>
          </a:p>
          <a:p>
            <a:pPr marL="216962" indent="-216962" algn="l" defTabSz="265175">
              <a:buSzPct val="100000"/>
              <a:buAutoNum type="arabicPeriod" startAt="1"/>
              <a:defRPr sz="3943">
                <a:latin typeface="Helvetica"/>
                <a:ea typeface="Helvetica"/>
                <a:cs typeface="Helvetica"/>
                <a:sym typeface="Helvetica"/>
              </a:defRPr>
            </a:pPr>
            <a:r>
              <a:t>The Impact EstimationTable. The core tool</a:t>
            </a:r>
          </a:p>
          <a:p>
            <a:pPr marL="216962" indent="-216962" algn="l" defTabSz="265175">
              <a:buSzPct val="100000"/>
              <a:buAutoNum type="arabicPeriod" startAt="1"/>
              <a:defRPr sz="3943">
                <a:latin typeface="Helvetica"/>
                <a:ea typeface="Helvetica"/>
                <a:cs typeface="Helvetica"/>
                <a:sym typeface="Helvetica"/>
              </a:defRPr>
            </a:pPr>
            <a:r>
              <a:t>Quantified Top Level Critical Requirements</a:t>
            </a:r>
          </a:p>
          <a:p>
            <a:pPr marL="216962" indent="-216962" algn="l" defTabSz="265175">
              <a:buSzPct val="100000"/>
              <a:buAutoNum type="arabicPeriod" startAt="1"/>
              <a:defRPr sz="3943">
                <a:latin typeface="Helvetica"/>
                <a:ea typeface="Helvetica"/>
                <a:cs typeface="Helvetica"/>
                <a:sym typeface="Helvetica"/>
              </a:defRPr>
            </a:pPr>
            <a:r>
              <a:t>Evolutionary agile project management</a:t>
            </a:r>
          </a:p>
          <a:p>
            <a:pPr marL="216962" indent="-216962" algn="l" defTabSz="265175">
              <a:buSzPct val="100000"/>
              <a:buAutoNum type="arabicPeriod" startAt="1"/>
              <a:defRPr sz="3943">
                <a:latin typeface="Helvetica"/>
                <a:ea typeface="Helvetica"/>
                <a:cs typeface="Helvetica"/>
                <a:sym typeface="Helvetica"/>
              </a:defRPr>
            </a:pPr>
            <a:r>
              <a:t>Objective Quality Control of all SE Specs</a:t>
            </a:r>
          </a:p>
          <a:p>
            <a:pPr marL="216962" indent="-216962" algn="l" defTabSz="265175">
              <a:buSzPct val="100000"/>
              <a:buAutoNum type="arabicPeriod" startAt="1"/>
              <a:defRPr sz="3943">
                <a:latin typeface="Helvetica"/>
                <a:ea typeface="Helvetica"/>
                <a:cs typeface="Helvetica"/>
                <a:sym typeface="Helvetica"/>
              </a:defRPr>
            </a:pPr>
            <a:r>
              <a:t>Key Principles of Software Engineering</a:t>
            </a:r>
          </a:p>
        </p:txBody>
      </p:sp>
      <p:sp>
        <p:nvSpPr>
          <p:cNvPr id="285" name="Shape 285"/>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6" name="Shape 286"/>
          <p:cNvSpPr/>
          <p:nvPr/>
        </p:nvSpPr>
        <p:spPr>
          <a:xfrm>
            <a:off x="3697443" y="112263"/>
            <a:ext cx="6387406" cy="1219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1800">
                <a:solidFill>
                  <a:srgbClr val="666666"/>
                </a:solidFill>
                <a:latin typeface="Helvetica"/>
                <a:ea typeface="Helvetica"/>
                <a:cs typeface="Helvetica"/>
                <a:sym typeface="Helvetica"/>
              </a:defRPr>
            </a:pPr>
            <a:r>
              <a:t>Department of Computer Science and Creative Technologies,</a:t>
            </a:r>
            <a:endParaRPr>
              <a:solidFill>
                <a:srgbClr val="000000"/>
              </a:solidFill>
            </a:endParaRPr>
          </a:p>
          <a:p>
            <a:pPr defTabSz="457200">
              <a:defRPr sz="1800">
                <a:solidFill>
                  <a:srgbClr val="666666"/>
                </a:solidFill>
                <a:latin typeface="Helvetica"/>
                <a:ea typeface="Helvetica"/>
                <a:cs typeface="Helvetica"/>
                <a:sym typeface="Helvetica"/>
              </a:defRPr>
            </a:pPr>
            <a:r>
              <a:t>School of Computing,</a:t>
            </a:r>
            <a:endParaRPr>
              <a:solidFill>
                <a:srgbClr val="000000"/>
              </a:solidFill>
            </a:endParaRPr>
          </a:p>
          <a:p>
            <a:pPr defTabSz="457200">
              <a:defRPr sz="1800">
                <a:solidFill>
                  <a:srgbClr val="666666"/>
                </a:solidFill>
                <a:latin typeface="Verdana"/>
                <a:ea typeface="Verdana"/>
                <a:cs typeface="Verdana"/>
                <a:sym typeface="Verdana"/>
              </a:defRPr>
            </a:pPr>
            <a:r>
              <a:t>London Metropolitan University,</a:t>
            </a:r>
            <a:endParaRPr>
              <a:latin typeface="Helvetica"/>
              <a:ea typeface="Helvetica"/>
              <a:cs typeface="Helvetica"/>
              <a:sym typeface="Helvetica"/>
            </a:endParaRPr>
          </a:p>
          <a:p>
            <a:pPr defTabSz="457200">
              <a:defRPr sz="1800">
                <a:solidFill>
                  <a:srgbClr val="666666"/>
                </a:solidFill>
                <a:latin typeface="Verdana"/>
                <a:ea typeface="Verdana"/>
                <a:cs typeface="Verdana"/>
                <a:sym typeface="Verdana"/>
              </a:defRPr>
            </a:pPr>
            <a:r>
              <a:t>166-220 Holloway Road, London N7 8DB, UK.</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4" name="Shape 504"/>
          <p:cNvSpPr/>
          <p:nvPr>
            <p:ph type="title"/>
          </p:nvPr>
        </p:nvSpPr>
        <p:spPr>
          <a:xfrm>
            <a:off x="725675" y="2022643"/>
            <a:ext cx="10254786" cy="1153001"/>
          </a:xfrm>
          <a:prstGeom prst="rect">
            <a:avLst/>
          </a:prstGeom>
        </p:spPr>
        <p:txBody>
          <a:bodyPr/>
          <a:lstStyle/>
          <a:p>
            <a:pPr/>
            <a:r>
              <a:t>Impacts on Resources and Totals</a:t>
            </a:r>
          </a:p>
        </p:txBody>
      </p:sp>
      <p:grpSp>
        <p:nvGrpSpPr>
          <p:cNvPr id="507" name="Group 507"/>
          <p:cNvGrpSpPr/>
          <p:nvPr/>
        </p:nvGrpSpPr>
        <p:grpSpPr>
          <a:xfrm>
            <a:off x="896274" y="4747027"/>
            <a:ext cx="1990263" cy="808737"/>
            <a:chOff x="0" y="-44105"/>
            <a:chExt cx="1990262" cy="808736"/>
          </a:xfrm>
        </p:grpSpPr>
        <p:sp>
          <p:nvSpPr>
            <p:cNvPr id="505" name="Shape 505"/>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506" name="Shape 506"/>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Money</a:t>
              </a:r>
            </a:p>
            <a:p>
              <a:pPr defTabSz="650240">
                <a:defRPr sz="2400">
                  <a:solidFill>
                    <a:srgbClr val="FFFFFF"/>
                  </a:solidFill>
                  <a:latin typeface="Trebuchet MS"/>
                  <a:ea typeface="Trebuchet MS"/>
                  <a:cs typeface="Trebuchet MS"/>
                  <a:sym typeface="Trebuchet MS"/>
                </a:defRPr>
              </a:pPr>
              <a:r>
                <a:t>100.000€</a:t>
              </a:r>
            </a:p>
          </p:txBody>
        </p:sp>
      </p:grpSp>
      <p:grpSp>
        <p:nvGrpSpPr>
          <p:cNvPr id="510" name="Group 510"/>
          <p:cNvGrpSpPr/>
          <p:nvPr/>
        </p:nvGrpSpPr>
        <p:grpSpPr>
          <a:xfrm>
            <a:off x="896272" y="5621329"/>
            <a:ext cx="1990264" cy="808737"/>
            <a:chOff x="0" y="-44105"/>
            <a:chExt cx="1990262" cy="808736"/>
          </a:xfrm>
        </p:grpSpPr>
        <p:sp>
          <p:nvSpPr>
            <p:cNvPr id="508" name="Shape 508"/>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509" name="Shape 509"/>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Time</a:t>
              </a:r>
            </a:p>
            <a:p>
              <a:pPr defTabSz="650240">
                <a:defRPr sz="2400">
                  <a:solidFill>
                    <a:srgbClr val="FFFFFF"/>
                  </a:solidFill>
                  <a:latin typeface="Trebuchet MS"/>
                  <a:ea typeface="Trebuchet MS"/>
                  <a:cs typeface="Trebuchet MS"/>
                  <a:sym typeface="Trebuchet MS"/>
                </a:defRPr>
              </a:pPr>
              <a:r>
                <a:t>12 months</a:t>
              </a:r>
            </a:p>
          </p:txBody>
        </p:sp>
      </p:grpSp>
      <p:grpSp>
        <p:nvGrpSpPr>
          <p:cNvPr id="513" name="Group 513"/>
          <p:cNvGrpSpPr/>
          <p:nvPr/>
        </p:nvGrpSpPr>
        <p:grpSpPr>
          <a:xfrm>
            <a:off x="3154542" y="3780628"/>
            <a:ext cx="1990264" cy="720526"/>
            <a:chOff x="0" y="0"/>
            <a:chExt cx="1990262" cy="720524"/>
          </a:xfrm>
        </p:grpSpPr>
        <p:sp>
          <p:nvSpPr>
            <p:cNvPr id="511" name="Shape 511"/>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512" name="Shape 512"/>
            <p:cNvSpPr/>
            <p:nvPr/>
          </p:nvSpPr>
          <p:spPr>
            <a:xfrm>
              <a:off x="0" y="13369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Facebook</a:t>
              </a:r>
            </a:p>
          </p:txBody>
        </p:sp>
      </p:grpSp>
      <p:grpSp>
        <p:nvGrpSpPr>
          <p:cNvPr id="516" name="Group 516"/>
          <p:cNvGrpSpPr/>
          <p:nvPr/>
        </p:nvGrpSpPr>
        <p:grpSpPr>
          <a:xfrm>
            <a:off x="5465530" y="3780628"/>
            <a:ext cx="1990263" cy="720526"/>
            <a:chOff x="0" y="0"/>
            <a:chExt cx="1990262" cy="720524"/>
          </a:xfrm>
        </p:grpSpPr>
        <p:sp>
          <p:nvSpPr>
            <p:cNvPr id="514" name="Shape 514"/>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515" name="Shape 515"/>
            <p:cNvSpPr/>
            <p:nvPr/>
          </p:nvSpPr>
          <p:spPr>
            <a:xfrm>
              <a:off x="0" y="13369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Profiler</a:t>
              </a:r>
            </a:p>
          </p:txBody>
        </p:sp>
      </p:grpSp>
      <p:grpSp>
        <p:nvGrpSpPr>
          <p:cNvPr id="519" name="Group 519"/>
          <p:cNvGrpSpPr/>
          <p:nvPr/>
        </p:nvGrpSpPr>
        <p:grpSpPr>
          <a:xfrm>
            <a:off x="7776518" y="3780628"/>
            <a:ext cx="1990264" cy="720526"/>
            <a:chOff x="0" y="0"/>
            <a:chExt cx="1990262" cy="720524"/>
          </a:xfrm>
        </p:grpSpPr>
        <p:sp>
          <p:nvSpPr>
            <p:cNvPr id="517" name="Shape 517"/>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518" name="Shape 518"/>
            <p:cNvSpPr/>
            <p:nvPr/>
          </p:nvSpPr>
          <p:spPr>
            <a:xfrm>
              <a:off x="0" y="13369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Umantis BM</a:t>
              </a:r>
            </a:p>
          </p:txBody>
        </p:sp>
      </p:grpSp>
      <p:grpSp>
        <p:nvGrpSpPr>
          <p:cNvPr id="522" name="Group 522"/>
          <p:cNvGrpSpPr/>
          <p:nvPr/>
        </p:nvGrpSpPr>
        <p:grpSpPr>
          <a:xfrm>
            <a:off x="10087506" y="3736522"/>
            <a:ext cx="1990263" cy="808737"/>
            <a:chOff x="0" y="-44105"/>
            <a:chExt cx="1990262" cy="808736"/>
          </a:xfrm>
        </p:grpSpPr>
        <p:sp>
          <p:nvSpPr>
            <p:cNvPr id="520" name="Shape 520"/>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521" name="Shape 521"/>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Total Impacts on Objectives</a:t>
              </a:r>
            </a:p>
          </p:txBody>
        </p:sp>
      </p:grpSp>
      <p:grpSp>
        <p:nvGrpSpPr>
          <p:cNvPr id="525" name="Group 525"/>
          <p:cNvGrpSpPr/>
          <p:nvPr/>
        </p:nvGrpSpPr>
        <p:grpSpPr>
          <a:xfrm>
            <a:off x="3151213" y="4747027"/>
            <a:ext cx="1970557" cy="808737"/>
            <a:chOff x="0" y="-44105"/>
            <a:chExt cx="1970555" cy="808736"/>
          </a:xfrm>
        </p:grpSpPr>
        <p:sp>
          <p:nvSpPr>
            <p:cNvPr id="523" name="Shape 523"/>
            <p:cNvSpPr/>
            <p:nvPr/>
          </p:nvSpPr>
          <p:spPr>
            <a:xfrm>
              <a:off x="0" y="-1"/>
              <a:ext cx="1970556"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524" name="Shape 524"/>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70%</a:t>
              </a:r>
              <a:endParaRPr>
                <a:solidFill>
                  <a:srgbClr val="FFFFFF"/>
                </a:solidFill>
              </a:endParaRPr>
            </a:p>
            <a:p>
              <a:pPr defTabSz="650240">
                <a:defRPr i="1" sz="2400">
                  <a:latin typeface="Trebuchet MS"/>
                  <a:ea typeface="Trebuchet MS"/>
                  <a:cs typeface="Trebuchet MS"/>
                  <a:sym typeface="Trebuchet MS"/>
                </a:defRPr>
              </a:pPr>
              <a:r>
                <a:t>± 10%</a:t>
              </a:r>
            </a:p>
          </p:txBody>
        </p:sp>
      </p:grpSp>
      <p:grpSp>
        <p:nvGrpSpPr>
          <p:cNvPr id="528" name="Group 528"/>
          <p:cNvGrpSpPr/>
          <p:nvPr/>
        </p:nvGrpSpPr>
        <p:grpSpPr>
          <a:xfrm>
            <a:off x="5465530" y="4747027"/>
            <a:ext cx="1990263" cy="808737"/>
            <a:chOff x="0" y="-44105"/>
            <a:chExt cx="1990262" cy="808736"/>
          </a:xfrm>
        </p:grpSpPr>
        <p:sp>
          <p:nvSpPr>
            <p:cNvPr id="526" name="Shape 526"/>
            <p:cNvSpPr/>
            <p:nvPr/>
          </p:nvSpPr>
          <p:spPr>
            <a:xfrm>
              <a:off x="0" y="-1"/>
              <a:ext cx="1990263"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527" name="Shape 527"/>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0%</a:t>
              </a:r>
              <a:br/>
              <a:r>
                <a:rPr b="0" i="1"/>
                <a:t>±10%</a:t>
              </a:r>
            </a:p>
          </p:txBody>
        </p:sp>
      </p:grpSp>
      <p:grpSp>
        <p:nvGrpSpPr>
          <p:cNvPr id="531" name="Group 531"/>
          <p:cNvGrpSpPr/>
          <p:nvPr/>
        </p:nvGrpSpPr>
        <p:grpSpPr>
          <a:xfrm>
            <a:off x="7799552" y="4747027"/>
            <a:ext cx="1990264" cy="808737"/>
            <a:chOff x="0" y="-44105"/>
            <a:chExt cx="1990262" cy="808736"/>
          </a:xfrm>
        </p:grpSpPr>
        <p:sp>
          <p:nvSpPr>
            <p:cNvPr id="529" name="Shape 529"/>
            <p:cNvSpPr/>
            <p:nvPr/>
          </p:nvSpPr>
          <p:spPr>
            <a:xfrm>
              <a:off x="0" y="-1"/>
              <a:ext cx="1990263"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530" name="Shape 530"/>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50%</a:t>
              </a:r>
              <a:br/>
              <a:r>
                <a:rPr b="0" i="1"/>
                <a:t>±5%</a:t>
              </a:r>
            </a:p>
          </p:txBody>
        </p:sp>
      </p:grpSp>
      <p:grpSp>
        <p:nvGrpSpPr>
          <p:cNvPr id="534" name="Group 534"/>
          <p:cNvGrpSpPr/>
          <p:nvPr/>
        </p:nvGrpSpPr>
        <p:grpSpPr>
          <a:xfrm>
            <a:off x="3174248" y="5630123"/>
            <a:ext cx="1970557" cy="808737"/>
            <a:chOff x="0" y="-44105"/>
            <a:chExt cx="1970555" cy="808736"/>
          </a:xfrm>
        </p:grpSpPr>
        <p:sp>
          <p:nvSpPr>
            <p:cNvPr id="532" name="Shape 532"/>
            <p:cNvSpPr/>
            <p:nvPr/>
          </p:nvSpPr>
          <p:spPr>
            <a:xfrm>
              <a:off x="0" y="-1"/>
              <a:ext cx="1970556"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533" name="Shape 533"/>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30%</a:t>
              </a:r>
              <a:endParaRPr>
                <a:solidFill>
                  <a:srgbClr val="FFFFFF"/>
                </a:solidFill>
              </a:endParaRPr>
            </a:p>
            <a:p>
              <a:pPr defTabSz="650240">
                <a:defRPr i="1" sz="2400">
                  <a:latin typeface="Trebuchet MS"/>
                  <a:ea typeface="Trebuchet MS"/>
                  <a:cs typeface="Trebuchet MS"/>
                  <a:sym typeface="Trebuchet MS"/>
                </a:defRPr>
              </a:pPr>
              <a:r>
                <a:t>± 20%</a:t>
              </a:r>
            </a:p>
          </p:txBody>
        </p:sp>
      </p:grpSp>
      <p:grpSp>
        <p:nvGrpSpPr>
          <p:cNvPr id="537" name="Group 537"/>
          <p:cNvGrpSpPr/>
          <p:nvPr/>
        </p:nvGrpSpPr>
        <p:grpSpPr>
          <a:xfrm>
            <a:off x="5485236" y="5652086"/>
            <a:ext cx="1970557" cy="808737"/>
            <a:chOff x="0" y="-44105"/>
            <a:chExt cx="1970555" cy="808736"/>
          </a:xfrm>
        </p:grpSpPr>
        <p:sp>
          <p:nvSpPr>
            <p:cNvPr id="535" name="Shape 535"/>
            <p:cNvSpPr/>
            <p:nvPr/>
          </p:nvSpPr>
          <p:spPr>
            <a:xfrm>
              <a:off x="0" y="-1"/>
              <a:ext cx="1970556"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536" name="Shape 536"/>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50%</a:t>
              </a:r>
              <a:endParaRPr>
                <a:solidFill>
                  <a:srgbClr val="FFFFFF"/>
                </a:solidFill>
              </a:endParaRPr>
            </a:p>
            <a:p>
              <a:pPr defTabSz="650240">
                <a:defRPr i="1" sz="2400">
                  <a:latin typeface="Trebuchet MS"/>
                  <a:ea typeface="Trebuchet MS"/>
                  <a:cs typeface="Trebuchet MS"/>
                  <a:sym typeface="Trebuchet MS"/>
                </a:defRPr>
              </a:pPr>
              <a:r>
                <a:t>± 10%</a:t>
              </a:r>
            </a:p>
          </p:txBody>
        </p:sp>
      </p:grpSp>
      <p:grpSp>
        <p:nvGrpSpPr>
          <p:cNvPr id="540" name="Group 540"/>
          <p:cNvGrpSpPr/>
          <p:nvPr/>
        </p:nvGrpSpPr>
        <p:grpSpPr>
          <a:xfrm>
            <a:off x="7809404" y="5647700"/>
            <a:ext cx="1970557" cy="808737"/>
            <a:chOff x="0" y="-44105"/>
            <a:chExt cx="1970555" cy="808736"/>
          </a:xfrm>
        </p:grpSpPr>
        <p:sp>
          <p:nvSpPr>
            <p:cNvPr id="538" name="Shape 538"/>
            <p:cNvSpPr/>
            <p:nvPr/>
          </p:nvSpPr>
          <p:spPr>
            <a:xfrm>
              <a:off x="0" y="-1"/>
              <a:ext cx="1970556"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539" name="Shape 539"/>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30%</a:t>
              </a:r>
              <a:endParaRPr>
                <a:solidFill>
                  <a:srgbClr val="FFFFFF"/>
                </a:solidFill>
              </a:endParaRPr>
            </a:p>
            <a:p>
              <a:pPr defTabSz="650240">
                <a:defRPr i="1" sz="2400">
                  <a:latin typeface="Trebuchet MS"/>
                  <a:ea typeface="Trebuchet MS"/>
                  <a:cs typeface="Trebuchet MS"/>
                  <a:sym typeface="Trebuchet MS"/>
                </a:defRPr>
              </a:pPr>
              <a:r>
                <a:t>± 10%</a:t>
              </a:r>
            </a:p>
          </p:txBody>
        </p:sp>
      </p:grpSp>
      <p:grpSp>
        <p:nvGrpSpPr>
          <p:cNvPr id="543" name="Group 543"/>
          <p:cNvGrpSpPr/>
          <p:nvPr/>
        </p:nvGrpSpPr>
        <p:grpSpPr>
          <a:xfrm>
            <a:off x="10087505" y="4747027"/>
            <a:ext cx="1990263" cy="808737"/>
            <a:chOff x="0" y="-44105"/>
            <a:chExt cx="1990262" cy="808736"/>
          </a:xfrm>
        </p:grpSpPr>
        <p:sp>
          <p:nvSpPr>
            <p:cNvPr id="541" name="Shape 541"/>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542" name="Shape 542"/>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120%</a:t>
              </a:r>
              <a:br/>
              <a:r>
                <a:rPr b="0" i="1"/>
                <a:t>±25%</a:t>
              </a:r>
            </a:p>
          </p:txBody>
        </p:sp>
      </p:grpSp>
      <p:grpSp>
        <p:nvGrpSpPr>
          <p:cNvPr id="546" name="Group 546"/>
          <p:cNvGrpSpPr/>
          <p:nvPr/>
        </p:nvGrpSpPr>
        <p:grpSpPr>
          <a:xfrm>
            <a:off x="10087504" y="5647700"/>
            <a:ext cx="1990263" cy="808737"/>
            <a:chOff x="0" y="-44105"/>
            <a:chExt cx="1990262" cy="808736"/>
          </a:xfrm>
        </p:grpSpPr>
        <p:sp>
          <p:nvSpPr>
            <p:cNvPr id="544" name="Shape 544"/>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545" name="Shape 545"/>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110%</a:t>
              </a:r>
              <a:br/>
              <a:r>
                <a:rPr b="0" i="1"/>
                <a:t>±40%</a:t>
              </a:r>
            </a:p>
          </p:txBody>
        </p:sp>
      </p:grpSp>
      <p:grpSp>
        <p:nvGrpSpPr>
          <p:cNvPr id="549" name="Group 549"/>
          <p:cNvGrpSpPr/>
          <p:nvPr/>
        </p:nvGrpSpPr>
        <p:grpSpPr>
          <a:xfrm>
            <a:off x="896271" y="6513187"/>
            <a:ext cx="1990264" cy="808737"/>
            <a:chOff x="0" y="-44105"/>
            <a:chExt cx="1990262" cy="808736"/>
          </a:xfrm>
        </p:grpSpPr>
        <p:sp>
          <p:nvSpPr>
            <p:cNvPr id="547" name="Shape 547"/>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548" name="Shape 548"/>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Total Impact</a:t>
              </a:r>
              <a:br/>
              <a:r>
                <a:t>of Solutions</a:t>
              </a:r>
            </a:p>
          </p:txBody>
        </p:sp>
      </p:grpSp>
      <p:grpSp>
        <p:nvGrpSpPr>
          <p:cNvPr id="552" name="Group 552"/>
          <p:cNvGrpSpPr/>
          <p:nvPr/>
        </p:nvGrpSpPr>
        <p:grpSpPr>
          <a:xfrm>
            <a:off x="7819258" y="6528257"/>
            <a:ext cx="1970557" cy="808737"/>
            <a:chOff x="0" y="-44105"/>
            <a:chExt cx="1970555" cy="808736"/>
          </a:xfrm>
        </p:grpSpPr>
        <p:sp>
          <p:nvSpPr>
            <p:cNvPr id="550" name="Shape 550"/>
            <p:cNvSpPr/>
            <p:nvPr/>
          </p:nvSpPr>
          <p:spPr>
            <a:xfrm>
              <a:off x="0" y="-1"/>
              <a:ext cx="1970556"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551" name="Shape 551"/>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80%</a:t>
              </a:r>
              <a:endParaRPr>
                <a:solidFill>
                  <a:srgbClr val="FFFFFF"/>
                </a:solidFill>
              </a:endParaRPr>
            </a:p>
            <a:p>
              <a:pPr defTabSz="650240">
                <a:defRPr i="1" sz="2400">
                  <a:latin typeface="Trebuchet MS"/>
                  <a:ea typeface="Trebuchet MS"/>
                  <a:cs typeface="Trebuchet MS"/>
                  <a:sym typeface="Trebuchet MS"/>
                </a:defRPr>
              </a:pPr>
              <a:r>
                <a:t>± 15%</a:t>
              </a:r>
            </a:p>
          </p:txBody>
        </p:sp>
      </p:grpSp>
      <p:grpSp>
        <p:nvGrpSpPr>
          <p:cNvPr id="555" name="Group 555"/>
          <p:cNvGrpSpPr/>
          <p:nvPr/>
        </p:nvGrpSpPr>
        <p:grpSpPr>
          <a:xfrm>
            <a:off x="5485236" y="6528255"/>
            <a:ext cx="1970557" cy="808737"/>
            <a:chOff x="0" y="-44105"/>
            <a:chExt cx="1970555" cy="808736"/>
          </a:xfrm>
        </p:grpSpPr>
        <p:sp>
          <p:nvSpPr>
            <p:cNvPr id="553" name="Shape 553"/>
            <p:cNvSpPr/>
            <p:nvPr/>
          </p:nvSpPr>
          <p:spPr>
            <a:xfrm>
              <a:off x="0" y="-1"/>
              <a:ext cx="1970556"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554" name="Shape 554"/>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50%</a:t>
              </a:r>
              <a:endParaRPr>
                <a:solidFill>
                  <a:srgbClr val="FFFFFF"/>
                </a:solidFill>
              </a:endParaRPr>
            </a:p>
            <a:p>
              <a:pPr defTabSz="650240">
                <a:defRPr i="1" sz="2400">
                  <a:latin typeface="Trebuchet MS"/>
                  <a:ea typeface="Trebuchet MS"/>
                  <a:cs typeface="Trebuchet MS"/>
                  <a:sym typeface="Trebuchet MS"/>
                </a:defRPr>
              </a:pPr>
              <a:r>
                <a:t>± 20%</a:t>
              </a:r>
            </a:p>
          </p:txBody>
        </p:sp>
      </p:grpSp>
      <p:grpSp>
        <p:nvGrpSpPr>
          <p:cNvPr id="558" name="Group 558"/>
          <p:cNvGrpSpPr/>
          <p:nvPr/>
        </p:nvGrpSpPr>
        <p:grpSpPr>
          <a:xfrm>
            <a:off x="3151213" y="6484329"/>
            <a:ext cx="1970557" cy="808737"/>
            <a:chOff x="0" y="-44105"/>
            <a:chExt cx="1970555" cy="808736"/>
          </a:xfrm>
        </p:grpSpPr>
        <p:sp>
          <p:nvSpPr>
            <p:cNvPr id="556" name="Shape 556"/>
            <p:cNvSpPr/>
            <p:nvPr/>
          </p:nvSpPr>
          <p:spPr>
            <a:xfrm>
              <a:off x="0" y="-1"/>
              <a:ext cx="1970556"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557" name="Shape 557"/>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100%</a:t>
              </a:r>
              <a:endParaRPr>
                <a:solidFill>
                  <a:srgbClr val="FFFFFF"/>
                </a:solidFill>
              </a:endParaRPr>
            </a:p>
            <a:p>
              <a:pPr defTabSz="650240">
                <a:defRPr i="1" sz="2400">
                  <a:latin typeface="Trebuchet MS"/>
                  <a:ea typeface="Trebuchet MS"/>
                  <a:cs typeface="Trebuchet MS"/>
                  <a:sym typeface="Trebuchet MS"/>
                </a:defRPr>
              </a:pPr>
              <a:r>
                <a:t>± 30%</a:t>
              </a:r>
            </a:p>
          </p:txBody>
        </p:sp>
      </p:grpSp>
      <p:grpSp>
        <p:nvGrpSpPr>
          <p:cNvPr id="561" name="Group 561"/>
          <p:cNvGrpSpPr/>
          <p:nvPr/>
        </p:nvGrpSpPr>
        <p:grpSpPr>
          <a:xfrm>
            <a:off x="3141360" y="7223028"/>
            <a:ext cx="1990263" cy="1519937"/>
            <a:chOff x="0" y="-142239"/>
            <a:chExt cx="1990262" cy="1519936"/>
          </a:xfrm>
        </p:grpSpPr>
        <p:sp>
          <p:nvSpPr>
            <p:cNvPr id="559" name="Shape 559"/>
            <p:cNvSpPr/>
            <p:nvPr/>
          </p:nvSpPr>
          <p:spPr>
            <a:xfrm>
              <a:off x="0" y="66324"/>
              <a:ext cx="1990263" cy="1102808"/>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560" name="Shape 560"/>
            <p:cNvSpPr/>
            <p:nvPr/>
          </p:nvSpPr>
          <p:spPr>
            <a:xfrm>
              <a:off x="0" y="-142240"/>
              <a:ext cx="1990263" cy="1519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latin typeface="Trebuchet MS"/>
                  <a:ea typeface="Trebuchet MS"/>
                  <a:cs typeface="Trebuchet MS"/>
                  <a:sym typeface="Trebuchet MS"/>
                </a:defRPr>
              </a:pPr>
              <a:r>
                <a:t>110/100</a:t>
              </a:r>
              <a:endParaRPr>
                <a:solidFill>
                  <a:srgbClr val="FFFFFF"/>
                </a:solidFill>
              </a:endParaRPr>
            </a:p>
            <a:p>
              <a:pPr defTabSz="650240">
                <a:defRPr sz="2400">
                  <a:latin typeface="Trebuchet MS"/>
                  <a:ea typeface="Trebuchet MS"/>
                  <a:cs typeface="Trebuchet MS"/>
                  <a:sym typeface="Trebuchet MS"/>
                </a:defRPr>
              </a:pPr>
              <a:r>
                <a:t>=1.1</a:t>
              </a:r>
              <a:endParaRPr>
                <a:solidFill>
                  <a:srgbClr val="FFFFFF"/>
                </a:solidFill>
              </a:endParaRPr>
            </a:p>
            <a:p>
              <a:pPr defTabSz="650240">
                <a:defRPr sz="2400">
                  <a:latin typeface="Trebuchet MS"/>
                  <a:ea typeface="Trebuchet MS"/>
                  <a:cs typeface="Trebuchet MS"/>
                  <a:sym typeface="Trebuchet MS"/>
                </a:defRPr>
              </a:pPr>
              <a:r>
                <a:t>Best 2.1</a:t>
              </a:r>
              <a:endParaRPr>
                <a:solidFill>
                  <a:srgbClr val="FFFFFF"/>
                </a:solidFill>
              </a:endParaRPr>
            </a:p>
            <a:p>
              <a:pPr defTabSz="650240">
                <a:defRPr sz="2400">
                  <a:latin typeface="Trebuchet MS"/>
                  <a:ea typeface="Trebuchet MS"/>
                  <a:cs typeface="Trebuchet MS"/>
                  <a:sym typeface="Trebuchet MS"/>
                </a:defRPr>
              </a:pPr>
              <a:r>
                <a:t>Worst 0.5 </a:t>
              </a:r>
            </a:p>
          </p:txBody>
        </p:sp>
      </p:grpSp>
      <p:grpSp>
        <p:nvGrpSpPr>
          <p:cNvPr id="564" name="Group 564"/>
          <p:cNvGrpSpPr/>
          <p:nvPr/>
        </p:nvGrpSpPr>
        <p:grpSpPr>
          <a:xfrm>
            <a:off x="5465530" y="7223028"/>
            <a:ext cx="1990263" cy="1519937"/>
            <a:chOff x="0" y="-142239"/>
            <a:chExt cx="1990262" cy="1519936"/>
          </a:xfrm>
        </p:grpSpPr>
        <p:sp>
          <p:nvSpPr>
            <p:cNvPr id="562" name="Shape 562"/>
            <p:cNvSpPr/>
            <p:nvPr/>
          </p:nvSpPr>
          <p:spPr>
            <a:xfrm>
              <a:off x="0" y="66324"/>
              <a:ext cx="1990263" cy="1102808"/>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563" name="Shape 563"/>
            <p:cNvSpPr/>
            <p:nvPr/>
          </p:nvSpPr>
          <p:spPr>
            <a:xfrm>
              <a:off x="0" y="-142240"/>
              <a:ext cx="1990263" cy="1519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latin typeface="Trebuchet MS"/>
                  <a:ea typeface="Trebuchet MS"/>
                  <a:cs typeface="Trebuchet MS"/>
                  <a:sym typeface="Trebuchet MS"/>
                </a:defRPr>
              </a:pPr>
              <a:r>
                <a:t>80 / 50</a:t>
              </a:r>
              <a:endParaRPr>
                <a:solidFill>
                  <a:srgbClr val="FFFFFF"/>
                </a:solidFill>
              </a:endParaRPr>
            </a:p>
            <a:p>
              <a:pPr defTabSz="650240">
                <a:defRPr sz="2400">
                  <a:latin typeface="Trebuchet MS"/>
                  <a:ea typeface="Trebuchet MS"/>
                  <a:cs typeface="Trebuchet MS"/>
                  <a:sym typeface="Trebuchet MS"/>
                </a:defRPr>
              </a:pPr>
              <a:r>
                <a:t>= 1.6</a:t>
              </a:r>
              <a:endParaRPr>
                <a:solidFill>
                  <a:srgbClr val="FFFFFF"/>
                </a:solidFill>
              </a:endParaRPr>
            </a:p>
            <a:p>
              <a:pPr defTabSz="650240">
                <a:defRPr sz="2400">
                  <a:latin typeface="Trebuchet MS"/>
                  <a:ea typeface="Trebuchet MS"/>
                  <a:cs typeface="Trebuchet MS"/>
                  <a:sym typeface="Trebuchet MS"/>
                </a:defRPr>
              </a:pPr>
              <a:r>
                <a:t>Best 3.7</a:t>
              </a:r>
              <a:endParaRPr>
                <a:solidFill>
                  <a:srgbClr val="FFFFFF"/>
                </a:solidFill>
              </a:endParaRPr>
            </a:p>
            <a:p>
              <a:pPr defTabSz="650240">
                <a:defRPr sz="2400">
                  <a:latin typeface="Trebuchet MS"/>
                  <a:ea typeface="Trebuchet MS"/>
                  <a:cs typeface="Trebuchet MS"/>
                  <a:sym typeface="Trebuchet MS"/>
                </a:defRPr>
              </a:pPr>
              <a:r>
                <a:t>Worst 0.7  </a:t>
              </a:r>
            </a:p>
          </p:txBody>
        </p:sp>
      </p:grpSp>
      <p:grpSp>
        <p:nvGrpSpPr>
          <p:cNvPr id="567" name="Group 567"/>
          <p:cNvGrpSpPr/>
          <p:nvPr/>
        </p:nvGrpSpPr>
        <p:grpSpPr>
          <a:xfrm>
            <a:off x="7800615" y="7223028"/>
            <a:ext cx="1990264" cy="1519937"/>
            <a:chOff x="0" y="-142239"/>
            <a:chExt cx="1990262" cy="1519936"/>
          </a:xfrm>
        </p:grpSpPr>
        <p:sp>
          <p:nvSpPr>
            <p:cNvPr id="565" name="Shape 565"/>
            <p:cNvSpPr/>
            <p:nvPr/>
          </p:nvSpPr>
          <p:spPr>
            <a:xfrm>
              <a:off x="0" y="66324"/>
              <a:ext cx="1990263" cy="1102808"/>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566" name="Shape 566"/>
            <p:cNvSpPr/>
            <p:nvPr/>
          </p:nvSpPr>
          <p:spPr>
            <a:xfrm>
              <a:off x="0" y="-142240"/>
              <a:ext cx="1990263" cy="1519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latin typeface="Trebuchet MS"/>
                  <a:ea typeface="Trebuchet MS"/>
                  <a:cs typeface="Trebuchet MS"/>
                  <a:sym typeface="Trebuchet MS"/>
                </a:defRPr>
              </a:pPr>
              <a:r>
                <a:t>110 / 80</a:t>
              </a:r>
              <a:endParaRPr>
                <a:solidFill>
                  <a:srgbClr val="FFFFFF"/>
                </a:solidFill>
              </a:endParaRPr>
            </a:p>
            <a:p>
              <a:pPr defTabSz="650240">
                <a:defRPr sz="2400">
                  <a:latin typeface="Trebuchet MS"/>
                  <a:ea typeface="Trebuchet MS"/>
                  <a:cs typeface="Trebuchet MS"/>
                  <a:sym typeface="Trebuchet MS"/>
                </a:defRPr>
              </a:pPr>
              <a:r>
                <a:t>= 1.4</a:t>
              </a:r>
              <a:endParaRPr>
                <a:solidFill>
                  <a:srgbClr val="FFFFFF"/>
                </a:solidFill>
              </a:endParaRPr>
            </a:p>
            <a:p>
              <a:pPr defTabSz="650240">
                <a:defRPr sz="2400">
                  <a:latin typeface="Trebuchet MS"/>
                  <a:ea typeface="Trebuchet MS"/>
                  <a:cs typeface="Trebuchet MS"/>
                  <a:sym typeface="Trebuchet MS"/>
                </a:defRPr>
              </a:pPr>
              <a:r>
                <a:t>Best 2.1</a:t>
              </a:r>
              <a:endParaRPr>
                <a:solidFill>
                  <a:srgbClr val="FFFFFF"/>
                </a:solidFill>
              </a:endParaRPr>
            </a:p>
            <a:p>
              <a:pPr defTabSz="650240">
                <a:defRPr sz="2400">
                  <a:latin typeface="Trebuchet MS"/>
                  <a:ea typeface="Trebuchet MS"/>
                  <a:cs typeface="Trebuchet MS"/>
                  <a:sym typeface="Trebuchet MS"/>
                </a:defRPr>
              </a:pPr>
              <a:r>
                <a:t>Worst 0.9  </a:t>
              </a:r>
            </a:p>
          </p:txBody>
        </p:sp>
      </p:grpSp>
      <p:grpSp>
        <p:nvGrpSpPr>
          <p:cNvPr id="570" name="Group 570"/>
          <p:cNvGrpSpPr/>
          <p:nvPr/>
        </p:nvGrpSpPr>
        <p:grpSpPr>
          <a:xfrm>
            <a:off x="896270" y="7431592"/>
            <a:ext cx="1990264" cy="1102807"/>
            <a:chOff x="0" y="0"/>
            <a:chExt cx="1990262" cy="1102806"/>
          </a:xfrm>
        </p:grpSpPr>
        <p:sp>
          <p:nvSpPr>
            <p:cNvPr id="568" name="Shape 568"/>
            <p:cNvSpPr/>
            <p:nvPr/>
          </p:nvSpPr>
          <p:spPr>
            <a:xfrm>
              <a:off x="0" y="0"/>
              <a:ext cx="1990263" cy="1102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569" name="Shape 569"/>
            <p:cNvSpPr/>
            <p:nvPr/>
          </p:nvSpPr>
          <p:spPr>
            <a:xfrm>
              <a:off x="0" y="324835"/>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latin typeface="Trebuchet MS"/>
                  <a:ea typeface="Trebuchet MS"/>
                  <a:cs typeface="Trebuchet MS"/>
                  <a:sym typeface="Trebuchet MS"/>
                </a:defRPr>
              </a:lvl1pPr>
            </a:lstStyle>
            <a:p>
              <a:pPr/>
              <a:r>
                <a:t>Benefit/Cost</a:t>
              </a:r>
            </a:p>
          </p:txBody>
        </p:sp>
      </p:grpSp>
      <p:sp>
        <p:nvSpPr>
          <p:cNvPr id="571" name="Shape 571"/>
          <p:cNvSpPr/>
          <p:nvPr/>
        </p:nvSpPr>
        <p:spPr>
          <a:xfrm>
            <a:off x="348909" y="8927100"/>
            <a:ext cx="1948031" cy="3713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1600">
                <a:latin typeface="Calibri"/>
                <a:ea typeface="Calibri"/>
                <a:cs typeface="Calibri"/>
                <a:sym typeface="Calibri"/>
              </a:defRPr>
            </a:lvl1pPr>
          </a:lstStyle>
          <a:p>
            <a:pPr/>
            <a:r>
              <a:t>Courtesy Rolf Goetz</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5" name="Shape 575"/>
          <p:cNvSpPr/>
          <p:nvPr>
            <p:ph type="title"/>
          </p:nvPr>
        </p:nvSpPr>
        <p:spPr>
          <a:prstGeom prst="rect">
            <a:avLst/>
          </a:prstGeom>
        </p:spPr>
        <p:txBody>
          <a:bodyPr/>
          <a:lstStyle>
            <a:lvl1pPr defTabSz="490727">
              <a:defRPr sz="6719"/>
            </a:lvl1pPr>
          </a:lstStyle>
          <a:p>
            <a:pPr/>
            <a:r>
              <a:t>Mars Mission Business School Project Lviv, Ukraine</a:t>
            </a:r>
          </a:p>
        </p:txBody>
      </p:sp>
      <p:sp>
        <p:nvSpPr>
          <p:cNvPr id="576" name="Shape 57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8" name="Shape 57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9" name="MARS MISSION TABLE W SCALES 2015 LVBS.png"/>
          <p:cNvPicPr>
            <a:picLocks noChangeAspect="1"/>
          </p:cNvPicPr>
          <p:nvPr/>
        </p:nvPicPr>
        <p:blipFill>
          <a:blip r:embed="rId3">
            <a:extLst/>
          </a:blip>
          <a:stretch>
            <a:fillRect/>
          </a:stretch>
        </p:blipFill>
        <p:spPr>
          <a:xfrm>
            <a:off x="-1" y="812799"/>
            <a:ext cx="13004802" cy="812800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3" name="Shape 58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4" name="MARS MISSION TABLE OVERVIEW 2015 LVBS.png"/>
          <p:cNvPicPr>
            <a:picLocks noChangeAspect="1"/>
          </p:cNvPicPr>
          <p:nvPr/>
        </p:nvPicPr>
        <p:blipFill>
          <a:blip r:embed="rId3">
            <a:extLst/>
          </a:blip>
          <a:stretch>
            <a:fillRect/>
          </a:stretch>
        </p:blipFill>
        <p:spPr>
          <a:xfrm>
            <a:off x="-1" y="812799"/>
            <a:ext cx="13004802" cy="8128002"/>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8" name="Shape 58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9" name="Hierarchical Diagram Lviv Business School Class exercise Mars Mission..png.pdf"/>
          <p:cNvPicPr>
            <a:picLocks noChangeAspect="1"/>
          </p:cNvPicPr>
          <p:nvPr/>
        </p:nvPicPr>
        <p:blipFill>
          <a:blip r:embed="rId3">
            <a:extLst/>
          </a:blip>
          <a:srcRect l="28462" t="26433" r="4884" b="0"/>
          <a:stretch>
            <a:fillRect/>
          </a:stretch>
        </p:blipFill>
        <p:spPr>
          <a:xfrm rot="5400000">
            <a:off x="2409143" y="-1775605"/>
            <a:ext cx="8330971" cy="1300452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3" name="Screen Shot 2015-11-12 at 00.57.53.png"/>
          <p:cNvPicPr>
            <a:picLocks noChangeAspect="1"/>
          </p:cNvPicPr>
          <p:nvPr/>
        </p:nvPicPr>
        <p:blipFill>
          <a:blip r:embed="rId3">
            <a:extLst/>
          </a:blip>
          <a:stretch>
            <a:fillRect/>
          </a:stretch>
        </p:blipFill>
        <p:spPr>
          <a:xfrm>
            <a:off x="-1" y="270933"/>
            <a:ext cx="13004802" cy="9211734"/>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7" name="Screen Shot 2015-11-12 at 00.57.53.png"/>
          <p:cNvPicPr>
            <a:picLocks noChangeAspect="1"/>
          </p:cNvPicPr>
          <p:nvPr/>
        </p:nvPicPr>
        <p:blipFill>
          <a:blip r:embed="rId3">
            <a:extLst/>
          </a:blip>
          <a:stretch>
            <a:fillRect/>
          </a:stretch>
        </p:blipFill>
        <p:spPr>
          <a:xfrm>
            <a:off x="-1" y="270933"/>
            <a:ext cx="13004802" cy="9211734"/>
          </a:xfrm>
          <a:prstGeom prst="rect">
            <a:avLst/>
          </a:prstGeom>
          <a:ln w="12700">
            <a:miter lim="400000"/>
          </a:ln>
        </p:spPr>
      </p:pic>
      <p:sp>
        <p:nvSpPr>
          <p:cNvPr id="598" name="Shape 598"/>
          <p:cNvSpPr/>
          <p:nvPr/>
        </p:nvSpPr>
        <p:spPr>
          <a:xfrm flipH="1">
            <a:off x="3427838" y="5820508"/>
            <a:ext cx="424085" cy="3267147"/>
          </a:xfrm>
          <a:prstGeom prst="line">
            <a:avLst/>
          </a:prstGeom>
          <a:ln w="12700">
            <a:solidFill>
              <a:srgbClr val="000000"/>
            </a:solidFill>
            <a:miter lim="400000"/>
            <a:tailEnd type="triangle"/>
          </a:ln>
        </p:spPr>
        <p:txBody>
          <a:bodyPr lIns="50800" tIns="50800" rIns="50800" bIns="50800" anchor="ctr"/>
          <a:lstStyle/>
          <a:p>
            <a:pPr>
              <a:defRPr sz="2200"/>
            </a:pPr>
          </a:p>
        </p:txBody>
      </p:sp>
      <p:sp>
        <p:nvSpPr>
          <p:cNvPr id="599" name="Shape 599"/>
          <p:cNvSpPr/>
          <p:nvPr/>
        </p:nvSpPr>
        <p:spPr>
          <a:xfrm flipH="1">
            <a:off x="3289457" y="7899896"/>
            <a:ext cx="419028" cy="1118698"/>
          </a:xfrm>
          <a:prstGeom prst="line">
            <a:avLst/>
          </a:prstGeom>
          <a:ln w="12700">
            <a:solidFill>
              <a:srgbClr val="000000"/>
            </a:solidFill>
            <a:miter lim="400000"/>
            <a:tailEnd type="triangle"/>
          </a:ln>
        </p:spPr>
        <p:txBody>
          <a:bodyPr lIns="50800" tIns="50800" rIns="50800" bIns="50800" anchor="ctr"/>
          <a:lstStyle/>
          <a:p>
            <a:pPr>
              <a:defRPr sz="2200"/>
            </a:pPr>
          </a:p>
        </p:txBody>
      </p:sp>
      <p:sp>
        <p:nvSpPr>
          <p:cNvPr id="600" name="Shape 600"/>
          <p:cNvSpPr/>
          <p:nvPr/>
        </p:nvSpPr>
        <p:spPr>
          <a:xfrm>
            <a:off x="3079391" y="9306853"/>
            <a:ext cx="1696822" cy="431801"/>
          </a:xfrm>
          <a:prstGeom prst="rect">
            <a:avLst/>
          </a:prstGeom>
          <a:blipFill>
            <a:blip r:embed="rId4"/>
          </a:blipFill>
          <a:ln w="12700">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rgbClr val="FFFFFF"/>
                </a:solidFill>
              </a:defRPr>
            </a:lvl1pPr>
          </a:lstStyle>
          <a:p>
            <a:pPr/>
            <a:r>
              <a:t>157/49 = 3.2</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4" name="Screen Shot 2015-11-12 at 00.58.26.png"/>
          <p:cNvPicPr>
            <a:picLocks noChangeAspect="1"/>
          </p:cNvPicPr>
          <p:nvPr/>
        </p:nvPicPr>
        <p:blipFill>
          <a:blip r:embed="rId3">
            <a:extLst/>
          </a:blip>
          <a:stretch>
            <a:fillRect/>
          </a:stretch>
        </p:blipFill>
        <p:spPr>
          <a:xfrm>
            <a:off x="-1" y="646614"/>
            <a:ext cx="13004802" cy="8460372"/>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8" name="Screen Shot 2015-11-12 at 00.58.54.png"/>
          <p:cNvPicPr>
            <a:picLocks noChangeAspect="1"/>
          </p:cNvPicPr>
          <p:nvPr/>
        </p:nvPicPr>
        <p:blipFill>
          <a:blip r:embed="rId3">
            <a:extLst/>
          </a:blip>
          <a:stretch>
            <a:fillRect/>
          </a:stretch>
        </p:blipFill>
        <p:spPr>
          <a:xfrm>
            <a:off x="-1" y="1184759"/>
            <a:ext cx="13004802" cy="7384082"/>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2" name="Shape 61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3" name="MARS MISSION BAR CHARTS 2015 LVBS.png"/>
          <p:cNvPicPr>
            <a:picLocks noChangeAspect="1"/>
          </p:cNvPicPr>
          <p:nvPr/>
        </p:nvPicPr>
        <p:blipFill>
          <a:blip r:embed="rId3">
            <a:extLst/>
          </a:blip>
          <a:stretch>
            <a:fillRect/>
          </a:stretch>
        </p:blipFill>
        <p:spPr>
          <a:xfrm>
            <a:off x="-1" y="812799"/>
            <a:ext cx="13004802" cy="812800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title"/>
          </p:nvPr>
        </p:nvSpPr>
        <p:spPr>
          <a:prstGeom prst="rect">
            <a:avLst/>
          </a:prstGeom>
        </p:spPr>
        <p:txBody>
          <a:bodyPr/>
          <a:lstStyle/>
          <a:p>
            <a:pPr/>
            <a:r>
              <a:t>Koen on Risk Control</a:t>
            </a:r>
          </a:p>
        </p:txBody>
      </p:sp>
      <p:sp>
        <p:nvSpPr>
          <p:cNvPr id="289" name="Shape 289"/>
          <p:cNvSpPr/>
          <p:nvPr>
            <p:ph type="body" sz="half" idx="1"/>
          </p:nvPr>
        </p:nvSpPr>
        <p:spPr>
          <a:xfrm>
            <a:off x="-1" y="2384213"/>
            <a:ext cx="13004802" cy="2817708"/>
          </a:xfrm>
          <a:prstGeom prst="rect">
            <a:avLst/>
          </a:prstGeom>
        </p:spPr>
        <p:txBody>
          <a:bodyPr/>
          <a:lstStyle/>
          <a:p>
            <a:pPr marL="485775" indent="-485775">
              <a:lnSpc>
                <a:spcPct val="90000"/>
              </a:lnSpc>
              <a:spcBef>
                <a:spcPts val="800"/>
              </a:spcBef>
              <a:defRPr sz="3400"/>
            </a:pPr>
            <a:r>
              <a:t>Make small changes in the sota:</a:t>
            </a:r>
          </a:p>
          <a:p>
            <a:pPr lvl="1" marL="862012" indent="-404812">
              <a:lnSpc>
                <a:spcPct val="90000"/>
              </a:lnSpc>
              <a:spcBef>
                <a:spcPts val="800"/>
              </a:spcBef>
              <a:defRPr sz="3400"/>
            </a:pPr>
            <a:r>
              <a:t>‘Sota’ = Engineering State Of The Art Heuristics &lt;-Koen, Discussion, p. 48</a:t>
            </a:r>
            <a:endParaRPr sz="3800"/>
          </a:p>
          <a:p>
            <a:pPr marL="485775" indent="-485775">
              <a:lnSpc>
                <a:spcPct val="90000"/>
              </a:lnSpc>
              <a:spcBef>
                <a:spcPts val="800"/>
              </a:spcBef>
              <a:defRPr sz="3400"/>
            </a:pPr>
            <a:r>
              <a:t>Always give yourself a chance to retreat; and</a:t>
            </a:r>
          </a:p>
          <a:p>
            <a:pPr marL="485775" indent="-485775">
              <a:lnSpc>
                <a:spcPct val="90000"/>
              </a:lnSpc>
              <a:spcBef>
                <a:spcPts val="800"/>
              </a:spcBef>
              <a:defRPr sz="3400"/>
            </a:pPr>
            <a:r>
              <a:t>Use feedback to stabilize the design process</a:t>
            </a:r>
          </a:p>
        </p:txBody>
      </p:sp>
      <p:pic>
        <p:nvPicPr>
          <p:cNvPr id="290" name="image1.jpeg"/>
          <p:cNvPicPr>
            <a:picLocks noChangeAspect="1"/>
          </p:cNvPicPr>
          <p:nvPr/>
        </p:nvPicPr>
        <p:blipFill>
          <a:blip r:embed="rId3">
            <a:extLst/>
          </a:blip>
          <a:stretch>
            <a:fillRect/>
          </a:stretch>
        </p:blipFill>
        <p:spPr>
          <a:xfrm>
            <a:off x="9916160" y="5635413"/>
            <a:ext cx="3088641" cy="4118188"/>
          </a:xfrm>
          <a:prstGeom prst="rect">
            <a:avLst/>
          </a:prstGeom>
          <a:ln w="12700">
            <a:miter lim="400000"/>
          </a:ln>
        </p:spPr>
      </p:pic>
      <p:pic>
        <p:nvPicPr>
          <p:cNvPr id="291" name="image2.png"/>
          <p:cNvPicPr>
            <a:picLocks noChangeAspect="1"/>
          </p:cNvPicPr>
          <p:nvPr/>
        </p:nvPicPr>
        <p:blipFill>
          <a:blip r:embed="rId4">
            <a:extLst/>
          </a:blip>
          <a:stretch>
            <a:fillRect/>
          </a:stretch>
        </p:blipFill>
        <p:spPr>
          <a:xfrm>
            <a:off x="-1" y="5852160"/>
            <a:ext cx="2582899" cy="3233138"/>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7" name="Screen Shot 2016-01-10 at 16.05.48.png"/>
          <p:cNvPicPr>
            <a:picLocks noChangeAspect="1"/>
          </p:cNvPicPr>
          <p:nvPr/>
        </p:nvPicPr>
        <p:blipFill>
          <a:blip r:embed="rId3">
            <a:extLst/>
          </a:blip>
          <a:stretch>
            <a:fillRect/>
          </a:stretch>
        </p:blipFill>
        <p:spPr>
          <a:xfrm>
            <a:off x="-1" y="236662"/>
            <a:ext cx="13004802" cy="9280276"/>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1" name="Shape 62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2" name="Screen Shot 2016-01-10 at 15.55.24.png"/>
          <p:cNvPicPr>
            <a:picLocks noChangeAspect="1"/>
          </p:cNvPicPr>
          <p:nvPr/>
        </p:nvPicPr>
        <p:blipFill>
          <a:blip r:embed="rId3">
            <a:extLst/>
          </a:blip>
          <a:stretch>
            <a:fillRect/>
          </a:stretch>
        </p:blipFill>
        <p:spPr>
          <a:xfrm>
            <a:off x="-1" y="979544"/>
            <a:ext cx="13004802" cy="779451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6" name="Shape 626"/>
          <p:cNvSpPr/>
          <p:nvPr>
            <p:ph type="title"/>
          </p:nvPr>
        </p:nvSpPr>
        <p:spPr>
          <a:prstGeom prst="rect">
            <a:avLst/>
          </a:prstGeom>
        </p:spPr>
        <p:txBody>
          <a:bodyPr/>
          <a:lstStyle>
            <a:lvl1pPr defTabSz="490727">
              <a:defRPr sz="6719"/>
            </a:lvl1pPr>
          </a:lstStyle>
          <a:p>
            <a:pPr/>
            <a:r>
              <a:t>Quantification of Qualities and Values</a:t>
            </a:r>
          </a:p>
        </p:txBody>
      </p:sp>
      <p:sp>
        <p:nvSpPr>
          <p:cNvPr id="627" name="Shape 62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9" name="Shape 629"/>
          <p:cNvSpPr/>
          <p:nvPr>
            <p:ph type="title"/>
          </p:nvPr>
        </p:nvSpPr>
        <p:spPr>
          <a:xfrm>
            <a:off x="975359" y="4109178"/>
            <a:ext cx="11054082" cy="2090703"/>
          </a:xfrm>
          <a:prstGeom prst="rect">
            <a:avLst/>
          </a:prstGeom>
        </p:spPr>
        <p:txBody>
          <a:bodyPr>
            <a:normAutofit fontScale="100000" lnSpcReduction="0"/>
          </a:bodyPr>
          <a:lstStyle/>
          <a:p>
            <a:pPr defTabSz="1040384">
              <a:defRPr sz="3040"/>
            </a:pPr>
            <a:r>
              <a:rPr sz="6720"/>
              <a:t>Quantifying Music</a:t>
            </a:r>
            <a:br>
              <a:rPr sz="6720"/>
            </a:br>
          </a:p>
        </p:txBody>
      </p:sp>
      <p:sp>
        <p:nvSpPr>
          <p:cNvPr id="630" name="Shape 630"/>
          <p:cNvSpPr/>
          <p:nvPr>
            <p:ph type="body" sz="quarter" idx="1"/>
          </p:nvPr>
        </p:nvSpPr>
        <p:spPr>
          <a:xfrm>
            <a:off x="1950719" y="6087759"/>
            <a:ext cx="9103362" cy="2492588"/>
          </a:xfrm>
          <a:prstGeom prst="rect">
            <a:avLst/>
          </a:prstGeom>
        </p:spPr>
        <p:txBody>
          <a:bodyPr>
            <a:normAutofit fontScale="100000" lnSpcReduction="0"/>
          </a:bodyPr>
          <a:lstStyle/>
          <a:p>
            <a:pPr/>
          </a:p>
        </p:txBody>
      </p:sp>
      <p:pic>
        <p:nvPicPr>
          <p:cNvPr id="631" name="image57.png" descr="Tom Gilb in Javazone 2012 Speakers info.png"/>
          <p:cNvPicPr>
            <a:picLocks noChangeAspect="1"/>
          </p:cNvPicPr>
          <p:nvPr/>
        </p:nvPicPr>
        <p:blipFill>
          <a:blip r:embed="rId2">
            <a:extLst/>
          </a:blip>
          <a:srcRect l="0" t="0" r="33749" b="4455"/>
          <a:stretch>
            <a:fillRect/>
          </a:stretch>
        </p:blipFill>
        <p:spPr>
          <a:xfrm>
            <a:off x="4551792" y="595215"/>
            <a:ext cx="3949492" cy="3664913"/>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3" name="Shape 633"/>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sp>
        <p:nvSpPr>
          <p:cNvPr id="634" name="Shape 634"/>
          <p:cNvSpPr/>
          <p:nvPr/>
        </p:nvSpPr>
        <p:spPr>
          <a:xfrm>
            <a:off x="650239" y="445526"/>
            <a:ext cx="11704322" cy="16256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normAutofit fontScale="100000" lnSpcReduction="0"/>
          </a:bodyPr>
          <a:lstStyle/>
          <a:p>
            <a:pPr defTabSz="650240">
              <a:lnSpc>
                <a:spcPct val="80000"/>
              </a:lnSpc>
              <a:defRPr sz="5000">
                <a:latin typeface="Arial"/>
                <a:ea typeface="Arial"/>
                <a:cs typeface="Arial"/>
                <a:sym typeface="Arial"/>
              </a:defRPr>
            </a:pPr>
            <a:r>
              <a:rPr sz="5400">
                <a:latin typeface="Times New Roman"/>
                <a:ea typeface="Times New Roman"/>
                <a:cs typeface="Times New Roman"/>
                <a:sym typeface="Times New Roman"/>
              </a:rPr>
              <a:t>Lean QA Audience at ACCU 2012</a:t>
            </a:r>
            <a:br>
              <a:rPr sz="5400">
                <a:latin typeface="Times New Roman"/>
                <a:ea typeface="Times New Roman"/>
                <a:cs typeface="Times New Roman"/>
                <a:sym typeface="Times New Roman"/>
              </a:rPr>
            </a:br>
            <a:r>
              <a:rPr sz="5400">
                <a:latin typeface="Times New Roman"/>
                <a:ea typeface="Times New Roman"/>
                <a:cs typeface="Times New Roman"/>
                <a:sym typeface="Times New Roman"/>
              </a:rPr>
              <a:t>“Surely you cannot quantify ‘Music’ ?”</a:t>
            </a:r>
          </a:p>
        </p:txBody>
      </p:sp>
      <p:sp>
        <p:nvSpPr>
          <p:cNvPr id="635" name="Shape 635"/>
          <p:cNvSpPr/>
          <p:nvPr/>
        </p:nvSpPr>
        <p:spPr>
          <a:xfrm>
            <a:off x="650239" y="2615244"/>
            <a:ext cx="5743788" cy="643692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marL="325754" indent="-325754" algn="l" defTabSz="650240">
              <a:spcBef>
                <a:spcPts val="900"/>
              </a:spcBef>
              <a:buSzPct val="100000"/>
              <a:buFont typeface="Arial"/>
              <a:buChar char="•"/>
              <a:defRPr sz="5600">
                <a:latin typeface="Arial"/>
                <a:ea typeface="Arial"/>
                <a:cs typeface="Arial"/>
                <a:sym typeface="Arial"/>
              </a:defRPr>
            </a:pPr>
            <a:r>
              <a:rPr sz="3800">
                <a:latin typeface="Times New Roman"/>
                <a:ea typeface="Times New Roman"/>
                <a:cs typeface="Times New Roman"/>
                <a:sym typeface="Times New Roman"/>
              </a:rPr>
              <a:t>I claimed </a:t>
            </a:r>
          </a:p>
          <a:p>
            <a:pPr lvl="1" marL="700087" indent="-242887" algn="l" defTabSz="650240">
              <a:spcBef>
                <a:spcPts val="800"/>
              </a:spcBef>
              <a:buSzPct val="100000"/>
              <a:buFont typeface="Arial"/>
              <a:buChar char="–"/>
              <a:defRPr sz="5600">
                <a:latin typeface="Arial"/>
                <a:ea typeface="Arial"/>
                <a:cs typeface="Arial"/>
                <a:sym typeface="Arial"/>
              </a:defRPr>
            </a:pPr>
            <a:r>
              <a:rPr sz="3400">
                <a:latin typeface="Times New Roman"/>
                <a:ea typeface="Times New Roman"/>
                <a:cs typeface="Times New Roman"/>
                <a:sym typeface="Times New Roman"/>
              </a:rPr>
              <a:t>we can quantify any variable quality of any system</a:t>
            </a:r>
          </a:p>
          <a:p>
            <a:pPr marL="480059" indent="-480059" algn="l" defTabSz="650240">
              <a:spcBef>
                <a:spcPts val="1300"/>
              </a:spcBef>
              <a:buSzPct val="100000"/>
              <a:buFont typeface="Arial"/>
              <a:buChar char="•"/>
              <a:defRPr sz="5600">
                <a:latin typeface="Arial"/>
                <a:ea typeface="Arial"/>
                <a:cs typeface="Arial"/>
                <a:sym typeface="Arial"/>
              </a:defRPr>
            </a:pPr>
            <a:endParaRPr sz="3800"/>
          </a:p>
          <a:p>
            <a:pPr marL="325754" indent="-325754" algn="l" defTabSz="650240">
              <a:spcBef>
                <a:spcPts val="900"/>
              </a:spcBef>
              <a:buSzPct val="100000"/>
              <a:buFont typeface="Arial"/>
              <a:buChar char="•"/>
              <a:defRPr sz="5600">
                <a:latin typeface="Arial"/>
                <a:ea typeface="Arial"/>
                <a:cs typeface="Arial"/>
                <a:sym typeface="Arial"/>
              </a:defRPr>
            </a:pPr>
            <a:r>
              <a:rPr sz="3800">
                <a:latin typeface="Times New Roman"/>
                <a:ea typeface="Times New Roman"/>
                <a:cs typeface="Times New Roman"/>
                <a:sym typeface="Times New Roman"/>
              </a:rPr>
              <a:t>I replied:</a:t>
            </a:r>
          </a:p>
          <a:p>
            <a:pPr lvl="1" marL="700087" indent="-242887" algn="l" defTabSz="650240">
              <a:spcBef>
                <a:spcPts val="800"/>
              </a:spcBef>
              <a:buSzPct val="100000"/>
              <a:buFont typeface="Arial"/>
              <a:buChar char="–"/>
              <a:defRPr sz="5600">
                <a:latin typeface="Arial"/>
                <a:ea typeface="Arial"/>
                <a:cs typeface="Arial"/>
                <a:sym typeface="Arial"/>
              </a:defRPr>
            </a:pPr>
            <a:r>
              <a:rPr i="1" sz="3400">
                <a:latin typeface="Times New Roman"/>
                <a:ea typeface="Times New Roman"/>
                <a:cs typeface="Times New Roman"/>
                <a:sym typeface="Times New Roman"/>
              </a:rPr>
              <a:t>I’ll do it in a lightening talk here at ACCU</a:t>
            </a:r>
          </a:p>
        </p:txBody>
      </p:sp>
      <p:pic>
        <p:nvPicPr>
          <p:cNvPr id="636" name="image58.jpg" descr="Image.jpg"/>
          <p:cNvPicPr>
            <a:picLocks noChangeAspect="1"/>
          </p:cNvPicPr>
          <p:nvPr/>
        </p:nvPicPr>
        <p:blipFill>
          <a:blip r:embed="rId2">
            <a:extLst/>
          </a:blip>
          <a:srcRect l="16675" t="0" r="16676" b="0"/>
          <a:stretch>
            <a:fillRect/>
          </a:stretch>
        </p:blipFill>
        <p:spPr>
          <a:xfrm>
            <a:off x="6610773" y="2275839"/>
            <a:ext cx="5743788" cy="6436927"/>
          </a:xfrm>
          <a:prstGeom prst="rect">
            <a:avLst/>
          </a:prstGeom>
          <a:ln w="12700">
            <a:miter lim="400000"/>
          </a:ln>
        </p:spPr>
      </p:pic>
      <p:sp>
        <p:nvSpPr>
          <p:cNvPr id="637" name="Shape 637"/>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638" name="Shape 638"/>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0" name="Shape 640"/>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sp>
        <p:nvSpPr>
          <p:cNvPr id="641" name="Shape 641"/>
          <p:cNvSpPr/>
          <p:nvPr>
            <p:ph type="title"/>
          </p:nvPr>
        </p:nvSpPr>
        <p:spPr>
          <a:prstGeom prst="rect">
            <a:avLst/>
          </a:prstGeom>
        </p:spPr>
        <p:txBody>
          <a:bodyPr>
            <a:normAutofit fontScale="100000" lnSpcReduction="0"/>
          </a:bodyPr>
          <a:lstStyle/>
          <a:p>
            <a:pPr>
              <a:defRPr sz="3400"/>
            </a:pPr>
            <a:r>
              <a:t>What is the problem,</a:t>
            </a:r>
            <a:br/>
            <a:r>
              <a:t> in quantifying music?</a:t>
            </a:r>
          </a:p>
        </p:txBody>
      </p:sp>
      <p:sp>
        <p:nvSpPr>
          <p:cNvPr id="642" name="Shape 642"/>
          <p:cNvSpPr/>
          <p:nvPr>
            <p:ph type="body" idx="1"/>
          </p:nvPr>
        </p:nvSpPr>
        <p:spPr>
          <a:prstGeom prst="rect">
            <a:avLst/>
          </a:prstGeom>
        </p:spPr>
        <p:txBody>
          <a:bodyPr>
            <a:normAutofit fontScale="100000" lnSpcReduction="0"/>
          </a:bodyPr>
          <a:lstStyle>
            <a:lvl1pPr marL="1771650" indent="-1771650">
              <a:spcBef>
                <a:spcPts val="3000"/>
              </a:spcBef>
              <a:buFont typeface="Helvetica"/>
              <a:defRPr sz="12400">
                <a:latin typeface="Bickham Script Pro Bold"/>
                <a:ea typeface="Bickham Script Pro Bold"/>
                <a:cs typeface="Bickham Script Pro Bold"/>
                <a:sym typeface="Bickham Script Pro Bold"/>
              </a:defRPr>
            </a:lvl1pPr>
          </a:lstStyle>
          <a:p>
            <a:pPr>
              <a:defRPr sz="3400">
                <a:latin typeface="Times New Roman"/>
                <a:ea typeface="Times New Roman"/>
                <a:cs typeface="Times New Roman"/>
                <a:sym typeface="Times New Roman"/>
              </a:defRPr>
            </a:pPr>
            <a:r>
              <a:rPr sz="12400">
                <a:latin typeface="Bickham Script Pro Bold"/>
                <a:ea typeface="Bickham Script Pro Bold"/>
                <a:cs typeface="Bickham Script Pro Bold"/>
                <a:sym typeface="Bickham Script Pro Bold"/>
              </a:rPr>
              <a:t>Can you quantify this music? </a:t>
            </a:r>
          </a:p>
        </p:txBody>
      </p:sp>
      <p:pic>
        <p:nvPicPr>
          <p:cNvPr id="643" name="media1.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6502400" y="7045903"/>
            <a:ext cx="571500" cy="571501"/>
          </a:xfrm>
          <a:prstGeom prst="rect">
            <a:avLst/>
          </a:prstGeom>
          <a:ln w="12700">
            <a:miter lim="400000"/>
          </a:ln>
        </p:spPr>
      </p:pic>
      <p:sp>
        <p:nvSpPr>
          <p:cNvPr id="644" name="Shape 644"/>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645" name="Shape 645"/>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5968978" fill="hold"/>
                                        <p:tgtEl>
                                          <p:spTgt spid="64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64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7" name="Shape 647"/>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sp>
        <p:nvSpPr>
          <p:cNvPr id="648" name="Shape 648"/>
          <p:cNvSpPr/>
          <p:nvPr>
            <p:ph type="title"/>
          </p:nvPr>
        </p:nvSpPr>
        <p:spPr>
          <a:xfrm>
            <a:off x="650239" y="292420"/>
            <a:ext cx="12006029" cy="1062384"/>
          </a:xfrm>
          <a:prstGeom prst="rect">
            <a:avLst/>
          </a:prstGeom>
        </p:spPr>
        <p:txBody>
          <a:bodyPr>
            <a:normAutofit fontScale="100000" lnSpcReduction="0"/>
          </a:bodyPr>
          <a:lstStyle>
            <a:lvl1pPr defTabSz="1131417">
              <a:defRPr sz="3306"/>
            </a:lvl1pPr>
          </a:lstStyle>
          <a:p>
            <a:pPr/>
            <a:r>
              <a:t>Black-Eyed Peas song   ”I gotta Feeling” gets 8.9 of 10 from Hit Song Science software</a:t>
            </a:r>
          </a:p>
        </p:txBody>
      </p:sp>
      <p:pic>
        <p:nvPicPr>
          <p:cNvPr id="649" name="image60.png" descr="Black eyed peas.pdf"/>
          <p:cNvPicPr>
            <a:picLocks noChangeAspect="1"/>
          </p:cNvPicPr>
          <p:nvPr/>
        </p:nvPicPr>
        <p:blipFill>
          <a:blip r:embed="rId3">
            <a:extLst/>
          </a:blip>
          <a:srcRect l="5578" t="11616" r="0" b="9285"/>
          <a:stretch>
            <a:fillRect/>
          </a:stretch>
        </p:blipFill>
        <p:spPr>
          <a:xfrm rot="5400000">
            <a:off x="2384459" y="656455"/>
            <a:ext cx="8223050" cy="9748059"/>
          </a:xfrm>
          <a:prstGeom prst="rect">
            <a:avLst/>
          </a:prstGeom>
          <a:ln w="12700">
            <a:miter lim="400000"/>
          </a:ln>
        </p:spPr>
      </p:pic>
      <p:sp>
        <p:nvSpPr>
          <p:cNvPr id="650" name="Shape 650"/>
          <p:cNvSpPr/>
          <p:nvPr/>
        </p:nvSpPr>
        <p:spPr>
          <a:xfrm>
            <a:off x="10074097" y="9236904"/>
            <a:ext cx="1066813" cy="368742"/>
          </a:xfrm>
          <a:prstGeom prst="rect">
            <a:avLst/>
          </a:prstGeom>
          <a:solidFill>
            <a:srgbClr val="FFFFFF"/>
          </a:solidFill>
          <a:ln w="12700">
            <a:miter lim="400000"/>
          </a:ln>
        </p:spPr>
        <p:txBody>
          <a:bodyPr lIns="65023" tIns="65023" rIns="65023" bIns="65023" anchor="ctr"/>
          <a:lstStyle/>
          <a:p>
            <a:pPr defTabSz="1300480">
              <a:defRPr sz="5600">
                <a:latin typeface="Times New Roman"/>
                <a:ea typeface="Times New Roman"/>
                <a:cs typeface="Times New Roman"/>
                <a:sym typeface="Times New Roman"/>
              </a:defRPr>
            </a:pPr>
          </a:p>
        </p:txBody>
      </p:sp>
      <p:sp>
        <p:nvSpPr>
          <p:cNvPr id="651" name="Shape 651"/>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652" name="Shape 652"/>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6" name="Shape 656"/>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pic>
        <p:nvPicPr>
          <p:cNvPr id="657" name="image61.png" descr="Screen Shot 2012-04-27 at 06.57.00.png"/>
          <p:cNvPicPr>
            <a:picLocks noChangeAspect="1"/>
          </p:cNvPicPr>
          <p:nvPr/>
        </p:nvPicPr>
        <p:blipFill>
          <a:blip r:embed="rId2">
            <a:extLst/>
          </a:blip>
          <a:stretch>
            <a:fillRect/>
          </a:stretch>
        </p:blipFill>
        <p:spPr>
          <a:xfrm>
            <a:off x="9236458" y="72729"/>
            <a:ext cx="3695605" cy="2496419"/>
          </a:xfrm>
          <a:prstGeom prst="rect">
            <a:avLst/>
          </a:prstGeom>
          <a:ln w="12700">
            <a:miter lim="400000"/>
          </a:ln>
        </p:spPr>
      </p:pic>
      <p:sp>
        <p:nvSpPr>
          <p:cNvPr id="658" name="Shape 658"/>
          <p:cNvSpPr/>
          <p:nvPr>
            <p:ph type="title"/>
          </p:nvPr>
        </p:nvSpPr>
        <p:spPr>
          <a:xfrm>
            <a:off x="432025" y="548176"/>
            <a:ext cx="11704321" cy="1625602"/>
          </a:xfrm>
          <a:prstGeom prst="rect">
            <a:avLst/>
          </a:prstGeom>
        </p:spPr>
        <p:txBody>
          <a:bodyPr>
            <a:normAutofit fontScale="100000" lnSpcReduction="0"/>
          </a:bodyPr>
          <a:lstStyle/>
          <a:p>
            <a:pPr algn="l" defTabSz="1014374">
              <a:defRPr sz="2964"/>
            </a:pPr>
            <a:r>
              <a:rPr sz="5303"/>
              <a:t> “There's no magic in</a:t>
            </a:r>
            <a:br>
              <a:rPr sz="5303"/>
            </a:br>
            <a:r>
              <a:rPr sz="5303"/>
              <a:t> 	that; it's math” </a:t>
            </a:r>
          </a:p>
        </p:txBody>
      </p:sp>
      <p:sp>
        <p:nvSpPr>
          <p:cNvPr id="659" name="Shape 659"/>
          <p:cNvSpPr/>
          <p:nvPr>
            <p:ph type="body" idx="1"/>
          </p:nvPr>
        </p:nvSpPr>
        <p:spPr>
          <a:xfrm>
            <a:off x="758617" y="3092371"/>
            <a:ext cx="11486107" cy="6436927"/>
          </a:xfrm>
          <a:prstGeom prst="rect">
            <a:avLst/>
          </a:prstGeom>
        </p:spPr>
        <p:txBody>
          <a:bodyPr>
            <a:normAutofit fontScale="100000" lnSpcReduction="0"/>
          </a:bodyPr>
          <a:lstStyle/>
          <a:p>
            <a:pPr marL="623454" indent="-623454">
              <a:lnSpc>
                <a:spcPct val="90000"/>
              </a:lnSpc>
              <a:spcBef>
                <a:spcPts val="900"/>
              </a:spcBef>
              <a:buFont typeface="Arial"/>
              <a:defRPr sz="3000"/>
            </a:pPr>
            <a:r>
              <a:rPr sz="4000"/>
              <a:t>"[It's] a series of </a:t>
            </a:r>
            <a:r>
              <a:rPr b="1" sz="4000"/>
              <a:t>algorithms that we us</a:t>
            </a:r>
            <a:r>
              <a:rPr sz="4000"/>
              <a:t>e</a:t>
            </a:r>
          </a:p>
          <a:p>
            <a:pPr lvl="1" marL="976745" indent="-519545">
              <a:lnSpc>
                <a:spcPct val="90000"/>
              </a:lnSpc>
              <a:spcBef>
                <a:spcPts val="900"/>
              </a:spcBef>
              <a:buFont typeface="Arial"/>
              <a:buChar char="•"/>
              <a:defRPr sz="3000"/>
            </a:pPr>
            <a:r>
              <a:rPr sz="4000"/>
              <a:t>to look at what's </a:t>
            </a:r>
            <a:r>
              <a:rPr b="1" sz="4000"/>
              <a:t>the potential of a song</a:t>
            </a:r>
            <a:r>
              <a:rPr sz="4000"/>
              <a:t> </a:t>
            </a:r>
          </a:p>
          <a:p>
            <a:pPr lvl="1" marL="976745" indent="-519545">
              <a:lnSpc>
                <a:spcPct val="90000"/>
              </a:lnSpc>
              <a:spcBef>
                <a:spcPts val="900"/>
              </a:spcBef>
              <a:buFont typeface="Arial"/>
              <a:buChar char="•"/>
              <a:defRPr sz="3000"/>
            </a:pPr>
            <a:r>
              <a:rPr sz="4000"/>
              <a:t>to </a:t>
            </a:r>
            <a:r>
              <a:rPr b="1" sz="4000"/>
              <a:t>be sticky with a listener ... </a:t>
            </a:r>
          </a:p>
          <a:p>
            <a:pPr marL="623454" indent="-623454">
              <a:lnSpc>
                <a:spcPct val="90000"/>
              </a:lnSpc>
              <a:spcBef>
                <a:spcPts val="900"/>
              </a:spcBef>
              <a:buFont typeface="Arial"/>
              <a:defRPr sz="3000"/>
            </a:pPr>
            <a:r>
              <a:rPr sz="4000"/>
              <a:t>To have </a:t>
            </a:r>
            <a:r>
              <a:rPr b="1" sz="4000"/>
              <a:t>those patterns in the music</a:t>
            </a:r>
            <a:r>
              <a:rPr sz="4000"/>
              <a:t> that would </a:t>
            </a:r>
          </a:p>
          <a:p>
            <a:pPr lvl="2" marL="1289050" indent="-431800">
              <a:lnSpc>
                <a:spcPct val="90000"/>
              </a:lnSpc>
              <a:buFont typeface="Arial"/>
              <a:defRPr sz="2400"/>
            </a:pPr>
            <a:r>
              <a:rPr b="1" i="1" sz="3400"/>
              <a:t>correspond</a:t>
            </a:r>
            <a:r>
              <a:rPr sz="3400"/>
              <a:t> with what </a:t>
            </a:r>
            <a:r>
              <a:rPr b="1" sz="3400"/>
              <a:t>human brain waves would find pleasing</a:t>
            </a:r>
            <a:r>
              <a:rPr sz="3400"/>
              <a:t>” 									CEO David Meredith</a:t>
            </a:r>
          </a:p>
          <a:p>
            <a:pPr marL="467590" indent="-467590">
              <a:lnSpc>
                <a:spcPct val="90000"/>
              </a:lnSpc>
              <a:spcBef>
                <a:spcPts val="700"/>
              </a:spcBef>
              <a:buFont typeface="Arial"/>
              <a:defRPr sz="3000"/>
            </a:pPr>
            <a:endParaRPr sz="1100"/>
          </a:p>
          <a:p>
            <a:pPr marL="467590" indent="-467590">
              <a:lnSpc>
                <a:spcPct val="90000"/>
              </a:lnSpc>
              <a:spcBef>
                <a:spcPts val="700"/>
              </a:spcBef>
              <a:buFont typeface="Arial"/>
              <a:defRPr sz="3000"/>
            </a:pPr>
            <a:r>
              <a:t>A study conducted by the Harvard Business School found that the software was accurate 8 out of 10 times.</a:t>
            </a:r>
            <a:r>
              <a:rPr sz="2600" u="sng">
                <a:solidFill>
                  <a:srgbClr val="CCCCFF"/>
                </a:solidFill>
                <a:uFill>
                  <a:solidFill>
                    <a:srgbClr val="CCCCFF"/>
                  </a:solidFill>
                </a:uFill>
                <a:hlinkClick r:id="rId3" invalidUrl="" action="" tgtFrame="" tooltip="" history="1" highlightClick="0" endSnd="0"/>
              </a:rPr>
              <a:t>http</a:t>
            </a:r>
            <a:r>
              <a:rPr sz="2600" u="sng">
                <a:solidFill>
                  <a:srgbClr val="CCCCFF"/>
                </a:solidFill>
                <a:uFill>
                  <a:solidFill>
                    <a:srgbClr val="CCCCFF"/>
                  </a:solidFill>
                </a:uFill>
                <a:hlinkClick r:id="rId3" invalidUrl="" action="" tgtFrame="" tooltip="" history="1" highlightClick="0" endSnd="0"/>
              </a:rPr>
              <a:t>://www.npr.org/templates/story/story.php?storyId=113673324</a:t>
            </a:r>
            <a:r>
              <a:rPr sz="2600"/>
              <a:t> </a:t>
            </a:r>
          </a:p>
        </p:txBody>
      </p:sp>
      <p:sp>
        <p:nvSpPr>
          <p:cNvPr id="660" name="Shape 660"/>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661" name="Shape 661"/>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3" name="Shape 663"/>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sp>
        <p:nvSpPr>
          <p:cNvPr id="664" name="Shape 664"/>
          <p:cNvSpPr/>
          <p:nvPr>
            <p:ph type="title"/>
          </p:nvPr>
        </p:nvSpPr>
        <p:spPr>
          <a:prstGeom prst="rect">
            <a:avLst/>
          </a:prstGeom>
        </p:spPr>
        <p:txBody>
          <a:bodyPr>
            <a:normAutofit fontScale="100000" lnSpcReduction="0"/>
          </a:bodyPr>
          <a:lstStyle>
            <a:lvl1pPr>
              <a:defRPr sz="6800"/>
            </a:lvl1pPr>
          </a:lstStyle>
          <a:p>
            <a:pPr>
              <a:defRPr sz="3800"/>
            </a:pPr>
            <a:r>
              <a:rPr sz="6800"/>
              <a:t>Measurable Attributes of Hits</a:t>
            </a:r>
          </a:p>
        </p:txBody>
      </p:sp>
      <p:sp>
        <p:nvSpPr>
          <p:cNvPr id="665" name="Shape 665"/>
          <p:cNvSpPr/>
          <p:nvPr>
            <p:ph type="body" sz="quarter" idx="1"/>
          </p:nvPr>
        </p:nvSpPr>
        <p:spPr>
          <a:xfrm>
            <a:off x="650239" y="2191546"/>
            <a:ext cx="11704322" cy="1806239"/>
          </a:xfrm>
          <a:prstGeom prst="rect">
            <a:avLst/>
          </a:prstGeom>
        </p:spPr>
        <p:txBody>
          <a:bodyPr>
            <a:normAutofit fontScale="100000" lnSpcReduction="0"/>
          </a:bodyPr>
          <a:lstStyle>
            <a:lvl1pPr marL="487680" indent="-487680">
              <a:buSzTx/>
              <a:buNone/>
            </a:lvl1pPr>
          </a:lstStyle>
          <a:p>
            <a:pPr/>
            <a:r>
              <a:t>Meredith says his software evaluates songs over sixty elements including </a:t>
            </a:r>
          </a:p>
        </p:txBody>
      </p:sp>
      <p:pic>
        <p:nvPicPr>
          <p:cNvPr id="666" name="image61.png" descr="Screen Shot 2012-04-27 at 06.57.00.png"/>
          <p:cNvPicPr>
            <a:picLocks noChangeAspect="1"/>
          </p:cNvPicPr>
          <p:nvPr/>
        </p:nvPicPr>
        <p:blipFill>
          <a:blip r:embed="rId2">
            <a:extLst/>
          </a:blip>
          <a:stretch>
            <a:fillRect/>
          </a:stretch>
        </p:blipFill>
        <p:spPr>
          <a:xfrm>
            <a:off x="7803081" y="4035182"/>
            <a:ext cx="5084540" cy="3434660"/>
          </a:xfrm>
          <a:prstGeom prst="rect">
            <a:avLst/>
          </a:prstGeom>
          <a:ln w="12700">
            <a:miter lim="400000"/>
          </a:ln>
        </p:spPr>
      </p:pic>
      <p:sp>
        <p:nvSpPr>
          <p:cNvPr id="667" name="Shape 667"/>
          <p:cNvSpPr/>
          <p:nvPr/>
        </p:nvSpPr>
        <p:spPr>
          <a:xfrm>
            <a:off x="1854401" y="8742122"/>
            <a:ext cx="8935514"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1300480">
              <a:defRPr sz="5600">
                <a:latin typeface="Arial"/>
                <a:ea typeface="Arial"/>
                <a:cs typeface="Arial"/>
                <a:sym typeface="Arial"/>
              </a:defRPr>
            </a:pPr>
            <a:r>
              <a:rPr sz="2400" u="sng">
                <a:solidFill>
                  <a:srgbClr val="CCCCFF"/>
                </a:solidFill>
                <a:uFill>
                  <a:solidFill>
                    <a:srgbClr val="CCCCFF"/>
                  </a:solidFill>
                </a:uFill>
                <a:hlinkClick r:id="rId3" invalidUrl="" action="" tgtFrame="" tooltip="" history="1" highlightClick="0" endSnd="0"/>
              </a:rPr>
              <a:t>http://edition.cnn.com/2008/WORLD/europe/03/07/spiritof.music/</a:t>
            </a:r>
            <a:r>
              <a:rPr sz="2400"/>
              <a:t> </a:t>
            </a:r>
          </a:p>
        </p:txBody>
      </p:sp>
      <p:sp>
        <p:nvSpPr>
          <p:cNvPr id="668" name="Shape 668"/>
          <p:cNvSpPr/>
          <p:nvPr/>
        </p:nvSpPr>
        <p:spPr>
          <a:xfrm>
            <a:off x="192645" y="4045923"/>
            <a:ext cx="4130230" cy="388782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indent="457200" algn="l" defTabSz="1300480">
              <a:defRPr sz="5600">
                <a:latin typeface="Arial"/>
                <a:ea typeface="Arial"/>
                <a:cs typeface="Arial"/>
                <a:sym typeface="Arial"/>
              </a:defRPr>
            </a:pPr>
            <a:r>
              <a:rPr b="1" sz="3800"/>
              <a:t>Melody</a:t>
            </a:r>
            <a:endParaRPr b="1" sz="3800"/>
          </a:p>
          <a:p>
            <a:pPr lvl="1" indent="457200" algn="l" defTabSz="1300480">
              <a:defRPr sz="5600">
                <a:latin typeface="Arial"/>
                <a:ea typeface="Arial"/>
                <a:cs typeface="Arial"/>
                <a:sym typeface="Arial"/>
              </a:defRPr>
            </a:pPr>
            <a:r>
              <a:rPr b="1" sz="3800"/>
              <a:t>Harmony</a:t>
            </a:r>
            <a:endParaRPr b="1" sz="3800"/>
          </a:p>
          <a:p>
            <a:pPr lvl="1" indent="457200" algn="l" defTabSz="1300480">
              <a:defRPr sz="5600">
                <a:latin typeface="Arial"/>
                <a:ea typeface="Arial"/>
                <a:cs typeface="Arial"/>
                <a:sym typeface="Arial"/>
              </a:defRPr>
            </a:pPr>
            <a:r>
              <a:rPr b="1" sz="3800"/>
              <a:t>Tempo</a:t>
            </a:r>
          </a:p>
          <a:p>
            <a:pPr lvl="1" indent="457200" algn="l" defTabSz="1300480">
              <a:defRPr sz="5600">
                <a:latin typeface="Arial"/>
                <a:ea typeface="Arial"/>
                <a:cs typeface="Arial"/>
                <a:sym typeface="Arial"/>
              </a:defRPr>
            </a:pPr>
            <a:r>
              <a:rPr b="1" sz="3800"/>
              <a:t>Pitch</a:t>
            </a:r>
          </a:p>
          <a:p>
            <a:pPr lvl="1" indent="457200" algn="l" defTabSz="1300480">
              <a:defRPr sz="5600">
                <a:latin typeface="Arial"/>
                <a:ea typeface="Arial"/>
                <a:cs typeface="Arial"/>
                <a:sym typeface="Arial"/>
              </a:defRPr>
            </a:pPr>
            <a:r>
              <a:rPr b="1" sz="3800"/>
              <a:t>Octave</a:t>
            </a:r>
            <a:endParaRPr b="1" sz="3800"/>
          </a:p>
          <a:p>
            <a:pPr lvl="1" indent="457200" algn="l" defTabSz="1300480">
              <a:defRPr sz="5600">
                <a:latin typeface="Arial"/>
                <a:ea typeface="Arial"/>
                <a:cs typeface="Arial"/>
                <a:sym typeface="Arial"/>
              </a:defRPr>
            </a:pPr>
            <a:r>
              <a:rPr b="1" sz="3800"/>
              <a:t>Beat</a:t>
            </a:r>
          </a:p>
        </p:txBody>
      </p:sp>
      <p:sp>
        <p:nvSpPr>
          <p:cNvPr id="669" name="Shape 669"/>
          <p:cNvSpPr/>
          <p:nvPr/>
        </p:nvSpPr>
        <p:spPr>
          <a:xfrm>
            <a:off x="2829708" y="4047224"/>
            <a:ext cx="5165821" cy="284476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indent="457200" algn="l" defTabSz="1300480">
              <a:defRPr sz="5600">
                <a:latin typeface="Arial"/>
                <a:ea typeface="Arial"/>
                <a:cs typeface="Arial"/>
                <a:sym typeface="Arial"/>
              </a:defRPr>
            </a:pPr>
            <a:r>
              <a:rPr b="1" sz="3800"/>
              <a:t>Rhythm</a:t>
            </a:r>
            <a:endParaRPr b="1" sz="3800"/>
          </a:p>
          <a:p>
            <a:pPr lvl="1" indent="457200" algn="l" defTabSz="1300480">
              <a:defRPr sz="5600">
                <a:latin typeface="Arial"/>
                <a:ea typeface="Arial"/>
                <a:cs typeface="Arial"/>
                <a:sym typeface="Arial"/>
              </a:defRPr>
            </a:pPr>
            <a:r>
              <a:rPr b="1" sz="3800"/>
              <a:t>Fullness of sound</a:t>
            </a:r>
          </a:p>
          <a:p>
            <a:pPr lvl="1" indent="457200" algn="l" defTabSz="1300480">
              <a:defRPr sz="5600">
                <a:latin typeface="Arial"/>
                <a:ea typeface="Arial"/>
                <a:cs typeface="Arial"/>
                <a:sym typeface="Arial"/>
              </a:defRPr>
            </a:pPr>
            <a:r>
              <a:rPr b="1" sz="3800"/>
              <a:t>Noise</a:t>
            </a:r>
            <a:endParaRPr b="1" sz="3800"/>
          </a:p>
          <a:p>
            <a:pPr lvl="1" indent="457200" algn="l" defTabSz="1300480">
              <a:defRPr sz="5600">
                <a:latin typeface="Arial"/>
                <a:ea typeface="Arial"/>
                <a:cs typeface="Arial"/>
                <a:sym typeface="Arial"/>
              </a:defRPr>
            </a:pPr>
            <a:r>
              <a:rPr b="1" sz="3800"/>
              <a:t>Brilliance</a:t>
            </a:r>
            <a:endParaRPr b="1" sz="3800"/>
          </a:p>
          <a:p>
            <a:pPr lvl="1" indent="457200" algn="l" defTabSz="1300480">
              <a:defRPr sz="5600">
                <a:latin typeface="Arial"/>
                <a:ea typeface="Arial"/>
                <a:cs typeface="Arial"/>
                <a:sym typeface="Arial"/>
              </a:defRPr>
            </a:pPr>
            <a:r>
              <a:rPr b="1" sz="3800"/>
              <a:t>Chord progression</a:t>
            </a:r>
          </a:p>
        </p:txBody>
      </p:sp>
      <p:sp>
        <p:nvSpPr>
          <p:cNvPr id="670" name="Shape 670"/>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671" name="Shape 671"/>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3" name="Shape 673"/>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sp>
        <p:nvSpPr>
          <p:cNvPr id="674" name="Shape 674"/>
          <p:cNvSpPr/>
          <p:nvPr>
            <p:ph type="title"/>
          </p:nvPr>
        </p:nvSpPr>
        <p:spPr>
          <a:xfrm>
            <a:off x="650239" y="390596"/>
            <a:ext cx="11704322" cy="1209498"/>
          </a:xfrm>
          <a:prstGeom prst="rect">
            <a:avLst/>
          </a:prstGeom>
        </p:spPr>
        <p:txBody>
          <a:bodyPr>
            <a:normAutofit fontScale="100000" lnSpcReduction="0"/>
          </a:bodyPr>
          <a:lstStyle/>
          <a:p>
            <a:pPr/>
            <a:r>
              <a:t>YouTube Measures</a:t>
            </a:r>
          </a:p>
        </p:txBody>
      </p:sp>
      <p:sp>
        <p:nvSpPr>
          <p:cNvPr id="675" name="Shape 675"/>
          <p:cNvSpPr/>
          <p:nvPr>
            <p:ph type="body" idx="1"/>
          </p:nvPr>
        </p:nvSpPr>
        <p:spPr>
          <a:xfrm>
            <a:off x="650239" y="1851583"/>
            <a:ext cx="11704322" cy="6436927"/>
          </a:xfrm>
          <a:prstGeom prst="rect">
            <a:avLst/>
          </a:prstGeom>
        </p:spPr>
        <p:txBody>
          <a:bodyPr>
            <a:normAutofit fontScale="100000" lnSpcReduction="0"/>
          </a:bodyPr>
          <a:lstStyle/>
          <a:p>
            <a:pPr/>
            <a:r>
              <a:t>Number of Likes and Dislikes</a:t>
            </a:r>
          </a:p>
          <a:p>
            <a:pPr marL="487680" indent="-487680">
              <a:buSzTx/>
              <a:buNone/>
            </a:pPr>
            <a:r>
              <a:t>	11,021 Likes, 371 Dislikes (April 26, 2012)</a:t>
            </a:r>
          </a:p>
          <a:p>
            <a:pPr/>
            <a:endParaRPr sz="1600"/>
          </a:p>
          <a:p>
            <a:pPr/>
            <a:r>
              <a:t>Number of times video has been viewed</a:t>
            </a:r>
          </a:p>
          <a:p>
            <a:pPr marL="487680" indent="-487680">
              <a:buSzTx/>
              <a:buNone/>
            </a:pPr>
            <a:r>
              <a:t>	5,942.649 Views (April 26, 2012)</a:t>
            </a:r>
          </a:p>
        </p:txBody>
      </p:sp>
      <p:pic>
        <p:nvPicPr>
          <p:cNvPr id="676" name="image61.png" descr="Screen Shot 2012-04-27 at 06.57.00.png"/>
          <p:cNvPicPr>
            <a:picLocks noChangeAspect="1"/>
          </p:cNvPicPr>
          <p:nvPr/>
        </p:nvPicPr>
        <p:blipFill>
          <a:blip r:embed="rId2">
            <a:extLst/>
          </a:blip>
          <a:stretch>
            <a:fillRect/>
          </a:stretch>
        </p:blipFill>
        <p:spPr>
          <a:xfrm>
            <a:off x="7068343" y="5610448"/>
            <a:ext cx="5900088" cy="3985573"/>
          </a:xfrm>
          <a:prstGeom prst="rect">
            <a:avLst/>
          </a:prstGeom>
          <a:ln w="12700">
            <a:miter lim="400000"/>
          </a:ln>
        </p:spPr>
      </p:pic>
      <p:pic>
        <p:nvPicPr>
          <p:cNvPr id="677" name="image62.png" descr="Screen Shot 2012-04-27 at 06.28.11.png"/>
          <p:cNvPicPr>
            <a:picLocks noChangeAspect="1"/>
          </p:cNvPicPr>
          <p:nvPr/>
        </p:nvPicPr>
        <p:blipFill>
          <a:blip r:embed="rId3">
            <a:extLst/>
          </a:blip>
          <a:srcRect l="0" t="26247" r="604" b="504"/>
          <a:stretch>
            <a:fillRect/>
          </a:stretch>
        </p:blipFill>
        <p:spPr>
          <a:xfrm>
            <a:off x="1241948" y="5626874"/>
            <a:ext cx="5802319" cy="3993389"/>
          </a:xfrm>
          <a:prstGeom prst="rect">
            <a:avLst/>
          </a:prstGeom>
          <a:ln w="12700">
            <a:miter lim="400000"/>
          </a:ln>
        </p:spPr>
      </p:pic>
      <p:sp>
        <p:nvSpPr>
          <p:cNvPr id="678" name="Shape 678"/>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679" name="Shape 679"/>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title"/>
          </p:nvPr>
        </p:nvSpPr>
        <p:spPr>
          <a:prstGeom prst="rect">
            <a:avLst/>
          </a:prstGeom>
        </p:spPr>
        <p:txBody>
          <a:bodyPr/>
          <a:lstStyle>
            <a:lvl1pPr defTabSz="457200">
              <a:lnSpc>
                <a:spcPts val="7400"/>
              </a:lnSpc>
              <a:spcBef>
                <a:spcPts val="1200"/>
              </a:spcBef>
              <a:defRPr b="1" i="1" sz="4933">
                <a:latin typeface="Times"/>
                <a:ea typeface="Times"/>
                <a:cs typeface="Times"/>
                <a:sym typeface="Times"/>
              </a:defRPr>
            </a:lvl1pPr>
          </a:lstStyle>
          <a:p>
            <a:pPr/>
            <a:r>
              <a:t>The engineering method </a:t>
            </a:r>
          </a:p>
        </p:txBody>
      </p:sp>
      <p:sp>
        <p:nvSpPr>
          <p:cNvPr id="296" name="Shape 296"/>
          <p:cNvSpPr/>
          <p:nvPr>
            <p:ph type="body" idx="1"/>
          </p:nvPr>
        </p:nvSpPr>
        <p:spPr>
          <a:prstGeom prst="rect">
            <a:avLst/>
          </a:prstGeom>
        </p:spPr>
        <p:txBody>
          <a:bodyPr/>
          <a:lstStyle/>
          <a:p>
            <a:pPr marL="0" indent="0" algn="ctr" defTabSz="457200">
              <a:lnSpc>
                <a:spcPts val="6400"/>
              </a:lnSpc>
              <a:spcBef>
                <a:spcPts val="1200"/>
              </a:spcBef>
              <a:buSzTx/>
              <a:buNone/>
              <a:defRPr b="1" i="1" sz="4133">
                <a:latin typeface="Times"/>
                <a:ea typeface="Times"/>
                <a:cs typeface="Times"/>
                <a:sym typeface="Times"/>
              </a:defRPr>
            </a:pPr>
            <a:r>
              <a:t>The engineering method is </a:t>
            </a:r>
          </a:p>
          <a:p>
            <a:pPr marL="0" indent="0" algn="ctr" defTabSz="457200">
              <a:lnSpc>
                <a:spcPts val="6400"/>
              </a:lnSpc>
              <a:spcBef>
                <a:spcPts val="1200"/>
              </a:spcBef>
              <a:buSzTx/>
              <a:buNone/>
              <a:defRPr b="1" i="1" sz="4133">
                <a:latin typeface="Times"/>
                <a:ea typeface="Times"/>
                <a:cs typeface="Times"/>
                <a:sym typeface="Times"/>
              </a:defRPr>
            </a:pPr>
            <a:r>
              <a:t>the use of engineering heuristics </a:t>
            </a:r>
          </a:p>
          <a:p>
            <a:pPr marL="0" indent="0" algn="ctr" defTabSz="457200">
              <a:lnSpc>
                <a:spcPts val="6400"/>
              </a:lnSpc>
              <a:spcBef>
                <a:spcPts val="1200"/>
              </a:spcBef>
              <a:buSzTx/>
              <a:buNone/>
              <a:defRPr b="1" i="1" sz="4133">
                <a:latin typeface="Times"/>
                <a:ea typeface="Times"/>
                <a:cs typeface="Times"/>
                <a:sym typeface="Times"/>
              </a:defRPr>
            </a:pPr>
            <a:r>
              <a:t>to cause the best change in a poorly understood situation </a:t>
            </a:r>
          </a:p>
          <a:p>
            <a:pPr marL="0" indent="0" algn="ctr" defTabSz="457200">
              <a:lnSpc>
                <a:spcPts val="6400"/>
              </a:lnSpc>
              <a:spcBef>
                <a:spcPts val="1200"/>
              </a:spcBef>
              <a:buSzTx/>
              <a:buNone/>
              <a:defRPr b="1" i="1" sz="4133">
                <a:latin typeface="Times"/>
                <a:ea typeface="Times"/>
                <a:cs typeface="Times"/>
                <a:sym typeface="Times"/>
              </a:defRPr>
            </a:pPr>
            <a:r>
              <a:t>within the available resources. </a:t>
            </a:r>
            <a:endParaRPr b="0" i="0"/>
          </a:p>
          <a:p>
            <a:pPr marL="510347" indent="-510347" algn="ctr" defTabSz="457200">
              <a:lnSpc>
                <a:spcPts val="6400"/>
              </a:lnSpc>
              <a:spcBef>
                <a:spcPts val="1200"/>
              </a:spcBef>
              <a:defRPr b="1" i="1" sz="4133">
                <a:latin typeface="Times"/>
                <a:ea typeface="Times"/>
                <a:cs typeface="Times"/>
                <a:sym typeface="Times"/>
              </a:defRPr>
            </a:pPr>
            <a:r>
              <a:rPr b="0" i="0"/>
              <a:t>Source: Toward a definition of the engineering method (Engineering Education, Dec. 1984). Billy V Koen, U of Austin TX</a:t>
            </a:r>
          </a:p>
        </p:txBody>
      </p:sp>
      <p:sp>
        <p:nvSpPr>
          <p:cNvPr id="297" name="Shape 297"/>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1" name="Shape 681"/>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sp>
        <p:nvSpPr>
          <p:cNvPr id="682" name="Shape 682"/>
          <p:cNvSpPr/>
          <p:nvPr>
            <p:ph type="title"/>
          </p:nvPr>
        </p:nvSpPr>
        <p:spPr>
          <a:prstGeom prst="rect">
            <a:avLst/>
          </a:prstGeom>
        </p:spPr>
        <p:txBody>
          <a:bodyPr>
            <a:normAutofit fontScale="100000" lnSpcReduction="0"/>
          </a:bodyPr>
          <a:lstStyle/>
          <a:p>
            <a:pPr/>
            <a:r>
              <a:t>By </a:t>
            </a:r>
            <a:r>
              <a:rPr b="1"/>
              <a:t>Survey</a:t>
            </a:r>
            <a:r>
              <a:t>: </a:t>
            </a:r>
            <a:r>
              <a:rPr sz="5600"/>
              <a:t>Most Wanted Attributes</a:t>
            </a:r>
          </a:p>
        </p:txBody>
      </p:sp>
      <p:sp>
        <p:nvSpPr>
          <p:cNvPr id="683" name="Shape 683"/>
          <p:cNvSpPr/>
          <p:nvPr>
            <p:ph type="body" idx="1"/>
          </p:nvPr>
        </p:nvSpPr>
        <p:spPr>
          <a:xfrm>
            <a:off x="650239" y="2172741"/>
            <a:ext cx="9232475" cy="6436926"/>
          </a:xfrm>
          <a:prstGeom prst="rect">
            <a:avLst/>
          </a:prstGeom>
        </p:spPr>
        <p:txBody>
          <a:bodyPr>
            <a:normAutofit fontScale="100000" lnSpcReduction="0"/>
          </a:bodyPr>
          <a:lstStyle/>
          <a:p>
            <a:pPr marL="471487" indent="-471487">
              <a:lnSpc>
                <a:spcPct val="80000"/>
              </a:lnSpc>
              <a:spcBef>
                <a:spcPts val="500"/>
              </a:spcBef>
              <a:defRPr sz="2200"/>
            </a:pPr>
            <a:r>
              <a:t>Yudkin reports on a web-based survey into American musical tastes conducted by Komar and Melamid in 1996</a:t>
            </a:r>
          </a:p>
          <a:p>
            <a:pPr marL="471487" indent="-471487">
              <a:lnSpc>
                <a:spcPct val="80000"/>
              </a:lnSpc>
              <a:spcBef>
                <a:spcPts val="500"/>
              </a:spcBef>
              <a:defRPr sz="2200"/>
            </a:pPr>
            <a:endParaRPr sz="1200"/>
          </a:p>
          <a:p>
            <a:pPr marL="471487" indent="-471487">
              <a:lnSpc>
                <a:spcPct val="80000"/>
              </a:lnSpc>
              <a:spcBef>
                <a:spcPts val="500"/>
              </a:spcBef>
              <a:defRPr sz="2200"/>
            </a:pPr>
            <a:r>
              <a:t>If you want to please the greatest number of Americans (72% ± 12%) consider</a:t>
            </a:r>
          </a:p>
          <a:p>
            <a:pPr lvl="1" marL="1243012" indent="-785812">
              <a:lnSpc>
                <a:spcPct val="80000"/>
              </a:lnSpc>
              <a:spcBef>
                <a:spcPts val="1000"/>
              </a:spcBef>
              <a:defRPr sz="2200"/>
            </a:pPr>
            <a:r>
              <a:rPr sz="4400"/>
              <a:t>Male and female solo voices</a:t>
            </a:r>
          </a:p>
          <a:p>
            <a:pPr lvl="1" marL="1243012" indent="-785812">
              <a:lnSpc>
                <a:spcPct val="80000"/>
              </a:lnSpc>
              <a:spcBef>
                <a:spcPts val="1000"/>
              </a:spcBef>
              <a:defRPr sz="2200"/>
            </a:pPr>
            <a:r>
              <a:rPr sz="4400"/>
              <a:t>R&amp;B with a love theme</a:t>
            </a:r>
          </a:p>
          <a:p>
            <a:pPr lvl="1" marL="1243012" indent="-785812">
              <a:lnSpc>
                <a:spcPct val="80000"/>
              </a:lnSpc>
              <a:spcBef>
                <a:spcPts val="1000"/>
              </a:spcBef>
              <a:defRPr sz="2200"/>
            </a:pPr>
            <a:r>
              <a:rPr sz="4400"/>
              <a:t>Small ensemble of musicians</a:t>
            </a:r>
          </a:p>
          <a:p>
            <a:pPr lvl="1" marL="1243012" indent="-785812">
              <a:lnSpc>
                <a:spcPct val="80000"/>
              </a:lnSpc>
              <a:spcBef>
                <a:spcPts val="1000"/>
              </a:spcBef>
              <a:defRPr sz="2200"/>
            </a:pPr>
            <a:r>
              <a:rPr sz="4400"/>
              <a:t>Length of about 5 minutes</a:t>
            </a:r>
          </a:p>
          <a:p>
            <a:pPr lvl="1" marL="1243012" indent="-785812">
              <a:lnSpc>
                <a:spcPct val="80000"/>
              </a:lnSpc>
              <a:spcBef>
                <a:spcPts val="1000"/>
              </a:spcBef>
              <a:defRPr sz="2200"/>
            </a:pPr>
            <a:r>
              <a:rPr sz="4400"/>
              <a:t>Moderate pitch, tempo and volume </a:t>
            </a:r>
          </a:p>
          <a:p>
            <a:pPr lvl="1" marL="850106" indent="-392906">
              <a:lnSpc>
                <a:spcPct val="80000"/>
              </a:lnSpc>
              <a:spcBef>
                <a:spcPts val="500"/>
              </a:spcBef>
              <a:defRPr sz="2200"/>
            </a:pPr>
          </a:p>
          <a:p>
            <a:pPr lvl="1" marL="406400" indent="50800">
              <a:lnSpc>
                <a:spcPct val="80000"/>
              </a:lnSpc>
              <a:spcBef>
                <a:spcPts val="500"/>
              </a:spcBef>
              <a:buSzTx/>
              <a:buNone/>
              <a:defRPr sz="2200"/>
            </a:pPr>
            <a:r>
              <a:rPr u="sng">
                <a:solidFill>
                  <a:srgbClr val="CCCCFF"/>
                </a:solidFill>
                <a:uFill>
                  <a:solidFill>
                    <a:srgbClr val="CCCCFF"/>
                  </a:solidFill>
                </a:uFill>
                <a:hlinkClick r:id="rId2" invalidUrl="" action="" tgtFrame="" tooltip="" history="1" highlightClick="0" endSnd="0"/>
              </a:rPr>
              <a:t>http://www.bu.edu/cfa/music/faculty/yudkin/</a:t>
            </a:r>
            <a:r>
              <a:t> </a:t>
            </a:r>
          </a:p>
        </p:txBody>
      </p:sp>
      <p:pic>
        <p:nvPicPr>
          <p:cNvPr id="684" name="image63.png"/>
          <p:cNvPicPr>
            <a:picLocks noChangeAspect="1"/>
          </p:cNvPicPr>
          <p:nvPr/>
        </p:nvPicPr>
        <p:blipFill>
          <a:blip r:embed="rId3">
            <a:extLst/>
          </a:blip>
          <a:stretch>
            <a:fillRect/>
          </a:stretch>
        </p:blipFill>
        <p:spPr>
          <a:xfrm>
            <a:off x="9612869" y="2886108"/>
            <a:ext cx="3391931" cy="3391931"/>
          </a:xfrm>
          <a:prstGeom prst="rect">
            <a:avLst/>
          </a:prstGeom>
          <a:ln w="12700">
            <a:miter lim="400000"/>
          </a:ln>
        </p:spPr>
      </p:pic>
      <p:sp>
        <p:nvSpPr>
          <p:cNvPr id="685" name="Shape 685"/>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686" name="Shape 686"/>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8" name="Shape 688"/>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sp>
        <p:nvSpPr>
          <p:cNvPr id="689" name="Shape 689"/>
          <p:cNvSpPr/>
          <p:nvPr>
            <p:ph type="title"/>
          </p:nvPr>
        </p:nvSpPr>
        <p:spPr>
          <a:prstGeom prst="rect">
            <a:avLst/>
          </a:prstGeom>
        </p:spPr>
        <p:txBody>
          <a:bodyPr>
            <a:normAutofit fontScale="100000" lnSpcReduction="0"/>
          </a:bodyPr>
          <a:lstStyle>
            <a:lvl1pPr>
              <a:defRPr sz="5600"/>
            </a:lvl1pPr>
          </a:lstStyle>
          <a:p>
            <a:pPr>
              <a:defRPr sz="3800"/>
            </a:pPr>
            <a:r>
              <a:rPr sz="5600"/>
              <a:t>Most Unwanted Attributes</a:t>
            </a:r>
          </a:p>
        </p:txBody>
      </p:sp>
      <p:sp>
        <p:nvSpPr>
          <p:cNvPr id="690" name="Shape 690"/>
          <p:cNvSpPr/>
          <p:nvPr>
            <p:ph type="body" idx="1"/>
          </p:nvPr>
        </p:nvSpPr>
        <p:spPr>
          <a:xfrm>
            <a:off x="166095" y="1435946"/>
            <a:ext cx="9114522" cy="7242952"/>
          </a:xfrm>
          <a:prstGeom prst="rect">
            <a:avLst/>
          </a:prstGeom>
        </p:spPr>
        <p:txBody>
          <a:bodyPr>
            <a:normAutofit fontScale="100000" lnSpcReduction="0"/>
          </a:bodyPr>
          <a:lstStyle/>
          <a:p>
            <a:pPr lvl="1" marL="487680" indent="-487680">
              <a:lnSpc>
                <a:spcPct val="80000"/>
              </a:lnSpc>
              <a:spcBef>
                <a:spcPts val="600"/>
              </a:spcBef>
              <a:buSzTx/>
              <a:buNone/>
              <a:defRPr sz="2400"/>
            </a:pPr>
            <a:r>
              <a:t>To appeal to only about 200 Americans</a:t>
            </a:r>
          </a:p>
          <a:p>
            <a:pPr lvl="2" marL="1268730" indent="-868680">
              <a:lnSpc>
                <a:spcPct val="80000"/>
              </a:lnSpc>
              <a:spcBef>
                <a:spcPts val="900"/>
              </a:spcBef>
              <a:defRPr sz="2000"/>
            </a:pPr>
            <a:r>
              <a:rPr sz="3800"/>
              <a:t>Extreme length</a:t>
            </a:r>
          </a:p>
          <a:p>
            <a:pPr lvl="2" marL="1268730" indent="-868680">
              <a:lnSpc>
                <a:spcPct val="80000"/>
              </a:lnSpc>
              <a:spcBef>
                <a:spcPts val="900"/>
              </a:spcBef>
              <a:defRPr sz="2000"/>
            </a:pPr>
            <a:r>
              <a:rPr sz="3800"/>
              <a:t>Wide range of dynamics, tempo and pitch in abrupt succession</a:t>
            </a:r>
          </a:p>
          <a:p>
            <a:pPr lvl="2" marL="1268730" indent="-868680">
              <a:lnSpc>
                <a:spcPct val="80000"/>
              </a:lnSpc>
              <a:spcBef>
                <a:spcPts val="900"/>
              </a:spcBef>
              <a:defRPr sz="2000"/>
            </a:pPr>
            <a:r>
              <a:rPr sz="3800"/>
              <a:t>An operatic soprano singing atonally</a:t>
            </a:r>
          </a:p>
          <a:p>
            <a:pPr lvl="2" marL="1268730" indent="-868680">
              <a:lnSpc>
                <a:spcPct val="80000"/>
              </a:lnSpc>
              <a:spcBef>
                <a:spcPts val="900"/>
              </a:spcBef>
              <a:defRPr sz="2000"/>
            </a:pPr>
            <a:r>
              <a:rPr sz="3800"/>
              <a:t>A cowboy song with political slogans</a:t>
            </a:r>
          </a:p>
          <a:p>
            <a:pPr lvl="2" marL="1268730" indent="-868680">
              <a:lnSpc>
                <a:spcPct val="80000"/>
              </a:lnSpc>
              <a:spcBef>
                <a:spcPts val="900"/>
              </a:spcBef>
              <a:defRPr sz="2000"/>
            </a:pPr>
            <a:r>
              <a:rPr sz="3800"/>
              <a:t>A children’s choir singing holiday songs</a:t>
            </a:r>
          </a:p>
          <a:p>
            <a:pPr lvl="2" marL="1268730" indent="-868680">
              <a:lnSpc>
                <a:spcPct val="80000"/>
              </a:lnSpc>
              <a:spcBef>
                <a:spcPts val="900"/>
              </a:spcBef>
              <a:defRPr sz="2000"/>
            </a:pPr>
            <a:r>
              <a:rPr sz="3800"/>
              <a:t>Large orchestra featuring harp, accordion and bagpipes</a:t>
            </a:r>
          </a:p>
          <a:p>
            <a:pPr lvl="1" marL="457200" indent="-457200">
              <a:lnSpc>
                <a:spcPct val="80000"/>
              </a:lnSpc>
              <a:spcBef>
                <a:spcPts val="600"/>
              </a:spcBef>
              <a:buFont typeface="Arial"/>
              <a:buChar char="•"/>
              <a:defRPr sz="2400"/>
            </a:pPr>
            <a:endParaRPr u="sng"/>
          </a:p>
          <a:p>
            <a:pPr lvl="1" marL="487680" indent="-487680">
              <a:lnSpc>
                <a:spcPct val="80000"/>
              </a:lnSpc>
              <a:spcBef>
                <a:spcPts val="600"/>
              </a:spcBef>
              <a:buSzTx/>
              <a:buNone/>
              <a:defRPr sz="2400"/>
            </a:pPr>
            <a:r>
              <a:rPr u="sng">
                <a:solidFill>
                  <a:srgbClr val="CCCCFF"/>
                </a:solidFill>
                <a:uFill>
                  <a:solidFill>
                    <a:srgbClr val="CCCCFF"/>
                  </a:solidFill>
                </a:uFill>
                <a:hlinkClick r:id="rId3" invalidUrl="" action="" tgtFrame="" tooltip="" history="1" highlightClick="0" endSnd="0"/>
              </a:rPr>
              <a:t>http://www.bu.edu/cfa/music/faculty/yudkin/</a:t>
            </a:r>
            <a:r>
              <a:t> </a:t>
            </a:r>
          </a:p>
          <a:p>
            <a:pPr lvl="1" marL="487680" indent="-487680">
              <a:lnSpc>
                <a:spcPct val="80000"/>
              </a:lnSpc>
              <a:spcBef>
                <a:spcPts val="500"/>
              </a:spcBef>
              <a:buSzTx/>
              <a:buNone/>
              <a:defRPr sz="2400"/>
            </a:pPr>
            <a:r>
              <a:rPr i="1" sz="2000"/>
              <a:t>There are samples of two songs written by David Soldier with lyrics by Nina Mankin to these wanted and unwanted guidelines about 19 minutes into Yudkin’s lecture</a:t>
            </a:r>
          </a:p>
        </p:txBody>
      </p:sp>
      <p:pic>
        <p:nvPicPr>
          <p:cNvPr id="691" name="image64.png"/>
          <p:cNvPicPr>
            <a:picLocks noChangeAspect="1"/>
          </p:cNvPicPr>
          <p:nvPr/>
        </p:nvPicPr>
        <p:blipFill>
          <a:blip r:embed="rId4">
            <a:extLst/>
          </a:blip>
          <a:stretch>
            <a:fillRect/>
          </a:stretch>
        </p:blipFill>
        <p:spPr>
          <a:xfrm>
            <a:off x="9144301" y="2989929"/>
            <a:ext cx="3860500" cy="2316300"/>
          </a:xfrm>
          <a:prstGeom prst="rect">
            <a:avLst/>
          </a:prstGeom>
          <a:ln w="12700">
            <a:miter lim="400000"/>
          </a:ln>
        </p:spPr>
      </p:pic>
      <p:sp>
        <p:nvSpPr>
          <p:cNvPr id="692" name="Shape 692"/>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693" name="Shape 693"/>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7" name="Shape 697"/>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sp>
        <p:nvSpPr>
          <p:cNvPr id="698" name="Shape 698"/>
          <p:cNvSpPr/>
          <p:nvPr>
            <p:ph type="title"/>
          </p:nvPr>
        </p:nvSpPr>
        <p:spPr>
          <a:xfrm>
            <a:off x="650239" y="390596"/>
            <a:ext cx="11704322" cy="1625601"/>
          </a:xfrm>
          <a:prstGeom prst="rect">
            <a:avLst/>
          </a:prstGeom>
        </p:spPr>
        <p:txBody>
          <a:bodyPr>
            <a:normAutofit fontScale="100000" lnSpcReduction="0"/>
          </a:bodyPr>
          <a:lstStyle/>
          <a:p>
            <a:pPr/>
            <a:r>
              <a:t>Some potentially quantifiable</a:t>
            </a:r>
            <a:br/>
            <a:r>
              <a:t>Quality dimensions of Music</a:t>
            </a:r>
          </a:p>
        </p:txBody>
      </p:sp>
      <p:sp>
        <p:nvSpPr>
          <p:cNvPr id="699" name="Shape 699"/>
          <p:cNvSpPr/>
          <p:nvPr>
            <p:ph type="body" sz="quarter" idx="1"/>
          </p:nvPr>
        </p:nvSpPr>
        <p:spPr>
          <a:xfrm>
            <a:off x="650239" y="2183271"/>
            <a:ext cx="5746047" cy="909885"/>
          </a:xfrm>
          <a:prstGeom prst="rect">
            <a:avLst/>
          </a:prstGeom>
        </p:spPr>
        <p:txBody>
          <a:bodyPr>
            <a:normAutofit fontScale="100000" lnSpcReduction="0"/>
          </a:bodyPr>
          <a:lstStyle>
            <a:lvl1pPr>
              <a:lnSpc>
                <a:spcPct val="80000"/>
              </a:lnSpc>
              <a:spcBef>
                <a:spcPts val="700"/>
              </a:spcBef>
              <a:defRPr sz="3000"/>
            </a:lvl1pPr>
          </a:lstStyle>
          <a:p>
            <a:pPr/>
            <a:r>
              <a:t>Brainstormed by Steve F. and Rachel D.  At lunch</a:t>
            </a:r>
          </a:p>
        </p:txBody>
      </p:sp>
      <p:sp>
        <p:nvSpPr>
          <p:cNvPr id="700" name="Shape 700"/>
          <p:cNvSpPr/>
          <p:nvPr/>
        </p:nvSpPr>
        <p:spPr>
          <a:xfrm>
            <a:off x="67032" y="3093155"/>
            <a:ext cx="5746046" cy="5619611"/>
          </a:xfrm>
          <a:prstGeom prst="rect">
            <a:avLst/>
          </a:prstGeom>
          <a:ln w="12700">
            <a:miter lim="400000"/>
          </a:ln>
          <a:extLst>
            <a:ext uri="{C572A759-6A51-4108-AA02-DFA0A04FC94B}">
              <ma14:wrappingTextBoxFlag xmlns:ma14="http://schemas.microsoft.com/office/mac/drawingml/2011/main" val="1"/>
            </a:ext>
          </a:extLst>
        </p:spPr>
        <p:txBody>
          <a:bodyPr lIns="65474" tIns="65474" rIns="65474" bIns="65474">
            <a:normAutofit fontScale="100000" lnSpcReduction="0"/>
          </a:bodyPr>
          <a:lstStyle/>
          <a:p>
            <a:pPr marL="467590" indent="-467590" algn="l" defTabSz="1300480">
              <a:lnSpc>
                <a:spcPct val="80000"/>
              </a:lnSpc>
              <a:spcBef>
                <a:spcPts val="700"/>
              </a:spcBef>
              <a:buSzPct val="100000"/>
              <a:buChar char="•"/>
              <a:defRPr sz="3000">
                <a:latin typeface="Times New Roman"/>
                <a:ea typeface="Times New Roman"/>
                <a:cs typeface="Times New Roman"/>
                <a:sym typeface="Times New Roman"/>
              </a:defRPr>
            </a:pPr>
            <a:r>
              <a:t>In tune</a:t>
            </a:r>
          </a:p>
          <a:p>
            <a:pPr marL="467590" indent="-467590" algn="l" defTabSz="1300480">
              <a:lnSpc>
                <a:spcPct val="80000"/>
              </a:lnSpc>
              <a:spcBef>
                <a:spcPts val="700"/>
              </a:spcBef>
              <a:buSzPct val="100000"/>
              <a:buChar char="•"/>
              <a:defRPr sz="3000">
                <a:latin typeface="Times New Roman"/>
                <a:ea typeface="Times New Roman"/>
                <a:cs typeface="Times New Roman"/>
                <a:sym typeface="Times New Roman"/>
              </a:defRPr>
            </a:pPr>
            <a:r>
              <a:t>Applause</a:t>
            </a:r>
          </a:p>
          <a:p>
            <a:pPr marL="467590" indent="-467590" algn="l" defTabSz="1300480">
              <a:lnSpc>
                <a:spcPct val="80000"/>
              </a:lnSpc>
              <a:spcBef>
                <a:spcPts val="700"/>
              </a:spcBef>
              <a:buSzPct val="100000"/>
              <a:buChar char="•"/>
              <a:defRPr sz="3000">
                <a:latin typeface="Times New Roman"/>
                <a:ea typeface="Times New Roman"/>
                <a:cs typeface="Times New Roman"/>
                <a:sym typeface="Times New Roman"/>
              </a:defRPr>
            </a:pPr>
            <a:r>
              <a:t>Moving</a:t>
            </a:r>
          </a:p>
          <a:p>
            <a:pPr marL="467590" indent="-467590" algn="l" defTabSz="1300480">
              <a:lnSpc>
                <a:spcPct val="80000"/>
              </a:lnSpc>
              <a:spcBef>
                <a:spcPts val="700"/>
              </a:spcBef>
              <a:buSzPct val="100000"/>
              <a:buChar char="•"/>
              <a:defRPr sz="3000">
                <a:latin typeface="Times New Roman"/>
                <a:ea typeface="Times New Roman"/>
                <a:cs typeface="Times New Roman"/>
                <a:sym typeface="Times New Roman"/>
              </a:defRPr>
            </a:pPr>
            <a:r>
              <a:t>Encores</a:t>
            </a:r>
          </a:p>
          <a:p>
            <a:pPr marL="467590" indent="-467590" algn="l" defTabSz="1300480">
              <a:lnSpc>
                <a:spcPct val="80000"/>
              </a:lnSpc>
              <a:spcBef>
                <a:spcPts val="700"/>
              </a:spcBef>
              <a:buSzPct val="100000"/>
              <a:buChar char="•"/>
              <a:defRPr sz="3000">
                <a:latin typeface="Times New Roman"/>
                <a:ea typeface="Times New Roman"/>
                <a:cs typeface="Times New Roman"/>
                <a:sym typeface="Times New Roman"/>
              </a:defRPr>
            </a:pPr>
            <a:r>
              <a:t>Repeat Gigs</a:t>
            </a:r>
          </a:p>
          <a:p>
            <a:pPr marL="467590" indent="-467590" algn="l" defTabSz="1300480">
              <a:lnSpc>
                <a:spcPct val="80000"/>
              </a:lnSpc>
              <a:spcBef>
                <a:spcPts val="700"/>
              </a:spcBef>
              <a:buSzPct val="100000"/>
              <a:buChar char="•"/>
              <a:defRPr sz="3000">
                <a:latin typeface="Times New Roman"/>
                <a:ea typeface="Times New Roman"/>
                <a:cs typeface="Times New Roman"/>
                <a:sym typeface="Times New Roman"/>
              </a:defRPr>
            </a:pPr>
            <a:r>
              <a:t>Busking Hat Collection</a:t>
            </a:r>
          </a:p>
          <a:p>
            <a:pPr marL="467590" indent="-467590" algn="l" defTabSz="1300480">
              <a:lnSpc>
                <a:spcPct val="80000"/>
              </a:lnSpc>
              <a:spcBef>
                <a:spcPts val="700"/>
              </a:spcBef>
              <a:buSzPct val="100000"/>
              <a:buChar char="•"/>
              <a:defRPr sz="3000">
                <a:latin typeface="Times New Roman"/>
                <a:ea typeface="Times New Roman"/>
                <a:cs typeface="Times New Roman"/>
                <a:sym typeface="Times New Roman"/>
              </a:defRPr>
            </a:pPr>
            <a:r>
              <a:t>MRI Brain Scan</a:t>
            </a:r>
          </a:p>
          <a:p>
            <a:pPr marL="467590" indent="-467590" algn="l" defTabSz="1300480">
              <a:lnSpc>
                <a:spcPct val="80000"/>
              </a:lnSpc>
              <a:spcBef>
                <a:spcPts val="700"/>
              </a:spcBef>
              <a:buSzPct val="100000"/>
              <a:buChar char="•"/>
              <a:defRPr sz="3000">
                <a:latin typeface="Times New Roman"/>
                <a:ea typeface="Times New Roman"/>
                <a:cs typeface="Times New Roman"/>
                <a:sym typeface="Times New Roman"/>
              </a:defRPr>
            </a:pPr>
            <a:r>
              <a:t>Downloads</a:t>
            </a:r>
          </a:p>
          <a:p>
            <a:pPr marL="467590" indent="-467590" algn="l" defTabSz="1300480">
              <a:lnSpc>
                <a:spcPct val="80000"/>
              </a:lnSpc>
              <a:spcBef>
                <a:spcPts val="700"/>
              </a:spcBef>
              <a:buSzPct val="100000"/>
              <a:buChar char="•"/>
              <a:defRPr sz="3000">
                <a:latin typeface="Times New Roman"/>
                <a:ea typeface="Times New Roman"/>
                <a:cs typeface="Times New Roman"/>
                <a:sym typeface="Times New Roman"/>
              </a:defRPr>
            </a:pPr>
            <a:r>
              <a:t>Utube Reviews</a:t>
            </a:r>
          </a:p>
          <a:p>
            <a:pPr marL="467590" indent="-467590" algn="l" defTabSz="1300480">
              <a:lnSpc>
                <a:spcPct val="80000"/>
              </a:lnSpc>
              <a:spcBef>
                <a:spcPts val="700"/>
              </a:spcBef>
              <a:buSzPct val="100000"/>
              <a:buChar char="•"/>
              <a:defRPr sz="3000">
                <a:latin typeface="Times New Roman"/>
                <a:ea typeface="Times New Roman"/>
                <a:cs typeface="Times New Roman"/>
                <a:sym typeface="Times New Roman"/>
              </a:defRPr>
            </a:pPr>
            <a:r>
              <a:t>Royalties</a:t>
            </a:r>
          </a:p>
          <a:p>
            <a:pPr marL="467590" indent="-467590" algn="l" defTabSz="1300480">
              <a:lnSpc>
                <a:spcPct val="80000"/>
              </a:lnSpc>
              <a:spcBef>
                <a:spcPts val="700"/>
              </a:spcBef>
              <a:buSzPct val="100000"/>
              <a:buChar char="•"/>
              <a:defRPr sz="3000">
                <a:latin typeface="Times New Roman"/>
                <a:ea typeface="Times New Roman"/>
                <a:cs typeface="Times New Roman"/>
                <a:sym typeface="Times New Roman"/>
              </a:defRPr>
            </a:pPr>
            <a:r>
              <a:t>…   (many more!!)</a:t>
            </a:r>
          </a:p>
        </p:txBody>
      </p:sp>
      <p:sp>
        <p:nvSpPr>
          <p:cNvPr id="701" name="Shape 701"/>
          <p:cNvSpPr/>
          <p:nvPr/>
        </p:nvSpPr>
        <p:spPr>
          <a:xfrm>
            <a:off x="6606257" y="1971100"/>
            <a:ext cx="5748304" cy="595208"/>
          </a:xfrm>
          <a:prstGeom prst="rect">
            <a:avLst/>
          </a:prstGeom>
          <a:ln w="12700">
            <a:miter lim="400000"/>
          </a:ln>
          <a:extLst>
            <a:ext uri="{C572A759-6A51-4108-AA02-DFA0A04FC94B}">
              <ma14:wrappingTextBoxFlag xmlns:ma14="http://schemas.microsoft.com/office/mac/drawingml/2011/main" val="1"/>
            </a:ext>
          </a:extLst>
        </p:spPr>
        <p:txBody>
          <a:bodyPr lIns="65474" tIns="65474" rIns="65474" bIns="65474" anchor="b">
            <a:spAutoFit/>
          </a:bodyPr>
          <a:lstStyle>
            <a:lvl1pPr algn="l" defTabSz="1300480">
              <a:spcBef>
                <a:spcPts val="800"/>
              </a:spcBef>
              <a:defRPr b="1" sz="3400">
                <a:latin typeface="Times New Roman"/>
                <a:ea typeface="Times New Roman"/>
                <a:cs typeface="Times New Roman"/>
                <a:sym typeface="Times New Roman"/>
              </a:defRPr>
            </a:lvl1pPr>
          </a:lstStyle>
          <a:p>
            <a:pPr/>
            <a:r>
              <a:t>Examples in Planguage</a:t>
            </a:r>
          </a:p>
        </p:txBody>
      </p:sp>
      <p:grpSp>
        <p:nvGrpSpPr>
          <p:cNvPr id="704" name="Group 704"/>
          <p:cNvGrpSpPr/>
          <p:nvPr/>
        </p:nvGrpSpPr>
        <p:grpSpPr>
          <a:xfrm>
            <a:off x="4380088" y="2566305"/>
            <a:ext cx="8624713" cy="7564820"/>
            <a:chOff x="0" y="0"/>
            <a:chExt cx="8624711" cy="7564818"/>
          </a:xfrm>
        </p:grpSpPr>
        <p:sp>
          <p:nvSpPr>
            <p:cNvPr id="702" name="Shape 702"/>
            <p:cNvSpPr/>
            <p:nvPr/>
          </p:nvSpPr>
          <p:spPr>
            <a:xfrm>
              <a:off x="0" y="0"/>
              <a:ext cx="8624712" cy="6879186"/>
            </a:xfrm>
            <a:prstGeom prst="rect">
              <a:avLst/>
            </a:prstGeom>
            <a:noFill/>
            <a:ln w="12700" cap="flat">
              <a:solidFill>
                <a:srgbClr val="4F81BD"/>
              </a:solidFill>
              <a:prstDash val="solid"/>
              <a:bevel/>
            </a:ln>
            <a:effectLst/>
          </p:spPr>
          <p:txBody>
            <a:bodyPr wrap="square" lIns="65023" tIns="65023" rIns="65023" bIns="65023" numCol="1" anchor="t">
              <a:noAutofit/>
            </a:bodyPr>
            <a:lstStyle/>
            <a:p>
              <a:pPr algn="l" defTabSz="1300480">
                <a:spcBef>
                  <a:spcPts val="800"/>
                </a:spcBef>
                <a:defRPr sz="2400">
                  <a:latin typeface="Arial Black"/>
                  <a:ea typeface="Arial Black"/>
                  <a:cs typeface="Arial Black"/>
                  <a:sym typeface="Arial Black"/>
                </a:defRPr>
              </a:pPr>
            </a:p>
          </p:txBody>
        </p:sp>
        <p:sp>
          <p:nvSpPr>
            <p:cNvPr id="703" name="Shape 703"/>
            <p:cNvSpPr/>
            <p:nvPr/>
          </p:nvSpPr>
          <p:spPr>
            <a:xfrm>
              <a:off x="0" y="0"/>
              <a:ext cx="8624712" cy="75648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474" tIns="65474" rIns="65474" bIns="65474" numCol="1" anchor="t">
              <a:spAutoFit/>
            </a:bodyPr>
            <a:lstStyle/>
            <a:p>
              <a:pPr marL="342900" indent="-342900" algn="l" defTabSz="1300480">
                <a:spcBef>
                  <a:spcPts val="600"/>
                </a:spcBef>
                <a:buSzPct val="100000"/>
                <a:buFont typeface="Arial Black"/>
                <a:buChar char="•"/>
                <a:defRPr sz="3400">
                  <a:latin typeface="Times New Roman"/>
                  <a:ea typeface="Times New Roman"/>
                  <a:cs typeface="Times New Roman"/>
                  <a:sym typeface="Times New Roman"/>
                </a:defRPr>
              </a:pPr>
              <a:r>
                <a:rPr sz="2400" u="sng">
                  <a:latin typeface="Arial Black"/>
                  <a:ea typeface="Arial Black"/>
                  <a:cs typeface="Arial Black"/>
                  <a:sym typeface="Arial Black"/>
                </a:rPr>
                <a:t>Music.Moving:</a:t>
              </a:r>
            </a:p>
            <a:p>
              <a:pPr marL="485775" indent="-485775" algn="l" defTabSz="1300480">
                <a:spcBef>
                  <a:spcPts val="800"/>
                </a:spcBef>
                <a:buSzPct val="100000"/>
                <a:buFont typeface="Arial Black"/>
                <a:buChar char="•"/>
                <a:defRPr sz="3400">
                  <a:latin typeface="Times New Roman"/>
                  <a:ea typeface="Times New Roman"/>
                  <a:cs typeface="Times New Roman"/>
                  <a:sym typeface="Times New Roman"/>
                </a:defRPr>
              </a:pPr>
              <a:endParaRPr sz="2400">
                <a:latin typeface="Arial Black"/>
                <a:ea typeface="Arial Black"/>
                <a:cs typeface="Arial Black"/>
                <a:sym typeface="Arial Black"/>
              </a:endParaRPr>
            </a:p>
            <a:p>
              <a:pPr marL="342900" indent="-342900" algn="l" defTabSz="1300480">
                <a:spcBef>
                  <a:spcPts val="600"/>
                </a:spcBef>
                <a:buSzPct val="100000"/>
                <a:buFont typeface="Arial Black"/>
                <a:buChar char="•"/>
                <a:defRPr sz="3400">
                  <a:latin typeface="Times New Roman"/>
                  <a:ea typeface="Times New Roman"/>
                  <a:cs typeface="Times New Roman"/>
                  <a:sym typeface="Times New Roman"/>
                </a:defRPr>
              </a:pPr>
              <a:r>
                <a:rPr sz="2400" u="sng">
                  <a:latin typeface="Arial Black"/>
                  <a:ea typeface="Arial Black"/>
                  <a:cs typeface="Arial Black"/>
                  <a:sym typeface="Arial Black"/>
                </a:rPr>
                <a:t>Type</a:t>
              </a:r>
              <a:r>
                <a:rPr sz="2400">
                  <a:latin typeface="Arial Black"/>
                  <a:ea typeface="Arial Black"/>
                  <a:cs typeface="Arial Black"/>
                  <a:sym typeface="Arial Black"/>
                </a:rPr>
                <a:t>: primary music quality attribute</a:t>
              </a:r>
            </a:p>
            <a:p>
              <a:pPr marL="485775" indent="-485775" algn="l" defTabSz="1300480">
                <a:spcBef>
                  <a:spcPts val="800"/>
                </a:spcBef>
                <a:buSzPct val="100000"/>
                <a:buFont typeface="Arial Black"/>
                <a:buChar char="•"/>
                <a:defRPr sz="3400">
                  <a:latin typeface="Times New Roman"/>
                  <a:ea typeface="Times New Roman"/>
                  <a:cs typeface="Times New Roman"/>
                  <a:sym typeface="Times New Roman"/>
                </a:defRPr>
              </a:pPr>
              <a:endParaRPr sz="2400">
                <a:latin typeface="Arial Black"/>
                <a:ea typeface="Arial Black"/>
                <a:cs typeface="Arial Black"/>
                <a:sym typeface="Arial Black"/>
              </a:endParaRPr>
            </a:p>
            <a:p>
              <a:pPr marL="342900" indent="-342900" algn="l" defTabSz="1300480">
                <a:spcBef>
                  <a:spcPts val="600"/>
                </a:spcBef>
                <a:buSzPct val="100000"/>
                <a:buFont typeface="Arial Black"/>
                <a:buChar char="•"/>
                <a:defRPr sz="3400">
                  <a:latin typeface="Times New Roman"/>
                  <a:ea typeface="Times New Roman"/>
                  <a:cs typeface="Times New Roman"/>
                  <a:sym typeface="Times New Roman"/>
                </a:defRPr>
              </a:pPr>
              <a:r>
                <a:rPr sz="2400" u="sng">
                  <a:latin typeface="Arial Black"/>
                  <a:ea typeface="Arial Black"/>
                  <a:cs typeface="Arial Black"/>
                  <a:sym typeface="Arial Black"/>
                </a:rPr>
                <a:t>Ambition Level</a:t>
              </a:r>
              <a:r>
                <a:rPr sz="2400">
                  <a:latin typeface="Arial Black"/>
                  <a:ea typeface="Arial Black"/>
                  <a:cs typeface="Arial Black"/>
                  <a:sym typeface="Arial Black"/>
                </a:rPr>
                <a:t>: the majority of listeners feel moved to tears or strong physical emotional reactions.</a:t>
              </a:r>
            </a:p>
            <a:p>
              <a:pPr marL="485775" indent="-485775" algn="l" defTabSz="1300480">
                <a:spcBef>
                  <a:spcPts val="800"/>
                </a:spcBef>
                <a:buSzPct val="100000"/>
                <a:buFont typeface="Arial Black"/>
                <a:buChar char="•"/>
                <a:defRPr sz="3400">
                  <a:latin typeface="Times New Roman"/>
                  <a:ea typeface="Times New Roman"/>
                  <a:cs typeface="Times New Roman"/>
                  <a:sym typeface="Times New Roman"/>
                </a:defRPr>
              </a:pPr>
              <a:endParaRPr sz="2400">
                <a:latin typeface="Arial Black"/>
                <a:ea typeface="Arial Black"/>
                <a:cs typeface="Arial Black"/>
                <a:sym typeface="Arial Black"/>
              </a:endParaRPr>
            </a:p>
            <a:p>
              <a:pPr marL="342900" indent="-342900" algn="l" defTabSz="1300480">
                <a:spcBef>
                  <a:spcPts val="600"/>
                </a:spcBef>
                <a:buSzPct val="100000"/>
                <a:buFont typeface="Arial Black"/>
                <a:buChar char="•"/>
                <a:defRPr sz="3400">
                  <a:latin typeface="Times New Roman"/>
                  <a:ea typeface="Times New Roman"/>
                  <a:cs typeface="Times New Roman"/>
                  <a:sym typeface="Times New Roman"/>
                </a:defRPr>
              </a:pPr>
              <a:r>
                <a:rPr sz="2400" u="sng">
                  <a:latin typeface="Arial Black"/>
                  <a:ea typeface="Arial Black"/>
                  <a:cs typeface="Arial Black"/>
                  <a:sym typeface="Arial Black"/>
                </a:rPr>
                <a:t>Scale</a:t>
              </a:r>
              <a:r>
                <a:rPr sz="2400">
                  <a:latin typeface="Arial Black"/>
                  <a:ea typeface="Arial Black"/>
                  <a:cs typeface="Arial Black"/>
                  <a:sym typeface="Arial Black"/>
                </a:rPr>
                <a:t>: the % of defined [Listeners] hearing defined [Music] under defined [Environments] who reports a defined [Emotion] at a defined [Strength]</a:t>
              </a:r>
            </a:p>
            <a:p>
              <a:pPr marL="485775" indent="-485775" algn="l" defTabSz="1300480">
                <a:spcBef>
                  <a:spcPts val="800"/>
                </a:spcBef>
                <a:buSzPct val="100000"/>
                <a:buFont typeface="Arial Black"/>
                <a:buChar char="•"/>
                <a:defRPr sz="3400">
                  <a:latin typeface="Times New Roman"/>
                  <a:ea typeface="Times New Roman"/>
                  <a:cs typeface="Times New Roman"/>
                  <a:sym typeface="Times New Roman"/>
                </a:defRPr>
              </a:pPr>
              <a:endParaRPr sz="2400">
                <a:latin typeface="Arial Black"/>
                <a:ea typeface="Arial Black"/>
                <a:cs typeface="Arial Black"/>
                <a:sym typeface="Arial Black"/>
              </a:endParaRPr>
            </a:p>
            <a:p>
              <a:pPr marL="342900" indent="-342900" algn="l" defTabSz="1300480">
                <a:spcBef>
                  <a:spcPts val="600"/>
                </a:spcBef>
                <a:buSzPct val="100000"/>
                <a:buFont typeface="Arial Black"/>
                <a:buChar char="•"/>
                <a:defRPr sz="3400">
                  <a:latin typeface="Times New Roman"/>
                  <a:ea typeface="Times New Roman"/>
                  <a:cs typeface="Times New Roman"/>
                  <a:sym typeface="Times New Roman"/>
                </a:defRPr>
              </a:pPr>
              <a:r>
                <a:rPr sz="2400" u="sng">
                  <a:latin typeface="Arial Black"/>
                  <a:ea typeface="Arial Black"/>
                  <a:cs typeface="Arial Black"/>
                  <a:sym typeface="Arial Black"/>
                </a:rPr>
                <a:t>Goal</a:t>
              </a:r>
              <a:r>
                <a:rPr sz="2400">
                  <a:latin typeface="Arial Black"/>
                  <a:ea typeface="Arial Black"/>
                  <a:cs typeface="Arial Black"/>
                  <a:sym typeface="Arial Black"/>
                </a:rPr>
                <a:t> [1</a:t>
              </a:r>
              <a:r>
                <a:rPr baseline="30500" sz="2400">
                  <a:latin typeface="Arial Black"/>
                  <a:ea typeface="Arial Black"/>
                  <a:cs typeface="Arial Black"/>
                  <a:sym typeface="Arial Black"/>
                </a:rPr>
                <a:t>st</a:t>
              </a:r>
              <a:r>
                <a:rPr sz="2400">
                  <a:latin typeface="Arial Black"/>
                  <a:ea typeface="Arial Black"/>
                  <a:cs typeface="Arial Black"/>
                  <a:sym typeface="Arial Black"/>
                </a:rPr>
                <a:t> UK Release, Music = Hip Hop, Environment = Itunes, Emotion = {Tears, Sadness}, Strength = Powerful] 50% ± 20% ?</a:t>
              </a:r>
            </a:p>
          </p:txBody>
        </p:sp>
      </p:grpSp>
      <p:pic>
        <p:nvPicPr>
          <p:cNvPr id="705" name="image65.jpg" descr="CE cover small.jpg"/>
          <p:cNvPicPr>
            <a:picLocks noChangeAspect="1"/>
          </p:cNvPicPr>
          <p:nvPr/>
        </p:nvPicPr>
        <p:blipFill>
          <a:blip r:embed="rId3">
            <a:extLst/>
          </a:blip>
          <a:stretch>
            <a:fillRect/>
          </a:stretch>
        </p:blipFill>
        <p:spPr>
          <a:xfrm>
            <a:off x="11368969" y="106116"/>
            <a:ext cx="1426917" cy="2077156"/>
          </a:xfrm>
          <a:prstGeom prst="rect">
            <a:avLst/>
          </a:prstGeom>
          <a:ln w="12700">
            <a:miter lim="400000"/>
          </a:ln>
        </p:spPr>
      </p:pic>
      <p:sp>
        <p:nvSpPr>
          <p:cNvPr id="706" name="Shape 706"/>
          <p:cNvSpPr/>
          <p:nvPr/>
        </p:nvSpPr>
        <p:spPr>
          <a:xfrm>
            <a:off x="2242296" y="4069624"/>
            <a:ext cx="2055440" cy="581376"/>
          </a:xfrm>
          <a:prstGeom prst="rightArrow">
            <a:avLst>
              <a:gd name="adj1" fmla="val 50000"/>
              <a:gd name="adj2" fmla="val 50000"/>
            </a:avLst>
          </a:prstGeom>
          <a:solidFill>
            <a:srgbClr val="00CC99"/>
          </a:solidFill>
          <a:ln w="12700">
            <a:solidFill>
              <a:srgbClr val="000000"/>
            </a:solidFill>
          </a:ln>
        </p:spPr>
        <p:txBody>
          <a:bodyPr lIns="65023" tIns="65023" rIns="65023" bIns="65023"/>
          <a:lstStyle/>
          <a:p>
            <a:pPr algn="l" defTabSz="1300480">
              <a:defRPr sz="3400">
                <a:latin typeface="Arial"/>
                <a:ea typeface="Arial"/>
                <a:cs typeface="Arial"/>
                <a:sym typeface="Arial"/>
              </a:defRPr>
            </a:pPr>
          </a:p>
        </p:txBody>
      </p:sp>
      <p:sp>
        <p:nvSpPr>
          <p:cNvPr id="707" name="Shape 707"/>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708" name="Shape 708"/>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2" name="Shape 712"/>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sp>
        <p:nvSpPr>
          <p:cNvPr id="713" name="Shape 713"/>
          <p:cNvSpPr/>
          <p:nvPr>
            <p:ph type="title"/>
          </p:nvPr>
        </p:nvSpPr>
        <p:spPr>
          <a:prstGeom prst="rect">
            <a:avLst/>
          </a:prstGeom>
        </p:spPr>
        <p:txBody>
          <a:bodyPr>
            <a:normAutofit fontScale="100000" lnSpcReduction="0"/>
          </a:bodyPr>
          <a:lstStyle>
            <a:lvl1pPr>
              <a:defRPr>
                <a:latin typeface="Arial"/>
                <a:ea typeface="Arial"/>
                <a:cs typeface="Arial"/>
                <a:sym typeface="Arial"/>
              </a:defRPr>
            </a:lvl1pPr>
          </a:lstStyle>
          <a:p>
            <a:pPr>
              <a:defRPr>
                <a:latin typeface="Times New Roman"/>
                <a:ea typeface="Times New Roman"/>
                <a:cs typeface="Times New Roman"/>
                <a:sym typeface="Times New Roman"/>
              </a:defRPr>
            </a:pPr>
            <a:r>
              <a:rPr>
                <a:latin typeface="Arial"/>
                <a:ea typeface="Arial"/>
                <a:cs typeface="Arial"/>
                <a:sym typeface="Arial"/>
              </a:rPr>
              <a:t>Philolaus on Numbers</a:t>
            </a:r>
          </a:p>
        </p:txBody>
      </p:sp>
      <p:sp>
        <p:nvSpPr>
          <p:cNvPr id="714" name="Shape 714"/>
          <p:cNvSpPr/>
          <p:nvPr>
            <p:ph type="body" idx="1"/>
          </p:nvPr>
        </p:nvSpPr>
        <p:spPr>
          <a:xfrm>
            <a:off x="311429" y="1458524"/>
            <a:ext cx="11939274" cy="7242952"/>
          </a:xfrm>
          <a:prstGeom prst="rect">
            <a:avLst/>
          </a:prstGeom>
        </p:spPr>
        <p:txBody>
          <a:bodyPr>
            <a:normAutofit fontScale="100000" lnSpcReduction="0"/>
          </a:bodyPr>
          <a:lstStyle/>
          <a:p>
            <a:pPr marL="466343" indent="-466343" defTabSz="1248460">
              <a:spcBef>
                <a:spcPts val="700"/>
              </a:spcBef>
              <a:buFont typeface="Arial"/>
              <a:defRPr sz="3264"/>
            </a:pPr>
            <a:r>
              <a:rPr>
                <a:latin typeface="Arial"/>
                <a:ea typeface="Arial"/>
                <a:cs typeface="Arial"/>
                <a:sym typeface="Arial"/>
              </a:rPr>
              <a:t>Over four hundred years BC, </a:t>
            </a:r>
            <a:endParaRPr>
              <a:latin typeface="Arial"/>
              <a:ea typeface="Arial"/>
              <a:cs typeface="Arial"/>
              <a:sym typeface="Arial"/>
            </a:endParaRPr>
          </a:p>
          <a:p>
            <a:pPr marL="466343" indent="-466343" defTabSz="1248460">
              <a:spcBef>
                <a:spcPts val="700"/>
              </a:spcBef>
              <a:buFont typeface="Arial"/>
              <a:defRPr sz="3264"/>
            </a:pPr>
            <a:r>
              <a:rPr>
                <a:latin typeface="Arial"/>
                <a:ea typeface="Arial"/>
                <a:cs typeface="Arial"/>
                <a:sym typeface="Arial"/>
              </a:rPr>
              <a:t>a Greek by the name of </a:t>
            </a:r>
            <a:endParaRPr>
              <a:latin typeface="Arial"/>
              <a:ea typeface="Arial"/>
              <a:cs typeface="Arial"/>
              <a:sym typeface="Arial"/>
            </a:endParaRPr>
          </a:p>
          <a:p>
            <a:pPr marL="466343" indent="-466343" defTabSz="1248460">
              <a:spcBef>
                <a:spcPts val="700"/>
              </a:spcBef>
              <a:buFont typeface="Arial"/>
              <a:defRPr sz="3264"/>
            </a:pPr>
            <a:r>
              <a:rPr b="1">
                <a:latin typeface="Arial"/>
                <a:ea typeface="Arial"/>
                <a:cs typeface="Arial"/>
                <a:sym typeface="Arial"/>
              </a:rPr>
              <a:t>Philolaus</a:t>
            </a:r>
            <a:r>
              <a:rPr>
                <a:latin typeface="Arial"/>
                <a:ea typeface="Arial"/>
                <a:cs typeface="Arial"/>
                <a:sym typeface="Arial"/>
              </a:rPr>
              <a:t> of Tarentum said :</a:t>
            </a:r>
            <a:endParaRPr>
              <a:latin typeface="Arial"/>
              <a:ea typeface="Arial"/>
              <a:cs typeface="Arial"/>
              <a:sym typeface="Arial"/>
            </a:endParaRPr>
          </a:p>
          <a:p>
            <a:pPr marL="685800" indent="-685800" defTabSz="1248460">
              <a:spcBef>
                <a:spcPts val="1100"/>
              </a:spcBef>
              <a:buFont typeface="Arial"/>
              <a:defRPr sz="3264"/>
            </a:pPr>
            <a:r>
              <a:rPr i="1" sz="4800">
                <a:latin typeface="Arial"/>
                <a:ea typeface="Arial"/>
                <a:cs typeface="Arial"/>
                <a:sym typeface="Arial"/>
              </a:rPr>
              <a:t>” Actually, everything that can be known has a Number; </a:t>
            </a:r>
            <a:endParaRPr i="1" sz="4800">
              <a:latin typeface="Arial"/>
              <a:ea typeface="Arial"/>
              <a:cs typeface="Arial"/>
              <a:sym typeface="Arial"/>
            </a:endParaRPr>
          </a:p>
          <a:p>
            <a:pPr lvl="1" marL="1010411" indent="-571500" defTabSz="1248460">
              <a:spcBef>
                <a:spcPts val="1100"/>
              </a:spcBef>
              <a:buFont typeface="Arial"/>
              <a:defRPr sz="3264"/>
            </a:pPr>
            <a:r>
              <a:rPr i="1" sz="4800">
                <a:latin typeface="Arial"/>
                <a:ea typeface="Arial"/>
                <a:cs typeface="Arial"/>
                <a:sym typeface="Arial"/>
              </a:rPr>
              <a:t> for it is impossible to grasp anything with the mind or to recognize it without this (number).”</a:t>
            </a:r>
            <a:endParaRPr i="1" sz="4800">
              <a:latin typeface="Arial"/>
              <a:ea typeface="Arial"/>
              <a:cs typeface="Arial"/>
              <a:sym typeface="Arial"/>
            </a:endParaRPr>
          </a:p>
          <a:p>
            <a:pPr marL="0" indent="0" defTabSz="1248460">
              <a:spcBef>
                <a:spcPts val="700"/>
              </a:spcBef>
              <a:buSzTx/>
              <a:buNone/>
              <a:defRPr sz="3264"/>
            </a:pPr>
            <a:endParaRPr>
              <a:latin typeface="Arial"/>
              <a:ea typeface="Arial"/>
              <a:cs typeface="Arial"/>
              <a:sym typeface="Arial"/>
            </a:endParaRPr>
          </a:p>
          <a:p>
            <a:pPr marL="0" indent="0" defTabSz="1248460">
              <a:spcBef>
                <a:spcPts val="700"/>
              </a:spcBef>
              <a:buSzTx/>
              <a:buNone/>
              <a:defRPr sz="3264"/>
            </a:pPr>
            <a:r>
              <a:rPr>
                <a:latin typeface="Arial"/>
                <a:ea typeface="Arial"/>
                <a:cs typeface="Arial"/>
                <a:sym typeface="Arial"/>
              </a:rPr>
              <a:t>Best regards  (Aug 2005), N.V.Krishna</a:t>
            </a:r>
            <a:r>
              <a:rPr u="sng">
                <a:solidFill>
                  <a:srgbClr val="CCCCFF"/>
                </a:solidFill>
                <a:uFill>
                  <a:solidFill>
                    <a:srgbClr val="CCCCFF"/>
                  </a:solidFill>
                </a:uFill>
                <a:latin typeface="Arial"/>
                <a:ea typeface="Arial"/>
                <a:cs typeface="Arial"/>
                <a:sym typeface="Arial"/>
                <a:hlinkClick r:id="rId3" invalidUrl="" action="" tgtFrame="" tooltip="" history="1" highlightClick="0" endSnd="0"/>
              </a:rPr>
              <a:t>www.microsensesoftware.com</a:t>
            </a:r>
          </a:p>
        </p:txBody>
      </p:sp>
      <p:pic>
        <p:nvPicPr>
          <p:cNvPr id="715" name="image66.png"/>
          <p:cNvPicPr>
            <a:picLocks noChangeAspect="1"/>
          </p:cNvPicPr>
          <p:nvPr/>
        </p:nvPicPr>
        <p:blipFill>
          <a:blip r:embed="rId4">
            <a:extLst/>
          </a:blip>
          <a:stretch>
            <a:fillRect/>
          </a:stretch>
        </p:blipFill>
        <p:spPr>
          <a:xfrm>
            <a:off x="10114844" y="-1"/>
            <a:ext cx="2889957" cy="3504073"/>
          </a:xfrm>
          <a:prstGeom prst="rect">
            <a:avLst/>
          </a:prstGeom>
          <a:ln w="12700">
            <a:miter lim="400000"/>
          </a:ln>
        </p:spPr>
      </p:pic>
      <p:sp>
        <p:nvSpPr>
          <p:cNvPr id="716" name="Shape 716"/>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717" name="Shape 717"/>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1" name="Shape 721"/>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sp>
        <p:nvSpPr>
          <p:cNvPr id="722" name="Shape 722"/>
          <p:cNvSpPr/>
          <p:nvPr>
            <p:ph type="title"/>
          </p:nvPr>
        </p:nvSpPr>
        <p:spPr>
          <a:xfrm>
            <a:off x="1842346" y="-1"/>
            <a:ext cx="10837335" cy="3251201"/>
          </a:xfrm>
          <a:prstGeom prst="rect">
            <a:avLst/>
          </a:prstGeom>
        </p:spPr>
        <p:txBody>
          <a:bodyPr>
            <a:normAutofit fontScale="100000" lnSpcReduction="0"/>
          </a:bodyPr>
          <a:lstStyle/>
          <a:p>
            <a:pPr/>
            <a:r>
              <a:rPr sz="6200">
                <a:solidFill>
                  <a:srgbClr val="0000CC"/>
                </a:solidFill>
                <a:latin typeface="Tahoma"/>
                <a:ea typeface="Tahoma"/>
                <a:cs typeface="Tahoma"/>
                <a:sym typeface="Tahoma"/>
              </a:rPr>
              <a:t>How to </a:t>
            </a:r>
            <a:r>
              <a:rPr sz="6200" u="sng">
                <a:solidFill>
                  <a:srgbClr val="0000CC"/>
                </a:solidFill>
                <a:latin typeface="Tahoma"/>
                <a:ea typeface="Tahoma"/>
                <a:cs typeface="Tahoma"/>
                <a:sym typeface="Tahoma"/>
              </a:rPr>
              <a:t>Quantify</a:t>
            </a:r>
            <a:r>
              <a:rPr sz="6200">
                <a:latin typeface="Tahoma"/>
                <a:ea typeface="Tahoma"/>
                <a:cs typeface="Tahoma"/>
                <a:sym typeface="Tahoma"/>
              </a:rPr>
              <a:t> any Qualitative Requirement</a:t>
            </a:r>
          </a:p>
        </p:txBody>
      </p:sp>
      <p:grpSp>
        <p:nvGrpSpPr>
          <p:cNvPr id="725" name="Group 725"/>
          <p:cNvGrpSpPr/>
          <p:nvPr/>
        </p:nvGrpSpPr>
        <p:grpSpPr>
          <a:xfrm>
            <a:off x="993422" y="3395697"/>
            <a:ext cx="11234703" cy="3323450"/>
            <a:chOff x="0" y="0"/>
            <a:chExt cx="11234702" cy="3323449"/>
          </a:xfrm>
        </p:grpSpPr>
        <p:sp>
          <p:nvSpPr>
            <p:cNvPr id="723" name="Shape 723"/>
            <p:cNvSpPr/>
            <p:nvPr/>
          </p:nvSpPr>
          <p:spPr>
            <a:xfrm>
              <a:off x="0" y="0"/>
              <a:ext cx="11234703" cy="3323449"/>
            </a:xfrm>
            <a:prstGeom prst="rect">
              <a:avLst/>
            </a:prstGeom>
            <a:solidFill>
              <a:srgbClr val="CCCCFF"/>
            </a:solidFill>
            <a:ln w="12700" cap="flat">
              <a:noFill/>
              <a:miter lim="400000"/>
            </a:ln>
            <a:effectLst/>
          </p:spPr>
          <p:txBody>
            <a:bodyPr wrap="square" lIns="65023" tIns="65023" rIns="65023" bIns="65023" numCol="1" anchor="t">
              <a:noAutofit/>
            </a:bodyPr>
            <a:lstStyle/>
            <a:p>
              <a:pPr algn="l" defTabSz="1300480">
                <a:defRPr sz="5600">
                  <a:latin typeface="Times New Roman"/>
                  <a:ea typeface="Times New Roman"/>
                  <a:cs typeface="Times New Roman"/>
                  <a:sym typeface="Times New Roman"/>
                </a:defRPr>
              </a:pPr>
            </a:p>
          </p:txBody>
        </p:sp>
        <p:pic>
          <p:nvPicPr>
            <p:cNvPr id="724" name="image67.pdf"/>
            <p:cNvPicPr>
              <a:picLocks noChangeAspect="1"/>
            </p:cNvPicPr>
            <p:nvPr/>
          </p:nvPicPr>
          <p:blipFill>
            <a:blip r:embed="rId2">
              <a:extLst/>
            </a:blip>
            <a:stretch>
              <a:fillRect/>
            </a:stretch>
          </p:blipFill>
          <p:spPr>
            <a:xfrm>
              <a:off x="0" y="0"/>
              <a:ext cx="11234703" cy="3323449"/>
            </a:xfrm>
            <a:prstGeom prst="rect">
              <a:avLst/>
            </a:prstGeom>
            <a:ln w="12700" cap="flat">
              <a:noFill/>
              <a:miter lim="400000"/>
            </a:ln>
            <a:effectLst/>
          </p:spPr>
        </p:pic>
      </p:grpSp>
      <p:sp>
        <p:nvSpPr>
          <p:cNvPr id="726" name="Shape 726"/>
          <p:cNvSpPr/>
          <p:nvPr/>
        </p:nvSpPr>
        <p:spPr>
          <a:xfrm>
            <a:off x="8344746" y="8561493"/>
            <a:ext cx="3718562" cy="61929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spcBef>
                <a:spcPts val="1000"/>
              </a:spcBef>
              <a:defRPr sz="5600">
                <a:latin typeface="Arial"/>
                <a:ea typeface="Arial"/>
                <a:cs typeface="Arial"/>
                <a:sym typeface="Arial"/>
              </a:defRPr>
            </a:pPr>
            <a:r>
              <a:rPr sz="1600">
                <a:latin typeface="Times"/>
                <a:ea typeface="Times"/>
                <a:cs typeface="Times"/>
                <a:sym typeface="Times"/>
              </a:rPr>
              <a:t>Diagram from </a:t>
            </a:r>
            <a:r>
              <a:rPr sz="1600"/>
              <a:t>‘</a:t>
            </a:r>
            <a:r>
              <a:rPr sz="1600">
                <a:latin typeface="Times"/>
                <a:ea typeface="Times"/>
                <a:cs typeface="Times"/>
                <a:sym typeface="Times"/>
              </a:rPr>
              <a:t>Competitive Engineering.</a:t>
            </a:r>
            <a:r>
              <a:rPr sz="1600"/>
              <a:t>’</a:t>
            </a:r>
            <a:r>
              <a:rPr sz="1600">
                <a:latin typeface="Times"/>
                <a:ea typeface="Times"/>
                <a:cs typeface="Times"/>
                <a:sym typeface="Times"/>
              </a:rPr>
              <a:t> book. </a:t>
            </a:r>
          </a:p>
        </p:txBody>
      </p:sp>
      <p:sp>
        <p:nvSpPr>
          <p:cNvPr id="727" name="Shape 727"/>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728" name="Shape 728"/>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0" name="Shape 730"/>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pic>
        <p:nvPicPr>
          <p:cNvPr id="731" name="image68.png"/>
          <p:cNvPicPr>
            <a:picLocks noChangeAspect="1"/>
          </p:cNvPicPr>
          <p:nvPr/>
        </p:nvPicPr>
        <p:blipFill>
          <a:blip r:embed="rId3">
            <a:extLst/>
          </a:blip>
          <a:stretch>
            <a:fillRect/>
          </a:stretch>
        </p:blipFill>
        <p:spPr>
          <a:xfrm>
            <a:off x="10142304" y="1"/>
            <a:ext cx="2862495" cy="1785652"/>
          </a:xfrm>
          <a:prstGeom prst="rect">
            <a:avLst/>
          </a:prstGeom>
          <a:ln w="12700">
            <a:miter lim="400000"/>
          </a:ln>
        </p:spPr>
      </p:pic>
      <p:sp>
        <p:nvSpPr>
          <p:cNvPr id="732" name="Shape 732"/>
          <p:cNvSpPr/>
          <p:nvPr>
            <p:ph type="title"/>
          </p:nvPr>
        </p:nvSpPr>
        <p:spPr>
          <a:xfrm>
            <a:off x="1679786" y="266417"/>
            <a:ext cx="8453110" cy="1300481"/>
          </a:xfrm>
          <a:prstGeom prst="rect">
            <a:avLst/>
          </a:prstGeom>
        </p:spPr>
        <p:txBody>
          <a:bodyPr>
            <a:normAutofit fontScale="100000" lnSpcReduction="0"/>
          </a:bodyPr>
          <a:lstStyle/>
          <a:p>
            <a:pPr/>
            <a:r>
              <a:t>Quality Quantification Methods #</a:t>
            </a:r>
            <a:r>
              <a:rPr b="1"/>
              <a:t>1</a:t>
            </a:r>
          </a:p>
        </p:txBody>
      </p:sp>
      <p:sp>
        <p:nvSpPr>
          <p:cNvPr id="733" name="Shape 733"/>
          <p:cNvSpPr/>
          <p:nvPr>
            <p:ph type="body" idx="1"/>
          </p:nvPr>
        </p:nvSpPr>
        <p:spPr>
          <a:prstGeom prst="rect">
            <a:avLst/>
          </a:prstGeom>
        </p:spPr>
        <p:txBody>
          <a:bodyPr>
            <a:normAutofit fontScale="100000" lnSpcReduction="0"/>
          </a:bodyPr>
          <a:lstStyle/>
          <a:p>
            <a:pPr marL="542925" indent="-542925">
              <a:spcBef>
                <a:spcPts val="900"/>
              </a:spcBef>
              <a:buFont typeface="Arial"/>
            </a:pPr>
            <a:r>
              <a:rPr sz="3800">
                <a:latin typeface="Arial"/>
                <a:ea typeface="Arial"/>
                <a:cs typeface="Arial"/>
                <a:sym typeface="Arial"/>
              </a:rPr>
              <a:t>Common Sense, Domain Knowledge</a:t>
            </a:r>
            <a:endParaRPr sz="3800">
              <a:latin typeface="Arial"/>
              <a:ea typeface="Arial"/>
              <a:cs typeface="Arial"/>
              <a:sym typeface="Arial"/>
            </a:endParaRPr>
          </a:p>
          <a:p>
            <a:pPr lvl="1" marL="909637" indent="-452437">
              <a:spcBef>
                <a:spcPts val="900"/>
              </a:spcBef>
              <a:buFont typeface="Arial"/>
            </a:pPr>
            <a:r>
              <a:rPr sz="3800">
                <a:latin typeface="Arial"/>
                <a:ea typeface="Arial"/>
                <a:cs typeface="Arial"/>
                <a:sym typeface="Arial"/>
              </a:rPr>
              <a:t>Decompose “until quantification becomes obvious”.</a:t>
            </a:r>
            <a:endParaRPr sz="3800">
              <a:latin typeface="Arial"/>
              <a:ea typeface="Arial"/>
              <a:cs typeface="Arial"/>
              <a:sym typeface="Arial"/>
            </a:endParaRPr>
          </a:p>
          <a:p>
            <a:pPr lvl="1" marL="909637" indent="-452437">
              <a:spcBef>
                <a:spcPts val="900"/>
              </a:spcBef>
              <a:buFont typeface="Arial"/>
            </a:pPr>
            <a:r>
              <a:rPr sz="3800">
                <a:latin typeface="Arial"/>
                <a:ea typeface="Arial"/>
                <a:cs typeface="Arial"/>
                <a:sym typeface="Arial"/>
              </a:rPr>
              <a:t>Then use Planguage specification:</a:t>
            </a:r>
            <a:endParaRPr sz="3800">
              <a:latin typeface="Arial"/>
              <a:ea typeface="Arial"/>
              <a:cs typeface="Arial"/>
              <a:sym typeface="Arial"/>
            </a:endParaRPr>
          </a:p>
          <a:p>
            <a:pPr lvl="2">
              <a:buFont typeface="Arial"/>
              <a:defRPr sz="2800"/>
            </a:pPr>
            <a:r>
              <a:rPr b="1" sz="3400">
                <a:latin typeface="Arial"/>
                <a:ea typeface="Arial"/>
                <a:cs typeface="Arial"/>
                <a:sym typeface="Arial"/>
              </a:rPr>
              <a:t>Scale</a:t>
            </a:r>
            <a:r>
              <a:rPr sz="3400">
                <a:latin typeface="Arial"/>
                <a:ea typeface="Arial"/>
                <a:cs typeface="Arial"/>
                <a:sym typeface="Arial"/>
              </a:rPr>
              <a:t>: define a measurement scale</a:t>
            </a:r>
          </a:p>
          <a:p>
            <a:pPr lvl="2">
              <a:buFont typeface="Arial"/>
              <a:defRPr sz="2800"/>
            </a:pPr>
            <a:r>
              <a:rPr b="1" sz="3400">
                <a:latin typeface="Arial"/>
                <a:ea typeface="Arial"/>
                <a:cs typeface="Arial"/>
                <a:sym typeface="Arial"/>
              </a:rPr>
              <a:t>Meter</a:t>
            </a:r>
            <a:r>
              <a:rPr sz="3400">
                <a:latin typeface="Arial"/>
                <a:ea typeface="Arial"/>
                <a:cs typeface="Arial"/>
                <a:sym typeface="Arial"/>
              </a:rPr>
              <a:t>: define a test or process for measuring on the scale</a:t>
            </a:r>
          </a:p>
          <a:p>
            <a:pPr lvl="2">
              <a:buFont typeface="Arial"/>
              <a:defRPr sz="2800"/>
            </a:pPr>
            <a:r>
              <a:rPr b="1" sz="3400">
                <a:latin typeface="Arial"/>
                <a:ea typeface="Arial"/>
                <a:cs typeface="Arial"/>
                <a:sym typeface="Arial"/>
              </a:rPr>
              <a:t>Past</a:t>
            </a:r>
            <a:r>
              <a:rPr sz="3400">
                <a:latin typeface="Arial"/>
                <a:ea typeface="Arial"/>
                <a:cs typeface="Arial"/>
                <a:sym typeface="Arial"/>
              </a:rPr>
              <a:t>: define benchmarks, old system, competitors on the scale</a:t>
            </a:r>
          </a:p>
          <a:p>
            <a:pPr lvl="2">
              <a:buFont typeface="Arial"/>
              <a:defRPr sz="2800"/>
            </a:pPr>
            <a:r>
              <a:rPr b="1" sz="3400">
                <a:latin typeface="Arial"/>
                <a:ea typeface="Arial"/>
                <a:cs typeface="Arial"/>
                <a:sym typeface="Arial"/>
              </a:rPr>
              <a:t>Goal</a:t>
            </a:r>
            <a:r>
              <a:rPr sz="3400">
                <a:latin typeface="Arial"/>
                <a:ea typeface="Arial"/>
                <a:cs typeface="Arial"/>
                <a:sym typeface="Arial"/>
              </a:rPr>
              <a:t>: define a committed level of future stakeholder quality, on your scale. </a:t>
            </a:r>
          </a:p>
        </p:txBody>
      </p:sp>
      <p:sp>
        <p:nvSpPr>
          <p:cNvPr id="734" name="Shape 734"/>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735" name="Shape 735"/>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9" name="Shape 739"/>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pic>
        <p:nvPicPr>
          <p:cNvPr id="740" name="image69.png" descr="Screen Shot 2013-01-16 at 09.32.10.png"/>
          <p:cNvPicPr>
            <a:picLocks noChangeAspect="1"/>
          </p:cNvPicPr>
          <p:nvPr/>
        </p:nvPicPr>
        <p:blipFill>
          <a:blip r:embed="rId3">
            <a:extLst/>
          </a:blip>
          <a:srcRect l="10794" t="0" r="9285" b="1"/>
          <a:stretch>
            <a:fillRect/>
          </a:stretch>
        </p:blipFill>
        <p:spPr>
          <a:xfrm>
            <a:off x="7525427" y="1560120"/>
            <a:ext cx="4869491" cy="3817401"/>
          </a:xfrm>
          <a:prstGeom prst="rect">
            <a:avLst/>
          </a:prstGeom>
          <a:ln w="12700">
            <a:miter lim="400000"/>
          </a:ln>
        </p:spPr>
      </p:pic>
      <p:sp>
        <p:nvSpPr>
          <p:cNvPr id="741" name="Shape 741"/>
          <p:cNvSpPr/>
          <p:nvPr>
            <p:ph type="title"/>
          </p:nvPr>
        </p:nvSpPr>
        <p:spPr>
          <a:xfrm>
            <a:off x="7142129" y="266416"/>
            <a:ext cx="5663986" cy="1726867"/>
          </a:xfrm>
          <a:prstGeom prst="rect">
            <a:avLst/>
          </a:prstGeom>
        </p:spPr>
        <p:txBody>
          <a:bodyPr>
            <a:normAutofit fontScale="100000" lnSpcReduction="0"/>
          </a:bodyPr>
          <a:lstStyle/>
          <a:p>
            <a:pPr defTabSz="1040384">
              <a:defRPr sz="3040"/>
            </a:pPr>
            <a:r>
              <a:t>Quality Quantification Methods #</a:t>
            </a:r>
            <a:r>
              <a:rPr b="1"/>
              <a:t>2</a:t>
            </a:r>
            <a:r>
              <a:t>, </a:t>
            </a:r>
            <a:br/>
            <a:r>
              <a:rPr b="1"/>
              <a:t>Look it up in a book</a:t>
            </a:r>
            <a:br>
              <a:rPr b="1"/>
            </a:br>
          </a:p>
        </p:txBody>
      </p:sp>
      <p:sp>
        <p:nvSpPr>
          <p:cNvPr id="742" name="Shape 742"/>
          <p:cNvSpPr/>
          <p:nvPr>
            <p:ph type="body" sz="half" idx="1"/>
          </p:nvPr>
        </p:nvSpPr>
        <p:spPr>
          <a:prstGeom prst="rect">
            <a:avLst/>
          </a:prstGeom>
        </p:spPr>
        <p:txBody>
          <a:bodyPr>
            <a:normAutofit fontScale="100000" lnSpcReduction="0"/>
          </a:bodyPr>
          <a:lstStyle/>
          <a:p>
            <a:pPr/>
          </a:p>
        </p:txBody>
      </p:sp>
      <p:pic>
        <p:nvPicPr>
          <p:cNvPr id="743" name="image1.jpg" descr="CE COVER.jpg"/>
          <p:cNvPicPr>
            <a:picLocks noChangeAspect="1"/>
          </p:cNvPicPr>
          <p:nvPr/>
        </p:nvPicPr>
        <p:blipFill>
          <a:blip r:embed="rId4">
            <a:extLst/>
          </a:blip>
          <a:srcRect l="0" t="4772" r="0" b="4771"/>
          <a:stretch>
            <a:fillRect/>
          </a:stretch>
        </p:blipFill>
        <p:spPr>
          <a:xfrm>
            <a:off x="8886135" y="5628970"/>
            <a:ext cx="2832065" cy="3723469"/>
          </a:xfrm>
          <a:prstGeom prst="rect">
            <a:avLst/>
          </a:prstGeom>
          <a:ln w="12700">
            <a:miter lim="400000"/>
          </a:ln>
        </p:spPr>
      </p:pic>
      <p:pic>
        <p:nvPicPr>
          <p:cNvPr id="744" name="image70.png" descr="Screen Shot 2013-01-16 at 09.32.52.png"/>
          <p:cNvPicPr>
            <a:picLocks noChangeAspect="1"/>
          </p:cNvPicPr>
          <p:nvPr/>
        </p:nvPicPr>
        <p:blipFill>
          <a:blip r:embed="rId5">
            <a:extLst/>
          </a:blip>
          <a:stretch>
            <a:fillRect/>
          </a:stretch>
        </p:blipFill>
        <p:spPr>
          <a:xfrm>
            <a:off x="14890" y="-1"/>
            <a:ext cx="7348202" cy="9753602"/>
          </a:xfrm>
          <a:prstGeom prst="rect">
            <a:avLst/>
          </a:prstGeom>
          <a:ln w="12700">
            <a:miter lim="400000"/>
          </a:ln>
        </p:spPr>
      </p:pic>
      <p:sp>
        <p:nvSpPr>
          <p:cNvPr id="745" name="Shape 745"/>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746" name="Shape 746"/>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0" name="Shape 750"/>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pic>
        <p:nvPicPr>
          <p:cNvPr id="751" name="image69.png" descr="Screen Shot 2013-01-16 at 09.32.10.png"/>
          <p:cNvPicPr>
            <a:picLocks noChangeAspect="1"/>
          </p:cNvPicPr>
          <p:nvPr/>
        </p:nvPicPr>
        <p:blipFill>
          <a:blip r:embed="rId3">
            <a:extLst/>
          </a:blip>
          <a:srcRect l="10794" t="0" r="9285" b="1"/>
          <a:stretch>
            <a:fillRect/>
          </a:stretch>
        </p:blipFill>
        <p:spPr>
          <a:xfrm>
            <a:off x="7525427" y="1560120"/>
            <a:ext cx="4869491" cy="3817401"/>
          </a:xfrm>
          <a:prstGeom prst="rect">
            <a:avLst/>
          </a:prstGeom>
          <a:ln w="12700">
            <a:miter lim="400000"/>
          </a:ln>
        </p:spPr>
      </p:pic>
      <p:sp>
        <p:nvSpPr>
          <p:cNvPr id="752" name="Shape 752"/>
          <p:cNvSpPr/>
          <p:nvPr>
            <p:ph type="title"/>
          </p:nvPr>
        </p:nvSpPr>
        <p:spPr>
          <a:xfrm>
            <a:off x="7142129" y="266416"/>
            <a:ext cx="5663986" cy="1726867"/>
          </a:xfrm>
          <a:prstGeom prst="rect">
            <a:avLst/>
          </a:prstGeom>
        </p:spPr>
        <p:txBody>
          <a:bodyPr>
            <a:normAutofit fontScale="100000" lnSpcReduction="0"/>
          </a:bodyPr>
          <a:lstStyle/>
          <a:p>
            <a:pPr defTabSz="1040384">
              <a:defRPr sz="3040"/>
            </a:pPr>
            <a:r>
              <a:t>Quality Quantification Methods #</a:t>
            </a:r>
            <a:r>
              <a:rPr b="1"/>
              <a:t>2</a:t>
            </a:r>
            <a:r>
              <a:t>, </a:t>
            </a:r>
            <a:br/>
            <a:r>
              <a:rPr b="1"/>
              <a:t>Look it up in a book</a:t>
            </a:r>
            <a:br>
              <a:rPr b="1"/>
            </a:br>
          </a:p>
        </p:txBody>
      </p:sp>
      <p:sp>
        <p:nvSpPr>
          <p:cNvPr id="753" name="Shape 753"/>
          <p:cNvSpPr/>
          <p:nvPr>
            <p:ph type="body" sz="half" idx="1"/>
          </p:nvPr>
        </p:nvSpPr>
        <p:spPr>
          <a:prstGeom prst="rect">
            <a:avLst/>
          </a:prstGeom>
        </p:spPr>
        <p:txBody>
          <a:bodyPr>
            <a:normAutofit fontScale="100000" lnSpcReduction="0"/>
          </a:bodyPr>
          <a:lstStyle/>
          <a:p>
            <a:pPr/>
          </a:p>
        </p:txBody>
      </p:sp>
      <p:pic>
        <p:nvPicPr>
          <p:cNvPr id="754" name="image1.jpg" descr="CE COVER.jpg"/>
          <p:cNvPicPr>
            <a:picLocks noChangeAspect="1"/>
          </p:cNvPicPr>
          <p:nvPr/>
        </p:nvPicPr>
        <p:blipFill>
          <a:blip r:embed="rId4">
            <a:extLst/>
          </a:blip>
          <a:srcRect l="0" t="4772" r="0" b="4771"/>
          <a:stretch>
            <a:fillRect/>
          </a:stretch>
        </p:blipFill>
        <p:spPr>
          <a:xfrm>
            <a:off x="8886135" y="5628970"/>
            <a:ext cx="2832065" cy="3723469"/>
          </a:xfrm>
          <a:prstGeom prst="rect">
            <a:avLst/>
          </a:prstGeom>
          <a:ln w="12700">
            <a:miter lim="400000"/>
          </a:ln>
        </p:spPr>
      </p:pic>
      <p:pic>
        <p:nvPicPr>
          <p:cNvPr id="755" name="image70.png" descr="Screen Shot 2013-01-16 at 09.32.52.png"/>
          <p:cNvPicPr>
            <a:picLocks noChangeAspect="1"/>
          </p:cNvPicPr>
          <p:nvPr/>
        </p:nvPicPr>
        <p:blipFill>
          <a:blip r:embed="rId5">
            <a:extLst/>
          </a:blip>
          <a:stretch>
            <a:fillRect/>
          </a:stretch>
        </p:blipFill>
        <p:spPr>
          <a:xfrm>
            <a:off x="14890" y="-1"/>
            <a:ext cx="7348202" cy="9753602"/>
          </a:xfrm>
          <a:prstGeom prst="rect">
            <a:avLst/>
          </a:prstGeom>
          <a:ln w="12700">
            <a:miter lim="400000"/>
          </a:ln>
        </p:spPr>
      </p:pic>
      <p:sp>
        <p:nvSpPr>
          <p:cNvPr id="756" name="Shape 756"/>
          <p:cNvSpPr/>
          <p:nvPr/>
        </p:nvSpPr>
        <p:spPr>
          <a:xfrm>
            <a:off x="913525" y="1972530"/>
            <a:ext cx="11730533" cy="6627637"/>
          </a:xfrm>
          <a:prstGeom prst="rect">
            <a:avLst/>
          </a:prstGeom>
          <a:solidFill>
            <a:srgbClr val="000000"/>
          </a:solidFill>
          <a:ln w="25400">
            <a:solidFill>
              <a:srgbClr val="000000"/>
            </a:solidFill>
            <a:bevel/>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5600">
                <a:solidFill>
                  <a:srgbClr val="FFFFFF"/>
                </a:solidFill>
                <a:latin typeface="Times New Roman"/>
                <a:ea typeface="Times New Roman"/>
                <a:cs typeface="Times New Roman"/>
                <a:sym typeface="Times New Roman"/>
              </a:defRPr>
            </a:pPr>
            <a:r>
              <a:t>Tool Collection:</a:t>
            </a:r>
            <a:br/>
            <a:r>
              <a:t>Scale: Clock hours for defined [Maintenance Instance: Default: Whoever is assigned] to acquire all defined [Tools: Default: all systems and information necessary to analyze, correct and quality control the correction].</a:t>
            </a:r>
          </a:p>
        </p:txBody>
      </p:sp>
      <p:sp>
        <p:nvSpPr>
          <p:cNvPr id="757" name="Shape 757"/>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758" name="Shape 758"/>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2" name="Shape 762"/>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sp>
        <p:nvSpPr>
          <p:cNvPr id="763" name="Shape 763"/>
          <p:cNvSpPr/>
          <p:nvPr>
            <p:ph type="title"/>
          </p:nvPr>
        </p:nvSpPr>
        <p:spPr>
          <a:prstGeom prst="rect">
            <a:avLst/>
          </a:prstGeom>
        </p:spPr>
        <p:txBody>
          <a:bodyPr>
            <a:normAutofit fontScale="100000" lnSpcReduction="0"/>
          </a:bodyPr>
          <a:lstStyle/>
          <a:p>
            <a:pPr/>
            <a:r>
              <a:t>Quality Quantification Methods #</a:t>
            </a:r>
            <a:r>
              <a:rPr b="1"/>
              <a:t>3</a:t>
            </a:r>
            <a:r>
              <a:t>, </a:t>
            </a:r>
            <a:br/>
            <a:r>
              <a:t> Google It</a:t>
            </a:r>
          </a:p>
        </p:txBody>
      </p:sp>
      <p:pic>
        <p:nvPicPr>
          <p:cNvPr id="764" name="image71.png" descr="Screen Shot 2013-01-16 at 09.53.58.png"/>
          <p:cNvPicPr>
            <a:picLocks noChangeAspect="1"/>
          </p:cNvPicPr>
          <p:nvPr/>
        </p:nvPicPr>
        <p:blipFill>
          <a:blip r:embed="rId2">
            <a:extLst/>
          </a:blip>
          <a:srcRect l="12037" t="241" r="19934" b="0"/>
          <a:stretch>
            <a:fillRect/>
          </a:stretch>
        </p:blipFill>
        <p:spPr>
          <a:xfrm>
            <a:off x="269906" y="1453437"/>
            <a:ext cx="6232495" cy="7225461"/>
          </a:xfrm>
          <a:prstGeom prst="rect">
            <a:avLst/>
          </a:prstGeom>
          <a:ln w="12700">
            <a:miter lim="400000"/>
          </a:ln>
        </p:spPr>
      </p:pic>
      <p:pic>
        <p:nvPicPr>
          <p:cNvPr id="765" name="image72.png" descr="Screen Shot 2013-01-16 at 09.54.21.png"/>
          <p:cNvPicPr>
            <a:picLocks noChangeAspect="1"/>
          </p:cNvPicPr>
          <p:nvPr/>
        </p:nvPicPr>
        <p:blipFill>
          <a:blip r:embed="rId3">
            <a:extLst/>
          </a:blip>
          <a:srcRect l="938" t="815" r="4389" b="0"/>
          <a:stretch>
            <a:fillRect/>
          </a:stretch>
        </p:blipFill>
        <p:spPr>
          <a:xfrm>
            <a:off x="6648268" y="1598779"/>
            <a:ext cx="6356533" cy="5896683"/>
          </a:xfrm>
          <a:prstGeom prst="rect">
            <a:avLst/>
          </a:prstGeom>
          <a:ln w="12700">
            <a:miter lim="400000"/>
          </a:ln>
        </p:spPr>
      </p:pic>
      <p:sp>
        <p:nvSpPr>
          <p:cNvPr id="766" name="Shape 766"/>
          <p:cNvSpPr/>
          <p:nvPr/>
        </p:nvSpPr>
        <p:spPr>
          <a:xfrm>
            <a:off x="5460407" y="5190846"/>
            <a:ext cx="1640199" cy="768246"/>
          </a:xfrm>
          <a:prstGeom prst="rightArrow">
            <a:avLst>
              <a:gd name="adj1" fmla="val 40540"/>
              <a:gd name="adj2" fmla="val 50000"/>
            </a:avLst>
          </a:prstGeom>
          <a:solidFill>
            <a:srgbClr val="00CC99"/>
          </a:solidFill>
          <a:ln w="12700">
            <a:solidFill>
              <a:srgbClr val="000000"/>
            </a:solidFill>
          </a:ln>
        </p:spPr>
        <p:txBody>
          <a:bodyPr lIns="65023" tIns="65023" rIns="65023" bIns="65023"/>
          <a:lstStyle/>
          <a:p>
            <a:pPr algn="l" defTabSz="1300480">
              <a:defRPr sz="3400">
                <a:latin typeface="Arial"/>
                <a:ea typeface="Arial"/>
                <a:cs typeface="Arial"/>
                <a:sym typeface="Arial"/>
              </a:defRPr>
            </a:pPr>
          </a:p>
        </p:txBody>
      </p:sp>
      <p:sp>
        <p:nvSpPr>
          <p:cNvPr id="767" name="Shape 767"/>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768" name="Shape 768"/>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0" name="Shape 770"/>
          <p:cNvSpPr/>
          <p:nvPr>
            <p:ph type="title"/>
          </p:nvPr>
        </p:nvSpPr>
        <p:spPr>
          <a:xfrm>
            <a:off x="1713653" y="205458"/>
            <a:ext cx="11054082" cy="1625601"/>
          </a:xfrm>
          <a:prstGeom prst="rect">
            <a:avLst/>
          </a:prstGeom>
        </p:spPr>
        <p:txBody>
          <a:bodyPr>
            <a:normAutofit fontScale="100000" lnSpcReduction="0"/>
          </a:bodyPr>
          <a:lstStyle/>
          <a:p>
            <a:pPr/>
            <a:r>
              <a:rPr b="1" sz="5600"/>
              <a:t>Quality</a:t>
            </a:r>
            <a:r>
              <a:t>: the concept, the noun</a:t>
            </a:r>
            <a:br/>
            <a:r>
              <a:rPr sz="2200"/>
              <a:t>Planguage</a:t>
            </a:r>
            <a:r>
              <a:t> </a:t>
            </a:r>
            <a:r>
              <a:rPr sz="1600">
                <a:latin typeface="Arial"/>
                <a:ea typeface="Arial"/>
                <a:cs typeface="Arial"/>
                <a:sym typeface="Arial"/>
              </a:rPr>
              <a:t>Concept *125, Version: March 20, 2003</a:t>
            </a:r>
            <a:r>
              <a:rPr>
                <a:latin typeface="Arial"/>
                <a:ea typeface="Arial"/>
                <a:cs typeface="Arial"/>
                <a:sym typeface="Arial"/>
              </a:rPr>
              <a:t> </a:t>
            </a:r>
          </a:p>
        </p:txBody>
      </p:sp>
      <p:sp>
        <p:nvSpPr>
          <p:cNvPr id="771" name="Shape 771"/>
          <p:cNvSpPr/>
          <p:nvPr>
            <p:ph type="body" sz="half" idx="1"/>
          </p:nvPr>
        </p:nvSpPr>
        <p:spPr>
          <a:xfrm>
            <a:off x="1803965" y="1849120"/>
            <a:ext cx="10789919" cy="2993815"/>
          </a:xfrm>
          <a:prstGeom prst="rect">
            <a:avLst/>
          </a:prstGeom>
          <a:solidFill>
            <a:srgbClr val="FDF56F"/>
          </a:solidFill>
          <a:ln>
            <a:solidFill>
              <a:srgbClr val="000000"/>
            </a:solidFill>
            <a:miter lim="800000"/>
          </a:ln>
        </p:spPr>
        <p:txBody>
          <a:bodyPr>
            <a:normAutofit fontScale="100000" lnSpcReduction="0"/>
          </a:bodyPr>
          <a:lstStyle/>
          <a:p>
            <a:pPr algn="l"/>
            <a:r>
              <a:rPr>
                <a:solidFill>
                  <a:srgbClr val="0000FF"/>
                </a:solidFill>
                <a:latin typeface="Arial"/>
                <a:ea typeface="Arial"/>
                <a:cs typeface="Arial"/>
                <a:sym typeface="Arial"/>
              </a:rPr>
              <a:t>A </a:t>
            </a:r>
            <a:r>
              <a:rPr>
                <a:solidFill>
                  <a:srgbClr val="0000FF"/>
                </a:solidFill>
                <a:latin typeface="Arial"/>
                <a:ea typeface="Arial"/>
                <a:cs typeface="Arial"/>
                <a:sym typeface="Arial"/>
              </a:rPr>
              <a:t>‘</a:t>
            </a:r>
            <a:r>
              <a:rPr b="1">
                <a:solidFill>
                  <a:srgbClr val="0000FF"/>
                </a:solidFill>
                <a:latin typeface="Arial"/>
                <a:ea typeface="Arial"/>
                <a:cs typeface="Arial"/>
                <a:sym typeface="Arial"/>
              </a:rPr>
              <a:t>quality</a:t>
            </a:r>
            <a:r>
              <a:rPr b="1">
                <a:solidFill>
                  <a:srgbClr val="0000FF"/>
                </a:solidFill>
                <a:latin typeface="Arial"/>
                <a:ea typeface="Arial"/>
                <a:cs typeface="Arial"/>
                <a:sym typeface="Arial"/>
              </a:rPr>
              <a:t>’</a:t>
            </a:r>
            <a:r>
              <a:rPr>
                <a:solidFill>
                  <a:srgbClr val="0000FF"/>
                </a:solidFill>
                <a:latin typeface="Arial"/>
                <a:ea typeface="Arial"/>
                <a:cs typeface="Arial"/>
                <a:sym typeface="Arial"/>
              </a:rPr>
              <a:t> is </a:t>
            </a:r>
            <a:endParaRPr>
              <a:solidFill>
                <a:srgbClr val="0000FF"/>
              </a:solidFill>
              <a:latin typeface="Arial"/>
              <a:ea typeface="Arial"/>
              <a:cs typeface="Arial"/>
              <a:sym typeface="Arial"/>
            </a:endParaRPr>
          </a:p>
          <a:p>
            <a:pPr lvl="1" marL="457200" indent="0" algn="l">
              <a:buClr>
                <a:srgbClr val="0000FF"/>
              </a:buClr>
              <a:buSzPct val="100000"/>
              <a:buFont typeface="Arial"/>
              <a:buChar char="–"/>
            </a:pPr>
            <a:r>
              <a:rPr>
                <a:solidFill>
                  <a:srgbClr val="0000FF"/>
                </a:solidFill>
                <a:latin typeface="Arial"/>
                <a:ea typeface="Arial"/>
                <a:cs typeface="Arial"/>
                <a:sym typeface="Arial"/>
              </a:rPr>
              <a:t>	a scalar attribute            </a:t>
            </a:r>
            <a:r>
              <a:rPr sz="2800">
                <a:latin typeface="Arial"/>
                <a:ea typeface="Arial"/>
                <a:cs typeface="Arial"/>
                <a:sym typeface="Arial"/>
              </a:rPr>
              <a:t>-|-|-|-|-         (Scale symbol)</a:t>
            </a:r>
            <a:endParaRPr>
              <a:solidFill>
                <a:srgbClr val="0000FF"/>
              </a:solidFill>
              <a:latin typeface="Arial"/>
              <a:ea typeface="Arial"/>
              <a:cs typeface="Arial"/>
              <a:sym typeface="Arial"/>
            </a:endParaRPr>
          </a:p>
          <a:p>
            <a:pPr lvl="1" marL="457200" indent="0" algn="l">
              <a:buClr>
                <a:srgbClr val="0000FF"/>
              </a:buClr>
              <a:buSzPct val="100000"/>
              <a:buFont typeface="Arial"/>
              <a:buChar char="–"/>
            </a:pPr>
            <a:r>
              <a:rPr>
                <a:solidFill>
                  <a:srgbClr val="0000FF"/>
                </a:solidFill>
                <a:latin typeface="Arial"/>
                <a:ea typeface="Arial"/>
                <a:cs typeface="Arial"/>
                <a:sym typeface="Arial"/>
              </a:rPr>
              <a:t>	reflecting </a:t>
            </a:r>
            <a:r>
              <a:rPr>
                <a:solidFill>
                  <a:srgbClr val="0000FF"/>
                </a:solidFill>
                <a:latin typeface="Arial"/>
                <a:ea typeface="Arial"/>
                <a:cs typeface="Arial"/>
                <a:sym typeface="Arial"/>
              </a:rPr>
              <a:t>‘</a:t>
            </a:r>
            <a:r>
              <a:rPr>
                <a:solidFill>
                  <a:srgbClr val="0000FF"/>
                </a:solidFill>
                <a:latin typeface="Arial"/>
                <a:ea typeface="Arial"/>
                <a:cs typeface="Arial"/>
                <a:sym typeface="Arial"/>
              </a:rPr>
              <a:t>how </a:t>
            </a:r>
            <a:r>
              <a:rPr i="1">
                <a:solidFill>
                  <a:srgbClr val="0000FF"/>
                </a:solidFill>
                <a:latin typeface="Arial"/>
                <a:ea typeface="Arial"/>
                <a:cs typeface="Arial"/>
                <a:sym typeface="Arial"/>
              </a:rPr>
              <a:t>well</a:t>
            </a:r>
            <a:r>
              <a:rPr i="1">
                <a:solidFill>
                  <a:srgbClr val="0000FF"/>
                </a:solidFill>
                <a:latin typeface="Arial"/>
                <a:ea typeface="Arial"/>
                <a:cs typeface="Arial"/>
                <a:sym typeface="Arial"/>
              </a:rPr>
              <a:t>’</a:t>
            </a:r>
            <a:r>
              <a:rPr>
                <a:solidFill>
                  <a:srgbClr val="0000FF"/>
                </a:solidFill>
                <a:latin typeface="Arial"/>
                <a:ea typeface="Arial"/>
                <a:cs typeface="Arial"/>
                <a:sym typeface="Arial"/>
              </a:rPr>
              <a:t>         </a:t>
            </a:r>
            <a:r>
              <a:rPr sz="2200">
                <a:latin typeface="Arial"/>
                <a:ea typeface="Arial"/>
                <a:cs typeface="Arial"/>
                <a:sym typeface="Arial"/>
              </a:rPr>
              <a:t>------Past Level</a:t>
            </a:r>
            <a:r>
              <a:rPr b="1" sz="2800">
                <a:latin typeface="Arial"/>
                <a:ea typeface="Arial"/>
                <a:cs typeface="Arial"/>
                <a:sym typeface="Arial"/>
              </a:rPr>
              <a:t>&lt;</a:t>
            </a:r>
            <a:r>
              <a:rPr sz="2800">
                <a:latin typeface="Arial"/>
                <a:ea typeface="Arial"/>
                <a:cs typeface="Arial"/>
                <a:sym typeface="Arial"/>
              </a:rPr>
              <a:t>-----------&gt;</a:t>
            </a:r>
            <a:endParaRPr>
              <a:solidFill>
                <a:srgbClr val="0000FF"/>
              </a:solidFill>
              <a:latin typeface="Arial"/>
              <a:ea typeface="Arial"/>
              <a:cs typeface="Arial"/>
              <a:sym typeface="Arial"/>
            </a:endParaRPr>
          </a:p>
          <a:p>
            <a:pPr lvl="1" marL="457200" indent="0" algn="l">
              <a:buClr>
                <a:srgbClr val="0000FF"/>
              </a:buClr>
              <a:buSzPct val="100000"/>
              <a:buFont typeface="Arial"/>
              <a:buChar char="–"/>
            </a:pPr>
            <a:r>
              <a:rPr>
                <a:solidFill>
                  <a:srgbClr val="0000FF"/>
                </a:solidFill>
                <a:latin typeface="Arial"/>
                <a:ea typeface="Arial"/>
                <a:cs typeface="Arial"/>
                <a:sym typeface="Arial"/>
              </a:rPr>
              <a:t>	a system functions.        </a:t>
            </a:r>
            <a:r>
              <a:rPr sz="2800">
                <a:latin typeface="Arial"/>
                <a:ea typeface="Arial"/>
                <a:cs typeface="Arial"/>
                <a:sym typeface="Arial"/>
              </a:rPr>
              <a:t>(Fn)</a:t>
            </a:r>
            <a:r>
              <a:rPr sz="2200">
                <a:latin typeface="Arial"/>
                <a:ea typeface="Arial"/>
                <a:cs typeface="Arial"/>
                <a:sym typeface="Arial"/>
              </a:rPr>
              <a:t>------Past Level</a:t>
            </a:r>
            <a:r>
              <a:rPr b="1" sz="2800">
                <a:latin typeface="Arial"/>
                <a:ea typeface="Arial"/>
                <a:cs typeface="Arial"/>
                <a:sym typeface="Arial"/>
              </a:rPr>
              <a:t>&lt;</a:t>
            </a:r>
            <a:r>
              <a:rPr sz="2800">
                <a:latin typeface="Arial"/>
                <a:ea typeface="Arial"/>
                <a:cs typeface="Arial"/>
                <a:sym typeface="Arial"/>
              </a:rPr>
              <a:t>--------&gt;</a:t>
            </a:r>
          </a:p>
        </p:txBody>
      </p:sp>
      <p:pic>
        <p:nvPicPr>
          <p:cNvPr id="772" name="image73.pdf"/>
          <p:cNvPicPr>
            <a:picLocks noChangeAspect="1"/>
          </p:cNvPicPr>
          <p:nvPr/>
        </p:nvPicPr>
        <p:blipFill>
          <a:blip r:embed="rId2">
            <a:extLst/>
          </a:blip>
          <a:stretch>
            <a:fillRect/>
          </a:stretch>
        </p:blipFill>
        <p:spPr>
          <a:xfrm>
            <a:off x="4222044" y="5163538"/>
            <a:ext cx="6915575" cy="3443111"/>
          </a:xfrm>
          <a:prstGeom prst="rect">
            <a:avLst/>
          </a:prstGeom>
          <a:ln w="12700">
            <a:miter lim="400000"/>
          </a:ln>
        </p:spPr>
      </p:pic>
      <p:sp>
        <p:nvSpPr>
          <p:cNvPr id="773" name="Shape 773"/>
          <p:cNvSpPr/>
          <p:nvPr/>
        </p:nvSpPr>
        <p:spPr>
          <a:xfrm>
            <a:off x="3962400" y="8624711"/>
            <a:ext cx="2438401" cy="61122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spcBef>
                <a:spcPts val="2000"/>
              </a:spcBef>
              <a:defRPr sz="5600">
                <a:latin typeface="Arial"/>
                <a:ea typeface="Arial"/>
                <a:cs typeface="Arial"/>
                <a:sym typeface="Arial"/>
              </a:defRPr>
            </a:pPr>
            <a:r>
              <a:rPr sz="3400"/>
              <a:t>How </a:t>
            </a:r>
            <a:r>
              <a:rPr i="1" sz="3400"/>
              <a:t>well</a:t>
            </a:r>
          </a:p>
        </p:txBody>
      </p:sp>
      <p:sp>
        <p:nvSpPr>
          <p:cNvPr id="774" name="Shape 774"/>
          <p:cNvSpPr/>
          <p:nvPr/>
        </p:nvSpPr>
        <p:spPr>
          <a:xfrm>
            <a:off x="6287911" y="8629226"/>
            <a:ext cx="2438401" cy="61122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spcBef>
                <a:spcPts val="2000"/>
              </a:spcBef>
              <a:defRPr sz="5600">
                <a:latin typeface="Arial"/>
                <a:ea typeface="Arial"/>
                <a:cs typeface="Arial"/>
                <a:sym typeface="Arial"/>
              </a:defRPr>
            </a:pPr>
            <a:r>
              <a:rPr sz="3400"/>
              <a:t>How </a:t>
            </a:r>
            <a:r>
              <a:rPr i="1" sz="3400"/>
              <a:t>much</a:t>
            </a:r>
          </a:p>
        </p:txBody>
      </p:sp>
      <p:sp>
        <p:nvSpPr>
          <p:cNvPr id="775" name="Shape 775"/>
          <p:cNvSpPr/>
          <p:nvPr/>
        </p:nvSpPr>
        <p:spPr>
          <a:xfrm>
            <a:off x="8737600" y="8647288"/>
            <a:ext cx="2438401" cy="110652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000"/>
              </a:spcBef>
              <a:defRPr sz="5600">
                <a:latin typeface="Arial"/>
                <a:ea typeface="Arial"/>
                <a:cs typeface="Arial"/>
                <a:sym typeface="Arial"/>
              </a:defRPr>
            </a:pPr>
            <a:r>
              <a:rPr sz="3400"/>
              <a:t>How much </a:t>
            </a:r>
            <a:r>
              <a:rPr i="1" sz="3400"/>
              <a:t>saved</a:t>
            </a:r>
          </a:p>
        </p:txBody>
      </p:sp>
      <p:sp>
        <p:nvSpPr>
          <p:cNvPr id="776" name="Shape 776"/>
          <p:cNvSpPr/>
          <p:nvPr/>
        </p:nvSpPr>
        <p:spPr>
          <a:xfrm>
            <a:off x="6278880" y="6080196"/>
            <a:ext cx="2438401" cy="61122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000"/>
              </a:spcBef>
              <a:defRPr sz="5600">
                <a:latin typeface="Arial"/>
                <a:ea typeface="Arial"/>
                <a:cs typeface="Arial"/>
                <a:sym typeface="Arial"/>
              </a:defRPr>
            </a:pPr>
            <a:r>
              <a:rPr sz="3400"/>
              <a:t>How </a:t>
            </a:r>
            <a:r>
              <a:rPr i="1" sz="3400"/>
              <a:t>good</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title"/>
          </p:nvPr>
        </p:nvSpPr>
        <p:spPr>
          <a:prstGeom prst="rect">
            <a:avLst/>
          </a:prstGeom>
        </p:spPr>
        <p:txBody>
          <a:bodyPr/>
          <a:lstStyle/>
          <a:p>
            <a:pPr/>
            <a:r>
              <a:t>Tom’s Rewrite of Koen’s</a:t>
            </a:r>
          </a:p>
        </p:txBody>
      </p:sp>
      <p:sp>
        <p:nvSpPr>
          <p:cNvPr id="300" name="Shape 300"/>
          <p:cNvSpPr/>
          <p:nvPr>
            <p:ph type="body" idx="1"/>
          </p:nvPr>
        </p:nvSpPr>
        <p:spPr>
          <a:prstGeom prst="rect">
            <a:avLst/>
          </a:prstGeom>
        </p:spPr>
        <p:txBody>
          <a:bodyPr/>
          <a:lstStyle/>
          <a:p>
            <a:pPr marL="0" indent="0" defTabSz="637235">
              <a:spcBef>
                <a:spcPts val="1600"/>
              </a:spcBef>
              <a:buSzTx/>
              <a:buFontTx/>
              <a:buNone/>
              <a:defRPr b="1" sz="3920">
                <a:uFill>
                  <a:solidFill>
                    <a:srgbClr val="000000"/>
                  </a:solidFill>
                </a:uFill>
                <a:latin typeface="Times"/>
                <a:ea typeface="Times"/>
                <a:cs typeface="Times"/>
                <a:sym typeface="Times"/>
              </a:defRPr>
            </a:pPr>
            <a:r>
              <a:t>Engineering				Concept *224 June 28, 2003</a:t>
            </a:r>
          </a:p>
          <a:p>
            <a:pPr marL="70803" indent="159308" defTabSz="637235">
              <a:spcBef>
                <a:spcPts val="0"/>
              </a:spcBef>
              <a:buSzTx/>
              <a:buFontTx/>
              <a:buNone/>
              <a:defRPr sz="3920">
                <a:solidFill>
                  <a:srgbClr val="0000FF"/>
                </a:solidFill>
                <a:uFill>
                  <a:solidFill>
                    <a:srgbClr val="0000FF"/>
                  </a:solidFill>
                </a:uFill>
                <a:latin typeface="Arial"/>
                <a:ea typeface="Arial"/>
                <a:cs typeface="Arial"/>
                <a:sym typeface="Arial"/>
              </a:defRPr>
            </a:pPr>
            <a:r>
              <a:t>Engineering is</a:t>
            </a:r>
          </a:p>
          <a:p>
            <a:pPr marL="637235" indent="0" defTabSz="637235">
              <a:spcBef>
                <a:spcPts val="0"/>
              </a:spcBef>
              <a:buSzTx/>
              <a:buFontTx/>
              <a:buNone/>
              <a:defRPr sz="3920">
                <a:solidFill>
                  <a:srgbClr val="0000FF"/>
                </a:solidFill>
                <a:uFill>
                  <a:solidFill>
                    <a:srgbClr val="0000FF"/>
                  </a:solidFill>
                </a:uFill>
                <a:latin typeface="Arial"/>
                <a:ea typeface="Arial"/>
                <a:cs typeface="Arial"/>
                <a:sym typeface="Arial"/>
              </a:defRPr>
            </a:pPr>
            <a:r>
              <a:t>• an Evolutionary Process, </a:t>
            </a:r>
          </a:p>
          <a:p>
            <a:pPr marL="637235" indent="0" defTabSz="637235">
              <a:spcBef>
                <a:spcPts val="0"/>
              </a:spcBef>
              <a:buSzTx/>
              <a:buFontTx/>
              <a:buNone/>
              <a:defRPr sz="3920">
                <a:solidFill>
                  <a:srgbClr val="0000FF"/>
                </a:solidFill>
                <a:uFill>
                  <a:solidFill>
                    <a:srgbClr val="0000FF"/>
                  </a:solidFill>
                </a:uFill>
                <a:latin typeface="Arial"/>
                <a:ea typeface="Arial"/>
                <a:cs typeface="Arial"/>
                <a:sym typeface="Arial"/>
              </a:defRPr>
            </a:pPr>
            <a:r>
              <a:t>• using practical Principles, </a:t>
            </a:r>
          </a:p>
          <a:p>
            <a:pPr marL="637235" indent="0" defTabSz="637235">
              <a:spcBef>
                <a:spcPts val="0"/>
              </a:spcBef>
              <a:buSzTx/>
              <a:buFontTx/>
              <a:buNone/>
              <a:defRPr sz="3920">
                <a:solidFill>
                  <a:srgbClr val="0000FF"/>
                </a:solidFill>
                <a:uFill>
                  <a:solidFill>
                    <a:srgbClr val="0000FF"/>
                  </a:solidFill>
                </a:uFill>
                <a:latin typeface="Arial"/>
                <a:ea typeface="Arial"/>
                <a:cs typeface="Arial"/>
                <a:sym typeface="Arial"/>
              </a:defRPr>
            </a:pPr>
            <a:r>
              <a:t>• in order to determine,</a:t>
            </a:r>
          </a:p>
          <a:p>
            <a:pPr marL="637235" indent="0" defTabSz="637235">
              <a:spcBef>
                <a:spcPts val="0"/>
              </a:spcBef>
              <a:buSzTx/>
              <a:buFontTx/>
              <a:buNone/>
              <a:defRPr sz="3920">
                <a:solidFill>
                  <a:srgbClr val="0000FF"/>
                </a:solidFill>
                <a:uFill>
                  <a:solidFill>
                    <a:srgbClr val="0000FF"/>
                  </a:solidFill>
                </a:uFill>
                <a:latin typeface="Arial"/>
                <a:ea typeface="Arial"/>
                <a:cs typeface="Arial"/>
                <a:sym typeface="Arial"/>
              </a:defRPr>
            </a:pPr>
            <a:r>
              <a:t>• and identify the Means to deliver, </a:t>
            </a:r>
          </a:p>
          <a:p>
            <a:pPr marL="637235" indent="0" defTabSz="637235">
              <a:spcBef>
                <a:spcPts val="0"/>
              </a:spcBef>
              <a:buSzTx/>
              <a:buFontTx/>
              <a:buNone/>
              <a:defRPr sz="3920">
                <a:solidFill>
                  <a:srgbClr val="0000FF"/>
                </a:solidFill>
                <a:uFill>
                  <a:solidFill>
                    <a:srgbClr val="0000FF"/>
                  </a:solidFill>
                </a:uFill>
                <a:latin typeface="Arial"/>
                <a:ea typeface="Arial"/>
                <a:cs typeface="Arial"/>
                <a:sym typeface="Arial"/>
              </a:defRPr>
            </a:pPr>
            <a:r>
              <a:t>• the best achievable Performance and Cost levels balance, </a:t>
            </a:r>
          </a:p>
          <a:p>
            <a:pPr marL="637235" indent="0" defTabSz="637235">
              <a:spcBef>
                <a:spcPts val="0"/>
              </a:spcBef>
              <a:buSzTx/>
              <a:buFontTx/>
              <a:buNone/>
              <a:defRPr sz="3920">
                <a:solidFill>
                  <a:srgbClr val="0000FF"/>
                </a:solidFill>
                <a:uFill>
                  <a:solidFill>
                    <a:srgbClr val="0000FF"/>
                  </a:solidFill>
                </a:uFill>
                <a:latin typeface="Arial"/>
                <a:ea typeface="Arial"/>
                <a:cs typeface="Arial"/>
                <a:sym typeface="Arial"/>
              </a:defRPr>
            </a:pPr>
            <a:r>
              <a:t>• for optimal Stakeholder satisfaction, </a:t>
            </a:r>
          </a:p>
          <a:p>
            <a:pPr marL="637235" indent="0" defTabSz="637235">
              <a:spcBef>
                <a:spcPts val="0"/>
              </a:spcBef>
              <a:buSzTx/>
              <a:buFontTx/>
              <a:buNone/>
              <a:defRPr sz="3920">
                <a:solidFill>
                  <a:srgbClr val="0000FF"/>
                </a:solidFill>
                <a:uFill>
                  <a:solidFill>
                    <a:srgbClr val="0000FF"/>
                  </a:solidFill>
                </a:uFill>
                <a:latin typeface="Arial"/>
                <a:ea typeface="Arial"/>
                <a:cs typeface="Arial"/>
                <a:sym typeface="Arial"/>
              </a:defRPr>
            </a:pPr>
            <a:r>
              <a:t>• in a complex risk-filled environment.</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8" name="Shape 778"/>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sp>
        <p:nvSpPr>
          <p:cNvPr id="779" name="Shape 779"/>
          <p:cNvSpPr/>
          <p:nvPr>
            <p:ph type="title"/>
          </p:nvPr>
        </p:nvSpPr>
        <p:spPr>
          <a:xfrm>
            <a:off x="1720426" y="-1"/>
            <a:ext cx="11126330" cy="699913"/>
          </a:xfrm>
          <a:prstGeom prst="rect">
            <a:avLst/>
          </a:prstGeom>
        </p:spPr>
        <p:txBody>
          <a:bodyPr>
            <a:normAutofit fontScale="100000" lnSpcReduction="0"/>
          </a:bodyPr>
          <a:lstStyle/>
          <a:p>
            <a:pPr/>
            <a:r>
              <a:rPr b="1" i="1" sz="3000" u="sng">
                <a:latin typeface="Times"/>
                <a:ea typeface="Times"/>
                <a:cs typeface="Times"/>
                <a:sym typeface="Times"/>
              </a:rPr>
              <a:t>Quality</a:t>
            </a:r>
            <a:r>
              <a:rPr i="1" sz="3000">
                <a:latin typeface="Times"/>
                <a:ea typeface="Times"/>
                <a:cs typeface="Times"/>
                <a:sym typeface="Times"/>
              </a:rPr>
              <a:t> is characterized by these traits (from CE book)</a:t>
            </a:r>
          </a:p>
        </p:txBody>
      </p:sp>
      <p:sp>
        <p:nvSpPr>
          <p:cNvPr id="780" name="Shape 780"/>
          <p:cNvSpPr/>
          <p:nvPr/>
        </p:nvSpPr>
        <p:spPr>
          <a:xfrm>
            <a:off x="166096" y="504898"/>
            <a:ext cx="12621959" cy="920619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19100" indent="-419100" algn="l" defTabSz="1300480">
              <a:lnSpc>
                <a:spcPct val="120000"/>
              </a:lnSpc>
              <a:buSzPct val="100000"/>
              <a:buFont typeface="Arial"/>
              <a:buAutoNum type="arabicPeriod" startAt="1"/>
              <a:defRPr sz="3400">
                <a:latin typeface="Times"/>
                <a:ea typeface="Times"/>
                <a:cs typeface="Times"/>
                <a:sym typeface="Times"/>
              </a:defRPr>
            </a:pPr>
            <a:r>
              <a:rPr b="1" sz="2200">
                <a:latin typeface="Arial"/>
                <a:ea typeface="Arial"/>
                <a:cs typeface="Arial"/>
                <a:sym typeface="Arial"/>
              </a:rPr>
              <a:t>Quality describes </a:t>
            </a:r>
            <a:r>
              <a:rPr b="1" sz="2200">
                <a:latin typeface="Arial"/>
                <a:ea typeface="Arial"/>
                <a:cs typeface="Arial"/>
                <a:sym typeface="Arial"/>
              </a:rPr>
              <a:t>‘</a:t>
            </a:r>
            <a:r>
              <a:rPr b="1" sz="2200">
                <a:latin typeface="Arial"/>
                <a:ea typeface="Arial"/>
                <a:cs typeface="Arial"/>
                <a:sym typeface="Arial"/>
              </a:rPr>
              <a:t>how well</a:t>
            </a:r>
            <a:r>
              <a:rPr b="1" sz="2200">
                <a:latin typeface="Arial"/>
                <a:ea typeface="Arial"/>
                <a:cs typeface="Arial"/>
                <a:sym typeface="Arial"/>
              </a:rPr>
              <a:t>’</a:t>
            </a:r>
            <a:r>
              <a:rPr b="1" sz="2200">
                <a:latin typeface="Arial"/>
                <a:ea typeface="Arial"/>
                <a:cs typeface="Arial"/>
                <a:sym typeface="Arial"/>
              </a:rPr>
              <a:t> a function is done.</a:t>
            </a:r>
          </a:p>
          <a:p>
            <a:pPr marL="419100" indent="-419100" algn="l" defTabSz="1300480">
              <a:lnSpc>
                <a:spcPct val="120000"/>
              </a:lnSpc>
              <a:buSzPct val="100000"/>
              <a:buFont typeface="Arial"/>
              <a:buAutoNum type="arabicPeriod" startAt="1"/>
              <a:defRPr sz="3400">
                <a:latin typeface="Times"/>
                <a:ea typeface="Times"/>
                <a:cs typeface="Times"/>
                <a:sym typeface="Times"/>
              </a:defRPr>
            </a:pPr>
            <a:r>
              <a:rPr b="1" sz="2200">
                <a:latin typeface="Arial"/>
                <a:ea typeface="Arial"/>
                <a:cs typeface="Arial"/>
                <a:sym typeface="Arial"/>
              </a:rPr>
              <a:t> Quality describes the </a:t>
            </a:r>
            <a:r>
              <a:rPr b="1" i="1" sz="2200">
                <a:latin typeface="Arial"/>
                <a:ea typeface="Arial"/>
                <a:cs typeface="Arial"/>
                <a:sym typeface="Arial"/>
              </a:rPr>
              <a:t>partial effectiveness</a:t>
            </a:r>
            <a:r>
              <a:rPr b="1" sz="2200">
                <a:latin typeface="Arial"/>
                <a:ea typeface="Arial"/>
                <a:cs typeface="Arial"/>
                <a:sym typeface="Arial"/>
              </a:rPr>
              <a:t> of a function (as do all other performance attributes).</a:t>
            </a:r>
          </a:p>
          <a:p>
            <a:pPr marL="419100" indent="-419100" algn="l" defTabSz="1300480">
              <a:lnSpc>
                <a:spcPct val="120000"/>
              </a:lnSpc>
              <a:buSzPct val="100000"/>
              <a:buFont typeface="Arial"/>
              <a:buAutoNum type="arabicPeriod" startAt="1"/>
              <a:defRPr sz="3400">
                <a:latin typeface="Times"/>
                <a:ea typeface="Times"/>
                <a:cs typeface="Times"/>
                <a:sym typeface="Times"/>
              </a:defRPr>
            </a:pPr>
            <a:r>
              <a:rPr b="1" sz="2200">
                <a:latin typeface="Arial"/>
                <a:ea typeface="Arial"/>
                <a:cs typeface="Arial"/>
                <a:sym typeface="Arial"/>
              </a:rPr>
              <a:t> Quality is </a:t>
            </a:r>
            <a:r>
              <a:rPr b="1" i="1" sz="2200">
                <a:latin typeface="Arial"/>
                <a:ea typeface="Arial"/>
                <a:cs typeface="Arial"/>
                <a:sym typeface="Arial"/>
              </a:rPr>
              <a:t>valued</a:t>
            </a:r>
            <a:r>
              <a:rPr b="1" sz="2200">
                <a:latin typeface="Arial"/>
                <a:ea typeface="Arial"/>
                <a:cs typeface="Arial"/>
                <a:sym typeface="Arial"/>
              </a:rPr>
              <a:t> to </a:t>
            </a:r>
            <a:r>
              <a:rPr b="1" i="1" sz="2200">
                <a:latin typeface="Arial"/>
                <a:ea typeface="Arial"/>
                <a:cs typeface="Arial"/>
                <a:sym typeface="Arial"/>
              </a:rPr>
              <a:t>some</a:t>
            </a:r>
            <a:r>
              <a:rPr b="1" sz="2200">
                <a:latin typeface="Arial"/>
                <a:ea typeface="Arial"/>
                <a:cs typeface="Arial"/>
                <a:sym typeface="Arial"/>
              </a:rPr>
              <a:t> degree by </a:t>
            </a:r>
            <a:r>
              <a:rPr b="1" i="1" sz="2200">
                <a:latin typeface="Arial"/>
                <a:ea typeface="Arial"/>
                <a:cs typeface="Arial"/>
                <a:sym typeface="Arial"/>
              </a:rPr>
              <a:t>some</a:t>
            </a:r>
            <a:r>
              <a:rPr b="1" sz="2200">
                <a:latin typeface="Arial"/>
                <a:ea typeface="Arial"/>
                <a:cs typeface="Arial"/>
                <a:sym typeface="Arial"/>
              </a:rPr>
              <a:t> stakeholders of the system </a:t>
            </a:r>
          </a:p>
          <a:p>
            <a:pPr marL="419100" indent="-419100" algn="l" defTabSz="1300480">
              <a:lnSpc>
                <a:spcPct val="120000"/>
              </a:lnSpc>
              <a:buSzPct val="100000"/>
              <a:buFont typeface="Arial"/>
              <a:buAutoNum type="arabicPeriod" startAt="1"/>
              <a:defRPr sz="3400">
                <a:latin typeface="Times"/>
                <a:ea typeface="Times"/>
                <a:cs typeface="Times"/>
                <a:sym typeface="Times"/>
              </a:defRPr>
            </a:pPr>
            <a:r>
              <a:rPr b="1" sz="2200">
                <a:latin typeface="Arial"/>
                <a:ea typeface="Arial"/>
                <a:cs typeface="Arial"/>
                <a:sym typeface="Arial"/>
              </a:rPr>
              <a:t> </a:t>
            </a:r>
            <a:r>
              <a:rPr b="1" i="1" sz="2200">
                <a:latin typeface="Arial"/>
                <a:ea typeface="Arial"/>
                <a:cs typeface="Arial"/>
                <a:sym typeface="Arial"/>
              </a:rPr>
              <a:t>More</a:t>
            </a:r>
            <a:r>
              <a:rPr b="1" sz="2200">
                <a:latin typeface="Arial"/>
                <a:ea typeface="Arial"/>
                <a:cs typeface="Arial"/>
                <a:sym typeface="Arial"/>
              </a:rPr>
              <a:t> quality is generally </a:t>
            </a:r>
            <a:r>
              <a:rPr b="1" i="1" sz="2200">
                <a:latin typeface="Arial"/>
                <a:ea typeface="Arial"/>
                <a:cs typeface="Arial"/>
                <a:sym typeface="Arial"/>
              </a:rPr>
              <a:t>valued</a:t>
            </a:r>
            <a:r>
              <a:rPr b="1" sz="2200">
                <a:latin typeface="Arial"/>
                <a:ea typeface="Arial"/>
                <a:cs typeface="Arial"/>
                <a:sym typeface="Arial"/>
              </a:rPr>
              <a:t> by stakeholders; especially if the increase is free, or lower cost, than the value of the increase.</a:t>
            </a:r>
          </a:p>
          <a:p>
            <a:pPr marL="419100" indent="-419100" algn="l" defTabSz="1300480">
              <a:lnSpc>
                <a:spcPct val="120000"/>
              </a:lnSpc>
              <a:buSzPct val="100000"/>
              <a:buFont typeface="Arial"/>
              <a:buAutoNum type="arabicPeriod" startAt="1"/>
              <a:defRPr sz="3400">
                <a:latin typeface="Times"/>
                <a:ea typeface="Times"/>
                <a:cs typeface="Times"/>
                <a:sym typeface="Times"/>
              </a:defRPr>
            </a:pPr>
            <a:r>
              <a:rPr b="1" sz="2200">
                <a:latin typeface="Arial"/>
                <a:ea typeface="Arial"/>
                <a:cs typeface="Arial"/>
                <a:sym typeface="Arial"/>
              </a:rPr>
              <a:t> Quality attributes can be </a:t>
            </a:r>
            <a:r>
              <a:rPr b="1" i="1" sz="2200">
                <a:latin typeface="Arial"/>
                <a:ea typeface="Arial"/>
                <a:cs typeface="Arial"/>
                <a:sym typeface="Arial"/>
              </a:rPr>
              <a:t>articulated</a:t>
            </a:r>
            <a:r>
              <a:rPr b="1" sz="2200">
                <a:latin typeface="Arial"/>
                <a:ea typeface="Arial"/>
                <a:cs typeface="Arial"/>
                <a:sym typeface="Arial"/>
              </a:rPr>
              <a:t> independently of the particular means (designs) used for reaching a specific quality level – </a:t>
            </a:r>
          </a:p>
          <a:p>
            <a:pPr marL="419100" indent="-419100" algn="l" defTabSz="1300480">
              <a:lnSpc>
                <a:spcPct val="120000"/>
              </a:lnSpc>
              <a:buSzPct val="100000"/>
              <a:buFont typeface="Arial"/>
              <a:buAutoNum type="arabicPeriod" startAt="1"/>
              <a:defRPr sz="3400">
                <a:latin typeface="Times"/>
                <a:ea typeface="Times"/>
                <a:cs typeface="Times"/>
                <a:sym typeface="Times"/>
              </a:defRPr>
            </a:pPr>
            <a:r>
              <a:rPr b="1" sz="2200">
                <a:latin typeface="Arial"/>
                <a:ea typeface="Arial"/>
                <a:cs typeface="Arial"/>
                <a:sym typeface="Arial"/>
              </a:rPr>
              <a:t>even though all quality levels </a:t>
            </a:r>
            <a:r>
              <a:rPr b="1" i="1" sz="2200">
                <a:latin typeface="Arial"/>
                <a:ea typeface="Arial"/>
                <a:cs typeface="Arial"/>
                <a:sym typeface="Arial"/>
              </a:rPr>
              <a:t>depend</a:t>
            </a:r>
            <a:r>
              <a:rPr b="1" sz="2200">
                <a:latin typeface="Arial"/>
                <a:ea typeface="Arial"/>
                <a:cs typeface="Arial"/>
                <a:sym typeface="Arial"/>
              </a:rPr>
              <a:t> on the particular designs used to achieve them.</a:t>
            </a:r>
          </a:p>
          <a:p>
            <a:pPr marL="419100" indent="-419100" algn="l" defTabSz="1300480">
              <a:lnSpc>
                <a:spcPct val="120000"/>
              </a:lnSpc>
              <a:buSzPct val="100000"/>
              <a:buFont typeface="Arial"/>
              <a:buAutoNum type="arabicPeriod" startAt="1"/>
              <a:defRPr sz="3400">
                <a:latin typeface="Times"/>
                <a:ea typeface="Times"/>
                <a:cs typeface="Times"/>
                <a:sym typeface="Times"/>
              </a:defRPr>
            </a:pPr>
            <a:r>
              <a:rPr b="1" sz="2200">
                <a:latin typeface="Arial"/>
                <a:ea typeface="Arial"/>
                <a:cs typeface="Arial"/>
                <a:sym typeface="Arial"/>
              </a:rPr>
              <a:t> A particular quality can be a described in terms of a </a:t>
            </a:r>
            <a:r>
              <a:rPr b="1" i="1" sz="2200">
                <a:latin typeface="Arial"/>
                <a:ea typeface="Arial"/>
                <a:cs typeface="Arial"/>
                <a:sym typeface="Arial"/>
              </a:rPr>
              <a:t>complex</a:t>
            </a:r>
            <a:r>
              <a:rPr b="1" sz="2200">
                <a:latin typeface="Arial"/>
                <a:ea typeface="Arial"/>
                <a:cs typeface="Arial"/>
                <a:sym typeface="Arial"/>
              </a:rPr>
              <a:t> concept, consisting of multiple elementary quality concepts.</a:t>
            </a:r>
          </a:p>
          <a:p>
            <a:pPr marL="419100" indent="-419100" algn="l" defTabSz="1300480">
              <a:lnSpc>
                <a:spcPct val="120000"/>
              </a:lnSpc>
              <a:buSzPct val="100000"/>
              <a:buFont typeface="Arial"/>
              <a:buAutoNum type="arabicPeriod" startAt="1"/>
              <a:defRPr sz="3400">
                <a:latin typeface="Times"/>
                <a:ea typeface="Times"/>
                <a:cs typeface="Times"/>
                <a:sym typeface="Times"/>
              </a:defRPr>
            </a:pPr>
            <a:r>
              <a:rPr b="1" sz="2200">
                <a:latin typeface="Arial"/>
                <a:ea typeface="Arial"/>
                <a:cs typeface="Arial"/>
                <a:sym typeface="Arial"/>
              </a:rPr>
              <a:t> Quality is </a:t>
            </a:r>
            <a:r>
              <a:rPr b="1" i="1" sz="2200">
                <a:latin typeface="Arial"/>
                <a:ea typeface="Arial"/>
                <a:cs typeface="Arial"/>
                <a:sym typeface="Arial"/>
              </a:rPr>
              <a:t>variable</a:t>
            </a:r>
            <a:r>
              <a:rPr b="1" sz="2200">
                <a:latin typeface="Arial"/>
                <a:ea typeface="Arial"/>
                <a:cs typeface="Arial"/>
                <a:sym typeface="Arial"/>
              </a:rPr>
              <a:t> (along a definable scale of measure: as are all scalar attributes).</a:t>
            </a:r>
          </a:p>
          <a:p>
            <a:pPr marL="419100" indent="-419100" algn="l" defTabSz="1300480">
              <a:lnSpc>
                <a:spcPct val="120000"/>
              </a:lnSpc>
              <a:buSzPct val="100000"/>
              <a:buFont typeface="Arial"/>
              <a:buAutoNum type="arabicPeriod" startAt="1"/>
              <a:defRPr sz="3400">
                <a:latin typeface="Times"/>
                <a:ea typeface="Times"/>
                <a:cs typeface="Times"/>
                <a:sym typeface="Times"/>
              </a:defRPr>
            </a:pPr>
            <a:r>
              <a:rPr b="1" sz="2200">
                <a:latin typeface="Arial"/>
                <a:ea typeface="Arial"/>
                <a:cs typeface="Arial"/>
                <a:sym typeface="Arial"/>
              </a:rPr>
              <a:t> Quality levels are capable of being specified </a:t>
            </a:r>
            <a:r>
              <a:rPr b="1" i="1" sz="2200">
                <a:latin typeface="Arial"/>
                <a:ea typeface="Arial"/>
                <a:cs typeface="Arial"/>
                <a:sym typeface="Arial"/>
              </a:rPr>
              <a:t>quantitatively</a:t>
            </a:r>
            <a:r>
              <a:rPr b="1" sz="2200">
                <a:latin typeface="Arial"/>
                <a:ea typeface="Arial"/>
                <a:cs typeface="Arial"/>
                <a:sym typeface="Arial"/>
              </a:rPr>
              <a:t> (as are all scalar attributes).</a:t>
            </a:r>
          </a:p>
          <a:p>
            <a:pPr marL="419100" indent="-419100" algn="l" defTabSz="1300480">
              <a:lnSpc>
                <a:spcPct val="120000"/>
              </a:lnSpc>
              <a:buSzPct val="100000"/>
              <a:buFont typeface="Arial"/>
              <a:buAutoNum type="arabicPeriod" startAt="1"/>
              <a:defRPr sz="3400">
                <a:latin typeface="Times"/>
                <a:ea typeface="Times"/>
                <a:cs typeface="Times"/>
                <a:sym typeface="Times"/>
              </a:defRPr>
            </a:pPr>
            <a:r>
              <a:rPr b="1" sz="2200">
                <a:latin typeface="Arial"/>
                <a:ea typeface="Arial"/>
                <a:cs typeface="Arial"/>
                <a:sym typeface="Arial"/>
              </a:rPr>
              <a:t> Quality levels can be </a:t>
            </a:r>
            <a:r>
              <a:rPr b="1" i="1" sz="2200">
                <a:latin typeface="Arial"/>
                <a:ea typeface="Arial"/>
                <a:cs typeface="Arial"/>
                <a:sym typeface="Arial"/>
              </a:rPr>
              <a:t>measured</a:t>
            </a:r>
            <a:r>
              <a:rPr b="1" sz="2200">
                <a:latin typeface="Arial"/>
                <a:ea typeface="Arial"/>
                <a:cs typeface="Arial"/>
                <a:sym typeface="Arial"/>
              </a:rPr>
              <a:t> in practice.</a:t>
            </a:r>
          </a:p>
          <a:p>
            <a:pPr marL="419100" indent="-419100" algn="l" defTabSz="1300480">
              <a:lnSpc>
                <a:spcPct val="120000"/>
              </a:lnSpc>
              <a:buSzPct val="100000"/>
              <a:buFont typeface="Arial"/>
              <a:buAutoNum type="arabicPeriod" startAt="1"/>
              <a:defRPr sz="3400">
                <a:latin typeface="Times"/>
                <a:ea typeface="Times"/>
                <a:cs typeface="Times"/>
                <a:sym typeface="Times"/>
              </a:defRPr>
            </a:pPr>
            <a:r>
              <a:rPr b="1" sz="2200">
                <a:latin typeface="Arial"/>
                <a:ea typeface="Arial"/>
                <a:cs typeface="Arial"/>
                <a:sym typeface="Arial"/>
              </a:rPr>
              <a:t> Quality levels can be traded off to some degree; with other system attributes valued more by stakeholders. </a:t>
            </a:r>
          </a:p>
          <a:p>
            <a:pPr marL="419100" indent="-419100" algn="l" defTabSz="1300480">
              <a:lnSpc>
                <a:spcPct val="120000"/>
              </a:lnSpc>
              <a:buSzPct val="100000"/>
              <a:buFont typeface="Arial"/>
              <a:buAutoNum type="arabicPeriod" startAt="1"/>
              <a:defRPr sz="3400">
                <a:latin typeface="Times"/>
                <a:ea typeface="Times"/>
                <a:cs typeface="Times"/>
                <a:sym typeface="Times"/>
              </a:defRPr>
            </a:pPr>
            <a:r>
              <a:rPr b="1" sz="2200">
                <a:latin typeface="Arial"/>
                <a:ea typeface="Arial"/>
                <a:cs typeface="Arial"/>
                <a:sym typeface="Arial"/>
              </a:rPr>
              <a:t> Quality can never be perfect (100%), in the real world.  </a:t>
            </a:r>
          </a:p>
          <a:p>
            <a:pPr marL="419100" indent="-419100" algn="l" defTabSz="1300480">
              <a:lnSpc>
                <a:spcPct val="120000"/>
              </a:lnSpc>
              <a:buSzPct val="100000"/>
              <a:buFont typeface="Arial"/>
              <a:buAutoNum type="arabicPeriod" startAt="1"/>
              <a:defRPr sz="3400">
                <a:latin typeface="Times"/>
                <a:ea typeface="Times"/>
                <a:cs typeface="Times"/>
                <a:sym typeface="Times"/>
              </a:defRPr>
            </a:pPr>
            <a:r>
              <a:rPr b="1" sz="2200">
                <a:latin typeface="Arial"/>
                <a:ea typeface="Arial"/>
                <a:cs typeface="Arial"/>
                <a:sym typeface="Arial"/>
              </a:rPr>
              <a:t> There are some levels of a particular quality that may be outside the state of the art; at a defined time and circumstance.</a:t>
            </a:r>
          </a:p>
          <a:p>
            <a:pPr marL="419100" indent="-419100" algn="l" defTabSz="1300480">
              <a:lnSpc>
                <a:spcPct val="120000"/>
              </a:lnSpc>
              <a:buSzPct val="100000"/>
              <a:buFont typeface="Arial"/>
              <a:buAutoNum type="arabicPeriod" startAt="1"/>
              <a:defRPr sz="3400">
                <a:latin typeface="Times"/>
                <a:ea typeface="Times"/>
                <a:cs typeface="Times"/>
                <a:sym typeface="Times"/>
              </a:defRPr>
            </a:pPr>
            <a:r>
              <a:rPr b="1" sz="2200">
                <a:latin typeface="Arial"/>
                <a:ea typeface="Arial"/>
                <a:cs typeface="Arial"/>
                <a:sym typeface="Arial"/>
              </a:rPr>
              <a:t> When quality levels increase towards perfection, the resources needed to support those levels tend towards infinity.</a:t>
            </a:r>
          </a:p>
        </p:txBody>
      </p:sp>
      <p:sp>
        <p:nvSpPr>
          <p:cNvPr id="781" name="Shape 781"/>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782" name="Shape 782"/>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6" name="Shape 786"/>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sp>
        <p:nvSpPr>
          <p:cNvPr id="787" name="Shape 787"/>
          <p:cNvSpPr/>
          <p:nvPr>
            <p:ph type="title"/>
          </p:nvPr>
        </p:nvSpPr>
        <p:spPr>
          <a:xfrm>
            <a:off x="1720426" y="-1"/>
            <a:ext cx="11126330" cy="699913"/>
          </a:xfrm>
          <a:prstGeom prst="rect">
            <a:avLst/>
          </a:prstGeom>
        </p:spPr>
        <p:txBody>
          <a:bodyPr>
            <a:normAutofit fontScale="100000" lnSpcReduction="0"/>
          </a:bodyPr>
          <a:lstStyle/>
          <a:p>
            <a:pPr/>
            <a:r>
              <a:rPr b="1" i="1" sz="3000" u="sng">
                <a:latin typeface="Times"/>
                <a:ea typeface="Times"/>
                <a:cs typeface="Times"/>
                <a:sym typeface="Times"/>
              </a:rPr>
              <a:t>Quality</a:t>
            </a:r>
            <a:r>
              <a:rPr i="1" sz="3000">
                <a:latin typeface="Times"/>
                <a:ea typeface="Times"/>
                <a:cs typeface="Times"/>
                <a:sym typeface="Times"/>
              </a:rPr>
              <a:t> is characterized by these traits</a:t>
            </a:r>
          </a:p>
        </p:txBody>
      </p:sp>
      <p:sp>
        <p:nvSpPr>
          <p:cNvPr id="788" name="Shape 788"/>
          <p:cNvSpPr/>
          <p:nvPr/>
        </p:nvSpPr>
        <p:spPr>
          <a:xfrm>
            <a:off x="1524000" y="650239"/>
            <a:ext cx="11264052" cy="98938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19100" indent="-419100" algn="l" defTabSz="1300480">
              <a:lnSpc>
                <a:spcPct val="120000"/>
              </a:lnSpc>
              <a:buSzPct val="100000"/>
              <a:buAutoNum type="arabicPeriod" startAt="1"/>
              <a:defRPr sz="3400">
                <a:latin typeface="Times"/>
                <a:ea typeface="Times"/>
                <a:cs typeface="Times"/>
                <a:sym typeface="Times"/>
              </a:defRPr>
            </a:pPr>
            <a:r>
              <a:rPr sz="2200"/>
              <a:t>Quality describes </a:t>
            </a:r>
            <a:r>
              <a:rPr sz="2200">
                <a:latin typeface="Arial"/>
                <a:ea typeface="Arial"/>
                <a:cs typeface="Arial"/>
                <a:sym typeface="Arial"/>
              </a:rPr>
              <a:t>‘</a:t>
            </a:r>
            <a:r>
              <a:rPr sz="2200"/>
              <a:t>how well</a:t>
            </a:r>
            <a:r>
              <a:rPr sz="2200">
                <a:latin typeface="Arial"/>
                <a:ea typeface="Arial"/>
                <a:cs typeface="Arial"/>
                <a:sym typeface="Arial"/>
              </a:rPr>
              <a:t>’</a:t>
            </a:r>
            <a:r>
              <a:rPr sz="2200"/>
              <a:t> a function is done.</a:t>
            </a:r>
          </a:p>
          <a:p>
            <a:pPr marL="419100" indent="-419100" algn="l" defTabSz="1300480">
              <a:lnSpc>
                <a:spcPct val="120000"/>
              </a:lnSpc>
              <a:buSzPct val="100000"/>
              <a:buAutoNum type="arabicPeriod" startAt="1"/>
              <a:defRPr sz="3400">
                <a:latin typeface="Times"/>
                <a:ea typeface="Times"/>
                <a:cs typeface="Times"/>
                <a:sym typeface="Times"/>
              </a:defRPr>
            </a:pPr>
            <a:r>
              <a:rPr sz="2200"/>
              <a:t> Quality describes the </a:t>
            </a:r>
            <a:r>
              <a:rPr i="1" sz="2200"/>
              <a:t>partial effectiveness</a:t>
            </a:r>
            <a:r>
              <a:rPr sz="2200"/>
              <a:t> of a function (as do all other performance attributes).</a:t>
            </a:r>
          </a:p>
          <a:p>
            <a:pPr marL="419100" indent="-419100" algn="l" defTabSz="1300480">
              <a:lnSpc>
                <a:spcPct val="120000"/>
              </a:lnSpc>
              <a:buSzPct val="100000"/>
              <a:buAutoNum type="arabicPeriod" startAt="1"/>
              <a:defRPr sz="3400">
                <a:latin typeface="Times"/>
                <a:ea typeface="Times"/>
                <a:cs typeface="Times"/>
                <a:sym typeface="Times"/>
              </a:defRPr>
            </a:pPr>
            <a:r>
              <a:rPr sz="2200"/>
              <a:t> Quality is </a:t>
            </a:r>
            <a:r>
              <a:rPr i="1" sz="2200"/>
              <a:t>valued</a:t>
            </a:r>
            <a:r>
              <a:rPr sz="2200"/>
              <a:t> to </a:t>
            </a:r>
            <a:r>
              <a:rPr i="1" sz="2200"/>
              <a:t>some</a:t>
            </a:r>
            <a:r>
              <a:rPr sz="2200"/>
              <a:t> degree by </a:t>
            </a:r>
            <a:r>
              <a:rPr i="1" sz="2200"/>
              <a:t>some</a:t>
            </a:r>
            <a:r>
              <a:rPr sz="2200"/>
              <a:t> stakeholders of the system </a:t>
            </a:r>
          </a:p>
          <a:p>
            <a:pPr marL="419100" indent="-419100" algn="l" defTabSz="1300480">
              <a:lnSpc>
                <a:spcPct val="120000"/>
              </a:lnSpc>
              <a:buSzPct val="100000"/>
              <a:buAutoNum type="arabicPeriod" startAt="1"/>
              <a:defRPr sz="3400">
                <a:latin typeface="Times"/>
                <a:ea typeface="Times"/>
                <a:cs typeface="Times"/>
                <a:sym typeface="Times"/>
              </a:defRPr>
            </a:pPr>
            <a:r>
              <a:rPr sz="2200"/>
              <a:t> </a:t>
            </a:r>
            <a:r>
              <a:rPr i="1" sz="2200"/>
              <a:t>More</a:t>
            </a:r>
            <a:r>
              <a:rPr sz="2200"/>
              <a:t> quality is generally </a:t>
            </a:r>
            <a:r>
              <a:rPr i="1" sz="2200"/>
              <a:t>valued</a:t>
            </a:r>
            <a:r>
              <a:rPr sz="2200"/>
              <a:t> by stakeholders; especially if the increase is free, or lower cost, than the value of the increase.</a:t>
            </a:r>
          </a:p>
          <a:p>
            <a:pPr marL="419100" indent="-419100" algn="l" defTabSz="1300480">
              <a:lnSpc>
                <a:spcPct val="120000"/>
              </a:lnSpc>
              <a:buSzPct val="100000"/>
              <a:buAutoNum type="arabicPeriod" startAt="1"/>
              <a:defRPr sz="3400">
                <a:latin typeface="Times"/>
                <a:ea typeface="Times"/>
                <a:cs typeface="Times"/>
                <a:sym typeface="Times"/>
              </a:defRPr>
            </a:pPr>
            <a:r>
              <a:rPr sz="2200"/>
              <a:t> Quality attributes can be </a:t>
            </a:r>
            <a:r>
              <a:rPr i="1" sz="2200"/>
              <a:t>articulated</a:t>
            </a:r>
            <a:r>
              <a:rPr sz="2200"/>
              <a:t> independently of the particular means (designs) used for reaching a specific quality level – </a:t>
            </a:r>
          </a:p>
          <a:p>
            <a:pPr marL="419100" indent="-419100" algn="l" defTabSz="1300480">
              <a:lnSpc>
                <a:spcPct val="120000"/>
              </a:lnSpc>
              <a:buSzPct val="100000"/>
              <a:buAutoNum type="arabicPeriod" startAt="1"/>
              <a:defRPr sz="3400">
                <a:latin typeface="Times"/>
                <a:ea typeface="Times"/>
                <a:cs typeface="Times"/>
                <a:sym typeface="Times"/>
              </a:defRPr>
            </a:pPr>
            <a:r>
              <a:rPr sz="2200"/>
              <a:t>even though all quality levels </a:t>
            </a:r>
            <a:r>
              <a:rPr i="1" sz="2200"/>
              <a:t>depend</a:t>
            </a:r>
            <a:r>
              <a:rPr sz="2200"/>
              <a:t> on the particular designs used to achieve them.</a:t>
            </a:r>
          </a:p>
          <a:p>
            <a:pPr marL="419100" indent="-419100" algn="l" defTabSz="1300480">
              <a:lnSpc>
                <a:spcPct val="120000"/>
              </a:lnSpc>
              <a:buSzPct val="100000"/>
              <a:buAutoNum type="arabicPeriod" startAt="1"/>
              <a:defRPr sz="3400">
                <a:latin typeface="Times"/>
                <a:ea typeface="Times"/>
                <a:cs typeface="Times"/>
                <a:sym typeface="Times"/>
              </a:defRPr>
            </a:pPr>
            <a:r>
              <a:rPr sz="2200"/>
              <a:t> A particular quality can be a described in terms of a </a:t>
            </a:r>
            <a:r>
              <a:rPr i="1" sz="2200"/>
              <a:t>complex</a:t>
            </a:r>
            <a:r>
              <a:rPr sz="2200"/>
              <a:t> concept, consisting of multiple elementary quality concepts.</a:t>
            </a:r>
          </a:p>
          <a:p>
            <a:pPr marL="419100" indent="-419100" algn="l" defTabSz="1300480">
              <a:lnSpc>
                <a:spcPct val="120000"/>
              </a:lnSpc>
              <a:buSzPct val="100000"/>
              <a:buAutoNum type="arabicPeriod" startAt="1"/>
              <a:defRPr sz="3400">
                <a:latin typeface="Times"/>
                <a:ea typeface="Times"/>
                <a:cs typeface="Times"/>
                <a:sym typeface="Times"/>
              </a:defRPr>
            </a:pPr>
            <a:r>
              <a:rPr sz="2200"/>
              <a:t> Quality is </a:t>
            </a:r>
            <a:r>
              <a:rPr i="1" sz="2200"/>
              <a:t>variable</a:t>
            </a:r>
            <a:r>
              <a:rPr sz="2200"/>
              <a:t> (along a definable scale of measure: as are all scalar attributes).</a:t>
            </a:r>
          </a:p>
          <a:p>
            <a:pPr marL="419100" indent="-419100" algn="l" defTabSz="1300480">
              <a:lnSpc>
                <a:spcPct val="120000"/>
              </a:lnSpc>
              <a:buSzPct val="100000"/>
              <a:buAutoNum type="arabicPeriod" startAt="1"/>
              <a:defRPr sz="3400">
                <a:latin typeface="Times"/>
                <a:ea typeface="Times"/>
                <a:cs typeface="Times"/>
                <a:sym typeface="Times"/>
              </a:defRPr>
            </a:pPr>
            <a:r>
              <a:rPr sz="2200"/>
              <a:t> Quality levels are capable of being specified </a:t>
            </a:r>
            <a:r>
              <a:rPr i="1" sz="2200"/>
              <a:t>quantitatively</a:t>
            </a:r>
            <a:r>
              <a:rPr sz="2200"/>
              <a:t> (as are all scalar attributes).</a:t>
            </a:r>
          </a:p>
          <a:p>
            <a:pPr marL="419100" indent="-419100" algn="l" defTabSz="1300480">
              <a:lnSpc>
                <a:spcPct val="120000"/>
              </a:lnSpc>
              <a:buSzPct val="100000"/>
              <a:buAutoNum type="arabicPeriod" startAt="1"/>
              <a:defRPr sz="3400">
                <a:latin typeface="Times"/>
                <a:ea typeface="Times"/>
                <a:cs typeface="Times"/>
                <a:sym typeface="Times"/>
              </a:defRPr>
            </a:pPr>
            <a:r>
              <a:rPr sz="2200"/>
              <a:t> Quality levels can be </a:t>
            </a:r>
            <a:r>
              <a:rPr i="1" sz="2200"/>
              <a:t>measured</a:t>
            </a:r>
            <a:r>
              <a:rPr sz="2200"/>
              <a:t> in practice.</a:t>
            </a:r>
          </a:p>
          <a:p>
            <a:pPr marL="419100" indent="-419100" algn="l" defTabSz="1300480">
              <a:lnSpc>
                <a:spcPct val="120000"/>
              </a:lnSpc>
              <a:buSzPct val="100000"/>
              <a:buAutoNum type="arabicPeriod" startAt="1"/>
              <a:defRPr sz="3400">
                <a:latin typeface="Times"/>
                <a:ea typeface="Times"/>
                <a:cs typeface="Times"/>
                <a:sym typeface="Times"/>
              </a:defRPr>
            </a:pPr>
            <a:r>
              <a:rPr sz="2200"/>
              <a:t> Quality levels can be traded off to some degree; with other system attributes valued more by stakeholders. </a:t>
            </a:r>
          </a:p>
          <a:p>
            <a:pPr marL="419100" indent="-419100" algn="l" defTabSz="1300480">
              <a:lnSpc>
                <a:spcPct val="120000"/>
              </a:lnSpc>
              <a:buSzPct val="100000"/>
              <a:buAutoNum type="arabicPeriod" startAt="1"/>
              <a:defRPr sz="3400">
                <a:latin typeface="Times"/>
                <a:ea typeface="Times"/>
                <a:cs typeface="Times"/>
                <a:sym typeface="Times"/>
              </a:defRPr>
            </a:pPr>
            <a:r>
              <a:rPr sz="2200"/>
              <a:t> Quality can never be perfect (100%), in the real world.  </a:t>
            </a:r>
          </a:p>
          <a:p>
            <a:pPr marL="419100" indent="-419100" algn="l" defTabSz="1300480">
              <a:lnSpc>
                <a:spcPct val="120000"/>
              </a:lnSpc>
              <a:buSzPct val="100000"/>
              <a:buAutoNum type="arabicPeriod" startAt="1"/>
              <a:defRPr sz="3400">
                <a:latin typeface="Times"/>
                <a:ea typeface="Times"/>
                <a:cs typeface="Times"/>
                <a:sym typeface="Times"/>
              </a:defRPr>
            </a:pPr>
            <a:r>
              <a:rPr sz="2200"/>
              <a:t> There are some levels of a particular quality that may be outside the state of the art; at a defined time and circumstance.</a:t>
            </a:r>
          </a:p>
          <a:p>
            <a:pPr marL="419100" indent="-419100" algn="l" defTabSz="1300480">
              <a:lnSpc>
                <a:spcPct val="120000"/>
              </a:lnSpc>
              <a:buSzPct val="100000"/>
              <a:buAutoNum type="arabicPeriod" startAt="1"/>
              <a:defRPr sz="3400">
                <a:latin typeface="Times"/>
                <a:ea typeface="Times"/>
                <a:cs typeface="Times"/>
                <a:sym typeface="Times"/>
              </a:defRPr>
            </a:pPr>
            <a:r>
              <a:rPr sz="2200"/>
              <a:t> When quality levels increase towards perfection, the resources needed to support those levels tend towards infinity.</a:t>
            </a:r>
          </a:p>
        </p:txBody>
      </p:sp>
      <p:sp>
        <p:nvSpPr>
          <p:cNvPr id="789" name="Shape 789"/>
          <p:cNvSpPr/>
          <p:nvPr/>
        </p:nvSpPr>
        <p:spPr>
          <a:xfrm>
            <a:off x="975813" y="2823822"/>
            <a:ext cx="12028987" cy="3401836"/>
          </a:xfrm>
          <a:prstGeom prst="rect">
            <a:avLst/>
          </a:prstGeom>
          <a:solidFill>
            <a:srgbClr val="3333CC"/>
          </a:solidFill>
          <a:ln w="50800">
            <a:solidFill>
              <a:srgbClr val="FFFFFF"/>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5600">
                <a:solidFill>
                  <a:srgbClr val="FFFFFF"/>
                </a:solidFill>
                <a:latin typeface="Times New Roman"/>
                <a:ea typeface="Times New Roman"/>
                <a:cs typeface="Times New Roman"/>
                <a:sym typeface="Times New Roman"/>
              </a:defRPr>
            </a:pPr>
            <a:r>
              <a:t> 9. Quality levels are capable of being specified </a:t>
            </a:r>
            <a:r>
              <a:rPr i="1"/>
              <a:t>quantitatively</a:t>
            </a:r>
            <a:r>
              <a:t> (as are all scalar attributes).</a:t>
            </a:r>
          </a:p>
        </p:txBody>
      </p:sp>
      <p:sp>
        <p:nvSpPr>
          <p:cNvPr id="790" name="Shape 790"/>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791" name="Shape 791"/>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95" name="image74.png"/>
          <p:cNvPicPr>
            <a:picLocks noChangeAspect="1"/>
          </p:cNvPicPr>
          <p:nvPr/>
        </p:nvPicPr>
        <p:blipFill>
          <a:blip r:embed="rId2">
            <a:extLst/>
          </a:blip>
          <a:stretch>
            <a:fillRect/>
          </a:stretch>
        </p:blipFill>
        <p:spPr>
          <a:xfrm>
            <a:off x="4110876" y="5413370"/>
            <a:ext cx="4484593" cy="4215518"/>
          </a:xfrm>
          <a:prstGeom prst="rect">
            <a:avLst/>
          </a:prstGeom>
          <a:ln w="12700">
            <a:miter lim="400000"/>
          </a:ln>
        </p:spPr>
      </p:pic>
      <p:sp>
        <p:nvSpPr>
          <p:cNvPr id="796" name="Shape 796"/>
          <p:cNvSpPr/>
          <p:nvPr>
            <p:ph type="title"/>
          </p:nvPr>
        </p:nvSpPr>
        <p:spPr>
          <a:xfrm>
            <a:off x="975359" y="1919111"/>
            <a:ext cx="11054082" cy="2957689"/>
          </a:xfrm>
          <a:prstGeom prst="rect">
            <a:avLst/>
          </a:prstGeom>
        </p:spPr>
        <p:txBody>
          <a:bodyPr>
            <a:normAutofit fontScale="100000" lnSpcReduction="0"/>
          </a:bodyPr>
          <a:lstStyle/>
          <a:p>
            <a:pPr defTabSz="949350">
              <a:defRPr sz="2774"/>
            </a:pPr>
            <a:r>
              <a:rPr sz="9928">
                <a:latin typeface="Bickham Script Pro Regular"/>
                <a:ea typeface="Bickham Script Pro Regular"/>
                <a:cs typeface="Bickham Script Pro Regular"/>
                <a:sym typeface="Bickham Script Pro Regular"/>
              </a:rPr>
              <a:t>Love Quantification</a:t>
            </a:r>
            <a:br>
              <a:rPr sz="9928">
                <a:latin typeface="Bickham Script Pro Regular"/>
                <a:ea typeface="Bickham Script Pro Regular"/>
                <a:cs typeface="Bickham Script Pro Regular"/>
                <a:sym typeface="Bickham Script Pro Regular"/>
              </a:rPr>
            </a:br>
            <a:r>
              <a:rPr sz="2044"/>
              <a:t>a 4.5 minute lightening Talk at ACCU Conference, Oxford April 15 2010</a:t>
            </a:r>
            <a:br>
              <a:rPr sz="2044"/>
            </a:br>
            <a:br>
              <a:rPr sz="2044"/>
            </a:br>
          </a:p>
        </p:txBody>
      </p:sp>
      <p:sp>
        <p:nvSpPr>
          <p:cNvPr id="797" name="Shape 797"/>
          <p:cNvSpPr/>
          <p:nvPr>
            <p:ph type="body" sz="quarter" idx="1"/>
          </p:nvPr>
        </p:nvSpPr>
        <p:spPr>
          <a:xfrm>
            <a:off x="1950719" y="5527040"/>
            <a:ext cx="9103362" cy="2492587"/>
          </a:xfrm>
          <a:prstGeom prst="rect">
            <a:avLst/>
          </a:prstGeom>
        </p:spPr>
        <p:txBody>
          <a:bodyPr>
            <a:normAutofit fontScale="100000" lnSpcReduction="0"/>
          </a:bodyPr>
          <a:lstStyle/>
          <a:p>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9" name="Shape 799"/>
          <p:cNvSpPr/>
          <p:nvPr>
            <p:ph type="title"/>
          </p:nvPr>
        </p:nvSpPr>
        <p:spPr>
          <a:xfrm>
            <a:off x="830480" y="166108"/>
            <a:ext cx="11338944" cy="1199850"/>
          </a:xfrm>
          <a:prstGeom prst="rect">
            <a:avLst/>
          </a:prstGeom>
        </p:spPr>
        <p:txBody>
          <a:bodyPr>
            <a:normAutofit fontScale="100000" lnSpcReduction="0"/>
          </a:bodyPr>
          <a:lstStyle/>
          <a:p>
            <a:pPr defTabSz="1066393">
              <a:defRPr sz="3116"/>
            </a:pPr>
            <a:r>
              <a:rPr b="1" sz="3607"/>
              <a:t>Class Exercise: Aspects of Love, or</a:t>
            </a:r>
            <a:br>
              <a:rPr b="1" sz="3607"/>
            </a:br>
            <a:r>
              <a:rPr b="1" sz="3607"/>
              <a:t>Love is a many splendored thing!</a:t>
            </a:r>
          </a:p>
        </p:txBody>
      </p:sp>
      <p:sp>
        <p:nvSpPr>
          <p:cNvPr id="800" name="Shape 800"/>
          <p:cNvSpPr/>
          <p:nvPr>
            <p:ph type="body" sz="half" idx="1"/>
          </p:nvPr>
        </p:nvSpPr>
        <p:spPr>
          <a:xfrm>
            <a:off x="2494845" y="1720426"/>
            <a:ext cx="9733279" cy="3890153"/>
          </a:xfrm>
          <a:prstGeom prst="rect">
            <a:avLst/>
          </a:prstGeom>
          <a:ln>
            <a:solidFill>
              <a:srgbClr val="FF0000"/>
            </a:solidFill>
            <a:bevel/>
          </a:ln>
        </p:spPr>
        <p:txBody>
          <a:bodyPr>
            <a:normAutofit fontScale="100000" lnSpcReduction="0"/>
          </a:bodyPr>
          <a:lstStyle/>
          <a:p>
            <a:pPr marL="542925" indent="-542925">
              <a:spcBef>
                <a:spcPts val="900"/>
              </a:spcBef>
            </a:pPr>
            <a:r>
              <a:rPr sz="3800"/>
              <a:t>METHOD</a:t>
            </a:r>
            <a:endParaRPr sz="3800"/>
          </a:p>
          <a:p>
            <a:pPr lvl="1" marL="909637" indent="-452437">
              <a:spcBef>
                <a:spcPts val="900"/>
              </a:spcBef>
            </a:pPr>
            <a:r>
              <a:rPr sz="3800"/>
              <a:t>Make a list of love’s many aspects</a:t>
            </a:r>
            <a:endParaRPr sz="3800"/>
          </a:p>
          <a:p>
            <a:pPr lvl="1" marL="909637" indent="-452437">
              <a:spcBef>
                <a:spcPts val="900"/>
              </a:spcBef>
            </a:pPr>
            <a:r>
              <a:rPr sz="3800"/>
              <a:t>Quantify </a:t>
            </a:r>
            <a:r>
              <a:rPr i="1" sz="3800"/>
              <a:t>one</a:t>
            </a:r>
            <a:r>
              <a:rPr sz="3800"/>
              <a:t> random requirement, for love</a:t>
            </a:r>
            <a:endParaRPr sz="3800"/>
          </a:p>
          <a:p>
            <a:pPr lvl="2" marL="1177289" indent="-320039">
              <a:spcBef>
                <a:spcPts val="600"/>
              </a:spcBef>
              <a:defRPr sz="2800"/>
            </a:pPr>
            <a:r>
              <a:t>To show that all of the aspects can be similarly quantified</a:t>
            </a:r>
          </a:p>
        </p:txBody>
      </p:sp>
      <p:sp>
        <p:nvSpPr>
          <p:cNvPr id="801" name="Shape 801"/>
          <p:cNvSpPr/>
          <p:nvPr/>
        </p:nvSpPr>
        <p:spPr>
          <a:xfrm>
            <a:off x="2144888" y="8550205"/>
            <a:ext cx="1421555" cy="358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sz="1400">
                <a:latin typeface="Times"/>
                <a:ea typeface="Times"/>
                <a:cs typeface="Times"/>
                <a:sym typeface="Times"/>
              </a:defRPr>
            </a:lvl1pPr>
          </a:lstStyle>
          <a:p>
            <a:pPr>
              <a:defRPr sz="5600">
                <a:latin typeface="Arial"/>
                <a:ea typeface="Arial"/>
                <a:cs typeface="Arial"/>
                <a:sym typeface="Arial"/>
              </a:defRPr>
            </a:pPr>
            <a:r>
              <a:rPr sz="1400">
                <a:latin typeface="Times"/>
                <a:ea typeface="Times"/>
                <a:cs typeface="Times"/>
                <a:sym typeface="Times"/>
              </a:rPr>
              <a:t>See note for Sutra</a:t>
            </a:r>
          </a:p>
        </p:txBody>
      </p:sp>
      <p:pic>
        <p:nvPicPr>
          <p:cNvPr id="802" name="image75.png"/>
          <p:cNvPicPr>
            <a:picLocks noChangeAspect="1"/>
          </p:cNvPicPr>
          <p:nvPr/>
        </p:nvPicPr>
        <p:blipFill>
          <a:blip r:embed="rId3">
            <a:extLst/>
          </a:blip>
          <a:stretch>
            <a:fillRect/>
          </a:stretch>
        </p:blipFill>
        <p:spPr>
          <a:xfrm>
            <a:off x="182675" y="5757855"/>
            <a:ext cx="5298493" cy="3526809"/>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6" name="Shape 806"/>
          <p:cNvSpPr/>
          <p:nvPr>
            <p:ph type="title"/>
          </p:nvPr>
        </p:nvSpPr>
        <p:spPr>
          <a:xfrm>
            <a:off x="2079413" y="284479"/>
            <a:ext cx="10090008" cy="699913"/>
          </a:xfrm>
          <a:prstGeom prst="rect">
            <a:avLst/>
          </a:prstGeom>
        </p:spPr>
        <p:txBody>
          <a:bodyPr>
            <a:normAutofit fontScale="100000" lnSpcReduction="0"/>
          </a:bodyPr>
          <a:lstStyle/>
          <a:p>
            <a:pPr defTabSz="624230">
              <a:defRPr sz="1824"/>
            </a:pPr>
            <a:r>
              <a:rPr i="1" sz="1632">
                <a:latin typeface="Avenir Black"/>
                <a:ea typeface="Avenir Black"/>
                <a:cs typeface="Avenir Black"/>
                <a:sym typeface="Avenir Black"/>
              </a:rPr>
              <a:t>Love Attributes: </a:t>
            </a:r>
            <a:br>
              <a:rPr i="1" sz="1632">
                <a:latin typeface="Avenir Black"/>
                <a:ea typeface="Avenir Black"/>
                <a:cs typeface="Avenir Black"/>
                <a:sym typeface="Avenir Black"/>
              </a:rPr>
            </a:br>
            <a:r>
              <a:rPr i="1" sz="1632">
                <a:latin typeface="Avenir Black"/>
                <a:ea typeface="Avenir Black"/>
                <a:cs typeface="Avenir Black"/>
                <a:sym typeface="Avenir Black"/>
              </a:rPr>
              <a:t>Brainstormed By Dutch Engineers</a:t>
            </a:r>
          </a:p>
        </p:txBody>
      </p:sp>
      <p:sp>
        <p:nvSpPr>
          <p:cNvPr id="807" name="Shape 807"/>
          <p:cNvSpPr/>
          <p:nvPr>
            <p:ph type="body" sz="half" idx="1"/>
          </p:nvPr>
        </p:nvSpPr>
        <p:spPr>
          <a:xfrm>
            <a:off x="249143" y="975358"/>
            <a:ext cx="5315074" cy="6063428"/>
          </a:xfrm>
          <a:prstGeom prst="rect">
            <a:avLst/>
          </a:prstGeom>
        </p:spPr>
        <p:txBody>
          <a:bodyPr>
            <a:normAutofit fontScale="100000" lnSpcReduction="0"/>
          </a:bodyPr>
          <a:lstStyle/>
          <a:p>
            <a:pPr marL="0" indent="0" defTabSz="1386275">
              <a:buFont typeface="Arial"/>
            </a:pPr>
            <a:r>
              <a:rPr b="1">
                <a:latin typeface="Arial"/>
                <a:ea typeface="Arial"/>
                <a:cs typeface="Arial"/>
                <a:sym typeface="Arial"/>
              </a:rPr>
              <a:t>Kissed-ness</a:t>
            </a:r>
            <a:endParaRPr b="1">
              <a:latin typeface="Arial"/>
              <a:ea typeface="Arial"/>
              <a:cs typeface="Arial"/>
              <a:sym typeface="Arial"/>
            </a:endParaRPr>
          </a:p>
          <a:p>
            <a:pPr marL="0" indent="0" defTabSz="1386275">
              <a:buFont typeface="Arial"/>
            </a:pPr>
            <a:r>
              <a:rPr b="1">
                <a:latin typeface="Arial"/>
                <a:ea typeface="Arial"/>
                <a:cs typeface="Arial"/>
                <a:sym typeface="Arial"/>
              </a:rPr>
              <a:t>Care</a:t>
            </a:r>
            <a:endParaRPr b="1">
              <a:latin typeface="Arial"/>
              <a:ea typeface="Arial"/>
              <a:cs typeface="Arial"/>
              <a:sym typeface="Arial"/>
            </a:endParaRPr>
          </a:p>
          <a:p>
            <a:pPr marL="0" indent="0" defTabSz="1386275">
              <a:buFont typeface="Arial"/>
            </a:pPr>
            <a:r>
              <a:rPr b="1">
                <a:latin typeface="Arial"/>
                <a:ea typeface="Arial"/>
                <a:cs typeface="Arial"/>
                <a:sym typeface="Arial"/>
              </a:rPr>
              <a:t>Sharing</a:t>
            </a:r>
            <a:endParaRPr b="1">
              <a:latin typeface="Arial"/>
              <a:ea typeface="Arial"/>
              <a:cs typeface="Arial"/>
              <a:sym typeface="Arial"/>
            </a:endParaRPr>
          </a:p>
          <a:p>
            <a:pPr marL="0" indent="0" defTabSz="1386275">
              <a:buFont typeface="Arial"/>
            </a:pPr>
            <a:r>
              <a:rPr b="1">
                <a:latin typeface="Arial"/>
                <a:ea typeface="Arial"/>
                <a:cs typeface="Arial"/>
                <a:sym typeface="Arial"/>
              </a:rPr>
              <a:t>Respect</a:t>
            </a:r>
            <a:endParaRPr b="1">
              <a:latin typeface="Arial"/>
              <a:ea typeface="Arial"/>
              <a:cs typeface="Arial"/>
              <a:sym typeface="Arial"/>
            </a:endParaRPr>
          </a:p>
          <a:p>
            <a:pPr marL="0" indent="0" defTabSz="1386275">
              <a:buFont typeface="Arial"/>
            </a:pPr>
            <a:r>
              <a:rPr b="1">
                <a:latin typeface="Arial"/>
                <a:ea typeface="Arial"/>
                <a:cs typeface="Arial"/>
                <a:sym typeface="Arial"/>
              </a:rPr>
              <a:t>Comfort</a:t>
            </a:r>
            <a:endParaRPr b="1">
              <a:latin typeface="Arial"/>
              <a:ea typeface="Arial"/>
              <a:cs typeface="Arial"/>
              <a:sym typeface="Arial"/>
            </a:endParaRPr>
          </a:p>
          <a:p>
            <a:pPr marL="0" indent="0" defTabSz="1386275">
              <a:buFont typeface="Arial"/>
            </a:pPr>
            <a:r>
              <a:rPr b="1">
                <a:latin typeface="Arial"/>
                <a:ea typeface="Arial"/>
                <a:cs typeface="Arial"/>
                <a:sym typeface="Arial"/>
              </a:rPr>
              <a:t>Friendship</a:t>
            </a:r>
            <a:endParaRPr b="1">
              <a:latin typeface="Arial"/>
              <a:ea typeface="Arial"/>
              <a:cs typeface="Arial"/>
              <a:sym typeface="Arial"/>
            </a:endParaRPr>
          </a:p>
          <a:p>
            <a:pPr marL="0" indent="0" defTabSz="1386275">
              <a:buFont typeface="Arial"/>
            </a:pPr>
            <a:r>
              <a:rPr b="1">
                <a:latin typeface="Arial"/>
                <a:ea typeface="Arial"/>
                <a:cs typeface="Arial"/>
                <a:sym typeface="Arial"/>
              </a:rPr>
              <a:t>Sex</a:t>
            </a:r>
            <a:endParaRPr b="1">
              <a:latin typeface="Arial"/>
              <a:ea typeface="Arial"/>
              <a:cs typeface="Arial"/>
              <a:sym typeface="Arial"/>
            </a:endParaRPr>
          </a:p>
          <a:p>
            <a:pPr marL="0" indent="0" defTabSz="1386275">
              <a:buFont typeface="Arial"/>
            </a:pPr>
            <a:r>
              <a:rPr b="1">
                <a:latin typeface="Arial"/>
                <a:ea typeface="Arial"/>
                <a:cs typeface="Arial"/>
                <a:sym typeface="Arial"/>
              </a:rPr>
              <a:t>Understanding</a:t>
            </a:r>
            <a:endParaRPr b="1">
              <a:latin typeface="Arial"/>
              <a:ea typeface="Arial"/>
              <a:cs typeface="Arial"/>
              <a:sym typeface="Arial"/>
            </a:endParaRPr>
          </a:p>
          <a:p>
            <a:pPr marL="0" indent="0" defTabSz="1386275">
              <a:buFont typeface="Arial"/>
            </a:pPr>
            <a:r>
              <a:rPr b="1">
                <a:latin typeface="Arial"/>
                <a:ea typeface="Arial"/>
                <a:cs typeface="Arial"/>
                <a:sym typeface="Arial"/>
              </a:rPr>
              <a:t>Trust</a:t>
            </a:r>
          </a:p>
        </p:txBody>
      </p:sp>
      <p:sp>
        <p:nvSpPr>
          <p:cNvPr id="808" name="Shape 808"/>
          <p:cNvSpPr/>
          <p:nvPr/>
        </p:nvSpPr>
        <p:spPr>
          <a:xfrm>
            <a:off x="3321921" y="1259839"/>
            <a:ext cx="3799112" cy="420725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291465" indent="-291465" algn="l" defTabSz="1300480">
              <a:spcBef>
                <a:spcPts val="800"/>
              </a:spcBef>
              <a:buSzPct val="100000"/>
              <a:buChar char="•"/>
              <a:defRPr sz="5600">
                <a:latin typeface="Arial"/>
                <a:ea typeface="Arial"/>
                <a:cs typeface="Arial"/>
                <a:sym typeface="Arial"/>
              </a:defRPr>
            </a:pPr>
            <a:r>
              <a:rPr sz="3400"/>
              <a:t>Support</a:t>
            </a:r>
          </a:p>
          <a:p>
            <a:pPr marL="291465" indent="-291465" algn="l" defTabSz="1300480">
              <a:spcBef>
                <a:spcPts val="800"/>
              </a:spcBef>
              <a:buSzPct val="100000"/>
              <a:buChar char="•"/>
              <a:defRPr sz="5600">
                <a:latin typeface="Arial"/>
                <a:ea typeface="Arial"/>
                <a:cs typeface="Arial"/>
                <a:sym typeface="Arial"/>
              </a:defRPr>
            </a:pPr>
            <a:r>
              <a:rPr sz="3400"/>
              <a:t>Attention</a:t>
            </a:r>
          </a:p>
          <a:p>
            <a:pPr marL="291465" indent="-291465" algn="l" defTabSz="1300480">
              <a:spcBef>
                <a:spcPts val="800"/>
              </a:spcBef>
              <a:buSzPct val="100000"/>
              <a:buChar char="•"/>
              <a:defRPr sz="5600">
                <a:latin typeface="Arial"/>
                <a:ea typeface="Arial"/>
                <a:cs typeface="Arial"/>
                <a:sym typeface="Arial"/>
              </a:defRPr>
            </a:pPr>
            <a:r>
              <a:rPr sz="3400"/>
              <a:t>Passion  </a:t>
            </a:r>
          </a:p>
          <a:p>
            <a:pPr marL="291465" indent="-291465" algn="l" defTabSz="1300480">
              <a:spcBef>
                <a:spcPts val="800"/>
              </a:spcBef>
              <a:buSzPct val="100000"/>
              <a:buChar char="•"/>
              <a:defRPr sz="5600">
                <a:latin typeface="Arial"/>
                <a:ea typeface="Arial"/>
                <a:cs typeface="Arial"/>
                <a:sym typeface="Arial"/>
              </a:defRPr>
            </a:pPr>
            <a:r>
              <a:rPr sz="3400"/>
              <a:t>Satisfaction </a:t>
            </a:r>
          </a:p>
          <a:p>
            <a:pPr marL="291465" indent="-291465" algn="l" defTabSz="1300480">
              <a:spcBef>
                <a:spcPts val="800"/>
              </a:spcBef>
              <a:buSzPct val="100000"/>
              <a:buChar char="•"/>
              <a:defRPr sz="5600">
                <a:latin typeface="Arial"/>
                <a:ea typeface="Arial"/>
                <a:cs typeface="Arial"/>
                <a:sym typeface="Arial"/>
              </a:defRPr>
            </a:pPr>
            <a:r>
              <a:rPr sz="3400"/>
              <a:t>...</a:t>
            </a:r>
          </a:p>
          <a:p>
            <a:pPr marL="291465" indent="-291465" algn="l" defTabSz="1300480">
              <a:spcBef>
                <a:spcPts val="800"/>
              </a:spcBef>
              <a:buSzPct val="100000"/>
              <a:buChar char="•"/>
              <a:defRPr sz="5600">
                <a:latin typeface="Arial"/>
                <a:ea typeface="Arial"/>
                <a:cs typeface="Arial"/>
                <a:sym typeface="Arial"/>
              </a:defRPr>
            </a:pPr>
            <a:r>
              <a:rPr sz="3400"/>
              <a:t>...</a:t>
            </a:r>
          </a:p>
          <a:p>
            <a:pPr marL="291465" indent="-291465" algn="l" defTabSz="1300480">
              <a:spcBef>
                <a:spcPts val="800"/>
              </a:spcBef>
              <a:buSzPct val="100000"/>
              <a:buChar char="•"/>
              <a:defRPr sz="5600">
                <a:latin typeface="Arial"/>
                <a:ea typeface="Arial"/>
                <a:cs typeface="Arial"/>
                <a:sym typeface="Arial"/>
              </a:defRPr>
            </a:pPr>
            <a:r>
              <a:rPr sz="3400"/>
              <a:t>...</a:t>
            </a:r>
          </a:p>
        </p:txBody>
      </p:sp>
      <p:pic>
        <p:nvPicPr>
          <p:cNvPr id="809" name="image76.png"/>
          <p:cNvPicPr>
            <a:picLocks noChangeAspect="1"/>
          </p:cNvPicPr>
          <p:nvPr/>
        </p:nvPicPr>
        <p:blipFill>
          <a:blip r:embed="rId3">
            <a:extLst/>
          </a:blip>
          <a:stretch>
            <a:fillRect/>
          </a:stretch>
        </p:blipFill>
        <p:spPr>
          <a:xfrm>
            <a:off x="7624516" y="1282417"/>
            <a:ext cx="5380285" cy="7604197"/>
          </a:xfrm>
          <a:prstGeom prst="rect">
            <a:avLst/>
          </a:prstGeom>
          <a:ln w="12700">
            <a:miter lim="400000"/>
          </a:ln>
        </p:spPr>
      </p:pic>
      <p:pic>
        <p:nvPicPr>
          <p:cNvPr id="810" name="image77.png"/>
          <p:cNvPicPr>
            <a:picLocks noChangeAspect="1"/>
          </p:cNvPicPr>
          <p:nvPr/>
        </p:nvPicPr>
        <p:blipFill>
          <a:blip r:embed="rId4">
            <a:extLst/>
          </a:blip>
          <a:stretch>
            <a:fillRect/>
          </a:stretch>
        </p:blipFill>
        <p:spPr>
          <a:xfrm>
            <a:off x="3142826" y="6030525"/>
            <a:ext cx="3919503" cy="3075094"/>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4" name="Shape 814"/>
          <p:cNvSpPr/>
          <p:nvPr>
            <p:ph type="title"/>
          </p:nvPr>
        </p:nvSpPr>
        <p:spPr>
          <a:xfrm>
            <a:off x="2989297" y="121076"/>
            <a:ext cx="9489442" cy="693140"/>
          </a:xfrm>
          <a:prstGeom prst="rect">
            <a:avLst/>
          </a:prstGeom>
        </p:spPr>
        <p:txBody>
          <a:bodyPr>
            <a:normAutofit fontScale="100000" lnSpcReduction="0"/>
          </a:bodyPr>
          <a:lstStyle/>
          <a:p>
            <a:pPr defTabSz="1027379">
              <a:defRPr sz="2686"/>
            </a:pPr>
            <a:r>
              <a:rPr sz="3950" u="sng"/>
              <a:t>Trust</a:t>
            </a:r>
            <a:r>
              <a:rPr sz="3950"/>
              <a:t> Defined</a:t>
            </a:r>
          </a:p>
        </p:txBody>
      </p:sp>
      <p:sp>
        <p:nvSpPr>
          <p:cNvPr id="815" name="Shape 815"/>
          <p:cNvSpPr/>
          <p:nvPr>
            <p:ph type="body" sz="half" idx="1"/>
          </p:nvPr>
        </p:nvSpPr>
        <p:spPr>
          <a:xfrm>
            <a:off x="8740801" y="1101795"/>
            <a:ext cx="3938878" cy="7674188"/>
          </a:xfrm>
          <a:prstGeom prst="rect">
            <a:avLst/>
          </a:prstGeom>
          <a:ln>
            <a:solidFill>
              <a:srgbClr val="FF0000"/>
            </a:solidFill>
            <a:bevel/>
          </a:ln>
        </p:spPr>
        <p:txBody>
          <a:bodyPr>
            <a:normAutofit fontScale="100000" lnSpcReduction="0"/>
          </a:bodyPr>
          <a:lstStyle/>
          <a:p>
            <a:pPr/>
            <a:r>
              <a:t>Other aspects of Trust:</a:t>
            </a:r>
          </a:p>
          <a:p>
            <a:pPr/>
            <a:r>
              <a:t>1. ‘Truthfulness’</a:t>
            </a:r>
          </a:p>
          <a:p>
            <a:pPr lvl="1" marL="406400" indent="50800">
              <a:buSzTx/>
              <a:buNone/>
            </a:pPr>
            <a:r>
              <a:rPr b="1"/>
              <a:t>2. Broken Agreements</a:t>
            </a:r>
            <a:endParaRPr b="1"/>
          </a:p>
          <a:p>
            <a:pPr lvl="1" marL="406400" indent="50800">
              <a:buSzTx/>
              <a:buNone/>
            </a:pPr>
            <a:r>
              <a:rPr b="1"/>
              <a:t>3. Late Appointments</a:t>
            </a:r>
            <a:endParaRPr b="1"/>
          </a:p>
          <a:p>
            <a:pPr lvl="1" marL="406400" indent="50800">
              <a:buSzTx/>
              <a:buNone/>
            </a:pPr>
            <a:r>
              <a:rPr b="1"/>
              <a:t>4. Late delivery</a:t>
            </a:r>
            <a:endParaRPr b="1"/>
          </a:p>
          <a:p>
            <a:pPr lvl="1" marL="406400" indent="50800">
              <a:buSzTx/>
              <a:buNone/>
            </a:pPr>
            <a:r>
              <a:rPr b="1"/>
              <a:t>5. Gossiping to Others</a:t>
            </a:r>
          </a:p>
        </p:txBody>
      </p:sp>
      <p:grpSp>
        <p:nvGrpSpPr>
          <p:cNvPr id="818" name="Group 818"/>
          <p:cNvGrpSpPr/>
          <p:nvPr/>
        </p:nvGrpSpPr>
        <p:grpSpPr>
          <a:xfrm>
            <a:off x="290667" y="996641"/>
            <a:ext cx="8325565" cy="8756958"/>
            <a:chOff x="0" y="0"/>
            <a:chExt cx="8325563" cy="8756956"/>
          </a:xfrm>
        </p:grpSpPr>
        <p:sp>
          <p:nvSpPr>
            <p:cNvPr id="816" name="Shape 816"/>
            <p:cNvSpPr/>
            <p:nvPr/>
          </p:nvSpPr>
          <p:spPr>
            <a:xfrm>
              <a:off x="-1" y="-1"/>
              <a:ext cx="8325565" cy="8756958"/>
            </a:xfrm>
            <a:prstGeom prst="rect">
              <a:avLst/>
            </a:prstGeom>
            <a:solidFill>
              <a:srgbClr val="FDF56F"/>
            </a:solidFill>
            <a:ln w="12700" cap="flat">
              <a:solidFill>
                <a:srgbClr val="FF0000"/>
              </a:solidFill>
              <a:prstDash val="solid"/>
              <a:miter lim="800000"/>
            </a:ln>
            <a:effectLst/>
          </p:spPr>
          <p:txBody>
            <a:bodyPr wrap="square" lIns="65023" tIns="65023" rIns="65023" bIns="65023" numCol="1" anchor="t">
              <a:noAutofit/>
            </a:bodyPr>
            <a:lstStyle/>
            <a:p>
              <a:pPr marL="406400" indent="-406400" algn="l" defTabSz="1300480">
                <a:spcBef>
                  <a:spcPts val="1300"/>
                </a:spcBef>
                <a:defRPr sz="5600">
                  <a:latin typeface="Arial"/>
                  <a:ea typeface="Arial"/>
                  <a:cs typeface="Arial"/>
                  <a:sym typeface="Arial"/>
                </a:defRPr>
              </a:pPr>
            </a:p>
          </p:txBody>
        </p:sp>
        <p:sp>
          <p:nvSpPr>
            <p:cNvPr id="817" name="Shape 817"/>
            <p:cNvSpPr/>
            <p:nvPr/>
          </p:nvSpPr>
          <p:spPr>
            <a:xfrm>
              <a:off x="-1" y="-1"/>
              <a:ext cx="8325565" cy="80905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marL="291465" indent="-291465" algn="l" defTabSz="1300480">
                <a:spcBef>
                  <a:spcPts val="800"/>
                </a:spcBef>
                <a:buSzPct val="100000"/>
                <a:buChar char="•"/>
                <a:defRPr sz="5600">
                  <a:latin typeface="Arial"/>
                  <a:ea typeface="Arial"/>
                  <a:cs typeface="Arial"/>
                  <a:sym typeface="Arial"/>
                </a:defRPr>
              </a:pPr>
              <a:r>
                <a:rPr b="1" sz="3400"/>
                <a:t>Love.</a:t>
              </a:r>
              <a:r>
                <a:rPr b="1" sz="3400" u="sng">
                  <a:effectLst>
                    <a:outerShdw sx="100000" sy="100000" kx="0" ky="0" algn="b" rotWithShape="0" blurRad="38100" dist="38100" dir="2700000">
                      <a:srgbClr val="FFFFFF"/>
                    </a:outerShdw>
                  </a:effectLst>
                </a:rPr>
                <a:t>Trust</a:t>
              </a:r>
              <a:r>
                <a:rPr b="1" sz="3400"/>
                <a:t>.</a:t>
              </a:r>
              <a:r>
                <a:rPr b="1" sz="3400" u="sng">
                  <a:effectLst>
                    <a:outerShdw sx="100000" sy="100000" kx="0" ky="0" algn="b" rotWithShape="0" blurRad="38100" dist="38100" dir="2700000">
                      <a:srgbClr val="FFFFFF"/>
                    </a:outerShdw>
                  </a:effectLst>
                </a:rPr>
                <a:t>Truthfulness</a:t>
              </a:r>
              <a:endParaRPr sz="3400"/>
            </a:p>
            <a:p>
              <a:pPr lvl="1" marL="406400" indent="50800" algn="l" defTabSz="1300480">
                <a:spcBef>
                  <a:spcPts val="800"/>
                </a:spcBef>
                <a:defRPr sz="5600">
                  <a:latin typeface="Arial"/>
                  <a:ea typeface="Arial"/>
                  <a:cs typeface="Arial"/>
                  <a:sym typeface="Arial"/>
                </a:defRPr>
              </a:pPr>
              <a:r>
                <a:rPr sz="3400"/>
                <a:t>Ambition: No lies.</a:t>
              </a:r>
            </a:p>
            <a:p>
              <a:pPr lvl="1" marL="406400" indent="50800" algn="l" defTabSz="1300480">
                <a:spcBef>
                  <a:spcPts val="800"/>
                </a:spcBef>
                <a:defRPr sz="5600">
                  <a:latin typeface="Arial"/>
                  <a:ea typeface="Arial"/>
                  <a:cs typeface="Arial"/>
                  <a:sym typeface="Arial"/>
                </a:defRPr>
              </a:pPr>
              <a:r>
                <a:rPr sz="3400"/>
                <a:t>Scale: </a:t>
              </a:r>
            </a:p>
            <a:p>
              <a:pPr lvl="1" marL="406400" indent="50800" algn="l" defTabSz="1300480">
                <a:spcBef>
                  <a:spcPts val="800"/>
                </a:spcBef>
                <a:defRPr sz="5600">
                  <a:latin typeface="Arial"/>
                  <a:ea typeface="Arial"/>
                  <a:cs typeface="Arial"/>
                  <a:sym typeface="Arial"/>
                </a:defRPr>
              </a:pPr>
              <a:r>
                <a:rPr sz="3400"/>
                <a:t>	Average </a:t>
              </a:r>
              <a:r>
                <a:rPr b="1" sz="3400"/>
                <a:t>Black</a:t>
              </a:r>
              <a:r>
                <a:rPr sz="3400"/>
                <a:t> lies/month from [defined sources].</a:t>
              </a:r>
            </a:p>
            <a:p>
              <a:pPr lvl="1" marL="406400" indent="50800" algn="l" defTabSz="1300480">
                <a:spcBef>
                  <a:spcPts val="800"/>
                </a:spcBef>
                <a:defRPr sz="5600">
                  <a:latin typeface="Arial"/>
                  <a:ea typeface="Arial"/>
                  <a:cs typeface="Arial"/>
                  <a:sym typeface="Arial"/>
                </a:defRPr>
              </a:pPr>
              <a:r>
                <a:rPr sz="3400"/>
                <a:t>Meter:</a:t>
              </a:r>
            </a:p>
            <a:p>
              <a:pPr lvl="1" marL="406400" indent="50800" algn="l" defTabSz="1300480">
                <a:spcBef>
                  <a:spcPts val="800"/>
                </a:spcBef>
                <a:defRPr sz="5600">
                  <a:latin typeface="Arial"/>
                  <a:ea typeface="Arial"/>
                  <a:cs typeface="Arial"/>
                  <a:sym typeface="Arial"/>
                </a:defRPr>
              </a:pPr>
              <a:r>
                <a:rPr sz="3400"/>
                <a:t>	 independent confidential log from sample of the defined sources.</a:t>
              </a:r>
            </a:p>
            <a:p>
              <a:pPr lvl="1" marL="406400" indent="50800" algn="l" defTabSz="1300480">
                <a:spcBef>
                  <a:spcPts val="800"/>
                </a:spcBef>
                <a:defRPr sz="5600">
                  <a:latin typeface="Arial"/>
                  <a:ea typeface="Arial"/>
                  <a:cs typeface="Arial"/>
                  <a:sym typeface="Arial"/>
                </a:defRPr>
              </a:pPr>
              <a:r>
                <a:rPr sz="3400"/>
                <a:t>Past Lie Level: </a:t>
              </a:r>
            </a:p>
            <a:p>
              <a:pPr lvl="2" marL="325120" indent="532130" algn="l" defTabSz="1300480">
                <a:spcBef>
                  <a:spcPts val="800"/>
                </a:spcBef>
                <a:defRPr sz="5600">
                  <a:latin typeface="Arial"/>
                  <a:ea typeface="Arial"/>
                  <a:cs typeface="Arial"/>
                  <a:sym typeface="Arial"/>
                </a:defRPr>
              </a:pPr>
              <a:r>
                <a:rPr sz="3400"/>
                <a:t>Past [My Old Mate, 2004] 42 &lt;-Bart</a:t>
              </a:r>
            </a:p>
            <a:p>
              <a:pPr lvl="1" marL="406400" indent="50800" algn="l" defTabSz="1300480">
                <a:spcBef>
                  <a:spcPts val="800"/>
                </a:spcBef>
                <a:defRPr sz="5600">
                  <a:latin typeface="Arial"/>
                  <a:ea typeface="Arial"/>
                  <a:cs typeface="Arial"/>
                  <a:sym typeface="Arial"/>
                </a:defRPr>
              </a:pPr>
              <a:r>
                <a:rPr sz="3400"/>
                <a:t>Goal</a:t>
              </a:r>
            </a:p>
            <a:p>
              <a:pPr lvl="1" marL="406400" indent="50800" algn="l" defTabSz="1300480">
                <a:spcBef>
                  <a:spcPts val="800"/>
                </a:spcBef>
                <a:defRPr sz="5600">
                  <a:latin typeface="Arial"/>
                  <a:ea typeface="Arial"/>
                  <a:cs typeface="Arial"/>
                  <a:sym typeface="Arial"/>
                </a:defRPr>
              </a:pPr>
              <a:r>
                <a:rPr sz="3400"/>
                <a:t>	 [My Current Mate, Year = 2005] Past Lie Level/2</a:t>
              </a:r>
            </a:p>
            <a:p>
              <a:pPr lvl="1" marL="406400" indent="50800" algn="l" defTabSz="1300480">
                <a:spcBef>
                  <a:spcPts val="800"/>
                </a:spcBef>
                <a:defRPr sz="5600">
                  <a:latin typeface="Arial"/>
                  <a:ea typeface="Arial"/>
                  <a:cs typeface="Arial"/>
                  <a:sym typeface="Arial"/>
                </a:defRPr>
              </a:pPr>
              <a:r>
                <a:rPr b="1" sz="3400"/>
                <a:t>Black</a:t>
              </a:r>
              <a:r>
                <a:rPr sz="3400"/>
                <a:t>: Defined: Non White Lies</a:t>
              </a:r>
            </a:p>
          </p:txBody>
        </p:sp>
      </p:gr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0" name="Shape 820"/>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sp>
        <p:nvSpPr>
          <p:cNvPr id="821" name="Shape 821"/>
          <p:cNvSpPr/>
          <p:nvPr>
            <p:ph type="title"/>
          </p:nvPr>
        </p:nvSpPr>
        <p:spPr>
          <a:xfrm>
            <a:off x="650239" y="-216747"/>
            <a:ext cx="11704322" cy="1625601"/>
          </a:xfrm>
          <a:prstGeom prst="rect">
            <a:avLst/>
          </a:prstGeom>
        </p:spPr>
        <p:txBody>
          <a:bodyPr>
            <a:normAutofit fontScale="100000" lnSpcReduction="0"/>
          </a:bodyPr>
          <a:lstStyle/>
          <a:p>
            <a:pPr/>
            <a:r>
              <a:t>Camaraderie    (Real Case UK)</a:t>
            </a:r>
          </a:p>
        </p:txBody>
      </p:sp>
      <p:sp>
        <p:nvSpPr>
          <p:cNvPr id="822" name="Shape 822"/>
          <p:cNvSpPr/>
          <p:nvPr>
            <p:ph type="body" idx="1"/>
          </p:nvPr>
        </p:nvSpPr>
        <p:spPr>
          <a:xfrm>
            <a:off x="1625599" y="1435946"/>
            <a:ext cx="11209869" cy="7242952"/>
          </a:xfrm>
          <a:prstGeom prst="rect">
            <a:avLst/>
          </a:prstGeom>
        </p:spPr>
        <p:txBody>
          <a:bodyPr>
            <a:normAutofit fontScale="100000" lnSpcReduction="0"/>
          </a:bodyPr>
          <a:lstStyle/>
          <a:p>
            <a:pPr marL="519288" indent="-519288" defTabSz="1386275">
              <a:lnSpc>
                <a:spcPct val="72000"/>
              </a:lnSpc>
              <a:spcBef>
                <a:spcPts val="900"/>
              </a:spcBef>
              <a:buSzTx/>
              <a:buNone/>
            </a:pPr>
            <a:r>
              <a:rPr b="1" sz="3800" u="sng"/>
              <a:t>Ambition</a:t>
            </a:r>
            <a:r>
              <a:rPr sz="3800"/>
              <a:t>: </a:t>
            </a:r>
            <a:r>
              <a:rPr i="1" sz="3800"/>
              <a:t>to maintain an exceptionally high sense of good personal feelings and co-operation amongst all staff: family atmosphere, corporate patriotism. In spite of business change and pressures.</a:t>
            </a:r>
            <a:endParaRPr sz="3800"/>
          </a:p>
          <a:p>
            <a:pPr marL="519288" indent="-519288" defTabSz="1386275">
              <a:lnSpc>
                <a:spcPct val="72000"/>
              </a:lnSpc>
              <a:spcBef>
                <a:spcPts val="900"/>
              </a:spcBef>
              <a:buSzTx/>
              <a:buNone/>
            </a:pPr>
            <a:r>
              <a:rPr b="1" sz="3800" u="sng"/>
              <a:t>Scale</a:t>
            </a:r>
            <a:r>
              <a:rPr sz="3800"/>
              <a:t>:  </a:t>
            </a:r>
            <a:r>
              <a:rPr b="1" sz="3800">
                <a:effectLst>
                  <a:outerShdw sx="100000" sy="100000" kx="0" ky="0" algn="b" rotWithShape="0" blurRad="38100" dist="38100" dir="2700000">
                    <a:srgbClr val="DDDDDD"/>
                  </a:outerShdw>
                </a:effectLst>
              </a:rPr>
              <a:t>probability that individuals enjoy the working atmosphere so much that they would not move to another company for less than 50% pay rise</a:t>
            </a:r>
            <a:r>
              <a:rPr sz="3800"/>
              <a:t>.</a:t>
            </a:r>
            <a:endParaRPr sz="3800"/>
          </a:p>
          <a:p>
            <a:pPr marL="519288" indent="-519288" defTabSz="1386275">
              <a:lnSpc>
                <a:spcPct val="72000"/>
              </a:lnSpc>
              <a:spcBef>
                <a:spcPts val="900"/>
              </a:spcBef>
              <a:buSzTx/>
              <a:buNone/>
            </a:pPr>
            <a:r>
              <a:rPr b="1" sz="3800" u="sng"/>
              <a:t>Meter</a:t>
            </a:r>
            <a:r>
              <a:rPr sz="3800"/>
              <a:t>: Apparently real offer via CD-S</a:t>
            </a:r>
            <a:endParaRPr sz="3800"/>
          </a:p>
          <a:p>
            <a:pPr marL="519288" indent="-519288" defTabSz="1386275">
              <a:lnSpc>
                <a:spcPct val="72000"/>
              </a:lnSpc>
              <a:spcBef>
                <a:spcPts val="900"/>
              </a:spcBef>
              <a:buSzTx/>
              <a:buNone/>
            </a:pPr>
            <a:r>
              <a:rPr b="1" sz="3800" u="sng"/>
              <a:t>Past</a:t>
            </a:r>
            <a:r>
              <a:rPr sz="3800"/>
              <a:t> [September 2001] 60+ % &lt;- R &amp; CD</a:t>
            </a:r>
            <a:endParaRPr sz="3800"/>
          </a:p>
          <a:p>
            <a:pPr marL="519288" indent="-519288" defTabSz="1386275">
              <a:lnSpc>
                <a:spcPct val="72000"/>
              </a:lnSpc>
              <a:spcBef>
                <a:spcPts val="900"/>
              </a:spcBef>
              <a:buSzTx/>
              <a:buNone/>
            </a:pPr>
            <a:r>
              <a:rPr b="1" sz="3800" u="sng"/>
              <a:t>Goal</a:t>
            </a:r>
            <a:r>
              <a:rPr sz="3800"/>
              <a:t> [Mid 2002] 10%, [End 2002] </a:t>
            </a:r>
            <a:r>
              <a:rPr b="1" sz="3800"/>
              <a:t>&lt;1%</a:t>
            </a:r>
            <a:r>
              <a:rPr sz="3800"/>
              <a:t> &lt;- R &amp; CD</a:t>
            </a:r>
            <a:endParaRPr sz="3800"/>
          </a:p>
          <a:p>
            <a:pPr marL="519288" indent="-519288" defTabSz="1386275">
              <a:lnSpc>
                <a:spcPct val="72000"/>
              </a:lnSpc>
              <a:spcBef>
                <a:spcPts val="900"/>
              </a:spcBef>
              <a:buSzTx/>
              <a:buNone/>
            </a:pPr>
            <a:r>
              <a:rPr b="1" sz="3800" u="sng"/>
              <a:t>Rationale</a:t>
            </a:r>
            <a:r>
              <a:rPr sz="3800"/>
              <a:t>: </a:t>
            </a:r>
            <a:endParaRPr sz="3800"/>
          </a:p>
          <a:p>
            <a:pPr marL="519288" indent="-519288" defTabSz="1386275">
              <a:lnSpc>
                <a:spcPct val="72000"/>
              </a:lnSpc>
              <a:spcBef>
                <a:spcPts val="900"/>
              </a:spcBef>
              <a:buSzTx/>
              <a:buNone/>
            </a:pPr>
            <a:r>
              <a:rPr sz="3800"/>
              <a:t>	maintain staff number, and morale as core of business and business predictability for customers.</a:t>
            </a:r>
          </a:p>
        </p:txBody>
      </p:sp>
      <p:sp>
        <p:nvSpPr>
          <p:cNvPr id="823" name="Shape 823"/>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824" name="Shape 824"/>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6" name="Shape 826"/>
          <p:cNvSpPr/>
          <p:nvPr/>
        </p:nvSpPr>
        <p:spPr>
          <a:xfrm>
            <a:off x="4443306" y="9123786"/>
            <a:ext cx="411818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1600">
                <a:solidFill>
                  <a:srgbClr val="888888"/>
                </a:solidFill>
                <a:latin typeface="Arial"/>
                <a:ea typeface="Arial"/>
                <a:cs typeface="Arial"/>
                <a:sym typeface="Arial"/>
              </a:defRPr>
            </a:lvl1pPr>
          </a:lstStyle>
          <a:p>
            <a:pPr/>
            <a:r>
              <a:t>© Tom@Gilb.com 2014</a:t>
            </a:r>
          </a:p>
        </p:txBody>
      </p:sp>
      <p:sp>
        <p:nvSpPr>
          <p:cNvPr id="827" name="Shape 827"/>
          <p:cNvSpPr/>
          <p:nvPr>
            <p:ph type="title"/>
          </p:nvPr>
        </p:nvSpPr>
        <p:spPr>
          <a:prstGeom prst="rect">
            <a:avLst/>
          </a:prstGeom>
        </p:spPr>
        <p:txBody>
          <a:bodyPr>
            <a:normAutofit fontScale="100000" lnSpcReduction="0"/>
          </a:bodyPr>
          <a:lstStyle/>
          <a:p>
            <a:pPr/>
            <a:r>
              <a:t>My ‘Christian’ Friend</a:t>
            </a:r>
          </a:p>
        </p:txBody>
      </p:sp>
      <p:sp>
        <p:nvSpPr>
          <p:cNvPr id="828" name="Shape 828"/>
          <p:cNvSpPr/>
          <p:nvPr>
            <p:ph type="body" sz="half" idx="1"/>
          </p:nvPr>
        </p:nvSpPr>
        <p:spPr>
          <a:xfrm>
            <a:off x="650239" y="1842346"/>
            <a:ext cx="11704322" cy="3684695"/>
          </a:xfrm>
          <a:prstGeom prst="rect">
            <a:avLst/>
          </a:prstGeom>
        </p:spPr>
        <p:txBody>
          <a:bodyPr>
            <a:normAutofit fontScale="100000" lnSpcReduction="0"/>
          </a:bodyPr>
          <a:lstStyle/>
          <a:p>
            <a:pPr marL="628650" indent="-628650">
              <a:spcBef>
                <a:spcPts val="1000"/>
              </a:spcBef>
            </a:pPr>
            <a:r>
              <a:rPr sz="4400"/>
              <a:t>Lawrence Day. Seattle Washington</a:t>
            </a:r>
            <a:endParaRPr sz="4400"/>
          </a:p>
          <a:p>
            <a:pPr marL="628650" indent="-628650">
              <a:spcBef>
                <a:spcPts val="1000"/>
              </a:spcBef>
            </a:pPr>
            <a:r>
              <a:rPr sz="4400"/>
              <a:t>“Love is not quantifiable”</a:t>
            </a:r>
            <a:endParaRPr sz="4400"/>
          </a:p>
          <a:p>
            <a:pPr lvl="1" marL="981075" indent="-523875">
              <a:spcBef>
                <a:spcPts val="1000"/>
              </a:spcBef>
            </a:pPr>
            <a:r>
              <a:rPr sz="4400"/>
              <a:t>Not in Bible</a:t>
            </a:r>
            <a:endParaRPr sz="4400"/>
          </a:p>
          <a:p>
            <a:pPr lvl="1" marL="981075" indent="-523875">
              <a:spcBef>
                <a:spcPts val="1000"/>
              </a:spcBef>
            </a:pPr>
            <a:r>
              <a:rPr sz="4400"/>
              <a:t>Little guidance from God and Jesus</a:t>
            </a:r>
          </a:p>
        </p:txBody>
      </p:sp>
      <p:pic>
        <p:nvPicPr>
          <p:cNvPr id="829" name="image78.png"/>
          <p:cNvPicPr>
            <a:picLocks noChangeAspect="1"/>
          </p:cNvPicPr>
          <p:nvPr/>
        </p:nvPicPr>
        <p:blipFill>
          <a:blip r:embed="rId2">
            <a:extLst/>
          </a:blip>
          <a:stretch>
            <a:fillRect/>
          </a:stretch>
        </p:blipFill>
        <p:spPr>
          <a:xfrm>
            <a:off x="8380871" y="5129671"/>
            <a:ext cx="4623930" cy="4623930"/>
          </a:xfrm>
          <a:prstGeom prst="rect">
            <a:avLst/>
          </a:prstGeom>
          <a:ln w="12700">
            <a:miter lim="400000"/>
          </a:ln>
        </p:spPr>
      </p:pic>
      <p:sp>
        <p:nvSpPr>
          <p:cNvPr id="830" name="Shape 830"/>
          <p:cNvSpPr/>
          <p:nvPr/>
        </p:nvSpPr>
        <p:spPr>
          <a:xfrm>
            <a:off x="650239" y="9123786"/>
            <a:ext cx="3034455"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Arial"/>
                <a:ea typeface="Arial"/>
                <a:cs typeface="Arial"/>
                <a:sym typeface="Arial"/>
              </a:defRPr>
            </a:lvl1pPr>
          </a:lstStyle>
          <a:p>
            <a:pPr/>
            <a:r>
              <a:t>1 July 2014</a:t>
            </a:r>
          </a:p>
        </p:txBody>
      </p:sp>
      <p:sp>
        <p:nvSpPr>
          <p:cNvPr id="831" name="Shape 831"/>
          <p:cNvSpPr/>
          <p:nvPr>
            <p:ph type="sldNum" sz="quarter" idx="2"/>
          </p:nvPr>
        </p:nvSpPr>
        <p:spPr>
          <a:xfrm>
            <a:off x="9320106" y="8864142"/>
            <a:ext cx="3034455"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3" name="Shape 833"/>
          <p:cNvSpPr/>
          <p:nvPr>
            <p:ph type="title"/>
          </p:nvPr>
        </p:nvSpPr>
        <p:spPr>
          <a:xfrm>
            <a:off x="758613" y="252870"/>
            <a:ext cx="12047503" cy="1115344"/>
          </a:xfrm>
          <a:prstGeom prst="rect">
            <a:avLst/>
          </a:prstGeom>
        </p:spPr>
        <p:txBody>
          <a:bodyPr>
            <a:normAutofit fontScale="100000" lnSpcReduction="0"/>
          </a:bodyPr>
          <a:lstStyle/>
          <a:p>
            <a:pPr defTabSz="1248460">
              <a:defRPr sz="3648"/>
            </a:pPr>
            <a:r>
              <a:rPr sz="3455"/>
              <a:t>Love: Biblical Dimensions </a:t>
            </a:r>
            <a:br>
              <a:rPr sz="3455"/>
            </a:br>
            <a:r>
              <a:rPr sz="3455"/>
              <a:t>&lt;- Lawrence Day, Boeing</a:t>
            </a:r>
          </a:p>
        </p:txBody>
      </p:sp>
      <p:sp>
        <p:nvSpPr>
          <p:cNvPr id="834" name="Shape 834"/>
          <p:cNvSpPr/>
          <p:nvPr>
            <p:ph type="body" idx="1"/>
          </p:nvPr>
        </p:nvSpPr>
        <p:spPr>
          <a:xfrm>
            <a:off x="5940213" y="1198880"/>
            <a:ext cx="7078134" cy="7972214"/>
          </a:xfrm>
          <a:prstGeom prst="rect">
            <a:avLst/>
          </a:prstGeom>
        </p:spPr>
        <p:txBody>
          <a:bodyPr>
            <a:normAutofit fontScale="100000" lnSpcReduction="0"/>
          </a:bodyPr>
          <a:lstStyle/>
          <a:p>
            <a:pPr marL="0" indent="0" defTabSz="1386275">
              <a:lnSpc>
                <a:spcPct val="90000"/>
              </a:lnSpc>
              <a:spcBef>
                <a:spcPts val="500"/>
              </a:spcBef>
              <a:buSzTx/>
              <a:buNone/>
            </a:pPr>
            <a:r>
              <a:rPr b="1" sz="2200"/>
              <a:t>A person who loves acts the following way toward the person being loved:</a:t>
            </a:r>
            <a:endParaRPr b="1" sz="2200"/>
          </a:p>
          <a:p>
            <a:pPr marL="0" indent="0" defTabSz="1386275">
              <a:lnSpc>
                <a:spcPct val="90000"/>
              </a:lnSpc>
              <a:buSzTx/>
              <a:buNone/>
            </a:pPr>
            <a:endParaRPr b="1" sz="2200"/>
          </a:p>
          <a:p>
            <a:pPr marL="0" indent="0" defTabSz="1386275">
              <a:lnSpc>
                <a:spcPct val="90000"/>
              </a:lnSpc>
              <a:spcBef>
                <a:spcPts val="500"/>
              </a:spcBef>
              <a:buSzTx/>
              <a:buNone/>
            </a:pPr>
            <a:r>
              <a:rPr b="1" sz="2200"/>
              <a:t>1.	suffereth long</a:t>
            </a:r>
            <a:endParaRPr b="1" sz="2200"/>
          </a:p>
          <a:p>
            <a:pPr marL="0" indent="0" defTabSz="1386275">
              <a:lnSpc>
                <a:spcPct val="90000"/>
              </a:lnSpc>
              <a:spcBef>
                <a:spcPts val="500"/>
              </a:spcBef>
              <a:buSzTx/>
              <a:buNone/>
            </a:pPr>
            <a:r>
              <a:rPr b="1" sz="2200"/>
              <a:t>2.	is kind</a:t>
            </a:r>
            <a:endParaRPr b="1" sz="2200"/>
          </a:p>
          <a:p>
            <a:pPr marL="0" indent="0" defTabSz="1386275">
              <a:lnSpc>
                <a:spcPct val="90000"/>
              </a:lnSpc>
              <a:spcBef>
                <a:spcPts val="500"/>
              </a:spcBef>
              <a:buSzTx/>
              <a:buNone/>
            </a:pPr>
            <a:r>
              <a:rPr b="1" sz="2200"/>
              <a:t>3.	envieth not</a:t>
            </a:r>
            <a:endParaRPr b="1" sz="2200"/>
          </a:p>
          <a:p>
            <a:pPr marL="0" indent="0" defTabSz="1386275">
              <a:lnSpc>
                <a:spcPct val="90000"/>
              </a:lnSpc>
              <a:spcBef>
                <a:spcPts val="500"/>
              </a:spcBef>
              <a:buSzTx/>
              <a:buNone/>
            </a:pPr>
            <a:r>
              <a:rPr b="1" sz="2200"/>
              <a:t>4.	vaunteth not itself, vaunteth...: </a:t>
            </a:r>
            <a:endParaRPr b="1" sz="2200"/>
          </a:p>
          <a:p>
            <a:pPr lvl="2" marL="0" indent="974725" defTabSz="1386275">
              <a:lnSpc>
                <a:spcPct val="90000"/>
              </a:lnSpc>
              <a:spcBef>
                <a:spcPts val="500"/>
              </a:spcBef>
              <a:buSzTx/>
              <a:buNone/>
              <a:defRPr sz="2800"/>
            </a:pPr>
            <a:r>
              <a:rPr b="1" sz="2200"/>
              <a:t>or, is not rash   (Vaunt = extravagant self praise)</a:t>
            </a:r>
          </a:p>
          <a:p>
            <a:pPr marL="0" indent="0" defTabSz="1386275">
              <a:lnSpc>
                <a:spcPct val="90000"/>
              </a:lnSpc>
              <a:spcBef>
                <a:spcPts val="500"/>
              </a:spcBef>
              <a:buSzTx/>
              <a:buNone/>
            </a:pPr>
            <a:r>
              <a:rPr b="1" sz="2200"/>
              <a:t>5.	is not puffed up</a:t>
            </a:r>
            <a:endParaRPr b="1" sz="2200"/>
          </a:p>
          <a:p>
            <a:pPr marL="0" indent="0" defTabSz="1386275">
              <a:lnSpc>
                <a:spcPct val="90000"/>
              </a:lnSpc>
              <a:spcBef>
                <a:spcPts val="500"/>
              </a:spcBef>
              <a:buSzTx/>
              <a:buNone/>
            </a:pPr>
            <a:r>
              <a:rPr b="1" sz="2200"/>
              <a:t>6.	Doth not behave itself unseemly</a:t>
            </a:r>
            <a:endParaRPr b="1" sz="2200"/>
          </a:p>
          <a:p>
            <a:pPr marL="0" indent="0" defTabSz="1386275">
              <a:lnSpc>
                <a:spcPct val="90000"/>
              </a:lnSpc>
              <a:spcBef>
                <a:spcPts val="500"/>
              </a:spcBef>
              <a:buSzTx/>
              <a:buNone/>
            </a:pPr>
            <a:r>
              <a:rPr b="1" sz="2200"/>
              <a:t>7.	seeketh not her own</a:t>
            </a:r>
            <a:endParaRPr b="1" sz="2200"/>
          </a:p>
          <a:p>
            <a:pPr marL="0" indent="0" defTabSz="1386275">
              <a:lnSpc>
                <a:spcPct val="90000"/>
              </a:lnSpc>
              <a:spcBef>
                <a:spcPts val="500"/>
              </a:spcBef>
              <a:buSzTx/>
              <a:buNone/>
            </a:pPr>
            <a:r>
              <a:rPr b="1" sz="2200"/>
              <a:t>8.	is not easily provoked</a:t>
            </a:r>
            <a:endParaRPr b="1" sz="2200"/>
          </a:p>
          <a:p>
            <a:pPr marL="0" indent="0" defTabSz="1386275">
              <a:lnSpc>
                <a:spcPct val="90000"/>
              </a:lnSpc>
              <a:spcBef>
                <a:spcPts val="500"/>
              </a:spcBef>
              <a:buSzTx/>
              <a:buNone/>
            </a:pPr>
            <a:r>
              <a:rPr b="1" sz="2200"/>
              <a:t>9.	thinketh no evil</a:t>
            </a:r>
            <a:endParaRPr b="1" sz="2200"/>
          </a:p>
          <a:p>
            <a:pPr marL="0" indent="0" defTabSz="1386275">
              <a:lnSpc>
                <a:spcPct val="90000"/>
              </a:lnSpc>
              <a:spcBef>
                <a:spcPts val="500"/>
              </a:spcBef>
              <a:buSzTx/>
              <a:buNone/>
            </a:pPr>
            <a:r>
              <a:rPr b="1" sz="2200"/>
              <a:t>10.	Rejoiceth not in iniquity   (=an unjust act)</a:t>
            </a:r>
            <a:endParaRPr b="1" sz="2200"/>
          </a:p>
          <a:p>
            <a:pPr marL="0" indent="0" defTabSz="1386275">
              <a:lnSpc>
                <a:spcPct val="90000"/>
              </a:lnSpc>
              <a:spcBef>
                <a:spcPts val="500"/>
              </a:spcBef>
              <a:buSzTx/>
              <a:buNone/>
            </a:pPr>
            <a:r>
              <a:rPr b="1" sz="2200"/>
              <a:t>11.	rejoiceth in the truth</a:t>
            </a:r>
            <a:endParaRPr b="1" sz="2200"/>
          </a:p>
          <a:p>
            <a:pPr marL="0" indent="0" defTabSz="1386275">
              <a:lnSpc>
                <a:spcPct val="90000"/>
              </a:lnSpc>
              <a:spcBef>
                <a:spcPts val="500"/>
              </a:spcBef>
              <a:buSzTx/>
              <a:buNone/>
            </a:pPr>
            <a:r>
              <a:rPr b="1" sz="2200"/>
              <a:t>12.	Beareth all things</a:t>
            </a:r>
            <a:endParaRPr b="1" sz="2200"/>
          </a:p>
          <a:p>
            <a:pPr marL="0" indent="0" defTabSz="1386275">
              <a:lnSpc>
                <a:spcPct val="90000"/>
              </a:lnSpc>
              <a:spcBef>
                <a:spcPts val="500"/>
              </a:spcBef>
              <a:buSzTx/>
              <a:buNone/>
            </a:pPr>
            <a:r>
              <a:rPr b="1" sz="2200"/>
              <a:t>13.	believeth all things</a:t>
            </a:r>
            <a:endParaRPr b="1" sz="2200"/>
          </a:p>
          <a:p>
            <a:pPr marL="0" indent="0" defTabSz="1386275">
              <a:lnSpc>
                <a:spcPct val="90000"/>
              </a:lnSpc>
              <a:spcBef>
                <a:spcPts val="500"/>
              </a:spcBef>
              <a:buSzTx/>
              <a:buNone/>
            </a:pPr>
            <a:r>
              <a:rPr b="1" sz="2200"/>
              <a:t>14.	hopeth all things</a:t>
            </a:r>
            <a:endParaRPr b="1" sz="2200"/>
          </a:p>
          <a:p>
            <a:pPr marL="0" indent="0" defTabSz="1386275">
              <a:lnSpc>
                <a:spcPct val="90000"/>
              </a:lnSpc>
              <a:spcBef>
                <a:spcPts val="500"/>
              </a:spcBef>
              <a:buSzTx/>
              <a:buNone/>
            </a:pPr>
            <a:r>
              <a:rPr b="1" sz="2200"/>
              <a:t>15.	endureth all things</a:t>
            </a:r>
            <a:endParaRPr b="1" sz="2200"/>
          </a:p>
          <a:p>
            <a:pPr marL="0" indent="0" defTabSz="1386275">
              <a:lnSpc>
                <a:spcPct val="90000"/>
              </a:lnSpc>
              <a:spcBef>
                <a:spcPts val="500"/>
              </a:spcBef>
              <a:buSzTx/>
              <a:buNone/>
            </a:pPr>
            <a:r>
              <a:rPr b="1" sz="2200"/>
              <a:t>16.	never faileth</a:t>
            </a:r>
          </a:p>
        </p:txBody>
      </p:sp>
      <p:pic>
        <p:nvPicPr>
          <p:cNvPr id="835" name="image79.png"/>
          <p:cNvPicPr>
            <a:picLocks noChangeAspect="1"/>
          </p:cNvPicPr>
          <p:nvPr/>
        </p:nvPicPr>
        <p:blipFill>
          <a:blip r:embed="rId3">
            <a:extLst/>
          </a:blip>
          <a:stretch>
            <a:fillRect/>
          </a:stretch>
        </p:blipFill>
        <p:spPr>
          <a:xfrm>
            <a:off x="2420337" y="6089227"/>
            <a:ext cx="3576321" cy="3370862"/>
          </a:xfrm>
          <a:prstGeom prst="rect">
            <a:avLst/>
          </a:prstGeom>
          <a:ln w="12700">
            <a:miter lim="400000"/>
          </a:ln>
        </p:spPr>
      </p:pic>
      <p:sp>
        <p:nvSpPr>
          <p:cNvPr id="836" name="Shape 836"/>
          <p:cNvSpPr/>
          <p:nvPr/>
        </p:nvSpPr>
        <p:spPr>
          <a:xfrm>
            <a:off x="1964266" y="1551093"/>
            <a:ext cx="3793068" cy="522359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spcBef>
                <a:spcPts val="1700"/>
              </a:spcBef>
              <a:defRPr sz="5600">
                <a:latin typeface="Arial"/>
                <a:ea typeface="Arial"/>
                <a:cs typeface="Arial"/>
                <a:sym typeface="Arial"/>
              </a:defRPr>
            </a:pPr>
            <a:r>
              <a:rPr b="1" sz="2800">
                <a:latin typeface="Calibri"/>
                <a:ea typeface="Calibri"/>
                <a:cs typeface="Calibri"/>
                <a:sym typeface="Calibri"/>
              </a:rPr>
              <a:t>The biblical citation (Book of First Corinthians, Chapter 13) I included gives the quantification of the term "love" (agape in Greek).   The ‘quantification’ for love would be as follows: </a:t>
            </a:r>
          </a:p>
          <a:p>
            <a:pPr algn="l" defTabSz="1300480">
              <a:spcBef>
                <a:spcPts val="1700"/>
              </a:spcBef>
              <a:defRPr sz="5600">
                <a:latin typeface="Arial"/>
                <a:ea typeface="Arial"/>
                <a:cs typeface="Arial"/>
                <a:sym typeface="Arial"/>
              </a:defRPr>
            </a:pPr>
            <a:r>
              <a:rPr b="1" sz="2800">
                <a:latin typeface="Calibri"/>
                <a:ea typeface="Calibri"/>
                <a:cs typeface="Calibri"/>
                <a:sym typeface="Calibri"/>
              </a:rPr>
              <a:t>------------&gt;</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0" name="Shape 840"/>
          <p:cNvSpPr/>
          <p:nvPr>
            <p:ph type="title"/>
          </p:nvPr>
        </p:nvSpPr>
        <p:spPr>
          <a:prstGeom prst="rect">
            <a:avLst/>
          </a:prstGeom>
        </p:spPr>
        <p:txBody>
          <a:bodyPr>
            <a:normAutofit fontScale="100000" lnSpcReduction="0"/>
          </a:bodyPr>
          <a:lstStyle/>
          <a:p>
            <a:pPr defTabSz="1118412">
              <a:defRPr sz="3268"/>
            </a:pPr>
            <a:r>
              <a:t>A Paper on ‘Love Quantified’</a:t>
            </a:r>
            <a:br/>
            <a:r>
              <a:rPr sz="2408"/>
              <a:t>http://www.gilb.com/tiki-download_file.php?fileId=335</a:t>
            </a:r>
            <a:br>
              <a:rPr sz="2408"/>
            </a:br>
          </a:p>
        </p:txBody>
      </p:sp>
      <p:pic>
        <p:nvPicPr>
          <p:cNvPr id="841" name="image80.png" descr="Screen shot 2010-04-15 at 18.15.19.png"/>
          <p:cNvPicPr>
            <a:picLocks noChangeAspect="1"/>
          </p:cNvPicPr>
          <p:nvPr/>
        </p:nvPicPr>
        <p:blipFill>
          <a:blip r:embed="rId2">
            <a:extLst/>
          </a:blip>
          <a:stretch>
            <a:fillRect/>
          </a:stretch>
        </p:blipFill>
        <p:spPr>
          <a:xfrm>
            <a:off x="505742" y="1850237"/>
            <a:ext cx="6105032" cy="7749833"/>
          </a:xfrm>
          <a:prstGeom prst="rect">
            <a:avLst/>
          </a:prstGeom>
          <a:ln w="12700">
            <a:miter lim="400000"/>
          </a:ln>
        </p:spPr>
      </p:pic>
      <p:pic>
        <p:nvPicPr>
          <p:cNvPr id="842" name="image81.png" descr="Screen shot 2010-04-15 at 18.19.22.png"/>
          <p:cNvPicPr>
            <a:picLocks noChangeAspect="1"/>
          </p:cNvPicPr>
          <p:nvPr/>
        </p:nvPicPr>
        <p:blipFill>
          <a:blip r:embed="rId3">
            <a:extLst/>
          </a:blip>
          <a:stretch>
            <a:fillRect/>
          </a:stretch>
        </p:blipFill>
        <p:spPr>
          <a:xfrm>
            <a:off x="6612063" y="2275839"/>
            <a:ext cx="8235084" cy="5635415"/>
          </a:xfrm>
          <a:prstGeom prst="rect">
            <a:avLst/>
          </a:prstGeom>
          <a:ln w="12700">
            <a:miter lim="400000"/>
          </a:ln>
        </p:spPr>
      </p:pic>
      <p:sp>
        <p:nvSpPr>
          <p:cNvPr id="843" name="Shape 843"/>
          <p:cNvSpPr/>
          <p:nvPr>
            <p:ph type="body" sz="half" idx="1"/>
          </p:nvPr>
        </p:nvSpPr>
        <p:spPr>
          <a:prstGeom prst="rect">
            <a:avLst/>
          </a:prstGeom>
        </p:spPr>
        <p:txBody>
          <a:bodyPr>
            <a:normAutofit fontScale="100000" lnSpcReduction="0"/>
          </a:bodyPr>
          <a:lstStyle>
            <a:lvl1pPr marL="0" indent="0">
              <a:buSzTx/>
              <a:buNone/>
            </a:lvl1pPr>
          </a:lstStyle>
          <a:p>
            <a:pPr/>
            <a:r>
              <a:t>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nvSpPr>
        <p:spPr>
          <a:xfrm>
            <a:off x="1931220" y="3328966"/>
            <a:ext cx="8890939" cy="625525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650240">
              <a:lnSpc>
                <a:spcPct val="90000"/>
              </a:lnSpc>
              <a:defRPr sz="4600">
                <a:latin typeface="Calibri"/>
                <a:ea typeface="Calibri"/>
                <a:cs typeface="Calibri"/>
                <a:sym typeface="Calibri"/>
              </a:defRPr>
            </a:pPr>
            <a:r>
              <a:t>Make small changes in the sota:</a:t>
            </a:r>
          </a:p>
          <a:p>
            <a:pPr lvl="1" indent="457200" algn="l" defTabSz="650240">
              <a:lnSpc>
                <a:spcPct val="90000"/>
              </a:lnSpc>
              <a:defRPr sz="4600">
                <a:latin typeface="Calibri"/>
                <a:ea typeface="Calibri"/>
                <a:cs typeface="Calibri"/>
                <a:sym typeface="Calibri"/>
              </a:defRPr>
            </a:pPr>
            <a:r>
              <a:t>‘Sota’ = Engineering State Of The Art Heuristics &lt;-Koen, Discussion, p. 48</a:t>
            </a:r>
          </a:p>
          <a:p>
            <a:pPr algn="l" defTabSz="650240">
              <a:lnSpc>
                <a:spcPct val="90000"/>
              </a:lnSpc>
              <a:defRPr sz="4600">
                <a:latin typeface="Calibri"/>
                <a:ea typeface="Calibri"/>
                <a:cs typeface="Calibri"/>
                <a:sym typeface="Calibri"/>
              </a:defRPr>
            </a:pPr>
          </a:p>
          <a:p>
            <a:pPr algn="l" defTabSz="650240">
              <a:lnSpc>
                <a:spcPct val="90000"/>
              </a:lnSpc>
              <a:defRPr sz="4600">
                <a:latin typeface="Calibri"/>
                <a:ea typeface="Calibri"/>
                <a:cs typeface="Calibri"/>
                <a:sym typeface="Calibri"/>
              </a:defRPr>
            </a:pPr>
            <a:r>
              <a:t>Always give yourself a chance to retreat; and</a:t>
            </a:r>
          </a:p>
          <a:p>
            <a:pPr algn="l" defTabSz="650240">
              <a:lnSpc>
                <a:spcPct val="90000"/>
              </a:lnSpc>
              <a:defRPr sz="4600">
                <a:latin typeface="Calibri"/>
                <a:ea typeface="Calibri"/>
                <a:cs typeface="Calibri"/>
                <a:sym typeface="Calibri"/>
              </a:defRPr>
            </a:pPr>
          </a:p>
          <a:p>
            <a:pPr algn="l" defTabSz="650240">
              <a:lnSpc>
                <a:spcPct val="90000"/>
              </a:lnSpc>
              <a:defRPr sz="4600">
                <a:latin typeface="Calibri"/>
                <a:ea typeface="Calibri"/>
                <a:cs typeface="Calibri"/>
                <a:sym typeface="Calibri"/>
              </a:defRPr>
            </a:pPr>
            <a:r>
              <a:t>Use feedback to stabilize the design process</a:t>
            </a:r>
          </a:p>
        </p:txBody>
      </p:sp>
      <p:sp>
        <p:nvSpPr>
          <p:cNvPr id="303" name="Shape 303"/>
          <p:cNvSpPr/>
          <p:nvPr/>
        </p:nvSpPr>
        <p:spPr>
          <a:xfrm>
            <a:off x="3875799" y="529510"/>
            <a:ext cx="5001780"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457200" algn="l" defTabSz="650240">
              <a:lnSpc>
                <a:spcPct val="90000"/>
              </a:lnSpc>
              <a:defRPr sz="4600">
                <a:latin typeface="Calibri"/>
                <a:ea typeface="Calibri"/>
                <a:cs typeface="Calibri"/>
                <a:sym typeface="Calibri"/>
              </a:defRPr>
            </a:pPr>
            <a:r>
              <a:t>Koen’s Heuristics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5" name="Shape 845"/>
          <p:cNvSpPr/>
          <p:nvPr>
            <p:ph type="title"/>
          </p:nvPr>
        </p:nvSpPr>
        <p:spPr>
          <a:prstGeom prst="rect">
            <a:avLst/>
          </a:prstGeom>
        </p:spPr>
        <p:txBody>
          <a:bodyPr/>
          <a:lstStyle/>
          <a:p>
            <a:pPr/>
            <a:r>
              <a:t>The ‘Evo’ Agile method: Value Focus</a:t>
            </a:r>
          </a:p>
        </p:txBody>
      </p:sp>
      <p:sp>
        <p:nvSpPr>
          <p:cNvPr id="846" name="Shape 84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8" name="Shape 848"/>
          <p:cNvSpPr/>
          <p:nvPr>
            <p:ph type="sldNum" sz="quarter" idx="2"/>
          </p:nvPr>
        </p:nvSpPr>
        <p:spPr>
          <a:xfrm>
            <a:off x="12466516" y="9195929"/>
            <a:ext cx="538285" cy="53366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851" name="Group 851"/>
          <p:cNvGrpSpPr/>
          <p:nvPr/>
        </p:nvGrpSpPr>
        <p:grpSpPr>
          <a:xfrm>
            <a:off x="1083733" y="4985173"/>
            <a:ext cx="11487574" cy="1192108"/>
            <a:chOff x="0" y="0"/>
            <a:chExt cx="11487573" cy="1192106"/>
          </a:xfrm>
        </p:grpSpPr>
        <p:sp>
          <p:nvSpPr>
            <p:cNvPr id="849" name="Shape 849"/>
            <p:cNvSpPr/>
            <p:nvPr/>
          </p:nvSpPr>
          <p:spPr>
            <a:xfrm>
              <a:off x="0" y="0"/>
              <a:ext cx="11487574" cy="1192107"/>
            </a:xfrm>
            <a:prstGeom prst="rightArrow">
              <a:avLst>
                <a:gd name="adj1" fmla="val 50000"/>
                <a:gd name="adj2" fmla="val 240909"/>
              </a:avLst>
            </a:prstGeom>
            <a:solidFill>
              <a:srgbClr val="00AA08"/>
            </a:solidFill>
            <a:ln w="12700" cap="flat">
              <a:solidFill>
                <a:srgbClr val="000000"/>
              </a:solidFill>
              <a:prstDash val="solid"/>
              <a:miter lim="400000"/>
            </a:ln>
            <a:effectLst/>
          </p:spPr>
          <p:txBody>
            <a:bodyPr wrap="square" lIns="65023" tIns="65023" rIns="65023" bIns="65023" numCol="1" anchor="ctr">
              <a:noAutofit/>
            </a:bodyPr>
            <a:lstStyle/>
            <a:p>
              <a:pPr algn="r" defTabSz="1300480">
                <a:defRPr b="1" sz="5000">
                  <a:solidFill>
                    <a:srgbClr val="FFFFFF"/>
                  </a:solidFill>
                  <a:latin typeface="Arial"/>
                  <a:ea typeface="Arial"/>
                  <a:cs typeface="Arial"/>
                  <a:sym typeface="Arial"/>
                </a:defRPr>
              </a:pPr>
            </a:p>
          </p:txBody>
        </p:sp>
        <p:sp>
          <p:nvSpPr>
            <p:cNvPr id="850" name="Shape 850"/>
            <p:cNvSpPr/>
            <p:nvPr/>
          </p:nvSpPr>
          <p:spPr>
            <a:xfrm>
              <a:off x="8465642" y="333646"/>
              <a:ext cx="1585985"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algn="r" defTabSz="1300480">
                <a:defRPr b="1" sz="2800">
                  <a:solidFill>
                    <a:srgbClr val="FFFFFF"/>
                  </a:solidFill>
                  <a:latin typeface="Arial"/>
                  <a:ea typeface="Arial"/>
                  <a:cs typeface="Arial"/>
                  <a:sym typeface="Arial"/>
                </a:defRPr>
              </a:lvl1pPr>
            </a:lstStyle>
            <a:p>
              <a:pPr/>
              <a:r>
                <a:t>Success</a:t>
              </a:r>
            </a:p>
          </p:txBody>
        </p:sp>
      </p:grpSp>
      <p:grpSp>
        <p:nvGrpSpPr>
          <p:cNvPr id="854" name="Group 854"/>
          <p:cNvGrpSpPr/>
          <p:nvPr/>
        </p:nvGrpSpPr>
        <p:grpSpPr>
          <a:xfrm>
            <a:off x="975359" y="5292231"/>
            <a:ext cx="4660055" cy="577992"/>
            <a:chOff x="0" y="0"/>
            <a:chExt cx="4660053" cy="577991"/>
          </a:xfrm>
        </p:grpSpPr>
        <p:sp>
          <p:nvSpPr>
            <p:cNvPr id="852" name="Shape 852"/>
            <p:cNvSpPr/>
            <p:nvPr/>
          </p:nvSpPr>
          <p:spPr>
            <a:xfrm>
              <a:off x="0" y="0"/>
              <a:ext cx="4660054" cy="577992"/>
            </a:xfrm>
            <a:prstGeom prst="rect">
              <a:avLst/>
            </a:prstGeom>
            <a:solidFill>
              <a:srgbClr val="FF2606"/>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853" name="Shape 853"/>
            <p:cNvSpPr/>
            <p:nvPr/>
          </p:nvSpPr>
          <p:spPr>
            <a:xfrm>
              <a:off x="1359582" y="26588"/>
              <a:ext cx="1940890"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Intolerable</a:t>
              </a:r>
            </a:p>
          </p:txBody>
        </p:sp>
      </p:grpSp>
      <p:sp>
        <p:nvSpPr>
          <p:cNvPr id="855" name="Shape 855"/>
          <p:cNvSpPr/>
          <p:nvPr>
            <p:ph type="title"/>
          </p:nvPr>
        </p:nvSpPr>
        <p:spPr>
          <a:prstGeom prst="rect">
            <a:avLst/>
          </a:prstGeom>
        </p:spPr>
        <p:txBody>
          <a:bodyPr/>
          <a:lstStyle>
            <a:lvl1pPr defTabSz="1105408">
              <a:defRPr sz="3230"/>
            </a:lvl1pPr>
          </a:lstStyle>
          <a:p>
            <a:pPr/>
            <a:r>
              <a:t>Evolutionary Delivery is driven by meeting Stakeholder Value &amp; Product Quality Requirements</a:t>
            </a:r>
          </a:p>
        </p:txBody>
      </p:sp>
      <p:sp>
        <p:nvSpPr>
          <p:cNvPr id="856" name="Shape 856"/>
          <p:cNvSpPr/>
          <p:nvPr/>
        </p:nvSpPr>
        <p:spPr>
          <a:xfrm>
            <a:off x="325119" y="4118186"/>
            <a:ext cx="866988" cy="2926081"/>
          </a:xfrm>
          <a:prstGeom prst="ellipse">
            <a:avLst/>
          </a:prstGeom>
          <a:solidFill>
            <a:srgbClr val="D1FEEE"/>
          </a:solidFill>
          <a:ln w="12700">
            <a:solidFill>
              <a:srgbClr val="000000"/>
            </a:solidFill>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857" name="Shape 857"/>
          <p:cNvSpPr/>
          <p:nvPr/>
        </p:nvSpPr>
        <p:spPr>
          <a:xfrm flipH="1">
            <a:off x="2167466" y="498517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grpSp>
        <p:nvGrpSpPr>
          <p:cNvPr id="860" name="Group 860"/>
          <p:cNvGrpSpPr/>
          <p:nvPr/>
        </p:nvGrpSpPr>
        <p:grpSpPr>
          <a:xfrm>
            <a:off x="5635413" y="5292231"/>
            <a:ext cx="2817708" cy="577992"/>
            <a:chOff x="0" y="0"/>
            <a:chExt cx="2817706" cy="577991"/>
          </a:xfrm>
        </p:grpSpPr>
        <p:sp>
          <p:nvSpPr>
            <p:cNvPr id="858" name="Shape 858"/>
            <p:cNvSpPr/>
            <p:nvPr/>
          </p:nvSpPr>
          <p:spPr>
            <a:xfrm>
              <a:off x="0" y="0"/>
              <a:ext cx="2817707" cy="577992"/>
            </a:xfrm>
            <a:prstGeom prst="rect">
              <a:avLst/>
            </a:prstGeom>
            <a:solidFill>
              <a:srgbClr val="EC9A03"/>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859" name="Shape 859"/>
            <p:cNvSpPr/>
            <p:nvPr/>
          </p:nvSpPr>
          <p:spPr>
            <a:xfrm>
              <a:off x="560212" y="26588"/>
              <a:ext cx="1697283"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Tolerable</a:t>
              </a:r>
            </a:p>
          </p:txBody>
        </p:sp>
      </p:grpSp>
      <p:sp>
        <p:nvSpPr>
          <p:cNvPr id="861" name="Shape 861"/>
          <p:cNvSpPr/>
          <p:nvPr/>
        </p:nvSpPr>
        <p:spPr>
          <a:xfrm>
            <a:off x="8453120" y="498517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862" name="Shape 862"/>
          <p:cNvSpPr/>
          <p:nvPr/>
        </p:nvSpPr>
        <p:spPr>
          <a:xfrm>
            <a:off x="5635413" y="498517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863" name="Shape 863"/>
          <p:cNvSpPr/>
          <p:nvPr/>
        </p:nvSpPr>
        <p:spPr>
          <a:xfrm>
            <a:off x="1244081" y="6169942"/>
            <a:ext cx="1835483"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3800">
                <a:solidFill>
                  <a:srgbClr val="3C4361"/>
                </a:solidFill>
                <a:latin typeface="Arial"/>
                <a:ea typeface="Arial"/>
                <a:cs typeface="Arial"/>
                <a:sym typeface="Arial"/>
              </a:defRPr>
            </a:pPr>
            <a:r>
              <a:t>Past</a:t>
            </a:r>
          </a:p>
          <a:p>
            <a:pPr defTabSz="1300480">
              <a:defRPr b="1" sz="3800">
                <a:solidFill>
                  <a:srgbClr val="3C4361"/>
                </a:solidFill>
                <a:latin typeface="Arial"/>
                <a:ea typeface="Arial"/>
                <a:cs typeface="Arial"/>
                <a:sym typeface="Arial"/>
              </a:defRPr>
            </a:pPr>
            <a:r>
              <a:t>30 sec.</a:t>
            </a:r>
          </a:p>
        </p:txBody>
      </p:sp>
      <p:sp>
        <p:nvSpPr>
          <p:cNvPr id="864" name="Shape 864"/>
          <p:cNvSpPr/>
          <p:nvPr/>
        </p:nvSpPr>
        <p:spPr>
          <a:xfrm>
            <a:off x="3888821" y="6169942"/>
            <a:ext cx="3511247"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3800">
                <a:solidFill>
                  <a:srgbClr val="3C4361"/>
                </a:solidFill>
                <a:latin typeface="Arial"/>
                <a:ea typeface="Arial"/>
                <a:cs typeface="Arial"/>
                <a:sym typeface="Arial"/>
              </a:defRPr>
            </a:pPr>
            <a:r>
              <a:t>Tolerable/Fail</a:t>
            </a:r>
          </a:p>
          <a:p>
            <a:pPr defTabSz="1300480">
              <a:defRPr b="1" sz="3800">
                <a:solidFill>
                  <a:srgbClr val="3C4361"/>
                </a:solidFill>
                <a:latin typeface="Arial"/>
                <a:ea typeface="Arial"/>
                <a:cs typeface="Arial"/>
                <a:sym typeface="Arial"/>
              </a:defRPr>
            </a:pPr>
            <a:r>
              <a:t>20 sec.</a:t>
            </a:r>
          </a:p>
        </p:txBody>
      </p:sp>
      <p:sp>
        <p:nvSpPr>
          <p:cNvPr id="865" name="Shape 865"/>
          <p:cNvSpPr/>
          <p:nvPr/>
        </p:nvSpPr>
        <p:spPr>
          <a:xfrm>
            <a:off x="7315200" y="6169942"/>
            <a:ext cx="2275841" cy="1270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defTabSz="1300480">
              <a:defRPr b="1" sz="3800">
                <a:solidFill>
                  <a:srgbClr val="3C4361"/>
                </a:solidFill>
                <a:latin typeface="Arial"/>
                <a:ea typeface="Arial"/>
                <a:cs typeface="Arial"/>
                <a:sym typeface="Arial"/>
              </a:defRPr>
            </a:pPr>
            <a:r>
              <a:t>Goal</a:t>
            </a:r>
          </a:p>
          <a:p>
            <a:pPr defTabSz="1300480">
              <a:defRPr b="1" sz="3800">
                <a:solidFill>
                  <a:srgbClr val="3C4361"/>
                </a:solidFill>
                <a:latin typeface="Arial"/>
                <a:ea typeface="Arial"/>
                <a:cs typeface="Arial"/>
                <a:sym typeface="Arial"/>
              </a:defRPr>
            </a:pPr>
            <a:r>
              <a:t>15 sec.</a:t>
            </a:r>
          </a:p>
        </p:txBody>
      </p:sp>
      <p:sp>
        <p:nvSpPr>
          <p:cNvPr id="866" name="Shape 866"/>
          <p:cNvSpPr/>
          <p:nvPr/>
        </p:nvSpPr>
        <p:spPr>
          <a:xfrm>
            <a:off x="866986" y="7649351"/>
            <a:ext cx="6359505"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1300480">
              <a:defRPr b="1" sz="3800" u="sng">
                <a:solidFill>
                  <a:srgbClr val="3C4361"/>
                </a:solidFill>
                <a:latin typeface="Arial"/>
                <a:ea typeface="Arial"/>
                <a:cs typeface="Arial"/>
                <a:sym typeface="Arial"/>
              </a:defRPr>
            </a:pPr>
            <a:r>
              <a:t>Speed</a:t>
            </a:r>
          </a:p>
          <a:p>
            <a:pPr algn="l" defTabSz="1300480">
              <a:defRPr b="1" sz="3800">
                <a:solidFill>
                  <a:srgbClr val="3C4361"/>
                </a:solidFill>
                <a:latin typeface="Arial"/>
                <a:ea typeface="Arial"/>
                <a:cs typeface="Arial"/>
                <a:sym typeface="Arial"/>
              </a:defRPr>
            </a:pPr>
            <a:r>
              <a:t>Scale: seconds to do task</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0" name="Shape 870"/>
          <p:cNvSpPr/>
          <p:nvPr>
            <p:ph type="sldNum" sz="quarter" idx="2"/>
          </p:nvPr>
        </p:nvSpPr>
        <p:spPr>
          <a:xfrm>
            <a:off x="12466516" y="9195929"/>
            <a:ext cx="538285" cy="53366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873" name="Group 873"/>
          <p:cNvGrpSpPr/>
          <p:nvPr/>
        </p:nvGrpSpPr>
        <p:grpSpPr>
          <a:xfrm>
            <a:off x="1083733" y="4985173"/>
            <a:ext cx="11487574" cy="1192108"/>
            <a:chOff x="0" y="0"/>
            <a:chExt cx="11487573" cy="1192106"/>
          </a:xfrm>
        </p:grpSpPr>
        <p:sp>
          <p:nvSpPr>
            <p:cNvPr id="871" name="Shape 871"/>
            <p:cNvSpPr/>
            <p:nvPr/>
          </p:nvSpPr>
          <p:spPr>
            <a:xfrm>
              <a:off x="0" y="0"/>
              <a:ext cx="11487574" cy="1192107"/>
            </a:xfrm>
            <a:prstGeom prst="rightArrow">
              <a:avLst>
                <a:gd name="adj1" fmla="val 50000"/>
                <a:gd name="adj2" fmla="val 240909"/>
              </a:avLst>
            </a:prstGeom>
            <a:solidFill>
              <a:srgbClr val="00AA08"/>
            </a:solidFill>
            <a:ln w="12700" cap="flat">
              <a:solidFill>
                <a:srgbClr val="000000"/>
              </a:solidFill>
              <a:prstDash val="solid"/>
              <a:miter lim="400000"/>
            </a:ln>
            <a:effectLst/>
          </p:spPr>
          <p:txBody>
            <a:bodyPr wrap="square" lIns="65023" tIns="65023" rIns="65023" bIns="65023" numCol="1" anchor="ctr">
              <a:noAutofit/>
            </a:bodyPr>
            <a:lstStyle/>
            <a:p>
              <a:pPr algn="r" defTabSz="1300480">
                <a:defRPr b="1" sz="5000">
                  <a:solidFill>
                    <a:srgbClr val="FFFFFF"/>
                  </a:solidFill>
                  <a:latin typeface="Arial"/>
                  <a:ea typeface="Arial"/>
                  <a:cs typeface="Arial"/>
                  <a:sym typeface="Arial"/>
                </a:defRPr>
              </a:pPr>
            </a:p>
          </p:txBody>
        </p:sp>
        <p:sp>
          <p:nvSpPr>
            <p:cNvPr id="872" name="Shape 872"/>
            <p:cNvSpPr/>
            <p:nvPr/>
          </p:nvSpPr>
          <p:spPr>
            <a:xfrm>
              <a:off x="8465642" y="333646"/>
              <a:ext cx="1585985"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algn="r" defTabSz="1300480">
                <a:defRPr b="1" sz="2800">
                  <a:solidFill>
                    <a:srgbClr val="FFFFFF"/>
                  </a:solidFill>
                  <a:latin typeface="Arial"/>
                  <a:ea typeface="Arial"/>
                  <a:cs typeface="Arial"/>
                  <a:sym typeface="Arial"/>
                </a:defRPr>
              </a:lvl1pPr>
            </a:lstStyle>
            <a:p>
              <a:pPr/>
              <a:r>
                <a:t>Success</a:t>
              </a:r>
            </a:p>
          </p:txBody>
        </p:sp>
      </p:grpSp>
      <p:grpSp>
        <p:nvGrpSpPr>
          <p:cNvPr id="876" name="Group 876"/>
          <p:cNvGrpSpPr/>
          <p:nvPr/>
        </p:nvGrpSpPr>
        <p:grpSpPr>
          <a:xfrm>
            <a:off x="975359" y="5292231"/>
            <a:ext cx="4660055" cy="577992"/>
            <a:chOff x="0" y="0"/>
            <a:chExt cx="4660053" cy="577991"/>
          </a:xfrm>
        </p:grpSpPr>
        <p:sp>
          <p:nvSpPr>
            <p:cNvPr id="874" name="Shape 874"/>
            <p:cNvSpPr/>
            <p:nvPr/>
          </p:nvSpPr>
          <p:spPr>
            <a:xfrm>
              <a:off x="0" y="0"/>
              <a:ext cx="4660054" cy="577992"/>
            </a:xfrm>
            <a:prstGeom prst="rect">
              <a:avLst/>
            </a:prstGeom>
            <a:solidFill>
              <a:srgbClr val="FF2606"/>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875" name="Shape 875"/>
            <p:cNvSpPr/>
            <p:nvPr/>
          </p:nvSpPr>
          <p:spPr>
            <a:xfrm>
              <a:off x="1359582" y="26588"/>
              <a:ext cx="1940890"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Intolerable</a:t>
              </a:r>
            </a:p>
          </p:txBody>
        </p:sp>
      </p:grpSp>
      <p:grpSp>
        <p:nvGrpSpPr>
          <p:cNvPr id="879" name="Group 879"/>
          <p:cNvGrpSpPr/>
          <p:nvPr/>
        </p:nvGrpSpPr>
        <p:grpSpPr>
          <a:xfrm>
            <a:off x="2105536" y="5292231"/>
            <a:ext cx="1388217" cy="577992"/>
            <a:chOff x="12565" y="0"/>
            <a:chExt cx="1388216" cy="577991"/>
          </a:xfrm>
        </p:grpSpPr>
        <p:sp>
          <p:nvSpPr>
            <p:cNvPr id="877" name="Shape 877"/>
            <p:cNvSpPr/>
            <p:nvPr/>
          </p:nvSpPr>
          <p:spPr>
            <a:xfrm>
              <a:off x="56433" y="0"/>
              <a:ext cx="1300481"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878" name="Shape 878"/>
            <p:cNvSpPr/>
            <p:nvPr/>
          </p:nvSpPr>
          <p:spPr>
            <a:xfrm>
              <a:off x="12565" y="26588"/>
              <a:ext cx="13882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Cycle 1</a:t>
              </a:r>
            </a:p>
          </p:txBody>
        </p:sp>
      </p:grpSp>
      <p:sp>
        <p:nvSpPr>
          <p:cNvPr id="880" name="Shape 880"/>
          <p:cNvSpPr/>
          <p:nvPr>
            <p:ph type="title"/>
          </p:nvPr>
        </p:nvSpPr>
        <p:spPr>
          <a:prstGeom prst="rect">
            <a:avLst/>
          </a:prstGeom>
        </p:spPr>
        <p:txBody>
          <a:bodyPr/>
          <a:lstStyle>
            <a:lvl1pPr defTabSz="1105408">
              <a:defRPr sz="3230"/>
            </a:lvl1pPr>
          </a:lstStyle>
          <a:p>
            <a:pPr/>
            <a:r>
              <a:t>Evolutionary Delivery is driven by meeting Stakeholder Value &amp; Product Quality Requirements</a:t>
            </a:r>
          </a:p>
        </p:txBody>
      </p:sp>
      <p:sp>
        <p:nvSpPr>
          <p:cNvPr id="881" name="Shape 881"/>
          <p:cNvSpPr/>
          <p:nvPr/>
        </p:nvSpPr>
        <p:spPr>
          <a:xfrm>
            <a:off x="325119" y="4118186"/>
            <a:ext cx="866988" cy="2926081"/>
          </a:xfrm>
          <a:prstGeom prst="ellipse">
            <a:avLst/>
          </a:prstGeom>
          <a:solidFill>
            <a:srgbClr val="D1FEEE"/>
          </a:solidFill>
          <a:ln w="12700">
            <a:solidFill>
              <a:srgbClr val="000000"/>
            </a:solidFill>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882" name="Shape 882"/>
          <p:cNvSpPr/>
          <p:nvPr/>
        </p:nvSpPr>
        <p:spPr>
          <a:xfrm flipH="1">
            <a:off x="2167466" y="498517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grpSp>
        <p:nvGrpSpPr>
          <p:cNvPr id="885" name="Group 885"/>
          <p:cNvGrpSpPr/>
          <p:nvPr/>
        </p:nvGrpSpPr>
        <p:grpSpPr>
          <a:xfrm>
            <a:off x="5635413" y="5292231"/>
            <a:ext cx="2817708" cy="577992"/>
            <a:chOff x="0" y="0"/>
            <a:chExt cx="2817706" cy="577991"/>
          </a:xfrm>
        </p:grpSpPr>
        <p:sp>
          <p:nvSpPr>
            <p:cNvPr id="883" name="Shape 883"/>
            <p:cNvSpPr/>
            <p:nvPr/>
          </p:nvSpPr>
          <p:spPr>
            <a:xfrm>
              <a:off x="0" y="0"/>
              <a:ext cx="2817707" cy="577992"/>
            </a:xfrm>
            <a:prstGeom prst="rect">
              <a:avLst/>
            </a:prstGeom>
            <a:solidFill>
              <a:srgbClr val="EC9A03"/>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884" name="Shape 884"/>
            <p:cNvSpPr/>
            <p:nvPr/>
          </p:nvSpPr>
          <p:spPr>
            <a:xfrm>
              <a:off x="560212" y="26588"/>
              <a:ext cx="1697283"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Tolerable</a:t>
              </a:r>
            </a:p>
          </p:txBody>
        </p:sp>
      </p:grpSp>
      <p:sp>
        <p:nvSpPr>
          <p:cNvPr id="886" name="Shape 886"/>
          <p:cNvSpPr/>
          <p:nvPr/>
        </p:nvSpPr>
        <p:spPr>
          <a:xfrm>
            <a:off x="8453120" y="498517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887" name="Shape 887"/>
          <p:cNvSpPr/>
          <p:nvPr/>
        </p:nvSpPr>
        <p:spPr>
          <a:xfrm>
            <a:off x="5635413" y="498517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888" name="Shape 888"/>
          <p:cNvSpPr/>
          <p:nvPr/>
        </p:nvSpPr>
        <p:spPr>
          <a:xfrm>
            <a:off x="1244081" y="6169942"/>
            <a:ext cx="1835483"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3800">
                <a:solidFill>
                  <a:srgbClr val="3C4361"/>
                </a:solidFill>
                <a:latin typeface="Arial"/>
                <a:ea typeface="Arial"/>
                <a:cs typeface="Arial"/>
                <a:sym typeface="Arial"/>
              </a:defRPr>
            </a:pPr>
            <a:r>
              <a:t>Past</a:t>
            </a:r>
          </a:p>
          <a:p>
            <a:pPr defTabSz="1300480">
              <a:defRPr b="1" sz="3800">
                <a:solidFill>
                  <a:srgbClr val="3C4361"/>
                </a:solidFill>
                <a:latin typeface="Arial"/>
                <a:ea typeface="Arial"/>
                <a:cs typeface="Arial"/>
                <a:sym typeface="Arial"/>
              </a:defRPr>
            </a:pPr>
            <a:r>
              <a:t>30 sec.</a:t>
            </a:r>
          </a:p>
        </p:txBody>
      </p:sp>
      <p:sp>
        <p:nvSpPr>
          <p:cNvPr id="889" name="Shape 889"/>
          <p:cNvSpPr/>
          <p:nvPr/>
        </p:nvSpPr>
        <p:spPr>
          <a:xfrm>
            <a:off x="3888821" y="6169942"/>
            <a:ext cx="3511247"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3800">
                <a:solidFill>
                  <a:srgbClr val="3C4361"/>
                </a:solidFill>
                <a:latin typeface="Arial"/>
                <a:ea typeface="Arial"/>
                <a:cs typeface="Arial"/>
                <a:sym typeface="Arial"/>
              </a:defRPr>
            </a:pPr>
            <a:r>
              <a:t>Tolerable/Fail</a:t>
            </a:r>
          </a:p>
          <a:p>
            <a:pPr defTabSz="1300480">
              <a:defRPr b="1" sz="3800">
                <a:solidFill>
                  <a:srgbClr val="3C4361"/>
                </a:solidFill>
                <a:latin typeface="Arial"/>
                <a:ea typeface="Arial"/>
                <a:cs typeface="Arial"/>
                <a:sym typeface="Arial"/>
              </a:defRPr>
            </a:pPr>
            <a:r>
              <a:t>20 sec.</a:t>
            </a:r>
          </a:p>
        </p:txBody>
      </p:sp>
      <p:sp>
        <p:nvSpPr>
          <p:cNvPr id="890" name="Shape 890"/>
          <p:cNvSpPr/>
          <p:nvPr/>
        </p:nvSpPr>
        <p:spPr>
          <a:xfrm>
            <a:off x="7315200" y="6169942"/>
            <a:ext cx="2275841" cy="1270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defTabSz="1300480">
              <a:defRPr b="1" sz="3800">
                <a:solidFill>
                  <a:srgbClr val="3C4361"/>
                </a:solidFill>
                <a:latin typeface="Arial"/>
                <a:ea typeface="Arial"/>
                <a:cs typeface="Arial"/>
                <a:sym typeface="Arial"/>
              </a:defRPr>
            </a:pPr>
            <a:r>
              <a:t>Goal</a:t>
            </a:r>
          </a:p>
          <a:p>
            <a:pPr defTabSz="1300480">
              <a:defRPr b="1" sz="3800">
                <a:solidFill>
                  <a:srgbClr val="3C4361"/>
                </a:solidFill>
                <a:latin typeface="Arial"/>
                <a:ea typeface="Arial"/>
                <a:cs typeface="Arial"/>
                <a:sym typeface="Arial"/>
              </a:defRPr>
            </a:pPr>
            <a:r>
              <a:t>15 sec.</a:t>
            </a:r>
          </a:p>
        </p:txBody>
      </p:sp>
      <p:sp>
        <p:nvSpPr>
          <p:cNvPr id="891" name="Shape 891"/>
          <p:cNvSpPr/>
          <p:nvPr/>
        </p:nvSpPr>
        <p:spPr>
          <a:xfrm>
            <a:off x="866986" y="7649351"/>
            <a:ext cx="6359505"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1300480">
              <a:defRPr b="1" sz="3800" u="sng">
                <a:solidFill>
                  <a:srgbClr val="3C4361"/>
                </a:solidFill>
                <a:latin typeface="Arial"/>
                <a:ea typeface="Arial"/>
                <a:cs typeface="Arial"/>
                <a:sym typeface="Arial"/>
              </a:defRPr>
            </a:pPr>
            <a:r>
              <a:t>Speed</a:t>
            </a:r>
          </a:p>
          <a:p>
            <a:pPr algn="l" defTabSz="1300480">
              <a:defRPr b="1" sz="3800">
                <a:solidFill>
                  <a:srgbClr val="3C4361"/>
                </a:solidFill>
                <a:latin typeface="Arial"/>
                <a:ea typeface="Arial"/>
                <a:cs typeface="Arial"/>
                <a:sym typeface="Arial"/>
              </a:defRPr>
            </a:pPr>
            <a:r>
              <a:t>Scale: seconds to do task</a:t>
            </a:r>
          </a:p>
        </p:txBody>
      </p:sp>
      <p:grpSp>
        <p:nvGrpSpPr>
          <p:cNvPr id="894" name="Group 894"/>
          <p:cNvGrpSpPr/>
          <p:nvPr/>
        </p:nvGrpSpPr>
        <p:grpSpPr>
          <a:xfrm>
            <a:off x="3359573" y="5292231"/>
            <a:ext cx="866987" cy="577992"/>
            <a:chOff x="0" y="0"/>
            <a:chExt cx="866986" cy="577991"/>
          </a:xfrm>
        </p:grpSpPr>
        <p:sp>
          <p:nvSpPr>
            <p:cNvPr id="892" name="Shape 892"/>
            <p:cNvSpPr/>
            <p:nvPr/>
          </p:nvSpPr>
          <p:spPr>
            <a:xfrm>
              <a:off x="0" y="0"/>
              <a:ext cx="866987"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893" name="Shape 893"/>
            <p:cNvSpPr/>
            <p:nvPr/>
          </p:nvSpPr>
          <p:spPr>
            <a:xfrm>
              <a:off x="85435"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2</a:t>
              </a:r>
            </a:p>
          </p:txBody>
        </p:sp>
      </p:grpSp>
      <p:grpSp>
        <p:nvGrpSpPr>
          <p:cNvPr id="897" name="Group 897"/>
          <p:cNvGrpSpPr/>
          <p:nvPr/>
        </p:nvGrpSpPr>
        <p:grpSpPr>
          <a:xfrm>
            <a:off x="4095248" y="5292231"/>
            <a:ext cx="696117" cy="577992"/>
            <a:chOff x="7072" y="0"/>
            <a:chExt cx="696115" cy="577991"/>
          </a:xfrm>
        </p:grpSpPr>
        <p:sp>
          <p:nvSpPr>
            <p:cNvPr id="895" name="Shape 895"/>
            <p:cNvSpPr/>
            <p:nvPr/>
          </p:nvSpPr>
          <p:spPr>
            <a:xfrm>
              <a:off x="138384" y="0"/>
              <a:ext cx="43349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896" name="Shape 896"/>
            <p:cNvSpPr/>
            <p:nvPr/>
          </p:nvSpPr>
          <p:spPr>
            <a:xfrm>
              <a:off x="7072"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3</a:t>
              </a:r>
            </a:p>
          </p:txBody>
        </p:sp>
      </p:grpSp>
      <p:grpSp>
        <p:nvGrpSpPr>
          <p:cNvPr id="900" name="Group 900"/>
          <p:cNvGrpSpPr/>
          <p:nvPr/>
        </p:nvGrpSpPr>
        <p:grpSpPr>
          <a:xfrm>
            <a:off x="4660053" y="5292231"/>
            <a:ext cx="1408854" cy="577992"/>
            <a:chOff x="0" y="0"/>
            <a:chExt cx="1408853" cy="577991"/>
          </a:xfrm>
        </p:grpSpPr>
        <p:sp>
          <p:nvSpPr>
            <p:cNvPr id="898" name="Shape 898"/>
            <p:cNvSpPr/>
            <p:nvPr/>
          </p:nvSpPr>
          <p:spPr>
            <a:xfrm>
              <a:off x="0" y="0"/>
              <a:ext cx="1408854"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899" name="Shape 899"/>
            <p:cNvSpPr/>
            <p:nvPr/>
          </p:nvSpPr>
          <p:spPr>
            <a:xfrm>
              <a:off x="35636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4</a:t>
              </a:r>
            </a:p>
          </p:txBody>
        </p:sp>
      </p:grpSp>
      <p:grpSp>
        <p:nvGrpSpPr>
          <p:cNvPr id="903" name="Group 903"/>
          <p:cNvGrpSpPr/>
          <p:nvPr/>
        </p:nvGrpSpPr>
        <p:grpSpPr>
          <a:xfrm>
            <a:off x="6068906" y="5292231"/>
            <a:ext cx="1083735" cy="577992"/>
            <a:chOff x="0" y="0"/>
            <a:chExt cx="1083733" cy="577991"/>
          </a:xfrm>
        </p:grpSpPr>
        <p:sp>
          <p:nvSpPr>
            <p:cNvPr id="901" name="Shape 901"/>
            <p:cNvSpPr/>
            <p:nvPr/>
          </p:nvSpPr>
          <p:spPr>
            <a:xfrm>
              <a:off x="0" y="0"/>
              <a:ext cx="108373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02" name="Shape 902"/>
            <p:cNvSpPr/>
            <p:nvPr/>
          </p:nvSpPr>
          <p:spPr>
            <a:xfrm>
              <a:off x="19380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5</a:t>
              </a:r>
            </a:p>
          </p:txBody>
        </p:sp>
      </p:grpSp>
      <p:grpSp>
        <p:nvGrpSpPr>
          <p:cNvPr id="906" name="Group 906"/>
          <p:cNvGrpSpPr/>
          <p:nvPr/>
        </p:nvGrpSpPr>
        <p:grpSpPr>
          <a:xfrm>
            <a:off x="7152640" y="5292231"/>
            <a:ext cx="758614" cy="577992"/>
            <a:chOff x="0" y="0"/>
            <a:chExt cx="758613" cy="577991"/>
          </a:xfrm>
        </p:grpSpPr>
        <p:sp>
          <p:nvSpPr>
            <p:cNvPr id="904" name="Shape 904"/>
            <p:cNvSpPr/>
            <p:nvPr/>
          </p:nvSpPr>
          <p:spPr>
            <a:xfrm>
              <a:off x="0" y="0"/>
              <a:ext cx="758614"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05" name="Shape 905"/>
            <p:cNvSpPr/>
            <p:nvPr/>
          </p:nvSpPr>
          <p:spPr>
            <a:xfrm>
              <a:off x="3124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6</a:t>
              </a:r>
            </a:p>
          </p:txBody>
        </p:sp>
      </p:grpSp>
      <p:grpSp>
        <p:nvGrpSpPr>
          <p:cNvPr id="909" name="Group 909"/>
          <p:cNvGrpSpPr/>
          <p:nvPr/>
        </p:nvGrpSpPr>
        <p:grpSpPr>
          <a:xfrm>
            <a:off x="7911253" y="5292231"/>
            <a:ext cx="1083734" cy="577992"/>
            <a:chOff x="0" y="0"/>
            <a:chExt cx="1083733" cy="577991"/>
          </a:xfrm>
        </p:grpSpPr>
        <p:sp>
          <p:nvSpPr>
            <p:cNvPr id="907" name="Shape 907"/>
            <p:cNvSpPr/>
            <p:nvPr/>
          </p:nvSpPr>
          <p:spPr>
            <a:xfrm>
              <a:off x="0" y="0"/>
              <a:ext cx="108373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08" name="Shape 908"/>
            <p:cNvSpPr/>
            <p:nvPr/>
          </p:nvSpPr>
          <p:spPr>
            <a:xfrm>
              <a:off x="19380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7</a:t>
              </a:r>
            </a:p>
          </p:txBody>
        </p:sp>
      </p:grpSp>
      <p:grpSp>
        <p:nvGrpSpPr>
          <p:cNvPr id="912" name="Group 912"/>
          <p:cNvGrpSpPr/>
          <p:nvPr/>
        </p:nvGrpSpPr>
        <p:grpSpPr>
          <a:xfrm>
            <a:off x="1300479" y="2059093"/>
            <a:ext cx="10295468" cy="2492588"/>
            <a:chOff x="0" y="0"/>
            <a:chExt cx="10295466" cy="2492586"/>
          </a:xfrm>
        </p:grpSpPr>
        <p:sp>
          <p:nvSpPr>
            <p:cNvPr id="910" name="Shape 910"/>
            <p:cNvSpPr/>
            <p:nvPr/>
          </p:nvSpPr>
          <p:spPr>
            <a:xfrm>
              <a:off x="0" y="0"/>
              <a:ext cx="10295467" cy="2492587"/>
            </a:xfrm>
            <a:prstGeom prst="wedgeEllipseCallout">
              <a:avLst>
                <a:gd name="adj1" fmla="val -31009"/>
                <a:gd name="adj2" fmla="val 79894"/>
              </a:avLst>
            </a:prstGeom>
            <a:noFill/>
            <a:ln w="12700" cap="flat">
              <a:solidFill>
                <a:srgbClr val="000000"/>
              </a:solidFill>
              <a:prstDash val="solid"/>
              <a:miter lim="400000"/>
            </a:ln>
            <a:effectLst/>
          </p:spPr>
          <p:txBody>
            <a:bodyPr wrap="square" lIns="65023" tIns="65023" rIns="65023" bIns="65023" numCol="1" anchor="ctr">
              <a:noAutofit/>
            </a:bodyPr>
            <a:lstStyle/>
            <a:p>
              <a:pPr defTabSz="1300480">
                <a:defRPr b="1" sz="3800">
                  <a:solidFill>
                    <a:srgbClr val="3C4361"/>
                  </a:solidFill>
                  <a:latin typeface="Arial"/>
                  <a:ea typeface="Arial"/>
                  <a:cs typeface="Arial"/>
                  <a:sym typeface="Arial"/>
                </a:defRPr>
              </a:pPr>
            </a:p>
          </p:txBody>
        </p:sp>
        <p:sp>
          <p:nvSpPr>
            <p:cNvPr id="911" name="Shape 911"/>
            <p:cNvSpPr/>
            <p:nvPr/>
          </p:nvSpPr>
          <p:spPr>
            <a:xfrm>
              <a:off x="2193130" y="370013"/>
              <a:ext cx="5909207" cy="1752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p>
              <a:pPr defTabSz="1300480">
                <a:defRPr b="1" sz="3800">
                  <a:solidFill>
                    <a:srgbClr val="3C4361"/>
                  </a:solidFill>
                  <a:latin typeface="Arial"/>
                  <a:ea typeface="Arial"/>
                  <a:cs typeface="Arial"/>
                  <a:sym typeface="Arial"/>
                </a:defRPr>
              </a:pPr>
              <a:r>
                <a:t>Each Evolutionary Cycle </a:t>
              </a:r>
              <a:br/>
              <a:r>
                <a:t>aiming to get closer </a:t>
              </a:r>
              <a:br/>
              <a:r>
                <a:t>to the Goals</a:t>
              </a:r>
            </a:p>
          </p:txBody>
        </p:sp>
      </p:grpSp>
      <p:grpSp>
        <p:nvGrpSpPr>
          <p:cNvPr id="916" name="Group 916"/>
          <p:cNvGrpSpPr/>
          <p:nvPr/>
        </p:nvGrpSpPr>
        <p:grpSpPr>
          <a:xfrm>
            <a:off x="12029440" y="8778240"/>
            <a:ext cx="866987" cy="866987"/>
            <a:chOff x="0" y="0"/>
            <a:chExt cx="866986" cy="866986"/>
          </a:xfrm>
        </p:grpSpPr>
        <p:sp>
          <p:nvSpPr>
            <p:cNvPr id="913" name="Shape 913"/>
            <p:cNvSpPr/>
            <p:nvPr/>
          </p:nvSpPr>
          <p:spPr>
            <a:xfrm>
              <a:off x="0" y="0"/>
              <a:ext cx="866987" cy="866987"/>
            </a:xfrm>
            <a:prstGeom prst="ellipse">
              <a:avLst/>
            </a:prstGeom>
            <a:solidFill>
              <a:srgbClr val="7EAACF"/>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sp>
          <p:nvSpPr>
            <p:cNvPr id="914" name="Shape 914"/>
            <p:cNvSpPr/>
            <p:nvPr/>
          </p:nvSpPr>
          <p:spPr>
            <a:xfrm>
              <a:off x="249459" y="258690"/>
              <a:ext cx="368069" cy="903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sp>
          <p:nvSpPr>
            <p:cNvPr id="915" name="Shape 915"/>
            <p:cNvSpPr/>
            <p:nvPr/>
          </p:nvSpPr>
          <p:spPr>
            <a:xfrm>
              <a:off x="0" y="0"/>
              <a:ext cx="866987" cy="866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2700" cap="flat">
              <a:solidFill>
                <a:srgbClr val="000000"/>
              </a:solidFill>
              <a:prstDash val="solid"/>
              <a:round/>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87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912"/>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2000"/>
                                  </p:stCondLst>
                                  <p:iterate type="el" backwards="0">
                                    <p:tmAbs val="0"/>
                                  </p:iterate>
                                  <p:childTnLst>
                                    <p:set>
                                      <p:cBhvr>
                                        <p:cTn id="12" fill="hold"/>
                                        <p:tgtEl>
                                          <p:spTgt spid="894"/>
                                        </p:tgtEl>
                                        <p:attrNameLst>
                                          <p:attrName>style.visibility</p:attrName>
                                        </p:attrNameLst>
                                      </p:cBhvr>
                                      <p:to>
                                        <p:strVal val="visible"/>
                                      </p:to>
                                    </p:set>
                                  </p:childTnLst>
                                </p:cTn>
                              </p:par>
                            </p:childTnLst>
                          </p:cTn>
                        </p:par>
                        <p:par>
                          <p:cTn id="13" fill="hold">
                            <p:stCondLst>
                              <p:cond delay="2000"/>
                            </p:stCondLst>
                            <p:childTnLst>
                              <p:par>
                                <p:cTn id="14" presetClass="entr" nodeType="afterEffect" presetSubtype="0" presetID="1" grpId="4" fill="hold">
                                  <p:stCondLst>
                                    <p:cond delay="2000"/>
                                  </p:stCondLst>
                                  <p:iterate type="el" backwards="0">
                                    <p:tmAbs val="0"/>
                                  </p:iterate>
                                  <p:childTnLst>
                                    <p:set>
                                      <p:cBhvr>
                                        <p:cTn id="15" fill="hold"/>
                                        <p:tgtEl>
                                          <p:spTgt spid="897"/>
                                        </p:tgtEl>
                                        <p:attrNameLst>
                                          <p:attrName>style.visibility</p:attrName>
                                        </p:attrNameLst>
                                      </p:cBhvr>
                                      <p:to>
                                        <p:strVal val="visible"/>
                                      </p:to>
                                    </p:set>
                                  </p:childTnLst>
                                </p:cTn>
                              </p:par>
                            </p:childTnLst>
                          </p:cTn>
                        </p:par>
                        <p:par>
                          <p:cTn id="16" fill="hold">
                            <p:stCondLst>
                              <p:cond delay="4000"/>
                            </p:stCondLst>
                            <p:childTnLst>
                              <p:par>
                                <p:cTn id="17" presetClass="entr" nodeType="afterEffect" presetSubtype="0" presetID="1" grpId="5" fill="hold">
                                  <p:stCondLst>
                                    <p:cond delay="2000"/>
                                  </p:stCondLst>
                                  <p:iterate type="el" backwards="0">
                                    <p:tmAbs val="0"/>
                                  </p:iterate>
                                  <p:childTnLst>
                                    <p:set>
                                      <p:cBhvr>
                                        <p:cTn id="18" fill="hold"/>
                                        <p:tgtEl>
                                          <p:spTgt spid="900"/>
                                        </p:tgtEl>
                                        <p:attrNameLst>
                                          <p:attrName>style.visibility</p:attrName>
                                        </p:attrNameLst>
                                      </p:cBhvr>
                                      <p:to>
                                        <p:strVal val="visible"/>
                                      </p:to>
                                    </p:set>
                                  </p:childTnLst>
                                </p:cTn>
                              </p:par>
                            </p:childTnLst>
                          </p:cTn>
                        </p:par>
                        <p:par>
                          <p:cTn id="19" fill="hold">
                            <p:stCondLst>
                              <p:cond delay="6000"/>
                            </p:stCondLst>
                            <p:childTnLst>
                              <p:par>
                                <p:cTn id="20" presetClass="entr" nodeType="afterEffect" presetSubtype="0" presetID="1" grpId="6" fill="hold">
                                  <p:stCondLst>
                                    <p:cond delay="2000"/>
                                  </p:stCondLst>
                                  <p:iterate type="el" backwards="0">
                                    <p:tmAbs val="0"/>
                                  </p:iterate>
                                  <p:childTnLst>
                                    <p:set>
                                      <p:cBhvr>
                                        <p:cTn id="21" fill="hold"/>
                                        <p:tgtEl>
                                          <p:spTgt spid="903"/>
                                        </p:tgtEl>
                                        <p:attrNameLst>
                                          <p:attrName>style.visibility</p:attrName>
                                        </p:attrNameLst>
                                      </p:cBhvr>
                                      <p:to>
                                        <p:strVal val="visible"/>
                                      </p:to>
                                    </p:set>
                                  </p:childTnLst>
                                </p:cTn>
                              </p:par>
                            </p:childTnLst>
                          </p:cTn>
                        </p:par>
                        <p:par>
                          <p:cTn id="22" fill="hold">
                            <p:stCondLst>
                              <p:cond delay="8000"/>
                            </p:stCondLst>
                            <p:childTnLst>
                              <p:par>
                                <p:cTn id="23" presetClass="entr" nodeType="afterEffect" presetSubtype="0" presetID="1" grpId="7" fill="hold">
                                  <p:stCondLst>
                                    <p:cond delay="2000"/>
                                  </p:stCondLst>
                                  <p:iterate type="el" backwards="0">
                                    <p:tmAbs val="0"/>
                                  </p:iterate>
                                  <p:childTnLst>
                                    <p:set>
                                      <p:cBhvr>
                                        <p:cTn id="24" fill="hold"/>
                                        <p:tgtEl>
                                          <p:spTgt spid="906"/>
                                        </p:tgtEl>
                                        <p:attrNameLst>
                                          <p:attrName>style.visibility</p:attrName>
                                        </p:attrNameLst>
                                      </p:cBhvr>
                                      <p:to>
                                        <p:strVal val="visible"/>
                                      </p:to>
                                    </p:set>
                                  </p:childTnLst>
                                </p:cTn>
                              </p:par>
                            </p:childTnLst>
                          </p:cTn>
                        </p:par>
                        <p:par>
                          <p:cTn id="25" fill="hold">
                            <p:stCondLst>
                              <p:cond delay="10000"/>
                            </p:stCondLst>
                            <p:childTnLst>
                              <p:par>
                                <p:cTn id="26" presetClass="entr" nodeType="afterEffect" presetSubtype="0" presetID="1" grpId="8" fill="hold">
                                  <p:stCondLst>
                                    <p:cond delay="2000"/>
                                  </p:stCondLst>
                                  <p:iterate type="el" backwards="0">
                                    <p:tmAbs val="0"/>
                                  </p:iterate>
                                  <p:childTnLst>
                                    <p:set>
                                      <p:cBhvr>
                                        <p:cTn id="27" fill="hold"/>
                                        <p:tgtEl>
                                          <p:spTgt spid="909"/>
                                        </p:tgtEl>
                                        <p:attrNameLst>
                                          <p:attrName>style.visibility</p:attrName>
                                        </p:attrNameLst>
                                      </p:cBhvr>
                                      <p:to>
                                        <p:strVal val="visible"/>
                                      </p:to>
                                    </p:set>
                                  </p:childTnLst>
                                </p:cTn>
                              </p:par>
                            </p:childTnLst>
                          </p:cTn>
                        </p:par>
                        <p:par>
                          <p:cTn id="28" fill="hold">
                            <p:stCondLst>
                              <p:cond delay="12000"/>
                            </p:stCondLst>
                            <p:childTnLst>
                              <p:par>
                                <p:cTn id="29" presetClass="entr" nodeType="afterEffect" presetSubtype="8" presetID="2" grpId="9" fill="hold">
                                  <p:stCondLst>
                                    <p:cond delay="0"/>
                                  </p:stCondLst>
                                  <p:iterate type="el" backwards="0">
                                    <p:tmAbs val="0"/>
                                  </p:iterate>
                                  <p:childTnLst>
                                    <p:set>
                                      <p:cBhvr>
                                        <p:cTn id="30" fill="hold"/>
                                        <p:tgtEl>
                                          <p:spTgt spid="916"/>
                                        </p:tgtEl>
                                        <p:attrNameLst>
                                          <p:attrName>style.visibility</p:attrName>
                                        </p:attrNameLst>
                                      </p:cBhvr>
                                      <p:to>
                                        <p:strVal val="visible"/>
                                      </p:to>
                                    </p:set>
                                    <p:anim calcmode="lin" valueType="num">
                                      <p:cBhvr>
                                        <p:cTn id="31" dur="500" fill="hold"/>
                                        <p:tgtEl>
                                          <p:spTgt spid="916"/>
                                        </p:tgtEl>
                                        <p:attrNameLst>
                                          <p:attrName>ppt_x</p:attrName>
                                        </p:attrNameLst>
                                      </p:cBhvr>
                                      <p:tavLst>
                                        <p:tav tm="0">
                                          <p:val>
                                            <p:strVal val="0-#ppt_w/2"/>
                                          </p:val>
                                        </p:tav>
                                        <p:tav tm="100000">
                                          <p:val>
                                            <p:strVal val="#ppt_x"/>
                                          </p:val>
                                        </p:tav>
                                      </p:tavLst>
                                    </p:anim>
                                    <p:anim calcmode="lin" valueType="num">
                                      <p:cBhvr>
                                        <p:cTn id="32" dur="500" fill="hold"/>
                                        <p:tgtEl>
                                          <p:spTgt spid="9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0" grpId="5"/>
      <p:bldP build="whole" bldLvl="1" animBg="1" rev="0" advAuto="0" spid="906" grpId="7"/>
      <p:bldP build="whole" bldLvl="1" animBg="1" rev="0" advAuto="0" spid="879" grpId="1"/>
      <p:bldP build="whole" bldLvl="1" animBg="1" rev="0" advAuto="0" spid="912" grpId="2"/>
      <p:bldP build="whole" bldLvl="1" animBg="1" rev="0" advAuto="0" spid="894" grpId="3"/>
      <p:bldP build="whole" bldLvl="1" animBg="1" rev="0" advAuto="0" spid="897" grpId="4"/>
      <p:bldP build="whole" bldLvl="1" animBg="1" rev="0" advAuto="0" spid="909" grpId="8"/>
      <p:bldP build="whole" bldLvl="1" animBg="1" rev="0" advAuto="0" spid="903" grpId="6"/>
      <p:bldP build="whole" bldLvl="1" animBg="1" rev="0" advAuto="0" spid="916" grpId="9"/>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8" name="Shape 918"/>
          <p:cNvSpPr/>
          <p:nvPr>
            <p:ph type="sldNum" sz="quarter" idx="2"/>
          </p:nvPr>
        </p:nvSpPr>
        <p:spPr>
          <a:xfrm>
            <a:off x="12466516" y="9195929"/>
            <a:ext cx="538285" cy="53366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21" name="Group 921"/>
          <p:cNvGrpSpPr/>
          <p:nvPr/>
        </p:nvGrpSpPr>
        <p:grpSpPr>
          <a:xfrm>
            <a:off x="1083733" y="4985173"/>
            <a:ext cx="11487574" cy="1192108"/>
            <a:chOff x="0" y="0"/>
            <a:chExt cx="11487573" cy="1192106"/>
          </a:xfrm>
        </p:grpSpPr>
        <p:sp>
          <p:nvSpPr>
            <p:cNvPr id="919" name="Shape 919"/>
            <p:cNvSpPr/>
            <p:nvPr/>
          </p:nvSpPr>
          <p:spPr>
            <a:xfrm>
              <a:off x="0" y="0"/>
              <a:ext cx="11487574" cy="1192107"/>
            </a:xfrm>
            <a:prstGeom prst="rightArrow">
              <a:avLst>
                <a:gd name="adj1" fmla="val 50000"/>
                <a:gd name="adj2" fmla="val 240909"/>
              </a:avLst>
            </a:prstGeom>
            <a:solidFill>
              <a:srgbClr val="00AA08"/>
            </a:solidFill>
            <a:ln w="12700" cap="flat">
              <a:solidFill>
                <a:srgbClr val="000000"/>
              </a:solidFill>
              <a:prstDash val="solid"/>
              <a:miter lim="400000"/>
            </a:ln>
            <a:effectLst/>
          </p:spPr>
          <p:txBody>
            <a:bodyPr wrap="square" lIns="65023" tIns="65023" rIns="65023" bIns="65023" numCol="1" anchor="ctr">
              <a:noAutofit/>
            </a:bodyPr>
            <a:lstStyle/>
            <a:p>
              <a:pPr algn="r" defTabSz="1300480">
                <a:defRPr b="1" sz="5000">
                  <a:solidFill>
                    <a:srgbClr val="FFFFFF"/>
                  </a:solidFill>
                  <a:latin typeface="Arial"/>
                  <a:ea typeface="Arial"/>
                  <a:cs typeface="Arial"/>
                  <a:sym typeface="Arial"/>
                </a:defRPr>
              </a:pPr>
            </a:p>
          </p:txBody>
        </p:sp>
        <p:sp>
          <p:nvSpPr>
            <p:cNvPr id="920" name="Shape 920"/>
            <p:cNvSpPr/>
            <p:nvPr/>
          </p:nvSpPr>
          <p:spPr>
            <a:xfrm>
              <a:off x="8465642" y="333646"/>
              <a:ext cx="1585985"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algn="r" defTabSz="1300480">
                <a:defRPr b="1" sz="2800">
                  <a:solidFill>
                    <a:srgbClr val="FFFFFF"/>
                  </a:solidFill>
                  <a:latin typeface="Arial"/>
                  <a:ea typeface="Arial"/>
                  <a:cs typeface="Arial"/>
                  <a:sym typeface="Arial"/>
                </a:defRPr>
              </a:lvl1pPr>
            </a:lstStyle>
            <a:p>
              <a:pPr/>
              <a:r>
                <a:t>Success</a:t>
              </a:r>
            </a:p>
          </p:txBody>
        </p:sp>
      </p:grpSp>
      <p:grpSp>
        <p:nvGrpSpPr>
          <p:cNvPr id="924" name="Group 924"/>
          <p:cNvGrpSpPr/>
          <p:nvPr/>
        </p:nvGrpSpPr>
        <p:grpSpPr>
          <a:xfrm>
            <a:off x="975359" y="5292231"/>
            <a:ext cx="4660055" cy="577992"/>
            <a:chOff x="0" y="0"/>
            <a:chExt cx="4660053" cy="577991"/>
          </a:xfrm>
        </p:grpSpPr>
        <p:sp>
          <p:nvSpPr>
            <p:cNvPr id="922" name="Shape 922"/>
            <p:cNvSpPr/>
            <p:nvPr/>
          </p:nvSpPr>
          <p:spPr>
            <a:xfrm>
              <a:off x="0" y="0"/>
              <a:ext cx="4660054" cy="577992"/>
            </a:xfrm>
            <a:prstGeom prst="rect">
              <a:avLst/>
            </a:prstGeom>
            <a:solidFill>
              <a:srgbClr val="FF2606"/>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23" name="Shape 923"/>
            <p:cNvSpPr/>
            <p:nvPr/>
          </p:nvSpPr>
          <p:spPr>
            <a:xfrm>
              <a:off x="1359582" y="26588"/>
              <a:ext cx="1940890"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Intolerable</a:t>
              </a:r>
            </a:p>
          </p:txBody>
        </p:sp>
      </p:grpSp>
      <p:sp>
        <p:nvSpPr>
          <p:cNvPr id="925" name="Shape 925"/>
          <p:cNvSpPr/>
          <p:nvPr>
            <p:ph type="title"/>
          </p:nvPr>
        </p:nvSpPr>
        <p:spPr>
          <a:prstGeom prst="rect">
            <a:avLst/>
          </a:prstGeom>
        </p:spPr>
        <p:txBody>
          <a:bodyPr/>
          <a:lstStyle>
            <a:lvl1pPr defTabSz="1105408">
              <a:defRPr sz="3230"/>
            </a:lvl1pPr>
          </a:lstStyle>
          <a:p>
            <a:pPr/>
            <a:r>
              <a:t>Evolutionary Delivery is driven by meeting Stakeholder Value &amp; Product Quality Requirements</a:t>
            </a:r>
          </a:p>
        </p:txBody>
      </p:sp>
      <p:sp>
        <p:nvSpPr>
          <p:cNvPr id="926" name="Shape 926"/>
          <p:cNvSpPr/>
          <p:nvPr/>
        </p:nvSpPr>
        <p:spPr>
          <a:xfrm>
            <a:off x="325119" y="4118186"/>
            <a:ext cx="866988" cy="2926081"/>
          </a:xfrm>
          <a:prstGeom prst="ellipse">
            <a:avLst/>
          </a:prstGeom>
          <a:solidFill>
            <a:srgbClr val="D1FEEE"/>
          </a:solidFill>
          <a:ln w="12700">
            <a:solidFill>
              <a:srgbClr val="000000"/>
            </a:solidFill>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927" name="Shape 927"/>
          <p:cNvSpPr/>
          <p:nvPr/>
        </p:nvSpPr>
        <p:spPr>
          <a:xfrm flipH="1">
            <a:off x="2167466" y="498517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grpSp>
        <p:nvGrpSpPr>
          <p:cNvPr id="930" name="Group 930"/>
          <p:cNvGrpSpPr/>
          <p:nvPr/>
        </p:nvGrpSpPr>
        <p:grpSpPr>
          <a:xfrm>
            <a:off x="5635413" y="5292231"/>
            <a:ext cx="2817708" cy="577992"/>
            <a:chOff x="0" y="0"/>
            <a:chExt cx="2817706" cy="577991"/>
          </a:xfrm>
        </p:grpSpPr>
        <p:sp>
          <p:nvSpPr>
            <p:cNvPr id="928" name="Shape 928"/>
            <p:cNvSpPr/>
            <p:nvPr/>
          </p:nvSpPr>
          <p:spPr>
            <a:xfrm>
              <a:off x="0" y="0"/>
              <a:ext cx="2817707" cy="577992"/>
            </a:xfrm>
            <a:prstGeom prst="rect">
              <a:avLst/>
            </a:prstGeom>
            <a:solidFill>
              <a:srgbClr val="EC9A03"/>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29" name="Shape 929"/>
            <p:cNvSpPr/>
            <p:nvPr/>
          </p:nvSpPr>
          <p:spPr>
            <a:xfrm>
              <a:off x="560212" y="26588"/>
              <a:ext cx="1697283"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Tolerable</a:t>
              </a:r>
            </a:p>
          </p:txBody>
        </p:sp>
      </p:grpSp>
      <p:sp>
        <p:nvSpPr>
          <p:cNvPr id="931" name="Shape 931"/>
          <p:cNvSpPr/>
          <p:nvPr/>
        </p:nvSpPr>
        <p:spPr>
          <a:xfrm>
            <a:off x="8453120" y="498517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932" name="Shape 932"/>
          <p:cNvSpPr/>
          <p:nvPr/>
        </p:nvSpPr>
        <p:spPr>
          <a:xfrm>
            <a:off x="5635413" y="498517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933" name="Shape 933"/>
          <p:cNvSpPr/>
          <p:nvPr/>
        </p:nvSpPr>
        <p:spPr>
          <a:xfrm>
            <a:off x="1244081" y="6169942"/>
            <a:ext cx="1835483"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3800">
                <a:solidFill>
                  <a:srgbClr val="3C4361"/>
                </a:solidFill>
                <a:latin typeface="Arial"/>
                <a:ea typeface="Arial"/>
                <a:cs typeface="Arial"/>
                <a:sym typeface="Arial"/>
              </a:defRPr>
            </a:pPr>
            <a:r>
              <a:t>Past</a:t>
            </a:r>
          </a:p>
          <a:p>
            <a:pPr defTabSz="1300480">
              <a:defRPr b="1" sz="3800">
                <a:solidFill>
                  <a:srgbClr val="3C4361"/>
                </a:solidFill>
                <a:latin typeface="Arial"/>
                <a:ea typeface="Arial"/>
                <a:cs typeface="Arial"/>
                <a:sym typeface="Arial"/>
              </a:defRPr>
            </a:pPr>
            <a:r>
              <a:t>30 sec.</a:t>
            </a:r>
          </a:p>
        </p:txBody>
      </p:sp>
      <p:sp>
        <p:nvSpPr>
          <p:cNvPr id="934" name="Shape 934"/>
          <p:cNvSpPr/>
          <p:nvPr/>
        </p:nvSpPr>
        <p:spPr>
          <a:xfrm>
            <a:off x="3888821" y="6169942"/>
            <a:ext cx="3511247"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3800">
                <a:solidFill>
                  <a:srgbClr val="3C4361"/>
                </a:solidFill>
                <a:latin typeface="Arial"/>
                <a:ea typeface="Arial"/>
                <a:cs typeface="Arial"/>
                <a:sym typeface="Arial"/>
              </a:defRPr>
            </a:pPr>
            <a:r>
              <a:t>Tolerable/Fail</a:t>
            </a:r>
          </a:p>
          <a:p>
            <a:pPr defTabSz="1300480">
              <a:defRPr b="1" sz="3800">
                <a:solidFill>
                  <a:srgbClr val="3C4361"/>
                </a:solidFill>
                <a:latin typeface="Arial"/>
                <a:ea typeface="Arial"/>
                <a:cs typeface="Arial"/>
                <a:sym typeface="Arial"/>
              </a:defRPr>
            </a:pPr>
            <a:r>
              <a:t>20 sec.</a:t>
            </a:r>
          </a:p>
        </p:txBody>
      </p:sp>
      <p:sp>
        <p:nvSpPr>
          <p:cNvPr id="935" name="Shape 935"/>
          <p:cNvSpPr/>
          <p:nvPr/>
        </p:nvSpPr>
        <p:spPr>
          <a:xfrm>
            <a:off x="7315200" y="6169942"/>
            <a:ext cx="2275841" cy="1270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defTabSz="1300480">
              <a:defRPr b="1" sz="3800">
                <a:solidFill>
                  <a:srgbClr val="3C4361"/>
                </a:solidFill>
                <a:latin typeface="Arial"/>
                <a:ea typeface="Arial"/>
                <a:cs typeface="Arial"/>
                <a:sym typeface="Arial"/>
              </a:defRPr>
            </a:pPr>
            <a:r>
              <a:t>Goal</a:t>
            </a:r>
          </a:p>
          <a:p>
            <a:pPr defTabSz="1300480">
              <a:defRPr b="1" sz="3800">
                <a:solidFill>
                  <a:srgbClr val="3C4361"/>
                </a:solidFill>
                <a:latin typeface="Arial"/>
                <a:ea typeface="Arial"/>
                <a:cs typeface="Arial"/>
                <a:sym typeface="Arial"/>
              </a:defRPr>
            </a:pPr>
            <a:r>
              <a:t>15 sec.</a:t>
            </a:r>
          </a:p>
        </p:txBody>
      </p:sp>
      <p:sp>
        <p:nvSpPr>
          <p:cNvPr id="936" name="Shape 936"/>
          <p:cNvSpPr/>
          <p:nvPr/>
        </p:nvSpPr>
        <p:spPr>
          <a:xfrm>
            <a:off x="866986" y="7649351"/>
            <a:ext cx="6359505"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1300480">
              <a:defRPr b="1" sz="3800" u="sng">
                <a:solidFill>
                  <a:srgbClr val="3C4361"/>
                </a:solidFill>
                <a:latin typeface="Arial"/>
                <a:ea typeface="Arial"/>
                <a:cs typeface="Arial"/>
                <a:sym typeface="Arial"/>
              </a:defRPr>
            </a:pPr>
            <a:r>
              <a:t>Speed</a:t>
            </a:r>
          </a:p>
          <a:p>
            <a:pPr algn="l" defTabSz="1300480">
              <a:defRPr b="1" sz="3800">
                <a:solidFill>
                  <a:srgbClr val="3C4361"/>
                </a:solidFill>
                <a:latin typeface="Arial"/>
                <a:ea typeface="Arial"/>
                <a:cs typeface="Arial"/>
                <a:sym typeface="Arial"/>
              </a:defRPr>
            </a:pPr>
            <a:r>
              <a:t>Scale: seconds to do task</a:t>
            </a:r>
          </a:p>
        </p:txBody>
      </p:sp>
      <p:grpSp>
        <p:nvGrpSpPr>
          <p:cNvPr id="939" name="Group 939"/>
          <p:cNvGrpSpPr/>
          <p:nvPr/>
        </p:nvGrpSpPr>
        <p:grpSpPr>
          <a:xfrm>
            <a:off x="2105536" y="5292231"/>
            <a:ext cx="1388217" cy="577992"/>
            <a:chOff x="12565" y="0"/>
            <a:chExt cx="1388216" cy="577991"/>
          </a:xfrm>
        </p:grpSpPr>
        <p:sp>
          <p:nvSpPr>
            <p:cNvPr id="937" name="Shape 937"/>
            <p:cNvSpPr/>
            <p:nvPr/>
          </p:nvSpPr>
          <p:spPr>
            <a:xfrm>
              <a:off x="56433" y="0"/>
              <a:ext cx="1300481"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38" name="Shape 938"/>
            <p:cNvSpPr/>
            <p:nvPr/>
          </p:nvSpPr>
          <p:spPr>
            <a:xfrm>
              <a:off x="12565" y="26588"/>
              <a:ext cx="13882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Cycle 1</a:t>
              </a:r>
            </a:p>
          </p:txBody>
        </p:sp>
      </p:grpSp>
      <p:grpSp>
        <p:nvGrpSpPr>
          <p:cNvPr id="942" name="Group 942"/>
          <p:cNvGrpSpPr/>
          <p:nvPr/>
        </p:nvGrpSpPr>
        <p:grpSpPr>
          <a:xfrm>
            <a:off x="3359573" y="5292231"/>
            <a:ext cx="866987" cy="577992"/>
            <a:chOff x="0" y="0"/>
            <a:chExt cx="866986" cy="577991"/>
          </a:xfrm>
        </p:grpSpPr>
        <p:sp>
          <p:nvSpPr>
            <p:cNvPr id="940" name="Shape 940"/>
            <p:cNvSpPr/>
            <p:nvPr/>
          </p:nvSpPr>
          <p:spPr>
            <a:xfrm>
              <a:off x="0" y="0"/>
              <a:ext cx="866987"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41" name="Shape 941"/>
            <p:cNvSpPr/>
            <p:nvPr/>
          </p:nvSpPr>
          <p:spPr>
            <a:xfrm>
              <a:off x="85435"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2</a:t>
              </a:r>
            </a:p>
          </p:txBody>
        </p:sp>
      </p:grpSp>
      <p:grpSp>
        <p:nvGrpSpPr>
          <p:cNvPr id="945" name="Group 945"/>
          <p:cNvGrpSpPr/>
          <p:nvPr/>
        </p:nvGrpSpPr>
        <p:grpSpPr>
          <a:xfrm>
            <a:off x="4095248" y="5292231"/>
            <a:ext cx="696117" cy="577992"/>
            <a:chOff x="7072" y="0"/>
            <a:chExt cx="696115" cy="577991"/>
          </a:xfrm>
        </p:grpSpPr>
        <p:sp>
          <p:nvSpPr>
            <p:cNvPr id="943" name="Shape 943"/>
            <p:cNvSpPr/>
            <p:nvPr/>
          </p:nvSpPr>
          <p:spPr>
            <a:xfrm>
              <a:off x="138384" y="0"/>
              <a:ext cx="43349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44" name="Shape 944"/>
            <p:cNvSpPr/>
            <p:nvPr/>
          </p:nvSpPr>
          <p:spPr>
            <a:xfrm>
              <a:off x="7072"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3</a:t>
              </a:r>
            </a:p>
          </p:txBody>
        </p:sp>
      </p:grpSp>
      <p:grpSp>
        <p:nvGrpSpPr>
          <p:cNvPr id="948" name="Group 948"/>
          <p:cNvGrpSpPr/>
          <p:nvPr/>
        </p:nvGrpSpPr>
        <p:grpSpPr>
          <a:xfrm>
            <a:off x="4660053" y="5292231"/>
            <a:ext cx="1408854" cy="577992"/>
            <a:chOff x="0" y="0"/>
            <a:chExt cx="1408853" cy="577991"/>
          </a:xfrm>
        </p:grpSpPr>
        <p:sp>
          <p:nvSpPr>
            <p:cNvPr id="946" name="Shape 946"/>
            <p:cNvSpPr/>
            <p:nvPr/>
          </p:nvSpPr>
          <p:spPr>
            <a:xfrm>
              <a:off x="0" y="0"/>
              <a:ext cx="1408854"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47" name="Shape 947"/>
            <p:cNvSpPr/>
            <p:nvPr/>
          </p:nvSpPr>
          <p:spPr>
            <a:xfrm>
              <a:off x="35636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4</a:t>
              </a:r>
            </a:p>
          </p:txBody>
        </p:sp>
      </p:grpSp>
      <p:grpSp>
        <p:nvGrpSpPr>
          <p:cNvPr id="951" name="Group 951"/>
          <p:cNvGrpSpPr/>
          <p:nvPr/>
        </p:nvGrpSpPr>
        <p:grpSpPr>
          <a:xfrm>
            <a:off x="6068906" y="5292231"/>
            <a:ext cx="1083735" cy="577992"/>
            <a:chOff x="0" y="0"/>
            <a:chExt cx="1083733" cy="577991"/>
          </a:xfrm>
        </p:grpSpPr>
        <p:sp>
          <p:nvSpPr>
            <p:cNvPr id="949" name="Shape 949"/>
            <p:cNvSpPr/>
            <p:nvPr/>
          </p:nvSpPr>
          <p:spPr>
            <a:xfrm>
              <a:off x="0" y="0"/>
              <a:ext cx="108373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50" name="Shape 950"/>
            <p:cNvSpPr/>
            <p:nvPr/>
          </p:nvSpPr>
          <p:spPr>
            <a:xfrm>
              <a:off x="19380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5</a:t>
              </a:r>
            </a:p>
          </p:txBody>
        </p:sp>
      </p:grpSp>
      <p:grpSp>
        <p:nvGrpSpPr>
          <p:cNvPr id="954" name="Group 954"/>
          <p:cNvGrpSpPr/>
          <p:nvPr/>
        </p:nvGrpSpPr>
        <p:grpSpPr>
          <a:xfrm>
            <a:off x="7152640" y="5292231"/>
            <a:ext cx="758614" cy="577992"/>
            <a:chOff x="0" y="0"/>
            <a:chExt cx="758613" cy="577991"/>
          </a:xfrm>
        </p:grpSpPr>
        <p:sp>
          <p:nvSpPr>
            <p:cNvPr id="952" name="Shape 952"/>
            <p:cNvSpPr/>
            <p:nvPr/>
          </p:nvSpPr>
          <p:spPr>
            <a:xfrm>
              <a:off x="0" y="0"/>
              <a:ext cx="758614"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53" name="Shape 953"/>
            <p:cNvSpPr/>
            <p:nvPr/>
          </p:nvSpPr>
          <p:spPr>
            <a:xfrm>
              <a:off x="3124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6</a:t>
              </a:r>
            </a:p>
          </p:txBody>
        </p:sp>
      </p:grpSp>
      <p:grpSp>
        <p:nvGrpSpPr>
          <p:cNvPr id="957" name="Group 957"/>
          <p:cNvGrpSpPr/>
          <p:nvPr/>
        </p:nvGrpSpPr>
        <p:grpSpPr>
          <a:xfrm>
            <a:off x="7911253" y="5292231"/>
            <a:ext cx="1083734" cy="577992"/>
            <a:chOff x="0" y="0"/>
            <a:chExt cx="1083733" cy="577991"/>
          </a:xfrm>
        </p:grpSpPr>
        <p:sp>
          <p:nvSpPr>
            <p:cNvPr id="955" name="Shape 955"/>
            <p:cNvSpPr/>
            <p:nvPr/>
          </p:nvSpPr>
          <p:spPr>
            <a:xfrm>
              <a:off x="0" y="0"/>
              <a:ext cx="108373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56" name="Shape 956"/>
            <p:cNvSpPr/>
            <p:nvPr/>
          </p:nvSpPr>
          <p:spPr>
            <a:xfrm>
              <a:off x="19380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7</a:t>
              </a:r>
            </a:p>
          </p:txBody>
        </p:sp>
      </p:grpSp>
      <p:grpSp>
        <p:nvGrpSpPr>
          <p:cNvPr id="960" name="Group 960"/>
          <p:cNvGrpSpPr/>
          <p:nvPr/>
        </p:nvGrpSpPr>
        <p:grpSpPr>
          <a:xfrm>
            <a:off x="1300479" y="2059093"/>
            <a:ext cx="10295468" cy="2492588"/>
            <a:chOff x="0" y="0"/>
            <a:chExt cx="10295466" cy="2492586"/>
          </a:xfrm>
        </p:grpSpPr>
        <p:sp>
          <p:nvSpPr>
            <p:cNvPr id="958" name="Shape 958"/>
            <p:cNvSpPr/>
            <p:nvPr/>
          </p:nvSpPr>
          <p:spPr>
            <a:xfrm>
              <a:off x="0" y="0"/>
              <a:ext cx="10295467" cy="2492587"/>
            </a:xfrm>
            <a:prstGeom prst="wedgeEllipseCallout">
              <a:avLst>
                <a:gd name="adj1" fmla="val -31009"/>
                <a:gd name="adj2" fmla="val 79894"/>
              </a:avLst>
            </a:prstGeom>
            <a:noFill/>
            <a:ln w="12700" cap="flat">
              <a:solidFill>
                <a:srgbClr val="000000"/>
              </a:solidFill>
              <a:prstDash val="solid"/>
              <a:miter lim="400000"/>
            </a:ln>
            <a:effectLst/>
          </p:spPr>
          <p:txBody>
            <a:bodyPr wrap="square" lIns="65023" tIns="65023" rIns="65023" bIns="65023" numCol="1" anchor="ctr">
              <a:noAutofit/>
            </a:bodyPr>
            <a:lstStyle/>
            <a:p>
              <a:pPr defTabSz="1300480">
                <a:defRPr b="1" sz="3800">
                  <a:solidFill>
                    <a:srgbClr val="3C4361"/>
                  </a:solidFill>
                  <a:latin typeface="Arial"/>
                  <a:ea typeface="Arial"/>
                  <a:cs typeface="Arial"/>
                  <a:sym typeface="Arial"/>
                </a:defRPr>
              </a:pPr>
            </a:p>
          </p:txBody>
        </p:sp>
        <p:sp>
          <p:nvSpPr>
            <p:cNvPr id="959" name="Shape 959"/>
            <p:cNvSpPr/>
            <p:nvPr/>
          </p:nvSpPr>
          <p:spPr>
            <a:xfrm>
              <a:off x="1187871" y="643063"/>
              <a:ext cx="7919725" cy="12064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p>
              <a:pPr defTabSz="1300480">
                <a:defRPr b="1" sz="3800">
                  <a:solidFill>
                    <a:srgbClr val="3C4361"/>
                  </a:solidFill>
                  <a:latin typeface="Arial"/>
                  <a:ea typeface="Arial"/>
                  <a:cs typeface="Arial"/>
                  <a:sym typeface="Arial"/>
                </a:defRPr>
              </a:pPr>
              <a:r>
                <a:t>Each Evolutionary Cycle </a:t>
              </a:r>
              <a:br/>
              <a:r>
                <a:t>integrated into a ‘working’ system</a:t>
              </a:r>
            </a:p>
          </p:txBody>
        </p:sp>
      </p:grpSp>
      <p:grpSp>
        <p:nvGrpSpPr>
          <p:cNvPr id="964" name="Group 964"/>
          <p:cNvGrpSpPr/>
          <p:nvPr/>
        </p:nvGrpSpPr>
        <p:grpSpPr>
          <a:xfrm>
            <a:off x="12029440" y="8778240"/>
            <a:ext cx="866987" cy="866987"/>
            <a:chOff x="0" y="0"/>
            <a:chExt cx="866986" cy="866986"/>
          </a:xfrm>
        </p:grpSpPr>
        <p:sp>
          <p:nvSpPr>
            <p:cNvPr id="961" name="Shape 961"/>
            <p:cNvSpPr/>
            <p:nvPr/>
          </p:nvSpPr>
          <p:spPr>
            <a:xfrm>
              <a:off x="0" y="0"/>
              <a:ext cx="866987" cy="866987"/>
            </a:xfrm>
            <a:prstGeom prst="ellipse">
              <a:avLst/>
            </a:prstGeom>
            <a:solidFill>
              <a:srgbClr val="7EAACF"/>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sp>
          <p:nvSpPr>
            <p:cNvPr id="962" name="Shape 962"/>
            <p:cNvSpPr/>
            <p:nvPr/>
          </p:nvSpPr>
          <p:spPr>
            <a:xfrm>
              <a:off x="249459" y="258690"/>
              <a:ext cx="368069" cy="903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sp>
          <p:nvSpPr>
            <p:cNvPr id="963" name="Shape 963"/>
            <p:cNvSpPr/>
            <p:nvPr/>
          </p:nvSpPr>
          <p:spPr>
            <a:xfrm>
              <a:off x="0" y="0"/>
              <a:ext cx="866987" cy="866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2700" cap="flat">
              <a:solidFill>
                <a:srgbClr val="000000"/>
              </a:solidFill>
              <a:prstDash val="solid"/>
              <a:round/>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93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960"/>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2000"/>
                                  </p:stCondLst>
                                  <p:iterate type="el" backwards="0">
                                    <p:tmAbs val="0"/>
                                  </p:iterate>
                                  <p:childTnLst>
                                    <p:set>
                                      <p:cBhvr>
                                        <p:cTn id="12" fill="hold"/>
                                        <p:tgtEl>
                                          <p:spTgt spid="942"/>
                                        </p:tgtEl>
                                        <p:attrNameLst>
                                          <p:attrName>style.visibility</p:attrName>
                                        </p:attrNameLst>
                                      </p:cBhvr>
                                      <p:to>
                                        <p:strVal val="visible"/>
                                      </p:to>
                                    </p:set>
                                  </p:childTnLst>
                                </p:cTn>
                              </p:par>
                            </p:childTnLst>
                          </p:cTn>
                        </p:par>
                        <p:par>
                          <p:cTn id="13" fill="hold">
                            <p:stCondLst>
                              <p:cond delay="2000"/>
                            </p:stCondLst>
                            <p:childTnLst>
                              <p:par>
                                <p:cTn id="14" presetClass="entr" nodeType="afterEffect" presetSubtype="0" presetID="1" grpId="4" fill="hold">
                                  <p:stCondLst>
                                    <p:cond delay="2000"/>
                                  </p:stCondLst>
                                  <p:iterate type="el" backwards="0">
                                    <p:tmAbs val="0"/>
                                  </p:iterate>
                                  <p:childTnLst>
                                    <p:set>
                                      <p:cBhvr>
                                        <p:cTn id="15" fill="hold"/>
                                        <p:tgtEl>
                                          <p:spTgt spid="945"/>
                                        </p:tgtEl>
                                        <p:attrNameLst>
                                          <p:attrName>style.visibility</p:attrName>
                                        </p:attrNameLst>
                                      </p:cBhvr>
                                      <p:to>
                                        <p:strVal val="visible"/>
                                      </p:to>
                                    </p:set>
                                  </p:childTnLst>
                                </p:cTn>
                              </p:par>
                            </p:childTnLst>
                          </p:cTn>
                        </p:par>
                        <p:par>
                          <p:cTn id="16" fill="hold">
                            <p:stCondLst>
                              <p:cond delay="4000"/>
                            </p:stCondLst>
                            <p:childTnLst>
                              <p:par>
                                <p:cTn id="17" presetClass="entr" nodeType="afterEffect" presetSubtype="0" presetID="1" grpId="5" fill="hold">
                                  <p:stCondLst>
                                    <p:cond delay="2000"/>
                                  </p:stCondLst>
                                  <p:iterate type="el" backwards="0">
                                    <p:tmAbs val="0"/>
                                  </p:iterate>
                                  <p:childTnLst>
                                    <p:set>
                                      <p:cBhvr>
                                        <p:cTn id="18" fill="hold"/>
                                        <p:tgtEl>
                                          <p:spTgt spid="948"/>
                                        </p:tgtEl>
                                        <p:attrNameLst>
                                          <p:attrName>style.visibility</p:attrName>
                                        </p:attrNameLst>
                                      </p:cBhvr>
                                      <p:to>
                                        <p:strVal val="visible"/>
                                      </p:to>
                                    </p:set>
                                  </p:childTnLst>
                                </p:cTn>
                              </p:par>
                            </p:childTnLst>
                          </p:cTn>
                        </p:par>
                        <p:par>
                          <p:cTn id="19" fill="hold">
                            <p:stCondLst>
                              <p:cond delay="6000"/>
                            </p:stCondLst>
                            <p:childTnLst>
                              <p:par>
                                <p:cTn id="20" presetClass="entr" nodeType="afterEffect" presetSubtype="0" presetID="1" grpId="6" fill="hold">
                                  <p:stCondLst>
                                    <p:cond delay="2000"/>
                                  </p:stCondLst>
                                  <p:iterate type="el" backwards="0">
                                    <p:tmAbs val="0"/>
                                  </p:iterate>
                                  <p:childTnLst>
                                    <p:set>
                                      <p:cBhvr>
                                        <p:cTn id="21" fill="hold"/>
                                        <p:tgtEl>
                                          <p:spTgt spid="951"/>
                                        </p:tgtEl>
                                        <p:attrNameLst>
                                          <p:attrName>style.visibility</p:attrName>
                                        </p:attrNameLst>
                                      </p:cBhvr>
                                      <p:to>
                                        <p:strVal val="visible"/>
                                      </p:to>
                                    </p:set>
                                  </p:childTnLst>
                                </p:cTn>
                              </p:par>
                            </p:childTnLst>
                          </p:cTn>
                        </p:par>
                        <p:par>
                          <p:cTn id="22" fill="hold">
                            <p:stCondLst>
                              <p:cond delay="8000"/>
                            </p:stCondLst>
                            <p:childTnLst>
                              <p:par>
                                <p:cTn id="23" presetClass="entr" nodeType="afterEffect" presetSubtype="0" presetID="1" grpId="7" fill="hold">
                                  <p:stCondLst>
                                    <p:cond delay="2000"/>
                                  </p:stCondLst>
                                  <p:iterate type="el" backwards="0">
                                    <p:tmAbs val="0"/>
                                  </p:iterate>
                                  <p:childTnLst>
                                    <p:set>
                                      <p:cBhvr>
                                        <p:cTn id="24" fill="hold"/>
                                        <p:tgtEl>
                                          <p:spTgt spid="954"/>
                                        </p:tgtEl>
                                        <p:attrNameLst>
                                          <p:attrName>style.visibility</p:attrName>
                                        </p:attrNameLst>
                                      </p:cBhvr>
                                      <p:to>
                                        <p:strVal val="visible"/>
                                      </p:to>
                                    </p:set>
                                  </p:childTnLst>
                                </p:cTn>
                              </p:par>
                            </p:childTnLst>
                          </p:cTn>
                        </p:par>
                        <p:par>
                          <p:cTn id="25" fill="hold">
                            <p:stCondLst>
                              <p:cond delay="10000"/>
                            </p:stCondLst>
                            <p:childTnLst>
                              <p:par>
                                <p:cTn id="26" presetClass="entr" nodeType="afterEffect" presetSubtype="0" presetID="1" grpId="8" fill="hold">
                                  <p:stCondLst>
                                    <p:cond delay="2000"/>
                                  </p:stCondLst>
                                  <p:iterate type="el" backwards="0">
                                    <p:tmAbs val="0"/>
                                  </p:iterate>
                                  <p:childTnLst>
                                    <p:set>
                                      <p:cBhvr>
                                        <p:cTn id="27" fill="hold"/>
                                        <p:tgtEl>
                                          <p:spTgt spid="957"/>
                                        </p:tgtEl>
                                        <p:attrNameLst>
                                          <p:attrName>style.visibility</p:attrName>
                                        </p:attrNameLst>
                                      </p:cBhvr>
                                      <p:to>
                                        <p:strVal val="visible"/>
                                      </p:to>
                                    </p:set>
                                  </p:childTnLst>
                                </p:cTn>
                              </p:par>
                            </p:childTnLst>
                          </p:cTn>
                        </p:par>
                        <p:par>
                          <p:cTn id="28" fill="hold">
                            <p:stCondLst>
                              <p:cond delay="12000"/>
                            </p:stCondLst>
                            <p:childTnLst>
                              <p:par>
                                <p:cTn id="29" presetClass="entr" nodeType="afterEffect" presetSubtype="8" presetID="2" grpId="9" fill="hold">
                                  <p:stCondLst>
                                    <p:cond delay="0"/>
                                  </p:stCondLst>
                                  <p:iterate type="el" backwards="0">
                                    <p:tmAbs val="0"/>
                                  </p:iterate>
                                  <p:childTnLst>
                                    <p:set>
                                      <p:cBhvr>
                                        <p:cTn id="30" fill="hold"/>
                                        <p:tgtEl>
                                          <p:spTgt spid="964"/>
                                        </p:tgtEl>
                                        <p:attrNameLst>
                                          <p:attrName>style.visibility</p:attrName>
                                        </p:attrNameLst>
                                      </p:cBhvr>
                                      <p:to>
                                        <p:strVal val="visible"/>
                                      </p:to>
                                    </p:set>
                                    <p:anim calcmode="lin" valueType="num">
                                      <p:cBhvr>
                                        <p:cTn id="31" dur="500" fill="hold"/>
                                        <p:tgtEl>
                                          <p:spTgt spid="964"/>
                                        </p:tgtEl>
                                        <p:attrNameLst>
                                          <p:attrName>ppt_x</p:attrName>
                                        </p:attrNameLst>
                                      </p:cBhvr>
                                      <p:tavLst>
                                        <p:tav tm="0">
                                          <p:val>
                                            <p:strVal val="0-#ppt_w/2"/>
                                          </p:val>
                                        </p:tav>
                                        <p:tav tm="100000">
                                          <p:val>
                                            <p:strVal val="#ppt_x"/>
                                          </p:val>
                                        </p:tav>
                                      </p:tavLst>
                                    </p:anim>
                                    <p:anim calcmode="lin" valueType="num">
                                      <p:cBhvr>
                                        <p:cTn id="32" dur="500" fill="hold"/>
                                        <p:tgtEl>
                                          <p:spTgt spid="9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1" grpId="6"/>
      <p:bldP build="whole" bldLvl="1" animBg="1" rev="0" advAuto="0" spid="957" grpId="8"/>
      <p:bldP build="whole" bldLvl="1" animBg="1" rev="0" advAuto="0" spid="964" grpId="9"/>
      <p:bldP build="whole" bldLvl="1" animBg="1" rev="0" advAuto="0" spid="939" grpId="1"/>
      <p:bldP build="whole" bldLvl="1" animBg="1" rev="0" advAuto="0" spid="960" grpId="2"/>
      <p:bldP build="whole" bldLvl="1" animBg="1" rev="0" advAuto="0" spid="945" grpId="4"/>
      <p:bldP build="whole" bldLvl="1" animBg="1" rev="0" advAuto="0" spid="948" grpId="5"/>
      <p:bldP build="whole" bldLvl="1" animBg="1" rev="0" advAuto="0" spid="942" grpId="3"/>
      <p:bldP build="whole" bldLvl="1" animBg="1" rev="0" advAuto="0" spid="954" grpId="7"/>
    </p:bldLst>
  </p:timing>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8" name="Shape 968"/>
          <p:cNvSpPr/>
          <p:nvPr>
            <p:ph type="sldNum" sz="quarter" idx="2"/>
          </p:nvPr>
        </p:nvSpPr>
        <p:spPr>
          <a:xfrm>
            <a:off x="12466516" y="9195929"/>
            <a:ext cx="538285" cy="53366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71" name="Group 971"/>
          <p:cNvGrpSpPr/>
          <p:nvPr/>
        </p:nvGrpSpPr>
        <p:grpSpPr>
          <a:xfrm>
            <a:off x="1083733" y="4985173"/>
            <a:ext cx="11487574" cy="1192108"/>
            <a:chOff x="0" y="0"/>
            <a:chExt cx="11487573" cy="1192106"/>
          </a:xfrm>
        </p:grpSpPr>
        <p:sp>
          <p:nvSpPr>
            <p:cNvPr id="969" name="Shape 969"/>
            <p:cNvSpPr/>
            <p:nvPr/>
          </p:nvSpPr>
          <p:spPr>
            <a:xfrm>
              <a:off x="0" y="0"/>
              <a:ext cx="11487574" cy="1192107"/>
            </a:xfrm>
            <a:prstGeom prst="rightArrow">
              <a:avLst>
                <a:gd name="adj1" fmla="val 50000"/>
                <a:gd name="adj2" fmla="val 240909"/>
              </a:avLst>
            </a:prstGeom>
            <a:solidFill>
              <a:srgbClr val="00AA08"/>
            </a:solidFill>
            <a:ln w="12700" cap="flat">
              <a:solidFill>
                <a:srgbClr val="000000"/>
              </a:solidFill>
              <a:prstDash val="solid"/>
              <a:miter lim="400000"/>
            </a:ln>
            <a:effectLst/>
          </p:spPr>
          <p:txBody>
            <a:bodyPr wrap="square" lIns="65023" tIns="65023" rIns="65023" bIns="65023" numCol="1" anchor="ctr">
              <a:noAutofit/>
            </a:bodyPr>
            <a:lstStyle/>
            <a:p>
              <a:pPr algn="r" defTabSz="1300480">
                <a:defRPr b="1" sz="5000">
                  <a:solidFill>
                    <a:srgbClr val="FFFFFF"/>
                  </a:solidFill>
                  <a:latin typeface="Arial"/>
                  <a:ea typeface="Arial"/>
                  <a:cs typeface="Arial"/>
                  <a:sym typeface="Arial"/>
                </a:defRPr>
              </a:pPr>
            </a:p>
          </p:txBody>
        </p:sp>
        <p:sp>
          <p:nvSpPr>
            <p:cNvPr id="970" name="Shape 970"/>
            <p:cNvSpPr/>
            <p:nvPr/>
          </p:nvSpPr>
          <p:spPr>
            <a:xfrm>
              <a:off x="8465642" y="333646"/>
              <a:ext cx="1585985"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algn="r" defTabSz="1300480">
                <a:defRPr b="1" sz="2800">
                  <a:solidFill>
                    <a:srgbClr val="FFFFFF"/>
                  </a:solidFill>
                  <a:latin typeface="Arial"/>
                  <a:ea typeface="Arial"/>
                  <a:cs typeface="Arial"/>
                  <a:sym typeface="Arial"/>
                </a:defRPr>
              </a:lvl1pPr>
            </a:lstStyle>
            <a:p>
              <a:pPr/>
              <a:r>
                <a:t>Success</a:t>
              </a:r>
            </a:p>
          </p:txBody>
        </p:sp>
      </p:grpSp>
      <p:grpSp>
        <p:nvGrpSpPr>
          <p:cNvPr id="974" name="Group 974"/>
          <p:cNvGrpSpPr/>
          <p:nvPr/>
        </p:nvGrpSpPr>
        <p:grpSpPr>
          <a:xfrm>
            <a:off x="975359" y="5292231"/>
            <a:ext cx="4660055" cy="577992"/>
            <a:chOff x="0" y="0"/>
            <a:chExt cx="4660053" cy="577991"/>
          </a:xfrm>
        </p:grpSpPr>
        <p:sp>
          <p:nvSpPr>
            <p:cNvPr id="972" name="Shape 972"/>
            <p:cNvSpPr/>
            <p:nvPr/>
          </p:nvSpPr>
          <p:spPr>
            <a:xfrm>
              <a:off x="0" y="0"/>
              <a:ext cx="4660054" cy="577992"/>
            </a:xfrm>
            <a:prstGeom prst="rect">
              <a:avLst/>
            </a:prstGeom>
            <a:solidFill>
              <a:srgbClr val="FF2606"/>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73" name="Shape 973"/>
            <p:cNvSpPr/>
            <p:nvPr/>
          </p:nvSpPr>
          <p:spPr>
            <a:xfrm>
              <a:off x="1359582" y="26588"/>
              <a:ext cx="1940890"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Intolerable</a:t>
              </a:r>
            </a:p>
          </p:txBody>
        </p:sp>
      </p:grpSp>
      <p:sp>
        <p:nvSpPr>
          <p:cNvPr id="975" name="Shape 975"/>
          <p:cNvSpPr/>
          <p:nvPr>
            <p:ph type="title"/>
          </p:nvPr>
        </p:nvSpPr>
        <p:spPr>
          <a:prstGeom prst="rect">
            <a:avLst/>
          </a:prstGeom>
        </p:spPr>
        <p:txBody>
          <a:bodyPr/>
          <a:lstStyle>
            <a:lvl1pPr defTabSz="1105408">
              <a:defRPr sz="3230"/>
            </a:lvl1pPr>
          </a:lstStyle>
          <a:p>
            <a:pPr/>
            <a:r>
              <a:t>Evolutionary Delivery is driven by meeting Stakeholder Value &amp; Product Quality Requirements</a:t>
            </a:r>
          </a:p>
        </p:txBody>
      </p:sp>
      <p:sp>
        <p:nvSpPr>
          <p:cNvPr id="976" name="Shape 976"/>
          <p:cNvSpPr/>
          <p:nvPr/>
        </p:nvSpPr>
        <p:spPr>
          <a:xfrm>
            <a:off x="325119" y="4118186"/>
            <a:ext cx="866988" cy="2926081"/>
          </a:xfrm>
          <a:prstGeom prst="ellipse">
            <a:avLst/>
          </a:prstGeom>
          <a:solidFill>
            <a:srgbClr val="D1FEEE"/>
          </a:solidFill>
          <a:ln w="12700">
            <a:solidFill>
              <a:srgbClr val="000000"/>
            </a:solidFill>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977" name="Shape 977"/>
          <p:cNvSpPr/>
          <p:nvPr/>
        </p:nvSpPr>
        <p:spPr>
          <a:xfrm flipH="1">
            <a:off x="2167466" y="498517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grpSp>
        <p:nvGrpSpPr>
          <p:cNvPr id="980" name="Group 980"/>
          <p:cNvGrpSpPr/>
          <p:nvPr/>
        </p:nvGrpSpPr>
        <p:grpSpPr>
          <a:xfrm>
            <a:off x="5635413" y="5292231"/>
            <a:ext cx="2817708" cy="577992"/>
            <a:chOff x="0" y="0"/>
            <a:chExt cx="2817706" cy="577991"/>
          </a:xfrm>
        </p:grpSpPr>
        <p:sp>
          <p:nvSpPr>
            <p:cNvPr id="978" name="Shape 978"/>
            <p:cNvSpPr/>
            <p:nvPr/>
          </p:nvSpPr>
          <p:spPr>
            <a:xfrm>
              <a:off x="0" y="0"/>
              <a:ext cx="2817707" cy="577992"/>
            </a:xfrm>
            <a:prstGeom prst="rect">
              <a:avLst/>
            </a:prstGeom>
            <a:solidFill>
              <a:srgbClr val="EC9A03"/>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79" name="Shape 979"/>
            <p:cNvSpPr/>
            <p:nvPr/>
          </p:nvSpPr>
          <p:spPr>
            <a:xfrm>
              <a:off x="560212" y="26588"/>
              <a:ext cx="1697283"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Tolerable</a:t>
              </a:r>
            </a:p>
          </p:txBody>
        </p:sp>
      </p:grpSp>
      <p:sp>
        <p:nvSpPr>
          <p:cNvPr id="981" name="Shape 981"/>
          <p:cNvSpPr/>
          <p:nvPr/>
        </p:nvSpPr>
        <p:spPr>
          <a:xfrm>
            <a:off x="8453120" y="498517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982" name="Shape 982"/>
          <p:cNvSpPr/>
          <p:nvPr/>
        </p:nvSpPr>
        <p:spPr>
          <a:xfrm>
            <a:off x="5635413" y="498517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983" name="Shape 983"/>
          <p:cNvSpPr/>
          <p:nvPr/>
        </p:nvSpPr>
        <p:spPr>
          <a:xfrm>
            <a:off x="1244081" y="6169942"/>
            <a:ext cx="1835483"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3800">
                <a:solidFill>
                  <a:srgbClr val="3C4361"/>
                </a:solidFill>
                <a:latin typeface="Arial"/>
                <a:ea typeface="Arial"/>
                <a:cs typeface="Arial"/>
                <a:sym typeface="Arial"/>
              </a:defRPr>
            </a:pPr>
            <a:r>
              <a:t>Past</a:t>
            </a:r>
          </a:p>
          <a:p>
            <a:pPr defTabSz="1300480">
              <a:defRPr b="1" sz="3800">
                <a:solidFill>
                  <a:srgbClr val="3C4361"/>
                </a:solidFill>
                <a:latin typeface="Arial"/>
                <a:ea typeface="Arial"/>
                <a:cs typeface="Arial"/>
                <a:sym typeface="Arial"/>
              </a:defRPr>
            </a:pPr>
            <a:r>
              <a:t>30 sec.</a:t>
            </a:r>
          </a:p>
        </p:txBody>
      </p:sp>
      <p:sp>
        <p:nvSpPr>
          <p:cNvPr id="984" name="Shape 984"/>
          <p:cNvSpPr/>
          <p:nvPr/>
        </p:nvSpPr>
        <p:spPr>
          <a:xfrm>
            <a:off x="3888821" y="6169942"/>
            <a:ext cx="3511247"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3800">
                <a:solidFill>
                  <a:srgbClr val="3C4361"/>
                </a:solidFill>
                <a:latin typeface="Arial"/>
                <a:ea typeface="Arial"/>
                <a:cs typeface="Arial"/>
                <a:sym typeface="Arial"/>
              </a:defRPr>
            </a:pPr>
            <a:r>
              <a:t>Tolerable/Fail</a:t>
            </a:r>
          </a:p>
          <a:p>
            <a:pPr defTabSz="1300480">
              <a:defRPr b="1" sz="3800">
                <a:solidFill>
                  <a:srgbClr val="3C4361"/>
                </a:solidFill>
                <a:latin typeface="Arial"/>
                <a:ea typeface="Arial"/>
                <a:cs typeface="Arial"/>
                <a:sym typeface="Arial"/>
              </a:defRPr>
            </a:pPr>
            <a:r>
              <a:t>20 sec.</a:t>
            </a:r>
          </a:p>
        </p:txBody>
      </p:sp>
      <p:sp>
        <p:nvSpPr>
          <p:cNvPr id="985" name="Shape 985"/>
          <p:cNvSpPr/>
          <p:nvPr/>
        </p:nvSpPr>
        <p:spPr>
          <a:xfrm>
            <a:off x="7315200" y="6169942"/>
            <a:ext cx="2275841" cy="1270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defTabSz="1300480">
              <a:defRPr b="1" sz="3800">
                <a:solidFill>
                  <a:srgbClr val="3C4361"/>
                </a:solidFill>
                <a:latin typeface="Arial"/>
                <a:ea typeface="Arial"/>
                <a:cs typeface="Arial"/>
                <a:sym typeface="Arial"/>
              </a:defRPr>
            </a:pPr>
            <a:r>
              <a:t>Goal</a:t>
            </a:r>
          </a:p>
          <a:p>
            <a:pPr defTabSz="1300480">
              <a:defRPr b="1" sz="3800">
                <a:solidFill>
                  <a:srgbClr val="3C4361"/>
                </a:solidFill>
                <a:latin typeface="Arial"/>
                <a:ea typeface="Arial"/>
                <a:cs typeface="Arial"/>
                <a:sym typeface="Arial"/>
              </a:defRPr>
            </a:pPr>
            <a:r>
              <a:t>15 sec.</a:t>
            </a:r>
          </a:p>
        </p:txBody>
      </p:sp>
      <p:sp>
        <p:nvSpPr>
          <p:cNvPr id="986" name="Shape 986"/>
          <p:cNvSpPr/>
          <p:nvPr/>
        </p:nvSpPr>
        <p:spPr>
          <a:xfrm>
            <a:off x="866986" y="7649351"/>
            <a:ext cx="6359505"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1300480">
              <a:defRPr b="1" sz="3800" u="sng">
                <a:solidFill>
                  <a:srgbClr val="3C4361"/>
                </a:solidFill>
                <a:latin typeface="Arial"/>
                <a:ea typeface="Arial"/>
                <a:cs typeface="Arial"/>
                <a:sym typeface="Arial"/>
              </a:defRPr>
            </a:pPr>
            <a:r>
              <a:t>Speed</a:t>
            </a:r>
          </a:p>
          <a:p>
            <a:pPr algn="l" defTabSz="1300480">
              <a:defRPr b="1" sz="3800">
                <a:solidFill>
                  <a:srgbClr val="3C4361"/>
                </a:solidFill>
                <a:latin typeface="Arial"/>
                <a:ea typeface="Arial"/>
                <a:cs typeface="Arial"/>
                <a:sym typeface="Arial"/>
              </a:defRPr>
            </a:pPr>
            <a:r>
              <a:t>Scale: seconds to do task</a:t>
            </a:r>
          </a:p>
        </p:txBody>
      </p:sp>
      <p:grpSp>
        <p:nvGrpSpPr>
          <p:cNvPr id="989" name="Group 989"/>
          <p:cNvGrpSpPr/>
          <p:nvPr/>
        </p:nvGrpSpPr>
        <p:grpSpPr>
          <a:xfrm>
            <a:off x="2105536" y="5292231"/>
            <a:ext cx="1388217" cy="577992"/>
            <a:chOff x="12565" y="0"/>
            <a:chExt cx="1388216" cy="577991"/>
          </a:xfrm>
        </p:grpSpPr>
        <p:sp>
          <p:nvSpPr>
            <p:cNvPr id="987" name="Shape 987"/>
            <p:cNvSpPr/>
            <p:nvPr/>
          </p:nvSpPr>
          <p:spPr>
            <a:xfrm>
              <a:off x="56433" y="0"/>
              <a:ext cx="1300481"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88" name="Shape 988"/>
            <p:cNvSpPr/>
            <p:nvPr/>
          </p:nvSpPr>
          <p:spPr>
            <a:xfrm>
              <a:off x="12565" y="26588"/>
              <a:ext cx="13882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Cycle 1</a:t>
              </a:r>
            </a:p>
          </p:txBody>
        </p:sp>
      </p:grpSp>
      <p:grpSp>
        <p:nvGrpSpPr>
          <p:cNvPr id="992" name="Group 992"/>
          <p:cNvGrpSpPr/>
          <p:nvPr/>
        </p:nvGrpSpPr>
        <p:grpSpPr>
          <a:xfrm>
            <a:off x="3359573" y="5292231"/>
            <a:ext cx="866987" cy="577992"/>
            <a:chOff x="0" y="0"/>
            <a:chExt cx="866986" cy="577991"/>
          </a:xfrm>
        </p:grpSpPr>
        <p:sp>
          <p:nvSpPr>
            <p:cNvPr id="990" name="Shape 990"/>
            <p:cNvSpPr/>
            <p:nvPr/>
          </p:nvSpPr>
          <p:spPr>
            <a:xfrm>
              <a:off x="0" y="0"/>
              <a:ext cx="866987"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91" name="Shape 991"/>
            <p:cNvSpPr/>
            <p:nvPr/>
          </p:nvSpPr>
          <p:spPr>
            <a:xfrm>
              <a:off x="85435"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2</a:t>
              </a:r>
            </a:p>
          </p:txBody>
        </p:sp>
      </p:grpSp>
      <p:grpSp>
        <p:nvGrpSpPr>
          <p:cNvPr id="995" name="Group 995"/>
          <p:cNvGrpSpPr/>
          <p:nvPr/>
        </p:nvGrpSpPr>
        <p:grpSpPr>
          <a:xfrm>
            <a:off x="4095248" y="5292231"/>
            <a:ext cx="696117" cy="577992"/>
            <a:chOff x="7072" y="0"/>
            <a:chExt cx="696115" cy="577991"/>
          </a:xfrm>
        </p:grpSpPr>
        <p:sp>
          <p:nvSpPr>
            <p:cNvPr id="993" name="Shape 993"/>
            <p:cNvSpPr/>
            <p:nvPr/>
          </p:nvSpPr>
          <p:spPr>
            <a:xfrm>
              <a:off x="138384" y="0"/>
              <a:ext cx="43349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94" name="Shape 994"/>
            <p:cNvSpPr/>
            <p:nvPr/>
          </p:nvSpPr>
          <p:spPr>
            <a:xfrm>
              <a:off x="7072"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3</a:t>
              </a:r>
            </a:p>
          </p:txBody>
        </p:sp>
      </p:grpSp>
      <p:grpSp>
        <p:nvGrpSpPr>
          <p:cNvPr id="998" name="Group 998"/>
          <p:cNvGrpSpPr/>
          <p:nvPr/>
        </p:nvGrpSpPr>
        <p:grpSpPr>
          <a:xfrm>
            <a:off x="4660053" y="5292231"/>
            <a:ext cx="1408854" cy="577992"/>
            <a:chOff x="0" y="0"/>
            <a:chExt cx="1408853" cy="577991"/>
          </a:xfrm>
        </p:grpSpPr>
        <p:sp>
          <p:nvSpPr>
            <p:cNvPr id="996" name="Shape 996"/>
            <p:cNvSpPr/>
            <p:nvPr/>
          </p:nvSpPr>
          <p:spPr>
            <a:xfrm>
              <a:off x="0" y="0"/>
              <a:ext cx="1408854"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997" name="Shape 997"/>
            <p:cNvSpPr/>
            <p:nvPr/>
          </p:nvSpPr>
          <p:spPr>
            <a:xfrm>
              <a:off x="35636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4</a:t>
              </a:r>
            </a:p>
          </p:txBody>
        </p:sp>
      </p:grpSp>
      <p:grpSp>
        <p:nvGrpSpPr>
          <p:cNvPr id="1001" name="Group 1001"/>
          <p:cNvGrpSpPr/>
          <p:nvPr/>
        </p:nvGrpSpPr>
        <p:grpSpPr>
          <a:xfrm>
            <a:off x="6068906" y="5292231"/>
            <a:ext cx="1083735" cy="577992"/>
            <a:chOff x="0" y="0"/>
            <a:chExt cx="1083733" cy="577991"/>
          </a:xfrm>
        </p:grpSpPr>
        <p:sp>
          <p:nvSpPr>
            <p:cNvPr id="999" name="Shape 999"/>
            <p:cNvSpPr/>
            <p:nvPr/>
          </p:nvSpPr>
          <p:spPr>
            <a:xfrm>
              <a:off x="0" y="0"/>
              <a:ext cx="108373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00" name="Shape 1000"/>
            <p:cNvSpPr/>
            <p:nvPr/>
          </p:nvSpPr>
          <p:spPr>
            <a:xfrm>
              <a:off x="19380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5</a:t>
              </a:r>
            </a:p>
          </p:txBody>
        </p:sp>
      </p:grpSp>
      <p:grpSp>
        <p:nvGrpSpPr>
          <p:cNvPr id="1004" name="Group 1004"/>
          <p:cNvGrpSpPr/>
          <p:nvPr/>
        </p:nvGrpSpPr>
        <p:grpSpPr>
          <a:xfrm>
            <a:off x="7152640" y="5292231"/>
            <a:ext cx="758614" cy="577992"/>
            <a:chOff x="0" y="0"/>
            <a:chExt cx="758613" cy="577991"/>
          </a:xfrm>
        </p:grpSpPr>
        <p:sp>
          <p:nvSpPr>
            <p:cNvPr id="1002" name="Shape 1002"/>
            <p:cNvSpPr/>
            <p:nvPr/>
          </p:nvSpPr>
          <p:spPr>
            <a:xfrm>
              <a:off x="0" y="0"/>
              <a:ext cx="758614"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03" name="Shape 1003"/>
            <p:cNvSpPr/>
            <p:nvPr/>
          </p:nvSpPr>
          <p:spPr>
            <a:xfrm>
              <a:off x="3124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6</a:t>
              </a:r>
            </a:p>
          </p:txBody>
        </p:sp>
      </p:grpSp>
      <p:grpSp>
        <p:nvGrpSpPr>
          <p:cNvPr id="1007" name="Group 1007"/>
          <p:cNvGrpSpPr/>
          <p:nvPr/>
        </p:nvGrpSpPr>
        <p:grpSpPr>
          <a:xfrm>
            <a:off x="7911253" y="5292231"/>
            <a:ext cx="1083734" cy="577992"/>
            <a:chOff x="0" y="0"/>
            <a:chExt cx="1083733" cy="577991"/>
          </a:xfrm>
        </p:grpSpPr>
        <p:sp>
          <p:nvSpPr>
            <p:cNvPr id="1005" name="Shape 1005"/>
            <p:cNvSpPr/>
            <p:nvPr/>
          </p:nvSpPr>
          <p:spPr>
            <a:xfrm>
              <a:off x="0" y="0"/>
              <a:ext cx="108373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06" name="Shape 1006"/>
            <p:cNvSpPr/>
            <p:nvPr/>
          </p:nvSpPr>
          <p:spPr>
            <a:xfrm>
              <a:off x="19380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7</a:t>
              </a:r>
            </a:p>
          </p:txBody>
        </p:sp>
      </p:grpSp>
      <p:grpSp>
        <p:nvGrpSpPr>
          <p:cNvPr id="1010" name="Group 1010"/>
          <p:cNvGrpSpPr/>
          <p:nvPr/>
        </p:nvGrpSpPr>
        <p:grpSpPr>
          <a:xfrm>
            <a:off x="1300479" y="2059093"/>
            <a:ext cx="10295468" cy="2492588"/>
            <a:chOff x="0" y="0"/>
            <a:chExt cx="10295466" cy="2492586"/>
          </a:xfrm>
        </p:grpSpPr>
        <p:sp>
          <p:nvSpPr>
            <p:cNvPr id="1008" name="Shape 1008"/>
            <p:cNvSpPr/>
            <p:nvPr/>
          </p:nvSpPr>
          <p:spPr>
            <a:xfrm>
              <a:off x="0" y="0"/>
              <a:ext cx="10295467" cy="2492587"/>
            </a:xfrm>
            <a:prstGeom prst="wedgeEllipseCallout">
              <a:avLst>
                <a:gd name="adj1" fmla="val -31009"/>
                <a:gd name="adj2" fmla="val 79894"/>
              </a:avLst>
            </a:prstGeom>
            <a:noFill/>
            <a:ln w="12700" cap="flat">
              <a:solidFill>
                <a:srgbClr val="000000"/>
              </a:solidFill>
              <a:prstDash val="solid"/>
              <a:miter lim="400000"/>
            </a:ln>
            <a:effectLst/>
          </p:spPr>
          <p:txBody>
            <a:bodyPr wrap="square" lIns="65023" tIns="65023" rIns="65023" bIns="65023" numCol="1" anchor="ctr">
              <a:noAutofit/>
            </a:bodyPr>
            <a:lstStyle/>
            <a:p>
              <a:pPr defTabSz="1300480">
                <a:defRPr b="1" sz="3800">
                  <a:solidFill>
                    <a:srgbClr val="3C4361"/>
                  </a:solidFill>
                  <a:latin typeface="Arial"/>
                  <a:ea typeface="Arial"/>
                  <a:cs typeface="Arial"/>
                  <a:sym typeface="Arial"/>
                </a:defRPr>
              </a:pPr>
            </a:p>
          </p:txBody>
        </p:sp>
        <p:sp>
          <p:nvSpPr>
            <p:cNvPr id="1009" name="Shape 1009"/>
            <p:cNvSpPr/>
            <p:nvPr/>
          </p:nvSpPr>
          <p:spPr>
            <a:xfrm>
              <a:off x="530658" y="916113"/>
              <a:ext cx="9234151" cy="6603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3800">
                  <a:solidFill>
                    <a:srgbClr val="3C4361"/>
                  </a:solidFill>
                  <a:latin typeface="Arial"/>
                  <a:ea typeface="Arial"/>
                  <a:cs typeface="Arial"/>
                  <a:sym typeface="Arial"/>
                </a:defRPr>
              </a:lvl1pPr>
            </a:lstStyle>
            <a:p>
              <a:pPr/>
              <a:r>
                <a:t>Learning from each Evolutionary Cycle </a:t>
              </a:r>
            </a:p>
          </p:txBody>
        </p:sp>
      </p:grpSp>
      <p:grpSp>
        <p:nvGrpSpPr>
          <p:cNvPr id="1014" name="Group 1014"/>
          <p:cNvGrpSpPr/>
          <p:nvPr/>
        </p:nvGrpSpPr>
        <p:grpSpPr>
          <a:xfrm>
            <a:off x="12029440" y="8778240"/>
            <a:ext cx="866987" cy="866987"/>
            <a:chOff x="0" y="0"/>
            <a:chExt cx="866986" cy="866986"/>
          </a:xfrm>
        </p:grpSpPr>
        <p:sp>
          <p:nvSpPr>
            <p:cNvPr id="1011" name="Shape 1011"/>
            <p:cNvSpPr/>
            <p:nvPr/>
          </p:nvSpPr>
          <p:spPr>
            <a:xfrm>
              <a:off x="0" y="0"/>
              <a:ext cx="866987" cy="866987"/>
            </a:xfrm>
            <a:prstGeom prst="ellipse">
              <a:avLst/>
            </a:prstGeom>
            <a:solidFill>
              <a:srgbClr val="7EAACF"/>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sp>
          <p:nvSpPr>
            <p:cNvPr id="1012" name="Shape 1012"/>
            <p:cNvSpPr/>
            <p:nvPr/>
          </p:nvSpPr>
          <p:spPr>
            <a:xfrm>
              <a:off x="249459" y="258690"/>
              <a:ext cx="368069" cy="903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sp>
          <p:nvSpPr>
            <p:cNvPr id="1013" name="Shape 1013"/>
            <p:cNvSpPr/>
            <p:nvPr/>
          </p:nvSpPr>
          <p:spPr>
            <a:xfrm>
              <a:off x="0" y="0"/>
              <a:ext cx="866987" cy="866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2700" cap="flat">
              <a:solidFill>
                <a:srgbClr val="000000"/>
              </a:solidFill>
              <a:prstDash val="solid"/>
              <a:round/>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98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010"/>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2000"/>
                                  </p:stCondLst>
                                  <p:iterate type="el" backwards="0">
                                    <p:tmAbs val="0"/>
                                  </p:iterate>
                                  <p:childTnLst>
                                    <p:set>
                                      <p:cBhvr>
                                        <p:cTn id="12" fill="hold"/>
                                        <p:tgtEl>
                                          <p:spTgt spid="992"/>
                                        </p:tgtEl>
                                        <p:attrNameLst>
                                          <p:attrName>style.visibility</p:attrName>
                                        </p:attrNameLst>
                                      </p:cBhvr>
                                      <p:to>
                                        <p:strVal val="visible"/>
                                      </p:to>
                                    </p:set>
                                  </p:childTnLst>
                                </p:cTn>
                              </p:par>
                            </p:childTnLst>
                          </p:cTn>
                        </p:par>
                        <p:par>
                          <p:cTn id="13" fill="hold">
                            <p:stCondLst>
                              <p:cond delay="2000"/>
                            </p:stCondLst>
                            <p:childTnLst>
                              <p:par>
                                <p:cTn id="14" presetClass="entr" nodeType="afterEffect" presetSubtype="0" presetID="1" grpId="4" fill="hold">
                                  <p:stCondLst>
                                    <p:cond delay="2000"/>
                                  </p:stCondLst>
                                  <p:iterate type="el" backwards="0">
                                    <p:tmAbs val="0"/>
                                  </p:iterate>
                                  <p:childTnLst>
                                    <p:set>
                                      <p:cBhvr>
                                        <p:cTn id="15" fill="hold"/>
                                        <p:tgtEl>
                                          <p:spTgt spid="995"/>
                                        </p:tgtEl>
                                        <p:attrNameLst>
                                          <p:attrName>style.visibility</p:attrName>
                                        </p:attrNameLst>
                                      </p:cBhvr>
                                      <p:to>
                                        <p:strVal val="visible"/>
                                      </p:to>
                                    </p:set>
                                  </p:childTnLst>
                                </p:cTn>
                              </p:par>
                            </p:childTnLst>
                          </p:cTn>
                        </p:par>
                        <p:par>
                          <p:cTn id="16" fill="hold">
                            <p:stCondLst>
                              <p:cond delay="4000"/>
                            </p:stCondLst>
                            <p:childTnLst>
                              <p:par>
                                <p:cTn id="17" presetClass="entr" nodeType="afterEffect" presetSubtype="0" presetID="1" grpId="5" fill="hold">
                                  <p:stCondLst>
                                    <p:cond delay="2000"/>
                                  </p:stCondLst>
                                  <p:iterate type="el" backwards="0">
                                    <p:tmAbs val="0"/>
                                  </p:iterate>
                                  <p:childTnLst>
                                    <p:set>
                                      <p:cBhvr>
                                        <p:cTn id="18" fill="hold"/>
                                        <p:tgtEl>
                                          <p:spTgt spid="998"/>
                                        </p:tgtEl>
                                        <p:attrNameLst>
                                          <p:attrName>style.visibility</p:attrName>
                                        </p:attrNameLst>
                                      </p:cBhvr>
                                      <p:to>
                                        <p:strVal val="visible"/>
                                      </p:to>
                                    </p:set>
                                  </p:childTnLst>
                                </p:cTn>
                              </p:par>
                            </p:childTnLst>
                          </p:cTn>
                        </p:par>
                        <p:par>
                          <p:cTn id="19" fill="hold">
                            <p:stCondLst>
                              <p:cond delay="6000"/>
                            </p:stCondLst>
                            <p:childTnLst>
                              <p:par>
                                <p:cTn id="20" presetClass="entr" nodeType="afterEffect" presetSubtype="0" presetID="1" grpId="6" fill="hold">
                                  <p:stCondLst>
                                    <p:cond delay="2000"/>
                                  </p:stCondLst>
                                  <p:iterate type="el" backwards="0">
                                    <p:tmAbs val="0"/>
                                  </p:iterate>
                                  <p:childTnLst>
                                    <p:set>
                                      <p:cBhvr>
                                        <p:cTn id="21" fill="hold"/>
                                        <p:tgtEl>
                                          <p:spTgt spid="1001"/>
                                        </p:tgtEl>
                                        <p:attrNameLst>
                                          <p:attrName>style.visibility</p:attrName>
                                        </p:attrNameLst>
                                      </p:cBhvr>
                                      <p:to>
                                        <p:strVal val="visible"/>
                                      </p:to>
                                    </p:set>
                                  </p:childTnLst>
                                </p:cTn>
                              </p:par>
                            </p:childTnLst>
                          </p:cTn>
                        </p:par>
                        <p:par>
                          <p:cTn id="22" fill="hold">
                            <p:stCondLst>
                              <p:cond delay="8000"/>
                            </p:stCondLst>
                            <p:childTnLst>
                              <p:par>
                                <p:cTn id="23" presetClass="entr" nodeType="afterEffect" presetSubtype="0" presetID="1" grpId="7" fill="hold">
                                  <p:stCondLst>
                                    <p:cond delay="2000"/>
                                  </p:stCondLst>
                                  <p:iterate type="el" backwards="0">
                                    <p:tmAbs val="0"/>
                                  </p:iterate>
                                  <p:childTnLst>
                                    <p:set>
                                      <p:cBhvr>
                                        <p:cTn id="24" fill="hold"/>
                                        <p:tgtEl>
                                          <p:spTgt spid="1004"/>
                                        </p:tgtEl>
                                        <p:attrNameLst>
                                          <p:attrName>style.visibility</p:attrName>
                                        </p:attrNameLst>
                                      </p:cBhvr>
                                      <p:to>
                                        <p:strVal val="visible"/>
                                      </p:to>
                                    </p:set>
                                  </p:childTnLst>
                                </p:cTn>
                              </p:par>
                            </p:childTnLst>
                          </p:cTn>
                        </p:par>
                        <p:par>
                          <p:cTn id="25" fill="hold">
                            <p:stCondLst>
                              <p:cond delay="10000"/>
                            </p:stCondLst>
                            <p:childTnLst>
                              <p:par>
                                <p:cTn id="26" presetClass="entr" nodeType="afterEffect" presetSubtype="0" presetID="1" grpId="8" fill="hold">
                                  <p:stCondLst>
                                    <p:cond delay="2000"/>
                                  </p:stCondLst>
                                  <p:iterate type="el" backwards="0">
                                    <p:tmAbs val="0"/>
                                  </p:iterate>
                                  <p:childTnLst>
                                    <p:set>
                                      <p:cBhvr>
                                        <p:cTn id="27" fill="hold"/>
                                        <p:tgtEl>
                                          <p:spTgt spid="1007"/>
                                        </p:tgtEl>
                                        <p:attrNameLst>
                                          <p:attrName>style.visibility</p:attrName>
                                        </p:attrNameLst>
                                      </p:cBhvr>
                                      <p:to>
                                        <p:strVal val="visible"/>
                                      </p:to>
                                    </p:set>
                                  </p:childTnLst>
                                </p:cTn>
                              </p:par>
                            </p:childTnLst>
                          </p:cTn>
                        </p:par>
                        <p:par>
                          <p:cTn id="28" fill="hold">
                            <p:stCondLst>
                              <p:cond delay="12000"/>
                            </p:stCondLst>
                            <p:childTnLst>
                              <p:par>
                                <p:cTn id="29" presetClass="entr" nodeType="afterEffect" presetSubtype="8" presetID="2" grpId="9" fill="hold">
                                  <p:stCondLst>
                                    <p:cond delay="0"/>
                                  </p:stCondLst>
                                  <p:iterate type="el" backwards="0">
                                    <p:tmAbs val="0"/>
                                  </p:iterate>
                                  <p:childTnLst>
                                    <p:set>
                                      <p:cBhvr>
                                        <p:cTn id="30" fill="hold"/>
                                        <p:tgtEl>
                                          <p:spTgt spid="1014"/>
                                        </p:tgtEl>
                                        <p:attrNameLst>
                                          <p:attrName>style.visibility</p:attrName>
                                        </p:attrNameLst>
                                      </p:cBhvr>
                                      <p:to>
                                        <p:strVal val="visible"/>
                                      </p:to>
                                    </p:set>
                                    <p:anim calcmode="lin" valueType="num">
                                      <p:cBhvr>
                                        <p:cTn id="31" dur="500" fill="hold"/>
                                        <p:tgtEl>
                                          <p:spTgt spid="1014"/>
                                        </p:tgtEl>
                                        <p:attrNameLst>
                                          <p:attrName>ppt_x</p:attrName>
                                        </p:attrNameLst>
                                      </p:cBhvr>
                                      <p:tavLst>
                                        <p:tav tm="0">
                                          <p:val>
                                            <p:strVal val="0-#ppt_w/2"/>
                                          </p:val>
                                        </p:tav>
                                        <p:tav tm="100000">
                                          <p:val>
                                            <p:strVal val="#ppt_x"/>
                                          </p:val>
                                        </p:tav>
                                      </p:tavLst>
                                    </p:anim>
                                    <p:anim calcmode="lin" valueType="num">
                                      <p:cBhvr>
                                        <p:cTn id="32" dur="500" fill="hold"/>
                                        <p:tgtEl>
                                          <p:spTgt spid="10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0" grpId="2"/>
      <p:bldP build="whole" bldLvl="1" animBg="1" rev="0" advAuto="0" spid="1014" grpId="9"/>
      <p:bldP build="whole" bldLvl="1" animBg="1" rev="0" advAuto="0" spid="998" grpId="5"/>
      <p:bldP build="whole" bldLvl="1" animBg="1" rev="0" advAuto="0" spid="1007" grpId="8"/>
      <p:bldP build="whole" bldLvl="1" animBg="1" rev="0" advAuto="0" spid="992" grpId="3"/>
      <p:bldP build="whole" bldLvl="1" animBg="1" rev="0" advAuto="0" spid="995" grpId="4"/>
      <p:bldP build="whole" bldLvl="1" animBg="1" rev="0" advAuto="0" spid="1004" grpId="7"/>
      <p:bldP build="whole" bldLvl="1" animBg="1" rev="0" advAuto="0" spid="1001" grpId="6"/>
      <p:bldP build="whole" bldLvl="1" animBg="1" rev="0" advAuto="0" spid="989" grpId="1"/>
    </p:bldLst>
  </p:timing>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8" name="Shape 1018"/>
          <p:cNvSpPr/>
          <p:nvPr>
            <p:ph type="sldNum" sz="quarter" idx="2"/>
          </p:nvPr>
        </p:nvSpPr>
        <p:spPr>
          <a:xfrm>
            <a:off x="12466516" y="9195929"/>
            <a:ext cx="538285" cy="53366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021" name="Group 1021"/>
          <p:cNvGrpSpPr/>
          <p:nvPr/>
        </p:nvGrpSpPr>
        <p:grpSpPr>
          <a:xfrm>
            <a:off x="1083733" y="4985173"/>
            <a:ext cx="11487574" cy="1192108"/>
            <a:chOff x="0" y="0"/>
            <a:chExt cx="11487573" cy="1192106"/>
          </a:xfrm>
        </p:grpSpPr>
        <p:sp>
          <p:nvSpPr>
            <p:cNvPr id="1019" name="Shape 1019"/>
            <p:cNvSpPr/>
            <p:nvPr/>
          </p:nvSpPr>
          <p:spPr>
            <a:xfrm>
              <a:off x="0" y="0"/>
              <a:ext cx="11487574" cy="1192107"/>
            </a:xfrm>
            <a:prstGeom prst="rightArrow">
              <a:avLst>
                <a:gd name="adj1" fmla="val 50000"/>
                <a:gd name="adj2" fmla="val 240909"/>
              </a:avLst>
            </a:prstGeom>
            <a:solidFill>
              <a:srgbClr val="00AA08"/>
            </a:solidFill>
            <a:ln w="12700" cap="flat">
              <a:solidFill>
                <a:srgbClr val="000000"/>
              </a:solidFill>
              <a:prstDash val="solid"/>
              <a:miter lim="400000"/>
            </a:ln>
            <a:effectLst/>
          </p:spPr>
          <p:txBody>
            <a:bodyPr wrap="square" lIns="65023" tIns="65023" rIns="65023" bIns="65023" numCol="1" anchor="ctr">
              <a:noAutofit/>
            </a:bodyPr>
            <a:lstStyle/>
            <a:p>
              <a:pPr algn="r" defTabSz="1300480">
                <a:defRPr b="1" sz="5000">
                  <a:solidFill>
                    <a:srgbClr val="FFFFFF"/>
                  </a:solidFill>
                  <a:latin typeface="Arial"/>
                  <a:ea typeface="Arial"/>
                  <a:cs typeface="Arial"/>
                  <a:sym typeface="Arial"/>
                </a:defRPr>
              </a:pPr>
            </a:p>
          </p:txBody>
        </p:sp>
        <p:sp>
          <p:nvSpPr>
            <p:cNvPr id="1020" name="Shape 1020"/>
            <p:cNvSpPr/>
            <p:nvPr/>
          </p:nvSpPr>
          <p:spPr>
            <a:xfrm>
              <a:off x="8465642" y="333646"/>
              <a:ext cx="1585985"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algn="r" defTabSz="1300480">
                <a:defRPr b="1" sz="2800">
                  <a:solidFill>
                    <a:srgbClr val="FFFFFF"/>
                  </a:solidFill>
                  <a:latin typeface="Arial"/>
                  <a:ea typeface="Arial"/>
                  <a:cs typeface="Arial"/>
                  <a:sym typeface="Arial"/>
                </a:defRPr>
              </a:lvl1pPr>
            </a:lstStyle>
            <a:p>
              <a:pPr/>
              <a:r>
                <a:t>Success</a:t>
              </a:r>
            </a:p>
          </p:txBody>
        </p:sp>
      </p:grpSp>
      <p:grpSp>
        <p:nvGrpSpPr>
          <p:cNvPr id="1024" name="Group 1024"/>
          <p:cNvGrpSpPr/>
          <p:nvPr/>
        </p:nvGrpSpPr>
        <p:grpSpPr>
          <a:xfrm>
            <a:off x="1192106" y="5310293"/>
            <a:ext cx="4660055" cy="577992"/>
            <a:chOff x="0" y="0"/>
            <a:chExt cx="4660053" cy="577991"/>
          </a:xfrm>
        </p:grpSpPr>
        <p:sp>
          <p:nvSpPr>
            <p:cNvPr id="1022" name="Shape 1022"/>
            <p:cNvSpPr/>
            <p:nvPr/>
          </p:nvSpPr>
          <p:spPr>
            <a:xfrm>
              <a:off x="0" y="0"/>
              <a:ext cx="4660054" cy="577992"/>
            </a:xfrm>
            <a:prstGeom prst="rect">
              <a:avLst/>
            </a:prstGeom>
            <a:solidFill>
              <a:srgbClr val="FF2606"/>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23" name="Shape 1023"/>
            <p:cNvSpPr/>
            <p:nvPr/>
          </p:nvSpPr>
          <p:spPr>
            <a:xfrm>
              <a:off x="1359582" y="26588"/>
              <a:ext cx="1940890"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Intolerable</a:t>
              </a:r>
            </a:p>
          </p:txBody>
        </p:sp>
      </p:grpSp>
      <p:sp>
        <p:nvSpPr>
          <p:cNvPr id="1025" name="Shape 1025"/>
          <p:cNvSpPr/>
          <p:nvPr>
            <p:ph type="title"/>
          </p:nvPr>
        </p:nvSpPr>
        <p:spPr>
          <a:prstGeom prst="rect">
            <a:avLst/>
          </a:prstGeom>
        </p:spPr>
        <p:txBody>
          <a:bodyPr/>
          <a:lstStyle>
            <a:lvl1pPr defTabSz="1105408">
              <a:defRPr sz="3230"/>
            </a:lvl1pPr>
          </a:lstStyle>
          <a:p>
            <a:pPr/>
            <a:r>
              <a:t>Evolutionary Delivery is driven by meeting Stakeholder Value &amp; Product Quality Requirements</a:t>
            </a:r>
          </a:p>
        </p:txBody>
      </p:sp>
      <p:sp>
        <p:nvSpPr>
          <p:cNvPr id="1026" name="Shape 1026"/>
          <p:cNvSpPr/>
          <p:nvPr/>
        </p:nvSpPr>
        <p:spPr>
          <a:xfrm>
            <a:off x="325119" y="4118186"/>
            <a:ext cx="866988" cy="2926081"/>
          </a:xfrm>
          <a:prstGeom prst="ellipse">
            <a:avLst/>
          </a:prstGeom>
          <a:solidFill>
            <a:srgbClr val="D1FEEE"/>
          </a:solidFill>
          <a:ln w="12700">
            <a:solidFill>
              <a:srgbClr val="000000"/>
            </a:solidFill>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027" name="Shape 1027"/>
          <p:cNvSpPr/>
          <p:nvPr/>
        </p:nvSpPr>
        <p:spPr>
          <a:xfrm flipH="1">
            <a:off x="2167466" y="498517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grpSp>
        <p:nvGrpSpPr>
          <p:cNvPr id="1030" name="Group 1030"/>
          <p:cNvGrpSpPr/>
          <p:nvPr/>
        </p:nvGrpSpPr>
        <p:grpSpPr>
          <a:xfrm>
            <a:off x="5635413" y="5292231"/>
            <a:ext cx="2817708" cy="577992"/>
            <a:chOff x="0" y="0"/>
            <a:chExt cx="2817706" cy="577991"/>
          </a:xfrm>
        </p:grpSpPr>
        <p:sp>
          <p:nvSpPr>
            <p:cNvPr id="1028" name="Shape 1028"/>
            <p:cNvSpPr/>
            <p:nvPr/>
          </p:nvSpPr>
          <p:spPr>
            <a:xfrm>
              <a:off x="0" y="0"/>
              <a:ext cx="2817707" cy="577992"/>
            </a:xfrm>
            <a:prstGeom prst="rect">
              <a:avLst/>
            </a:prstGeom>
            <a:solidFill>
              <a:srgbClr val="EC9A03"/>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29" name="Shape 1029"/>
            <p:cNvSpPr/>
            <p:nvPr/>
          </p:nvSpPr>
          <p:spPr>
            <a:xfrm>
              <a:off x="560212" y="26588"/>
              <a:ext cx="1697283"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Tolerable</a:t>
              </a:r>
            </a:p>
          </p:txBody>
        </p:sp>
      </p:grpSp>
      <p:sp>
        <p:nvSpPr>
          <p:cNvPr id="1031" name="Shape 1031"/>
          <p:cNvSpPr/>
          <p:nvPr/>
        </p:nvSpPr>
        <p:spPr>
          <a:xfrm>
            <a:off x="8453120" y="498517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032" name="Shape 1032"/>
          <p:cNvSpPr/>
          <p:nvPr/>
        </p:nvSpPr>
        <p:spPr>
          <a:xfrm>
            <a:off x="5635413" y="498517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033" name="Shape 1033"/>
          <p:cNvSpPr/>
          <p:nvPr/>
        </p:nvSpPr>
        <p:spPr>
          <a:xfrm>
            <a:off x="1244081" y="6169942"/>
            <a:ext cx="1835483"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3800">
                <a:solidFill>
                  <a:srgbClr val="3C4361"/>
                </a:solidFill>
                <a:latin typeface="Arial"/>
                <a:ea typeface="Arial"/>
                <a:cs typeface="Arial"/>
                <a:sym typeface="Arial"/>
              </a:defRPr>
            </a:pPr>
            <a:r>
              <a:t>Past</a:t>
            </a:r>
          </a:p>
          <a:p>
            <a:pPr defTabSz="1300480">
              <a:defRPr b="1" sz="3800">
                <a:solidFill>
                  <a:srgbClr val="3C4361"/>
                </a:solidFill>
                <a:latin typeface="Arial"/>
                <a:ea typeface="Arial"/>
                <a:cs typeface="Arial"/>
                <a:sym typeface="Arial"/>
              </a:defRPr>
            </a:pPr>
            <a:r>
              <a:t>30 sec.</a:t>
            </a:r>
          </a:p>
        </p:txBody>
      </p:sp>
      <p:sp>
        <p:nvSpPr>
          <p:cNvPr id="1034" name="Shape 1034"/>
          <p:cNvSpPr/>
          <p:nvPr/>
        </p:nvSpPr>
        <p:spPr>
          <a:xfrm>
            <a:off x="4392430" y="6169942"/>
            <a:ext cx="2499516"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3800">
                <a:solidFill>
                  <a:srgbClr val="3C4361"/>
                </a:solidFill>
                <a:latin typeface="Arial"/>
                <a:ea typeface="Arial"/>
                <a:cs typeface="Arial"/>
                <a:sym typeface="Arial"/>
              </a:defRPr>
            </a:pPr>
            <a:r>
              <a:t>Tolerable</a:t>
            </a:r>
          </a:p>
          <a:p>
            <a:pPr defTabSz="1300480">
              <a:defRPr b="1" sz="3800">
                <a:solidFill>
                  <a:srgbClr val="3C4361"/>
                </a:solidFill>
                <a:latin typeface="Arial"/>
                <a:ea typeface="Arial"/>
                <a:cs typeface="Arial"/>
                <a:sym typeface="Arial"/>
              </a:defRPr>
            </a:pPr>
            <a:r>
              <a:t>20 sec.</a:t>
            </a:r>
          </a:p>
        </p:txBody>
      </p:sp>
      <p:sp>
        <p:nvSpPr>
          <p:cNvPr id="1035" name="Shape 1035"/>
          <p:cNvSpPr/>
          <p:nvPr/>
        </p:nvSpPr>
        <p:spPr>
          <a:xfrm>
            <a:off x="7315200" y="6169942"/>
            <a:ext cx="2275841" cy="1270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defTabSz="1300480">
              <a:defRPr b="1" sz="3800">
                <a:solidFill>
                  <a:srgbClr val="3C4361"/>
                </a:solidFill>
                <a:latin typeface="Arial"/>
                <a:ea typeface="Arial"/>
                <a:cs typeface="Arial"/>
                <a:sym typeface="Arial"/>
              </a:defRPr>
            </a:pPr>
            <a:r>
              <a:t>Goal</a:t>
            </a:r>
          </a:p>
          <a:p>
            <a:pPr defTabSz="1300480">
              <a:defRPr b="1" sz="3800">
                <a:solidFill>
                  <a:srgbClr val="3C4361"/>
                </a:solidFill>
                <a:latin typeface="Arial"/>
                <a:ea typeface="Arial"/>
                <a:cs typeface="Arial"/>
                <a:sym typeface="Arial"/>
              </a:defRPr>
            </a:pPr>
            <a:r>
              <a:t>15 sec.</a:t>
            </a:r>
          </a:p>
        </p:txBody>
      </p:sp>
      <p:sp>
        <p:nvSpPr>
          <p:cNvPr id="1036" name="Shape 1036"/>
          <p:cNvSpPr/>
          <p:nvPr/>
        </p:nvSpPr>
        <p:spPr>
          <a:xfrm>
            <a:off x="866986" y="7649351"/>
            <a:ext cx="6359505"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1300480">
              <a:defRPr b="1" sz="3800" u="sng">
                <a:solidFill>
                  <a:srgbClr val="3C4361"/>
                </a:solidFill>
                <a:latin typeface="Arial"/>
                <a:ea typeface="Arial"/>
                <a:cs typeface="Arial"/>
                <a:sym typeface="Arial"/>
              </a:defRPr>
            </a:pPr>
            <a:r>
              <a:t>Speed</a:t>
            </a:r>
          </a:p>
          <a:p>
            <a:pPr algn="l" defTabSz="1300480">
              <a:defRPr b="1" sz="3800">
                <a:solidFill>
                  <a:srgbClr val="3C4361"/>
                </a:solidFill>
                <a:latin typeface="Arial"/>
                <a:ea typeface="Arial"/>
                <a:cs typeface="Arial"/>
                <a:sym typeface="Arial"/>
              </a:defRPr>
            </a:pPr>
            <a:r>
              <a:t>Scale: seconds to do task</a:t>
            </a:r>
          </a:p>
        </p:txBody>
      </p:sp>
      <p:grpSp>
        <p:nvGrpSpPr>
          <p:cNvPr id="1039" name="Group 1039"/>
          <p:cNvGrpSpPr/>
          <p:nvPr/>
        </p:nvGrpSpPr>
        <p:grpSpPr>
          <a:xfrm>
            <a:off x="2105536" y="5292231"/>
            <a:ext cx="1388217" cy="577992"/>
            <a:chOff x="12565" y="0"/>
            <a:chExt cx="1388216" cy="577991"/>
          </a:xfrm>
        </p:grpSpPr>
        <p:sp>
          <p:nvSpPr>
            <p:cNvPr id="1037" name="Shape 1037"/>
            <p:cNvSpPr/>
            <p:nvPr/>
          </p:nvSpPr>
          <p:spPr>
            <a:xfrm>
              <a:off x="56433" y="0"/>
              <a:ext cx="1300481"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38" name="Shape 1038"/>
            <p:cNvSpPr/>
            <p:nvPr/>
          </p:nvSpPr>
          <p:spPr>
            <a:xfrm>
              <a:off x="12565" y="26588"/>
              <a:ext cx="13882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Cycle 1</a:t>
              </a:r>
            </a:p>
          </p:txBody>
        </p:sp>
      </p:grpSp>
      <p:grpSp>
        <p:nvGrpSpPr>
          <p:cNvPr id="1042" name="Group 1042"/>
          <p:cNvGrpSpPr/>
          <p:nvPr/>
        </p:nvGrpSpPr>
        <p:grpSpPr>
          <a:xfrm>
            <a:off x="3359573" y="5292231"/>
            <a:ext cx="866987" cy="577992"/>
            <a:chOff x="0" y="0"/>
            <a:chExt cx="866986" cy="577991"/>
          </a:xfrm>
        </p:grpSpPr>
        <p:sp>
          <p:nvSpPr>
            <p:cNvPr id="1040" name="Shape 1040"/>
            <p:cNvSpPr/>
            <p:nvPr/>
          </p:nvSpPr>
          <p:spPr>
            <a:xfrm>
              <a:off x="0" y="0"/>
              <a:ext cx="866987"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41" name="Shape 1041"/>
            <p:cNvSpPr/>
            <p:nvPr/>
          </p:nvSpPr>
          <p:spPr>
            <a:xfrm>
              <a:off x="85435"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2</a:t>
              </a:r>
            </a:p>
          </p:txBody>
        </p:sp>
      </p:grpSp>
      <p:grpSp>
        <p:nvGrpSpPr>
          <p:cNvPr id="1045" name="Group 1045"/>
          <p:cNvGrpSpPr/>
          <p:nvPr/>
        </p:nvGrpSpPr>
        <p:grpSpPr>
          <a:xfrm>
            <a:off x="4095248" y="5292231"/>
            <a:ext cx="696117" cy="577992"/>
            <a:chOff x="7072" y="0"/>
            <a:chExt cx="696115" cy="577991"/>
          </a:xfrm>
        </p:grpSpPr>
        <p:sp>
          <p:nvSpPr>
            <p:cNvPr id="1043" name="Shape 1043"/>
            <p:cNvSpPr/>
            <p:nvPr/>
          </p:nvSpPr>
          <p:spPr>
            <a:xfrm>
              <a:off x="138384" y="0"/>
              <a:ext cx="43349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44" name="Shape 1044"/>
            <p:cNvSpPr/>
            <p:nvPr/>
          </p:nvSpPr>
          <p:spPr>
            <a:xfrm>
              <a:off x="7072"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3</a:t>
              </a:r>
            </a:p>
          </p:txBody>
        </p:sp>
      </p:grpSp>
      <p:grpSp>
        <p:nvGrpSpPr>
          <p:cNvPr id="1048" name="Group 1048"/>
          <p:cNvGrpSpPr/>
          <p:nvPr/>
        </p:nvGrpSpPr>
        <p:grpSpPr>
          <a:xfrm>
            <a:off x="4660053" y="5292231"/>
            <a:ext cx="1408854" cy="577992"/>
            <a:chOff x="0" y="0"/>
            <a:chExt cx="1408853" cy="577991"/>
          </a:xfrm>
        </p:grpSpPr>
        <p:sp>
          <p:nvSpPr>
            <p:cNvPr id="1046" name="Shape 1046"/>
            <p:cNvSpPr/>
            <p:nvPr/>
          </p:nvSpPr>
          <p:spPr>
            <a:xfrm>
              <a:off x="0" y="0"/>
              <a:ext cx="1408854"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47" name="Shape 1047"/>
            <p:cNvSpPr/>
            <p:nvPr/>
          </p:nvSpPr>
          <p:spPr>
            <a:xfrm>
              <a:off x="35636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4</a:t>
              </a:r>
            </a:p>
          </p:txBody>
        </p:sp>
      </p:grpSp>
      <p:grpSp>
        <p:nvGrpSpPr>
          <p:cNvPr id="1051" name="Group 1051"/>
          <p:cNvGrpSpPr/>
          <p:nvPr/>
        </p:nvGrpSpPr>
        <p:grpSpPr>
          <a:xfrm>
            <a:off x="6068906" y="5292231"/>
            <a:ext cx="1083735" cy="577992"/>
            <a:chOff x="0" y="0"/>
            <a:chExt cx="1083733" cy="577991"/>
          </a:xfrm>
        </p:grpSpPr>
        <p:sp>
          <p:nvSpPr>
            <p:cNvPr id="1049" name="Shape 1049"/>
            <p:cNvSpPr/>
            <p:nvPr/>
          </p:nvSpPr>
          <p:spPr>
            <a:xfrm>
              <a:off x="0" y="0"/>
              <a:ext cx="108373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50" name="Shape 1050"/>
            <p:cNvSpPr/>
            <p:nvPr/>
          </p:nvSpPr>
          <p:spPr>
            <a:xfrm>
              <a:off x="19380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5</a:t>
              </a:r>
            </a:p>
          </p:txBody>
        </p:sp>
      </p:grpSp>
      <p:grpSp>
        <p:nvGrpSpPr>
          <p:cNvPr id="1054" name="Group 1054"/>
          <p:cNvGrpSpPr/>
          <p:nvPr/>
        </p:nvGrpSpPr>
        <p:grpSpPr>
          <a:xfrm>
            <a:off x="7152640" y="5292231"/>
            <a:ext cx="758614" cy="577992"/>
            <a:chOff x="0" y="0"/>
            <a:chExt cx="758613" cy="577991"/>
          </a:xfrm>
        </p:grpSpPr>
        <p:sp>
          <p:nvSpPr>
            <p:cNvPr id="1052" name="Shape 1052"/>
            <p:cNvSpPr/>
            <p:nvPr/>
          </p:nvSpPr>
          <p:spPr>
            <a:xfrm>
              <a:off x="0" y="0"/>
              <a:ext cx="758614"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53" name="Shape 1053"/>
            <p:cNvSpPr/>
            <p:nvPr/>
          </p:nvSpPr>
          <p:spPr>
            <a:xfrm>
              <a:off x="3124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6</a:t>
              </a:r>
            </a:p>
          </p:txBody>
        </p:sp>
      </p:grpSp>
      <p:grpSp>
        <p:nvGrpSpPr>
          <p:cNvPr id="1057" name="Group 1057"/>
          <p:cNvGrpSpPr/>
          <p:nvPr/>
        </p:nvGrpSpPr>
        <p:grpSpPr>
          <a:xfrm>
            <a:off x="7911253" y="5292231"/>
            <a:ext cx="1083734" cy="577992"/>
            <a:chOff x="0" y="0"/>
            <a:chExt cx="1083733" cy="577991"/>
          </a:xfrm>
        </p:grpSpPr>
        <p:sp>
          <p:nvSpPr>
            <p:cNvPr id="1055" name="Shape 1055"/>
            <p:cNvSpPr/>
            <p:nvPr/>
          </p:nvSpPr>
          <p:spPr>
            <a:xfrm>
              <a:off x="0" y="0"/>
              <a:ext cx="108373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56" name="Shape 1056"/>
            <p:cNvSpPr/>
            <p:nvPr/>
          </p:nvSpPr>
          <p:spPr>
            <a:xfrm>
              <a:off x="19380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7</a:t>
              </a:r>
            </a:p>
          </p:txBody>
        </p:sp>
      </p:grpSp>
      <p:grpSp>
        <p:nvGrpSpPr>
          <p:cNvPr id="1060" name="Group 1060"/>
          <p:cNvGrpSpPr/>
          <p:nvPr/>
        </p:nvGrpSpPr>
        <p:grpSpPr>
          <a:xfrm>
            <a:off x="3162675" y="4443306"/>
            <a:ext cx="3753369" cy="2492588"/>
            <a:chOff x="31705" y="3362"/>
            <a:chExt cx="3753367" cy="2492586"/>
          </a:xfrm>
        </p:grpSpPr>
        <p:sp>
          <p:nvSpPr>
            <p:cNvPr id="1058" name="Shape 1058"/>
            <p:cNvSpPr/>
            <p:nvPr/>
          </p:nvSpPr>
          <p:spPr>
            <a:xfrm>
              <a:off x="228602" y="3362"/>
              <a:ext cx="3359575" cy="2492588"/>
            </a:xfrm>
            <a:prstGeom prst="rect">
              <a:avLst/>
            </a:prstGeom>
            <a:solidFill>
              <a:srgbClr val="33478A"/>
            </a:solidFill>
            <a:ln w="12700" cap="flat">
              <a:solidFill>
                <a:srgbClr val="000000"/>
              </a:solidFill>
              <a:prstDash val="solid"/>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59" name="Shape 1059"/>
            <p:cNvSpPr/>
            <p:nvPr/>
          </p:nvSpPr>
          <p:spPr>
            <a:xfrm>
              <a:off x="31705" y="12616"/>
              <a:ext cx="3753369" cy="24740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p>
              <a:pPr defTabSz="1300480">
                <a:defRPr b="1" sz="5000">
                  <a:solidFill>
                    <a:srgbClr val="FFFFFF"/>
                  </a:solidFill>
                  <a:latin typeface="Arial"/>
                  <a:ea typeface="Arial"/>
                  <a:cs typeface="Arial"/>
                  <a:sym typeface="Arial"/>
                </a:defRPr>
              </a:pPr>
              <a:r>
                <a:t>Cycle 2</a:t>
              </a:r>
              <a:r>
                <a:rPr sz="2800"/>
                <a:t> </a:t>
              </a:r>
              <a:r>
                <a:rPr sz="16600"/>
                <a:t>?</a:t>
              </a:r>
            </a:p>
          </p:txBody>
        </p:sp>
      </p:grpSp>
      <p:grpSp>
        <p:nvGrpSpPr>
          <p:cNvPr id="1063" name="Group 1063"/>
          <p:cNvGrpSpPr/>
          <p:nvPr/>
        </p:nvGrpSpPr>
        <p:grpSpPr>
          <a:xfrm>
            <a:off x="1300479" y="2059093"/>
            <a:ext cx="10295468" cy="2492588"/>
            <a:chOff x="0" y="0"/>
            <a:chExt cx="10295466" cy="2492586"/>
          </a:xfrm>
        </p:grpSpPr>
        <p:sp>
          <p:nvSpPr>
            <p:cNvPr id="1061" name="Shape 1061"/>
            <p:cNvSpPr/>
            <p:nvPr/>
          </p:nvSpPr>
          <p:spPr>
            <a:xfrm>
              <a:off x="0" y="0"/>
              <a:ext cx="10295467" cy="2492587"/>
            </a:xfrm>
            <a:prstGeom prst="wedgeEllipseCallout">
              <a:avLst>
                <a:gd name="adj1" fmla="val 921"/>
                <a:gd name="adj2" fmla="val 61773"/>
              </a:avLst>
            </a:prstGeom>
            <a:solidFill>
              <a:srgbClr val="FFFFFF"/>
            </a:solidFill>
            <a:ln w="12700" cap="flat">
              <a:solidFill>
                <a:srgbClr val="000000"/>
              </a:solidFill>
              <a:prstDash val="solid"/>
              <a:miter lim="400000"/>
            </a:ln>
            <a:effectLst/>
          </p:spPr>
          <p:txBody>
            <a:bodyPr wrap="square" lIns="65023" tIns="65023" rIns="65023" bIns="65023" numCol="1" anchor="ctr">
              <a:noAutofit/>
            </a:bodyPr>
            <a:lstStyle/>
            <a:p>
              <a:pPr defTabSz="1300480">
                <a:defRPr b="1" sz="3800">
                  <a:solidFill>
                    <a:srgbClr val="3C4361"/>
                  </a:solidFill>
                  <a:latin typeface="Arial"/>
                  <a:ea typeface="Arial"/>
                  <a:cs typeface="Arial"/>
                  <a:sym typeface="Arial"/>
                </a:defRPr>
              </a:pPr>
            </a:p>
          </p:txBody>
        </p:sp>
        <p:sp>
          <p:nvSpPr>
            <p:cNvPr id="1062" name="Shape 1062"/>
            <p:cNvSpPr/>
            <p:nvPr/>
          </p:nvSpPr>
          <p:spPr>
            <a:xfrm>
              <a:off x="1925438" y="370013"/>
              <a:ext cx="6444591" cy="1752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p>
              <a:pPr defTabSz="1300480">
                <a:defRPr b="1" sz="3800">
                  <a:solidFill>
                    <a:srgbClr val="3C4361"/>
                  </a:solidFill>
                  <a:latin typeface="Arial"/>
                  <a:ea typeface="Arial"/>
                  <a:cs typeface="Arial"/>
                  <a:sym typeface="Arial"/>
                </a:defRPr>
              </a:pPr>
              <a:r>
                <a:t>Deciding on the next Cycle,</a:t>
              </a:r>
              <a:br/>
              <a:r>
                <a:t>based on what we learned </a:t>
              </a:r>
              <a:br/>
              <a:r>
                <a:t>from the previous Cycle</a:t>
              </a:r>
            </a:p>
          </p:txBody>
        </p:sp>
      </p:grpSp>
      <p:grpSp>
        <p:nvGrpSpPr>
          <p:cNvPr id="1067" name="Group 1067"/>
          <p:cNvGrpSpPr/>
          <p:nvPr/>
        </p:nvGrpSpPr>
        <p:grpSpPr>
          <a:xfrm>
            <a:off x="12029440" y="8778240"/>
            <a:ext cx="866987" cy="866987"/>
            <a:chOff x="0" y="0"/>
            <a:chExt cx="866986" cy="866986"/>
          </a:xfrm>
        </p:grpSpPr>
        <p:sp>
          <p:nvSpPr>
            <p:cNvPr id="1064" name="Shape 1064"/>
            <p:cNvSpPr/>
            <p:nvPr/>
          </p:nvSpPr>
          <p:spPr>
            <a:xfrm>
              <a:off x="0" y="0"/>
              <a:ext cx="866987" cy="866987"/>
            </a:xfrm>
            <a:prstGeom prst="ellipse">
              <a:avLst/>
            </a:prstGeom>
            <a:solidFill>
              <a:srgbClr val="7EAACF"/>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sp>
          <p:nvSpPr>
            <p:cNvPr id="1065" name="Shape 1065"/>
            <p:cNvSpPr/>
            <p:nvPr/>
          </p:nvSpPr>
          <p:spPr>
            <a:xfrm>
              <a:off x="249459" y="258690"/>
              <a:ext cx="368069" cy="903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sp>
          <p:nvSpPr>
            <p:cNvPr id="1066" name="Shape 1066"/>
            <p:cNvSpPr/>
            <p:nvPr/>
          </p:nvSpPr>
          <p:spPr>
            <a:xfrm>
              <a:off x="0" y="0"/>
              <a:ext cx="866987" cy="866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2700" cap="flat">
              <a:solidFill>
                <a:srgbClr val="000000"/>
              </a:solidFill>
              <a:prstDash val="solid"/>
              <a:round/>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03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060"/>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0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xit" nodeType="clickEffect" presetSubtype="0" presetID="1" grpId="4" fill="hold">
                                  <p:stCondLst>
                                    <p:cond delay="0"/>
                                  </p:stCondLst>
                                  <p:iterate type="el" backwards="0">
                                    <p:tmAbs val="0"/>
                                  </p:iterate>
                                  <p:childTnLst>
                                    <p:set>
                                      <p:cBhvr>
                                        <p:cTn id="16" fill="hold">
                                          <p:stCondLst>
                                            <p:cond delay="0"/>
                                          </p:stCondLst>
                                        </p:cTn>
                                        <p:tgtEl>
                                          <p:spTgt spid="1060"/>
                                        </p:tgtEl>
                                        <p:attrNameLst>
                                          <p:attrName>style.visibility</p:attrName>
                                        </p:attrNameLst>
                                      </p:cBhvr>
                                      <p:to>
                                        <p:strVal val="hidden"/>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1042"/>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2000"/>
                                  </p:stCondLst>
                                  <p:iterate type="el" backwards="0">
                                    <p:tmAbs val="0"/>
                                  </p:iterate>
                                  <p:childTnLst>
                                    <p:set>
                                      <p:cBhvr>
                                        <p:cTn id="22" fill="hold"/>
                                        <p:tgtEl>
                                          <p:spTgt spid="1045"/>
                                        </p:tgtEl>
                                        <p:attrNameLst>
                                          <p:attrName>style.visibility</p:attrName>
                                        </p:attrNameLst>
                                      </p:cBhvr>
                                      <p:to>
                                        <p:strVal val="visible"/>
                                      </p:to>
                                    </p:set>
                                  </p:childTnLst>
                                </p:cTn>
                              </p:par>
                            </p:childTnLst>
                          </p:cTn>
                        </p:par>
                        <p:par>
                          <p:cTn id="23" fill="hold">
                            <p:stCondLst>
                              <p:cond delay="2000"/>
                            </p:stCondLst>
                            <p:childTnLst>
                              <p:par>
                                <p:cTn id="24" presetClass="entr" nodeType="afterEffect" presetSubtype="0" presetID="1" grpId="7" fill="hold">
                                  <p:stCondLst>
                                    <p:cond delay="2000"/>
                                  </p:stCondLst>
                                  <p:iterate type="el" backwards="0">
                                    <p:tmAbs val="0"/>
                                  </p:iterate>
                                  <p:childTnLst>
                                    <p:set>
                                      <p:cBhvr>
                                        <p:cTn id="25" fill="hold"/>
                                        <p:tgtEl>
                                          <p:spTgt spid="1048"/>
                                        </p:tgtEl>
                                        <p:attrNameLst>
                                          <p:attrName>style.visibility</p:attrName>
                                        </p:attrNameLst>
                                      </p:cBhvr>
                                      <p:to>
                                        <p:strVal val="visible"/>
                                      </p:to>
                                    </p:set>
                                  </p:childTnLst>
                                </p:cTn>
                              </p:par>
                            </p:childTnLst>
                          </p:cTn>
                        </p:par>
                        <p:par>
                          <p:cTn id="26" fill="hold">
                            <p:stCondLst>
                              <p:cond delay="4000"/>
                            </p:stCondLst>
                            <p:childTnLst>
                              <p:par>
                                <p:cTn id="27" presetClass="entr" nodeType="afterEffect" presetSubtype="0" presetID="1" grpId="8" fill="hold">
                                  <p:stCondLst>
                                    <p:cond delay="2000"/>
                                  </p:stCondLst>
                                  <p:iterate type="el" backwards="0">
                                    <p:tmAbs val="0"/>
                                  </p:iterate>
                                  <p:childTnLst>
                                    <p:set>
                                      <p:cBhvr>
                                        <p:cTn id="28" fill="hold"/>
                                        <p:tgtEl>
                                          <p:spTgt spid="1051"/>
                                        </p:tgtEl>
                                        <p:attrNameLst>
                                          <p:attrName>style.visibility</p:attrName>
                                        </p:attrNameLst>
                                      </p:cBhvr>
                                      <p:to>
                                        <p:strVal val="visible"/>
                                      </p:to>
                                    </p:set>
                                  </p:childTnLst>
                                </p:cTn>
                              </p:par>
                            </p:childTnLst>
                          </p:cTn>
                        </p:par>
                        <p:par>
                          <p:cTn id="29" fill="hold">
                            <p:stCondLst>
                              <p:cond delay="6000"/>
                            </p:stCondLst>
                            <p:childTnLst>
                              <p:par>
                                <p:cTn id="30" presetClass="entr" nodeType="afterEffect" presetSubtype="0" presetID="1" grpId="9" fill="hold">
                                  <p:stCondLst>
                                    <p:cond delay="2000"/>
                                  </p:stCondLst>
                                  <p:iterate type="el" backwards="0">
                                    <p:tmAbs val="0"/>
                                  </p:iterate>
                                  <p:childTnLst>
                                    <p:set>
                                      <p:cBhvr>
                                        <p:cTn id="31" fill="hold"/>
                                        <p:tgtEl>
                                          <p:spTgt spid="1054"/>
                                        </p:tgtEl>
                                        <p:attrNameLst>
                                          <p:attrName>style.visibility</p:attrName>
                                        </p:attrNameLst>
                                      </p:cBhvr>
                                      <p:to>
                                        <p:strVal val="visible"/>
                                      </p:to>
                                    </p:set>
                                  </p:childTnLst>
                                </p:cTn>
                              </p:par>
                            </p:childTnLst>
                          </p:cTn>
                        </p:par>
                        <p:par>
                          <p:cTn id="32" fill="hold">
                            <p:stCondLst>
                              <p:cond delay="8000"/>
                            </p:stCondLst>
                            <p:childTnLst>
                              <p:par>
                                <p:cTn id="33" presetClass="entr" nodeType="afterEffect" presetSubtype="0" presetID="1" grpId="10" fill="hold">
                                  <p:stCondLst>
                                    <p:cond delay="2000"/>
                                  </p:stCondLst>
                                  <p:iterate type="el" backwards="0">
                                    <p:tmAbs val="0"/>
                                  </p:iterate>
                                  <p:childTnLst>
                                    <p:set>
                                      <p:cBhvr>
                                        <p:cTn id="34" fill="hold"/>
                                        <p:tgtEl>
                                          <p:spTgt spid="1057"/>
                                        </p:tgtEl>
                                        <p:attrNameLst>
                                          <p:attrName>style.visibility</p:attrName>
                                        </p:attrNameLst>
                                      </p:cBhvr>
                                      <p:to>
                                        <p:strVal val="visible"/>
                                      </p:to>
                                    </p:set>
                                  </p:childTnLst>
                                </p:cTn>
                              </p:par>
                            </p:childTnLst>
                          </p:cTn>
                        </p:par>
                        <p:par>
                          <p:cTn id="35" fill="hold">
                            <p:stCondLst>
                              <p:cond delay="10000"/>
                            </p:stCondLst>
                            <p:childTnLst>
                              <p:par>
                                <p:cTn id="36" presetClass="entr" nodeType="afterEffect" presetSubtype="8" presetID="2" grpId="11" fill="hold">
                                  <p:stCondLst>
                                    <p:cond delay="0"/>
                                  </p:stCondLst>
                                  <p:iterate type="el" backwards="0">
                                    <p:tmAbs val="0"/>
                                  </p:iterate>
                                  <p:childTnLst>
                                    <p:set>
                                      <p:cBhvr>
                                        <p:cTn id="37" fill="hold"/>
                                        <p:tgtEl>
                                          <p:spTgt spid="1067"/>
                                        </p:tgtEl>
                                        <p:attrNameLst>
                                          <p:attrName>style.visibility</p:attrName>
                                        </p:attrNameLst>
                                      </p:cBhvr>
                                      <p:to>
                                        <p:strVal val="visible"/>
                                      </p:to>
                                    </p:set>
                                    <p:anim calcmode="lin" valueType="num">
                                      <p:cBhvr>
                                        <p:cTn id="38" dur="500" fill="hold"/>
                                        <p:tgtEl>
                                          <p:spTgt spid="1067"/>
                                        </p:tgtEl>
                                        <p:attrNameLst>
                                          <p:attrName>ppt_x</p:attrName>
                                        </p:attrNameLst>
                                      </p:cBhvr>
                                      <p:tavLst>
                                        <p:tav tm="0">
                                          <p:val>
                                            <p:strVal val="0-#ppt_w/2"/>
                                          </p:val>
                                        </p:tav>
                                        <p:tav tm="100000">
                                          <p:val>
                                            <p:strVal val="#ppt_x"/>
                                          </p:val>
                                        </p:tav>
                                      </p:tavLst>
                                    </p:anim>
                                    <p:anim calcmode="lin" valueType="num">
                                      <p:cBhvr>
                                        <p:cTn id="39" dur="500" fill="hold"/>
                                        <p:tgtEl>
                                          <p:spTgt spid="1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7" grpId="10"/>
      <p:bldP build="whole" bldLvl="1" animBg="1" rev="0" advAuto="0" spid="1060" grpId="4"/>
      <p:bldP build="whole" bldLvl="1" animBg="1" rev="0" advAuto="0" spid="1067" grpId="11"/>
      <p:bldP build="whole" bldLvl="1" animBg="1" rev="0" advAuto="0" spid="1039" grpId="1"/>
      <p:bldP build="whole" bldLvl="1" animBg="1" rev="0" advAuto="0" spid="1042" grpId="5"/>
      <p:bldP build="whole" bldLvl="1" animBg="1" rev="0" advAuto="0" spid="1045" grpId="6"/>
      <p:bldP build="whole" bldLvl="1" animBg="1" rev="0" advAuto="0" spid="1063" grpId="3"/>
      <p:bldP build="whole" bldLvl="1" animBg="1" rev="0" advAuto="0" spid="1048" grpId="7"/>
      <p:bldP build="whole" bldLvl="1" animBg="1" rev="0" advAuto="0" spid="1051" grpId="8"/>
      <p:bldP build="whole" bldLvl="1" animBg="1" rev="0" advAuto="0" spid="1054" grpId="9"/>
      <p:bldP build="whole" bldLvl="1" animBg="1" rev="0" advAuto="0" spid="1060" grpId="2"/>
    </p:bldLst>
  </p:timing>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1" name="Shape 1071"/>
          <p:cNvSpPr/>
          <p:nvPr>
            <p:ph type="sldNum" sz="quarter" idx="2"/>
          </p:nvPr>
        </p:nvSpPr>
        <p:spPr>
          <a:xfrm>
            <a:off x="12466516" y="9195929"/>
            <a:ext cx="538285" cy="53366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074" name="Group 1074"/>
          <p:cNvGrpSpPr/>
          <p:nvPr/>
        </p:nvGrpSpPr>
        <p:grpSpPr>
          <a:xfrm>
            <a:off x="1083733" y="3793066"/>
            <a:ext cx="11487574" cy="1192108"/>
            <a:chOff x="0" y="0"/>
            <a:chExt cx="11487573" cy="1192106"/>
          </a:xfrm>
        </p:grpSpPr>
        <p:sp>
          <p:nvSpPr>
            <p:cNvPr id="1072" name="Shape 1072"/>
            <p:cNvSpPr/>
            <p:nvPr/>
          </p:nvSpPr>
          <p:spPr>
            <a:xfrm>
              <a:off x="0" y="0"/>
              <a:ext cx="11487574" cy="1192107"/>
            </a:xfrm>
            <a:prstGeom prst="rightArrow">
              <a:avLst>
                <a:gd name="adj1" fmla="val 50000"/>
                <a:gd name="adj2" fmla="val 240909"/>
              </a:avLst>
            </a:prstGeom>
            <a:solidFill>
              <a:srgbClr val="00AA08"/>
            </a:solidFill>
            <a:ln w="12700" cap="flat">
              <a:solidFill>
                <a:srgbClr val="000000"/>
              </a:solidFill>
              <a:prstDash val="solid"/>
              <a:miter lim="400000"/>
            </a:ln>
            <a:effectLst/>
          </p:spPr>
          <p:txBody>
            <a:bodyPr wrap="square" lIns="65023" tIns="65023" rIns="65023" bIns="65023" numCol="1" anchor="ctr">
              <a:noAutofit/>
            </a:bodyPr>
            <a:lstStyle/>
            <a:p>
              <a:pPr algn="r" defTabSz="1300480">
                <a:defRPr b="1" sz="5000">
                  <a:solidFill>
                    <a:srgbClr val="FFFFFF"/>
                  </a:solidFill>
                  <a:latin typeface="Arial"/>
                  <a:ea typeface="Arial"/>
                  <a:cs typeface="Arial"/>
                  <a:sym typeface="Arial"/>
                </a:defRPr>
              </a:pPr>
            </a:p>
          </p:txBody>
        </p:sp>
        <p:sp>
          <p:nvSpPr>
            <p:cNvPr id="1073" name="Shape 1073"/>
            <p:cNvSpPr/>
            <p:nvPr/>
          </p:nvSpPr>
          <p:spPr>
            <a:xfrm>
              <a:off x="8465642" y="333646"/>
              <a:ext cx="1585985"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algn="r" defTabSz="1300480">
                <a:defRPr b="1" sz="2800">
                  <a:solidFill>
                    <a:srgbClr val="FFFFFF"/>
                  </a:solidFill>
                  <a:latin typeface="Arial"/>
                  <a:ea typeface="Arial"/>
                  <a:cs typeface="Arial"/>
                  <a:sym typeface="Arial"/>
                </a:defRPr>
              </a:lvl1pPr>
            </a:lstStyle>
            <a:p>
              <a:pPr/>
              <a:r>
                <a:t>Success</a:t>
              </a:r>
            </a:p>
          </p:txBody>
        </p:sp>
      </p:grpSp>
      <p:grpSp>
        <p:nvGrpSpPr>
          <p:cNvPr id="1077" name="Group 1077"/>
          <p:cNvGrpSpPr/>
          <p:nvPr/>
        </p:nvGrpSpPr>
        <p:grpSpPr>
          <a:xfrm>
            <a:off x="975359" y="4100124"/>
            <a:ext cx="2817708" cy="577992"/>
            <a:chOff x="0" y="0"/>
            <a:chExt cx="2817706" cy="577991"/>
          </a:xfrm>
        </p:grpSpPr>
        <p:sp>
          <p:nvSpPr>
            <p:cNvPr id="1075" name="Shape 1075"/>
            <p:cNvSpPr/>
            <p:nvPr/>
          </p:nvSpPr>
          <p:spPr>
            <a:xfrm>
              <a:off x="0" y="0"/>
              <a:ext cx="2817707" cy="577992"/>
            </a:xfrm>
            <a:prstGeom prst="rect">
              <a:avLst/>
            </a:prstGeom>
            <a:solidFill>
              <a:srgbClr val="FF2606"/>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76" name="Shape 1076"/>
            <p:cNvSpPr/>
            <p:nvPr/>
          </p:nvSpPr>
          <p:spPr>
            <a:xfrm>
              <a:off x="438408" y="26588"/>
              <a:ext cx="1940891"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Intolerable</a:t>
              </a:r>
            </a:p>
          </p:txBody>
        </p:sp>
      </p:grpSp>
      <p:sp>
        <p:nvSpPr>
          <p:cNvPr id="1078" name="Shape 1078"/>
          <p:cNvSpPr/>
          <p:nvPr>
            <p:ph type="title"/>
          </p:nvPr>
        </p:nvSpPr>
        <p:spPr>
          <a:prstGeom prst="rect">
            <a:avLst/>
          </a:prstGeom>
        </p:spPr>
        <p:txBody>
          <a:bodyPr/>
          <a:lstStyle/>
          <a:p>
            <a:pPr defTabSz="988364">
              <a:defRPr sz="2888"/>
            </a:pPr>
            <a:r>
              <a:t>Evolutionary Delivery is driven by meeting Stakeholder Value &amp; Product Quality Requirements</a:t>
            </a:r>
            <a:r>
              <a:rPr sz="3800"/>
              <a:t> </a:t>
            </a:r>
            <a:r>
              <a:t>Simultaneously</a:t>
            </a:r>
          </a:p>
        </p:txBody>
      </p:sp>
      <p:sp>
        <p:nvSpPr>
          <p:cNvPr id="1079" name="Shape 1079"/>
          <p:cNvSpPr/>
          <p:nvPr/>
        </p:nvSpPr>
        <p:spPr>
          <a:xfrm flipH="1">
            <a:off x="2167466" y="3793066"/>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grpSp>
        <p:nvGrpSpPr>
          <p:cNvPr id="1082" name="Group 1082"/>
          <p:cNvGrpSpPr/>
          <p:nvPr/>
        </p:nvGrpSpPr>
        <p:grpSpPr>
          <a:xfrm>
            <a:off x="3793066" y="4100124"/>
            <a:ext cx="4660055" cy="577992"/>
            <a:chOff x="0" y="0"/>
            <a:chExt cx="4660053" cy="577991"/>
          </a:xfrm>
        </p:grpSpPr>
        <p:sp>
          <p:nvSpPr>
            <p:cNvPr id="1080" name="Shape 1080"/>
            <p:cNvSpPr/>
            <p:nvPr/>
          </p:nvSpPr>
          <p:spPr>
            <a:xfrm>
              <a:off x="0" y="0"/>
              <a:ext cx="4660054" cy="577992"/>
            </a:xfrm>
            <a:prstGeom prst="rect">
              <a:avLst/>
            </a:prstGeom>
            <a:solidFill>
              <a:srgbClr val="EC9A03"/>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81" name="Shape 1081"/>
            <p:cNvSpPr/>
            <p:nvPr/>
          </p:nvSpPr>
          <p:spPr>
            <a:xfrm>
              <a:off x="1481385" y="26588"/>
              <a:ext cx="1697284"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Tolerable</a:t>
              </a:r>
            </a:p>
          </p:txBody>
        </p:sp>
      </p:grpSp>
      <p:sp>
        <p:nvSpPr>
          <p:cNvPr id="1083" name="Shape 1083"/>
          <p:cNvSpPr/>
          <p:nvPr/>
        </p:nvSpPr>
        <p:spPr>
          <a:xfrm>
            <a:off x="8453120" y="3793066"/>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084" name="Shape 1084"/>
          <p:cNvSpPr/>
          <p:nvPr/>
        </p:nvSpPr>
        <p:spPr>
          <a:xfrm>
            <a:off x="3793066" y="3793066"/>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085" name="Shape 1085"/>
          <p:cNvSpPr/>
          <p:nvPr/>
        </p:nvSpPr>
        <p:spPr>
          <a:xfrm>
            <a:off x="1244081" y="4977835"/>
            <a:ext cx="1835483"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3800">
                <a:solidFill>
                  <a:srgbClr val="3C4361"/>
                </a:solidFill>
                <a:latin typeface="Arial"/>
                <a:ea typeface="Arial"/>
                <a:cs typeface="Arial"/>
                <a:sym typeface="Arial"/>
              </a:defRPr>
            </a:pPr>
            <a:r>
              <a:t>Past</a:t>
            </a:r>
          </a:p>
          <a:p>
            <a:pPr defTabSz="1300480">
              <a:defRPr b="1" sz="3800">
                <a:solidFill>
                  <a:srgbClr val="3C4361"/>
                </a:solidFill>
                <a:latin typeface="Arial"/>
                <a:ea typeface="Arial"/>
                <a:cs typeface="Arial"/>
                <a:sym typeface="Arial"/>
              </a:defRPr>
            </a:pPr>
            <a:r>
              <a:t>30 sec.</a:t>
            </a:r>
          </a:p>
        </p:txBody>
      </p:sp>
      <p:sp>
        <p:nvSpPr>
          <p:cNvPr id="1086" name="Shape 1086"/>
          <p:cNvSpPr/>
          <p:nvPr/>
        </p:nvSpPr>
        <p:spPr>
          <a:xfrm>
            <a:off x="7315200" y="4977835"/>
            <a:ext cx="2275841" cy="1270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defTabSz="1300480">
              <a:defRPr b="1" sz="3800">
                <a:solidFill>
                  <a:srgbClr val="3C4361"/>
                </a:solidFill>
                <a:latin typeface="Arial"/>
                <a:ea typeface="Arial"/>
                <a:cs typeface="Arial"/>
                <a:sym typeface="Arial"/>
              </a:defRPr>
            </a:pPr>
            <a:r>
              <a:t>Goal</a:t>
            </a:r>
          </a:p>
          <a:p>
            <a:pPr defTabSz="1300480">
              <a:defRPr b="1" sz="3800">
                <a:solidFill>
                  <a:srgbClr val="3C4361"/>
                </a:solidFill>
                <a:latin typeface="Arial"/>
                <a:ea typeface="Arial"/>
                <a:cs typeface="Arial"/>
                <a:sym typeface="Arial"/>
              </a:defRPr>
            </a:pPr>
            <a:r>
              <a:t>15 sec.</a:t>
            </a:r>
          </a:p>
        </p:txBody>
      </p:sp>
      <p:sp>
        <p:nvSpPr>
          <p:cNvPr id="1087" name="Shape 1087"/>
          <p:cNvSpPr/>
          <p:nvPr/>
        </p:nvSpPr>
        <p:spPr>
          <a:xfrm>
            <a:off x="10728960" y="3359573"/>
            <a:ext cx="2256029" cy="69149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3800" u="sng">
                <a:solidFill>
                  <a:srgbClr val="3C4361"/>
                </a:solidFill>
                <a:latin typeface="Arial"/>
                <a:ea typeface="Arial"/>
                <a:cs typeface="Arial"/>
                <a:sym typeface="Arial"/>
              </a:defRPr>
            </a:lvl1pPr>
          </a:lstStyle>
          <a:p>
            <a:pPr/>
            <a:r>
              <a:t>Usability</a:t>
            </a:r>
          </a:p>
        </p:txBody>
      </p:sp>
      <p:grpSp>
        <p:nvGrpSpPr>
          <p:cNvPr id="1090" name="Group 1090"/>
          <p:cNvGrpSpPr/>
          <p:nvPr/>
        </p:nvGrpSpPr>
        <p:grpSpPr>
          <a:xfrm>
            <a:off x="2105536" y="4100124"/>
            <a:ext cx="1388217" cy="577992"/>
            <a:chOff x="12565" y="0"/>
            <a:chExt cx="1388216" cy="577991"/>
          </a:xfrm>
        </p:grpSpPr>
        <p:sp>
          <p:nvSpPr>
            <p:cNvPr id="1088" name="Shape 1088"/>
            <p:cNvSpPr/>
            <p:nvPr/>
          </p:nvSpPr>
          <p:spPr>
            <a:xfrm>
              <a:off x="56433" y="0"/>
              <a:ext cx="1300481"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89" name="Shape 1089"/>
            <p:cNvSpPr/>
            <p:nvPr/>
          </p:nvSpPr>
          <p:spPr>
            <a:xfrm>
              <a:off x="12565" y="26588"/>
              <a:ext cx="13882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Cycle 1</a:t>
              </a:r>
            </a:p>
          </p:txBody>
        </p:sp>
      </p:grpSp>
      <p:grpSp>
        <p:nvGrpSpPr>
          <p:cNvPr id="1093" name="Group 1093"/>
          <p:cNvGrpSpPr/>
          <p:nvPr/>
        </p:nvGrpSpPr>
        <p:grpSpPr>
          <a:xfrm>
            <a:off x="3282448" y="4100124"/>
            <a:ext cx="696117" cy="577992"/>
            <a:chOff x="7072" y="0"/>
            <a:chExt cx="696115" cy="577991"/>
          </a:xfrm>
        </p:grpSpPr>
        <p:sp>
          <p:nvSpPr>
            <p:cNvPr id="1091" name="Shape 1091"/>
            <p:cNvSpPr/>
            <p:nvPr/>
          </p:nvSpPr>
          <p:spPr>
            <a:xfrm>
              <a:off x="84197" y="0"/>
              <a:ext cx="541868"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92" name="Shape 1092"/>
            <p:cNvSpPr/>
            <p:nvPr/>
          </p:nvSpPr>
          <p:spPr>
            <a:xfrm>
              <a:off x="7072"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2</a:t>
              </a:r>
            </a:p>
          </p:txBody>
        </p:sp>
      </p:grpSp>
      <p:grpSp>
        <p:nvGrpSpPr>
          <p:cNvPr id="1096" name="Group 1096"/>
          <p:cNvGrpSpPr/>
          <p:nvPr/>
        </p:nvGrpSpPr>
        <p:grpSpPr>
          <a:xfrm>
            <a:off x="3901439" y="4100124"/>
            <a:ext cx="758615" cy="577992"/>
            <a:chOff x="0" y="0"/>
            <a:chExt cx="758613" cy="577991"/>
          </a:xfrm>
        </p:grpSpPr>
        <p:sp>
          <p:nvSpPr>
            <p:cNvPr id="1094" name="Shape 1094"/>
            <p:cNvSpPr/>
            <p:nvPr/>
          </p:nvSpPr>
          <p:spPr>
            <a:xfrm>
              <a:off x="0" y="0"/>
              <a:ext cx="758614"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95" name="Shape 1095"/>
            <p:cNvSpPr/>
            <p:nvPr/>
          </p:nvSpPr>
          <p:spPr>
            <a:xfrm>
              <a:off x="3124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4</a:t>
              </a:r>
            </a:p>
          </p:txBody>
        </p:sp>
      </p:grpSp>
      <p:grpSp>
        <p:nvGrpSpPr>
          <p:cNvPr id="1099" name="Group 1099"/>
          <p:cNvGrpSpPr/>
          <p:nvPr/>
        </p:nvGrpSpPr>
        <p:grpSpPr>
          <a:xfrm>
            <a:off x="4660053" y="4100124"/>
            <a:ext cx="1517227" cy="577992"/>
            <a:chOff x="0" y="0"/>
            <a:chExt cx="1517226" cy="577991"/>
          </a:xfrm>
        </p:grpSpPr>
        <p:sp>
          <p:nvSpPr>
            <p:cNvPr id="1097" name="Shape 1097"/>
            <p:cNvSpPr/>
            <p:nvPr/>
          </p:nvSpPr>
          <p:spPr>
            <a:xfrm>
              <a:off x="0" y="0"/>
              <a:ext cx="1517227"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098" name="Shape 1098"/>
            <p:cNvSpPr/>
            <p:nvPr/>
          </p:nvSpPr>
          <p:spPr>
            <a:xfrm>
              <a:off x="410555"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5</a:t>
              </a:r>
            </a:p>
          </p:txBody>
        </p:sp>
      </p:grpSp>
      <p:grpSp>
        <p:nvGrpSpPr>
          <p:cNvPr id="1102" name="Group 1102"/>
          <p:cNvGrpSpPr/>
          <p:nvPr/>
        </p:nvGrpSpPr>
        <p:grpSpPr>
          <a:xfrm>
            <a:off x="6177279" y="4100124"/>
            <a:ext cx="758615" cy="577992"/>
            <a:chOff x="0" y="0"/>
            <a:chExt cx="758613" cy="577991"/>
          </a:xfrm>
        </p:grpSpPr>
        <p:sp>
          <p:nvSpPr>
            <p:cNvPr id="1100" name="Shape 1100"/>
            <p:cNvSpPr/>
            <p:nvPr/>
          </p:nvSpPr>
          <p:spPr>
            <a:xfrm>
              <a:off x="0" y="0"/>
              <a:ext cx="758614"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101" name="Shape 1101"/>
            <p:cNvSpPr/>
            <p:nvPr/>
          </p:nvSpPr>
          <p:spPr>
            <a:xfrm>
              <a:off x="3124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6</a:t>
              </a:r>
            </a:p>
          </p:txBody>
        </p:sp>
      </p:grpSp>
      <p:grpSp>
        <p:nvGrpSpPr>
          <p:cNvPr id="1105" name="Group 1105"/>
          <p:cNvGrpSpPr/>
          <p:nvPr/>
        </p:nvGrpSpPr>
        <p:grpSpPr>
          <a:xfrm>
            <a:off x="6935893" y="4100124"/>
            <a:ext cx="1083734" cy="577992"/>
            <a:chOff x="0" y="0"/>
            <a:chExt cx="1083733" cy="577991"/>
          </a:xfrm>
        </p:grpSpPr>
        <p:sp>
          <p:nvSpPr>
            <p:cNvPr id="1103" name="Shape 1103"/>
            <p:cNvSpPr/>
            <p:nvPr/>
          </p:nvSpPr>
          <p:spPr>
            <a:xfrm>
              <a:off x="0" y="0"/>
              <a:ext cx="108373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104" name="Shape 1104"/>
            <p:cNvSpPr/>
            <p:nvPr/>
          </p:nvSpPr>
          <p:spPr>
            <a:xfrm>
              <a:off x="19380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7</a:t>
              </a:r>
            </a:p>
          </p:txBody>
        </p:sp>
      </p:grpSp>
      <p:grpSp>
        <p:nvGrpSpPr>
          <p:cNvPr id="1108" name="Group 1108"/>
          <p:cNvGrpSpPr/>
          <p:nvPr/>
        </p:nvGrpSpPr>
        <p:grpSpPr>
          <a:xfrm>
            <a:off x="1083733" y="5310293"/>
            <a:ext cx="11487574" cy="1192108"/>
            <a:chOff x="0" y="0"/>
            <a:chExt cx="11487573" cy="1192106"/>
          </a:xfrm>
        </p:grpSpPr>
        <p:sp>
          <p:nvSpPr>
            <p:cNvPr id="1106" name="Shape 1106"/>
            <p:cNvSpPr/>
            <p:nvPr/>
          </p:nvSpPr>
          <p:spPr>
            <a:xfrm>
              <a:off x="0" y="0"/>
              <a:ext cx="11487574" cy="1192107"/>
            </a:xfrm>
            <a:prstGeom prst="rightArrow">
              <a:avLst>
                <a:gd name="adj1" fmla="val 50000"/>
                <a:gd name="adj2" fmla="val 240909"/>
              </a:avLst>
            </a:prstGeom>
            <a:solidFill>
              <a:srgbClr val="00AA08"/>
            </a:solidFill>
            <a:ln w="12700" cap="flat">
              <a:solidFill>
                <a:srgbClr val="000000"/>
              </a:solidFill>
              <a:prstDash val="solid"/>
              <a:miter lim="400000"/>
            </a:ln>
            <a:effectLst/>
          </p:spPr>
          <p:txBody>
            <a:bodyPr wrap="square" lIns="65023" tIns="65023" rIns="65023" bIns="65023" numCol="1" anchor="ctr">
              <a:noAutofit/>
            </a:bodyPr>
            <a:lstStyle/>
            <a:p>
              <a:pPr algn="r" defTabSz="1300480">
                <a:defRPr b="1" sz="5000">
                  <a:solidFill>
                    <a:srgbClr val="FFFFFF"/>
                  </a:solidFill>
                  <a:latin typeface="Arial"/>
                  <a:ea typeface="Arial"/>
                  <a:cs typeface="Arial"/>
                  <a:sym typeface="Arial"/>
                </a:defRPr>
              </a:pPr>
            </a:p>
          </p:txBody>
        </p:sp>
        <p:sp>
          <p:nvSpPr>
            <p:cNvPr id="1107" name="Shape 1107"/>
            <p:cNvSpPr/>
            <p:nvPr/>
          </p:nvSpPr>
          <p:spPr>
            <a:xfrm>
              <a:off x="8465642" y="333646"/>
              <a:ext cx="1585985"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algn="r" defTabSz="1300480">
                <a:defRPr b="1" sz="2800">
                  <a:solidFill>
                    <a:srgbClr val="FFFFFF"/>
                  </a:solidFill>
                  <a:latin typeface="Arial"/>
                  <a:ea typeface="Arial"/>
                  <a:cs typeface="Arial"/>
                  <a:sym typeface="Arial"/>
                </a:defRPr>
              </a:lvl1pPr>
            </a:lstStyle>
            <a:p>
              <a:pPr/>
              <a:r>
                <a:t>Success</a:t>
              </a:r>
            </a:p>
          </p:txBody>
        </p:sp>
      </p:grpSp>
      <p:grpSp>
        <p:nvGrpSpPr>
          <p:cNvPr id="1111" name="Group 1111"/>
          <p:cNvGrpSpPr/>
          <p:nvPr/>
        </p:nvGrpSpPr>
        <p:grpSpPr>
          <a:xfrm>
            <a:off x="975359" y="5617351"/>
            <a:ext cx="4660055" cy="577992"/>
            <a:chOff x="0" y="0"/>
            <a:chExt cx="4660053" cy="577991"/>
          </a:xfrm>
        </p:grpSpPr>
        <p:sp>
          <p:nvSpPr>
            <p:cNvPr id="1109" name="Shape 1109"/>
            <p:cNvSpPr/>
            <p:nvPr/>
          </p:nvSpPr>
          <p:spPr>
            <a:xfrm>
              <a:off x="0" y="0"/>
              <a:ext cx="4660054" cy="577992"/>
            </a:xfrm>
            <a:prstGeom prst="rect">
              <a:avLst/>
            </a:prstGeom>
            <a:solidFill>
              <a:srgbClr val="FF2606"/>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110" name="Shape 1110"/>
            <p:cNvSpPr/>
            <p:nvPr/>
          </p:nvSpPr>
          <p:spPr>
            <a:xfrm>
              <a:off x="1359582" y="26588"/>
              <a:ext cx="1940890"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Intolerable</a:t>
              </a:r>
            </a:p>
          </p:txBody>
        </p:sp>
      </p:grpSp>
      <p:sp>
        <p:nvSpPr>
          <p:cNvPr id="1112" name="Shape 1112"/>
          <p:cNvSpPr/>
          <p:nvPr/>
        </p:nvSpPr>
        <p:spPr>
          <a:xfrm>
            <a:off x="325119" y="2926079"/>
            <a:ext cx="866988" cy="4443308"/>
          </a:xfrm>
          <a:prstGeom prst="ellipse">
            <a:avLst/>
          </a:prstGeom>
          <a:solidFill>
            <a:srgbClr val="D1FEEE"/>
          </a:solidFill>
          <a:ln w="12700">
            <a:solidFill>
              <a:srgbClr val="000000"/>
            </a:solidFill>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113" name="Shape 1113"/>
          <p:cNvSpPr/>
          <p:nvPr/>
        </p:nvSpPr>
        <p:spPr>
          <a:xfrm flipH="1">
            <a:off x="2167466" y="531029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grpSp>
        <p:nvGrpSpPr>
          <p:cNvPr id="1116" name="Group 1116"/>
          <p:cNvGrpSpPr/>
          <p:nvPr/>
        </p:nvGrpSpPr>
        <p:grpSpPr>
          <a:xfrm>
            <a:off x="5635413" y="5617351"/>
            <a:ext cx="2817708" cy="577992"/>
            <a:chOff x="0" y="0"/>
            <a:chExt cx="2817706" cy="577991"/>
          </a:xfrm>
        </p:grpSpPr>
        <p:sp>
          <p:nvSpPr>
            <p:cNvPr id="1114" name="Shape 1114"/>
            <p:cNvSpPr/>
            <p:nvPr/>
          </p:nvSpPr>
          <p:spPr>
            <a:xfrm>
              <a:off x="0" y="0"/>
              <a:ext cx="2817707" cy="577992"/>
            </a:xfrm>
            <a:prstGeom prst="rect">
              <a:avLst/>
            </a:prstGeom>
            <a:solidFill>
              <a:srgbClr val="EC9A03"/>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115" name="Shape 1115"/>
            <p:cNvSpPr/>
            <p:nvPr/>
          </p:nvSpPr>
          <p:spPr>
            <a:xfrm>
              <a:off x="560212" y="26588"/>
              <a:ext cx="1697283"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Tolerable</a:t>
              </a:r>
            </a:p>
          </p:txBody>
        </p:sp>
      </p:grpSp>
      <p:sp>
        <p:nvSpPr>
          <p:cNvPr id="1117" name="Shape 1117"/>
          <p:cNvSpPr/>
          <p:nvPr/>
        </p:nvSpPr>
        <p:spPr>
          <a:xfrm>
            <a:off x="8453120" y="531029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118" name="Shape 1118"/>
          <p:cNvSpPr/>
          <p:nvPr/>
        </p:nvSpPr>
        <p:spPr>
          <a:xfrm>
            <a:off x="5635413" y="5310293"/>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119" name="Shape 1119"/>
          <p:cNvSpPr/>
          <p:nvPr/>
        </p:nvSpPr>
        <p:spPr>
          <a:xfrm>
            <a:off x="1244081" y="6495062"/>
            <a:ext cx="1835483"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3800">
                <a:solidFill>
                  <a:srgbClr val="3C4361"/>
                </a:solidFill>
                <a:latin typeface="Arial"/>
                <a:ea typeface="Arial"/>
                <a:cs typeface="Arial"/>
                <a:sym typeface="Arial"/>
              </a:defRPr>
            </a:pPr>
            <a:r>
              <a:t>Past</a:t>
            </a:r>
          </a:p>
          <a:p>
            <a:pPr defTabSz="1300480">
              <a:defRPr b="1" sz="3800">
                <a:solidFill>
                  <a:srgbClr val="3C4361"/>
                </a:solidFill>
                <a:latin typeface="Arial"/>
                <a:ea typeface="Arial"/>
                <a:cs typeface="Arial"/>
                <a:sym typeface="Arial"/>
              </a:defRPr>
            </a:pPr>
            <a:r>
              <a:t>30 sec.</a:t>
            </a:r>
          </a:p>
        </p:txBody>
      </p:sp>
      <p:sp>
        <p:nvSpPr>
          <p:cNvPr id="1120" name="Shape 1120"/>
          <p:cNvSpPr/>
          <p:nvPr/>
        </p:nvSpPr>
        <p:spPr>
          <a:xfrm>
            <a:off x="3888821" y="6495062"/>
            <a:ext cx="3511247"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3800">
                <a:solidFill>
                  <a:srgbClr val="3C4361"/>
                </a:solidFill>
                <a:latin typeface="Arial"/>
                <a:ea typeface="Arial"/>
                <a:cs typeface="Arial"/>
                <a:sym typeface="Arial"/>
              </a:defRPr>
            </a:pPr>
            <a:r>
              <a:t>Tolerable/Fail</a:t>
            </a:r>
          </a:p>
          <a:p>
            <a:pPr defTabSz="1300480">
              <a:defRPr b="1" sz="3800">
                <a:solidFill>
                  <a:srgbClr val="3C4361"/>
                </a:solidFill>
                <a:latin typeface="Arial"/>
                <a:ea typeface="Arial"/>
                <a:cs typeface="Arial"/>
                <a:sym typeface="Arial"/>
              </a:defRPr>
            </a:pPr>
            <a:r>
              <a:t>20 sec.</a:t>
            </a:r>
          </a:p>
        </p:txBody>
      </p:sp>
      <p:sp>
        <p:nvSpPr>
          <p:cNvPr id="1121" name="Shape 1121"/>
          <p:cNvSpPr/>
          <p:nvPr/>
        </p:nvSpPr>
        <p:spPr>
          <a:xfrm>
            <a:off x="7315200" y="6495062"/>
            <a:ext cx="2275841" cy="1270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defTabSz="1300480">
              <a:defRPr b="1" sz="3800">
                <a:solidFill>
                  <a:srgbClr val="3C4361"/>
                </a:solidFill>
                <a:latin typeface="Arial"/>
                <a:ea typeface="Arial"/>
                <a:cs typeface="Arial"/>
                <a:sym typeface="Arial"/>
              </a:defRPr>
            </a:pPr>
            <a:r>
              <a:t>Goal</a:t>
            </a:r>
          </a:p>
          <a:p>
            <a:pPr defTabSz="1300480">
              <a:defRPr b="1" sz="3800">
                <a:solidFill>
                  <a:srgbClr val="3C4361"/>
                </a:solidFill>
                <a:latin typeface="Arial"/>
                <a:ea typeface="Arial"/>
                <a:cs typeface="Arial"/>
                <a:sym typeface="Arial"/>
              </a:defRPr>
            </a:pPr>
            <a:r>
              <a:t>15 sec.</a:t>
            </a:r>
          </a:p>
        </p:txBody>
      </p:sp>
      <p:sp>
        <p:nvSpPr>
          <p:cNvPr id="1122" name="Shape 1122"/>
          <p:cNvSpPr/>
          <p:nvPr/>
        </p:nvSpPr>
        <p:spPr>
          <a:xfrm>
            <a:off x="10728960" y="4876800"/>
            <a:ext cx="1665831" cy="691494"/>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3800" u="sng">
                <a:solidFill>
                  <a:srgbClr val="3C4361"/>
                </a:solidFill>
                <a:latin typeface="Arial"/>
                <a:ea typeface="Arial"/>
                <a:cs typeface="Arial"/>
                <a:sym typeface="Arial"/>
              </a:defRPr>
            </a:lvl1pPr>
          </a:lstStyle>
          <a:p>
            <a:pPr/>
            <a:r>
              <a:t>Speed</a:t>
            </a:r>
          </a:p>
        </p:txBody>
      </p:sp>
      <p:grpSp>
        <p:nvGrpSpPr>
          <p:cNvPr id="1125" name="Group 1125"/>
          <p:cNvGrpSpPr/>
          <p:nvPr/>
        </p:nvGrpSpPr>
        <p:grpSpPr>
          <a:xfrm>
            <a:off x="2123598" y="5617351"/>
            <a:ext cx="1388217" cy="577992"/>
            <a:chOff x="12565" y="0"/>
            <a:chExt cx="1388216" cy="577991"/>
          </a:xfrm>
        </p:grpSpPr>
        <p:sp>
          <p:nvSpPr>
            <p:cNvPr id="1123" name="Shape 1123"/>
            <p:cNvSpPr/>
            <p:nvPr/>
          </p:nvSpPr>
          <p:spPr>
            <a:xfrm>
              <a:off x="56433" y="0"/>
              <a:ext cx="1300481"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124" name="Shape 1124"/>
            <p:cNvSpPr/>
            <p:nvPr/>
          </p:nvSpPr>
          <p:spPr>
            <a:xfrm>
              <a:off x="12565" y="26588"/>
              <a:ext cx="13882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Cycle 1</a:t>
              </a:r>
            </a:p>
          </p:txBody>
        </p:sp>
      </p:grpSp>
      <p:grpSp>
        <p:nvGrpSpPr>
          <p:cNvPr id="1128" name="Group 1128"/>
          <p:cNvGrpSpPr/>
          <p:nvPr/>
        </p:nvGrpSpPr>
        <p:grpSpPr>
          <a:xfrm>
            <a:off x="3377635" y="5617351"/>
            <a:ext cx="866988" cy="577992"/>
            <a:chOff x="0" y="0"/>
            <a:chExt cx="866986" cy="577991"/>
          </a:xfrm>
        </p:grpSpPr>
        <p:sp>
          <p:nvSpPr>
            <p:cNvPr id="1126" name="Shape 1126"/>
            <p:cNvSpPr/>
            <p:nvPr/>
          </p:nvSpPr>
          <p:spPr>
            <a:xfrm>
              <a:off x="0" y="0"/>
              <a:ext cx="866987"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127" name="Shape 1127"/>
            <p:cNvSpPr/>
            <p:nvPr/>
          </p:nvSpPr>
          <p:spPr>
            <a:xfrm>
              <a:off x="85435"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2</a:t>
              </a:r>
            </a:p>
          </p:txBody>
        </p:sp>
      </p:grpSp>
      <p:grpSp>
        <p:nvGrpSpPr>
          <p:cNvPr id="1131" name="Group 1131"/>
          <p:cNvGrpSpPr/>
          <p:nvPr/>
        </p:nvGrpSpPr>
        <p:grpSpPr>
          <a:xfrm>
            <a:off x="4095248" y="5617351"/>
            <a:ext cx="696117" cy="577992"/>
            <a:chOff x="7072" y="0"/>
            <a:chExt cx="696115" cy="577991"/>
          </a:xfrm>
        </p:grpSpPr>
        <p:sp>
          <p:nvSpPr>
            <p:cNvPr id="1129" name="Shape 1129"/>
            <p:cNvSpPr/>
            <p:nvPr/>
          </p:nvSpPr>
          <p:spPr>
            <a:xfrm>
              <a:off x="138384" y="0"/>
              <a:ext cx="43349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130" name="Shape 1130"/>
            <p:cNvSpPr/>
            <p:nvPr/>
          </p:nvSpPr>
          <p:spPr>
            <a:xfrm>
              <a:off x="7072"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3</a:t>
              </a:r>
            </a:p>
          </p:txBody>
        </p:sp>
      </p:grpSp>
      <p:grpSp>
        <p:nvGrpSpPr>
          <p:cNvPr id="1134" name="Group 1134"/>
          <p:cNvGrpSpPr/>
          <p:nvPr/>
        </p:nvGrpSpPr>
        <p:grpSpPr>
          <a:xfrm>
            <a:off x="4660053" y="5617351"/>
            <a:ext cx="1408854" cy="577992"/>
            <a:chOff x="0" y="0"/>
            <a:chExt cx="1408853" cy="577991"/>
          </a:xfrm>
        </p:grpSpPr>
        <p:sp>
          <p:nvSpPr>
            <p:cNvPr id="1132" name="Shape 1132"/>
            <p:cNvSpPr/>
            <p:nvPr/>
          </p:nvSpPr>
          <p:spPr>
            <a:xfrm>
              <a:off x="0" y="0"/>
              <a:ext cx="1408854"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133" name="Shape 1133"/>
            <p:cNvSpPr/>
            <p:nvPr/>
          </p:nvSpPr>
          <p:spPr>
            <a:xfrm>
              <a:off x="35636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4</a:t>
              </a:r>
            </a:p>
          </p:txBody>
        </p:sp>
      </p:grpSp>
      <p:grpSp>
        <p:nvGrpSpPr>
          <p:cNvPr id="1137" name="Group 1137"/>
          <p:cNvGrpSpPr/>
          <p:nvPr/>
        </p:nvGrpSpPr>
        <p:grpSpPr>
          <a:xfrm>
            <a:off x="6068906" y="5617351"/>
            <a:ext cx="1083735" cy="577992"/>
            <a:chOff x="0" y="0"/>
            <a:chExt cx="1083733" cy="577991"/>
          </a:xfrm>
        </p:grpSpPr>
        <p:sp>
          <p:nvSpPr>
            <p:cNvPr id="1135" name="Shape 1135"/>
            <p:cNvSpPr/>
            <p:nvPr/>
          </p:nvSpPr>
          <p:spPr>
            <a:xfrm>
              <a:off x="0" y="0"/>
              <a:ext cx="108373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136" name="Shape 1136"/>
            <p:cNvSpPr/>
            <p:nvPr/>
          </p:nvSpPr>
          <p:spPr>
            <a:xfrm>
              <a:off x="19380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5</a:t>
              </a:r>
            </a:p>
          </p:txBody>
        </p:sp>
      </p:grpSp>
      <p:grpSp>
        <p:nvGrpSpPr>
          <p:cNvPr id="1140" name="Group 1140"/>
          <p:cNvGrpSpPr/>
          <p:nvPr/>
        </p:nvGrpSpPr>
        <p:grpSpPr>
          <a:xfrm>
            <a:off x="7152640" y="5617351"/>
            <a:ext cx="758614" cy="577992"/>
            <a:chOff x="0" y="0"/>
            <a:chExt cx="758613" cy="577991"/>
          </a:xfrm>
        </p:grpSpPr>
        <p:sp>
          <p:nvSpPr>
            <p:cNvPr id="1138" name="Shape 1138"/>
            <p:cNvSpPr/>
            <p:nvPr/>
          </p:nvSpPr>
          <p:spPr>
            <a:xfrm>
              <a:off x="0" y="0"/>
              <a:ext cx="758614"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139" name="Shape 1139"/>
            <p:cNvSpPr/>
            <p:nvPr/>
          </p:nvSpPr>
          <p:spPr>
            <a:xfrm>
              <a:off x="3124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6</a:t>
              </a:r>
            </a:p>
          </p:txBody>
        </p:sp>
      </p:grpSp>
      <p:grpSp>
        <p:nvGrpSpPr>
          <p:cNvPr id="1143" name="Group 1143"/>
          <p:cNvGrpSpPr/>
          <p:nvPr/>
        </p:nvGrpSpPr>
        <p:grpSpPr>
          <a:xfrm>
            <a:off x="7911253" y="5617351"/>
            <a:ext cx="1083734" cy="577992"/>
            <a:chOff x="0" y="0"/>
            <a:chExt cx="1083733" cy="577991"/>
          </a:xfrm>
        </p:grpSpPr>
        <p:sp>
          <p:nvSpPr>
            <p:cNvPr id="1141" name="Shape 1141"/>
            <p:cNvSpPr/>
            <p:nvPr/>
          </p:nvSpPr>
          <p:spPr>
            <a:xfrm>
              <a:off x="0" y="0"/>
              <a:ext cx="108373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142" name="Shape 1142"/>
            <p:cNvSpPr/>
            <p:nvPr/>
          </p:nvSpPr>
          <p:spPr>
            <a:xfrm>
              <a:off x="19380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7</a:t>
              </a:r>
            </a:p>
          </p:txBody>
        </p:sp>
      </p:grpSp>
      <p:grpSp>
        <p:nvGrpSpPr>
          <p:cNvPr id="1146" name="Group 1146"/>
          <p:cNvGrpSpPr/>
          <p:nvPr/>
        </p:nvGrpSpPr>
        <p:grpSpPr>
          <a:xfrm>
            <a:off x="8019626" y="4100124"/>
            <a:ext cx="1083735" cy="577992"/>
            <a:chOff x="0" y="0"/>
            <a:chExt cx="1083733" cy="577991"/>
          </a:xfrm>
        </p:grpSpPr>
        <p:sp>
          <p:nvSpPr>
            <p:cNvPr id="1144" name="Shape 1144"/>
            <p:cNvSpPr/>
            <p:nvPr/>
          </p:nvSpPr>
          <p:spPr>
            <a:xfrm>
              <a:off x="0" y="0"/>
              <a:ext cx="1083734"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5000">
                  <a:solidFill>
                    <a:srgbClr val="FFFFFF"/>
                  </a:solidFill>
                  <a:latin typeface="Arial"/>
                  <a:ea typeface="Arial"/>
                  <a:cs typeface="Arial"/>
                  <a:sym typeface="Arial"/>
                </a:defRPr>
              </a:pPr>
            </a:p>
          </p:txBody>
        </p:sp>
        <p:sp>
          <p:nvSpPr>
            <p:cNvPr id="1145" name="Shape 1145"/>
            <p:cNvSpPr/>
            <p:nvPr/>
          </p:nvSpPr>
          <p:spPr>
            <a:xfrm>
              <a:off x="19380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2800">
                  <a:solidFill>
                    <a:srgbClr val="FFFFFF"/>
                  </a:solidFill>
                  <a:latin typeface="Arial"/>
                  <a:ea typeface="Arial"/>
                  <a:cs typeface="Arial"/>
                  <a:sym typeface="Arial"/>
                </a:defRPr>
              </a:lvl1pPr>
            </a:lstStyle>
            <a:p>
              <a:pPr/>
              <a:r>
                <a:t>C 8</a:t>
              </a:r>
            </a:p>
          </p:txBody>
        </p:sp>
      </p:grpSp>
      <p:grpSp>
        <p:nvGrpSpPr>
          <p:cNvPr id="1150" name="Group 1150"/>
          <p:cNvGrpSpPr/>
          <p:nvPr/>
        </p:nvGrpSpPr>
        <p:grpSpPr>
          <a:xfrm>
            <a:off x="12029440" y="8778240"/>
            <a:ext cx="866987" cy="866987"/>
            <a:chOff x="0" y="0"/>
            <a:chExt cx="866986" cy="866986"/>
          </a:xfrm>
        </p:grpSpPr>
        <p:sp>
          <p:nvSpPr>
            <p:cNvPr id="1147" name="Shape 1147"/>
            <p:cNvSpPr/>
            <p:nvPr/>
          </p:nvSpPr>
          <p:spPr>
            <a:xfrm>
              <a:off x="0" y="0"/>
              <a:ext cx="866987" cy="866987"/>
            </a:xfrm>
            <a:prstGeom prst="ellipse">
              <a:avLst/>
            </a:prstGeom>
            <a:solidFill>
              <a:srgbClr val="7EAACF"/>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sp>
          <p:nvSpPr>
            <p:cNvPr id="1148" name="Shape 1148"/>
            <p:cNvSpPr/>
            <p:nvPr/>
          </p:nvSpPr>
          <p:spPr>
            <a:xfrm>
              <a:off x="249459" y="258690"/>
              <a:ext cx="368069" cy="903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sp>
          <p:nvSpPr>
            <p:cNvPr id="1149" name="Shape 1149"/>
            <p:cNvSpPr/>
            <p:nvPr/>
          </p:nvSpPr>
          <p:spPr>
            <a:xfrm>
              <a:off x="0" y="0"/>
              <a:ext cx="866987" cy="866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2700" cap="flat">
              <a:solidFill>
                <a:srgbClr val="000000"/>
              </a:solidFill>
              <a:prstDash val="solid"/>
              <a:round/>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09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125"/>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093"/>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128"/>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1131"/>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2000"/>
                                  </p:stCondLst>
                                  <p:iterate type="el" backwards="0">
                                    <p:tmAbs val="0"/>
                                  </p:iterate>
                                  <p:childTnLst>
                                    <p:set>
                                      <p:cBhvr>
                                        <p:cTn id="21" fill="hold"/>
                                        <p:tgtEl>
                                          <p:spTgt spid="1096"/>
                                        </p:tgtEl>
                                        <p:attrNameLst>
                                          <p:attrName>style.visibility</p:attrName>
                                        </p:attrNameLst>
                                      </p:cBhvr>
                                      <p:to>
                                        <p:strVal val="visible"/>
                                      </p:to>
                                    </p:set>
                                  </p:childTnLst>
                                </p:cTn>
                              </p:par>
                            </p:childTnLst>
                          </p:cTn>
                        </p:par>
                        <p:par>
                          <p:cTn id="22" fill="hold">
                            <p:stCondLst>
                              <p:cond delay="2000"/>
                            </p:stCondLst>
                            <p:childTnLst>
                              <p:par>
                                <p:cTn id="23" presetClass="entr" nodeType="afterEffect" presetSubtype="0" presetID="1" grpId="7" fill="hold">
                                  <p:stCondLst>
                                    <p:cond delay="0"/>
                                  </p:stCondLst>
                                  <p:iterate type="el" backwards="0">
                                    <p:tmAbs val="0"/>
                                  </p:iterate>
                                  <p:childTnLst>
                                    <p:set>
                                      <p:cBhvr>
                                        <p:cTn id="24" fill="hold"/>
                                        <p:tgtEl>
                                          <p:spTgt spid="1134"/>
                                        </p:tgtEl>
                                        <p:attrNameLst>
                                          <p:attrName>style.visibility</p:attrName>
                                        </p:attrNameLst>
                                      </p:cBhvr>
                                      <p:to>
                                        <p:strVal val="visible"/>
                                      </p:to>
                                    </p:set>
                                  </p:childTnLst>
                                </p:cTn>
                              </p:par>
                            </p:childTnLst>
                          </p:cTn>
                        </p:par>
                        <p:par>
                          <p:cTn id="25" fill="hold">
                            <p:stCondLst>
                              <p:cond delay="2000"/>
                            </p:stCondLst>
                            <p:childTnLst>
                              <p:par>
                                <p:cTn id="26" presetClass="entr" nodeType="afterEffect" presetSubtype="0" presetID="1" grpId="8" fill="hold">
                                  <p:stCondLst>
                                    <p:cond delay="2000"/>
                                  </p:stCondLst>
                                  <p:iterate type="el" backwards="0">
                                    <p:tmAbs val="0"/>
                                  </p:iterate>
                                  <p:childTnLst>
                                    <p:set>
                                      <p:cBhvr>
                                        <p:cTn id="27" fill="hold"/>
                                        <p:tgtEl>
                                          <p:spTgt spid="1099"/>
                                        </p:tgtEl>
                                        <p:attrNameLst>
                                          <p:attrName>style.visibility</p:attrName>
                                        </p:attrNameLst>
                                      </p:cBhvr>
                                      <p:to>
                                        <p:strVal val="visible"/>
                                      </p:to>
                                    </p:set>
                                  </p:childTnLst>
                                </p:cTn>
                              </p:par>
                            </p:childTnLst>
                          </p:cTn>
                        </p:par>
                        <p:par>
                          <p:cTn id="28" fill="hold">
                            <p:stCondLst>
                              <p:cond delay="4000"/>
                            </p:stCondLst>
                            <p:childTnLst>
                              <p:par>
                                <p:cTn id="29" presetClass="entr" nodeType="afterEffect" presetSubtype="0" presetID="1" grpId="9" fill="hold">
                                  <p:stCondLst>
                                    <p:cond delay="0"/>
                                  </p:stCondLst>
                                  <p:iterate type="el" backwards="0">
                                    <p:tmAbs val="0"/>
                                  </p:iterate>
                                  <p:childTnLst>
                                    <p:set>
                                      <p:cBhvr>
                                        <p:cTn id="30" fill="hold"/>
                                        <p:tgtEl>
                                          <p:spTgt spid="1137"/>
                                        </p:tgtEl>
                                        <p:attrNameLst>
                                          <p:attrName>style.visibility</p:attrName>
                                        </p:attrNameLst>
                                      </p:cBhvr>
                                      <p:to>
                                        <p:strVal val="visible"/>
                                      </p:to>
                                    </p:set>
                                  </p:childTnLst>
                                </p:cTn>
                              </p:par>
                            </p:childTnLst>
                          </p:cTn>
                        </p:par>
                        <p:par>
                          <p:cTn id="31" fill="hold">
                            <p:stCondLst>
                              <p:cond delay="4000"/>
                            </p:stCondLst>
                            <p:childTnLst>
                              <p:par>
                                <p:cTn id="32" presetClass="entr" nodeType="afterEffect" presetSubtype="0" presetID="1" grpId="10" fill="hold">
                                  <p:stCondLst>
                                    <p:cond delay="2000"/>
                                  </p:stCondLst>
                                  <p:iterate type="el" backwards="0">
                                    <p:tmAbs val="0"/>
                                  </p:iterate>
                                  <p:childTnLst>
                                    <p:set>
                                      <p:cBhvr>
                                        <p:cTn id="33" fill="hold"/>
                                        <p:tgtEl>
                                          <p:spTgt spid="1102"/>
                                        </p:tgtEl>
                                        <p:attrNameLst>
                                          <p:attrName>style.visibility</p:attrName>
                                        </p:attrNameLst>
                                      </p:cBhvr>
                                      <p:to>
                                        <p:strVal val="visible"/>
                                      </p:to>
                                    </p:set>
                                  </p:childTnLst>
                                </p:cTn>
                              </p:par>
                            </p:childTnLst>
                          </p:cTn>
                        </p:par>
                        <p:par>
                          <p:cTn id="34" fill="hold">
                            <p:stCondLst>
                              <p:cond delay="6000"/>
                            </p:stCondLst>
                            <p:childTnLst>
                              <p:par>
                                <p:cTn id="35" presetClass="entr" nodeType="afterEffect" presetSubtype="0" presetID="1" grpId="11" fill="hold">
                                  <p:stCondLst>
                                    <p:cond delay="0"/>
                                  </p:stCondLst>
                                  <p:iterate type="el" backwards="0">
                                    <p:tmAbs val="0"/>
                                  </p:iterate>
                                  <p:childTnLst>
                                    <p:set>
                                      <p:cBhvr>
                                        <p:cTn id="36" fill="hold"/>
                                        <p:tgtEl>
                                          <p:spTgt spid="1140"/>
                                        </p:tgtEl>
                                        <p:attrNameLst>
                                          <p:attrName>style.visibility</p:attrName>
                                        </p:attrNameLst>
                                      </p:cBhvr>
                                      <p:to>
                                        <p:strVal val="visible"/>
                                      </p:to>
                                    </p:set>
                                  </p:childTnLst>
                                </p:cTn>
                              </p:par>
                            </p:childTnLst>
                          </p:cTn>
                        </p:par>
                        <p:par>
                          <p:cTn id="37" fill="hold">
                            <p:stCondLst>
                              <p:cond delay="6000"/>
                            </p:stCondLst>
                            <p:childTnLst>
                              <p:par>
                                <p:cTn id="38" presetClass="entr" nodeType="afterEffect" presetSubtype="0" presetID="1" grpId="12" fill="hold">
                                  <p:stCondLst>
                                    <p:cond delay="2000"/>
                                  </p:stCondLst>
                                  <p:iterate type="el" backwards="0">
                                    <p:tmAbs val="0"/>
                                  </p:iterate>
                                  <p:childTnLst>
                                    <p:set>
                                      <p:cBhvr>
                                        <p:cTn id="39" fill="hold"/>
                                        <p:tgtEl>
                                          <p:spTgt spid="1105"/>
                                        </p:tgtEl>
                                        <p:attrNameLst>
                                          <p:attrName>style.visibility</p:attrName>
                                        </p:attrNameLst>
                                      </p:cBhvr>
                                      <p:to>
                                        <p:strVal val="visible"/>
                                      </p:to>
                                    </p:set>
                                  </p:childTnLst>
                                </p:cTn>
                              </p:par>
                            </p:childTnLst>
                          </p:cTn>
                        </p:par>
                        <p:par>
                          <p:cTn id="40" fill="hold">
                            <p:stCondLst>
                              <p:cond delay="8000"/>
                            </p:stCondLst>
                            <p:childTnLst>
                              <p:par>
                                <p:cTn id="41" presetClass="entr" nodeType="afterEffect" presetSubtype="0" presetID="1" grpId="13" fill="hold">
                                  <p:stCondLst>
                                    <p:cond delay="0"/>
                                  </p:stCondLst>
                                  <p:iterate type="el" backwards="0">
                                    <p:tmAbs val="0"/>
                                  </p:iterate>
                                  <p:childTnLst>
                                    <p:set>
                                      <p:cBhvr>
                                        <p:cTn id="42" fill="hold"/>
                                        <p:tgtEl>
                                          <p:spTgt spid="1143"/>
                                        </p:tgtEl>
                                        <p:attrNameLst>
                                          <p:attrName>style.visibility</p:attrName>
                                        </p:attrNameLst>
                                      </p:cBhvr>
                                      <p:to>
                                        <p:strVal val="visible"/>
                                      </p:to>
                                    </p:set>
                                  </p:childTnLst>
                                </p:cTn>
                              </p:par>
                            </p:childTnLst>
                          </p:cTn>
                        </p:par>
                        <p:par>
                          <p:cTn id="43" fill="hold">
                            <p:stCondLst>
                              <p:cond delay="8000"/>
                            </p:stCondLst>
                            <p:childTnLst>
                              <p:par>
                                <p:cTn id="44" presetClass="entr" nodeType="afterEffect" presetSubtype="0" presetID="1" grpId="14" fill="hold">
                                  <p:stCondLst>
                                    <p:cond delay="2000"/>
                                  </p:stCondLst>
                                  <p:iterate type="el" backwards="0">
                                    <p:tmAbs val="0"/>
                                  </p:iterate>
                                  <p:childTnLst>
                                    <p:set>
                                      <p:cBhvr>
                                        <p:cTn id="45" fill="hold"/>
                                        <p:tgtEl>
                                          <p:spTgt spid="1146"/>
                                        </p:tgtEl>
                                        <p:attrNameLst>
                                          <p:attrName>style.visibility</p:attrName>
                                        </p:attrNameLst>
                                      </p:cBhvr>
                                      <p:to>
                                        <p:strVal val="visible"/>
                                      </p:to>
                                    </p:set>
                                  </p:childTnLst>
                                </p:cTn>
                              </p:par>
                            </p:childTnLst>
                          </p:cTn>
                        </p:par>
                        <p:par>
                          <p:cTn id="46" fill="hold">
                            <p:stCondLst>
                              <p:cond delay="10000"/>
                            </p:stCondLst>
                            <p:childTnLst>
                              <p:par>
                                <p:cTn id="47" presetClass="entr" nodeType="afterEffect" presetSubtype="8" presetID="2" grpId="15" fill="hold">
                                  <p:stCondLst>
                                    <p:cond delay="0"/>
                                  </p:stCondLst>
                                  <p:iterate type="el" backwards="0">
                                    <p:tmAbs val="0"/>
                                  </p:iterate>
                                  <p:childTnLst>
                                    <p:set>
                                      <p:cBhvr>
                                        <p:cTn id="48" fill="hold"/>
                                        <p:tgtEl>
                                          <p:spTgt spid="1150"/>
                                        </p:tgtEl>
                                        <p:attrNameLst>
                                          <p:attrName>style.visibility</p:attrName>
                                        </p:attrNameLst>
                                      </p:cBhvr>
                                      <p:to>
                                        <p:strVal val="visible"/>
                                      </p:to>
                                    </p:set>
                                    <p:anim calcmode="lin" valueType="num">
                                      <p:cBhvr>
                                        <p:cTn id="49" dur="500" fill="hold"/>
                                        <p:tgtEl>
                                          <p:spTgt spid="1150"/>
                                        </p:tgtEl>
                                        <p:attrNameLst>
                                          <p:attrName>ppt_x</p:attrName>
                                        </p:attrNameLst>
                                      </p:cBhvr>
                                      <p:tavLst>
                                        <p:tav tm="0">
                                          <p:val>
                                            <p:strVal val="0-#ppt_w/2"/>
                                          </p:val>
                                        </p:tav>
                                        <p:tav tm="100000">
                                          <p:val>
                                            <p:strVal val="#ppt_x"/>
                                          </p:val>
                                        </p:tav>
                                      </p:tavLst>
                                    </p:anim>
                                    <p:anim calcmode="lin" valueType="num">
                                      <p:cBhvr>
                                        <p:cTn id="50" dur="500" fill="hold"/>
                                        <p:tgtEl>
                                          <p:spTgt spid="11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34" grpId="7"/>
      <p:bldP build="whole" bldLvl="1" animBg="1" rev="0" advAuto="0" spid="1131" grpId="5"/>
      <p:bldP build="whole" bldLvl="1" animBg="1" rev="0" advAuto="0" spid="1137" grpId="9"/>
      <p:bldP build="whole" bldLvl="1" animBg="1" rev="0" advAuto="0" spid="1128" grpId="4"/>
      <p:bldP build="whole" bldLvl="1" animBg="1" rev="0" advAuto="0" spid="1099" grpId="8"/>
      <p:bldP build="whole" bldLvl="1" animBg="1" rev="0" advAuto="0" spid="1096" grpId="6"/>
      <p:bldP build="whole" bldLvl="1" animBg="1" rev="0" advAuto="0" spid="1105" grpId="12"/>
      <p:bldP build="whole" bldLvl="1" animBg="1" rev="0" advAuto="0" spid="1146" grpId="14"/>
      <p:bldP build="whole" bldLvl="1" animBg="1" rev="0" advAuto="0" spid="1102" grpId="10"/>
      <p:bldP build="whole" bldLvl="1" animBg="1" rev="0" advAuto="0" spid="1093" grpId="3"/>
      <p:bldP build="whole" bldLvl="1" animBg="1" rev="0" advAuto="0" spid="1150" grpId="15"/>
      <p:bldP build="whole" bldLvl="1" animBg="1" rev="0" advAuto="0" spid="1125" grpId="2"/>
      <p:bldP build="whole" bldLvl="1" animBg="1" rev="0" advAuto="0" spid="1140" grpId="11"/>
      <p:bldP build="whole" bldLvl="1" animBg="1" rev="0" advAuto="0" spid="1090" grpId="1"/>
      <p:bldP build="whole" bldLvl="1" animBg="1" rev="0" advAuto="0" spid="1143" grpId="13"/>
    </p:bldLst>
  </p:timing>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2" name="Shape 1152"/>
          <p:cNvSpPr/>
          <p:nvPr>
            <p:ph type="sldNum" sz="quarter" idx="2"/>
          </p:nvPr>
        </p:nvSpPr>
        <p:spPr>
          <a:xfrm>
            <a:off x="12466516" y="9195929"/>
            <a:ext cx="538285" cy="53366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155" name="Group 1155"/>
          <p:cNvGrpSpPr/>
          <p:nvPr/>
        </p:nvGrpSpPr>
        <p:grpSpPr>
          <a:xfrm>
            <a:off x="325119" y="6068906"/>
            <a:ext cx="6039558" cy="1192108"/>
            <a:chOff x="0" y="0"/>
            <a:chExt cx="6039556" cy="1192106"/>
          </a:xfrm>
        </p:grpSpPr>
        <p:sp>
          <p:nvSpPr>
            <p:cNvPr id="1153" name="Shape 1153"/>
            <p:cNvSpPr/>
            <p:nvPr/>
          </p:nvSpPr>
          <p:spPr>
            <a:xfrm>
              <a:off x="0" y="0"/>
              <a:ext cx="6039557" cy="1192107"/>
            </a:xfrm>
            <a:prstGeom prst="rightArrow">
              <a:avLst>
                <a:gd name="adj1" fmla="val 50000"/>
                <a:gd name="adj2" fmla="val 126657"/>
              </a:avLst>
            </a:prstGeom>
            <a:solidFill>
              <a:srgbClr val="FF2606"/>
            </a:solidFill>
            <a:ln w="12700" cap="flat">
              <a:solidFill>
                <a:srgbClr val="000000"/>
              </a:solidFill>
              <a:prstDash val="solid"/>
              <a:miter lim="400000"/>
            </a:ln>
            <a:effectLst/>
          </p:spPr>
          <p:txBody>
            <a:bodyPr wrap="square" lIns="65023" tIns="65023" rIns="65023" bIns="65023" numCol="1" anchor="ctr">
              <a:noAutofit/>
            </a:bodyPr>
            <a:lstStyle/>
            <a:p>
              <a:pPr algn="r" defTabSz="1300480">
                <a:defRPr b="1" sz="2800">
                  <a:solidFill>
                    <a:srgbClr val="FFFFFF"/>
                  </a:solidFill>
                  <a:latin typeface="Arial"/>
                  <a:ea typeface="Arial"/>
                  <a:cs typeface="Arial"/>
                  <a:sym typeface="Arial"/>
                </a:defRPr>
              </a:pPr>
            </a:p>
          </p:txBody>
        </p:sp>
        <p:sp>
          <p:nvSpPr>
            <p:cNvPr id="1154" name="Shape 1154"/>
            <p:cNvSpPr/>
            <p:nvPr/>
          </p:nvSpPr>
          <p:spPr>
            <a:xfrm>
              <a:off x="4114356" y="420053"/>
              <a:ext cx="1170258"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algn="r" defTabSz="1300480">
                <a:defRPr b="1" sz="1600">
                  <a:solidFill>
                    <a:srgbClr val="FFFFFF"/>
                  </a:solidFill>
                  <a:latin typeface="Arial"/>
                  <a:ea typeface="Arial"/>
                  <a:cs typeface="Arial"/>
                  <a:sym typeface="Arial"/>
                </a:defRPr>
              </a:lvl1pPr>
            </a:lstStyle>
            <a:p>
              <a:pPr/>
              <a:r>
                <a:t>Intolerable</a:t>
              </a:r>
            </a:p>
          </p:txBody>
        </p:sp>
      </p:grpSp>
      <p:grpSp>
        <p:nvGrpSpPr>
          <p:cNvPr id="1158" name="Group 1158"/>
          <p:cNvGrpSpPr/>
          <p:nvPr/>
        </p:nvGrpSpPr>
        <p:grpSpPr>
          <a:xfrm>
            <a:off x="866986" y="6375964"/>
            <a:ext cx="2167468" cy="577992"/>
            <a:chOff x="0" y="0"/>
            <a:chExt cx="2167466" cy="577991"/>
          </a:xfrm>
        </p:grpSpPr>
        <p:sp>
          <p:nvSpPr>
            <p:cNvPr id="1156" name="Shape 1156"/>
            <p:cNvSpPr/>
            <p:nvPr/>
          </p:nvSpPr>
          <p:spPr>
            <a:xfrm>
              <a:off x="0" y="0"/>
              <a:ext cx="2167467" cy="577992"/>
            </a:xfrm>
            <a:prstGeom prst="rect">
              <a:avLst/>
            </a:prstGeom>
            <a:solidFill>
              <a:srgbClr val="00AA08"/>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157" name="Shape 1157"/>
            <p:cNvSpPr/>
            <p:nvPr/>
          </p:nvSpPr>
          <p:spPr>
            <a:xfrm>
              <a:off x="600006" y="112995"/>
              <a:ext cx="967455"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Success</a:t>
              </a:r>
            </a:p>
          </p:txBody>
        </p:sp>
      </p:grpSp>
      <p:grpSp>
        <p:nvGrpSpPr>
          <p:cNvPr id="1161" name="Group 1161"/>
          <p:cNvGrpSpPr/>
          <p:nvPr/>
        </p:nvGrpSpPr>
        <p:grpSpPr>
          <a:xfrm>
            <a:off x="2158121" y="6375964"/>
            <a:ext cx="458959" cy="577992"/>
            <a:chOff x="13221" y="0"/>
            <a:chExt cx="458958" cy="577991"/>
          </a:xfrm>
        </p:grpSpPr>
        <p:sp>
          <p:nvSpPr>
            <p:cNvPr id="1159" name="Shape 1159"/>
            <p:cNvSpPr/>
            <p:nvPr/>
          </p:nvSpPr>
          <p:spPr>
            <a:xfrm>
              <a:off x="29340" y="0"/>
              <a:ext cx="426721"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160" name="Shape 1160"/>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4</a:t>
              </a:r>
            </a:p>
          </p:txBody>
        </p:sp>
      </p:grpSp>
      <p:sp>
        <p:nvSpPr>
          <p:cNvPr id="1162" name="Shape 1162"/>
          <p:cNvSpPr/>
          <p:nvPr>
            <p:ph type="title"/>
          </p:nvPr>
        </p:nvSpPr>
        <p:spPr>
          <a:prstGeom prst="rect">
            <a:avLst/>
          </a:prstGeom>
        </p:spPr>
        <p:txBody>
          <a:bodyPr/>
          <a:lstStyle>
            <a:lvl1pPr defTabSz="845311">
              <a:defRPr sz="3250"/>
            </a:lvl1pPr>
          </a:lstStyle>
          <a:p>
            <a:pPr/>
            <a:r>
              <a:t>Each Evolutionary Cycle uses a constrained budget of Development Resources</a:t>
            </a:r>
          </a:p>
        </p:txBody>
      </p:sp>
      <p:grpSp>
        <p:nvGrpSpPr>
          <p:cNvPr id="1165" name="Group 1165"/>
          <p:cNvGrpSpPr/>
          <p:nvPr/>
        </p:nvGrpSpPr>
        <p:grpSpPr>
          <a:xfrm>
            <a:off x="6251787" y="4529102"/>
            <a:ext cx="6039556" cy="1192107"/>
            <a:chOff x="0" y="0"/>
            <a:chExt cx="6039554" cy="1192106"/>
          </a:xfrm>
        </p:grpSpPr>
        <p:sp>
          <p:nvSpPr>
            <p:cNvPr id="1163" name="Shape 1163"/>
            <p:cNvSpPr/>
            <p:nvPr/>
          </p:nvSpPr>
          <p:spPr>
            <a:xfrm>
              <a:off x="0" y="0"/>
              <a:ext cx="6039556" cy="1192107"/>
            </a:xfrm>
            <a:prstGeom prst="rightArrow">
              <a:avLst>
                <a:gd name="adj1" fmla="val 50000"/>
                <a:gd name="adj2" fmla="val 126657"/>
              </a:avLst>
            </a:prstGeom>
            <a:solidFill>
              <a:srgbClr val="00AA08"/>
            </a:solidFill>
            <a:ln w="12700" cap="flat">
              <a:solidFill>
                <a:srgbClr val="000000"/>
              </a:solidFill>
              <a:prstDash val="solid"/>
              <a:miter lim="400000"/>
            </a:ln>
            <a:effectLst/>
          </p:spPr>
          <p:txBody>
            <a:bodyPr wrap="square" lIns="65023" tIns="65023" rIns="65023" bIns="65023" numCol="1" anchor="ctr">
              <a:noAutofit/>
            </a:bodyPr>
            <a:lstStyle/>
            <a:p>
              <a:pPr algn="r" defTabSz="1300480">
                <a:defRPr b="1" sz="2800">
                  <a:solidFill>
                    <a:srgbClr val="FFFFFF"/>
                  </a:solidFill>
                  <a:latin typeface="Arial"/>
                  <a:ea typeface="Arial"/>
                  <a:cs typeface="Arial"/>
                  <a:sym typeface="Arial"/>
                </a:defRPr>
              </a:pPr>
            </a:p>
          </p:txBody>
        </p:sp>
        <p:sp>
          <p:nvSpPr>
            <p:cNvPr id="1164" name="Shape 1164"/>
            <p:cNvSpPr/>
            <p:nvPr/>
          </p:nvSpPr>
          <p:spPr>
            <a:xfrm>
              <a:off x="4317158" y="420053"/>
              <a:ext cx="967455"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algn="r" defTabSz="1300480">
                <a:defRPr b="1" sz="1600">
                  <a:solidFill>
                    <a:srgbClr val="FFFFFF"/>
                  </a:solidFill>
                  <a:latin typeface="Arial"/>
                  <a:ea typeface="Arial"/>
                  <a:cs typeface="Arial"/>
                  <a:sym typeface="Arial"/>
                </a:defRPr>
              </a:lvl1pPr>
            </a:lstStyle>
            <a:p>
              <a:pPr/>
              <a:r>
                <a:t>Success</a:t>
              </a:r>
            </a:p>
          </p:txBody>
        </p:sp>
      </p:grpSp>
      <p:grpSp>
        <p:nvGrpSpPr>
          <p:cNvPr id="1168" name="Group 1168"/>
          <p:cNvGrpSpPr/>
          <p:nvPr/>
        </p:nvGrpSpPr>
        <p:grpSpPr>
          <a:xfrm>
            <a:off x="6193084" y="4836159"/>
            <a:ext cx="1501423" cy="577993"/>
            <a:chOff x="0" y="0"/>
            <a:chExt cx="1501421" cy="577991"/>
          </a:xfrm>
        </p:grpSpPr>
        <p:sp>
          <p:nvSpPr>
            <p:cNvPr id="1166" name="Shape 1166"/>
            <p:cNvSpPr/>
            <p:nvPr/>
          </p:nvSpPr>
          <p:spPr>
            <a:xfrm>
              <a:off x="-1" y="0"/>
              <a:ext cx="1501423" cy="577992"/>
            </a:xfrm>
            <a:prstGeom prst="rect">
              <a:avLst/>
            </a:prstGeom>
            <a:solidFill>
              <a:srgbClr val="FF2606"/>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167" name="Shape 1167"/>
            <p:cNvSpPr/>
            <p:nvPr/>
          </p:nvSpPr>
          <p:spPr>
            <a:xfrm>
              <a:off x="165582" y="112995"/>
              <a:ext cx="1170258"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Intolerable</a:t>
              </a:r>
            </a:p>
          </p:txBody>
        </p:sp>
      </p:grpSp>
      <p:sp>
        <p:nvSpPr>
          <p:cNvPr id="1169" name="Shape 1169"/>
          <p:cNvSpPr/>
          <p:nvPr/>
        </p:nvSpPr>
        <p:spPr>
          <a:xfrm>
            <a:off x="6820746" y="4529102"/>
            <a:ext cx="2259" cy="1192107"/>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grpSp>
        <p:nvGrpSpPr>
          <p:cNvPr id="1172" name="Group 1172"/>
          <p:cNvGrpSpPr/>
          <p:nvPr/>
        </p:nvGrpSpPr>
        <p:grpSpPr>
          <a:xfrm>
            <a:off x="7694506" y="4836159"/>
            <a:ext cx="2431629" cy="577993"/>
            <a:chOff x="0" y="0"/>
            <a:chExt cx="2431627" cy="577991"/>
          </a:xfrm>
        </p:grpSpPr>
        <p:sp>
          <p:nvSpPr>
            <p:cNvPr id="1170" name="Shape 1170"/>
            <p:cNvSpPr/>
            <p:nvPr/>
          </p:nvSpPr>
          <p:spPr>
            <a:xfrm>
              <a:off x="-1" y="0"/>
              <a:ext cx="2431629" cy="577992"/>
            </a:xfrm>
            <a:prstGeom prst="rect">
              <a:avLst/>
            </a:prstGeom>
            <a:solidFill>
              <a:srgbClr val="EC9A03"/>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171" name="Shape 1171"/>
            <p:cNvSpPr/>
            <p:nvPr/>
          </p:nvSpPr>
          <p:spPr>
            <a:xfrm>
              <a:off x="700287" y="112995"/>
              <a:ext cx="1031054"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Tolerable</a:t>
              </a:r>
            </a:p>
          </p:txBody>
        </p:sp>
      </p:grpSp>
      <p:sp>
        <p:nvSpPr>
          <p:cNvPr id="1173" name="Shape 1173"/>
          <p:cNvSpPr/>
          <p:nvPr/>
        </p:nvSpPr>
        <p:spPr>
          <a:xfrm>
            <a:off x="10126134" y="4529102"/>
            <a:ext cx="1" cy="1192107"/>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174" name="Shape 1174"/>
          <p:cNvSpPr/>
          <p:nvPr/>
        </p:nvSpPr>
        <p:spPr>
          <a:xfrm>
            <a:off x="7676444" y="4529102"/>
            <a:ext cx="1" cy="1192107"/>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175" name="Shape 1175"/>
          <p:cNvSpPr/>
          <p:nvPr/>
        </p:nvSpPr>
        <p:spPr>
          <a:xfrm>
            <a:off x="6434695" y="5649184"/>
            <a:ext cx="758558"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1300480">
              <a:defRPr b="1" sz="2200">
                <a:solidFill>
                  <a:srgbClr val="3C4361"/>
                </a:solidFill>
                <a:latin typeface="Arial"/>
                <a:ea typeface="Arial"/>
                <a:cs typeface="Arial"/>
                <a:sym typeface="Arial"/>
              </a:defRPr>
            </a:lvl1pPr>
          </a:lstStyle>
          <a:p>
            <a:pPr/>
            <a:r>
              <a:t>Past</a:t>
            </a:r>
          </a:p>
        </p:txBody>
      </p:sp>
      <p:sp>
        <p:nvSpPr>
          <p:cNvPr id="1176" name="Shape 1176"/>
          <p:cNvSpPr/>
          <p:nvPr/>
        </p:nvSpPr>
        <p:spPr>
          <a:xfrm>
            <a:off x="7220119" y="5649184"/>
            <a:ext cx="1989612"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1300480">
              <a:defRPr b="1" sz="2200">
                <a:solidFill>
                  <a:srgbClr val="3C4361"/>
                </a:solidFill>
                <a:latin typeface="Arial"/>
                <a:ea typeface="Arial"/>
                <a:cs typeface="Arial"/>
                <a:sym typeface="Arial"/>
              </a:defRPr>
            </a:lvl1pPr>
          </a:lstStyle>
          <a:p>
            <a:pPr/>
            <a:r>
              <a:t>Tolerable/Fail</a:t>
            </a:r>
          </a:p>
        </p:txBody>
      </p:sp>
      <p:sp>
        <p:nvSpPr>
          <p:cNvPr id="1177" name="Shape 1177"/>
          <p:cNvSpPr/>
          <p:nvPr/>
        </p:nvSpPr>
        <p:spPr>
          <a:xfrm>
            <a:off x="9428480" y="5649184"/>
            <a:ext cx="1417885" cy="45110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b="1" sz="2200">
                <a:solidFill>
                  <a:srgbClr val="3C4361"/>
                </a:solidFill>
                <a:latin typeface="Arial"/>
                <a:ea typeface="Arial"/>
                <a:cs typeface="Arial"/>
                <a:sym typeface="Arial"/>
              </a:defRPr>
            </a:lvl1pPr>
          </a:lstStyle>
          <a:p>
            <a:pPr/>
            <a:r>
              <a:t>Goal</a:t>
            </a:r>
          </a:p>
        </p:txBody>
      </p:sp>
      <p:sp>
        <p:nvSpPr>
          <p:cNvPr id="1178" name="Shape 1178"/>
          <p:cNvSpPr/>
          <p:nvPr/>
        </p:nvSpPr>
        <p:spPr>
          <a:xfrm>
            <a:off x="11322756" y="4095608"/>
            <a:ext cx="1352636"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200" u="sng">
                <a:solidFill>
                  <a:srgbClr val="3C4361"/>
                </a:solidFill>
                <a:latin typeface="Arial"/>
                <a:ea typeface="Arial"/>
                <a:cs typeface="Arial"/>
                <a:sym typeface="Arial"/>
              </a:defRPr>
            </a:lvl1pPr>
          </a:lstStyle>
          <a:p>
            <a:pPr/>
            <a:r>
              <a:t>Usability</a:t>
            </a:r>
          </a:p>
        </p:txBody>
      </p:sp>
      <p:grpSp>
        <p:nvGrpSpPr>
          <p:cNvPr id="1181" name="Group 1181"/>
          <p:cNvGrpSpPr/>
          <p:nvPr/>
        </p:nvGrpSpPr>
        <p:grpSpPr>
          <a:xfrm>
            <a:off x="6726547" y="4836159"/>
            <a:ext cx="854445" cy="577993"/>
            <a:chOff x="26404" y="0"/>
            <a:chExt cx="854444" cy="577991"/>
          </a:xfrm>
        </p:grpSpPr>
        <p:sp>
          <p:nvSpPr>
            <p:cNvPr id="1179" name="Shape 1179"/>
            <p:cNvSpPr/>
            <p:nvPr/>
          </p:nvSpPr>
          <p:spPr>
            <a:xfrm>
              <a:off x="111573" y="0"/>
              <a:ext cx="684107"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180" name="Shape 1180"/>
            <p:cNvSpPr/>
            <p:nvPr/>
          </p:nvSpPr>
          <p:spPr>
            <a:xfrm>
              <a:off x="26404" y="112995"/>
              <a:ext cx="854445"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Cycle 1</a:t>
              </a:r>
            </a:p>
          </p:txBody>
        </p:sp>
      </p:grpSp>
      <p:grpSp>
        <p:nvGrpSpPr>
          <p:cNvPr id="1184" name="Group 1184"/>
          <p:cNvGrpSpPr/>
          <p:nvPr/>
        </p:nvGrpSpPr>
        <p:grpSpPr>
          <a:xfrm>
            <a:off x="7361170" y="4836159"/>
            <a:ext cx="458959" cy="577993"/>
            <a:chOff x="13221" y="0"/>
            <a:chExt cx="458958" cy="577991"/>
          </a:xfrm>
        </p:grpSpPr>
        <p:sp>
          <p:nvSpPr>
            <p:cNvPr id="1182" name="Shape 1182"/>
            <p:cNvSpPr/>
            <p:nvPr/>
          </p:nvSpPr>
          <p:spPr>
            <a:xfrm>
              <a:off x="100460" y="0"/>
              <a:ext cx="284481"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183" name="Shape 1183"/>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2</a:t>
              </a:r>
            </a:p>
          </p:txBody>
        </p:sp>
      </p:grpSp>
      <p:grpSp>
        <p:nvGrpSpPr>
          <p:cNvPr id="1187" name="Group 1187"/>
          <p:cNvGrpSpPr/>
          <p:nvPr/>
        </p:nvGrpSpPr>
        <p:grpSpPr>
          <a:xfrm>
            <a:off x="7702094" y="4836159"/>
            <a:ext cx="458959" cy="577993"/>
            <a:chOff x="13221" y="0"/>
            <a:chExt cx="458958" cy="577991"/>
          </a:xfrm>
        </p:grpSpPr>
        <p:sp>
          <p:nvSpPr>
            <p:cNvPr id="1185" name="Shape 1185"/>
            <p:cNvSpPr/>
            <p:nvPr/>
          </p:nvSpPr>
          <p:spPr>
            <a:xfrm>
              <a:off x="44016" y="0"/>
              <a:ext cx="397369"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186" name="Shape 1186"/>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4</a:t>
              </a:r>
            </a:p>
          </p:txBody>
        </p:sp>
      </p:grpSp>
      <p:grpSp>
        <p:nvGrpSpPr>
          <p:cNvPr id="1190" name="Group 1190"/>
          <p:cNvGrpSpPr/>
          <p:nvPr/>
        </p:nvGrpSpPr>
        <p:grpSpPr>
          <a:xfrm>
            <a:off x="8128000" y="4840675"/>
            <a:ext cx="799254" cy="577992"/>
            <a:chOff x="0" y="0"/>
            <a:chExt cx="799253" cy="577991"/>
          </a:xfrm>
        </p:grpSpPr>
        <p:sp>
          <p:nvSpPr>
            <p:cNvPr id="1188" name="Shape 1188"/>
            <p:cNvSpPr/>
            <p:nvPr/>
          </p:nvSpPr>
          <p:spPr>
            <a:xfrm>
              <a:off x="0" y="0"/>
              <a:ext cx="79925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189" name="Shape 1189"/>
            <p:cNvSpPr/>
            <p:nvPr/>
          </p:nvSpPr>
          <p:spPr>
            <a:xfrm>
              <a:off x="170147"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5</a:t>
              </a:r>
            </a:p>
          </p:txBody>
        </p:sp>
      </p:grpSp>
      <p:grpSp>
        <p:nvGrpSpPr>
          <p:cNvPr id="1193" name="Group 1193"/>
          <p:cNvGrpSpPr/>
          <p:nvPr/>
        </p:nvGrpSpPr>
        <p:grpSpPr>
          <a:xfrm>
            <a:off x="8898716" y="4836159"/>
            <a:ext cx="458960" cy="577993"/>
            <a:chOff x="13221" y="0"/>
            <a:chExt cx="458958" cy="577991"/>
          </a:xfrm>
        </p:grpSpPr>
        <p:sp>
          <p:nvSpPr>
            <p:cNvPr id="1191" name="Shape 1191"/>
            <p:cNvSpPr/>
            <p:nvPr/>
          </p:nvSpPr>
          <p:spPr>
            <a:xfrm>
              <a:off x="44016" y="0"/>
              <a:ext cx="397369"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192" name="Shape 1192"/>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6</a:t>
              </a:r>
            </a:p>
          </p:txBody>
        </p:sp>
      </p:grpSp>
      <p:grpSp>
        <p:nvGrpSpPr>
          <p:cNvPr id="1196" name="Group 1196"/>
          <p:cNvGrpSpPr/>
          <p:nvPr/>
        </p:nvGrpSpPr>
        <p:grpSpPr>
          <a:xfrm>
            <a:off x="9326881" y="4836159"/>
            <a:ext cx="571218" cy="577993"/>
            <a:chOff x="0" y="0"/>
            <a:chExt cx="571217" cy="577991"/>
          </a:xfrm>
        </p:grpSpPr>
        <p:sp>
          <p:nvSpPr>
            <p:cNvPr id="1194" name="Shape 1194"/>
            <p:cNvSpPr/>
            <p:nvPr/>
          </p:nvSpPr>
          <p:spPr>
            <a:xfrm>
              <a:off x="-1" y="0"/>
              <a:ext cx="571219"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195" name="Shape 1195"/>
            <p:cNvSpPr/>
            <p:nvPr/>
          </p:nvSpPr>
          <p:spPr>
            <a:xfrm>
              <a:off x="56129"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7</a:t>
              </a:r>
            </a:p>
          </p:txBody>
        </p:sp>
      </p:grpSp>
      <p:grpSp>
        <p:nvGrpSpPr>
          <p:cNvPr id="1199" name="Group 1199"/>
          <p:cNvGrpSpPr/>
          <p:nvPr/>
        </p:nvGrpSpPr>
        <p:grpSpPr>
          <a:xfrm>
            <a:off x="6251787" y="6046328"/>
            <a:ext cx="6039556" cy="1192108"/>
            <a:chOff x="0" y="0"/>
            <a:chExt cx="6039554" cy="1192106"/>
          </a:xfrm>
        </p:grpSpPr>
        <p:sp>
          <p:nvSpPr>
            <p:cNvPr id="1197" name="Shape 1197"/>
            <p:cNvSpPr/>
            <p:nvPr/>
          </p:nvSpPr>
          <p:spPr>
            <a:xfrm>
              <a:off x="0" y="0"/>
              <a:ext cx="6039556" cy="1192107"/>
            </a:xfrm>
            <a:prstGeom prst="rightArrow">
              <a:avLst>
                <a:gd name="adj1" fmla="val 50000"/>
                <a:gd name="adj2" fmla="val 126657"/>
              </a:avLst>
            </a:prstGeom>
            <a:solidFill>
              <a:srgbClr val="00AA08"/>
            </a:solidFill>
            <a:ln w="12700" cap="flat">
              <a:solidFill>
                <a:srgbClr val="000000"/>
              </a:solidFill>
              <a:prstDash val="solid"/>
              <a:miter lim="400000"/>
            </a:ln>
            <a:effectLst/>
          </p:spPr>
          <p:txBody>
            <a:bodyPr wrap="square" lIns="65023" tIns="65023" rIns="65023" bIns="65023" numCol="1" anchor="ctr">
              <a:noAutofit/>
            </a:bodyPr>
            <a:lstStyle/>
            <a:p>
              <a:pPr algn="r" defTabSz="1300480">
                <a:defRPr b="1" sz="2800">
                  <a:solidFill>
                    <a:srgbClr val="FFFFFF"/>
                  </a:solidFill>
                  <a:latin typeface="Arial"/>
                  <a:ea typeface="Arial"/>
                  <a:cs typeface="Arial"/>
                  <a:sym typeface="Arial"/>
                </a:defRPr>
              </a:pPr>
            </a:p>
          </p:txBody>
        </p:sp>
        <p:sp>
          <p:nvSpPr>
            <p:cNvPr id="1198" name="Shape 1198"/>
            <p:cNvSpPr/>
            <p:nvPr/>
          </p:nvSpPr>
          <p:spPr>
            <a:xfrm>
              <a:off x="4317158" y="420053"/>
              <a:ext cx="967455"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algn="r" defTabSz="1300480">
                <a:defRPr b="1" sz="1600">
                  <a:solidFill>
                    <a:srgbClr val="FFFFFF"/>
                  </a:solidFill>
                  <a:latin typeface="Arial"/>
                  <a:ea typeface="Arial"/>
                  <a:cs typeface="Arial"/>
                  <a:sym typeface="Arial"/>
                </a:defRPr>
              </a:lvl1pPr>
            </a:lstStyle>
            <a:p>
              <a:pPr/>
              <a:r>
                <a:t>Success</a:t>
              </a:r>
            </a:p>
          </p:txBody>
        </p:sp>
      </p:grpSp>
      <p:grpSp>
        <p:nvGrpSpPr>
          <p:cNvPr id="1202" name="Group 1202"/>
          <p:cNvGrpSpPr/>
          <p:nvPr/>
        </p:nvGrpSpPr>
        <p:grpSpPr>
          <a:xfrm>
            <a:off x="6193085" y="6353386"/>
            <a:ext cx="2451947" cy="577992"/>
            <a:chOff x="0" y="0"/>
            <a:chExt cx="2451946" cy="577991"/>
          </a:xfrm>
        </p:grpSpPr>
        <p:sp>
          <p:nvSpPr>
            <p:cNvPr id="1200" name="Shape 1200"/>
            <p:cNvSpPr/>
            <p:nvPr/>
          </p:nvSpPr>
          <p:spPr>
            <a:xfrm>
              <a:off x="0" y="0"/>
              <a:ext cx="2451947" cy="577992"/>
            </a:xfrm>
            <a:prstGeom prst="rect">
              <a:avLst/>
            </a:prstGeom>
            <a:solidFill>
              <a:srgbClr val="FF2606"/>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01" name="Shape 1201"/>
            <p:cNvSpPr/>
            <p:nvPr/>
          </p:nvSpPr>
          <p:spPr>
            <a:xfrm>
              <a:off x="640844" y="112995"/>
              <a:ext cx="11702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Intolerable</a:t>
              </a:r>
            </a:p>
          </p:txBody>
        </p:sp>
      </p:grpSp>
      <p:sp>
        <p:nvSpPr>
          <p:cNvPr id="1203" name="Shape 1203"/>
          <p:cNvSpPr/>
          <p:nvPr/>
        </p:nvSpPr>
        <p:spPr>
          <a:xfrm>
            <a:off x="6820746" y="6046328"/>
            <a:ext cx="2259"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grpSp>
        <p:nvGrpSpPr>
          <p:cNvPr id="1206" name="Group 1206"/>
          <p:cNvGrpSpPr/>
          <p:nvPr/>
        </p:nvGrpSpPr>
        <p:grpSpPr>
          <a:xfrm>
            <a:off x="8645031" y="6353386"/>
            <a:ext cx="1481103" cy="577992"/>
            <a:chOff x="0" y="0"/>
            <a:chExt cx="1481102" cy="577991"/>
          </a:xfrm>
        </p:grpSpPr>
        <p:sp>
          <p:nvSpPr>
            <p:cNvPr id="1204" name="Shape 1204"/>
            <p:cNvSpPr/>
            <p:nvPr/>
          </p:nvSpPr>
          <p:spPr>
            <a:xfrm>
              <a:off x="0" y="0"/>
              <a:ext cx="1481103" cy="577992"/>
            </a:xfrm>
            <a:prstGeom prst="rect">
              <a:avLst/>
            </a:prstGeom>
            <a:solidFill>
              <a:srgbClr val="EC9A03"/>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05" name="Shape 1205"/>
            <p:cNvSpPr/>
            <p:nvPr/>
          </p:nvSpPr>
          <p:spPr>
            <a:xfrm>
              <a:off x="225024" y="112995"/>
              <a:ext cx="1031054"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Tolerable</a:t>
              </a:r>
            </a:p>
          </p:txBody>
        </p:sp>
      </p:grpSp>
      <p:sp>
        <p:nvSpPr>
          <p:cNvPr id="1207" name="Shape 1207"/>
          <p:cNvSpPr/>
          <p:nvPr/>
        </p:nvSpPr>
        <p:spPr>
          <a:xfrm>
            <a:off x="10126134" y="6046328"/>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208" name="Shape 1208"/>
          <p:cNvSpPr/>
          <p:nvPr/>
        </p:nvSpPr>
        <p:spPr>
          <a:xfrm>
            <a:off x="8645031" y="6046328"/>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209" name="Shape 1209"/>
          <p:cNvSpPr/>
          <p:nvPr/>
        </p:nvSpPr>
        <p:spPr>
          <a:xfrm>
            <a:off x="6258940" y="7475444"/>
            <a:ext cx="1112324" cy="7813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2200">
                <a:solidFill>
                  <a:srgbClr val="3C4361"/>
                </a:solidFill>
                <a:latin typeface="Arial"/>
                <a:ea typeface="Arial"/>
                <a:cs typeface="Arial"/>
                <a:sym typeface="Arial"/>
              </a:defRPr>
            </a:pPr>
            <a:r>
              <a:t>Past</a:t>
            </a:r>
          </a:p>
          <a:p>
            <a:pPr defTabSz="1300480">
              <a:defRPr b="1" sz="2200">
                <a:solidFill>
                  <a:srgbClr val="3C4361"/>
                </a:solidFill>
                <a:latin typeface="Arial"/>
                <a:ea typeface="Arial"/>
                <a:cs typeface="Arial"/>
                <a:sym typeface="Arial"/>
              </a:defRPr>
            </a:pPr>
            <a:r>
              <a:t>30 sec.</a:t>
            </a:r>
          </a:p>
        </p:txBody>
      </p:sp>
      <p:sp>
        <p:nvSpPr>
          <p:cNvPr id="1210" name="Shape 1210"/>
          <p:cNvSpPr/>
          <p:nvPr/>
        </p:nvSpPr>
        <p:spPr>
          <a:xfrm>
            <a:off x="7606693" y="7475444"/>
            <a:ext cx="2069903" cy="7813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2200">
                <a:solidFill>
                  <a:srgbClr val="3C4361"/>
                </a:solidFill>
                <a:latin typeface="Arial"/>
                <a:ea typeface="Arial"/>
                <a:cs typeface="Arial"/>
                <a:sym typeface="Arial"/>
              </a:defRPr>
            </a:pPr>
            <a:r>
              <a:t>Tolerable/Fail</a:t>
            </a:r>
          </a:p>
          <a:p>
            <a:pPr defTabSz="1300480">
              <a:defRPr b="1" sz="2200">
                <a:solidFill>
                  <a:srgbClr val="3C4361"/>
                </a:solidFill>
                <a:latin typeface="Arial"/>
                <a:ea typeface="Arial"/>
                <a:cs typeface="Arial"/>
                <a:sym typeface="Arial"/>
              </a:defRPr>
            </a:pPr>
            <a:r>
              <a:t>20 sec.</a:t>
            </a:r>
          </a:p>
        </p:txBody>
      </p:sp>
      <p:sp>
        <p:nvSpPr>
          <p:cNvPr id="1211" name="Shape 1211"/>
          <p:cNvSpPr/>
          <p:nvPr/>
        </p:nvSpPr>
        <p:spPr>
          <a:xfrm>
            <a:off x="9428480" y="7475444"/>
            <a:ext cx="1526258" cy="7813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defTabSz="1300480">
              <a:defRPr b="1" sz="2200">
                <a:solidFill>
                  <a:srgbClr val="3C4361"/>
                </a:solidFill>
                <a:latin typeface="Arial"/>
                <a:ea typeface="Arial"/>
                <a:cs typeface="Arial"/>
                <a:sym typeface="Arial"/>
              </a:defRPr>
            </a:pPr>
            <a:r>
              <a:t>Goal</a:t>
            </a:r>
          </a:p>
          <a:p>
            <a:pPr defTabSz="1300480">
              <a:defRPr b="1" sz="2200">
                <a:solidFill>
                  <a:srgbClr val="3C4361"/>
                </a:solidFill>
                <a:latin typeface="Arial"/>
                <a:ea typeface="Arial"/>
                <a:cs typeface="Arial"/>
                <a:sym typeface="Arial"/>
              </a:defRPr>
            </a:pPr>
            <a:r>
              <a:t>15 sec.</a:t>
            </a:r>
          </a:p>
        </p:txBody>
      </p:sp>
      <p:sp>
        <p:nvSpPr>
          <p:cNvPr id="1212" name="Shape 1212"/>
          <p:cNvSpPr/>
          <p:nvPr/>
        </p:nvSpPr>
        <p:spPr>
          <a:xfrm>
            <a:off x="11322756" y="5612835"/>
            <a:ext cx="1015380"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200" u="sng">
                <a:solidFill>
                  <a:srgbClr val="3C4361"/>
                </a:solidFill>
                <a:latin typeface="Arial"/>
                <a:ea typeface="Arial"/>
                <a:cs typeface="Arial"/>
                <a:sym typeface="Arial"/>
              </a:defRPr>
            </a:lvl1pPr>
          </a:lstStyle>
          <a:p>
            <a:pPr/>
            <a:r>
              <a:t>Speed</a:t>
            </a:r>
          </a:p>
        </p:txBody>
      </p:sp>
      <p:grpSp>
        <p:nvGrpSpPr>
          <p:cNvPr id="1215" name="Group 1215"/>
          <p:cNvGrpSpPr/>
          <p:nvPr/>
        </p:nvGrpSpPr>
        <p:grpSpPr>
          <a:xfrm>
            <a:off x="6735578" y="6353386"/>
            <a:ext cx="854445" cy="577992"/>
            <a:chOff x="26404" y="0"/>
            <a:chExt cx="854444" cy="577991"/>
          </a:xfrm>
        </p:grpSpPr>
        <p:sp>
          <p:nvSpPr>
            <p:cNvPr id="1213" name="Shape 1213"/>
            <p:cNvSpPr/>
            <p:nvPr/>
          </p:nvSpPr>
          <p:spPr>
            <a:xfrm>
              <a:off x="111573" y="0"/>
              <a:ext cx="684107"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14" name="Shape 1214"/>
            <p:cNvSpPr/>
            <p:nvPr/>
          </p:nvSpPr>
          <p:spPr>
            <a:xfrm>
              <a:off x="26404" y="112995"/>
              <a:ext cx="854445"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Cycle 1</a:t>
              </a:r>
            </a:p>
          </p:txBody>
        </p:sp>
      </p:grpSp>
      <p:grpSp>
        <p:nvGrpSpPr>
          <p:cNvPr id="1218" name="Group 1218"/>
          <p:cNvGrpSpPr/>
          <p:nvPr/>
        </p:nvGrpSpPr>
        <p:grpSpPr>
          <a:xfrm>
            <a:off x="7455996" y="6353386"/>
            <a:ext cx="458960" cy="577992"/>
            <a:chOff x="13221" y="0"/>
            <a:chExt cx="458958" cy="577991"/>
          </a:xfrm>
        </p:grpSpPr>
        <p:sp>
          <p:nvSpPr>
            <p:cNvPr id="1216" name="Shape 1216"/>
            <p:cNvSpPr/>
            <p:nvPr/>
          </p:nvSpPr>
          <p:spPr>
            <a:xfrm>
              <a:off x="14664" y="0"/>
              <a:ext cx="456073"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17" name="Shape 1217"/>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2</a:t>
              </a:r>
            </a:p>
          </p:txBody>
        </p:sp>
      </p:grpSp>
      <p:grpSp>
        <p:nvGrpSpPr>
          <p:cNvPr id="1221" name="Group 1221"/>
          <p:cNvGrpSpPr/>
          <p:nvPr/>
        </p:nvGrpSpPr>
        <p:grpSpPr>
          <a:xfrm>
            <a:off x="7786761" y="6353386"/>
            <a:ext cx="458959" cy="577992"/>
            <a:chOff x="13221" y="0"/>
            <a:chExt cx="458958" cy="577991"/>
          </a:xfrm>
        </p:grpSpPr>
        <p:sp>
          <p:nvSpPr>
            <p:cNvPr id="1219" name="Shape 1219"/>
            <p:cNvSpPr/>
            <p:nvPr/>
          </p:nvSpPr>
          <p:spPr>
            <a:xfrm>
              <a:off x="128682" y="0"/>
              <a:ext cx="228037"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20" name="Shape 1220"/>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3</a:t>
              </a:r>
            </a:p>
          </p:txBody>
        </p:sp>
      </p:grpSp>
      <p:grpSp>
        <p:nvGrpSpPr>
          <p:cNvPr id="1224" name="Group 1224"/>
          <p:cNvGrpSpPr/>
          <p:nvPr/>
        </p:nvGrpSpPr>
        <p:grpSpPr>
          <a:xfrm>
            <a:off x="8130258" y="6353386"/>
            <a:ext cx="742809" cy="577992"/>
            <a:chOff x="0" y="0"/>
            <a:chExt cx="742808" cy="577991"/>
          </a:xfrm>
        </p:grpSpPr>
        <p:sp>
          <p:nvSpPr>
            <p:cNvPr id="1222" name="Shape 1222"/>
            <p:cNvSpPr/>
            <p:nvPr/>
          </p:nvSpPr>
          <p:spPr>
            <a:xfrm>
              <a:off x="-1" y="0"/>
              <a:ext cx="742810"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23" name="Shape 1223"/>
            <p:cNvSpPr/>
            <p:nvPr/>
          </p:nvSpPr>
          <p:spPr>
            <a:xfrm>
              <a:off x="141925"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4</a:t>
              </a:r>
            </a:p>
          </p:txBody>
        </p:sp>
      </p:grpSp>
      <p:grpSp>
        <p:nvGrpSpPr>
          <p:cNvPr id="1227" name="Group 1227"/>
          <p:cNvGrpSpPr/>
          <p:nvPr/>
        </p:nvGrpSpPr>
        <p:grpSpPr>
          <a:xfrm>
            <a:off x="8873066" y="6353386"/>
            <a:ext cx="568961" cy="577992"/>
            <a:chOff x="0" y="0"/>
            <a:chExt cx="568959" cy="577991"/>
          </a:xfrm>
        </p:grpSpPr>
        <p:sp>
          <p:nvSpPr>
            <p:cNvPr id="1225" name="Shape 1225"/>
            <p:cNvSpPr/>
            <p:nvPr/>
          </p:nvSpPr>
          <p:spPr>
            <a:xfrm>
              <a:off x="0" y="0"/>
              <a:ext cx="568961"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26" name="Shape 1226"/>
            <p:cNvSpPr/>
            <p:nvPr/>
          </p:nvSpPr>
          <p:spPr>
            <a:xfrm>
              <a:off x="55000" y="112995"/>
              <a:ext cx="458960"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5</a:t>
              </a:r>
            </a:p>
          </p:txBody>
        </p:sp>
      </p:grpSp>
      <p:grpSp>
        <p:nvGrpSpPr>
          <p:cNvPr id="1230" name="Group 1230"/>
          <p:cNvGrpSpPr/>
          <p:nvPr/>
        </p:nvGrpSpPr>
        <p:grpSpPr>
          <a:xfrm>
            <a:off x="9412361" y="6353386"/>
            <a:ext cx="458959" cy="577992"/>
            <a:chOff x="13221" y="0"/>
            <a:chExt cx="458958" cy="577991"/>
          </a:xfrm>
        </p:grpSpPr>
        <p:sp>
          <p:nvSpPr>
            <p:cNvPr id="1228" name="Shape 1228"/>
            <p:cNvSpPr/>
            <p:nvPr/>
          </p:nvSpPr>
          <p:spPr>
            <a:xfrm>
              <a:off x="42886" y="0"/>
              <a:ext cx="399629"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29" name="Shape 1229"/>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6</a:t>
              </a:r>
            </a:p>
          </p:txBody>
        </p:sp>
      </p:grpSp>
      <p:grpSp>
        <p:nvGrpSpPr>
          <p:cNvPr id="1233" name="Group 1233"/>
          <p:cNvGrpSpPr/>
          <p:nvPr/>
        </p:nvGrpSpPr>
        <p:grpSpPr>
          <a:xfrm>
            <a:off x="9841654" y="6353386"/>
            <a:ext cx="568961" cy="577992"/>
            <a:chOff x="0" y="0"/>
            <a:chExt cx="568959" cy="577991"/>
          </a:xfrm>
        </p:grpSpPr>
        <p:sp>
          <p:nvSpPr>
            <p:cNvPr id="1231" name="Shape 1231"/>
            <p:cNvSpPr/>
            <p:nvPr/>
          </p:nvSpPr>
          <p:spPr>
            <a:xfrm>
              <a:off x="0" y="0"/>
              <a:ext cx="568961"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32" name="Shape 1232"/>
            <p:cNvSpPr/>
            <p:nvPr/>
          </p:nvSpPr>
          <p:spPr>
            <a:xfrm>
              <a:off x="55000" y="112995"/>
              <a:ext cx="458960"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7</a:t>
              </a:r>
            </a:p>
          </p:txBody>
        </p:sp>
      </p:grpSp>
      <p:grpSp>
        <p:nvGrpSpPr>
          <p:cNvPr id="1236" name="Group 1236"/>
          <p:cNvGrpSpPr/>
          <p:nvPr/>
        </p:nvGrpSpPr>
        <p:grpSpPr>
          <a:xfrm>
            <a:off x="9898097" y="4836159"/>
            <a:ext cx="568961" cy="577993"/>
            <a:chOff x="0" y="0"/>
            <a:chExt cx="568959" cy="577991"/>
          </a:xfrm>
        </p:grpSpPr>
        <p:sp>
          <p:nvSpPr>
            <p:cNvPr id="1234" name="Shape 1234"/>
            <p:cNvSpPr/>
            <p:nvPr/>
          </p:nvSpPr>
          <p:spPr>
            <a:xfrm>
              <a:off x="0" y="0"/>
              <a:ext cx="568961"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35" name="Shape 1235"/>
            <p:cNvSpPr/>
            <p:nvPr/>
          </p:nvSpPr>
          <p:spPr>
            <a:xfrm>
              <a:off x="55000" y="112995"/>
              <a:ext cx="458960"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8</a:t>
              </a:r>
            </a:p>
          </p:txBody>
        </p:sp>
      </p:grpSp>
      <p:grpSp>
        <p:nvGrpSpPr>
          <p:cNvPr id="1239" name="Group 1239"/>
          <p:cNvGrpSpPr/>
          <p:nvPr/>
        </p:nvGrpSpPr>
        <p:grpSpPr>
          <a:xfrm>
            <a:off x="325119" y="4551679"/>
            <a:ext cx="6039558" cy="1192108"/>
            <a:chOff x="0" y="0"/>
            <a:chExt cx="6039556" cy="1192106"/>
          </a:xfrm>
        </p:grpSpPr>
        <p:sp>
          <p:nvSpPr>
            <p:cNvPr id="1237" name="Shape 1237"/>
            <p:cNvSpPr/>
            <p:nvPr/>
          </p:nvSpPr>
          <p:spPr>
            <a:xfrm>
              <a:off x="0" y="0"/>
              <a:ext cx="6039557" cy="1192107"/>
            </a:xfrm>
            <a:prstGeom prst="rightArrow">
              <a:avLst>
                <a:gd name="adj1" fmla="val 50000"/>
                <a:gd name="adj2" fmla="val 126657"/>
              </a:avLst>
            </a:prstGeom>
            <a:solidFill>
              <a:srgbClr val="FF2606"/>
            </a:solidFill>
            <a:ln w="12700" cap="flat">
              <a:solidFill>
                <a:srgbClr val="000000"/>
              </a:solidFill>
              <a:prstDash val="solid"/>
              <a:miter lim="400000"/>
            </a:ln>
            <a:effectLst/>
          </p:spPr>
          <p:txBody>
            <a:bodyPr wrap="square" lIns="65023" tIns="65023" rIns="65023" bIns="65023" numCol="1" anchor="ctr">
              <a:noAutofit/>
            </a:bodyPr>
            <a:lstStyle/>
            <a:p>
              <a:pPr algn="r" defTabSz="1300480">
                <a:defRPr b="1" sz="2800">
                  <a:solidFill>
                    <a:srgbClr val="FFFFFF"/>
                  </a:solidFill>
                  <a:latin typeface="Arial"/>
                  <a:ea typeface="Arial"/>
                  <a:cs typeface="Arial"/>
                  <a:sym typeface="Arial"/>
                </a:defRPr>
              </a:pPr>
            </a:p>
          </p:txBody>
        </p:sp>
        <p:sp>
          <p:nvSpPr>
            <p:cNvPr id="1238" name="Shape 1238"/>
            <p:cNvSpPr/>
            <p:nvPr/>
          </p:nvSpPr>
          <p:spPr>
            <a:xfrm>
              <a:off x="4114356" y="420053"/>
              <a:ext cx="1170258"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algn="r" defTabSz="1300480">
                <a:defRPr b="1" sz="1600">
                  <a:solidFill>
                    <a:srgbClr val="FFFFFF"/>
                  </a:solidFill>
                  <a:latin typeface="Arial"/>
                  <a:ea typeface="Arial"/>
                  <a:cs typeface="Arial"/>
                  <a:sym typeface="Arial"/>
                </a:defRPr>
              </a:lvl1pPr>
            </a:lstStyle>
            <a:p>
              <a:pPr/>
              <a:r>
                <a:t>Intolerable</a:t>
              </a:r>
            </a:p>
          </p:txBody>
        </p:sp>
      </p:grpSp>
      <p:grpSp>
        <p:nvGrpSpPr>
          <p:cNvPr id="1242" name="Group 1242"/>
          <p:cNvGrpSpPr/>
          <p:nvPr/>
        </p:nvGrpSpPr>
        <p:grpSpPr>
          <a:xfrm>
            <a:off x="866986" y="4858737"/>
            <a:ext cx="2451948" cy="577992"/>
            <a:chOff x="0" y="0"/>
            <a:chExt cx="2451946" cy="577991"/>
          </a:xfrm>
        </p:grpSpPr>
        <p:sp>
          <p:nvSpPr>
            <p:cNvPr id="1240" name="Shape 1240"/>
            <p:cNvSpPr/>
            <p:nvPr/>
          </p:nvSpPr>
          <p:spPr>
            <a:xfrm>
              <a:off x="0" y="0"/>
              <a:ext cx="2451947" cy="577992"/>
            </a:xfrm>
            <a:prstGeom prst="rect">
              <a:avLst/>
            </a:prstGeom>
            <a:solidFill>
              <a:srgbClr val="00AA08"/>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41" name="Shape 1241"/>
            <p:cNvSpPr/>
            <p:nvPr/>
          </p:nvSpPr>
          <p:spPr>
            <a:xfrm>
              <a:off x="742246" y="112995"/>
              <a:ext cx="967455"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Success</a:t>
              </a:r>
            </a:p>
          </p:txBody>
        </p:sp>
      </p:grpSp>
      <p:sp>
        <p:nvSpPr>
          <p:cNvPr id="1243" name="Shape 1243"/>
          <p:cNvSpPr/>
          <p:nvPr/>
        </p:nvSpPr>
        <p:spPr>
          <a:xfrm>
            <a:off x="894079" y="4551679"/>
            <a:ext cx="2260"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grpSp>
        <p:nvGrpSpPr>
          <p:cNvPr id="1246" name="Group 1246"/>
          <p:cNvGrpSpPr/>
          <p:nvPr/>
        </p:nvGrpSpPr>
        <p:grpSpPr>
          <a:xfrm>
            <a:off x="3331726" y="4858737"/>
            <a:ext cx="1031054" cy="577992"/>
            <a:chOff x="32291" y="0"/>
            <a:chExt cx="1031053" cy="577991"/>
          </a:xfrm>
        </p:grpSpPr>
        <p:sp>
          <p:nvSpPr>
            <p:cNvPr id="1244" name="Shape 1244"/>
            <p:cNvSpPr/>
            <p:nvPr/>
          </p:nvSpPr>
          <p:spPr>
            <a:xfrm>
              <a:off x="60138" y="0"/>
              <a:ext cx="975361" cy="577992"/>
            </a:xfrm>
            <a:prstGeom prst="rect">
              <a:avLst/>
            </a:prstGeom>
            <a:solidFill>
              <a:srgbClr val="EC9A03"/>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45" name="Shape 1245"/>
            <p:cNvSpPr/>
            <p:nvPr/>
          </p:nvSpPr>
          <p:spPr>
            <a:xfrm>
              <a:off x="32291" y="112995"/>
              <a:ext cx="1031054"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Tolerable</a:t>
              </a:r>
            </a:p>
          </p:txBody>
        </p:sp>
      </p:grpSp>
      <p:sp>
        <p:nvSpPr>
          <p:cNvPr id="1247" name="Shape 1247"/>
          <p:cNvSpPr/>
          <p:nvPr/>
        </p:nvSpPr>
        <p:spPr>
          <a:xfrm>
            <a:off x="3359573" y="4551679"/>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248" name="Shape 1248"/>
          <p:cNvSpPr/>
          <p:nvPr/>
        </p:nvSpPr>
        <p:spPr>
          <a:xfrm>
            <a:off x="4334933" y="4551679"/>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249" name="Shape 1249"/>
          <p:cNvSpPr/>
          <p:nvPr/>
        </p:nvSpPr>
        <p:spPr>
          <a:xfrm>
            <a:off x="508028" y="5671761"/>
            <a:ext cx="758557"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1300480">
              <a:defRPr b="1" sz="2200">
                <a:solidFill>
                  <a:srgbClr val="3C4361"/>
                </a:solidFill>
                <a:latin typeface="Arial"/>
                <a:ea typeface="Arial"/>
                <a:cs typeface="Arial"/>
                <a:sym typeface="Arial"/>
              </a:defRPr>
            </a:lvl1pPr>
          </a:lstStyle>
          <a:p>
            <a:pPr/>
            <a:r>
              <a:t>Past</a:t>
            </a:r>
          </a:p>
        </p:txBody>
      </p:sp>
      <p:sp>
        <p:nvSpPr>
          <p:cNvPr id="1250" name="Shape 1250"/>
          <p:cNvSpPr/>
          <p:nvPr/>
        </p:nvSpPr>
        <p:spPr>
          <a:xfrm>
            <a:off x="3849328" y="5671761"/>
            <a:ext cx="1411479"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1300480">
              <a:defRPr b="1" sz="2200">
                <a:solidFill>
                  <a:srgbClr val="3C4361"/>
                </a:solidFill>
                <a:latin typeface="Arial"/>
                <a:ea typeface="Arial"/>
                <a:cs typeface="Arial"/>
                <a:sym typeface="Arial"/>
              </a:defRPr>
            </a:lvl1pPr>
          </a:lstStyle>
          <a:p>
            <a:pPr/>
            <a:r>
              <a:t>Tolerable</a:t>
            </a:r>
          </a:p>
        </p:txBody>
      </p:sp>
      <p:sp>
        <p:nvSpPr>
          <p:cNvPr id="1251" name="Shape 1251"/>
          <p:cNvSpPr/>
          <p:nvPr/>
        </p:nvSpPr>
        <p:spPr>
          <a:xfrm>
            <a:off x="2591928" y="5671761"/>
            <a:ext cx="1417886" cy="4511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b="1" sz="2200">
                <a:solidFill>
                  <a:srgbClr val="3C4361"/>
                </a:solidFill>
                <a:latin typeface="Arial"/>
                <a:ea typeface="Arial"/>
                <a:cs typeface="Arial"/>
                <a:sym typeface="Arial"/>
              </a:defRPr>
            </a:lvl1pPr>
          </a:lstStyle>
          <a:p>
            <a:pPr/>
            <a:r>
              <a:t>Budget</a:t>
            </a:r>
          </a:p>
        </p:txBody>
      </p:sp>
      <p:grpSp>
        <p:nvGrpSpPr>
          <p:cNvPr id="1254" name="Group 1254"/>
          <p:cNvGrpSpPr/>
          <p:nvPr/>
        </p:nvGrpSpPr>
        <p:grpSpPr>
          <a:xfrm>
            <a:off x="810040" y="4858737"/>
            <a:ext cx="854445" cy="577992"/>
            <a:chOff x="26404" y="0"/>
            <a:chExt cx="854444" cy="577991"/>
          </a:xfrm>
        </p:grpSpPr>
        <p:sp>
          <p:nvSpPr>
            <p:cNvPr id="1252" name="Shape 1252"/>
            <p:cNvSpPr/>
            <p:nvPr/>
          </p:nvSpPr>
          <p:spPr>
            <a:xfrm>
              <a:off x="173661" y="0"/>
              <a:ext cx="559930"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53" name="Shape 1253"/>
            <p:cNvSpPr/>
            <p:nvPr/>
          </p:nvSpPr>
          <p:spPr>
            <a:xfrm>
              <a:off x="26404" y="112995"/>
              <a:ext cx="854445"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Cycle 1</a:t>
              </a:r>
            </a:p>
          </p:txBody>
        </p:sp>
      </p:grpSp>
      <p:grpSp>
        <p:nvGrpSpPr>
          <p:cNvPr id="1257" name="Group 1257"/>
          <p:cNvGrpSpPr/>
          <p:nvPr/>
        </p:nvGrpSpPr>
        <p:grpSpPr>
          <a:xfrm>
            <a:off x="1429987" y="4858737"/>
            <a:ext cx="458959" cy="577992"/>
            <a:chOff x="13221" y="0"/>
            <a:chExt cx="458958" cy="577991"/>
          </a:xfrm>
        </p:grpSpPr>
        <p:sp>
          <p:nvSpPr>
            <p:cNvPr id="1255" name="Shape 1255"/>
            <p:cNvSpPr/>
            <p:nvPr/>
          </p:nvSpPr>
          <p:spPr>
            <a:xfrm>
              <a:off x="100460" y="0"/>
              <a:ext cx="284481"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56" name="Shape 1256"/>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2</a:t>
              </a:r>
            </a:p>
          </p:txBody>
        </p:sp>
      </p:grpSp>
      <p:grpSp>
        <p:nvGrpSpPr>
          <p:cNvPr id="1260" name="Group 1260"/>
          <p:cNvGrpSpPr/>
          <p:nvPr/>
        </p:nvGrpSpPr>
        <p:grpSpPr>
          <a:xfrm>
            <a:off x="1703178" y="4858737"/>
            <a:ext cx="458959" cy="577992"/>
            <a:chOff x="13221" y="0"/>
            <a:chExt cx="458958" cy="577991"/>
          </a:xfrm>
        </p:grpSpPr>
        <p:sp>
          <p:nvSpPr>
            <p:cNvPr id="1258" name="Shape 1258"/>
            <p:cNvSpPr/>
            <p:nvPr/>
          </p:nvSpPr>
          <p:spPr>
            <a:xfrm>
              <a:off x="44016" y="0"/>
              <a:ext cx="397369"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59" name="Shape 1259"/>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4</a:t>
              </a:r>
            </a:p>
          </p:txBody>
        </p:sp>
      </p:grpSp>
      <p:grpSp>
        <p:nvGrpSpPr>
          <p:cNvPr id="1263" name="Group 1263"/>
          <p:cNvGrpSpPr/>
          <p:nvPr/>
        </p:nvGrpSpPr>
        <p:grpSpPr>
          <a:xfrm>
            <a:off x="2035071" y="4858737"/>
            <a:ext cx="458960" cy="577992"/>
            <a:chOff x="13221" y="0"/>
            <a:chExt cx="458958" cy="577991"/>
          </a:xfrm>
        </p:grpSpPr>
        <p:sp>
          <p:nvSpPr>
            <p:cNvPr id="1261" name="Shape 1261"/>
            <p:cNvSpPr/>
            <p:nvPr/>
          </p:nvSpPr>
          <p:spPr>
            <a:xfrm>
              <a:off x="55304" y="0"/>
              <a:ext cx="374793"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62" name="Shape 1262"/>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5</a:t>
              </a:r>
            </a:p>
          </p:txBody>
        </p:sp>
      </p:grpSp>
      <p:grpSp>
        <p:nvGrpSpPr>
          <p:cNvPr id="1266" name="Group 1266"/>
          <p:cNvGrpSpPr/>
          <p:nvPr/>
        </p:nvGrpSpPr>
        <p:grpSpPr>
          <a:xfrm>
            <a:off x="2425667" y="4858737"/>
            <a:ext cx="458959" cy="577992"/>
            <a:chOff x="13221" y="0"/>
            <a:chExt cx="458958" cy="577991"/>
          </a:xfrm>
        </p:grpSpPr>
        <p:sp>
          <p:nvSpPr>
            <p:cNvPr id="1264" name="Shape 1264"/>
            <p:cNvSpPr/>
            <p:nvPr/>
          </p:nvSpPr>
          <p:spPr>
            <a:xfrm>
              <a:off x="44016" y="0"/>
              <a:ext cx="397369"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65" name="Shape 1265"/>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6</a:t>
              </a:r>
            </a:p>
          </p:txBody>
        </p:sp>
      </p:grpSp>
      <p:grpSp>
        <p:nvGrpSpPr>
          <p:cNvPr id="1269" name="Group 1269"/>
          <p:cNvGrpSpPr/>
          <p:nvPr/>
        </p:nvGrpSpPr>
        <p:grpSpPr>
          <a:xfrm>
            <a:off x="2821907" y="4858737"/>
            <a:ext cx="458960" cy="577992"/>
            <a:chOff x="13221" y="0"/>
            <a:chExt cx="458958" cy="577991"/>
          </a:xfrm>
        </p:grpSpPr>
        <p:sp>
          <p:nvSpPr>
            <p:cNvPr id="1267" name="Shape 1267"/>
            <p:cNvSpPr/>
            <p:nvPr/>
          </p:nvSpPr>
          <p:spPr>
            <a:xfrm>
              <a:off x="42887" y="0"/>
              <a:ext cx="399627"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68" name="Shape 1268"/>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7</a:t>
              </a:r>
            </a:p>
          </p:txBody>
        </p:sp>
      </p:grpSp>
      <p:sp>
        <p:nvSpPr>
          <p:cNvPr id="1270" name="Shape 1270"/>
          <p:cNvSpPr/>
          <p:nvPr/>
        </p:nvSpPr>
        <p:spPr>
          <a:xfrm>
            <a:off x="894079" y="6068906"/>
            <a:ext cx="2260"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grpSp>
        <p:nvGrpSpPr>
          <p:cNvPr id="1273" name="Group 1273"/>
          <p:cNvGrpSpPr/>
          <p:nvPr/>
        </p:nvGrpSpPr>
        <p:grpSpPr>
          <a:xfrm>
            <a:off x="3034453" y="6375964"/>
            <a:ext cx="1300481" cy="577992"/>
            <a:chOff x="0" y="0"/>
            <a:chExt cx="1300480" cy="577991"/>
          </a:xfrm>
        </p:grpSpPr>
        <p:sp>
          <p:nvSpPr>
            <p:cNvPr id="1271" name="Shape 1271"/>
            <p:cNvSpPr/>
            <p:nvPr/>
          </p:nvSpPr>
          <p:spPr>
            <a:xfrm>
              <a:off x="0" y="0"/>
              <a:ext cx="1300481" cy="577992"/>
            </a:xfrm>
            <a:prstGeom prst="rect">
              <a:avLst/>
            </a:prstGeom>
            <a:solidFill>
              <a:srgbClr val="EC9A03"/>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72" name="Shape 1272"/>
            <p:cNvSpPr/>
            <p:nvPr/>
          </p:nvSpPr>
          <p:spPr>
            <a:xfrm>
              <a:off x="134713" y="112995"/>
              <a:ext cx="1031054"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Tolerable</a:t>
              </a:r>
            </a:p>
          </p:txBody>
        </p:sp>
      </p:grpSp>
      <p:sp>
        <p:nvSpPr>
          <p:cNvPr id="1274" name="Shape 1274"/>
          <p:cNvSpPr/>
          <p:nvPr/>
        </p:nvSpPr>
        <p:spPr>
          <a:xfrm>
            <a:off x="4334933" y="6068906"/>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275" name="Shape 1275"/>
          <p:cNvSpPr/>
          <p:nvPr/>
        </p:nvSpPr>
        <p:spPr>
          <a:xfrm flipH="1">
            <a:off x="3034453" y="6068906"/>
            <a:ext cx="1" cy="1192108"/>
          </a:xfrm>
          <a:prstGeom prst="line">
            <a:avLst/>
          </a:prstGeom>
          <a:ln w="762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276" name="Shape 1276"/>
          <p:cNvSpPr/>
          <p:nvPr/>
        </p:nvSpPr>
        <p:spPr>
          <a:xfrm>
            <a:off x="332274" y="7498022"/>
            <a:ext cx="1112324" cy="7813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2200">
                <a:solidFill>
                  <a:srgbClr val="3C4361"/>
                </a:solidFill>
                <a:latin typeface="Arial"/>
                <a:ea typeface="Arial"/>
                <a:cs typeface="Arial"/>
                <a:sym typeface="Arial"/>
              </a:defRPr>
            </a:pPr>
            <a:r>
              <a:t>Past</a:t>
            </a:r>
          </a:p>
          <a:p>
            <a:pPr defTabSz="1300480">
              <a:defRPr b="1" sz="2200">
                <a:solidFill>
                  <a:srgbClr val="3C4361"/>
                </a:solidFill>
                <a:latin typeface="Arial"/>
                <a:ea typeface="Arial"/>
                <a:cs typeface="Arial"/>
                <a:sym typeface="Arial"/>
              </a:defRPr>
            </a:pPr>
            <a:r>
              <a:t>30 sec.</a:t>
            </a:r>
          </a:p>
        </p:txBody>
      </p:sp>
      <p:sp>
        <p:nvSpPr>
          <p:cNvPr id="1277" name="Shape 1277"/>
          <p:cNvSpPr/>
          <p:nvPr/>
        </p:nvSpPr>
        <p:spPr>
          <a:xfrm>
            <a:off x="3538178" y="7516084"/>
            <a:ext cx="2069903" cy="7813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b="1" sz="2200">
                <a:solidFill>
                  <a:srgbClr val="3C4361"/>
                </a:solidFill>
                <a:latin typeface="Arial"/>
                <a:ea typeface="Arial"/>
                <a:cs typeface="Arial"/>
                <a:sym typeface="Arial"/>
              </a:defRPr>
            </a:pPr>
            <a:r>
              <a:t>Tolerable/Fail</a:t>
            </a:r>
          </a:p>
          <a:p>
            <a:pPr defTabSz="1300480">
              <a:defRPr b="1" sz="2200">
                <a:solidFill>
                  <a:srgbClr val="3C4361"/>
                </a:solidFill>
                <a:latin typeface="Arial"/>
                <a:ea typeface="Arial"/>
                <a:cs typeface="Arial"/>
                <a:sym typeface="Arial"/>
              </a:defRPr>
            </a:pPr>
            <a:r>
              <a:t>20 sec.</a:t>
            </a:r>
          </a:p>
        </p:txBody>
      </p:sp>
      <p:sp>
        <p:nvSpPr>
          <p:cNvPr id="1278" name="Shape 1278"/>
          <p:cNvSpPr/>
          <p:nvPr/>
        </p:nvSpPr>
        <p:spPr>
          <a:xfrm>
            <a:off x="2266808" y="7500279"/>
            <a:ext cx="1526259" cy="7813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defTabSz="1300480">
              <a:defRPr b="1" sz="2200">
                <a:solidFill>
                  <a:srgbClr val="3C4361"/>
                </a:solidFill>
                <a:latin typeface="Arial"/>
                <a:ea typeface="Arial"/>
                <a:cs typeface="Arial"/>
                <a:sym typeface="Arial"/>
              </a:defRPr>
            </a:pPr>
            <a:r>
              <a:t>Budget</a:t>
            </a:r>
          </a:p>
          <a:p>
            <a:pPr defTabSz="1300480">
              <a:defRPr b="1" sz="2200">
                <a:solidFill>
                  <a:srgbClr val="3C4361"/>
                </a:solidFill>
                <a:latin typeface="Arial"/>
                <a:ea typeface="Arial"/>
                <a:cs typeface="Arial"/>
                <a:sym typeface="Arial"/>
              </a:defRPr>
            </a:pPr>
            <a:r>
              <a:t>15 sec.</a:t>
            </a:r>
          </a:p>
        </p:txBody>
      </p:sp>
      <p:grpSp>
        <p:nvGrpSpPr>
          <p:cNvPr id="1281" name="Group 1281"/>
          <p:cNvGrpSpPr/>
          <p:nvPr/>
        </p:nvGrpSpPr>
        <p:grpSpPr>
          <a:xfrm>
            <a:off x="817942" y="6375964"/>
            <a:ext cx="854445" cy="577992"/>
            <a:chOff x="26404" y="0"/>
            <a:chExt cx="854444" cy="577991"/>
          </a:xfrm>
        </p:grpSpPr>
        <p:sp>
          <p:nvSpPr>
            <p:cNvPr id="1279" name="Shape 1279"/>
            <p:cNvSpPr/>
            <p:nvPr/>
          </p:nvSpPr>
          <p:spPr>
            <a:xfrm>
              <a:off x="111572" y="0"/>
              <a:ext cx="684109"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80" name="Shape 1280"/>
            <p:cNvSpPr/>
            <p:nvPr/>
          </p:nvSpPr>
          <p:spPr>
            <a:xfrm>
              <a:off x="26404" y="112995"/>
              <a:ext cx="854445"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Cycle 1</a:t>
              </a:r>
            </a:p>
          </p:txBody>
        </p:sp>
      </p:grpSp>
      <p:grpSp>
        <p:nvGrpSpPr>
          <p:cNvPr id="1284" name="Group 1284"/>
          <p:cNvGrpSpPr/>
          <p:nvPr/>
        </p:nvGrpSpPr>
        <p:grpSpPr>
          <a:xfrm>
            <a:off x="1529329" y="6375964"/>
            <a:ext cx="458959" cy="577992"/>
            <a:chOff x="13221" y="0"/>
            <a:chExt cx="458958" cy="577991"/>
          </a:xfrm>
        </p:grpSpPr>
        <p:sp>
          <p:nvSpPr>
            <p:cNvPr id="1282" name="Shape 1282"/>
            <p:cNvSpPr/>
            <p:nvPr/>
          </p:nvSpPr>
          <p:spPr>
            <a:xfrm>
              <a:off x="50789" y="0"/>
              <a:ext cx="383823"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83" name="Shape 1283"/>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2</a:t>
              </a:r>
            </a:p>
          </p:txBody>
        </p:sp>
      </p:grpSp>
      <p:grpSp>
        <p:nvGrpSpPr>
          <p:cNvPr id="1287" name="Group 1287"/>
          <p:cNvGrpSpPr/>
          <p:nvPr/>
        </p:nvGrpSpPr>
        <p:grpSpPr>
          <a:xfrm>
            <a:off x="1823970" y="6375964"/>
            <a:ext cx="458959" cy="577992"/>
            <a:chOff x="13221" y="0"/>
            <a:chExt cx="458958" cy="577991"/>
          </a:xfrm>
        </p:grpSpPr>
        <p:sp>
          <p:nvSpPr>
            <p:cNvPr id="1285" name="Shape 1285"/>
            <p:cNvSpPr/>
            <p:nvPr/>
          </p:nvSpPr>
          <p:spPr>
            <a:xfrm>
              <a:off x="128683" y="0"/>
              <a:ext cx="228035"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86" name="Shape 1286"/>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3</a:t>
              </a:r>
            </a:p>
          </p:txBody>
        </p:sp>
      </p:grpSp>
      <p:grpSp>
        <p:nvGrpSpPr>
          <p:cNvPr id="1290" name="Group 1290"/>
          <p:cNvGrpSpPr/>
          <p:nvPr/>
        </p:nvGrpSpPr>
        <p:grpSpPr>
          <a:xfrm>
            <a:off x="2534040" y="6375964"/>
            <a:ext cx="458959" cy="577992"/>
            <a:chOff x="13221" y="0"/>
            <a:chExt cx="458958" cy="577991"/>
          </a:xfrm>
        </p:grpSpPr>
        <p:sp>
          <p:nvSpPr>
            <p:cNvPr id="1288" name="Shape 1288"/>
            <p:cNvSpPr/>
            <p:nvPr/>
          </p:nvSpPr>
          <p:spPr>
            <a:xfrm>
              <a:off x="80140" y="0"/>
              <a:ext cx="325121"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89" name="Shape 1289"/>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5</a:t>
              </a:r>
            </a:p>
          </p:txBody>
        </p:sp>
      </p:grpSp>
      <p:grpSp>
        <p:nvGrpSpPr>
          <p:cNvPr id="1293" name="Group 1293"/>
          <p:cNvGrpSpPr/>
          <p:nvPr/>
        </p:nvGrpSpPr>
        <p:grpSpPr>
          <a:xfrm>
            <a:off x="2804974" y="6375964"/>
            <a:ext cx="458959" cy="577992"/>
            <a:chOff x="13221" y="0"/>
            <a:chExt cx="458958" cy="577991"/>
          </a:xfrm>
        </p:grpSpPr>
        <p:sp>
          <p:nvSpPr>
            <p:cNvPr id="1291" name="Shape 1291"/>
            <p:cNvSpPr/>
            <p:nvPr/>
          </p:nvSpPr>
          <p:spPr>
            <a:xfrm>
              <a:off x="134327" y="0"/>
              <a:ext cx="216747"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92" name="Shape 1292"/>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6</a:t>
              </a:r>
            </a:p>
          </p:txBody>
        </p:sp>
      </p:grpSp>
      <p:grpSp>
        <p:nvGrpSpPr>
          <p:cNvPr id="1296" name="Group 1296"/>
          <p:cNvGrpSpPr/>
          <p:nvPr/>
        </p:nvGrpSpPr>
        <p:grpSpPr>
          <a:xfrm>
            <a:off x="3021720" y="6375964"/>
            <a:ext cx="458959" cy="577992"/>
            <a:chOff x="13221" y="0"/>
            <a:chExt cx="458958" cy="577991"/>
          </a:xfrm>
        </p:grpSpPr>
        <p:sp>
          <p:nvSpPr>
            <p:cNvPr id="1294" name="Shape 1294"/>
            <p:cNvSpPr/>
            <p:nvPr/>
          </p:nvSpPr>
          <p:spPr>
            <a:xfrm>
              <a:off x="134327" y="0"/>
              <a:ext cx="216747"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95" name="Shape 1295"/>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7</a:t>
              </a:r>
            </a:p>
          </p:txBody>
        </p:sp>
      </p:grpSp>
      <p:grpSp>
        <p:nvGrpSpPr>
          <p:cNvPr id="1299" name="Group 1299"/>
          <p:cNvGrpSpPr/>
          <p:nvPr/>
        </p:nvGrpSpPr>
        <p:grpSpPr>
          <a:xfrm>
            <a:off x="3184280" y="4858737"/>
            <a:ext cx="458959" cy="577992"/>
            <a:chOff x="13221" y="0"/>
            <a:chExt cx="458958" cy="577991"/>
          </a:xfrm>
        </p:grpSpPr>
        <p:sp>
          <p:nvSpPr>
            <p:cNvPr id="1297" name="Shape 1297"/>
            <p:cNvSpPr/>
            <p:nvPr/>
          </p:nvSpPr>
          <p:spPr>
            <a:xfrm>
              <a:off x="80140" y="0"/>
              <a:ext cx="325121"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b="1" sz="2800">
                  <a:solidFill>
                    <a:srgbClr val="FFFFFF"/>
                  </a:solidFill>
                  <a:latin typeface="Arial"/>
                  <a:ea typeface="Arial"/>
                  <a:cs typeface="Arial"/>
                  <a:sym typeface="Arial"/>
                </a:defRPr>
              </a:pPr>
            </a:p>
          </p:txBody>
        </p:sp>
        <p:sp>
          <p:nvSpPr>
            <p:cNvPr id="1298" name="Shape 1298"/>
            <p:cNvSpPr/>
            <p:nvPr/>
          </p:nvSpPr>
          <p:spPr>
            <a:xfrm>
              <a:off x="13221" y="112995"/>
              <a:ext cx="458959" cy="35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600">
                  <a:solidFill>
                    <a:srgbClr val="FFFFFF"/>
                  </a:solidFill>
                  <a:latin typeface="Arial"/>
                  <a:ea typeface="Arial"/>
                  <a:cs typeface="Arial"/>
                  <a:sym typeface="Arial"/>
                </a:defRPr>
              </a:lvl1pPr>
            </a:lstStyle>
            <a:p>
              <a:pPr/>
              <a:r>
                <a:t>C 8</a:t>
              </a:r>
            </a:p>
          </p:txBody>
        </p:sp>
      </p:grpSp>
      <p:sp>
        <p:nvSpPr>
          <p:cNvPr id="1300" name="Shape 1300"/>
          <p:cNvSpPr/>
          <p:nvPr/>
        </p:nvSpPr>
        <p:spPr>
          <a:xfrm>
            <a:off x="4784231" y="4181404"/>
            <a:ext cx="1063358"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200" u="sng">
                <a:solidFill>
                  <a:srgbClr val="3C4361"/>
                </a:solidFill>
                <a:latin typeface="Arial"/>
                <a:ea typeface="Arial"/>
                <a:cs typeface="Arial"/>
                <a:sym typeface="Arial"/>
              </a:defRPr>
            </a:lvl1pPr>
          </a:lstStyle>
          <a:p>
            <a:pPr/>
            <a:r>
              <a:t>Money</a:t>
            </a:r>
          </a:p>
        </p:txBody>
      </p:sp>
      <p:sp>
        <p:nvSpPr>
          <p:cNvPr id="1301" name="Shape 1301"/>
          <p:cNvSpPr/>
          <p:nvPr/>
        </p:nvSpPr>
        <p:spPr>
          <a:xfrm>
            <a:off x="4551679" y="7107484"/>
            <a:ext cx="1545394"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200" u="sng">
                <a:solidFill>
                  <a:srgbClr val="3C4361"/>
                </a:solidFill>
                <a:latin typeface="Arial"/>
                <a:ea typeface="Arial"/>
                <a:cs typeface="Arial"/>
                <a:sym typeface="Arial"/>
              </a:defRPr>
            </a:lvl1pPr>
          </a:lstStyle>
          <a:p>
            <a:pPr/>
            <a:r>
              <a:t>Engineers</a:t>
            </a:r>
          </a:p>
        </p:txBody>
      </p:sp>
      <p:sp>
        <p:nvSpPr>
          <p:cNvPr id="1302" name="Shape 1302"/>
          <p:cNvSpPr/>
          <p:nvPr/>
        </p:nvSpPr>
        <p:spPr>
          <a:xfrm>
            <a:off x="5852159" y="3684693"/>
            <a:ext cx="456074" cy="4443308"/>
          </a:xfrm>
          <a:prstGeom prst="ellipse">
            <a:avLst/>
          </a:prstGeom>
          <a:solidFill>
            <a:srgbClr val="D1FEEE"/>
          </a:solidFill>
          <a:ln w="12700">
            <a:solidFill>
              <a:srgbClr val="000000"/>
            </a:solidFill>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grpSp>
        <p:nvGrpSpPr>
          <p:cNvPr id="1306" name="Group 1306"/>
          <p:cNvGrpSpPr/>
          <p:nvPr/>
        </p:nvGrpSpPr>
        <p:grpSpPr>
          <a:xfrm>
            <a:off x="12029440" y="8778240"/>
            <a:ext cx="866987" cy="866987"/>
            <a:chOff x="0" y="0"/>
            <a:chExt cx="866986" cy="866986"/>
          </a:xfrm>
        </p:grpSpPr>
        <p:sp>
          <p:nvSpPr>
            <p:cNvPr id="1303" name="Shape 1303"/>
            <p:cNvSpPr/>
            <p:nvPr/>
          </p:nvSpPr>
          <p:spPr>
            <a:xfrm>
              <a:off x="0" y="0"/>
              <a:ext cx="866987" cy="866987"/>
            </a:xfrm>
            <a:prstGeom prst="ellipse">
              <a:avLst/>
            </a:prstGeom>
            <a:solidFill>
              <a:srgbClr val="7EAACF"/>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sp>
          <p:nvSpPr>
            <p:cNvPr id="1304" name="Shape 1304"/>
            <p:cNvSpPr/>
            <p:nvPr/>
          </p:nvSpPr>
          <p:spPr>
            <a:xfrm>
              <a:off x="249459" y="258690"/>
              <a:ext cx="368069" cy="903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sp>
          <p:nvSpPr>
            <p:cNvPr id="1305" name="Shape 1305"/>
            <p:cNvSpPr/>
            <p:nvPr/>
          </p:nvSpPr>
          <p:spPr>
            <a:xfrm>
              <a:off x="0" y="0"/>
              <a:ext cx="866987" cy="866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2700" cap="flat">
              <a:solidFill>
                <a:srgbClr val="000000"/>
              </a:solidFill>
              <a:prstDash val="solid"/>
              <a:round/>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18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254"/>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215"/>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281"/>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1184"/>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1257"/>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1218"/>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el" backwards="0">
                                    <p:tmAbs val="0"/>
                                  </p:iterate>
                                  <p:childTnLst>
                                    <p:set>
                                      <p:cBhvr>
                                        <p:cTn id="27" fill="hold"/>
                                        <p:tgtEl>
                                          <p:spTgt spid="1284"/>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9" fill="hold">
                                  <p:stCondLst>
                                    <p:cond delay="0"/>
                                  </p:stCondLst>
                                  <p:iterate type="el" backwards="0">
                                    <p:tmAbs val="0"/>
                                  </p:iterate>
                                  <p:childTnLst>
                                    <p:set>
                                      <p:cBhvr>
                                        <p:cTn id="30" fill="hold"/>
                                        <p:tgtEl>
                                          <p:spTgt spid="1221"/>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0" fill="hold">
                                  <p:stCondLst>
                                    <p:cond delay="0"/>
                                  </p:stCondLst>
                                  <p:iterate type="el" backwards="0">
                                    <p:tmAbs val="0"/>
                                  </p:iterate>
                                  <p:childTnLst>
                                    <p:set>
                                      <p:cBhvr>
                                        <p:cTn id="33" fill="hold"/>
                                        <p:tgtEl>
                                          <p:spTgt spid="1287"/>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1" fill="hold">
                                  <p:stCondLst>
                                    <p:cond delay="2000"/>
                                  </p:stCondLst>
                                  <p:iterate type="el" backwards="0">
                                    <p:tmAbs val="0"/>
                                  </p:iterate>
                                  <p:childTnLst>
                                    <p:set>
                                      <p:cBhvr>
                                        <p:cTn id="36" fill="hold"/>
                                        <p:tgtEl>
                                          <p:spTgt spid="1187"/>
                                        </p:tgtEl>
                                        <p:attrNameLst>
                                          <p:attrName>style.visibility</p:attrName>
                                        </p:attrNameLst>
                                      </p:cBhvr>
                                      <p:to>
                                        <p:strVal val="visible"/>
                                      </p:to>
                                    </p:set>
                                  </p:childTnLst>
                                </p:cTn>
                              </p:par>
                            </p:childTnLst>
                          </p:cTn>
                        </p:par>
                        <p:par>
                          <p:cTn id="37" fill="hold">
                            <p:stCondLst>
                              <p:cond delay="2000"/>
                            </p:stCondLst>
                            <p:childTnLst>
                              <p:par>
                                <p:cTn id="38" presetClass="entr" nodeType="afterEffect" presetSubtype="0" presetID="1" grpId="12" fill="hold">
                                  <p:stCondLst>
                                    <p:cond delay="0"/>
                                  </p:stCondLst>
                                  <p:iterate type="el" backwards="0">
                                    <p:tmAbs val="0"/>
                                  </p:iterate>
                                  <p:childTnLst>
                                    <p:set>
                                      <p:cBhvr>
                                        <p:cTn id="39" fill="hold"/>
                                        <p:tgtEl>
                                          <p:spTgt spid="1260"/>
                                        </p:tgtEl>
                                        <p:attrNameLst>
                                          <p:attrName>style.visibility</p:attrName>
                                        </p:attrNameLst>
                                      </p:cBhvr>
                                      <p:to>
                                        <p:strVal val="visible"/>
                                      </p:to>
                                    </p:set>
                                  </p:childTnLst>
                                </p:cTn>
                              </p:par>
                            </p:childTnLst>
                          </p:cTn>
                        </p:par>
                        <p:par>
                          <p:cTn id="40" fill="hold">
                            <p:stCondLst>
                              <p:cond delay="2000"/>
                            </p:stCondLst>
                            <p:childTnLst>
                              <p:par>
                                <p:cTn id="41" presetClass="entr" nodeType="afterEffect" presetSubtype="0" presetID="1" grpId="13" fill="hold">
                                  <p:stCondLst>
                                    <p:cond delay="0"/>
                                  </p:stCondLst>
                                  <p:iterate type="el" backwards="0">
                                    <p:tmAbs val="0"/>
                                  </p:iterate>
                                  <p:childTnLst>
                                    <p:set>
                                      <p:cBhvr>
                                        <p:cTn id="42" fill="hold"/>
                                        <p:tgtEl>
                                          <p:spTgt spid="1224"/>
                                        </p:tgtEl>
                                        <p:attrNameLst>
                                          <p:attrName>style.visibility</p:attrName>
                                        </p:attrNameLst>
                                      </p:cBhvr>
                                      <p:to>
                                        <p:strVal val="visible"/>
                                      </p:to>
                                    </p:set>
                                  </p:childTnLst>
                                </p:cTn>
                              </p:par>
                            </p:childTnLst>
                          </p:cTn>
                        </p:par>
                        <p:par>
                          <p:cTn id="43" fill="hold">
                            <p:stCondLst>
                              <p:cond delay="2000"/>
                            </p:stCondLst>
                            <p:childTnLst>
                              <p:par>
                                <p:cTn id="44" presetClass="entr" nodeType="afterEffect" presetSubtype="0" presetID="1" grpId="14" fill="hold">
                                  <p:stCondLst>
                                    <p:cond delay="0"/>
                                  </p:stCondLst>
                                  <p:iterate type="el" backwards="0">
                                    <p:tmAbs val="0"/>
                                  </p:iterate>
                                  <p:childTnLst>
                                    <p:set>
                                      <p:cBhvr>
                                        <p:cTn id="45" fill="hold"/>
                                        <p:tgtEl>
                                          <p:spTgt spid="1161"/>
                                        </p:tgtEl>
                                        <p:attrNameLst>
                                          <p:attrName>style.visibility</p:attrName>
                                        </p:attrNameLst>
                                      </p:cBhvr>
                                      <p:to>
                                        <p:strVal val="visible"/>
                                      </p:to>
                                    </p:set>
                                  </p:childTnLst>
                                </p:cTn>
                              </p:par>
                            </p:childTnLst>
                          </p:cTn>
                        </p:par>
                        <p:par>
                          <p:cTn id="46" fill="hold">
                            <p:stCondLst>
                              <p:cond delay="2000"/>
                            </p:stCondLst>
                            <p:childTnLst>
                              <p:par>
                                <p:cTn id="47" presetClass="entr" nodeType="afterEffect" presetSubtype="0" presetID="1" grpId="15" fill="hold">
                                  <p:stCondLst>
                                    <p:cond delay="2000"/>
                                  </p:stCondLst>
                                  <p:iterate type="el" backwards="0">
                                    <p:tmAbs val="0"/>
                                  </p:iterate>
                                  <p:childTnLst>
                                    <p:set>
                                      <p:cBhvr>
                                        <p:cTn id="48" fill="hold"/>
                                        <p:tgtEl>
                                          <p:spTgt spid="1190"/>
                                        </p:tgtEl>
                                        <p:attrNameLst>
                                          <p:attrName>style.visibility</p:attrName>
                                        </p:attrNameLst>
                                      </p:cBhvr>
                                      <p:to>
                                        <p:strVal val="visible"/>
                                      </p:to>
                                    </p:set>
                                  </p:childTnLst>
                                </p:cTn>
                              </p:par>
                            </p:childTnLst>
                          </p:cTn>
                        </p:par>
                        <p:par>
                          <p:cTn id="49" fill="hold">
                            <p:stCondLst>
                              <p:cond delay="4000"/>
                            </p:stCondLst>
                            <p:childTnLst>
                              <p:par>
                                <p:cTn id="50" presetClass="entr" nodeType="afterEffect" presetSubtype="0" presetID="1" grpId="16" fill="hold">
                                  <p:stCondLst>
                                    <p:cond delay="0"/>
                                  </p:stCondLst>
                                  <p:iterate type="el" backwards="0">
                                    <p:tmAbs val="0"/>
                                  </p:iterate>
                                  <p:childTnLst>
                                    <p:set>
                                      <p:cBhvr>
                                        <p:cTn id="51" fill="hold"/>
                                        <p:tgtEl>
                                          <p:spTgt spid="1263"/>
                                        </p:tgtEl>
                                        <p:attrNameLst>
                                          <p:attrName>style.visibility</p:attrName>
                                        </p:attrNameLst>
                                      </p:cBhvr>
                                      <p:to>
                                        <p:strVal val="visible"/>
                                      </p:to>
                                    </p:set>
                                  </p:childTnLst>
                                </p:cTn>
                              </p:par>
                            </p:childTnLst>
                          </p:cTn>
                        </p:par>
                        <p:par>
                          <p:cTn id="52" fill="hold">
                            <p:stCondLst>
                              <p:cond delay="4000"/>
                            </p:stCondLst>
                            <p:childTnLst>
                              <p:par>
                                <p:cTn id="53" presetClass="entr" nodeType="afterEffect" presetSubtype="0" presetID="1" grpId="17" fill="hold">
                                  <p:stCondLst>
                                    <p:cond delay="0"/>
                                  </p:stCondLst>
                                  <p:iterate type="el" backwards="0">
                                    <p:tmAbs val="0"/>
                                  </p:iterate>
                                  <p:childTnLst>
                                    <p:set>
                                      <p:cBhvr>
                                        <p:cTn id="54" fill="hold"/>
                                        <p:tgtEl>
                                          <p:spTgt spid="1227"/>
                                        </p:tgtEl>
                                        <p:attrNameLst>
                                          <p:attrName>style.visibility</p:attrName>
                                        </p:attrNameLst>
                                      </p:cBhvr>
                                      <p:to>
                                        <p:strVal val="visible"/>
                                      </p:to>
                                    </p:set>
                                  </p:childTnLst>
                                </p:cTn>
                              </p:par>
                            </p:childTnLst>
                          </p:cTn>
                        </p:par>
                        <p:par>
                          <p:cTn id="55" fill="hold">
                            <p:stCondLst>
                              <p:cond delay="4000"/>
                            </p:stCondLst>
                            <p:childTnLst>
                              <p:par>
                                <p:cTn id="56" presetClass="entr" nodeType="afterEffect" presetSubtype="0" presetID="1" grpId="18" fill="hold">
                                  <p:stCondLst>
                                    <p:cond delay="0"/>
                                  </p:stCondLst>
                                  <p:iterate type="el" backwards="0">
                                    <p:tmAbs val="0"/>
                                  </p:iterate>
                                  <p:childTnLst>
                                    <p:set>
                                      <p:cBhvr>
                                        <p:cTn id="57" fill="hold"/>
                                        <p:tgtEl>
                                          <p:spTgt spid="1290"/>
                                        </p:tgtEl>
                                        <p:attrNameLst>
                                          <p:attrName>style.visibility</p:attrName>
                                        </p:attrNameLst>
                                      </p:cBhvr>
                                      <p:to>
                                        <p:strVal val="visible"/>
                                      </p:to>
                                    </p:set>
                                  </p:childTnLst>
                                </p:cTn>
                              </p:par>
                            </p:childTnLst>
                          </p:cTn>
                        </p:par>
                        <p:par>
                          <p:cTn id="58" fill="hold">
                            <p:stCondLst>
                              <p:cond delay="4000"/>
                            </p:stCondLst>
                            <p:childTnLst>
                              <p:par>
                                <p:cTn id="59" presetClass="entr" nodeType="afterEffect" presetSubtype="0" presetID="1" grpId="19" fill="hold">
                                  <p:stCondLst>
                                    <p:cond delay="2000"/>
                                  </p:stCondLst>
                                  <p:iterate type="el" backwards="0">
                                    <p:tmAbs val="0"/>
                                  </p:iterate>
                                  <p:childTnLst>
                                    <p:set>
                                      <p:cBhvr>
                                        <p:cTn id="60" fill="hold"/>
                                        <p:tgtEl>
                                          <p:spTgt spid="1193"/>
                                        </p:tgtEl>
                                        <p:attrNameLst>
                                          <p:attrName>style.visibility</p:attrName>
                                        </p:attrNameLst>
                                      </p:cBhvr>
                                      <p:to>
                                        <p:strVal val="visible"/>
                                      </p:to>
                                    </p:set>
                                  </p:childTnLst>
                                </p:cTn>
                              </p:par>
                            </p:childTnLst>
                          </p:cTn>
                        </p:par>
                        <p:par>
                          <p:cTn id="61" fill="hold">
                            <p:stCondLst>
                              <p:cond delay="6000"/>
                            </p:stCondLst>
                            <p:childTnLst>
                              <p:par>
                                <p:cTn id="62" presetClass="entr" nodeType="afterEffect" presetSubtype="0" presetID="1" grpId="20" fill="hold">
                                  <p:stCondLst>
                                    <p:cond delay="0"/>
                                  </p:stCondLst>
                                  <p:iterate type="el" backwards="0">
                                    <p:tmAbs val="0"/>
                                  </p:iterate>
                                  <p:childTnLst>
                                    <p:set>
                                      <p:cBhvr>
                                        <p:cTn id="63" fill="hold"/>
                                        <p:tgtEl>
                                          <p:spTgt spid="1266"/>
                                        </p:tgtEl>
                                        <p:attrNameLst>
                                          <p:attrName>style.visibility</p:attrName>
                                        </p:attrNameLst>
                                      </p:cBhvr>
                                      <p:to>
                                        <p:strVal val="visible"/>
                                      </p:to>
                                    </p:set>
                                  </p:childTnLst>
                                </p:cTn>
                              </p:par>
                            </p:childTnLst>
                          </p:cTn>
                        </p:par>
                        <p:par>
                          <p:cTn id="64" fill="hold">
                            <p:stCondLst>
                              <p:cond delay="6000"/>
                            </p:stCondLst>
                            <p:childTnLst>
                              <p:par>
                                <p:cTn id="65" presetClass="entr" nodeType="afterEffect" presetSubtype="0" presetID="1" grpId="21" fill="hold">
                                  <p:stCondLst>
                                    <p:cond delay="0"/>
                                  </p:stCondLst>
                                  <p:iterate type="el" backwards="0">
                                    <p:tmAbs val="0"/>
                                  </p:iterate>
                                  <p:childTnLst>
                                    <p:set>
                                      <p:cBhvr>
                                        <p:cTn id="66" fill="hold"/>
                                        <p:tgtEl>
                                          <p:spTgt spid="1230"/>
                                        </p:tgtEl>
                                        <p:attrNameLst>
                                          <p:attrName>style.visibility</p:attrName>
                                        </p:attrNameLst>
                                      </p:cBhvr>
                                      <p:to>
                                        <p:strVal val="visible"/>
                                      </p:to>
                                    </p:set>
                                  </p:childTnLst>
                                </p:cTn>
                              </p:par>
                            </p:childTnLst>
                          </p:cTn>
                        </p:par>
                        <p:par>
                          <p:cTn id="67" fill="hold">
                            <p:stCondLst>
                              <p:cond delay="6000"/>
                            </p:stCondLst>
                            <p:childTnLst>
                              <p:par>
                                <p:cTn id="68" presetClass="entr" nodeType="afterEffect" presetSubtype="0" presetID="1" grpId="22" fill="hold">
                                  <p:stCondLst>
                                    <p:cond delay="0"/>
                                  </p:stCondLst>
                                  <p:iterate type="el" backwards="0">
                                    <p:tmAbs val="0"/>
                                  </p:iterate>
                                  <p:childTnLst>
                                    <p:set>
                                      <p:cBhvr>
                                        <p:cTn id="69" fill="hold"/>
                                        <p:tgtEl>
                                          <p:spTgt spid="1293"/>
                                        </p:tgtEl>
                                        <p:attrNameLst>
                                          <p:attrName>style.visibility</p:attrName>
                                        </p:attrNameLst>
                                      </p:cBhvr>
                                      <p:to>
                                        <p:strVal val="visible"/>
                                      </p:to>
                                    </p:set>
                                  </p:childTnLst>
                                </p:cTn>
                              </p:par>
                            </p:childTnLst>
                          </p:cTn>
                        </p:par>
                        <p:par>
                          <p:cTn id="70" fill="hold">
                            <p:stCondLst>
                              <p:cond delay="6000"/>
                            </p:stCondLst>
                            <p:childTnLst>
                              <p:par>
                                <p:cTn id="71" presetClass="entr" nodeType="afterEffect" presetSubtype="0" presetID="1" grpId="23" fill="hold">
                                  <p:stCondLst>
                                    <p:cond delay="2000"/>
                                  </p:stCondLst>
                                  <p:iterate type="el" backwards="0">
                                    <p:tmAbs val="0"/>
                                  </p:iterate>
                                  <p:childTnLst>
                                    <p:set>
                                      <p:cBhvr>
                                        <p:cTn id="72" fill="hold"/>
                                        <p:tgtEl>
                                          <p:spTgt spid="1196"/>
                                        </p:tgtEl>
                                        <p:attrNameLst>
                                          <p:attrName>style.visibility</p:attrName>
                                        </p:attrNameLst>
                                      </p:cBhvr>
                                      <p:to>
                                        <p:strVal val="visible"/>
                                      </p:to>
                                    </p:set>
                                  </p:childTnLst>
                                </p:cTn>
                              </p:par>
                            </p:childTnLst>
                          </p:cTn>
                        </p:par>
                        <p:par>
                          <p:cTn id="73" fill="hold">
                            <p:stCondLst>
                              <p:cond delay="8000"/>
                            </p:stCondLst>
                            <p:childTnLst>
                              <p:par>
                                <p:cTn id="74" presetClass="entr" nodeType="afterEffect" presetSubtype="0" presetID="1" grpId="24" fill="hold">
                                  <p:stCondLst>
                                    <p:cond delay="0"/>
                                  </p:stCondLst>
                                  <p:iterate type="el" backwards="0">
                                    <p:tmAbs val="0"/>
                                  </p:iterate>
                                  <p:childTnLst>
                                    <p:set>
                                      <p:cBhvr>
                                        <p:cTn id="75" fill="hold"/>
                                        <p:tgtEl>
                                          <p:spTgt spid="1269"/>
                                        </p:tgtEl>
                                        <p:attrNameLst>
                                          <p:attrName>style.visibility</p:attrName>
                                        </p:attrNameLst>
                                      </p:cBhvr>
                                      <p:to>
                                        <p:strVal val="visible"/>
                                      </p:to>
                                    </p:set>
                                  </p:childTnLst>
                                </p:cTn>
                              </p:par>
                            </p:childTnLst>
                          </p:cTn>
                        </p:par>
                        <p:par>
                          <p:cTn id="76" fill="hold">
                            <p:stCondLst>
                              <p:cond delay="8000"/>
                            </p:stCondLst>
                            <p:childTnLst>
                              <p:par>
                                <p:cTn id="77" presetClass="entr" nodeType="afterEffect" presetSubtype="0" presetID="1" grpId="25" fill="hold">
                                  <p:stCondLst>
                                    <p:cond delay="0"/>
                                  </p:stCondLst>
                                  <p:iterate type="el" backwards="0">
                                    <p:tmAbs val="0"/>
                                  </p:iterate>
                                  <p:childTnLst>
                                    <p:set>
                                      <p:cBhvr>
                                        <p:cTn id="78" fill="hold"/>
                                        <p:tgtEl>
                                          <p:spTgt spid="1233"/>
                                        </p:tgtEl>
                                        <p:attrNameLst>
                                          <p:attrName>style.visibility</p:attrName>
                                        </p:attrNameLst>
                                      </p:cBhvr>
                                      <p:to>
                                        <p:strVal val="visible"/>
                                      </p:to>
                                    </p:set>
                                  </p:childTnLst>
                                </p:cTn>
                              </p:par>
                            </p:childTnLst>
                          </p:cTn>
                        </p:par>
                        <p:par>
                          <p:cTn id="79" fill="hold">
                            <p:stCondLst>
                              <p:cond delay="8000"/>
                            </p:stCondLst>
                            <p:childTnLst>
                              <p:par>
                                <p:cTn id="80" presetClass="entr" nodeType="afterEffect" presetSubtype="0" presetID="1" grpId="26" fill="hold">
                                  <p:stCondLst>
                                    <p:cond delay="0"/>
                                  </p:stCondLst>
                                  <p:iterate type="el" backwards="0">
                                    <p:tmAbs val="0"/>
                                  </p:iterate>
                                  <p:childTnLst>
                                    <p:set>
                                      <p:cBhvr>
                                        <p:cTn id="81" fill="hold"/>
                                        <p:tgtEl>
                                          <p:spTgt spid="1296"/>
                                        </p:tgtEl>
                                        <p:attrNameLst>
                                          <p:attrName>style.visibility</p:attrName>
                                        </p:attrNameLst>
                                      </p:cBhvr>
                                      <p:to>
                                        <p:strVal val="visible"/>
                                      </p:to>
                                    </p:set>
                                  </p:childTnLst>
                                </p:cTn>
                              </p:par>
                            </p:childTnLst>
                          </p:cTn>
                        </p:par>
                        <p:par>
                          <p:cTn id="82" fill="hold">
                            <p:stCondLst>
                              <p:cond delay="8000"/>
                            </p:stCondLst>
                            <p:childTnLst>
                              <p:par>
                                <p:cTn id="83" presetClass="entr" nodeType="afterEffect" presetSubtype="0" presetID="1" grpId="27" fill="hold">
                                  <p:stCondLst>
                                    <p:cond delay="2000"/>
                                  </p:stCondLst>
                                  <p:iterate type="el" backwards="0">
                                    <p:tmAbs val="0"/>
                                  </p:iterate>
                                  <p:childTnLst>
                                    <p:set>
                                      <p:cBhvr>
                                        <p:cTn id="84" fill="hold"/>
                                        <p:tgtEl>
                                          <p:spTgt spid="1236"/>
                                        </p:tgtEl>
                                        <p:attrNameLst>
                                          <p:attrName>style.visibility</p:attrName>
                                        </p:attrNameLst>
                                      </p:cBhvr>
                                      <p:to>
                                        <p:strVal val="visible"/>
                                      </p:to>
                                    </p:set>
                                  </p:childTnLst>
                                </p:cTn>
                              </p:par>
                            </p:childTnLst>
                          </p:cTn>
                        </p:par>
                        <p:par>
                          <p:cTn id="85" fill="hold">
                            <p:stCondLst>
                              <p:cond delay="10000"/>
                            </p:stCondLst>
                            <p:childTnLst>
                              <p:par>
                                <p:cTn id="86" presetClass="entr" nodeType="afterEffect" presetSubtype="0" presetID="1" grpId="28" fill="hold">
                                  <p:stCondLst>
                                    <p:cond delay="0"/>
                                  </p:stCondLst>
                                  <p:iterate type="el" backwards="0">
                                    <p:tmAbs val="0"/>
                                  </p:iterate>
                                  <p:childTnLst>
                                    <p:set>
                                      <p:cBhvr>
                                        <p:cTn id="87" fill="hold"/>
                                        <p:tgtEl>
                                          <p:spTgt spid="1299"/>
                                        </p:tgtEl>
                                        <p:attrNameLst>
                                          <p:attrName>style.visibility</p:attrName>
                                        </p:attrNameLst>
                                      </p:cBhvr>
                                      <p:to>
                                        <p:strVal val="visible"/>
                                      </p:to>
                                    </p:set>
                                  </p:childTnLst>
                                </p:cTn>
                              </p:par>
                            </p:childTnLst>
                          </p:cTn>
                        </p:par>
                        <p:par>
                          <p:cTn id="88" fill="hold">
                            <p:stCondLst>
                              <p:cond delay="10000"/>
                            </p:stCondLst>
                            <p:childTnLst>
                              <p:par>
                                <p:cTn id="89" presetClass="entr" nodeType="afterEffect" presetSubtype="8" presetID="2" grpId="29" fill="hold">
                                  <p:stCondLst>
                                    <p:cond delay="0"/>
                                  </p:stCondLst>
                                  <p:iterate type="el" backwards="0">
                                    <p:tmAbs val="0"/>
                                  </p:iterate>
                                  <p:childTnLst>
                                    <p:set>
                                      <p:cBhvr>
                                        <p:cTn id="90" fill="hold"/>
                                        <p:tgtEl>
                                          <p:spTgt spid="1306"/>
                                        </p:tgtEl>
                                        <p:attrNameLst>
                                          <p:attrName>style.visibility</p:attrName>
                                        </p:attrNameLst>
                                      </p:cBhvr>
                                      <p:to>
                                        <p:strVal val="visible"/>
                                      </p:to>
                                    </p:set>
                                    <p:anim calcmode="lin" valueType="num">
                                      <p:cBhvr>
                                        <p:cTn id="91" dur="500" fill="hold"/>
                                        <p:tgtEl>
                                          <p:spTgt spid="1306"/>
                                        </p:tgtEl>
                                        <p:attrNameLst>
                                          <p:attrName>ppt_x</p:attrName>
                                        </p:attrNameLst>
                                      </p:cBhvr>
                                      <p:tavLst>
                                        <p:tav tm="0">
                                          <p:val>
                                            <p:strVal val="0-#ppt_w/2"/>
                                          </p:val>
                                        </p:tav>
                                        <p:tav tm="100000">
                                          <p:val>
                                            <p:strVal val="#ppt_x"/>
                                          </p:val>
                                        </p:tav>
                                      </p:tavLst>
                                    </p:anim>
                                    <p:anim calcmode="lin" valueType="num">
                                      <p:cBhvr>
                                        <p:cTn id="92" dur="500" fill="hold"/>
                                        <p:tgtEl>
                                          <p:spTgt spid="13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90" grpId="15"/>
      <p:bldP build="whole" bldLvl="1" animBg="1" rev="0" advAuto="0" spid="1284" grpId="8"/>
      <p:bldP build="whole" bldLvl="1" animBg="1" rev="0" advAuto="0" spid="1196" grpId="23"/>
      <p:bldP build="whole" bldLvl="1" animBg="1" rev="0" advAuto="0" spid="1184" grpId="5"/>
      <p:bldP build="whole" bldLvl="1" animBg="1" rev="0" advAuto="0" spid="1269" grpId="24"/>
      <p:bldP build="whole" bldLvl="1" animBg="1" rev="0" advAuto="0" spid="1233" grpId="25"/>
      <p:bldP build="whole" bldLvl="1" animBg="1" rev="0" advAuto="0" spid="1296" grpId="26"/>
      <p:bldP build="whole" bldLvl="1" animBg="1" rev="0" advAuto="0" spid="1263" grpId="16"/>
      <p:bldP build="whole" bldLvl="1" animBg="1" rev="0" advAuto="0" spid="1290" grpId="18"/>
      <p:bldP build="whole" bldLvl="1" animBg="1" rev="0" advAuto="0" spid="1221" grpId="9"/>
      <p:bldP build="whole" bldLvl="1" animBg="1" rev="0" advAuto="0" spid="1215" grpId="3"/>
      <p:bldP build="whole" bldLvl="1" animBg="1" rev="0" advAuto="0" spid="1266" grpId="20"/>
      <p:bldP build="whole" bldLvl="1" animBg="1" rev="0" advAuto="0" spid="1161" grpId="14"/>
      <p:bldP build="whole" bldLvl="1" animBg="1" rev="0" advAuto="0" spid="1254" grpId="2"/>
      <p:bldP build="whole" bldLvl="1" animBg="1" rev="0" advAuto="0" spid="1227" grpId="17"/>
      <p:bldP build="whole" bldLvl="1" animBg="1" rev="0" advAuto="0" spid="1181" grpId="1"/>
      <p:bldP build="whole" bldLvl="1" animBg="1" rev="0" advAuto="0" spid="1236" grpId="27"/>
      <p:bldP build="whole" bldLvl="1" animBg="1" rev="0" advAuto="0" spid="1281" grpId="4"/>
      <p:bldP build="whole" bldLvl="1" animBg="1" rev="0" advAuto="0" spid="1257" grpId="6"/>
      <p:bldP build="whole" bldLvl="1" animBg="1" rev="0" advAuto="0" spid="1224" grpId="13"/>
      <p:bldP build="whole" bldLvl="1" animBg="1" rev="0" advAuto="0" spid="1187" grpId="11"/>
      <p:bldP build="whole" bldLvl="1" animBg="1" rev="0" advAuto="0" spid="1218" grpId="7"/>
      <p:bldP build="whole" bldLvl="1" animBg="1" rev="0" advAuto="0" spid="1230" grpId="21"/>
      <p:bldP build="whole" bldLvl="1" animBg="1" rev="0" advAuto="0" spid="1293" grpId="22"/>
      <p:bldP build="whole" bldLvl="1" animBg="1" rev="0" advAuto="0" spid="1299" grpId="28"/>
      <p:bldP build="whole" bldLvl="1" animBg="1" rev="0" advAuto="0" spid="1193" grpId="19"/>
      <p:bldP build="whole" bldLvl="1" animBg="1" rev="0" advAuto="0" spid="1306" grpId="29"/>
      <p:bldP build="whole" bldLvl="1" animBg="1" rev="0" advAuto="0" spid="1287" grpId="10"/>
      <p:bldP build="whole" bldLvl="1" animBg="1" rev="0" advAuto="0" spid="1260" grpId="12"/>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8" name="Shape 1308"/>
          <p:cNvSpPr/>
          <p:nvPr>
            <p:ph type="sldNum" sz="quarter" idx="2"/>
          </p:nvPr>
        </p:nvSpPr>
        <p:spPr>
          <a:xfrm>
            <a:off x="12466516" y="9195929"/>
            <a:ext cx="538285" cy="53366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9" name="image46.png"/>
          <p:cNvPicPr>
            <a:picLocks noChangeAspect="1"/>
          </p:cNvPicPr>
          <p:nvPr/>
        </p:nvPicPr>
        <p:blipFill>
          <a:blip r:embed="rId2">
            <a:extLst/>
          </a:blip>
          <a:stretch>
            <a:fillRect/>
          </a:stretch>
        </p:blipFill>
        <p:spPr>
          <a:xfrm>
            <a:off x="6177279" y="5635413"/>
            <a:ext cx="6827522" cy="3506331"/>
          </a:xfrm>
          <a:prstGeom prst="rect">
            <a:avLst/>
          </a:prstGeom>
          <a:ln w="12700">
            <a:miter lim="400000"/>
          </a:ln>
        </p:spPr>
      </p:pic>
      <p:sp>
        <p:nvSpPr>
          <p:cNvPr id="1310" name="Shape 1310"/>
          <p:cNvSpPr/>
          <p:nvPr>
            <p:ph type="title" idx="4294967295"/>
          </p:nvPr>
        </p:nvSpPr>
        <p:spPr>
          <a:xfrm>
            <a:off x="1083733" y="325119"/>
            <a:ext cx="11054081" cy="1300481"/>
          </a:xfrm>
          <a:prstGeom prst="rect">
            <a:avLst/>
          </a:prstGeom>
        </p:spPr>
        <p:txBody>
          <a:bodyPr lIns="65023" tIns="65023" rIns="65023" bIns="65023" anchor="t"/>
          <a:lstStyle>
            <a:lvl1pPr defTabSz="1300480">
              <a:defRPr b="1" sz="5000">
                <a:solidFill>
                  <a:srgbClr val="FFFFFF"/>
                </a:solidFill>
                <a:latin typeface="Arial"/>
                <a:ea typeface="Arial"/>
                <a:cs typeface="Arial"/>
                <a:sym typeface="Arial"/>
              </a:defRPr>
            </a:lvl1pPr>
          </a:lstStyle>
          <a:p>
            <a:pPr/>
            <a:r>
              <a:t>Back Room Front Room 2</a:t>
            </a:r>
          </a:p>
        </p:txBody>
      </p:sp>
      <p:pic>
        <p:nvPicPr>
          <p:cNvPr id="1311" name="image47.png"/>
          <p:cNvPicPr>
            <a:picLocks noChangeAspect="1"/>
          </p:cNvPicPr>
          <p:nvPr/>
        </p:nvPicPr>
        <p:blipFill>
          <a:blip r:embed="rId3">
            <a:extLst/>
          </a:blip>
          <a:stretch>
            <a:fillRect/>
          </a:stretch>
        </p:blipFill>
        <p:spPr>
          <a:xfrm>
            <a:off x="2219396" y="988906"/>
            <a:ext cx="1122116" cy="1286934"/>
          </a:xfrm>
          <a:prstGeom prst="rect">
            <a:avLst/>
          </a:prstGeom>
          <a:ln w="12700">
            <a:miter lim="400000"/>
          </a:ln>
        </p:spPr>
      </p:pic>
      <p:sp>
        <p:nvSpPr>
          <p:cNvPr id="1312" name="Shape 1312"/>
          <p:cNvSpPr/>
          <p:nvPr/>
        </p:nvSpPr>
        <p:spPr>
          <a:xfrm>
            <a:off x="758613" y="4118186"/>
            <a:ext cx="5152546" cy="49872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400">
                <a:latin typeface="Arial"/>
                <a:ea typeface="Arial"/>
                <a:cs typeface="Arial"/>
                <a:sym typeface="Arial"/>
              </a:defRPr>
            </a:lvl1pPr>
          </a:lstStyle>
          <a:p>
            <a:pPr/>
            <a:r>
              <a:t>Back-room Design Development</a:t>
            </a:r>
          </a:p>
        </p:txBody>
      </p:sp>
      <p:grpSp>
        <p:nvGrpSpPr>
          <p:cNvPr id="1315" name="Group 1315"/>
          <p:cNvGrpSpPr/>
          <p:nvPr/>
        </p:nvGrpSpPr>
        <p:grpSpPr>
          <a:xfrm>
            <a:off x="7084906" y="5064196"/>
            <a:ext cx="4876801" cy="261903"/>
            <a:chOff x="0" y="20258"/>
            <a:chExt cx="4876800" cy="261902"/>
          </a:xfrm>
        </p:grpSpPr>
        <p:sp>
          <p:nvSpPr>
            <p:cNvPr id="1313" name="Shape 1313"/>
            <p:cNvSpPr/>
            <p:nvPr/>
          </p:nvSpPr>
          <p:spPr>
            <a:xfrm>
              <a:off x="0" y="157982"/>
              <a:ext cx="4660054" cy="1"/>
            </a:xfrm>
            <a:prstGeom prst="line">
              <a:avLst/>
            </a:prstGeom>
            <a:noFill/>
            <a:ln w="254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14" name="Shape 1314"/>
            <p:cNvSpPr/>
            <p:nvPr/>
          </p:nvSpPr>
          <p:spPr>
            <a:xfrm rot="5400000">
              <a:off x="4614897" y="20258"/>
              <a:ext cx="261904" cy="261903"/>
            </a:xfrm>
            <a:prstGeom prst="triangle">
              <a:avLst/>
            </a:prstGeom>
            <a:solidFill>
              <a:srgbClr val="3C4361"/>
            </a:solidFill>
            <a:ln w="12700" cap="flat">
              <a:solidFill>
                <a:srgbClr val="000000"/>
              </a:solidFill>
              <a:prstDash val="solid"/>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grpSp>
      <p:sp>
        <p:nvSpPr>
          <p:cNvPr id="1316" name="Shape 1316"/>
          <p:cNvSpPr/>
          <p:nvPr/>
        </p:nvSpPr>
        <p:spPr>
          <a:xfrm>
            <a:off x="6827520" y="4660053"/>
            <a:ext cx="5314789" cy="49871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400">
                <a:latin typeface="Arial"/>
                <a:ea typeface="Arial"/>
                <a:cs typeface="Arial"/>
                <a:sym typeface="Arial"/>
              </a:defRPr>
            </a:lvl1pPr>
          </a:lstStyle>
          <a:p>
            <a:pPr/>
            <a:r>
              <a:t>Front-room Evolutionary Delivery</a:t>
            </a:r>
          </a:p>
        </p:txBody>
      </p:sp>
      <p:grpSp>
        <p:nvGrpSpPr>
          <p:cNvPr id="1340" name="Group 1340"/>
          <p:cNvGrpSpPr/>
          <p:nvPr/>
        </p:nvGrpSpPr>
        <p:grpSpPr>
          <a:xfrm>
            <a:off x="758613" y="4630702"/>
            <a:ext cx="5030330" cy="4255912"/>
            <a:chOff x="0" y="17970"/>
            <a:chExt cx="5030329" cy="4255910"/>
          </a:xfrm>
        </p:grpSpPr>
        <p:sp>
          <p:nvSpPr>
            <p:cNvPr id="1317" name="Shape 1317"/>
            <p:cNvSpPr/>
            <p:nvPr/>
          </p:nvSpPr>
          <p:spPr>
            <a:xfrm flipH="1">
              <a:off x="693137"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18" name="Shape 1318"/>
            <p:cNvSpPr/>
            <p:nvPr/>
          </p:nvSpPr>
          <p:spPr>
            <a:xfrm flipH="1">
              <a:off x="1192106"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19" name="Shape 1319"/>
            <p:cNvSpPr/>
            <p:nvPr/>
          </p:nvSpPr>
          <p:spPr>
            <a:xfrm flipH="1">
              <a:off x="200942"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20" name="Shape 1320"/>
            <p:cNvSpPr/>
            <p:nvPr/>
          </p:nvSpPr>
          <p:spPr>
            <a:xfrm flipH="1">
              <a:off x="1677528"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21" name="Shape 1321"/>
            <p:cNvSpPr/>
            <p:nvPr/>
          </p:nvSpPr>
          <p:spPr>
            <a:xfrm flipH="1">
              <a:off x="2169724"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22" name="Shape 1322"/>
            <p:cNvSpPr/>
            <p:nvPr/>
          </p:nvSpPr>
          <p:spPr>
            <a:xfrm flipH="1">
              <a:off x="2668693"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23" name="Shape 1323"/>
            <p:cNvSpPr/>
            <p:nvPr/>
          </p:nvSpPr>
          <p:spPr>
            <a:xfrm flipH="1">
              <a:off x="3154115"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24" name="Shape 1324"/>
            <p:cNvSpPr/>
            <p:nvPr/>
          </p:nvSpPr>
          <p:spPr>
            <a:xfrm flipH="1">
              <a:off x="3657600"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25" name="Shape 1325"/>
            <p:cNvSpPr/>
            <p:nvPr/>
          </p:nvSpPr>
          <p:spPr>
            <a:xfrm flipH="1">
              <a:off x="4143022"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26" name="Shape 1326"/>
            <p:cNvSpPr/>
            <p:nvPr/>
          </p:nvSpPr>
          <p:spPr>
            <a:xfrm>
              <a:off x="0" y="140139"/>
              <a:ext cx="269885"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1</a:t>
              </a:r>
            </a:p>
          </p:txBody>
        </p:sp>
        <p:sp>
          <p:nvSpPr>
            <p:cNvPr id="1327" name="Shape 1327"/>
            <p:cNvSpPr/>
            <p:nvPr/>
          </p:nvSpPr>
          <p:spPr>
            <a:xfrm>
              <a:off x="492195" y="140139"/>
              <a:ext cx="269885"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2</a:t>
              </a:r>
            </a:p>
          </p:txBody>
        </p:sp>
        <p:sp>
          <p:nvSpPr>
            <p:cNvPr id="1328" name="Shape 1328"/>
            <p:cNvSpPr/>
            <p:nvPr/>
          </p:nvSpPr>
          <p:spPr>
            <a:xfrm>
              <a:off x="982133" y="140139"/>
              <a:ext cx="269885"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3</a:t>
              </a:r>
            </a:p>
          </p:txBody>
        </p:sp>
        <p:sp>
          <p:nvSpPr>
            <p:cNvPr id="1329" name="Shape 1329"/>
            <p:cNvSpPr/>
            <p:nvPr/>
          </p:nvSpPr>
          <p:spPr>
            <a:xfrm>
              <a:off x="1460782" y="140139"/>
              <a:ext cx="269885"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4</a:t>
              </a:r>
            </a:p>
          </p:txBody>
        </p:sp>
        <p:sp>
          <p:nvSpPr>
            <p:cNvPr id="1330" name="Shape 1330"/>
            <p:cNvSpPr/>
            <p:nvPr/>
          </p:nvSpPr>
          <p:spPr>
            <a:xfrm>
              <a:off x="1968782" y="140139"/>
              <a:ext cx="269885"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5</a:t>
              </a:r>
            </a:p>
          </p:txBody>
        </p:sp>
        <p:sp>
          <p:nvSpPr>
            <p:cNvPr id="1331" name="Shape 1331"/>
            <p:cNvSpPr/>
            <p:nvPr/>
          </p:nvSpPr>
          <p:spPr>
            <a:xfrm>
              <a:off x="2460977" y="140139"/>
              <a:ext cx="269886"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6</a:t>
              </a:r>
            </a:p>
          </p:txBody>
        </p:sp>
        <p:sp>
          <p:nvSpPr>
            <p:cNvPr id="1332" name="Shape 1332"/>
            <p:cNvSpPr/>
            <p:nvPr/>
          </p:nvSpPr>
          <p:spPr>
            <a:xfrm>
              <a:off x="2950915" y="140139"/>
              <a:ext cx="269886"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7</a:t>
              </a:r>
            </a:p>
          </p:txBody>
        </p:sp>
        <p:sp>
          <p:nvSpPr>
            <p:cNvPr id="1333" name="Shape 1333"/>
            <p:cNvSpPr/>
            <p:nvPr/>
          </p:nvSpPr>
          <p:spPr>
            <a:xfrm>
              <a:off x="3461173" y="140139"/>
              <a:ext cx="269885"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8</a:t>
              </a:r>
            </a:p>
          </p:txBody>
        </p:sp>
        <p:sp>
          <p:nvSpPr>
            <p:cNvPr id="1334" name="Shape 1334"/>
            <p:cNvSpPr/>
            <p:nvPr/>
          </p:nvSpPr>
          <p:spPr>
            <a:xfrm>
              <a:off x="3953368" y="140139"/>
              <a:ext cx="269886"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9</a:t>
              </a:r>
            </a:p>
          </p:txBody>
        </p:sp>
        <p:sp>
          <p:nvSpPr>
            <p:cNvPr id="1335" name="Shape 1335"/>
            <p:cNvSpPr/>
            <p:nvPr/>
          </p:nvSpPr>
          <p:spPr>
            <a:xfrm>
              <a:off x="4380088" y="140139"/>
              <a:ext cx="282387"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n</a:t>
              </a:r>
            </a:p>
          </p:txBody>
        </p:sp>
        <p:grpSp>
          <p:nvGrpSpPr>
            <p:cNvPr id="1338" name="Group 1338"/>
            <p:cNvGrpSpPr/>
            <p:nvPr/>
          </p:nvGrpSpPr>
          <p:grpSpPr>
            <a:xfrm>
              <a:off x="153528" y="17970"/>
              <a:ext cx="4876802" cy="232323"/>
              <a:chOff x="0" y="17970"/>
              <a:chExt cx="4876800" cy="232322"/>
            </a:xfrm>
          </p:grpSpPr>
          <p:sp>
            <p:nvSpPr>
              <p:cNvPr id="1336" name="Shape 1336"/>
              <p:cNvSpPr/>
              <p:nvPr/>
            </p:nvSpPr>
            <p:spPr>
              <a:xfrm>
                <a:off x="0" y="140139"/>
                <a:ext cx="4660054" cy="1"/>
              </a:xfrm>
              <a:prstGeom prst="line">
                <a:avLst/>
              </a:prstGeom>
              <a:noFill/>
              <a:ln w="254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37" name="Shape 1337"/>
              <p:cNvSpPr/>
              <p:nvPr/>
            </p:nvSpPr>
            <p:spPr>
              <a:xfrm rot="5400000">
                <a:off x="4629687" y="3180"/>
                <a:ext cx="232324" cy="261903"/>
              </a:xfrm>
              <a:prstGeom prst="triangle">
                <a:avLst/>
              </a:prstGeom>
              <a:solidFill>
                <a:srgbClr val="3C4361"/>
              </a:solidFill>
              <a:ln w="12700" cap="flat">
                <a:solidFill>
                  <a:srgbClr val="000000"/>
                </a:solidFill>
                <a:prstDash val="solid"/>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grpSp>
        <p:sp>
          <p:nvSpPr>
            <p:cNvPr id="1339" name="Shape 1339"/>
            <p:cNvSpPr/>
            <p:nvPr/>
          </p:nvSpPr>
          <p:spPr>
            <a:xfrm flipH="1">
              <a:off x="4596835" y="524674"/>
              <a:ext cx="1" cy="3749207"/>
            </a:xfrm>
            <a:prstGeom prst="line">
              <a:avLst/>
            </a:prstGeom>
            <a:noFill/>
            <a:ln w="12700" cap="flat">
              <a:solidFill>
                <a:srgbClr val="000000"/>
              </a:solidFill>
              <a:prstDash val="dash"/>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grpSp>
      <p:grpSp>
        <p:nvGrpSpPr>
          <p:cNvPr id="1361" name="Group 1361"/>
          <p:cNvGrpSpPr/>
          <p:nvPr/>
        </p:nvGrpSpPr>
        <p:grpSpPr>
          <a:xfrm>
            <a:off x="6931377" y="5310293"/>
            <a:ext cx="4662476" cy="1192108"/>
            <a:chOff x="0" y="0"/>
            <a:chExt cx="4662474" cy="1192106"/>
          </a:xfrm>
        </p:grpSpPr>
        <p:sp>
          <p:nvSpPr>
            <p:cNvPr id="1341" name="Shape 1341"/>
            <p:cNvSpPr/>
            <p:nvPr/>
          </p:nvSpPr>
          <p:spPr>
            <a:xfrm>
              <a:off x="4380088" y="0"/>
              <a:ext cx="282387"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n</a:t>
              </a:r>
            </a:p>
          </p:txBody>
        </p:sp>
        <p:sp>
          <p:nvSpPr>
            <p:cNvPr id="1342" name="Shape 1342"/>
            <p:cNvSpPr/>
            <p:nvPr/>
          </p:nvSpPr>
          <p:spPr>
            <a:xfrm>
              <a:off x="0" y="0"/>
              <a:ext cx="269885"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1</a:t>
              </a:r>
            </a:p>
          </p:txBody>
        </p:sp>
        <p:sp>
          <p:nvSpPr>
            <p:cNvPr id="1343" name="Shape 1343"/>
            <p:cNvSpPr/>
            <p:nvPr/>
          </p:nvSpPr>
          <p:spPr>
            <a:xfrm>
              <a:off x="492195" y="0"/>
              <a:ext cx="269885"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2</a:t>
              </a:r>
            </a:p>
          </p:txBody>
        </p:sp>
        <p:sp>
          <p:nvSpPr>
            <p:cNvPr id="1344" name="Shape 1344"/>
            <p:cNvSpPr/>
            <p:nvPr/>
          </p:nvSpPr>
          <p:spPr>
            <a:xfrm>
              <a:off x="982133" y="0"/>
              <a:ext cx="269885"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3</a:t>
              </a:r>
            </a:p>
          </p:txBody>
        </p:sp>
        <p:sp>
          <p:nvSpPr>
            <p:cNvPr id="1345" name="Shape 1345"/>
            <p:cNvSpPr/>
            <p:nvPr/>
          </p:nvSpPr>
          <p:spPr>
            <a:xfrm>
              <a:off x="1460782" y="0"/>
              <a:ext cx="269885"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4</a:t>
              </a:r>
            </a:p>
          </p:txBody>
        </p:sp>
        <p:sp>
          <p:nvSpPr>
            <p:cNvPr id="1346" name="Shape 1346"/>
            <p:cNvSpPr/>
            <p:nvPr/>
          </p:nvSpPr>
          <p:spPr>
            <a:xfrm>
              <a:off x="1968782" y="0"/>
              <a:ext cx="269885"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5</a:t>
              </a:r>
            </a:p>
          </p:txBody>
        </p:sp>
        <p:sp>
          <p:nvSpPr>
            <p:cNvPr id="1347" name="Shape 1347"/>
            <p:cNvSpPr/>
            <p:nvPr/>
          </p:nvSpPr>
          <p:spPr>
            <a:xfrm>
              <a:off x="2460977" y="0"/>
              <a:ext cx="269886"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6</a:t>
              </a:r>
            </a:p>
          </p:txBody>
        </p:sp>
        <p:sp>
          <p:nvSpPr>
            <p:cNvPr id="1348" name="Shape 1348"/>
            <p:cNvSpPr/>
            <p:nvPr/>
          </p:nvSpPr>
          <p:spPr>
            <a:xfrm>
              <a:off x="2950915" y="0"/>
              <a:ext cx="269886"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7</a:t>
              </a:r>
            </a:p>
          </p:txBody>
        </p:sp>
        <p:sp>
          <p:nvSpPr>
            <p:cNvPr id="1349" name="Shape 1349"/>
            <p:cNvSpPr/>
            <p:nvPr/>
          </p:nvSpPr>
          <p:spPr>
            <a:xfrm>
              <a:off x="3461173" y="0"/>
              <a:ext cx="269885"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8</a:t>
              </a:r>
            </a:p>
          </p:txBody>
        </p:sp>
        <p:sp>
          <p:nvSpPr>
            <p:cNvPr id="1350" name="Shape 1350"/>
            <p:cNvSpPr/>
            <p:nvPr/>
          </p:nvSpPr>
          <p:spPr>
            <a:xfrm>
              <a:off x="3953368" y="0"/>
              <a:ext cx="269886"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9</a:t>
              </a:r>
            </a:p>
          </p:txBody>
        </p:sp>
        <p:sp>
          <p:nvSpPr>
            <p:cNvPr id="1351" name="Shape 1351"/>
            <p:cNvSpPr/>
            <p:nvPr/>
          </p:nvSpPr>
          <p:spPr>
            <a:xfrm>
              <a:off x="4660053" y="433493"/>
              <a:ext cx="1" cy="758614"/>
            </a:xfrm>
            <a:prstGeom prst="line">
              <a:avLst/>
            </a:prstGeom>
            <a:noFill/>
            <a:ln w="12700" cap="flat">
              <a:solidFill>
                <a:srgbClr val="000000"/>
              </a:solidFill>
              <a:prstDash val="dash"/>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52" name="Shape 1352"/>
            <p:cNvSpPr/>
            <p:nvPr/>
          </p:nvSpPr>
          <p:spPr>
            <a:xfrm flipH="1">
              <a:off x="216746"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53" name="Shape 1353"/>
            <p:cNvSpPr/>
            <p:nvPr/>
          </p:nvSpPr>
          <p:spPr>
            <a:xfrm flipH="1">
              <a:off x="758613"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54" name="Shape 1354"/>
            <p:cNvSpPr/>
            <p:nvPr/>
          </p:nvSpPr>
          <p:spPr>
            <a:xfrm flipH="1">
              <a:off x="1237262"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55" name="Shape 1355"/>
            <p:cNvSpPr/>
            <p:nvPr/>
          </p:nvSpPr>
          <p:spPr>
            <a:xfrm>
              <a:off x="1673013"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56" name="Shape 1356"/>
            <p:cNvSpPr/>
            <p:nvPr/>
          </p:nvSpPr>
          <p:spPr>
            <a:xfrm>
              <a:off x="2646115"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57" name="Shape 1357"/>
            <p:cNvSpPr/>
            <p:nvPr/>
          </p:nvSpPr>
          <p:spPr>
            <a:xfrm>
              <a:off x="2165208"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58" name="Shape 1358"/>
            <p:cNvSpPr/>
            <p:nvPr/>
          </p:nvSpPr>
          <p:spPr>
            <a:xfrm>
              <a:off x="3095413"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59" name="Shape 1359"/>
            <p:cNvSpPr/>
            <p:nvPr/>
          </p:nvSpPr>
          <p:spPr>
            <a:xfrm>
              <a:off x="3621475"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360" name="Shape 1360"/>
            <p:cNvSpPr/>
            <p:nvPr/>
          </p:nvSpPr>
          <p:spPr>
            <a:xfrm>
              <a:off x="4163342"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grpSp>
      <p:sp>
        <p:nvSpPr>
          <p:cNvPr id="1362" name="Shape 1362"/>
          <p:cNvSpPr/>
          <p:nvPr/>
        </p:nvSpPr>
        <p:spPr>
          <a:xfrm flipV="1">
            <a:off x="5852159" y="1444977"/>
            <a:ext cx="5743788" cy="758615"/>
          </a:xfrm>
          <a:prstGeom prst="line">
            <a:avLst/>
          </a:prstGeom>
          <a:ln w="101600">
            <a:solidFill>
              <a:srgbClr val="D5FB3A"/>
            </a:solidFill>
            <a:tailEnd type="triangle"/>
          </a:ln>
        </p:spPr>
        <p:txBody>
          <a:bodyPr lIns="0" tIns="0" rIns="0" bIns="0"/>
          <a:lstStyle/>
          <a:p>
            <a:pPr algn="l" defTabSz="650240">
              <a:defRPr sz="1600">
                <a:latin typeface="Helvetica"/>
                <a:ea typeface="Helvetica"/>
                <a:cs typeface="Helvetica"/>
                <a:sym typeface="Helvetica"/>
              </a:defRPr>
            </a:pPr>
          </a:p>
        </p:txBody>
      </p:sp>
      <p:sp>
        <p:nvSpPr>
          <p:cNvPr id="1363" name="Shape 1363"/>
          <p:cNvSpPr/>
          <p:nvPr/>
        </p:nvSpPr>
        <p:spPr>
          <a:xfrm>
            <a:off x="5888284" y="2935111"/>
            <a:ext cx="5581228" cy="596054"/>
          </a:xfrm>
          <a:prstGeom prst="line">
            <a:avLst/>
          </a:prstGeom>
          <a:ln w="101600">
            <a:solidFill>
              <a:srgbClr val="D5FB3A"/>
            </a:solidFill>
            <a:tailEnd type="triangle"/>
          </a:ln>
        </p:spPr>
        <p:txBody>
          <a:bodyPr lIns="0" tIns="0" rIns="0" bIns="0"/>
          <a:lstStyle/>
          <a:p>
            <a:pPr algn="l" defTabSz="650240">
              <a:defRPr sz="1600">
                <a:latin typeface="Helvetica"/>
                <a:ea typeface="Helvetica"/>
                <a:cs typeface="Helvetica"/>
                <a:sym typeface="Helvetica"/>
              </a:defRPr>
            </a:pPr>
          </a:p>
        </p:txBody>
      </p:sp>
      <p:sp>
        <p:nvSpPr>
          <p:cNvPr id="1364" name="Shape 1364"/>
          <p:cNvSpPr/>
          <p:nvPr/>
        </p:nvSpPr>
        <p:spPr>
          <a:xfrm>
            <a:off x="975359" y="2600959"/>
            <a:ext cx="4226561" cy="1"/>
          </a:xfrm>
          <a:prstGeom prst="line">
            <a:avLst/>
          </a:prstGeom>
          <a:ln w="101600">
            <a:solidFill>
              <a:srgbClr val="E57333"/>
            </a:solidFill>
            <a:tailEnd type="triangle"/>
          </a:ln>
        </p:spPr>
        <p:txBody>
          <a:bodyPr lIns="0" tIns="0" rIns="0" bIns="0"/>
          <a:lstStyle/>
          <a:p>
            <a:pPr algn="l" defTabSz="650240">
              <a:defRPr sz="1600">
                <a:latin typeface="Helvetica"/>
                <a:ea typeface="Helvetica"/>
                <a:cs typeface="Helvetica"/>
                <a:sym typeface="Helvetica"/>
              </a:defRPr>
            </a:pPr>
          </a:p>
        </p:txBody>
      </p:sp>
      <p:sp>
        <p:nvSpPr>
          <p:cNvPr id="1365" name="Shape 1365"/>
          <p:cNvSpPr/>
          <p:nvPr/>
        </p:nvSpPr>
        <p:spPr>
          <a:xfrm>
            <a:off x="5201919" y="1300479"/>
            <a:ext cx="758615" cy="2709335"/>
          </a:xfrm>
          <a:prstGeom prst="ellipse">
            <a:avLst/>
          </a:prstGeom>
          <a:solidFill>
            <a:srgbClr val="7EAACF"/>
          </a:solidFill>
          <a:ln w="12700">
            <a:solidFill>
              <a:srgbClr val="000000"/>
            </a:solidFill>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366" name="Shape 1366"/>
          <p:cNvSpPr/>
          <p:nvPr/>
        </p:nvSpPr>
        <p:spPr>
          <a:xfrm>
            <a:off x="11162453" y="3467946"/>
            <a:ext cx="983489"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sz="2200" u="sng">
                <a:latin typeface="Arial"/>
                <a:ea typeface="Arial"/>
                <a:cs typeface="Arial"/>
                <a:sym typeface="Arial"/>
              </a:defRPr>
            </a:lvl1pPr>
          </a:lstStyle>
          <a:p>
            <a:pPr/>
            <a:r>
              <a:t>Health</a:t>
            </a:r>
          </a:p>
        </p:txBody>
      </p:sp>
      <p:sp>
        <p:nvSpPr>
          <p:cNvPr id="1367" name="Shape 1367"/>
          <p:cNvSpPr/>
          <p:nvPr/>
        </p:nvSpPr>
        <p:spPr>
          <a:xfrm>
            <a:off x="11033761" y="1580444"/>
            <a:ext cx="1642054"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sz="2200" u="sng">
                <a:latin typeface="Arial"/>
                <a:ea typeface="Arial"/>
                <a:cs typeface="Arial"/>
                <a:sym typeface="Arial"/>
              </a:defRPr>
            </a:lvl1pPr>
          </a:lstStyle>
          <a:p>
            <a:pPr/>
            <a:r>
              <a:t>Satisfaction</a:t>
            </a:r>
          </a:p>
        </p:txBody>
      </p:sp>
      <p:sp>
        <p:nvSpPr>
          <p:cNvPr id="1368" name="Shape 1368"/>
          <p:cNvSpPr/>
          <p:nvPr/>
        </p:nvSpPr>
        <p:spPr>
          <a:xfrm>
            <a:off x="4416213" y="325119"/>
            <a:ext cx="2406489" cy="49872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400">
                <a:latin typeface="Arial"/>
                <a:ea typeface="Arial"/>
                <a:cs typeface="Arial"/>
                <a:sym typeface="Arial"/>
              </a:defRPr>
            </a:lvl1pPr>
          </a:lstStyle>
          <a:p>
            <a:pPr/>
            <a:r>
              <a:t>Costs / Effects</a:t>
            </a:r>
          </a:p>
        </p:txBody>
      </p:sp>
      <p:pic>
        <p:nvPicPr>
          <p:cNvPr id="1369" name="image48.pdf"/>
          <p:cNvPicPr>
            <a:picLocks noChangeAspect="1"/>
          </p:cNvPicPr>
          <p:nvPr/>
        </p:nvPicPr>
        <p:blipFill>
          <a:blip r:embed="rId4">
            <a:extLst/>
          </a:blip>
          <a:stretch>
            <a:fillRect/>
          </a:stretch>
        </p:blipFill>
        <p:spPr>
          <a:xfrm>
            <a:off x="10884747" y="1964266"/>
            <a:ext cx="1686561" cy="1395308"/>
          </a:xfrm>
          <a:prstGeom prst="rect">
            <a:avLst/>
          </a:prstGeom>
          <a:ln w="12700">
            <a:miter lim="400000"/>
          </a:ln>
        </p:spPr>
      </p:pic>
      <p:sp>
        <p:nvSpPr>
          <p:cNvPr id="1370" name="Shape 1370"/>
          <p:cNvSpPr/>
          <p:nvPr/>
        </p:nvSpPr>
        <p:spPr>
          <a:xfrm flipH="1">
            <a:off x="6737208" y="2781582"/>
            <a:ext cx="54188" cy="410916"/>
          </a:xfrm>
          <a:prstGeom prst="line">
            <a:avLst/>
          </a:prstGeom>
          <a:ln w="508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371" name="Shape 1371"/>
          <p:cNvSpPr/>
          <p:nvPr/>
        </p:nvSpPr>
        <p:spPr>
          <a:xfrm>
            <a:off x="6285653" y="3142826"/>
            <a:ext cx="758558"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200">
                <a:latin typeface="Arial"/>
                <a:ea typeface="Arial"/>
                <a:cs typeface="Arial"/>
                <a:sym typeface="Arial"/>
              </a:defRPr>
            </a:lvl1pPr>
          </a:lstStyle>
          <a:p>
            <a:pPr/>
            <a:r>
              <a:t>Past</a:t>
            </a:r>
          </a:p>
        </p:txBody>
      </p:sp>
      <p:sp>
        <p:nvSpPr>
          <p:cNvPr id="1372" name="Shape 1372"/>
          <p:cNvSpPr/>
          <p:nvPr/>
        </p:nvSpPr>
        <p:spPr>
          <a:xfrm>
            <a:off x="6389511" y="2050062"/>
            <a:ext cx="758558"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200">
                <a:latin typeface="Arial"/>
                <a:ea typeface="Arial"/>
                <a:cs typeface="Arial"/>
                <a:sym typeface="Arial"/>
              </a:defRPr>
            </a:lvl1pPr>
          </a:lstStyle>
          <a:p>
            <a:pPr/>
            <a:r>
              <a:t>Past</a:t>
            </a:r>
          </a:p>
        </p:txBody>
      </p:sp>
      <p:sp>
        <p:nvSpPr>
          <p:cNvPr id="1373" name="Shape 1373"/>
          <p:cNvSpPr/>
          <p:nvPr/>
        </p:nvSpPr>
        <p:spPr>
          <a:xfrm>
            <a:off x="9861973" y="1625599"/>
            <a:ext cx="790449"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200">
                <a:latin typeface="Arial"/>
                <a:ea typeface="Arial"/>
                <a:cs typeface="Arial"/>
                <a:sym typeface="Arial"/>
              </a:defRPr>
            </a:lvl1pPr>
          </a:lstStyle>
          <a:p>
            <a:pPr/>
            <a:r>
              <a:t>Goal</a:t>
            </a:r>
          </a:p>
        </p:txBody>
      </p:sp>
      <p:sp>
        <p:nvSpPr>
          <p:cNvPr id="1374" name="Shape 1374"/>
          <p:cNvSpPr/>
          <p:nvPr/>
        </p:nvSpPr>
        <p:spPr>
          <a:xfrm>
            <a:off x="9970346" y="3467946"/>
            <a:ext cx="790449"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200">
                <a:latin typeface="Arial"/>
                <a:ea typeface="Arial"/>
                <a:cs typeface="Arial"/>
                <a:sym typeface="Arial"/>
              </a:defRPr>
            </a:lvl1pPr>
          </a:lstStyle>
          <a:p>
            <a:pPr/>
            <a:r>
              <a:t>Goal</a:t>
            </a:r>
          </a:p>
        </p:txBody>
      </p:sp>
      <p:sp>
        <p:nvSpPr>
          <p:cNvPr id="1375" name="Shape 1375"/>
          <p:cNvSpPr/>
          <p:nvPr/>
        </p:nvSpPr>
        <p:spPr>
          <a:xfrm>
            <a:off x="6703342" y="1788159"/>
            <a:ext cx="49672" cy="377051"/>
          </a:xfrm>
          <a:prstGeom prst="line">
            <a:avLst/>
          </a:prstGeom>
          <a:ln w="508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376" name="Shape 1376"/>
          <p:cNvSpPr/>
          <p:nvPr/>
        </p:nvSpPr>
        <p:spPr>
          <a:xfrm flipH="1">
            <a:off x="10403840" y="3203787"/>
            <a:ext cx="54188" cy="410917"/>
          </a:xfrm>
          <a:prstGeom prst="line">
            <a:avLst/>
          </a:prstGeom>
          <a:ln w="508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377" name="Shape 1377"/>
          <p:cNvSpPr/>
          <p:nvPr/>
        </p:nvSpPr>
        <p:spPr>
          <a:xfrm>
            <a:off x="10295466" y="1356925"/>
            <a:ext cx="49673" cy="377049"/>
          </a:xfrm>
          <a:prstGeom prst="line">
            <a:avLst/>
          </a:prstGeom>
          <a:ln w="508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378" name="Shape 1378"/>
          <p:cNvSpPr/>
          <p:nvPr/>
        </p:nvSpPr>
        <p:spPr>
          <a:xfrm>
            <a:off x="650239" y="2695786"/>
            <a:ext cx="758558"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200">
                <a:latin typeface="Arial"/>
                <a:ea typeface="Arial"/>
                <a:cs typeface="Arial"/>
                <a:sym typeface="Arial"/>
              </a:defRPr>
            </a:lvl1pPr>
          </a:lstStyle>
          <a:p>
            <a:pPr/>
            <a:r>
              <a:t>Past</a:t>
            </a:r>
          </a:p>
        </p:txBody>
      </p:sp>
      <p:sp>
        <p:nvSpPr>
          <p:cNvPr id="1379" name="Shape 1379"/>
          <p:cNvSpPr/>
          <p:nvPr/>
        </p:nvSpPr>
        <p:spPr>
          <a:xfrm>
            <a:off x="3901439" y="2709333"/>
            <a:ext cx="1143368"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200">
                <a:latin typeface="Arial"/>
                <a:ea typeface="Arial"/>
                <a:cs typeface="Arial"/>
                <a:sym typeface="Arial"/>
              </a:defRPr>
            </a:lvl1pPr>
          </a:lstStyle>
          <a:p>
            <a:pPr/>
            <a:r>
              <a:t>Budget</a:t>
            </a:r>
          </a:p>
        </p:txBody>
      </p:sp>
      <p:sp>
        <p:nvSpPr>
          <p:cNvPr id="1380" name="Shape 1380"/>
          <p:cNvSpPr/>
          <p:nvPr/>
        </p:nvSpPr>
        <p:spPr>
          <a:xfrm>
            <a:off x="4551679" y="2368409"/>
            <a:ext cx="1" cy="413174"/>
          </a:xfrm>
          <a:prstGeom prst="line">
            <a:avLst/>
          </a:prstGeom>
          <a:ln w="508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381" name="Shape 1381"/>
          <p:cNvSpPr/>
          <p:nvPr/>
        </p:nvSpPr>
        <p:spPr>
          <a:xfrm>
            <a:off x="1083733" y="2357119"/>
            <a:ext cx="1" cy="413175"/>
          </a:xfrm>
          <a:prstGeom prst="line">
            <a:avLst/>
          </a:prstGeom>
          <a:ln w="50800">
            <a:solidFill>
              <a:srgbClr val="000000"/>
            </a:solidFill>
          </a:ln>
        </p:spPr>
        <p:txBody>
          <a:bodyPr lIns="0" tIns="0" rIns="0" bIns="0"/>
          <a:lstStyle/>
          <a:p>
            <a:pPr algn="l" defTabSz="650240">
              <a:defRPr sz="1600">
                <a:latin typeface="Helvetica"/>
                <a:ea typeface="Helvetica"/>
                <a:cs typeface="Helvetica"/>
                <a:sym typeface="Helvetica"/>
              </a:defRPr>
            </a:pPr>
          </a:p>
        </p:txBody>
      </p:sp>
      <p:pic>
        <p:nvPicPr>
          <p:cNvPr id="1382" name="image49.png"/>
          <p:cNvPicPr>
            <a:picLocks noChangeAspect="1"/>
          </p:cNvPicPr>
          <p:nvPr/>
        </p:nvPicPr>
        <p:blipFill>
          <a:blip r:embed="rId5">
            <a:alphaModFix amt="81000"/>
            <a:extLst/>
          </a:blip>
          <a:stretch>
            <a:fillRect/>
          </a:stretch>
        </p:blipFill>
        <p:spPr>
          <a:xfrm>
            <a:off x="866986" y="4985173"/>
            <a:ext cx="4933246" cy="420849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31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12">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1382"/>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3" fill="hold">
                                  <p:stCondLst>
                                    <p:cond delay="0"/>
                                  </p:stCondLst>
                                  <p:iterate type="el" backwards="0">
                                    <p:tmAbs val="0"/>
                                  </p:iterate>
                                  <p:childTnLst>
                                    <p:set>
                                      <p:cBhvr>
                                        <p:cTn id="14" fill="hold"/>
                                        <p:tgtEl>
                                          <p:spTgt spid="13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316">
                                            <p:bg/>
                                          </p:spTgt>
                                        </p:tgtEl>
                                        <p:attrNameLst>
                                          <p:attrName>style.visibility</p:attrName>
                                        </p:attrNameLst>
                                      </p:cBhvr>
                                      <p:to>
                                        <p:strVal val="visible"/>
                                      </p:to>
                                    </p:set>
                                  </p:childTnLst>
                                </p:cTn>
                              </p:par>
                              <p:par>
                                <p:cTn id="19" presetClass="entr" nodeType="withEffect" presetSubtype="0" presetID="1" grpId="4" fill="hold">
                                  <p:stCondLst>
                                    <p:cond delay="0"/>
                                  </p:stCondLst>
                                  <p:iterate type="el" backwards="0">
                                    <p:tmAbs val="0"/>
                                  </p:iterate>
                                  <p:childTnLst>
                                    <p:set>
                                      <p:cBhvr>
                                        <p:cTn id="20" fill="hold"/>
                                        <p:tgtEl>
                                          <p:spTgt spid="1316">
                                            <p:txEl>
                                              <p:pRg st="0" end="0"/>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5" fill="hold">
                                  <p:stCondLst>
                                    <p:cond delay="0"/>
                                  </p:stCondLst>
                                  <p:iterate type="el" backwards="0">
                                    <p:tmAbs val="0"/>
                                  </p:iterate>
                                  <p:childTnLst>
                                    <p:set>
                                      <p:cBhvr>
                                        <p:cTn id="23" fill="hold"/>
                                        <p:tgtEl>
                                          <p:spTgt spid="1309"/>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6" fill="hold">
                                  <p:stCondLst>
                                    <p:cond delay="0"/>
                                  </p:stCondLst>
                                  <p:iterate type="el" backwards="0">
                                    <p:tmAbs val="0"/>
                                  </p:iterate>
                                  <p:childTnLst>
                                    <p:set>
                                      <p:cBhvr>
                                        <p:cTn id="26" fill="hold"/>
                                        <p:tgtEl>
                                          <p:spTgt spid="1315"/>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7" fill="hold">
                                  <p:stCondLst>
                                    <p:cond delay="0"/>
                                  </p:stCondLst>
                                  <p:iterate type="el" backwards="0">
                                    <p:tmAbs val="0"/>
                                  </p:iterate>
                                  <p:childTnLst>
                                    <p:set>
                                      <p:cBhvr>
                                        <p:cTn id="29" fill="hold"/>
                                        <p:tgtEl>
                                          <p:spTgt spid="136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8" fill="hold">
                                  <p:stCondLst>
                                    <p:cond delay="0"/>
                                  </p:stCondLst>
                                  <p:iterate type="el" backwards="0">
                                    <p:tmAbs val="0"/>
                                  </p:iterate>
                                  <p:childTnLst>
                                    <p:set>
                                      <p:cBhvr>
                                        <p:cTn id="33" fill="hold"/>
                                        <p:tgtEl>
                                          <p:spTgt spid="1368">
                                            <p:bg/>
                                          </p:spTgt>
                                        </p:tgtEl>
                                        <p:attrNameLst>
                                          <p:attrName>style.visibility</p:attrName>
                                        </p:attrNameLst>
                                      </p:cBhvr>
                                      <p:to>
                                        <p:strVal val="visible"/>
                                      </p:to>
                                    </p:set>
                                  </p:childTnLst>
                                </p:cTn>
                              </p:par>
                              <p:par>
                                <p:cTn id="34" presetClass="entr" nodeType="withEffect" presetSubtype="0" presetID="1" grpId="8" fill="hold">
                                  <p:stCondLst>
                                    <p:cond delay="0"/>
                                  </p:stCondLst>
                                  <p:iterate type="el" backwards="0">
                                    <p:tmAbs val="0"/>
                                  </p:iterate>
                                  <p:childTnLst>
                                    <p:set>
                                      <p:cBhvr>
                                        <p:cTn id="35" fill="hold"/>
                                        <p:tgtEl>
                                          <p:spTgt spid="1368">
                                            <p:txEl>
                                              <p:pRg st="0" end="0"/>
                                            </p:txEl>
                                          </p:spTgt>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9" fill="hold">
                                  <p:stCondLst>
                                    <p:cond delay="0"/>
                                  </p:stCondLst>
                                  <p:iterate type="el" backwards="0">
                                    <p:tmAbs val="0"/>
                                  </p:iterate>
                                  <p:childTnLst>
                                    <p:set>
                                      <p:cBhvr>
                                        <p:cTn id="38" fill="hold"/>
                                        <p:tgtEl>
                                          <p:spTgt spid="1365"/>
                                        </p:tgtEl>
                                        <p:attrNameLst>
                                          <p:attrName>style.visibility</p:attrName>
                                        </p:attrNameLst>
                                      </p:cBhvr>
                                      <p:to>
                                        <p:strVal val="visible"/>
                                      </p:to>
                                    </p:set>
                                  </p:childTnLst>
                                </p:cTn>
                              </p:par>
                            </p:childTnLst>
                          </p:cTn>
                        </p:par>
                        <p:par>
                          <p:cTn id="39" fill="hold">
                            <p:stCondLst>
                              <p:cond delay="0"/>
                            </p:stCondLst>
                            <p:childTnLst>
                              <p:par>
                                <p:cTn id="40" presetClass="entr" nodeType="afterEffect" presetSubtype="0" presetID="1" grpId="10" fill="hold">
                                  <p:stCondLst>
                                    <p:cond delay="0"/>
                                  </p:stCondLst>
                                  <p:iterate type="el" backwards="0">
                                    <p:tmAbs val="0"/>
                                  </p:iterate>
                                  <p:childTnLst>
                                    <p:set>
                                      <p:cBhvr>
                                        <p:cTn id="41" fill="hold"/>
                                        <p:tgtEl>
                                          <p:spTgt spid="1362"/>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1" fill="hold">
                                  <p:stCondLst>
                                    <p:cond delay="0"/>
                                  </p:stCondLst>
                                  <p:iterate type="el" backwards="0">
                                    <p:tmAbs val="0"/>
                                  </p:iterate>
                                  <p:childTnLst>
                                    <p:set>
                                      <p:cBhvr>
                                        <p:cTn id="44" fill="hold"/>
                                        <p:tgtEl>
                                          <p:spTgt spid="1367">
                                            <p:bg/>
                                          </p:spTgt>
                                        </p:tgtEl>
                                        <p:attrNameLst>
                                          <p:attrName>style.visibility</p:attrName>
                                        </p:attrNameLst>
                                      </p:cBhvr>
                                      <p:to>
                                        <p:strVal val="visible"/>
                                      </p:to>
                                    </p:set>
                                  </p:childTnLst>
                                </p:cTn>
                              </p:par>
                              <p:par>
                                <p:cTn id="45" presetClass="entr" nodeType="withEffect" presetSubtype="0" presetID="1" grpId="11" fill="hold">
                                  <p:stCondLst>
                                    <p:cond delay="0"/>
                                  </p:stCondLst>
                                  <p:iterate type="el" backwards="0">
                                    <p:tmAbs val="0"/>
                                  </p:iterate>
                                  <p:childTnLst>
                                    <p:set>
                                      <p:cBhvr>
                                        <p:cTn id="46" fill="hold"/>
                                        <p:tgtEl>
                                          <p:spTgt spid="1367">
                                            <p:txEl>
                                              <p:pRg st="0" end="0"/>
                                            </p:txEl>
                                          </p:spTgt>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2" fill="hold">
                                  <p:stCondLst>
                                    <p:cond delay="0"/>
                                  </p:stCondLst>
                                  <p:iterate type="el" backwards="0">
                                    <p:tmAbs val="0"/>
                                  </p:iterate>
                                  <p:childTnLst>
                                    <p:set>
                                      <p:cBhvr>
                                        <p:cTn id="49" fill="hold"/>
                                        <p:tgtEl>
                                          <p:spTgt spid="1369"/>
                                        </p:tgtEl>
                                        <p:attrNameLst>
                                          <p:attrName>style.visibility</p:attrName>
                                        </p:attrNameLst>
                                      </p:cBhvr>
                                      <p:to>
                                        <p:strVal val="visible"/>
                                      </p:to>
                                    </p:set>
                                  </p:childTnLst>
                                </p:cTn>
                              </p:par>
                            </p:childTnLst>
                          </p:cTn>
                        </p:par>
                        <p:par>
                          <p:cTn id="50" fill="hold">
                            <p:stCondLst>
                              <p:cond delay="0"/>
                            </p:stCondLst>
                            <p:childTnLst>
                              <p:par>
                                <p:cTn id="51" presetClass="entr" nodeType="afterEffect" presetSubtype="0" presetID="1" grpId="13" fill="hold">
                                  <p:stCondLst>
                                    <p:cond delay="0"/>
                                  </p:stCondLst>
                                  <p:iterate type="el" backwards="0">
                                    <p:tmAbs val="0"/>
                                  </p:iterate>
                                  <p:childTnLst>
                                    <p:set>
                                      <p:cBhvr>
                                        <p:cTn id="52" fill="hold"/>
                                        <p:tgtEl>
                                          <p:spTgt spid="1372">
                                            <p:bg/>
                                          </p:spTgt>
                                        </p:tgtEl>
                                        <p:attrNameLst>
                                          <p:attrName>style.visibility</p:attrName>
                                        </p:attrNameLst>
                                      </p:cBhvr>
                                      <p:to>
                                        <p:strVal val="visible"/>
                                      </p:to>
                                    </p:set>
                                  </p:childTnLst>
                                </p:cTn>
                              </p:par>
                              <p:par>
                                <p:cTn id="53" presetClass="entr" nodeType="withEffect" presetSubtype="0" presetID="1" grpId="13" fill="hold">
                                  <p:stCondLst>
                                    <p:cond delay="0"/>
                                  </p:stCondLst>
                                  <p:iterate type="el" backwards="0">
                                    <p:tmAbs val="0"/>
                                  </p:iterate>
                                  <p:childTnLst>
                                    <p:set>
                                      <p:cBhvr>
                                        <p:cTn id="54" fill="hold"/>
                                        <p:tgtEl>
                                          <p:spTgt spid="1372">
                                            <p:txEl>
                                              <p:pRg st="0" end="0"/>
                                            </p:txEl>
                                          </p:spTgt>
                                        </p:tgtEl>
                                        <p:attrNameLst>
                                          <p:attrName>style.visibility</p:attrName>
                                        </p:attrNameLst>
                                      </p:cBhvr>
                                      <p:to>
                                        <p:strVal val="visible"/>
                                      </p:to>
                                    </p:set>
                                  </p:childTnLst>
                                </p:cTn>
                              </p:par>
                            </p:childTnLst>
                          </p:cTn>
                        </p:par>
                        <p:par>
                          <p:cTn id="55" fill="hold">
                            <p:stCondLst>
                              <p:cond delay="0"/>
                            </p:stCondLst>
                            <p:childTnLst>
                              <p:par>
                                <p:cTn id="56" presetClass="entr" nodeType="afterEffect" presetSubtype="0" presetID="1" grpId="14" fill="hold">
                                  <p:stCondLst>
                                    <p:cond delay="0"/>
                                  </p:stCondLst>
                                  <p:iterate type="el" backwards="0">
                                    <p:tmAbs val="0"/>
                                  </p:iterate>
                                  <p:childTnLst>
                                    <p:set>
                                      <p:cBhvr>
                                        <p:cTn id="57" fill="hold"/>
                                        <p:tgtEl>
                                          <p:spTgt spid="1375"/>
                                        </p:tgtEl>
                                        <p:attrNameLst>
                                          <p:attrName>style.visibility</p:attrName>
                                        </p:attrNameLst>
                                      </p:cBhvr>
                                      <p:to>
                                        <p:strVal val="visible"/>
                                      </p:to>
                                    </p:set>
                                  </p:childTnLst>
                                </p:cTn>
                              </p:par>
                            </p:childTnLst>
                          </p:cTn>
                        </p:par>
                        <p:par>
                          <p:cTn id="58" fill="hold">
                            <p:stCondLst>
                              <p:cond delay="0"/>
                            </p:stCondLst>
                            <p:childTnLst>
                              <p:par>
                                <p:cTn id="59" presetClass="entr" nodeType="afterEffect" presetSubtype="0" presetID="1" grpId="15" fill="hold">
                                  <p:stCondLst>
                                    <p:cond delay="0"/>
                                  </p:stCondLst>
                                  <p:iterate type="el" backwards="0">
                                    <p:tmAbs val="0"/>
                                  </p:iterate>
                                  <p:childTnLst>
                                    <p:set>
                                      <p:cBhvr>
                                        <p:cTn id="60" fill="hold"/>
                                        <p:tgtEl>
                                          <p:spTgt spid="1373">
                                            <p:bg/>
                                          </p:spTgt>
                                        </p:tgtEl>
                                        <p:attrNameLst>
                                          <p:attrName>style.visibility</p:attrName>
                                        </p:attrNameLst>
                                      </p:cBhvr>
                                      <p:to>
                                        <p:strVal val="visible"/>
                                      </p:to>
                                    </p:set>
                                  </p:childTnLst>
                                </p:cTn>
                              </p:par>
                              <p:par>
                                <p:cTn id="61" presetClass="entr" nodeType="withEffect" presetSubtype="0" presetID="1" grpId="15" fill="hold">
                                  <p:stCondLst>
                                    <p:cond delay="0"/>
                                  </p:stCondLst>
                                  <p:iterate type="el" backwards="0">
                                    <p:tmAbs val="0"/>
                                  </p:iterate>
                                  <p:childTnLst>
                                    <p:set>
                                      <p:cBhvr>
                                        <p:cTn id="62" fill="hold"/>
                                        <p:tgtEl>
                                          <p:spTgt spid="1373">
                                            <p:txEl>
                                              <p:pRg st="0" end="0"/>
                                            </p:txEl>
                                          </p:spTgt>
                                        </p:tgtEl>
                                        <p:attrNameLst>
                                          <p:attrName>style.visibility</p:attrName>
                                        </p:attrNameLst>
                                      </p:cBhvr>
                                      <p:to>
                                        <p:strVal val="visible"/>
                                      </p:to>
                                    </p:set>
                                  </p:childTnLst>
                                </p:cTn>
                              </p:par>
                            </p:childTnLst>
                          </p:cTn>
                        </p:par>
                        <p:par>
                          <p:cTn id="63" fill="hold">
                            <p:stCondLst>
                              <p:cond delay="0"/>
                            </p:stCondLst>
                            <p:childTnLst>
                              <p:par>
                                <p:cTn id="64" presetClass="entr" nodeType="afterEffect" presetSubtype="0" presetID="1" grpId="16" fill="hold">
                                  <p:stCondLst>
                                    <p:cond delay="0"/>
                                  </p:stCondLst>
                                  <p:iterate type="el" backwards="0">
                                    <p:tmAbs val="0"/>
                                  </p:iterate>
                                  <p:childTnLst>
                                    <p:set>
                                      <p:cBhvr>
                                        <p:cTn id="65" fill="hold"/>
                                        <p:tgtEl>
                                          <p:spTgt spid="1377"/>
                                        </p:tgtEl>
                                        <p:attrNameLst>
                                          <p:attrName>style.visibility</p:attrName>
                                        </p:attrNameLst>
                                      </p:cBhvr>
                                      <p:to>
                                        <p:strVal val="visible"/>
                                      </p:to>
                                    </p:set>
                                  </p:childTnLst>
                                </p:cTn>
                              </p:par>
                            </p:childTnLst>
                          </p:cTn>
                        </p:par>
                        <p:par>
                          <p:cTn id="66" fill="hold">
                            <p:stCondLst>
                              <p:cond delay="0"/>
                            </p:stCondLst>
                            <p:childTnLst>
                              <p:par>
                                <p:cTn id="67" presetClass="entr" nodeType="afterEffect" presetSubtype="0" presetID="1" grpId="17" fill="hold">
                                  <p:stCondLst>
                                    <p:cond delay="0"/>
                                  </p:stCondLst>
                                  <p:iterate type="el" backwards="0">
                                    <p:tmAbs val="0"/>
                                  </p:iterate>
                                  <p:childTnLst>
                                    <p:set>
                                      <p:cBhvr>
                                        <p:cTn id="68" fill="hold"/>
                                        <p:tgtEl>
                                          <p:spTgt spid="1363"/>
                                        </p:tgtEl>
                                        <p:attrNameLst>
                                          <p:attrName>style.visibility</p:attrName>
                                        </p:attrNameLst>
                                      </p:cBhvr>
                                      <p:to>
                                        <p:strVal val="visible"/>
                                      </p:to>
                                    </p:set>
                                  </p:childTnLst>
                                </p:cTn>
                              </p:par>
                            </p:childTnLst>
                          </p:cTn>
                        </p:par>
                        <p:par>
                          <p:cTn id="69" fill="hold">
                            <p:stCondLst>
                              <p:cond delay="0"/>
                            </p:stCondLst>
                            <p:childTnLst>
                              <p:par>
                                <p:cTn id="70" presetClass="entr" nodeType="afterEffect" presetSubtype="0" presetID="1" grpId="18" fill="hold">
                                  <p:stCondLst>
                                    <p:cond delay="0"/>
                                  </p:stCondLst>
                                  <p:iterate type="el" backwards="0">
                                    <p:tmAbs val="0"/>
                                  </p:iterate>
                                  <p:childTnLst>
                                    <p:set>
                                      <p:cBhvr>
                                        <p:cTn id="71" fill="hold"/>
                                        <p:tgtEl>
                                          <p:spTgt spid="1366">
                                            <p:bg/>
                                          </p:spTgt>
                                        </p:tgtEl>
                                        <p:attrNameLst>
                                          <p:attrName>style.visibility</p:attrName>
                                        </p:attrNameLst>
                                      </p:cBhvr>
                                      <p:to>
                                        <p:strVal val="visible"/>
                                      </p:to>
                                    </p:set>
                                  </p:childTnLst>
                                </p:cTn>
                              </p:par>
                              <p:par>
                                <p:cTn id="72" presetClass="entr" nodeType="withEffect" presetSubtype="0" presetID="1" grpId="18" fill="hold">
                                  <p:stCondLst>
                                    <p:cond delay="0"/>
                                  </p:stCondLst>
                                  <p:iterate type="el" backwards="0">
                                    <p:tmAbs val="0"/>
                                  </p:iterate>
                                  <p:childTnLst>
                                    <p:set>
                                      <p:cBhvr>
                                        <p:cTn id="73" fill="hold"/>
                                        <p:tgtEl>
                                          <p:spTgt spid="1366">
                                            <p:txEl>
                                              <p:pRg st="0" end="0"/>
                                            </p:txEl>
                                          </p:spTgt>
                                        </p:tgtEl>
                                        <p:attrNameLst>
                                          <p:attrName>style.visibility</p:attrName>
                                        </p:attrNameLst>
                                      </p:cBhvr>
                                      <p:to>
                                        <p:strVal val="visible"/>
                                      </p:to>
                                    </p:set>
                                  </p:childTnLst>
                                </p:cTn>
                              </p:par>
                            </p:childTnLst>
                          </p:cTn>
                        </p:par>
                        <p:par>
                          <p:cTn id="74" fill="hold">
                            <p:stCondLst>
                              <p:cond delay="0"/>
                            </p:stCondLst>
                            <p:childTnLst>
                              <p:par>
                                <p:cTn id="75" presetClass="entr" nodeType="afterEffect" presetSubtype="0" presetID="1" grpId="19" fill="hold">
                                  <p:stCondLst>
                                    <p:cond delay="0"/>
                                  </p:stCondLst>
                                  <p:iterate type="el" backwards="0">
                                    <p:tmAbs val="0"/>
                                  </p:iterate>
                                  <p:childTnLst>
                                    <p:set>
                                      <p:cBhvr>
                                        <p:cTn id="76" fill="hold"/>
                                        <p:tgtEl>
                                          <p:spTgt spid="1371">
                                            <p:bg/>
                                          </p:spTgt>
                                        </p:tgtEl>
                                        <p:attrNameLst>
                                          <p:attrName>style.visibility</p:attrName>
                                        </p:attrNameLst>
                                      </p:cBhvr>
                                      <p:to>
                                        <p:strVal val="visible"/>
                                      </p:to>
                                    </p:set>
                                  </p:childTnLst>
                                </p:cTn>
                              </p:par>
                              <p:par>
                                <p:cTn id="77" presetClass="entr" nodeType="withEffect" presetSubtype="0" presetID="1" grpId="19" fill="hold">
                                  <p:stCondLst>
                                    <p:cond delay="0"/>
                                  </p:stCondLst>
                                  <p:iterate type="el" backwards="0">
                                    <p:tmAbs val="0"/>
                                  </p:iterate>
                                  <p:childTnLst>
                                    <p:set>
                                      <p:cBhvr>
                                        <p:cTn id="78" fill="hold"/>
                                        <p:tgtEl>
                                          <p:spTgt spid="1371">
                                            <p:txEl>
                                              <p:pRg st="0" end="0"/>
                                            </p:txEl>
                                          </p:spTgt>
                                        </p:tgtEl>
                                        <p:attrNameLst>
                                          <p:attrName>style.visibility</p:attrName>
                                        </p:attrNameLst>
                                      </p:cBhvr>
                                      <p:to>
                                        <p:strVal val="visible"/>
                                      </p:to>
                                    </p:set>
                                  </p:childTnLst>
                                </p:cTn>
                              </p:par>
                            </p:childTnLst>
                          </p:cTn>
                        </p:par>
                        <p:par>
                          <p:cTn id="79" fill="hold">
                            <p:stCondLst>
                              <p:cond delay="0"/>
                            </p:stCondLst>
                            <p:childTnLst>
                              <p:par>
                                <p:cTn id="80" presetClass="entr" nodeType="afterEffect" presetSubtype="0" presetID="1" grpId="20" fill="hold">
                                  <p:stCondLst>
                                    <p:cond delay="0"/>
                                  </p:stCondLst>
                                  <p:iterate type="el" backwards="0">
                                    <p:tmAbs val="0"/>
                                  </p:iterate>
                                  <p:childTnLst>
                                    <p:set>
                                      <p:cBhvr>
                                        <p:cTn id="81" fill="hold"/>
                                        <p:tgtEl>
                                          <p:spTgt spid="1370"/>
                                        </p:tgtEl>
                                        <p:attrNameLst>
                                          <p:attrName>style.visibility</p:attrName>
                                        </p:attrNameLst>
                                      </p:cBhvr>
                                      <p:to>
                                        <p:strVal val="visible"/>
                                      </p:to>
                                    </p:set>
                                  </p:childTnLst>
                                </p:cTn>
                              </p:par>
                            </p:childTnLst>
                          </p:cTn>
                        </p:par>
                        <p:par>
                          <p:cTn id="82" fill="hold">
                            <p:stCondLst>
                              <p:cond delay="0"/>
                            </p:stCondLst>
                            <p:childTnLst>
                              <p:par>
                                <p:cTn id="83" presetClass="entr" nodeType="afterEffect" presetSubtype="0" presetID="1" grpId="21" fill="hold">
                                  <p:stCondLst>
                                    <p:cond delay="0"/>
                                  </p:stCondLst>
                                  <p:iterate type="el" backwards="0">
                                    <p:tmAbs val="0"/>
                                  </p:iterate>
                                  <p:childTnLst>
                                    <p:set>
                                      <p:cBhvr>
                                        <p:cTn id="84" fill="hold"/>
                                        <p:tgtEl>
                                          <p:spTgt spid="1374">
                                            <p:bg/>
                                          </p:spTgt>
                                        </p:tgtEl>
                                        <p:attrNameLst>
                                          <p:attrName>style.visibility</p:attrName>
                                        </p:attrNameLst>
                                      </p:cBhvr>
                                      <p:to>
                                        <p:strVal val="visible"/>
                                      </p:to>
                                    </p:set>
                                  </p:childTnLst>
                                </p:cTn>
                              </p:par>
                              <p:par>
                                <p:cTn id="85" presetClass="entr" nodeType="withEffect" presetSubtype="0" presetID="1" grpId="21" fill="hold">
                                  <p:stCondLst>
                                    <p:cond delay="0"/>
                                  </p:stCondLst>
                                  <p:iterate type="el" backwards="0">
                                    <p:tmAbs val="0"/>
                                  </p:iterate>
                                  <p:childTnLst>
                                    <p:set>
                                      <p:cBhvr>
                                        <p:cTn id="86" fill="hold"/>
                                        <p:tgtEl>
                                          <p:spTgt spid="1374">
                                            <p:txEl>
                                              <p:pRg st="0" end="0"/>
                                            </p:txEl>
                                          </p:spTgt>
                                        </p:tgtEl>
                                        <p:attrNameLst>
                                          <p:attrName>style.visibility</p:attrName>
                                        </p:attrNameLst>
                                      </p:cBhvr>
                                      <p:to>
                                        <p:strVal val="visible"/>
                                      </p:to>
                                    </p:set>
                                  </p:childTnLst>
                                </p:cTn>
                              </p:par>
                            </p:childTnLst>
                          </p:cTn>
                        </p:par>
                        <p:par>
                          <p:cTn id="87" fill="hold">
                            <p:stCondLst>
                              <p:cond delay="0"/>
                            </p:stCondLst>
                            <p:childTnLst>
                              <p:par>
                                <p:cTn id="88" presetClass="entr" nodeType="afterEffect" presetSubtype="0" presetID="1" grpId="22" fill="hold">
                                  <p:stCondLst>
                                    <p:cond delay="0"/>
                                  </p:stCondLst>
                                  <p:iterate type="el" backwards="0">
                                    <p:tmAbs val="0"/>
                                  </p:iterate>
                                  <p:childTnLst>
                                    <p:set>
                                      <p:cBhvr>
                                        <p:cTn id="89" fill="hold"/>
                                        <p:tgtEl>
                                          <p:spTgt spid="137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Class="entr" nodeType="clickEffect" presetSubtype="0" presetID="1" grpId="23" fill="hold">
                                  <p:stCondLst>
                                    <p:cond delay="0"/>
                                  </p:stCondLst>
                                  <p:iterate type="el" backwards="0">
                                    <p:tmAbs val="0"/>
                                  </p:iterate>
                                  <p:childTnLst>
                                    <p:set>
                                      <p:cBhvr>
                                        <p:cTn id="93" fill="hold"/>
                                        <p:tgtEl>
                                          <p:spTgt spid="1311"/>
                                        </p:tgtEl>
                                        <p:attrNameLst>
                                          <p:attrName>style.visibility</p:attrName>
                                        </p:attrNameLst>
                                      </p:cBhvr>
                                      <p:to>
                                        <p:strVal val="visible"/>
                                      </p:to>
                                    </p:set>
                                  </p:childTnLst>
                                </p:cTn>
                              </p:par>
                            </p:childTnLst>
                          </p:cTn>
                        </p:par>
                        <p:par>
                          <p:cTn id="94" fill="hold">
                            <p:stCondLst>
                              <p:cond delay="0"/>
                            </p:stCondLst>
                            <p:childTnLst>
                              <p:par>
                                <p:cTn id="95" presetClass="entr" nodeType="afterEffect" presetSubtype="0" presetID="1" grpId="24" fill="hold">
                                  <p:stCondLst>
                                    <p:cond delay="0"/>
                                  </p:stCondLst>
                                  <p:iterate type="el" backwards="0">
                                    <p:tmAbs val="0"/>
                                  </p:iterate>
                                  <p:childTnLst>
                                    <p:set>
                                      <p:cBhvr>
                                        <p:cTn id="96" fill="hold"/>
                                        <p:tgtEl>
                                          <p:spTgt spid="1364"/>
                                        </p:tgtEl>
                                        <p:attrNameLst>
                                          <p:attrName>style.visibility</p:attrName>
                                        </p:attrNameLst>
                                      </p:cBhvr>
                                      <p:to>
                                        <p:strVal val="visible"/>
                                      </p:to>
                                    </p:set>
                                  </p:childTnLst>
                                </p:cTn>
                              </p:par>
                            </p:childTnLst>
                          </p:cTn>
                        </p:par>
                        <p:par>
                          <p:cTn id="97" fill="hold">
                            <p:stCondLst>
                              <p:cond delay="0"/>
                            </p:stCondLst>
                            <p:childTnLst>
                              <p:par>
                                <p:cTn id="98" presetClass="entr" nodeType="afterEffect" presetSubtype="0" presetID="1" grpId="25" fill="hold">
                                  <p:stCondLst>
                                    <p:cond delay="0"/>
                                  </p:stCondLst>
                                  <p:iterate type="el" backwards="0">
                                    <p:tmAbs val="0"/>
                                  </p:iterate>
                                  <p:childTnLst>
                                    <p:set>
                                      <p:cBhvr>
                                        <p:cTn id="99" fill="hold"/>
                                        <p:tgtEl>
                                          <p:spTgt spid="1378">
                                            <p:bg/>
                                          </p:spTgt>
                                        </p:tgtEl>
                                        <p:attrNameLst>
                                          <p:attrName>style.visibility</p:attrName>
                                        </p:attrNameLst>
                                      </p:cBhvr>
                                      <p:to>
                                        <p:strVal val="visible"/>
                                      </p:to>
                                    </p:set>
                                  </p:childTnLst>
                                </p:cTn>
                              </p:par>
                              <p:par>
                                <p:cTn id="100" presetClass="entr" nodeType="withEffect" presetSubtype="0" presetID="1" grpId="25" fill="hold">
                                  <p:stCondLst>
                                    <p:cond delay="0"/>
                                  </p:stCondLst>
                                  <p:iterate type="el" backwards="0">
                                    <p:tmAbs val="0"/>
                                  </p:iterate>
                                  <p:childTnLst>
                                    <p:set>
                                      <p:cBhvr>
                                        <p:cTn id="101" fill="hold"/>
                                        <p:tgtEl>
                                          <p:spTgt spid="1378">
                                            <p:txEl>
                                              <p:pRg st="0" end="0"/>
                                            </p:txEl>
                                          </p:spTgt>
                                        </p:tgtEl>
                                        <p:attrNameLst>
                                          <p:attrName>style.visibility</p:attrName>
                                        </p:attrNameLst>
                                      </p:cBhvr>
                                      <p:to>
                                        <p:strVal val="visible"/>
                                      </p:to>
                                    </p:set>
                                  </p:childTnLst>
                                </p:cTn>
                              </p:par>
                            </p:childTnLst>
                          </p:cTn>
                        </p:par>
                        <p:par>
                          <p:cTn id="102" fill="hold">
                            <p:stCondLst>
                              <p:cond delay="0"/>
                            </p:stCondLst>
                            <p:childTnLst>
                              <p:par>
                                <p:cTn id="103" presetClass="entr" nodeType="afterEffect" presetSubtype="0" presetID="1" grpId="26" fill="hold">
                                  <p:stCondLst>
                                    <p:cond delay="0"/>
                                  </p:stCondLst>
                                  <p:iterate type="el" backwards="0">
                                    <p:tmAbs val="0"/>
                                  </p:iterate>
                                  <p:childTnLst>
                                    <p:set>
                                      <p:cBhvr>
                                        <p:cTn id="104" fill="hold"/>
                                        <p:tgtEl>
                                          <p:spTgt spid="1381"/>
                                        </p:tgtEl>
                                        <p:attrNameLst>
                                          <p:attrName>style.visibility</p:attrName>
                                        </p:attrNameLst>
                                      </p:cBhvr>
                                      <p:to>
                                        <p:strVal val="visible"/>
                                      </p:to>
                                    </p:set>
                                  </p:childTnLst>
                                </p:cTn>
                              </p:par>
                            </p:childTnLst>
                          </p:cTn>
                        </p:par>
                        <p:par>
                          <p:cTn id="105" fill="hold">
                            <p:stCondLst>
                              <p:cond delay="0"/>
                            </p:stCondLst>
                            <p:childTnLst>
                              <p:par>
                                <p:cTn id="106" presetClass="entr" nodeType="afterEffect" presetSubtype="0" presetID="1" grpId="27" fill="hold">
                                  <p:stCondLst>
                                    <p:cond delay="0"/>
                                  </p:stCondLst>
                                  <p:iterate type="el" backwards="0">
                                    <p:tmAbs val="0"/>
                                  </p:iterate>
                                  <p:childTnLst>
                                    <p:set>
                                      <p:cBhvr>
                                        <p:cTn id="107" fill="hold"/>
                                        <p:tgtEl>
                                          <p:spTgt spid="1379">
                                            <p:bg/>
                                          </p:spTgt>
                                        </p:tgtEl>
                                        <p:attrNameLst>
                                          <p:attrName>style.visibility</p:attrName>
                                        </p:attrNameLst>
                                      </p:cBhvr>
                                      <p:to>
                                        <p:strVal val="visible"/>
                                      </p:to>
                                    </p:set>
                                  </p:childTnLst>
                                </p:cTn>
                              </p:par>
                              <p:par>
                                <p:cTn id="108" presetClass="entr" nodeType="withEffect" presetSubtype="0" presetID="1" grpId="27" fill="hold">
                                  <p:stCondLst>
                                    <p:cond delay="0"/>
                                  </p:stCondLst>
                                  <p:iterate type="el" backwards="0">
                                    <p:tmAbs val="0"/>
                                  </p:iterate>
                                  <p:childTnLst>
                                    <p:set>
                                      <p:cBhvr>
                                        <p:cTn id="109" fill="hold"/>
                                        <p:tgtEl>
                                          <p:spTgt spid="1379">
                                            <p:txEl>
                                              <p:pRg st="0" end="0"/>
                                            </p:txEl>
                                          </p:spTgt>
                                        </p:tgtEl>
                                        <p:attrNameLst>
                                          <p:attrName>style.visibility</p:attrName>
                                        </p:attrNameLst>
                                      </p:cBhvr>
                                      <p:to>
                                        <p:strVal val="visible"/>
                                      </p:to>
                                    </p:set>
                                  </p:childTnLst>
                                </p:cTn>
                              </p:par>
                            </p:childTnLst>
                          </p:cTn>
                        </p:par>
                        <p:par>
                          <p:cTn id="110" fill="hold">
                            <p:stCondLst>
                              <p:cond delay="0"/>
                            </p:stCondLst>
                            <p:childTnLst>
                              <p:par>
                                <p:cTn id="111" presetClass="entr" nodeType="afterEffect" presetSubtype="0" presetID="1" grpId="28" fill="hold">
                                  <p:stCondLst>
                                    <p:cond delay="0"/>
                                  </p:stCondLst>
                                  <p:iterate type="el" backwards="0">
                                    <p:tmAbs val="0"/>
                                  </p:iterate>
                                  <p:childTnLst>
                                    <p:set>
                                      <p:cBhvr>
                                        <p:cTn id="112" fill="hold"/>
                                        <p:tgtEl>
                                          <p:spTgt spid="13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73" grpId="15"/>
      <p:bldP build="p" bldLvl="5" animBg="1" rev="0" advAuto="0" spid="1366" grpId="18"/>
      <p:bldP build="p" bldLvl="5" animBg="1" rev="0" advAuto="0" spid="1367" grpId="11"/>
      <p:bldP build="p" bldLvl="5" animBg="1" rev="0" advAuto="0" spid="1368" grpId="8"/>
      <p:bldP build="whole" bldLvl="1" animBg="1" rev="0" advAuto="0" spid="1370" grpId="20"/>
      <p:bldP build="whole" bldLvl="1" animBg="1" rev="0" advAuto="0" spid="1311" grpId="23"/>
      <p:bldP build="whole" bldLvl="1" animBg="1" rev="0" advAuto="0" spid="1364" grpId="24"/>
      <p:bldP build="p" bldLvl="5" animBg="1" rev="0" advAuto="0" spid="1378" grpId="25"/>
      <p:bldP build="p" bldLvl="5" animBg="1" rev="0" advAuto="0" spid="1316" grpId="4"/>
      <p:bldP build="whole" bldLvl="1" animBg="1" rev="0" advAuto="0" spid="1380" grpId="28"/>
      <p:bldP build="whole" bldLvl="1" animBg="1" rev="0" advAuto="0" spid="1309" grpId="5"/>
      <p:bldP build="p" bldLvl="5" animBg="1" rev="0" advAuto="0" spid="1379" grpId="27"/>
      <p:bldP build="whole" bldLvl="1" animBg="1" rev="0" advAuto="0" spid="1363" grpId="17"/>
      <p:bldP build="whole" bldLvl="1" animBg="1" rev="0" advAuto="0" spid="1315" grpId="6"/>
      <p:bldP build="whole" bldLvl="1" animBg="1" rev="0" advAuto="0" spid="1361" grpId="7"/>
      <p:bldP build="whole" bldLvl="1" animBg="1" rev="0" advAuto="0" spid="1362" grpId="10"/>
      <p:bldP build="whole" bldLvl="1" animBg="1" rev="0" advAuto="0" spid="1369" grpId="12"/>
      <p:bldP build="p" bldLvl="5" animBg="1" rev="0" advAuto="0" spid="1371" grpId="19"/>
      <p:bldP build="p" bldLvl="5" animBg="1" rev="0" advAuto="0" spid="1374" grpId="21"/>
      <p:bldP build="whole" bldLvl="1" animBg="1" rev="0" advAuto="0" spid="1340" grpId="3"/>
      <p:bldP build="whole" bldLvl="1" animBg="1" rev="0" advAuto="0" spid="1381" grpId="26"/>
      <p:bldP build="whole" bldLvl="1" animBg="1" rev="0" advAuto="0" spid="1377" grpId="16"/>
      <p:bldP build="whole" bldLvl="1" animBg="1" rev="0" advAuto="0" spid="1365" grpId="9"/>
      <p:bldP build="p" bldLvl="5" animBg="1" rev="0" advAuto="0" spid="1312" grpId="1"/>
      <p:bldP build="whole" bldLvl="1" animBg="1" rev="0" advAuto="0" spid="1375" grpId="14"/>
      <p:bldP build="whole" bldLvl="1" animBg="1" rev="0" advAuto="0" spid="1382" grpId="2"/>
      <p:bldP build="whole" bldLvl="1" animBg="1" rev="0" advAuto="0" spid="1376" grpId="22"/>
      <p:bldP build="p" bldLvl="5" animBg="1" rev="0" advAuto="0" spid="1372" grpId="13"/>
    </p:bldLst>
  </p:timing>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4" name="Shape 1384"/>
          <p:cNvSpPr/>
          <p:nvPr>
            <p:ph type="sldNum" sz="quarter" idx="2"/>
          </p:nvPr>
        </p:nvSpPr>
        <p:spPr>
          <a:xfrm>
            <a:off x="12466516" y="9195929"/>
            <a:ext cx="538285" cy="53366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5" name="image46.png"/>
          <p:cNvPicPr>
            <a:picLocks noChangeAspect="1"/>
          </p:cNvPicPr>
          <p:nvPr/>
        </p:nvPicPr>
        <p:blipFill>
          <a:blip r:embed="rId2">
            <a:extLst/>
          </a:blip>
          <a:stretch>
            <a:fillRect/>
          </a:stretch>
        </p:blipFill>
        <p:spPr>
          <a:xfrm>
            <a:off x="6177279" y="5635413"/>
            <a:ext cx="6827522" cy="3506331"/>
          </a:xfrm>
          <a:prstGeom prst="rect">
            <a:avLst/>
          </a:prstGeom>
          <a:ln w="12700">
            <a:miter lim="400000"/>
          </a:ln>
        </p:spPr>
      </p:pic>
      <p:sp>
        <p:nvSpPr>
          <p:cNvPr id="1386" name="Shape 1386"/>
          <p:cNvSpPr/>
          <p:nvPr>
            <p:ph type="title" idx="4294967295"/>
          </p:nvPr>
        </p:nvSpPr>
        <p:spPr>
          <a:xfrm>
            <a:off x="1083733" y="325119"/>
            <a:ext cx="11054081" cy="1300481"/>
          </a:xfrm>
          <a:prstGeom prst="rect">
            <a:avLst/>
          </a:prstGeom>
        </p:spPr>
        <p:txBody>
          <a:bodyPr lIns="65023" tIns="65023" rIns="65023" bIns="65023" anchor="t"/>
          <a:lstStyle>
            <a:lvl1pPr defTabSz="1300480">
              <a:defRPr b="1" sz="5000">
                <a:solidFill>
                  <a:srgbClr val="FFFFFF"/>
                </a:solidFill>
                <a:latin typeface="Arial"/>
                <a:ea typeface="Arial"/>
                <a:cs typeface="Arial"/>
                <a:sym typeface="Arial"/>
              </a:defRPr>
            </a:lvl1pPr>
          </a:lstStyle>
          <a:p>
            <a:pPr/>
            <a:r>
              <a:t>Back Room Front Room 2</a:t>
            </a:r>
          </a:p>
        </p:txBody>
      </p:sp>
      <p:pic>
        <p:nvPicPr>
          <p:cNvPr id="1387" name="image47.png"/>
          <p:cNvPicPr>
            <a:picLocks noChangeAspect="1"/>
          </p:cNvPicPr>
          <p:nvPr/>
        </p:nvPicPr>
        <p:blipFill>
          <a:blip r:embed="rId3">
            <a:extLst/>
          </a:blip>
          <a:stretch>
            <a:fillRect/>
          </a:stretch>
        </p:blipFill>
        <p:spPr>
          <a:xfrm>
            <a:off x="2219396" y="988906"/>
            <a:ext cx="1122116" cy="1286934"/>
          </a:xfrm>
          <a:prstGeom prst="rect">
            <a:avLst/>
          </a:prstGeom>
          <a:ln w="12700">
            <a:miter lim="400000"/>
          </a:ln>
        </p:spPr>
      </p:pic>
      <p:pic>
        <p:nvPicPr>
          <p:cNvPr id="1388" name="image49.png"/>
          <p:cNvPicPr>
            <a:picLocks noChangeAspect="1"/>
          </p:cNvPicPr>
          <p:nvPr/>
        </p:nvPicPr>
        <p:blipFill>
          <a:blip r:embed="rId4">
            <a:extLst/>
          </a:blip>
          <a:stretch>
            <a:fillRect/>
          </a:stretch>
        </p:blipFill>
        <p:spPr>
          <a:xfrm>
            <a:off x="866986" y="4985173"/>
            <a:ext cx="4933246" cy="4208499"/>
          </a:xfrm>
          <a:prstGeom prst="rect">
            <a:avLst/>
          </a:prstGeom>
          <a:ln w="12700">
            <a:miter lim="400000"/>
          </a:ln>
        </p:spPr>
      </p:pic>
      <p:sp>
        <p:nvSpPr>
          <p:cNvPr id="1389" name="Shape 1389"/>
          <p:cNvSpPr/>
          <p:nvPr/>
        </p:nvSpPr>
        <p:spPr>
          <a:xfrm>
            <a:off x="1167271" y="5852160"/>
            <a:ext cx="783449" cy="541867"/>
          </a:xfrm>
          <a:prstGeom prst="rect">
            <a:avLst/>
          </a:prstGeom>
          <a:solidFill>
            <a:srgbClr val="E57333">
              <a:alpha val="49001"/>
            </a:srgbClr>
          </a:solidFill>
          <a:ln w="12700">
            <a:solidFill>
              <a:srgbClr val="000000"/>
            </a:solidFill>
            <a:miter lim="400000"/>
          </a:ln>
        </p:spPr>
        <p:txBody>
          <a:bodyPr lIns="65023" tIns="65023" rIns="65023" bIns="65023" anchor="ctr"/>
          <a:lstStyle/>
          <a:p>
            <a:pPr defTabSz="1300480">
              <a:defRPr sz="3400">
                <a:latin typeface="Times"/>
                <a:ea typeface="Times"/>
                <a:cs typeface="Times"/>
                <a:sym typeface="Times"/>
              </a:defRPr>
            </a:pPr>
          </a:p>
        </p:txBody>
      </p:sp>
      <p:sp>
        <p:nvSpPr>
          <p:cNvPr id="1390" name="Shape 1390"/>
          <p:cNvSpPr/>
          <p:nvPr/>
        </p:nvSpPr>
        <p:spPr>
          <a:xfrm>
            <a:off x="1733973" y="6394026"/>
            <a:ext cx="1183076" cy="541868"/>
          </a:xfrm>
          <a:prstGeom prst="rect">
            <a:avLst/>
          </a:prstGeom>
          <a:solidFill>
            <a:srgbClr val="FBE533">
              <a:alpha val="50000"/>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391" name="Shape 1391"/>
          <p:cNvSpPr/>
          <p:nvPr/>
        </p:nvSpPr>
        <p:spPr>
          <a:xfrm>
            <a:off x="1454008" y="8019626"/>
            <a:ext cx="2447432" cy="541868"/>
          </a:xfrm>
          <a:prstGeom prst="rect">
            <a:avLst/>
          </a:prstGeom>
          <a:solidFill>
            <a:srgbClr val="4B659A">
              <a:alpha val="50000"/>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392" name="Shape 1392"/>
          <p:cNvSpPr/>
          <p:nvPr/>
        </p:nvSpPr>
        <p:spPr>
          <a:xfrm>
            <a:off x="959556" y="5310293"/>
            <a:ext cx="496712" cy="541868"/>
          </a:xfrm>
          <a:prstGeom prst="rect">
            <a:avLst/>
          </a:prstGeom>
          <a:solidFill>
            <a:srgbClr val="659EAE">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393" name="Shape 1393"/>
          <p:cNvSpPr/>
          <p:nvPr/>
        </p:nvSpPr>
        <p:spPr>
          <a:xfrm>
            <a:off x="1463039" y="5852160"/>
            <a:ext cx="487681" cy="541867"/>
          </a:xfrm>
          <a:prstGeom prst="rect">
            <a:avLst/>
          </a:prstGeom>
          <a:solidFill>
            <a:srgbClr val="E573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394" name="Shape 1394"/>
          <p:cNvSpPr/>
          <p:nvPr/>
        </p:nvSpPr>
        <p:spPr>
          <a:xfrm>
            <a:off x="1733973" y="6394026"/>
            <a:ext cx="216747" cy="541868"/>
          </a:xfrm>
          <a:prstGeom prst="rect">
            <a:avLst/>
          </a:prstGeom>
          <a:solidFill>
            <a:srgbClr val="FBE5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395" name="Shape 1395"/>
          <p:cNvSpPr/>
          <p:nvPr/>
        </p:nvSpPr>
        <p:spPr>
          <a:xfrm>
            <a:off x="1950719" y="6926862"/>
            <a:ext cx="489940" cy="541867"/>
          </a:xfrm>
          <a:prstGeom prst="rect">
            <a:avLst/>
          </a:prstGeom>
          <a:solidFill>
            <a:srgbClr val="FF9E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396" name="Shape 1396"/>
          <p:cNvSpPr/>
          <p:nvPr/>
        </p:nvSpPr>
        <p:spPr>
          <a:xfrm>
            <a:off x="2677724" y="7477760"/>
            <a:ext cx="742810" cy="541867"/>
          </a:xfrm>
          <a:prstGeom prst="rect">
            <a:avLst/>
          </a:prstGeom>
          <a:solidFill>
            <a:srgbClr val="9493B2">
              <a:alpha val="50000"/>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397" name="Shape 1397"/>
          <p:cNvSpPr/>
          <p:nvPr/>
        </p:nvSpPr>
        <p:spPr>
          <a:xfrm>
            <a:off x="1454008" y="8019626"/>
            <a:ext cx="496712" cy="541868"/>
          </a:xfrm>
          <a:prstGeom prst="rect">
            <a:avLst/>
          </a:prstGeom>
          <a:solidFill>
            <a:srgbClr val="4B659A">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398" name="Shape 1398"/>
          <p:cNvSpPr/>
          <p:nvPr/>
        </p:nvSpPr>
        <p:spPr>
          <a:xfrm>
            <a:off x="7583876" y="5852160"/>
            <a:ext cx="106115" cy="541867"/>
          </a:xfrm>
          <a:prstGeom prst="rect">
            <a:avLst/>
          </a:prstGeom>
          <a:solidFill>
            <a:srgbClr val="659EAE">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399" name="Shape 1399"/>
          <p:cNvSpPr/>
          <p:nvPr/>
        </p:nvSpPr>
        <p:spPr>
          <a:xfrm>
            <a:off x="8060266" y="5852160"/>
            <a:ext cx="108375" cy="541867"/>
          </a:xfrm>
          <a:prstGeom prst="rect">
            <a:avLst/>
          </a:prstGeom>
          <a:solidFill>
            <a:srgbClr val="E573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00" name="Shape 1400"/>
          <p:cNvSpPr/>
          <p:nvPr/>
        </p:nvSpPr>
        <p:spPr>
          <a:xfrm>
            <a:off x="8493760" y="6129867"/>
            <a:ext cx="110632" cy="264160"/>
          </a:xfrm>
          <a:prstGeom prst="rect">
            <a:avLst/>
          </a:prstGeom>
          <a:solidFill>
            <a:srgbClr val="FF9E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01" name="Shape 1401"/>
          <p:cNvSpPr/>
          <p:nvPr/>
        </p:nvSpPr>
        <p:spPr>
          <a:xfrm>
            <a:off x="8493760" y="5852160"/>
            <a:ext cx="110632" cy="264161"/>
          </a:xfrm>
          <a:prstGeom prst="rect">
            <a:avLst/>
          </a:prstGeom>
          <a:solidFill>
            <a:srgbClr val="FBE5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02" name="Shape 1402"/>
          <p:cNvSpPr/>
          <p:nvPr/>
        </p:nvSpPr>
        <p:spPr>
          <a:xfrm>
            <a:off x="9462347" y="5852160"/>
            <a:ext cx="126437" cy="541867"/>
          </a:xfrm>
          <a:prstGeom prst="rect">
            <a:avLst/>
          </a:prstGeom>
          <a:solidFill>
            <a:srgbClr val="9493B2">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03" name="Shape 1403"/>
          <p:cNvSpPr/>
          <p:nvPr/>
        </p:nvSpPr>
        <p:spPr>
          <a:xfrm>
            <a:off x="8972408" y="6129867"/>
            <a:ext cx="124180" cy="264160"/>
          </a:xfrm>
          <a:prstGeom prst="rect">
            <a:avLst/>
          </a:prstGeom>
          <a:solidFill>
            <a:srgbClr val="4B659A">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04" name="Shape 1404"/>
          <p:cNvSpPr/>
          <p:nvPr/>
        </p:nvSpPr>
        <p:spPr>
          <a:xfrm>
            <a:off x="8972408" y="5852160"/>
            <a:ext cx="124180" cy="264161"/>
          </a:xfrm>
          <a:prstGeom prst="rect">
            <a:avLst/>
          </a:prstGeom>
          <a:solidFill>
            <a:srgbClr val="FBE5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05" name="Shape 1405"/>
          <p:cNvSpPr/>
          <p:nvPr/>
        </p:nvSpPr>
        <p:spPr>
          <a:xfrm>
            <a:off x="9902613" y="5852160"/>
            <a:ext cx="124179" cy="541867"/>
          </a:xfrm>
          <a:prstGeom prst="rect">
            <a:avLst/>
          </a:prstGeom>
          <a:solidFill>
            <a:srgbClr val="4B659A">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06" name="Shape 1406"/>
          <p:cNvSpPr/>
          <p:nvPr/>
        </p:nvSpPr>
        <p:spPr>
          <a:xfrm>
            <a:off x="758613" y="4118186"/>
            <a:ext cx="5152546" cy="49872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400">
                <a:latin typeface="Arial"/>
                <a:ea typeface="Arial"/>
                <a:cs typeface="Arial"/>
                <a:sym typeface="Arial"/>
              </a:defRPr>
            </a:lvl1pPr>
          </a:lstStyle>
          <a:p>
            <a:pPr/>
            <a:r>
              <a:t>Back-room Design Development</a:t>
            </a:r>
          </a:p>
        </p:txBody>
      </p:sp>
      <p:grpSp>
        <p:nvGrpSpPr>
          <p:cNvPr id="1409" name="Group 1409"/>
          <p:cNvGrpSpPr/>
          <p:nvPr/>
        </p:nvGrpSpPr>
        <p:grpSpPr>
          <a:xfrm>
            <a:off x="7084906" y="5064196"/>
            <a:ext cx="4876801" cy="261903"/>
            <a:chOff x="0" y="20258"/>
            <a:chExt cx="4876800" cy="261902"/>
          </a:xfrm>
        </p:grpSpPr>
        <p:sp>
          <p:nvSpPr>
            <p:cNvPr id="1407" name="Shape 1407"/>
            <p:cNvSpPr/>
            <p:nvPr/>
          </p:nvSpPr>
          <p:spPr>
            <a:xfrm>
              <a:off x="0" y="157982"/>
              <a:ext cx="4660054" cy="1"/>
            </a:xfrm>
            <a:prstGeom prst="line">
              <a:avLst/>
            </a:prstGeom>
            <a:noFill/>
            <a:ln w="254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08" name="Shape 1408"/>
            <p:cNvSpPr/>
            <p:nvPr/>
          </p:nvSpPr>
          <p:spPr>
            <a:xfrm rot="5400000">
              <a:off x="4614897" y="20258"/>
              <a:ext cx="261904" cy="261903"/>
            </a:xfrm>
            <a:prstGeom prst="triangle">
              <a:avLst/>
            </a:prstGeom>
            <a:solidFill>
              <a:srgbClr val="3C4361"/>
            </a:solidFill>
            <a:ln w="12700" cap="flat">
              <a:solidFill>
                <a:srgbClr val="000000"/>
              </a:solidFill>
              <a:prstDash val="solid"/>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grpSp>
      <p:sp>
        <p:nvSpPr>
          <p:cNvPr id="1410" name="Shape 1410"/>
          <p:cNvSpPr/>
          <p:nvPr/>
        </p:nvSpPr>
        <p:spPr>
          <a:xfrm>
            <a:off x="6827520" y="4660053"/>
            <a:ext cx="5314789" cy="49871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400">
                <a:latin typeface="Arial"/>
                <a:ea typeface="Arial"/>
                <a:cs typeface="Arial"/>
                <a:sym typeface="Arial"/>
              </a:defRPr>
            </a:lvl1pPr>
          </a:lstStyle>
          <a:p>
            <a:pPr/>
            <a:r>
              <a:t>Front-room Evolutionary Delivery</a:t>
            </a:r>
          </a:p>
        </p:txBody>
      </p:sp>
      <p:grpSp>
        <p:nvGrpSpPr>
          <p:cNvPr id="1434" name="Group 1434"/>
          <p:cNvGrpSpPr/>
          <p:nvPr/>
        </p:nvGrpSpPr>
        <p:grpSpPr>
          <a:xfrm>
            <a:off x="758613" y="4630702"/>
            <a:ext cx="5030330" cy="4255912"/>
            <a:chOff x="0" y="17970"/>
            <a:chExt cx="5030329" cy="4255910"/>
          </a:xfrm>
        </p:grpSpPr>
        <p:sp>
          <p:nvSpPr>
            <p:cNvPr id="1411" name="Shape 1411"/>
            <p:cNvSpPr/>
            <p:nvPr/>
          </p:nvSpPr>
          <p:spPr>
            <a:xfrm flipH="1">
              <a:off x="693137"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12" name="Shape 1412"/>
            <p:cNvSpPr/>
            <p:nvPr/>
          </p:nvSpPr>
          <p:spPr>
            <a:xfrm flipH="1">
              <a:off x="1192106"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13" name="Shape 1413"/>
            <p:cNvSpPr/>
            <p:nvPr/>
          </p:nvSpPr>
          <p:spPr>
            <a:xfrm flipH="1">
              <a:off x="200942"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14" name="Shape 1414"/>
            <p:cNvSpPr/>
            <p:nvPr/>
          </p:nvSpPr>
          <p:spPr>
            <a:xfrm flipH="1">
              <a:off x="1677528"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15" name="Shape 1415"/>
            <p:cNvSpPr/>
            <p:nvPr/>
          </p:nvSpPr>
          <p:spPr>
            <a:xfrm flipH="1">
              <a:off x="2169724"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16" name="Shape 1416"/>
            <p:cNvSpPr/>
            <p:nvPr/>
          </p:nvSpPr>
          <p:spPr>
            <a:xfrm flipH="1">
              <a:off x="2668693"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17" name="Shape 1417"/>
            <p:cNvSpPr/>
            <p:nvPr/>
          </p:nvSpPr>
          <p:spPr>
            <a:xfrm flipH="1">
              <a:off x="3154115"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18" name="Shape 1418"/>
            <p:cNvSpPr/>
            <p:nvPr/>
          </p:nvSpPr>
          <p:spPr>
            <a:xfrm flipH="1">
              <a:off x="3657600"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19" name="Shape 1419"/>
            <p:cNvSpPr/>
            <p:nvPr/>
          </p:nvSpPr>
          <p:spPr>
            <a:xfrm flipH="1">
              <a:off x="4143022" y="524674"/>
              <a:ext cx="1" cy="3749207"/>
            </a:xfrm>
            <a:prstGeom prst="line">
              <a:avLst/>
            </a:prstGeom>
            <a:noFill/>
            <a:ln w="12700" cap="flat">
              <a:solidFill>
                <a:srgbClr val="474747"/>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20" name="Shape 1420"/>
            <p:cNvSpPr/>
            <p:nvPr/>
          </p:nvSpPr>
          <p:spPr>
            <a:xfrm>
              <a:off x="0" y="140139"/>
              <a:ext cx="269885"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1</a:t>
              </a:r>
            </a:p>
          </p:txBody>
        </p:sp>
        <p:sp>
          <p:nvSpPr>
            <p:cNvPr id="1421" name="Shape 1421"/>
            <p:cNvSpPr/>
            <p:nvPr/>
          </p:nvSpPr>
          <p:spPr>
            <a:xfrm>
              <a:off x="492195" y="140139"/>
              <a:ext cx="269885"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2</a:t>
              </a:r>
            </a:p>
          </p:txBody>
        </p:sp>
        <p:sp>
          <p:nvSpPr>
            <p:cNvPr id="1422" name="Shape 1422"/>
            <p:cNvSpPr/>
            <p:nvPr/>
          </p:nvSpPr>
          <p:spPr>
            <a:xfrm>
              <a:off x="982133" y="140139"/>
              <a:ext cx="269885"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3</a:t>
              </a:r>
            </a:p>
          </p:txBody>
        </p:sp>
        <p:sp>
          <p:nvSpPr>
            <p:cNvPr id="1423" name="Shape 1423"/>
            <p:cNvSpPr/>
            <p:nvPr/>
          </p:nvSpPr>
          <p:spPr>
            <a:xfrm>
              <a:off x="1460782" y="140139"/>
              <a:ext cx="269885"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4</a:t>
              </a:r>
            </a:p>
          </p:txBody>
        </p:sp>
        <p:sp>
          <p:nvSpPr>
            <p:cNvPr id="1424" name="Shape 1424"/>
            <p:cNvSpPr/>
            <p:nvPr/>
          </p:nvSpPr>
          <p:spPr>
            <a:xfrm>
              <a:off x="1968782" y="140139"/>
              <a:ext cx="269885"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5</a:t>
              </a:r>
            </a:p>
          </p:txBody>
        </p:sp>
        <p:sp>
          <p:nvSpPr>
            <p:cNvPr id="1425" name="Shape 1425"/>
            <p:cNvSpPr/>
            <p:nvPr/>
          </p:nvSpPr>
          <p:spPr>
            <a:xfrm>
              <a:off x="2460977" y="140139"/>
              <a:ext cx="269886"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6</a:t>
              </a:r>
            </a:p>
          </p:txBody>
        </p:sp>
        <p:sp>
          <p:nvSpPr>
            <p:cNvPr id="1426" name="Shape 1426"/>
            <p:cNvSpPr/>
            <p:nvPr/>
          </p:nvSpPr>
          <p:spPr>
            <a:xfrm>
              <a:off x="2950915" y="140139"/>
              <a:ext cx="269886"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7</a:t>
              </a:r>
            </a:p>
          </p:txBody>
        </p:sp>
        <p:sp>
          <p:nvSpPr>
            <p:cNvPr id="1427" name="Shape 1427"/>
            <p:cNvSpPr/>
            <p:nvPr/>
          </p:nvSpPr>
          <p:spPr>
            <a:xfrm>
              <a:off x="3461173" y="140139"/>
              <a:ext cx="269885"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8</a:t>
              </a:r>
            </a:p>
          </p:txBody>
        </p:sp>
        <p:sp>
          <p:nvSpPr>
            <p:cNvPr id="1428" name="Shape 1428"/>
            <p:cNvSpPr/>
            <p:nvPr/>
          </p:nvSpPr>
          <p:spPr>
            <a:xfrm>
              <a:off x="3953368" y="140139"/>
              <a:ext cx="269886"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9</a:t>
              </a:r>
            </a:p>
          </p:txBody>
        </p:sp>
        <p:sp>
          <p:nvSpPr>
            <p:cNvPr id="1429" name="Shape 1429"/>
            <p:cNvSpPr/>
            <p:nvPr/>
          </p:nvSpPr>
          <p:spPr>
            <a:xfrm>
              <a:off x="4380088" y="140139"/>
              <a:ext cx="282387" cy="38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n</a:t>
              </a:r>
            </a:p>
          </p:txBody>
        </p:sp>
        <p:grpSp>
          <p:nvGrpSpPr>
            <p:cNvPr id="1432" name="Group 1432"/>
            <p:cNvGrpSpPr/>
            <p:nvPr/>
          </p:nvGrpSpPr>
          <p:grpSpPr>
            <a:xfrm>
              <a:off x="153528" y="17970"/>
              <a:ext cx="4876802" cy="232323"/>
              <a:chOff x="0" y="17970"/>
              <a:chExt cx="4876800" cy="232322"/>
            </a:xfrm>
          </p:grpSpPr>
          <p:sp>
            <p:nvSpPr>
              <p:cNvPr id="1430" name="Shape 1430"/>
              <p:cNvSpPr/>
              <p:nvPr/>
            </p:nvSpPr>
            <p:spPr>
              <a:xfrm>
                <a:off x="0" y="140139"/>
                <a:ext cx="4660054" cy="1"/>
              </a:xfrm>
              <a:prstGeom prst="line">
                <a:avLst/>
              </a:prstGeom>
              <a:noFill/>
              <a:ln w="254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31" name="Shape 1431"/>
              <p:cNvSpPr/>
              <p:nvPr/>
            </p:nvSpPr>
            <p:spPr>
              <a:xfrm rot="5400000">
                <a:off x="4629687" y="3180"/>
                <a:ext cx="232324" cy="261903"/>
              </a:xfrm>
              <a:prstGeom prst="triangle">
                <a:avLst/>
              </a:prstGeom>
              <a:solidFill>
                <a:srgbClr val="3C4361"/>
              </a:solidFill>
              <a:ln w="12700" cap="flat">
                <a:solidFill>
                  <a:srgbClr val="000000"/>
                </a:solidFill>
                <a:prstDash val="solid"/>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grpSp>
        <p:sp>
          <p:nvSpPr>
            <p:cNvPr id="1433" name="Shape 1433"/>
            <p:cNvSpPr/>
            <p:nvPr/>
          </p:nvSpPr>
          <p:spPr>
            <a:xfrm flipH="1">
              <a:off x="4596835" y="524674"/>
              <a:ext cx="1" cy="3749207"/>
            </a:xfrm>
            <a:prstGeom prst="line">
              <a:avLst/>
            </a:prstGeom>
            <a:noFill/>
            <a:ln w="12700" cap="flat">
              <a:solidFill>
                <a:srgbClr val="000000"/>
              </a:solidFill>
              <a:prstDash val="dash"/>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grpSp>
      <p:grpSp>
        <p:nvGrpSpPr>
          <p:cNvPr id="1455" name="Group 1455"/>
          <p:cNvGrpSpPr/>
          <p:nvPr/>
        </p:nvGrpSpPr>
        <p:grpSpPr>
          <a:xfrm>
            <a:off x="6931377" y="5310293"/>
            <a:ext cx="4662476" cy="1192108"/>
            <a:chOff x="0" y="0"/>
            <a:chExt cx="4662474" cy="1192106"/>
          </a:xfrm>
        </p:grpSpPr>
        <p:sp>
          <p:nvSpPr>
            <p:cNvPr id="1435" name="Shape 1435"/>
            <p:cNvSpPr/>
            <p:nvPr/>
          </p:nvSpPr>
          <p:spPr>
            <a:xfrm>
              <a:off x="4380088" y="0"/>
              <a:ext cx="282387"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n</a:t>
              </a:r>
            </a:p>
          </p:txBody>
        </p:sp>
        <p:sp>
          <p:nvSpPr>
            <p:cNvPr id="1436" name="Shape 1436"/>
            <p:cNvSpPr/>
            <p:nvPr/>
          </p:nvSpPr>
          <p:spPr>
            <a:xfrm>
              <a:off x="0" y="0"/>
              <a:ext cx="269885"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1</a:t>
              </a:r>
            </a:p>
          </p:txBody>
        </p:sp>
        <p:sp>
          <p:nvSpPr>
            <p:cNvPr id="1437" name="Shape 1437"/>
            <p:cNvSpPr/>
            <p:nvPr/>
          </p:nvSpPr>
          <p:spPr>
            <a:xfrm>
              <a:off x="492195" y="0"/>
              <a:ext cx="269885"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2</a:t>
              </a:r>
            </a:p>
          </p:txBody>
        </p:sp>
        <p:sp>
          <p:nvSpPr>
            <p:cNvPr id="1438" name="Shape 1438"/>
            <p:cNvSpPr/>
            <p:nvPr/>
          </p:nvSpPr>
          <p:spPr>
            <a:xfrm>
              <a:off x="982133" y="0"/>
              <a:ext cx="269885"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3</a:t>
              </a:r>
            </a:p>
          </p:txBody>
        </p:sp>
        <p:sp>
          <p:nvSpPr>
            <p:cNvPr id="1439" name="Shape 1439"/>
            <p:cNvSpPr/>
            <p:nvPr/>
          </p:nvSpPr>
          <p:spPr>
            <a:xfrm>
              <a:off x="1460782" y="0"/>
              <a:ext cx="269885"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4</a:t>
              </a:r>
            </a:p>
          </p:txBody>
        </p:sp>
        <p:sp>
          <p:nvSpPr>
            <p:cNvPr id="1440" name="Shape 1440"/>
            <p:cNvSpPr/>
            <p:nvPr/>
          </p:nvSpPr>
          <p:spPr>
            <a:xfrm>
              <a:off x="1968782" y="0"/>
              <a:ext cx="269885"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5</a:t>
              </a:r>
            </a:p>
          </p:txBody>
        </p:sp>
        <p:sp>
          <p:nvSpPr>
            <p:cNvPr id="1441" name="Shape 1441"/>
            <p:cNvSpPr/>
            <p:nvPr/>
          </p:nvSpPr>
          <p:spPr>
            <a:xfrm>
              <a:off x="2460977" y="0"/>
              <a:ext cx="269886"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6</a:t>
              </a:r>
            </a:p>
          </p:txBody>
        </p:sp>
        <p:sp>
          <p:nvSpPr>
            <p:cNvPr id="1442" name="Shape 1442"/>
            <p:cNvSpPr/>
            <p:nvPr/>
          </p:nvSpPr>
          <p:spPr>
            <a:xfrm>
              <a:off x="2950915" y="0"/>
              <a:ext cx="269886"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7</a:t>
              </a:r>
            </a:p>
          </p:txBody>
        </p:sp>
        <p:sp>
          <p:nvSpPr>
            <p:cNvPr id="1443" name="Shape 1443"/>
            <p:cNvSpPr/>
            <p:nvPr/>
          </p:nvSpPr>
          <p:spPr>
            <a:xfrm>
              <a:off x="3461173" y="0"/>
              <a:ext cx="269885"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8</a:t>
              </a:r>
            </a:p>
          </p:txBody>
        </p:sp>
        <p:sp>
          <p:nvSpPr>
            <p:cNvPr id="1444" name="Shape 1444"/>
            <p:cNvSpPr/>
            <p:nvPr/>
          </p:nvSpPr>
          <p:spPr>
            <a:xfrm>
              <a:off x="3953368" y="0"/>
              <a:ext cx="269886"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b="1" sz="1800">
                  <a:latin typeface="Arial"/>
                  <a:ea typeface="Arial"/>
                  <a:cs typeface="Arial"/>
                  <a:sym typeface="Arial"/>
                </a:defRPr>
              </a:lvl1pPr>
            </a:lstStyle>
            <a:p>
              <a:pPr/>
              <a:r>
                <a:t>9</a:t>
              </a:r>
            </a:p>
          </p:txBody>
        </p:sp>
        <p:sp>
          <p:nvSpPr>
            <p:cNvPr id="1445" name="Shape 1445"/>
            <p:cNvSpPr/>
            <p:nvPr/>
          </p:nvSpPr>
          <p:spPr>
            <a:xfrm>
              <a:off x="4660053" y="433493"/>
              <a:ext cx="1" cy="758614"/>
            </a:xfrm>
            <a:prstGeom prst="line">
              <a:avLst/>
            </a:prstGeom>
            <a:noFill/>
            <a:ln w="12700" cap="flat">
              <a:solidFill>
                <a:srgbClr val="000000"/>
              </a:solidFill>
              <a:prstDash val="dash"/>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46" name="Shape 1446"/>
            <p:cNvSpPr/>
            <p:nvPr/>
          </p:nvSpPr>
          <p:spPr>
            <a:xfrm flipH="1">
              <a:off x="216746"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47" name="Shape 1447"/>
            <p:cNvSpPr/>
            <p:nvPr/>
          </p:nvSpPr>
          <p:spPr>
            <a:xfrm flipH="1">
              <a:off x="758613"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48" name="Shape 1448"/>
            <p:cNvSpPr/>
            <p:nvPr/>
          </p:nvSpPr>
          <p:spPr>
            <a:xfrm flipH="1">
              <a:off x="1237262"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49" name="Shape 1449"/>
            <p:cNvSpPr/>
            <p:nvPr/>
          </p:nvSpPr>
          <p:spPr>
            <a:xfrm>
              <a:off x="1673013"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50" name="Shape 1450"/>
            <p:cNvSpPr/>
            <p:nvPr/>
          </p:nvSpPr>
          <p:spPr>
            <a:xfrm>
              <a:off x="2646115"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51" name="Shape 1451"/>
            <p:cNvSpPr/>
            <p:nvPr/>
          </p:nvSpPr>
          <p:spPr>
            <a:xfrm>
              <a:off x="2165208"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52" name="Shape 1452"/>
            <p:cNvSpPr/>
            <p:nvPr/>
          </p:nvSpPr>
          <p:spPr>
            <a:xfrm>
              <a:off x="3095413"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53" name="Shape 1453"/>
            <p:cNvSpPr/>
            <p:nvPr/>
          </p:nvSpPr>
          <p:spPr>
            <a:xfrm>
              <a:off x="3621475"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1454" name="Shape 1454"/>
            <p:cNvSpPr/>
            <p:nvPr/>
          </p:nvSpPr>
          <p:spPr>
            <a:xfrm>
              <a:off x="4163342" y="433493"/>
              <a:ext cx="1" cy="758614"/>
            </a:xfrm>
            <a:prstGeom prst="line">
              <a:avLst/>
            </a:prstGeom>
            <a:noFill/>
            <a:ln w="12700" cap="flat">
              <a:solidFill>
                <a:srgbClr val="000000"/>
              </a:solidFill>
              <a:prstDash val="solid"/>
              <a:roun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grpSp>
      <p:sp>
        <p:nvSpPr>
          <p:cNvPr id="1456" name="Shape 1456"/>
          <p:cNvSpPr/>
          <p:nvPr/>
        </p:nvSpPr>
        <p:spPr>
          <a:xfrm flipV="1">
            <a:off x="5852159" y="1444977"/>
            <a:ext cx="5743788" cy="758615"/>
          </a:xfrm>
          <a:prstGeom prst="line">
            <a:avLst/>
          </a:prstGeom>
          <a:ln w="101600">
            <a:solidFill>
              <a:srgbClr val="D5FB3A"/>
            </a:solidFill>
            <a:tailEnd type="triangle"/>
          </a:ln>
        </p:spPr>
        <p:txBody>
          <a:bodyPr lIns="0" tIns="0" rIns="0" bIns="0"/>
          <a:lstStyle/>
          <a:p>
            <a:pPr algn="l" defTabSz="650240">
              <a:defRPr sz="1600">
                <a:latin typeface="Helvetica"/>
                <a:ea typeface="Helvetica"/>
                <a:cs typeface="Helvetica"/>
                <a:sym typeface="Helvetica"/>
              </a:defRPr>
            </a:pPr>
          </a:p>
        </p:txBody>
      </p:sp>
      <p:sp>
        <p:nvSpPr>
          <p:cNvPr id="1457" name="Shape 1457"/>
          <p:cNvSpPr/>
          <p:nvPr/>
        </p:nvSpPr>
        <p:spPr>
          <a:xfrm>
            <a:off x="5888284" y="2935111"/>
            <a:ext cx="5581228" cy="596054"/>
          </a:xfrm>
          <a:prstGeom prst="line">
            <a:avLst/>
          </a:prstGeom>
          <a:ln w="101600">
            <a:solidFill>
              <a:srgbClr val="D5FB3A"/>
            </a:solidFill>
            <a:tailEnd type="triangle"/>
          </a:ln>
        </p:spPr>
        <p:txBody>
          <a:bodyPr lIns="0" tIns="0" rIns="0" bIns="0"/>
          <a:lstStyle/>
          <a:p>
            <a:pPr algn="l" defTabSz="650240">
              <a:defRPr sz="1600">
                <a:latin typeface="Helvetica"/>
                <a:ea typeface="Helvetica"/>
                <a:cs typeface="Helvetica"/>
                <a:sym typeface="Helvetica"/>
              </a:defRPr>
            </a:pPr>
          </a:p>
        </p:txBody>
      </p:sp>
      <p:sp>
        <p:nvSpPr>
          <p:cNvPr id="1458" name="Shape 1458"/>
          <p:cNvSpPr/>
          <p:nvPr/>
        </p:nvSpPr>
        <p:spPr>
          <a:xfrm>
            <a:off x="975359" y="2600959"/>
            <a:ext cx="4226561" cy="1"/>
          </a:xfrm>
          <a:prstGeom prst="line">
            <a:avLst/>
          </a:prstGeom>
          <a:ln w="101600">
            <a:solidFill>
              <a:srgbClr val="E57333"/>
            </a:solidFill>
            <a:tailEnd type="triangle"/>
          </a:ln>
        </p:spPr>
        <p:txBody>
          <a:bodyPr lIns="0" tIns="0" rIns="0" bIns="0"/>
          <a:lstStyle/>
          <a:p>
            <a:pPr algn="l" defTabSz="650240">
              <a:defRPr sz="1600">
                <a:latin typeface="Helvetica"/>
                <a:ea typeface="Helvetica"/>
                <a:cs typeface="Helvetica"/>
                <a:sym typeface="Helvetica"/>
              </a:defRPr>
            </a:pPr>
          </a:p>
        </p:txBody>
      </p:sp>
      <p:sp>
        <p:nvSpPr>
          <p:cNvPr id="1459" name="Shape 1459"/>
          <p:cNvSpPr/>
          <p:nvPr/>
        </p:nvSpPr>
        <p:spPr>
          <a:xfrm>
            <a:off x="1083733" y="2059093"/>
            <a:ext cx="325121" cy="541867"/>
          </a:xfrm>
          <a:prstGeom prst="rect">
            <a:avLst/>
          </a:prstGeom>
          <a:solidFill>
            <a:srgbClr val="659EAE">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60" name="Shape 1460"/>
          <p:cNvSpPr/>
          <p:nvPr/>
        </p:nvSpPr>
        <p:spPr>
          <a:xfrm rot="21196172">
            <a:off x="6734951" y="1517226"/>
            <a:ext cx="325121" cy="541868"/>
          </a:xfrm>
          <a:prstGeom prst="rect">
            <a:avLst/>
          </a:prstGeom>
          <a:solidFill>
            <a:srgbClr val="659EAE">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61" name="Shape 1461"/>
          <p:cNvSpPr/>
          <p:nvPr/>
        </p:nvSpPr>
        <p:spPr>
          <a:xfrm rot="21135850">
            <a:off x="7060071" y="1408853"/>
            <a:ext cx="1300481" cy="541867"/>
          </a:xfrm>
          <a:prstGeom prst="rect">
            <a:avLst/>
          </a:prstGeom>
          <a:solidFill>
            <a:srgbClr val="E573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62" name="Shape 1462"/>
          <p:cNvSpPr/>
          <p:nvPr/>
        </p:nvSpPr>
        <p:spPr>
          <a:xfrm>
            <a:off x="1625599" y="2059093"/>
            <a:ext cx="325121" cy="541867"/>
          </a:xfrm>
          <a:prstGeom prst="rect">
            <a:avLst/>
          </a:prstGeom>
          <a:solidFill>
            <a:srgbClr val="E573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63" name="Shape 1463"/>
          <p:cNvSpPr/>
          <p:nvPr/>
        </p:nvSpPr>
        <p:spPr>
          <a:xfrm rot="388087">
            <a:off x="6836551" y="2483555"/>
            <a:ext cx="212232" cy="557673"/>
          </a:xfrm>
          <a:prstGeom prst="rect">
            <a:avLst/>
          </a:prstGeom>
          <a:solidFill>
            <a:srgbClr val="E573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64" name="Shape 1464"/>
          <p:cNvSpPr/>
          <p:nvPr/>
        </p:nvSpPr>
        <p:spPr>
          <a:xfrm>
            <a:off x="5201919" y="1300479"/>
            <a:ext cx="758615" cy="2709335"/>
          </a:xfrm>
          <a:prstGeom prst="ellipse">
            <a:avLst/>
          </a:prstGeom>
          <a:solidFill>
            <a:srgbClr val="7EAACF"/>
          </a:solidFill>
          <a:ln w="12700">
            <a:solidFill>
              <a:srgbClr val="000000"/>
            </a:solidFill>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65" name="Shape 1465"/>
          <p:cNvSpPr/>
          <p:nvPr/>
        </p:nvSpPr>
        <p:spPr>
          <a:xfrm rot="373043">
            <a:off x="7039751" y="2535485"/>
            <a:ext cx="650241" cy="541867"/>
          </a:xfrm>
          <a:prstGeom prst="rect">
            <a:avLst/>
          </a:prstGeom>
          <a:solidFill>
            <a:srgbClr val="FBE5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66" name="Shape 1466"/>
          <p:cNvSpPr/>
          <p:nvPr/>
        </p:nvSpPr>
        <p:spPr>
          <a:xfrm>
            <a:off x="2059093" y="2059093"/>
            <a:ext cx="216747" cy="541867"/>
          </a:xfrm>
          <a:prstGeom prst="rect">
            <a:avLst/>
          </a:prstGeom>
          <a:solidFill>
            <a:srgbClr val="FBE5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67" name="Shape 1467"/>
          <p:cNvSpPr/>
          <p:nvPr/>
        </p:nvSpPr>
        <p:spPr>
          <a:xfrm rot="21179923">
            <a:off x="8342489" y="1237262"/>
            <a:ext cx="1408854" cy="541867"/>
          </a:xfrm>
          <a:prstGeom prst="rect">
            <a:avLst/>
          </a:prstGeom>
          <a:solidFill>
            <a:srgbClr val="FF9E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68" name="Shape 1468"/>
          <p:cNvSpPr/>
          <p:nvPr/>
        </p:nvSpPr>
        <p:spPr>
          <a:xfrm>
            <a:off x="2492586" y="2059093"/>
            <a:ext cx="325121" cy="541867"/>
          </a:xfrm>
          <a:prstGeom prst="rect">
            <a:avLst/>
          </a:prstGeom>
          <a:solidFill>
            <a:srgbClr val="FF9E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69" name="Shape 1469"/>
          <p:cNvSpPr/>
          <p:nvPr/>
        </p:nvSpPr>
        <p:spPr>
          <a:xfrm rot="21181562">
            <a:off x="9731022" y="1106311"/>
            <a:ext cx="742810" cy="537352"/>
          </a:xfrm>
          <a:prstGeom prst="rect">
            <a:avLst/>
          </a:prstGeom>
          <a:solidFill>
            <a:srgbClr val="9493B2">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70" name="Shape 1470"/>
          <p:cNvSpPr/>
          <p:nvPr/>
        </p:nvSpPr>
        <p:spPr>
          <a:xfrm>
            <a:off x="3359573" y="2059093"/>
            <a:ext cx="325121" cy="541867"/>
          </a:xfrm>
          <a:prstGeom prst="rect">
            <a:avLst/>
          </a:prstGeom>
          <a:solidFill>
            <a:srgbClr val="9493B2">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71" name="Shape 1471"/>
          <p:cNvSpPr/>
          <p:nvPr/>
        </p:nvSpPr>
        <p:spPr>
          <a:xfrm rot="388087">
            <a:off x="7689991" y="2600959"/>
            <a:ext cx="510258" cy="541868"/>
          </a:xfrm>
          <a:prstGeom prst="rect">
            <a:avLst/>
          </a:prstGeom>
          <a:solidFill>
            <a:srgbClr val="FBE5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72" name="Shape 1472"/>
          <p:cNvSpPr/>
          <p:nvPr/>
        </p:nvSpPr>
        <p:spPr>
          <a:xfrm>
            <a:off x="2275839" y="2059093"/>
            <a:ext cx="216748" cy="541867"/>
          </a:xfrm>
          <a:prstGeom prst="rect">
            <a:avLst/>
          </a:prstGeom>
          <a:solidFill>
            <a:srgbClr val="FBE5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73" name="Shape 1473"/>
          <p:cNvSpPr/>
          <p:nvPr/>
        </p:nvSpPr>
        <p:spPr>
          <a:xfrm>
            <a:off x="2817706" y="2059093"/>
            <a:ext cx="325121" cy="541867"/>
          </a:xfrm>
          <a:prstGeom prst="rect">
            <a:avLst/>
          </a:prstGeom>
          <a:solidFill>
            <a:srgbClr val="4B659A">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74" name="Shape 1474"/>
          <p:cNvSpPr/>
          <p:nvPr/>
        </p:nvSpPr>
        <p:spPr>
          <a:xfrm>
            <a:off x="3684693" y="2059093"/>
            <a:ext cx="108374" cy="541867"/>
          </a:xfrm>
          <a:prstGeom prst="rect">
            <a:avLst/>
          </a:prstGeom>
          <a:solidFill>
            <a:srgbClr val="4B659A">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75" name="Shape 1475"/>
          <p:cNvSpPr/>
          <p:nvPr/>
        </p:nvSpPr>
        <p:spPr>
          <a:xfrm rot="368674">
            <a:off x="8994986" y="2808675"/>
            <a:ext cx="1733975" cy="541868"/>
          </a:xfrm>
          <a:prstGeom prst="rect">
            <a:avLst/>
          </a:prstGeom>
          <a:solidFill>
            <a:srgbClr val="4B659A">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76" name="Shape 1476"/>
          <p:cNvSpPr/>
          <p:nvPr/>
        </p:nvSpPr>
        <p:spPr>
          <a:xfrm rot="370005">
            <a:off x="8184445" y="2670951"/>
            <a:ext cx="826347" cy="541868"/>
          </a:xfrm>
          <a:prstGeom prst="rect">
            <a:avLst/>
          </a:prstGeom>
          <a:solidFill>
            <a:srgbClr val="4B659A">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77" name="Shape 1477"/>
          <p:cNvSpPr/>
          <p:nvPr/>
        </p:nvSpPr>
        <p:spPr>
          <a:xfrm>
            <a:off x="1950719" y="2059093"/>
            <a:ext cx="108375" cy="541867"/>
          </a:xfrm>
          <a:prstGeom prst="rect">
            <a:avLst/>
          </a:prstGeom>
          <a:solidFill>
            <a:srgbClr val="4B659A">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78" name="Shape 1478"/>
          <p:cNvSpPr/>
          <p:nvPr/>
        </p:nvSpPr>
        <p:spPr>
          <a:xfrm>
            <a:off x="4009813" y="2059093"/>
            <a:ext cx="216747" cy="541867"/>
          </a:xfrm>
          <a:prstGeom prst="rect">
            <a:avLst/>
          </a:prstGeom>
          <a:solidFill>
            <a:srgbClr val="4B659A">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79" name="Shape 1479"/>
          <p:cNvSpPr/>
          <p:nvPr/>
        </p:nvSpPr>
        <p:spPr>
          <a:xfrm>
            <a:off x="4226559" y="2059093"/>
            <a:ext cx="325121" cy="541867"/>
          </a:xfrm>
          <a:prstGeom prst="rect">
            <a:avLst/>
          </a:prstGeom>
          <a:solidFill>
            <a:srgbClr val="4B659A">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80" name="Shape 1480"/>
          <p:cNvSpPr/>
          <p:nvPr/>
        </p:nvSpPr>
        <p:spPr>
          <a:xfrm>
            <a:off x="3142826" y="2059093"/>
            <a:ext cx="216748" cy="541867"/>
          </a:xfrm>
          <a:prstGeom prst="rect">
            <a:avLst/>
          </a:prstGeom>
          <a:solidFill>
            <a:srgbClr val="FBE5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81" name="Shape 1481"/>
          <p:cNvSpPr/>
          <p:nvPr/>
        </p:nvSpPr>
        <p:spPr>
          <a:xfrm>
            <a:off x="1408853" y="2059093"/>
            <a:ext cx="216747" cy="541867"/>
          </a:xfrm>
          <a:prstGeom prst="rect">
            <a:avLst/>
          </a:prstGeom>
          <a:solidFill>
            <a:srgbClr val="E573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82" name="Shape 1482"/>
          <p:cNvSpPr/>
          <p:nvPr/>
        </p:nvSpPr>
        <p:spPr>
          <a:xfrm>
            <a:off x="3793066" y="2059093"/>
            <a:ext cx="216748" cy="541867"/>
          </a:xfrm>
          <a:prstGeom prst="rect">
            <a:avLst/>
          </a:prstGeom>
          <a:solidFill>
            <a:srgbClr val="9493B2">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83" name="Shape 1483"/>
          <p:cNvSpPr/>
          <p:nvPr/>
        </p:nvSpPr>
        <p:spPr>
          <a:xfrm>
            <a:off x="11162453" y="3467946"/>
            <a:ext cx="983489"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sz="2200" u="sng">
                <a:latin typeface="Arial"/>
                <a:ea typeface="Arial"/>
                <a:cs typeface="Arial"/>
                <a:sym typeface="Arial"/>
              </a:defRPr>
            </a:lvl1pPr>
          </a:lstStyle>
          <a:p>
            <a:pPr/>
            <a:r>
              <a:t>Health</a:t>
            </a:r>
          </a:p>
        </p:txBody>
      </p:sp>
      <p:sp>
        <p:nvSpPr>
          <p:cNvPr id="1484" name="Shape 1484"/>
          <p:cNvSpPr/>
          <p:nvPr/>
        </p:nvSpPr>
        <p:spPr>
          <a:xfrm>
            <a:off x="11033761" y="1580444"/>
            <a:ext cx="1642054"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sz="2200" u="sng">
                <a:latin typeface="Arial"/>
                <a:ea typeface="Arial"/>
                <a:cs typeface="Arial"/>
                <a:sym typeface="Arial"/>
              </a:defRPr>
            </a:lvl1pPr>
          </a:lstStyle>
          <a:p>
            <a:pPr/>
            <a:r>
              <a:t>Satisfaction</a:t>
            </a:r>
          </a:p>
        </p:txBody>
      </p:sp>
      <p:sp>
        <p:nvSpPr>
          <p:cNvPr id="1485" name="Shape 1485"/>
          <p:cNvSpPr/>
          <p:nvPr/>
        </p:nvSpPr>
        <p:spPr>
          <a:xfrm>
            <a:off x="4416213" y="325119"/>
            <a:ext cx="2406489" cy="49872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400">
                <a:latin typeface="Arial"/>
                <a:ea typeface="Arial"/>
                <a:cs typeface="Arial"/>
                <a:sym typeface="Arial"/>
              </a:defRPr>
            </a:lvl1pPr>
          </a:lstStyle>
          <a:p>
            <a:pPr/>
            <a:r>
              <a:t>Costs / Effects</a:t>
            </a:r>
          </a:p>
        </p:txBody>
      </p:sp>
      <p:sp>
        <p:nvSpPr>
          <p:cNvPr id="1486" name="Shape 1486"/>
          <p:cNvSpPr/>
          <p:nvPr/>
        </p:nvSpPr>
        <p:spPr>
          <a:xfrm>
            <a:off x="1165013" y="5852160"/>
            <a:ext cx="298027" cy="541867"/>
          </a:xfrm>
          <a:prstGeom prst="rect">
            <a:avLst/>
          </a:prstGeom>
          <a:solidFill>
            <a:srgbClr val="E57333">
              <a:alpha val="89999"/>
            </a:srgbClr>
          </a:solidFill>
          <a:ln w="12700">
            <a:solidFill>
              <a:srgbClr val="000000"/>
            </a:solidFill>
            <a:miter lim="400000"/>
          </a:ln>
        </p:spPr>
        <p:txBody>
          <a:bodyPr lIns="65023" tIns="65023" rIns="65023" bIns="65023" anchor="ctr"/>
          <a:lstStyle/>
          <a:p>
            <a:pPr defTabSz="1300480">
              <a:defRPr sz="3400">
                <a:latin typeface="Times"/>
                <a:ea typeface="Times"/>
                <a:cs typeface="Times"/>
                <a:sym typeface="Times"/>
              </a:defRPr>
            </a:pPr>
          </a:p>
        </p:txBody>
      </p:sp>
      <p:sp>
        <p:nvSpPr>
          <p:cNvPr id="1487" name="Shape 1487"/>
          <p:cNvSpPr/>
          <p:nvPr/>
        </p:nvSpPr>
        <p:spPr>
          <a:xfrm>
            <a:off x="1948462" y="6394026"/>
            <a:ext cx="492197" cy="541868"/>
          </a:xfrm>
          <a:prstGeom prst="rect">
            <a:avLst/>
          </a:prstGeom>
          <a:solidFill>
            <a:srgbClr val="FBE5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88" name="Shape 1488"/>
          <p:cNvSpPr/>
          <p:nvPr/>
        </p:nvSpPr>
        <p:spPr>
          <a:xfrm>
            <a:off x="2438399" y="6394026"/>
            <a:ext cx="487681" cy="541868"/>
          </a:xfrm>
          <a:prstGeom prst="rect">
            <a:avLst/>
          </a:prstGeom>
          <a:solidFill>
            <a:srgbClr val="FBE533">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89" name="Shape 1489"/>
          <p:cNvSpPr/>
          <p:nvPr/>
        </p:nvSpPr>
        <p:spPr>
          <a:xfrm>
            <a:off x="1941688" y="8028657"/>
            <a:ext cx="496712" cy="541868"/>
          </a:xfrm>
          <a:prstGeom prst="rect">
            <a:avLst/>
          </a:prstGeom>
          <a:solidFill>
            <a:srgbClr val="4B659A">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90" name="Shape 1490"/>
          <p:cNvSpPr/>
          <p:nvPr/>
        </p:nvSpPr>
        <p:spPr>
          <a:xfrm>
            <a:off x="2429368" y="8019626"/>
            <a:ext cx="496712" cy="541868"/>
          </a:xfrm>
          <a:prstGeom prst="rect">
            <a:avLst/>
          </a:prstGeom>
          <a:solidFill>
            <a:srgbClr val="4B659A">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91" name="Shape 1491"/>
          <p:cNvSpPr/>
          <p:nvPr/>
        </p:nvSpPr>
        <p:spPr>
          <a:xfrm>
            <a:off x="2917048" y="8019626"/>
            <a:ext cx="496712" cy="541868"/>
          </a:xfrm>
          <a:prstGeom prst="rect">
            <a:avLst/>
          </a:prstGeom>
          <a:solidFill>
            <a:srgbClr val="4B659A">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92" name="Shape 1492"/>
          <p:cNvSpPr/>
          <p:nvPr/>
        </p:nvSpPr>
        <p:spPr>
          <a:xfrm>
            <a:off x="3404728" y="8019626"/>
            <a:ext cx="496712" cy="541868"/>
          </a:xfrm>
          <a:prstGeom prst="rect">
            <a:avLst/>
          </a:prstGeom>
          <a:solidFill>
            <a:srgbClr val="4B659A">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93" name="Shape 1493"/>
          <p:cNvSpPr/>
          <p:nvPr/>
        </p:nvSpPr>
        <p:spPr>
          <a:xfrm>
            <a:off x="2682239" y="7477760"/>
            <a:ext cx="252873" cy="541867"/>
          </a:xfrm>
          <a:prstGeom prst="rect">
            <a:avLst/>
          </a:prstGeom>
          <a:solidFill>
            <a:srgbClr val="9493B2">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sp>
        <p:nvSpPr>
          <p:cNvPr id="1494" name="Shape 1494"/>
          <p:cNvSpPr/>
          <p:nvPr/>
        </p:nvSpPr>
        <p:spPr>
          <a:xfrm>
            <a:off x="2926079" y="7477760"/>
            <a:ext cx="496713" cy="541867"/>
          </a:xfrm>
          <a:prstGeom prst="rect">
            <a:avLst/>
          </a:prstGeom>
          <a:solidFill>
            <a:srgbClr val="9493B2">
              <a:alpha val="89999"/>
            </a:srgbClr>
          </a:solidFill>
          <a:ln w="12700">
            <a:solidFill>
              <a:srgbClr val="000000"/>
            </a:solidFill>
            <a:miter lim="400000"/>
          </a:ln>
        </p:spPr>
        <p:txBody>
          <a:bodyPr lIns="65023" tIns="65023" rIns="65023" bIns="65023" anchor="ctr"/>
          <a:lstStyle/>
          <a:p>
            <a:pPr algn="l" defTabSz="1300480">
              <a:defRPr b="1" sz="3800">
                <a:solidFill>
                  <a:srgbClr val="3C4361"/>
                </a:solidFill>
                <a:latin typeface="Arial"/>
                <a:ea typeface="Arial"/>
                <a:cs typeface="Arial"/>
                <a:sym typeface="Arial"/>
              </a:defRPr>
            </a:pPr>
          </a:p>
        </p:txBody>
      </p:sp>
      <p:pic>
        <p:nvPicPr>
          <p:cNvPr id="1495" name="image48.pdf"/>
          <p:cNvPicPr>
            <a:picLocks noChangeAspect="1"/>
          </p:cNvPicPr>
          <p:nvPr/>
        </p:nvPicPr>
        <p:blipFill>
          <a:blip r:embed="rId5">
            <a:extLst/>
          </a:blip>
          <a:stretch>
            <a:fillRect/>
          </a:stretch>
        </p:blipFill>
        <p:spPr>
          <a:xfrm>
            <a:off x="10884747" y="1964266"/>
            <a:ext cx="1686561" cy="1395308"/>
          </a:xfrm>
          <a:prstGeom prst="rect">
            <a:avLst/>
          </a:prstGeom>
          <a:ln w="12700">
            <a:miter lim="400000"/>
          </a:ln>
        </p:spPr>
      </p:pic>
      <p:sp>
        <p:nvSpPr>
          <p:cNvPr id="1496" name="Shape 1496"/>
          <p:cNvSpPr/>
          <p:nvPr/>
        </p:nvSpPr>
        <p:spPr>
          <a:xfrm flipH="1">
            <a:off x="6755271" y="2781582"/>
            <a:ext cx="54187" cy="410916"/>
          </a:xfrm>
          <a:prstGeom prst="line">
            <a:avLst/>
          </a:prstGeom>
          <a:ln w="508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497" name="Shape 1497"/>
          <p:cNvSpPr/>
          <p:nvPr/>
        </p:nvSpPr>
        <p:spPr>
          <a:xfrm>
            <a:off x="6285653" y="3142826"/>
            <a:ext cx="758558"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200">
                <a:latin typeface="Arial"/>
                <a:ea typeface="Arial"/>
                <a:cs typeface="Arial"/>
                <a:sym typeface="Arial"/>
              </a:defRPr>
            </a:lvl1pPr>
          </a:lstStyle>
          <a:p>
            <a:pPr/>
            <a:r>
              <a:t>Past</a:t>
            </a:r>
          </a:p>
        </p:txBody>
      </p:sp>
      <p:sp>
        <p:nvSpPr>
          <p:cNvPr id="1498" name="Shape 1498"/>
          <p:cNvSpPr/>
          <p:nvPr/>
        </p:nvSpPr>
        <p:spPr>
          <a:xfrm>
            <a:off x="6389511" y="2050062"/>
            <a:ext cx="758558"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200">
                <a:latin typeface="Arial"/>
                <a:ea typeface="Arial"/>
                <a:cs typeface="Arial"/>
                <a:sym typeface="Arial"/>
              </a:defRPr>
            </a:lvl1pPr>
          </a:lstStyle>
          <a:p>
            <a:pPr/>
            <a:r>
              <a:t>Past</a:t>
            </a:r>
          </a:p>
        </p:txBody>
      </p:sp>
      <p:sp>
        <p:nvSpPr>
          <p:cNvPr id="1499" name="Shape 1499"/>
          <p:cNvSpPr/>
          <p:nvPr/>
        </p:nvSpPr>
        <p:spPr>
          <a:xfrm>
            <a:off x="9861973" y="1625599"/>
            <a:ext cx="790449"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200">
                <a:latin typeface="Arial"/>
                <a:ea typeface="Arial"/>
                <a:cs typeface="Arial"/>
                <a:sym typeface="Arial"/>
              </a:defRPr>
            </a:lvl1pPr>
          </a:lstStyle>
          <a:p>
            <a:pPr/>
            <a:r>
              <a:t>Goal</a:t>
            </a:r>
          </a:p>
        </p:txBody>
      </p:sp>
      <p:sp>
        <p:nvSpPr>
          <p:cNvPr id="1500" name="Shape 1500"/>
          <p:cNvSpPr/>
          <p:nvPr/>
        </p:nvSpPr>
        <p:spPr>
          <a:xfrm>
            <a:off x="9970346" y="3467946"/>
            <a:ext cx="790449"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200">
                <a:latin typeface="Arial"/>
                <a:ea typeface="Arial"/>
                <a:cs typeface="Arial"/>
                <a:sym typeface="Arial"/>
              </a:defRPr>
            </a:lvl1pPr>
          </a:lstStyle>
          <a:p>
            <a:pPr/>
            <a:r>
              <a:t>Goal</a:t>
            </a:r>
          </a:p>
        </p:txBody>
      </p:sp>
      <p:sp>
        <p:nvSpPr>
          <p:cNvPr id="1501" name="Shape 1501"/>
          <p:cNvSpPr/>
          <p:nvPr/>
        </p:nvSpPr>
        <p:spPr>
          <a:xfrm>
            <a:off x="6703342" y="1788159"/>
            <a:ext cx="49672" cy="377051"/>
          </a:xfrm>
          <a:prstGeom prst="line">
            <a:avLst/>
          </a:prstGeom>
          <a:ln w="508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502" name="Shape 1502"/>
          <p:cNvSpPr/>
          <p:nvPr/>
        </p:nvSpPr>
        <p:spPr>
          <a:xfrm flipH="1">
            <a:off x="10403840" y="3203787"/>
            <a:ext cx="54188" cy="410917"/>
          </a:xfrm>
          <a:prstGeom prst="line">
            <a:avLst/>
          </a:prstGeom>
          <a:ln w="508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503" name="Shape 1503"/>
          <p:cNvSpPr/>
          <p:nvPr/>
        </p:nvSpPr>
        <p:spPr>
          <a:xfrm>
            <a:off x="10295466" y="1356925"/>
            <a:ext cx="49673" cy="377049"/>
          </a:xfrm>
          <a:prstGeom prst="line">
            <a:avLst/>
          </a:prstGeom>
          <a:ln w="508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504" name="Shape 1504"/>
          <p:cNvSpPr/>
          <p:nvPr/>
        </p:nvSpPr>
        <p:spPr>
          <a:xfrm>
            <a:off x="650239" y="2695786"/>
            <a:ext cx="758558"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200">
                <a:latin typeface="Arial"/>
                <a:ea typeface="Arial"/>
                <a:cs typeface="Arial"/>
                <a:sym typeface="Arial"/>
              </a:defRPr>
            </a:lvl1pPr>
          </a:lstStyle>
          <a:p>
            <a:pPr/>
            <a:r>
              <a:t>Past</a:t>
            </a:r>
          </a:p>
        </p:txBody>
      </p:sp>
      <p:sp>
        <p:nvSpPr>
          <p:cNvPr id="1505" name="Shape 1505"/>
          <p:cNvSpPr/>
          <p:nvPr/>
        </p:nvSpPr>
        <p:spPr>
          <a:xfrm>
            <a:off x="3901439" y="2709333"/>
            <a:ext cx="1143368"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b="1" sz="2200">
                <a:latin typeface="Arial"/>
                <a:ea typeface="Arial"/>
                <a:cs typeface="Arial"/>
                <a:sym typeface="Arial"/>
              </a:defRPr>
            </a:lvl1pPr>
          </a:lstStyle>
          <a:p>
            <a:pPr/>
            <a:r>
              <a:t>Budget</a:t>
            </a:r>
          </a:p>
        </p:txBody>
      </p:sp>
      <p:sp>
        <p:nvSpPr>
          <p:cNvPr id="1506" name="Shape 1506"/>
          <p:cNvSpPr/>
          <p:nvPr/>
        </p:nvSpPr>
        <p:spPr>
          <a:xfrm>
            <a:off x="4551679" y="2368409"/>
            <a:ext cx="1" cy="413174"/>
          </a:xfrm>
          <a:prstGeom prst="line">
            <a:avLst/>
          </a:prstGeom>
          <a:ln w="50800">
            <a:solidFill>
              <a:srgbClr val="000000"/>
            </a:solidFill>
          </a:ln>
        </p:spPr>
        <p:txBody>
          <a:bodyPr lIns="0" tIns="0" rIns="0" bIns="0"/>
          <a:lstStyle/>
          <a:p>
            <a:pPr algn="l" defTabSz="650240">
              <a:defRPr sz="1600">
                <a:latin typeface="Helvetica"/>
                <a:ea typeface="Helvetica"/>
                <a:cs typeface="Helvetica"/>
                <a:sym typeface="Helvetica"/>
              </a:defRPr>
            </a:pPr>
          </a:p>
        </p:txBody>
      </p:sp>
      <p:sp>
        <p:nvSpPr>
          <p:cNvPr id="1507" name="Shape 1507"/>
          <p:cNvSpPr/>
          <p:nvPr/>
        </p:nvSpPr>
        <p:spPr>
          <a:xfrm>
            <a:off x="1083733" y="2357119"/>
            <a:ext cx="1" cy="413175"/>
          </a:xfrm>
          <a:prstGeom prst="line">
            <a:avLst/>
          </a:prstGeom>
          <a:ln w="50800">
            <a:solidFill>
              <a:srgbClr val="000000"/>
            </a:solidFill>
          </a:ln>
        </p:spPr>
        <p:txBody>
          <a:bodyPr lIns="0" tIns="0" rIns="0" bIns="0"/>
          <a:lstStyle/>
          <a:p>
            <a:pPr algn="l" defTabSz="650240">
              <a:defRPr sz="1600">
                <a:latin typeface="Helvetica"/>
                <a:ea typeface="Helvetica"/>
                <a:cs typeface="Helvetica"/>
                <a:sym typeface="Helvetica"/>
              </a:defRPr>
            </a:pPr>
          </a:p>
        </p:txBody>
      </p:sp>
      <p:grpSp>
        <p:nvGrpSpPr>
          <p:cNvPr id="1511" name="Group 1511"/>
          <p:cNvGrpSpPr/>
          <p:nvPr/>
        </p:nvGrpSpPr>
        <p:grpSpPr>
          <a:xfrm>
            <a:off x="12029440" y="8778240"/>
            <a:ext cx="866987" cy="866987"/>
            <a:chOff x="0" y="0"/>
            <a:chExt cx="866986" cy="866986"/>
          </a:xfrm>
        </p:grpSpPr>
        <p:sp>
          <p:nvSpPr>
            <p:cNvPr id="1508" name="Shape 1508"/>
            <p:cNvSpPr/>
            <p:nvPr/>
          </p:nvSpPr>
          <p:spPr>
            <a:xfrm>
              <a:off x="0" y="0"/>
              <a:ext cx="866987" cy="866987"/>
            </a:xfrm>
            <a:prstGeom prst="ellipse">
              <a:avLst/>
            </a:prstGeom>
            <a:solidFill>
              <a:srgbClr val="7EAACF"/>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sp>
          <p:nvSpPr>
            <p:cNvPr id="1509" name="Shape 1509"/>
            <p:cNvSpPr/>
            <p:nvPr/>
          </p:nvSpPr>
          <p:spPr>
            <a:xfrm>
              <a:off x="249459" y="258690"/>
              <a:ext cx="368069" cy="903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sp>
          <p:nvSpPr>
            <p:cNvPr id="1510" name="Shape 1510"/>
            <p:cNvSpPr/>
            <p:nvPr/>
          </p:nvSpPr>
          <p:spPr>
            <a:xfrm>
              <a:off x="0" y="0"/>
              <a:ext cx="866987" cy="866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2700" cap="flat">
              <a:solidFill>
                <a:srgbClr val="000000"/>
              </a:solidFill>
              <a:prstDash val="solid"/>
              <a:round/>
            </a:ln>
            <a:effectLst/>
          </p:spPr>
          <p:txBody>
            <a:bodyPr wrap="square" lIns="65023" tIns="65023" rIns="65023" bIns="65023" numCol="1" anchor="ctr">
              <a:noAutofit/>
            </a:bodyPr>
            <a:lstStyle/>
            <a:p>
              <a:pPr algn="l" defTabSz="1300480">
                <a:defRPr b="1" sz="3800">
                  <a:solidFill>
                    <a:srgbClr val="3C4361"/>
                  </a:solidFill>
                  <a:latin typeface="Arial"/>
                  <a:ea typeface="Arial"/>
                  <a:cs typeface="Arial"/>
                  <a:sym typeface="Aria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39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16" presetID="23" grpId="2" fill="hold">
                                  <p:stCondLst>
                                    <p:cond delay="0"/>
                                  </p:stCondLst>
                                  <p:iterate type="el" backwards="0">
                                    <p:tmAbs val="0"/>
                                  </p:iterate>
                                  <p:childTnLst>
                                    <p:set>
                                      <p:cBhvr>
                                        <p:cTn id="9" fill="hold"/>
                                        <p:tgtEl>
                                          <p:spTgt spid="1459"/>
                                        </p:tgtEl>
                                        <p:attrNameLst>
                                          <p:attrName>style.visibility</p:attrName>
                                        </p:attrNameLst>
                                      </p:cBhvr>
                                      <p:to>
                                        <p:strVal val="visible"/>
                                      </p:to>
                                    </p:set>
                                    <p:anim calcmode="lin" valueType="num">
                                      <p:cBhvr>
                                        <p:cTn id="10" dur="500" fill="hold"/>
                                        <p:tgtEl>
                                          <p:spTgt spid="1459"/>
                                        </p:tgtEl>
                                        <p:attrNameLst>
                                          <p:attrName>ppt_w</p:attrName>
                                        </p:attrNameLst>
                                      </p:cBhvr>
                                      <p:tavLst>
                                        <p:tav tm="0">
                                          <p:val>
                                            <p:fltVal val="0"/>
                                          </p:val>
                                        </p:tav>
                                        <p:tav tm="100000">
                                          <p:val>
                                            <p:strVal val="#ppt_w"/>
                                          </p:val>
                                        </p:tav>
                                      </p:tavLst>
                                    </p:anim>
                                    <p:anim calcmode="lin" valueType="num">
                                      <p:cBhvr>
                                        <p:cTn id="11" dur="500" fill="hold"/>
                                        <p:tgtEl>
                                          <p:spTgt spid="1459"/>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1389"/>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4" fill="hold">
                                  <p:stCondLst>
                                    <p:cond delay="0"/>
                                  </p:stCondLst>
                                  <p:iterate type="el" backwards="0">
                                    <p:tmAbs val="0"/>
                                  </p:iterate>
                                  <p:childTnLst>
                                    <p:set>
                                      <p:cBhvr>
                                        <p:cTn id="18" fill="hold"/>
                                        <p:tgtEl>
                                          <p:spTgt spid="1486"/>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16" presetID="23" grpId="5" fill="hold">
                                  <p:stCondLst>
                                    <p:cond delay="0"/>
                                  </p:stCondLst>
                                  <p:iterate type="el" backwards="0">
                                    <p:tmAbs val="0"/>
                                  </p:iterate>
                                  <p:childTnLst>
                                    <p:set>
                                      <p:cBhvr>
                                        <p:cTn id="21" fill="hold"/>
                                        <p:tgtEl>
                                          <p:spTgt spid="1481"/>
                                        </p:tgtEl>
                                        <p:attrNameLst>
                                          <p:attrName>style.visibility</p:attrName>
                                        </p:attrNameLst>
                                      </p:cBhvr>
                                      <p:to>
                                        <p:strVal val="visible"/>
                                      </p:to>
                                    </p:set>
                                    <p:anim calcmode="lin" valueType="num">
                                      <p:cBhvr>
                                        <p:cTn id="22" dur="500" fill="hold"/>
                                        <p:tgtEl>
                                          <p:spTgt spid="1481"/>
                                        </p:tgtEl>
                                        <p:attrNameLst>
                                          <p:attrName>ppt_w</p:attrName>
                                        </p:attrNameLst>
                                      </p:cBhvr>
                                      <p:tavLst>
                                        <p:tav tm="0">
                                          <p:val>
                                            <p:fltVal val="0"/>
                                          </p:val>
                                        </p:tav>
                                        <p:tav tm="100000">
                                          <p:val>
                                            <p:strVal val="#ppt_w"/>
                                          </p:val>
                                        </p:tav>
                                      </p:tavLst>
                                    </p:anim>
                                    <p:anim calcmode="lin" valueType="num">
                                      <p:cBhvr>
                                        <p:cTn id="23" dur="500" fill="hold"/>
                                        <p:tgtEl>
                                          <p:spTgt spid="1481"/>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6" fill="hold">
                                  <p:stCondLst>
                                    <p:cond delay="0"/>
                                  </p:stCondLst>
                                  <p:iterate type="el" backwards="0">
                                    <p:tmAbs val="0"/>
                                  </p:iterate>
                                  <p:childTnLst>
                                    <p:set>
                                      <p:cBhvr>
                                        <p:cTn id="27" fill="hold"/>
                                        <p:tgtEl>
                                          <p:spTgt spid="139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16" presetID="23" grpId="7" fill="hold">
                                  <p:stCondLst>
                                    <p:cond delay="0"/>
                                  </p:stCondLst>
                                  <p:iterate type="el" backwards="0">
                                    <p:tmAbs val="0"/>
                                  </p:iterate>
                                  <p:childTnLst>
                                    <p:set>
                                      <p:cBhvr>
                                        <p:cTn id="31" fill="hold"/>
                                        <p:tgtEl>
                                          <p:spTgt spid="1460"/>
                                        </p:tgtEl>
                                        <p:attrNameLst>
                                          <p:attrName>style.visibility</p:attrName>
                                        </p:attrNameLst>
                                      </p:cBhvr>
                                      <p:to>
                                        <p:strVal val="visible"/>
                                      </p:to>
                                    </p:set>
                                    <p:anim calcmode="lin" valueType="num">
                                      <p:cBhvr>
                                        <p:cTn id="32" dur="500" fill="hold"/>
                                        <p:tgtEl>
                                          <p:spTgt spid="1460"/>
                                        </p:tgtEl>
                                        <p:attrNameLst>
                                          <p:attrName>ppt_w</p:attrName>
                                        </p:attrNameLst>
                                      </p:cBhvr>
                                      <p:tavLst>
                                        <p:tav tm="0">
                                          <p:val>
                                            <p:fltVal val="0"/>
                                          </p:val>
                                        </p:tav>
                                        <p:tav tm="100000">
                                          <p:val>
                                            <p:strVal val="#ppt_w"/>
                                          </p:val>
                                        </p:tav>
                                      </p:tavLst>
                                    </p:anim>
                                    <p:anim calcmode="lin" valueType="num">
                                      <p:cBhvr>
                                        <p:cTn id="33" dur="500" fill="hold"/>
                                        <p:tgtEl>
                                          <p:spTgt spid="1460"/>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8" fill="hold">
                                  <p:stCondLst>
                                    <p:cond delay="0"/>
                                  </p:stCondLst>
                                  <p:iterate type="el" backwards="0">
                                    <p:tmAbs val="0"/>
                                  </p:iterate>
                                  <p:childTnLst>
                                    <p:set>
                                      <p:cBhvr>
                                        <p:cTn id="37" fill="hold"/>
                                        <p:tgtEl>
                                          <p:spTgt spid="1393"/>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16" presetID="23" grpId="9" fill="hold">
                                  <p:stCondLst>
                                    <p:cond delay="0"/>
                                  </p:stCondLst>
                                  <p:iterate type="el" backwards="0">
                                    <p:tmAbs val="0"/>
                                  </p:iterate>
                                  <p:childTnLst>
                                    <p:set>
                                      <p:cBhvr>
                                        <p:cTn id="40" fill="hold"/>
                                        <p:tgtEl>
                                          <p:spTgt spid="1462"/>
                                        </p:tgtEl>
                                        <p:attrNameLst>
                                          <p:attrName>style.visibility</p:attrName>
                                        </p:attrNameLst>
                                      </p:cBhvr>
                                      <p:to>
                                        <p:strVal val="visible"/>
                                      </p:to>
                                    </p:set>
                                    <p:anim calcmode="lin" valueType="num">
                                      <p:cBhvr>
                                        <p:cTn id="41" dur="500" fill="hold"/>
                                        <p:tgtEl>
                                          <p:spTgt spid="1462"/>
                                        </p:tgtEl>
                                        <p:attrNameLst>
                                          <p:attrName>ppt_w</p:attrName>
                                        </p:attrNameLst>
                                      </p:cBhvr>
                                      <p:tavLst>
                                        <p:tav tm="0">
                                          <p:val>
                                            <p:fltVal val="0"/>
                                          </p:val>
                                        </p:tav>
                                        <p:tav tm="100000">
                                          <p:val>
                                            <p:strVal val="#ppt_w"/>
                                          </p:val>
                                        </p:tav>
                                      </p:tavLst>
                                    </p:anim>
                                    <p:anim calcmode="lin" valueType="num">
                                      <p:cBhvr>
                                        <p:cTn id="42" dur="500" fill="hold"/>
                                        <p:tgtEl>
                                          <p:spTgt spid="1462"/>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0" fill="hold">
                                  <p:stCondLst>
                                    <p:cond delay="0"/>
                                  </p:stCondLst>
                                  <p:iterate type="el" backwards="0">
                                    <p:tmAbs val="0"/>
                                  </p:iterate>
                                  <p:childTnLst>
                                    <p:set>
                                      <p:cBhvr>
                                        <p:cTn id="46" fill="hold"/>
                                        <p:tgtEl>
                                          <p:spTgt spid="1391"/>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1" fill="hold">
                                  <p:stCondLst>
                                    <p:cond delay="0"/>
                                  </p:stCondLst>
                                  <p:iterate type="el" backwards="0">
                                    <p:tmAbs val="0"/>
                                  </p:iterate>
                                  <p:childTnLst>
                                    <p:set>
                                      <p:cBhvr>
                                        <p:cTn id="49" fill="hold"/>
                                        <p:tgtEl>
                                          <p:spTgt spid="1397"/>
                                        </p:tgtEl>
                                        <p:attrNameLst>
                                          <p:attrName>style.visibility</p:attrName>
                                        </p:attrNameLst>
                                      </p:cBhvr>
                                      <p:to>
                                        <p:strVal val="visible"/>
                                      </p:to>
                                    </p:set>
                                  </p:childTnLst>
                                </p:cTn>
                              </p:par>
                            </p:childTnLst>
                          </p:cTn>
                        </p:par>
                        <p:par>
                          <p:cTn id="50" fill="hold">
                            <p:stCondLst>
                              <p:cond delay="0"/>
                            </p:stCondLst>
                            <p:childTnLst>
                              <p:par>
                                <p:cTn id="51" presetClass="entr" nodeType="afterEffect" presetSubtype="16" presetID="23" grpId="12" fill="hold">
                                  <p:stCondLst>
                                    <p:cond delay="0"/>
                                  </p:stCondLst>
                                  <p:iterate type="el" backwards="0">
                                    <p:tmAbs val="0"/>
                                  </p:iterate>
                                  <p:childTnLst>
                                    <p:set>
                                      <p:cBhvr>
                                        <p:cTn id="52" fill="hold"/>
                                        <p:tgtEl>
                                          <p:spTgt spid="1477"/>
                                        </p:tgtEl>
                                        <p:attrNameLst>
                                          <p:attrName>style.visibility</p:attrName>
                                        </p:attrNameLst>
                                      </p:cBhvr>
                                      <p:to>
                                        <p:strVal val="visible"/>
                                      </p:to>
                                    </p:set>
                                    <p:anim calcmode="lin" valueType="num">
                                      <p:cBhvr>
                                        <p:cTn id="53" dur="500" fill="hold"/>
                                        <p:tgtEl>
                                          <p:spTgt spid="1477"/>
                                        </p:tgtEl>
                                        <p:attrNameLst>
                                          <p:attrName>ppt_w</p:attrName>
                                        </p:attrNameLst>
                                      </p:cBhvr>
                                      <p:tavLst>
                                        <p:tav tm="0">
                                          <p:val>
                                            <p:fltVal val="0"/>
                                          </p:val>
                                        </p:tav>
                                        <p:tav tm="100000">
                                          <p:val>
                                            <p:strVal val="#ppt_w"/>
                                          </p:val>
                                        </p:tav>
                                      </p:tavLst>
                                    </p:anim>
                                    <p:anim calcmode="lin" valueType="num">
                                      <p:cBhvr>
                                        <p:cTn id="54" dur="500" fill="hold"/>
                                        <p:tgtEl>
                                          <p:spTgt spid="1477"/>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0" presetID="1" grpId="13" fill="hold">
                                  <p:stCondLst>
                                    <p:cond delay="0"/>
                                  </p:stCondLst>
                                  <p:iterate type="el" backwards="0">
                                    <p:tmAbs val="0"/>
                                  </p:iterate>
                                  <p:childTnLst>
                                    <p:set>
                                      <p:cBhvr>
                                        <p:cTn id="58" fill="hold"/>
                                        <p:tgtEl>
                                          <p:spTgt spid="1390"/>
                                        </p:tgtEl>
                                        <p:attrNameLst>
                                          <p:attrName>style.visibility</p:attrName>
                                        </p:attrNameLst>
                                      </p:cBhvr>
                                      <p:to>
                                        <p:strVal val="visible"/>
                                      </p:to>
                                    </p:set>
                                  </p:childTnLst>
                                </p:cTn>
                              </p:par>
                            </p:childTnLst>
                          </p:cTn>
                        </p:par>
                        <p:par>
                          <p:cTn id="59" fill="hold">
                            <p:stCondLst>
                              <p:cond delay="0"/>
                            </p:stCondLst>
                            <p:childTnLst>
                              <p:par>
                                <p:cTn id="60" presetClass="entr" nodeType="afterEffect" presetSubtype="0" presetID="1" grpId="14" fill="hold">
                                  <p:stCondLst>
                                    <p:cond delay="0"/>
                                  </p:stCondLst>
                                  <p:iterate type="el" backwards="0">
                                    <p:tmAbs val="0"/>
                                  </p:iterate>
                                  <p:childTnLst>
                                    <p:set>
                                      <p:cBhvr>
                                        <p:cTn id="61" fill="hold"/>
                                        <p:tgtEl>
                                          <p:spTgt spid="1394"/>
                                        </p:tgtEl>
                                        <p:attrNameLst>
                                          <p:attrName>style.visibility</p:attrName>
                                        </p:attrNameLst>
                                      </p:cBhvr>
                                      <p:to>
                                        <p:strVal val="visible"/>
                                      </p:to>
                                    </p:set>
                                  </p:childTnLst>
                                </p:cTn>
                              </p:par>
                            </p:childTnLst>
                          </p:cTn>
                        </p:par>
                        <p:par>
                          <p:cTn id="62" fill="hold">
                            <p:stCondLst>
                              <p:cond delay="0"/>
                            </p:stCondLst>
                            <p:childTnLst>
                              <p:par>
                                <p:cTn id="63" presetClass="entr" nodeType="afterEffect" presetSubtype="16" presetID="23" grpId="15" fill="hold">
                                  <p:stCondLst>
                                    <p:cond delay="0"/>
                                  </p:stCondLst>
                                  <p:iterate type="el" backwards="0">
                                    <p:tmAbs val="0"/>
                                  </p:iterate>
                                  <p:childTnLst>
                                    <p:set>
                                      <p:cBhvr>
                                        <p:cTn id="64" fill="hold"/>
                                        <p:tgtEl>
                                          <p:spTgt spid="1466"/>
                                        </p:tgtEl>
                                        <p:attrNameLst>
                                          <p:attrName>style.visibility</p:attrName>
                                        </p:attrNameLst>
                                      </p:cBhvr>
                                      <p:to>
                                        <p:strVal val="visible"/>
                                      </p:to>
                                    </p:set>
                                    <p:anim calcmode="lin" valueType="num">
                                      <p:cBhvr>
                                        <p:cTn id="65" dur="500" fill="hold"/>
                                        <p:tgtEl>
                                          <p:spTgt spid="1466"/>
                                        </p:tgtEl>
                                        <p:attrNameLst>
                                          <p:attrName>ppt_w</p:attrName>
                                        </p:attrNameLst>
                                      </p:cBhvr>
                                      <p:tavLst>
                                        <p:tav tm="0">
                                          <p:val>
                                            <p:fltVal val="0"/>
                                          </p:val>
                                        </p:tav>
                                        <p:tav tm="100000">
                                          <p:val>
                                            <p:strVal val="#ppt_w"/>
                                          </p:val>
                                        </p:tav>
                                      </p:tavLst>
                                    </p:anim>
                                    <p:anim calcmode="lin" valueType="num">
                                      <p:cBhvr>
                                        <p:cTn id="66" dur="500" fill="hold"/>
                                        <p:tgtEl>
                                          <p:spTgt spid="1466"/>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Class="entr" nodeType="clickEffect" presetSubtype="0" presetID="1" grpId="16" fill="hold">
                                  <p:stCondLst>
                                    <p:cond delay="0"/>
                                  </p:stCondLst>
                                  <p:iterate type="el" backwards="0">
                                    <p:tmAbs val="0"/>
                                  </p:iterate>
                                  <p:childTnLst>
                                    <p:set>
                                      <p:cBhvr>
                                        <p:cTn id="70" fill="hold"/>
                                        <p:tgtEl>
                                          <p:spTgt spid="139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Class="entr" nodeType="clickEffect" presetSubtype="16" presetID="23" grpId="17" fill="hold">
                                  <p:stCondLst>
                                    <p:cond delay="0"/>
                                  </p:stCondLst>
                                  <p:iterate type="el" backwards="0">
                                    <p:tmAbs val="0"/>
                                  </p:iterate>
                                  <p:childTnLst>
                                    <p:set>
                                      <p:cBhvr>
                                        <p:cTn id="74" fill="hold"/>
                                        <p:tgtEl>
                                          <p:spTgt spid="1461"/>
                                        </p:tgtEl>
                                        <p:attrNameLst>
                                          <p:attrName>style.visibility</p:attrName>
                                        </p:attrNameLst>
                                      </p:cBhvr>
                                      <p:to>
                                        <p:strVal val="visible"/>
                                      </p:to>
                                    </p:set>
                                    <p:anim calcmode="lin" valueType="num">
                                      <p:cBhvr>
                                        <p:cTn id="75" dur="500" fill="hold"/>
                                        <p:tgtEl>
                                          <p:spTgt spid="1461"/>
                                        </p:tgtEl>
                                        <p:attrNameLst>
                                          <p:attrName>ppt_w</p:attrName>
                                        </p:attrNameLst>
                                      </p:cBhvr>
                                      <p:tavLst>
                                        <p:tav tm="0">
                                          <p:val>
                                            <p:fltVal val="0"/>
                                          </p:val>
                                        </p:tav>
                                        <p:tav tm="100000">
                                          <p:val>
                                            <p:strVal val="#ppt_w"/>
                                          </p:val>
                                        </p:tav>
                                      </p:tavLst>
                                    </p:anim>
                                    <p:anim calcmode="lin" valueType="num">
                                      <p:cBhvr>
                                        <p:cTn id="76" dur="500" fill="hold"/>
                                        <p:tgtEl>
                                          <p:spTgt spid="1461"/>
                                        </p:tgtEl>
                                        <p:attrNameLst>
                                          <p:attrName>ppt_h</p:attrName>
                                        </p:attrNameLst>
                                      </p:cBhvr>
                                      <p:tavLst>
                                        <p:tav tm="0">
                                          <p:val>
                                            <p:fltVal val="0"/>
                                          </p:val>
                                        </p:tav>
                                        <p:tav tm="100000">
                                          <p:val>
                                            <p:strVal val="#ppt_h"/>
                                          </p:val>
                                        </p:tav>
                                      </p:tavLst>
                                    </p:anim>
                                  </p:childTnLst>
                                </p:cTn>
                              </p:par>
                            </p:childTnLst>
                          </p:cTn>
                        </p:par>
                        <p:par>
                          <p:cTn id="77" fill="hold">
                            <p:stCondLst>
                              <p:cond delay="500"/>
                            </p:stCondLst>
                            <p:childTnLst>
                              <p:par>
                                <p:cTn id="78" presetClass="entr" nodeType="afterEffect" presetSubtype="16" presetID="23" grpId="18" fill="hold">
                                  <p:stCondLst>
                                    <p:cond delay="0"/>
                                  </p:stCondLst>
                                  <p:iterate type="el" backwards="0">
                                    <p:tmAbs val="0"/>
                                  </p:iterate>
                                  <p:childTnLst>
                                    <p:set>
                                      <p:cBhvr>
                                        <p:cTn id="79" fill="hold"/>
                                        <p:tgtEl>
                                          <p:spTgt spid="1463"/>
                                        </p:tgtEl>
                                        <p:attrNameLst>
                                          <p:attrName>style.visibility</p:attrName>
                                        </p:attrNameLst>
                                      </p:cBhvr>
                                      <p:to>
                                        <p:strVal val="visible"/>
                                      </p:to>
                                    </p:set>
                                    <p:anim calcmode="lin" valueType="num">
                                      <p:cBhvr>
                                        <p:cTn id="80" dur="500" fill="hold"/>
                                        <p:tgtEl>
                                          <p:spTgt spid="1463"/>
                                        </p:tgtEl>
                                        <p:attrNameLst>
                                          <p:attrName>ppt_w</p:attrName>
                                        </p:attrNameLst>
                                      </p:cBhvr>
                                      <p:tavLst>
                                        <p:tav tm="0">
                                          <p:val>
                                            <p:fltVal val="0"/>
                                          </p:val>
                                        </p:tav>
                                        <p:tav tm="100000">
                                          <p:val>
                                            <p:strVal val="#ppt_w"/>
                                          </p:val>
                                        </p:tav>
                                      </p:tavLst>
                                    </p:anim>
                                    <p:anim calcmode="lin" valueType="num">
                                      <p:cBhvr>
                                        <p:cTn id="81" dur="500" fill="hold"/>
                                        <p:tgtEl>
                                          <p:spTgt spid="1463"/>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Class="entr" nodeType="clickEffect" presetSubtype="0" presetID="1" grpId="19" fill="hold">
                                  <p:stCondLst>
                                    <p:cond delay="0"/>
                                  </p:stCondLst>
                                  <p:iterate type="el" backwards="0">
                                    <p:tmAbs val="0"/>
                                  </p:iterate>
                                  <p:childTnLst>
                                    <p:set>
                                      <p:cBhvr>
                                        <p:cTn id="85" fill="hold"/>
                                        <p:tgtEl>
                                          <p:spTgt spid="1487"/>
                                        </p:tgtEl>
                                        <p:attrNameLst>
                                          <p:attrName>style.visibility</p:attrName>
                                        </p:attrNameLst>
                                      </p:cBhvr>
                                      <p:to>
                                        <p:strVal val="visible"/>
                                      </p:to>
                                    </p:set>
                                  </p:childTnLst>
                                </p:cTn>
                              </p:par>
                            </p:childTnLst>
                          </p:cTn>
                        </p:par>
                        <p:par>
                          <p:cTn id="86" fill="hold">
                            <p:stCondLst>
                              <p:cond delay="0"/>
                            </p:stCondLst>
                            <p:childTnLst>
                              <p:par>
                                <p:cTn id="87" presetClass="entr" nodeType="afterEffect" presetSubtype="16" presetID="23" grpId="20" fill="hold">
                                  <p:stCondLst>
                                    <p:cond delay="0"/>
                                  </p:stCondLst>
                                  <p:iterate type="el" backwards="0">
                                    <p:tmAbs val="0"/>
                                  </p:iterate>
                                  <p:childTnLst>
                                    <p:set>
                                      <p:cBhvr>
                                        <p:cTn id="88" fill="hold"/>
                                        <p:tgtEl>
                                          <p:spTgt spid="1472"/>
                                        </p:tgtEl>
                                        <p:attrNameLst>
                                          <p:attrName>style.visibility</p:attrName>
                                        </p:attrNameLst>
                                      </p:cBhvr>
                                      <p:to>
                                        <p:strVal val="visible"/>
                                      </p:to>
                                    </p:set>
                                    <p:anim calcmode="lin" valueType="num">
                                      <p:cBhvr>
                                        <p:cTn id="89" dur="500" fill="hold"/>
                                        <p:tgtEl>
                                          <p:spTgt spid="1472"/>
                                        </p:tgtEl>
                                        <p:attrNameLst>
                                          <p:attrName>ppt_w</p:attrName>
                                        </p:attrNameLst>
                                      </p:cBhvr>
                                      <p:tavLst>
                                        <p:tav tm="0">
                                          <p:val>
                                            <p:fltVal val="0"/>
                                          </p:val>
                                        </p:tav>
                                        <p:tav tm="100000">
                                          <p:val>
                                            <p:strVal val="#ppt_w"/>
                                          </p:val>
                                        </p:tav>
                                      </p:tavLst>
                                    </p:anim>
                                    <p:anim calcmode="lin" valueType="num">
                                      <p:cBhvr>
                                        <p:cTn id="90" dur="500" fill="hold"/>
                                        <p:tgtEl>
                                          <p:spTgt spid="1472"/>
                                        </p:tgtEl>
                                        <p:attrNameLst>
                                          <p:attrName>ppt_h</p:attrName>
                                        </p:attrNameLst>
                                      </p:cBhvr>
                                      <p:tavLst>
                                        <p:tav tm="0">
                                          <p:val>
                                            <p:fltVal val="0"/>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Class="entr" nodeType="clickEffect" presetSubtype="0" presetID="1" grpId="21" fill="hold">
                                  <p:stCondLst>
                                    <p:cond delay="0"/>
                                  </p:stCondLst>
                                  <p:iterate type="el" backwards="0">
                                    <p:tmAbs val="0"/>
                                  </p:iterate>
                                  <p:childTnLst>
                                    <p:set>
                                      <p:cBhvr>
                                        <p:cTn id="94" fill="hold"/>
                                        <p:tgtEl>
                                          <p:spTgt spid="1395"/>
                                        </p:tgtEl>
                                        <p:attrNameLst>
                                          <p:attrName>style.visibility</p:attrName>
                                        </p:attrNameLst>
                                      </p:cBhvr>
                                      <p:to>
                                        <p:strVal val="visible"/>
                                      </p:to>
                                    </p:set>
                                  </p:childTnLst>
                                </p:cTn>
                              </p:par>
                            </p:childTnLst>
                          </p:cTn>
                        </p:par>
                        <p:par>
                          <p:cTn id="95" fill="hold">
                            <p:stCondLst>
                              <p:cond delay="0"/>
                            </p:stCondLst>
                            <p:childTnLst>
                              <p:par>
                                <p:cTn id="96" presetClass="entr" nodeType="afterEffect" presetSubtype="16" presetID="23" grpId="22" fill="hold">
                                  <p:stCondLst>
                                    <p:cond delay="0"/>
                                  </p:stCondLst>
                                  <p:iterate type="el" backwards="0">
                                    <p:tmAbs val="0"/>
                                  </p:iterate>
                                  <p:childTnLst>
                                    <p:set>
                                      <p:cBhvr>
                                        <p:cTn id="97" fill="hold"/>
                                        <p:tgtEl>
                                          <p:spTgt spid="1468"/>
                                        </p:tgtEl>
                                        <p:attrNameLst>
                                          <p:attrName>style.visibility</p:attrName>
                                        </p:attrNameLst>
                                      </p:cBhvr>
                                      <p:to>
                                        <p:strVal val="visible"/>
                                      </p:to>
                                    </p:set>
                                    <p:anim calcmode="lin" valueType="num">
                                      <p:cBhvr>
                                        <p:cTn id="98" dur="500" fill="hold"/>
                                        <p:tgtEl>
                                          <p:spTgt spid="1468"/>
                                        </p:tgtEl>
                                        <p:attrNameLst>
                                          <p:attrName>ppt_w</p:attrName>
                                        </p:attrNameLst>
                                      </p:cBhvr>
                                      <p:tavLst>
                                        <p:tav tm="0">
                                          <p:val>
                                            <p:fltVal val="0"/>
                                          </p:val>
                                        </p:tav>
                                        <p:tav tm="100000">
                                          <p:val>
                                            <p:strVal val="#ppt_w"/>
                                          </p:val>
                                        </p:tav>
                                      </p:tavLst>
                                    </p:anim>
                                    <p:anim calcmode="lin" valueType="num">
                                      <p:cBhvr>
                                        <p:cTn id="99" dur="500" fill="hold"/>
                                        <p:tgtEl>
                                          <p:spTgt spid="1468"/>
                                        </p:tgtEl>
                                        <p:attrNameLst>
                                          <p:attrName>ppt_h</p:attrName>
                                        </p:attrNameLst>
                                      </p:cBhvr>
                                      <p:tavLst>
                                        <p:tav tm="0">
                                          <p:val>
                                            <p:fltVal val="0"/>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Class="entr" nodeType="clickEffect" presetSubtype="0" presetID="1" grpId="23" fill="hold">
                                  <p:stCondLst>
                                    <p:cond delay="0"/>
                                  </p:stCondLst>
                                  <p:iterate type="el" backwards="0">
                                    <p:tmAbs val="0"/>
                                  </p:iterate>
                                  <p:childTnLst>
                                    <p:set>
                                      <p:cBhvr>
                                        <p:cTn id="103" fill="hold"/>
                                        <p:tgtEl>
                                          <p:spTgt spid="1489"/>
                                        </p:tgtEl>
                                        <p:attrNameLst>
                                          <p:attrName>style.visibility</p:attrName>
                                        </p:attrNameLst>
                                      </p:cBhvr>
                                      <p:to>
                                        <p:strVal val="visible"/>
                                      </p:to>
                                    </p:set>
                                  </p:childTnLst>
                                </p:cTn>
                              </p:par>
                            </p:childTnLst>
                          </p:cTn>
                        </p:par>
                        <p:par>
                          <p:cTn id="104" fill="hold">
                            <p:stCondLst>
                              <p:cond delay="0"/>
                            </p:stCondLst>
                            <p:childTnLst>
                              <p:par>
                                <p:cTn id="105" presetClass="entr" nodeType="afterEffect" presetSubtype="16" presetID="23" grpId="24" fill="hold">
                                  <p:stCondLst>
                                    <p:cond delay="0"/>
                                  </p:stCondLst>
                                  <p:iterate type="el" backwards="0">
                                    <p:tmAbs val="0"/>
                                  </p:iterate>
                                  <p:childTnLst>
                                    <p:set>
                                      <p:cBhvr>
                                        <p:cTn id="106" fill="hold"/>
                                        <p:tgtEl>
                                          <p:spTgt spid="1473"/>
                                        </p:tgtEl>
                                        <p:attrNameLst>
                                          <p:attrName>style.visibility</p:attrName>
                                        </p:attrNameLst>
                                      </p:cBhvr>
                                      <p:to>
                                        <p:strVal val="visible"/>
                                      </p:to>
                                    </p:set>
                                    <p:anim calcmode="lin" valueType="num">
                                      <p:cBhvr>
                                        <p:cTn id="107" dur="500" fill="hold"/>
                                        <p:tgtEl>
                                          <p:spTgt spid="1473"/>
                                        </p:tgtEl>
                                        <p:attrNameLst>
                                          <p:attrName>ppt_w</p:attrName>
                                        </p:attrNameLst>
                                      </p:cBhvr>
                                      <p:tavLst>
                                        <p:tav tm="0">
                                          <p:val>
                                            <p:fltVal val="0"/>
                                          </p:val>
                                        </p:tav>
                                        <p:tav tm="100000">
                                          <p:val>
                                            <p:strVal val="#ppt_w"/>
                                          </p:val>
                                        </p:tav>
                                      </p:tavLst>
                                    </p:anim>
                                    <p:anim calcmode="lin" valueType="num">
                                      <p:cBhvr>
                                        <p:cTn id="108" dur="500" fill="hold"/>
                                        <p:tgtEl>
                                          <p:spTgt spid="1473"/>
                                        </p:tgtEl>
                                        <p:attrNameLst>
                                          <p:attrName>ppt_h</p:attrName>
                                        </p:attrNameLst>
                                      </p:cBhvr>
                                      <p:tavLst>
                                        <p:tav tm="0">
                                          <p:val>
                                            <p:fltVal val="0"/>
                                          </p:val>
                                        </p:tav>
                                        <p:tav tm="100000">
                                          <p:val>
                                            <p:strVal val="#ppt_h"/>
                                          </p:val>
                                        </p:tav>
                                      </p:tavLst>
                                    </p:anim>
                                  </p:childTnLst>
                                </p:cTn>
                              </p:par>
                            </p:childTnLst>
                          </p:cTn>
                        </p:par>
                      </p:childTnLst>
                    </p:cTn>
                  </p:par>
                  <p:par>
                    <p:cTn id="109" fill="hold">
                      <p:stCondLst>
                        <p:cond delay="indefinite"/>
                      </p:stCondLst>
                      <p:childTnLst>
                        <p:par>
                          <p:cTn id="110" fill="hold">
                            <p:stCondLst>
                              <p:cond delay="0"/>
                            </p:stCondLst>
                            <p:childTnLst>
                              <p:par>
                                <p:cTn id="111" presetClass="entr" nodeType="clickEffect" presetSubtype="0" presetID="1" grpId="25" fill="hold">
                                  <p:stCondLst>
                                    <p:cond delay="0"/>
                                  </p:stCondLst>
                                  <p:iterate type="el" backwards="0">
                                    <p:tmAbs val="0"/>
                                  </p:iterate>
                                  <p:childTnLst>
                                    <p:set>
                                      <p:cBhvr>
                                        <p:cTn id="112" fill="hold"/>
                                        <p:tgtEl>
                                          <p:spTgt spid="140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Class="entr" nodeType="clickEffect" presetSubtype="16" presetID="23" grpId="26" fill="hold">
                                  <p:stCondLst>
                                    <p:cond delay="0"/>
                                  </p:stCondLst>
                                  <p:iterate type="el" backwards="0">
                                    <p:tmAbs val="0"/>
                                  </p:iterate>
                                  <p:childTnLst>
                                    <p:set>
                                      <p:cBhvr>
                                        <p:cTn id="116" fill="hold"/>
                                        <p:tgtEl>
                                          <p:spTgt spid="1465"/>
                                        </p:tgtEl>
                                        <p:attrNameLst>
                                          <p:attrName>style.visibility</p:attrName>
                                        </p:attrNameLst>
                                      </p:cBhvr>
                                      <p:to>
                                        <p:strVal val="visible"/>
                                      </p:to>
                                    </p:set>
                                    <p:anim calcmode="lin" valueType="num">
                                      <p:cBhvr>
                                        <p:cTn id="117" dur="500" fill="hold"/>
                                        <p:tgtEl>
                                          <p:spTgt spid="1465"/>
                                        </p:tgtEl>
                                        <p:attrNameLst>
                                          <p:attrName>ppt_w</p:attrName>
                                        </p:attrNameLst>
                                      </p:cBhvr>
                                      <p:tavLst>
                                        <p:tav tm="0">
                                          <p:val>
                                            <p:fltVal val="0"/>
                                          </p:val>
                                        </p:tav>
                                        <p:tav tm="100000">
                                          <p:val>
                                            <p:strVal val="#ppt_w"/>
                                          </p:val>
                                        </p:tav>
                                      </p:tavLst>
                                    </p:anim>
                                    <p:anim calcmode="lin" valueType="num">
                                      <p:cBhvr>
                                        <p:cTn id="118" dur="500" fill="hold"/>
                                        <p:tgtEl>
                                          <p:spTgt spid="1465"/>
                                        </p:tgtEl>
                                        <p:attrNameLst>
                                          <p:attrName>ppt_h</p:attrName>
                                        </p:attrNameLst>
                                      </p:cBhvr>
                                      <p:tavLst>
                                        <p:tav tm="0">
                                          <p:val>
                                            <p:fltVal val="0"/>
                                          </p:val>
                                        </p:tav>
                                        <p:tav tm="100000">
                                          <p:val>
                                            <p:strVal val="#ppt_h"/>
                                          </p:val>
                                        </p:tav>
                                      </p:tavLst>
                                    </p:anim>
                                  </p:childTnLst>
                                </p:cTn>
                              </p:par>
                            </p:childTnLst>
                          </p:cTn>
                        </p:par>
                        <p:par>
                          <p:cTn id="119" fill="hold">
                            <p:stCondLst>
                              <p:cond delay="500"/>
                            </p:stCondLst>
                            <p:childTnLst>
                              <p:par>
                                <p:cTn id="120" presetClass="entr" nodeType="afterEffect" presetSubtype="0" presetID="1" grpId="27" fill="hold">
                                  <p:stCondLst>
                                    <p:cond delay="0"/>
                                  </p:stCondLst>
                                  <p:iterate type="el" backwards="0">
                                    <p:tmAbs val="0"/>
                                  </p:iterate>
                                  <p:childTnLst>
                                    <p:set>
                                      <p:cBhvr>
                                        <p:cTn id="121" fill="hold"/>
                                        <p:tgtEl>
                                          <p:spTgt spid="1400"/>
                                        </p:tgtEl>
                                        <p:attrNameLst>
                                          <p:attrName>style.visibility</p:attrName>
                                        </p:attrNameLst>
                                      </p:cBhvr>
                                      <p:to>
                                        <p:strVal val="visible"/>
                                      </p:to>
                                    </p:set>
                                  </p:childTnLst>
                                </p:cTn>
                              </p:par>
                            </p:childTnLst>
                          </p:cTn>
                        </p:par>
                        <p:par>
                          <p:cTn id="122" fill="hold">
                            <p:stCondLst>
                              <p:cond delay="500"/>
                            </p:stCondLst>
                            <p:childTnLst>
                              <p:par>
                                <p:cTn id="123" presetClass="entr" nodeType="afterEffect" presetSubtype="16" presetID="23" grpId="28" fill="hold">
                                  <p:stCondLst>
                                    <p:cond delay="0"/>
                                  </p:stCondLst>
                                  <p:iterate type="el" backwards="0">
                                    <p:tmAbs val="0"/>
                                  </p:iterate>
                                  <p:childTnLst>
                                    <p:set>
                                      <p:cBhvr>
                                        <p:cTn id="124" fill="hold"/>
                                        <p:tgtEl>
                                          <p:spTgt spid="1467"/>
                                        </p:tgtEl>
                                        <p:attrNameLst>
                                          <p:attrName>style.visibility</p:attrName>
                                        </p:attrNameLst>
                                      </p:cBhvr>
                                      <p:to>
                                        <p:strVal val="visible"/>
                                      </p:to>
                                    </p:set>
                                    <p:anim calcmode="lin" valueType="num">
                                      <p:cBhvr>
                                        <p:cTn id="125" dur="500" fill="hold"/>
                                        <p:tgtEl>
                                          <p:spTgt spid="1467"/>
                                        </p:tgtEl>
                                        <p:attrNameLst>
                                          <p:attrName>ppt_w</p:attrName>
                                        </p:attrNameLst>
                                      </p:cBhvr>
                                      <p:tavLst>
                                        <p:tav tm="0">
                                          <p:val>
                                            <p:fltVal val="0"/>
                                          </p:val>
                                        </p:tav>
                                        <p:tav tm="100000">
                                          <p:val>
                                            <p:strVal val="#ppt_w"/>
                                          </p:val>
                                        </p:tav>
                                      </p:tavLst>
                                    </p:anim>
                                    <p:anim calcmode="lin" valueType="num">
                                      <p:cBhvr>
                                        <p:cTn id="126" dur="500" fill="hold"/>
                                        <p:tgtEl>
                                          <p:spTgt spid="1467"/>
                                        </p:tgtEl>
                                        <p:attrNameLst>
                                          <p:attrName>ppt_h</p:attrName>
                                        </p:attrNameLst>
                                      </p:cBhvr>
                                      <p:tavLst>
                                        <p:tav tm="0">
                                          <p:val>
                                            <p:fltVal val="0"/>
                                          </p:val>
                                        </p:tav>
                                        <p:tav tm="100000">
                                          <p:val>
                                            <p:strVal val="#ppt_h"/>
                                          </p:val>
                                        </p:tav>
                                      </p:tavLst>
                                    </p:anim>
                                  </p:childTnLst>
                                </p:cTn>
                              </p:par>
                            </p:childTnLst>
                          </p:cTn>
                        </p:par>
                        <p:par>
                          <p:cTn id="127" fill="hold">
                            <p:stCondLst>
                              <p:cond delay="1000"/>
                            </p:stCondLst>
                            <p:childTnLst>
                              <p:par>
                                <p:cTn id="128" presetClass="entr" nodeType="afterEffect" presetSubtype="0" presetID="1" grpId="29" fill="hold">
                                  <p:stCondLst>
                                    <p:cond delay="0"/>
                                  </p:stCondLst>
                                  <p:iterate type="el" backwards="0">
                                    <p:tmAbs val="0"/>
                                  </p:iterate>
                                  <p:childTnLst>
                                    <p:set>
                                      <p:cBhvr>
                                        <p:cTn id="129" fill="hold"/>
                                        <p:tgtEl>
                                          <p:spTgt spid="1488"/>
                                        </p:tgtEl>
                                        <p:attrNameLst>
                                          <p:attrName>style.visibility</p:attrName>
                                        </p:attrNameLst>
                                      </p:cBhvr>
                                      <p:to>
                                        <p:strVal val="visible"/>
                                      </p:to>
                                    </p:set>
                                  </p:childTnLst>
                                </p:cTn>
                              </p:par>
                            </p:childTnLst>
                          </p:cTn>
                        </p:par>
                        <p:par>
                          <p:cTn id="130" fill="hold">
                            <p:stCondLst>
                              <p:cond delay="1000"/>
                            </p:stCondLst>
                            <p:childTnLst>
                              <p:par>
                                <p:cTn id="131" presetClass="entr" nodeType="afterEffect" presetSubtype="16" presetID="23" grpId="30" fill="hold">
                                  <p:stCondLst>
                                    <p:cond delay="0"/>
                                  </p:stCondLst>
                                  <p:iterate type="el" backwards="0">
                                    <p:tmAbs val="0"/>
                                  </p:iterate>
                                  <p:childTnLst>
                                    <p:set>
                                      <p:cBhvr>
                                        <p:cTn id="132" fill="hold"/>
                                        <p:tgtEl>
                                          <p:spTgt spid="1480"/>
                                        </p:tgtEl>
                                        <p:attrNameLst>
                                          <p:attrName>style.visibility</p:attrName>
                                        </p:attrNameLst>
                                      </p:cBhvr>
                                      <p:to>
                                        <p:strVal val="visible"/>
                                      </p:to>
                                    </p:set>
                                    <p:anim calcmode="lin" valueType="num">
                                      <p:cBhvr>
                                        <p:cTn id="133" dur="500" fill="hold"/>
                                        <p:tgtEl>
                                          <p:spTgt spid="1480"/>
                                        </p:tgtEl>
                                        <p:attrNameLst>
                                          <p:attrName>ppt_w</p:attrName>
                                        </p:attrNameLst>
                                      </p:cBhvr>
                                      <p:tavLst>
                                        <p:tav tm="0">
                                          <p:val>
                                            <p:fltVal val="0"/>
                                          </p:val>
                                        </p:tav>
                                        <p:tav tm="100000">
                                          <p:val>
                                            <p:strVal val="#ppt_w"/>
                                          </p:val>
                                        </p:tav>
                                      </p:tavLst>
                                    </p:anim>
                                    <p:anim calcmode="lin" valueType="num">
                                      <p:cBhvr>
                                        <p:cTn id="134" dur="500" fill="hold"/>
                                        <p:tgtEl>
                                          <p:spTgt spid="1480"/>
                                        </p:tgtEl>
                                        <p:attrNameLst>
                                          <p:attrName>ppt_h</p:attrName>
                                        </p:attrNameLst>
                                      </p:cBhvr>
                                      <p:tavLst>
                                        <p:tav tm="0">
                                          <p:val>
                                            <p:fltVal val="0"/>
                                          </p:val>
                                        </p:tav>
                                        <p:tav tm="100000">
                                          <p:val>
                                            <p:strVal val="#ppt_h"/>
                                          </p:val>
                                        </p:tav>
                                      </p:tavLst>
                                    </p:anim>
                                  </p:childTnLst>
                                </p:cTn>
                              </p:par>
                            </p:childTnLst>
                          </p:cTn>
                        </p:par>
                        <p:par>
                          <p:cTn id="135" fill="hold">
                            <p:stCondLst>
                              <p:cond delay="1500"/>
                            </p:stCondLst>
                            <p:childTnLst>
                              <p:par>
                                <p:cTn id="136" presetClass="entr" nodeType="afterEffect" presetSubtype="0" presetID="1" grpId="31" fill="hold">
                                  <p:stCondLst>
                                    <p:cond delay="0"/>
                                  </p:stCondLst>
                                  <p:iterate type="el" backwards="0">
                                    <p:tmAbs val="0"/>
                                  </p:iterate>
                                  <p:childTnLst>
                                    <p:set>
                                      <p:cBhvr>
                                        <p:cTn id="137" fill="hold"/>
                                        <p:tgtEl>
                                          <p:spTgt spid="1396"/>
                                        </p:tgtEl>
                                        <p:attrNameLst>
                                          <p:attrName>style.visibility</p:attrName>
                                        </p:attrNameLst>
                                      </p:cBhvr>
                                      <p:to>
                                        <p:strVal val="visible"/>
                                      </p:to>
                                    </p:set>
                                  </p:childTnLst>
                                </p:cTn>
                              </p:par>
                            </p:childTnLst>
                          </p:cTn>
                        </p:par>
                        <p:par>
                          <p:cTn id="138" fill="hold">
                            <p:stCondLst>
                              <p:cond delay="1500"/>
                            </p:stCondLst>
                            <p:childTnLst>
                              <p:par>
                                <p:cTn id="139" presetClass="entr" nodeType="afterEffect" presetSubtype="0" presetID="1" grpId="32" fill="hold">
                                  <p:stCondLst>
                                    <p:cond delay="0"/>
                                  </p:stCondLst>
                                  <p:iterate type="el" backwards="0">
                                    <p:tmAbs val="0"/>
                                  </p:iterate>
                                  <p:childTnLst>
                                    <p:set>
                                      <p:cBhvr>
                                        <p:cTn id="140" fill="hold"/>
                                        <p:tgtEl>
                                          <p:spTgt spid="1493"/>
                                        </p:tgtEl>
                                        <p:attrNameLst>
                                          <p:attrName>style.visibility</p:attrName>
                                        </p:attrNameLst>
                                      </p:cBhvr>
                                      <p:to>
                                        <p:strVal val="visible"/>
                                      </p:to>
                                    </p:set>
                                  </p:childTnLst>
                                </p:cTn>
                              </p:par>
                            </p:childTnLst>
                          </p:cTn>
                        </p:par>
                        <p:par>
                          <p:cTn id="141" fill="hold">
                            <p:stCondLst>
                              <p:cond delay="1500"/>
                            </p:stCondLst>
                            <p:childTnLst>
                              <p:par>
                                <p:cTn id="142" presetClass="entr" nodeType="afterEffect" presetSubtype="16" presetID="23" grpId="33" fill="hold">
                                  <p:stCondLst>
                                    <p:cond delay="0"/>
                                  </p:stCondLst>
                                  <p:iterate type="el" backwards="0">
                                    <p:tmAbs val="0"/>
                                  </p:iterate>
                                  <p:childTnLst>
                                    <p:set>
                                      <p:cBhvr>
                                        <p:cTn id="143" fill="hold"/>
                                        <p:tgtEl>
                                          <p:spTgt spid="1470"/>
                                        </p:tgtEl>
                                        <p:attrNameLst>
                                          <p:attrName>style.visibility</p:attrName>
                                        </p:attrNameLst>
                                      </p:cBhvr>
                                      <p:to>
                                        <p:strVal val="visible"/>
                                      </p:to>
                                    </p:set>
                                    <p:anim calcmode="lin" valueType="num">
                                      <p:cBhvr>
                                        <p:cTn id="144" dur="500" fill="hold"/>
                                        <p:tgtEl>
                                          <p:spTgt spid="1470"/>
                                        </p:tgtEl>
                                        <p:attrNameLst>
                                          <p:attrName>ppt_w</p:attrName>
                                        </p:attrNameLst>
                                      </p:cBhvr>
                                      <p:tavLst>
                                        <p:tav tm="0">
                                          <p:val>
                                            <p:fltVal val="0"/>
                                          </p:val>
                                        </p:tav>
                                        <p:tav tm="100000">
                                          <p:val>
                                            <p:strVal val="#ppt_w"/>
                                          </p:val>
                                        </p:tav>
                                      </p:tavLst>
                                    </p:anim>
                                    <p:anim calcmode="lin" valueType="num">
                                      <p:cBhvr>
                                        <p:cTn id="145" dur="500" fill="hold"/>
                                        <p:tgtEl>
                                          <p:spTgt spid="1470"/>
                                        </p:tgtEl>
                                        <p:attrNameLst>
                                          <p:attrName>ppt_h</p:attrName>
                                        </p:attrNameLst>
                                      </p:cBhvr>
                                      <p:tavLst>
                                        <p:tav tm="0">
                                          <p:val>
                                            <p:fltVal val="0"/>
                                          </p:val>
                                        </p:tav>
                                        <p:tav tm="100000">
                                          <p:val>
                                            <p:strVal val="#ppt_h"/>
                                          </p:val>
                                        </p:tav>
                                      </p:tavLst>
                                    </p:anim>
                                  </p:childTnLst>
                                </p:cTn>
                              </p:par>
                            </p:childTnLst>
                          </p:cTn>
                        </p:par>
                        <p:par>
                          <p:cTn id="146" fill="hold">
                            <p:stCondLst>
                              <p:cond delay="2000"/>
                            </p:stCondLst>
                            <p:childTnLst>
                              <p:par>
                                <p:cTn id="147" presetClass="entr" nodeType="afterEffect" presetSubtype="0" presetID="1" grpId="34" fill="hold">
                                  <p:stCondLst>
                                    <p:cond delay="0"/>
                                  </p:stCondLst>
                                  <p:iterate type="el" backwards="0">
                                    <p:tmAbs val="0"/>
                                  </p:iterate>
                                  <p:childTnLst>
                                    <p:set>
                                      <p:cBhvr>
                                        <p:cTn id="148" fill="hold"/>
                                        <p:tgtEl>
                                          <p:spTgt spid="1490"/>
                                        </p:tgtEl>
                                        <p:attrNameLst>
                                          <p:attrName>style.visibility</p:attrName>
                                        </p:attrNameLst>
                                      </p:cBhvr>
                                      <p:to>
                                        <p:strVal val="visible"/>
                                      </p:to>
                                    </p:set>
                                  </p:childTnLst>
                                </p:cTn>
                              </p:par>
                            </p:childTnLst>
                          </p:cTn>
                        </p:par>
                        <p:par>
                          <p:cTn id="149" fill="hold">
                            <p:stCondLst>
                              <p:cond delay="2000"/>
                            </p:stCondLst>
                            <p:childTnLst>
                              <p:par>
                                <p:cTn id="150" presetClass="entr" nodeType="afterEffect" presetSubtype="16" presetID="23" grpId="35" fill="hold">
                                  <p:stCondLst>
                                    <p:cond delay="0"/>
                                  </p:stCondLst>
                                  <p:iterate type="el" backwards="0">
                                    <p:tmAbs val="0"/>
                                  </p:iterate>
                                  <p:childTnLst>
                                    <p:set>
                                      <p:cBhvr>
                                        <p:cTn id="151" fill="hold"/>
                                        <p:tgtEl>
                                          <p:spTgt spid="1474"/>
                                        </p:tgtEl>
                                        <p:attrNameLst>
                                          <p:attrName>style.visibility</p:attrName>
                                        </p:attrNameLst>
                                      </p:cBhvr>
                                      <p:to>
                                        <p:strVal val="visible"/>
                                      </p:to>
                                    </p:set>
                                    <p:anim calcmode="lin" valueType="num">
                                      <p:cBhvr>
                                        <p:cTn id="152" dur="500" fill="hold"/>
                                        <p:tgtEl>
                                          <p:spTgt spid="1474"/>
                                        </p:tgtEl>
                                        <p:attrNameLst>
                                          <p:attrName>ppt_w</p:attrName>
                                        </p:attrNameLst>
                                      </p:cBhvr>
                                      <p:tavLst>
                                        <p:tav tm="0">
                                          <p:val>
                                            <p:fltVal val="0"/>
                                          </p:val>
                                        </p:tav>
                                        <p:tav tm="100000">
                                          <p:val>
                                            <p:strVal val="#ppt_w"/>
                                          </p:val>
                                        </p:tav>
                                      </p:tavLst>
                                    </p:anim>
                                    <p:anim calcmode="lin" valueType="num">
                                      <p:cBhvr>
                                        <p:cTn id="153" dur="500" fill="hold"/>
                                        <p:tgtEl>
                                          <p:spTgt spid="1474"/>
                                        </p:tgtEl>
                                        <p:attrNameLst>
                                          <p:attrName>ppt_h</p:attrName>
                                        </p:attrNameLst>
                                      </p:cBhvr>
                                      <p:tavLst>
                                        <p:tav tm="0">
                                          <p:val>
                                            <p:fltVal val="0"/>
                                          </p:val>
                                        </p:tav>
                                        <p:tav tm="100000">
                                          <p:val>
                                            <p:strVal val="#ppt_h"/>
                                          </p:val>
                                        </p:tav>
                                      </p:tavLst>
                                    </p:anim>
                                  </p:childTnLst>
                                </p:cTn>
                              </p:par>
                            </p:childTnLst>
                          </p:cTn>
                        </p:par>
                        <p:par>
                          <p:cTn id="154" fill="hold">
                            <p:stCondLst>
                              <p:cond delay="2500"/>
                            </p:stCondLst>
                            <p:childTnLst>
                              <p:par>
                                <p:cTn id="155" presetClass="entr" nodeType="afterEffect" presetSubtype="0" presetID="1" grpId="36" fill="hold">
                                  <p:stCondLst>
                                    <p:cond delay="0"/>
                                  </p:stCondLst>
                                  <p:iterate type="el" backwards="0">
                                    <p:tmAbs val="0"/>
                                  </p:iterate>
                                  <p:childTnLst>
                                    <p:set>
                                      <p:cBhvr>
                                        <p:cTn id="156" fill="hold"/>
                                        <p:tgtEl>
                                          <p:spTgt spid="1404"/>
                                        </p:tgtEl>
                                        <p:attrNameLst>
                                          <p:attrName>style.visibility</p:attrName>
                                        </p:attrNameLst>
                                      </p:cBhvr>
                                      <p:to>
                                        <p:strVal val="visible"/>
                                      </p:to>
                                    </p:set>
                                  </p:childTnLst>
                                </p:cTn>
                              </p:par>
                            </p:childTnLst>
                          </p:cTn>
                        </p:par>
                        <p:par>
                          <p:cTn id="157" fill="hold">
                            <p:stCondLst>
                              <p:cond delay="2500"/>
                            </p:stCondLst>
                            <p:childTnLst>
                              <p:par>
                                <p:cTn id="158" presetClass="entr" nodeType="afterEffect" presetSubtype="16" presetID="23" grpId="37" fill="hold">
                                  <p:stCondLst>
                                    <p:cond delay="0"/>
                                  </p:stCondLst>
                                  <p:iterate type="el" backwards="0">
                                    <p:tmAbs val="0"/>
                                  </p:iterate>
                                  <p:childTnLst>
                                    <p:set>
                                      <p:cBhvr>
                                        <p:cTn id="159" fill="hold"/>
                                        <p:tgtEl>
                                          <p:spTgt spid="1471"/>
                                        </p:tgtEl>
                                        <p:attrNameLst>
                                          <p:attrName>style.visibility</p:attrName>
                                        </p:attrNameLst>
                                      </p:cBhvr>
                                      <p:to>
                                        <p:strVal val="visible"/>
                                      </p:to>
                                    </p:set>
                                    <p:anim calcmode="lin" valueType="num">
                                      <p:cBhvr>
                                        <p:cTn id="160" dur="500" fill="hold"/>
                                        <p:tgtEl>
                                          <p:spTgt spid="1471"/>
                                        </p:tgtEl>
                                        <p:attrNameLst>
                                          <p:attrName>ppt_w</p:attrName>
                                        </p:attrNameLst>
                                      </p:cBhvr>
                                      <p:tavLst>
                                        <p:tav tm="0">
                                          <p:val>
                                            <p:fltVal val="0"/>
                                          </p:val>
                                        </p:tav>
                                        <p:tav tm="100000">
                                          <p:val>
                                            <p:strVal val="#ppt_w"/>
                                          </p:val>
                                        </p:tav>
                                      </p:tavLst>
                                    </p:anim>
                                    <p:anim calcmode="lin" valueType="num">
                                      <p:cBhvr>
                                        <p:cTn id="161" dur="500" fill="hold"/>
                                        <p:tgtEl>
                                          <p:spTgt spid="1471"/>
                                        </p:tgtEl>
                                        <p:attrNameLst>
                                          <p:attrName>ppt_h</p:attrName>
                                        </p:attrNameLst>
                                      </p:cBhvr>
                                      <p:tavLst>
                                        <p:tav tm="0">
                                          <p:val>
                                            <p:fltVal val="0"/>
                                          </p:val>
                                        </p:tav>
                                        <p:tav tm="100000">
                                          <p:val>
                                            <p:strVal val="#ppt_h"/>
                                          </p:val>
                                        </p:tav>
                                      </p:tavLst>
                                    </p:anim>
                                  </p:childTnLst>
                                </p:cTn>
                              </p:par>
                            </p:childTnLst>
                          </p:cTn>
                        </p:par>
                        <p:par>
                          <p:cTn id="162" fill="hold">
                            <p:stCondLst>
                              <p:cond delay="3000"/>
                            </p:stCondLst>
                            <p:childTnLst>
                              <p:par>
                                <p:cTn id="163" presetClass="entr" nodeType="afterEffect" presetSubtype="0" presetID="1" grpId="38" fill="hold">
                                  <p:stCondLst>
                                    <p:cond delay="0"/>
                                  </p:stCondLst>
                                  <p:iterate type="el" backwards="0">
                                    <p:tmAbs val="0"/>
                                  </p:iterate>
                                  <p:childTnLst>
                                    <p:set>
                                      <p:cBhvr>
                                        <p:cTn id="164" fill="hold"/>
                                        <p:tgtEl>
                                          <p:spTgt spid="1403"/>
                                        </p:tgtEl>
                                        <p:attrNameLst>
                                          <p:attrName>style.visibility</p:attrName>
                                        </p:attrNameLst>
                                      </p:cBhvr>
                                      <p:to>
                                        <p:strVal val="visible"/>
                                      </p:to>
                                    </p:set>
                                  </p:childTnLst>
                                </p:cTn>
                              </p:par>
                            </p:childTnLst>
                          </p:cTn>
                        </p:par>
                        <p:par>
                          <p:cTn id="165" fill="hold">
                            <p:stCondLst>
                              <p:cond delay="3000"/>
                            </p:stCondLst>
                            <p:childTnLst>
                              <p:par>
                                <p:cTn id="166" presetClass="entr" nodeType="afterEffect" presetSubtype="16" presetID="23" grpId="39" fill="hold">
                                  <p:stCondLst>
                                    <p:cond delay="0"/>
                                  </p:stCondLst>
                                  <p:iterate type="el" backwards="0">
                                    <p:tmAbs val="0"/>
                                  </p:iterate>
                                  <p:childTnLst>
                                    <p:set>
                                      <p:cBhvr>
                                        <p:cTn id="167" fill="hold"/>
                                        <p:tgtEl>
                                          <p:spTgt spid="1476"/>
                                        </p:tgtEl>
                                        <p:attrNameLst>
                                          <p:attrName>style.visibility</p:attrName>
                                        </p:attrNameLst>
                                      </p:cBhvr>
                                      <p:to>
                                        <p:strVal val="visible"/>
                                      </p:to>
                                    </p:set>
                                    <p:anim calcmode="lin" valueType="num">
                                      <p:cBhvr>
                                        <p:cTn id="168" dur="500" fill="hold"/>
                                        <p:tgtEl>
                                          <p:spTgt spid="1476"/>
                                        </p:tgtEl>
                                        <p:attrNameLst>
                                          <p:attrName>ppt_w</p:attrName>
                                        </p:attrNameLst>
                                      </p:cBhvr>
                                      <p:tavLst>
                                        <p:tav tm="0">
                                          <p:val>
                                            <p:fltVal val="0"/>
                                          </p:val>
                                        </p:tav>
                                        <p:tav tm="100000">
                                          <p:val>
                                            <p:strVal val="#ppt_w"/>
                                          </p:val>
                                        </p:tav>
                                      </p:tavLst>
                                    </p:anim>
                                    <p:anim calcmode="lin" valueType="num">
                                      <p:cBhvr>
                                        <p:cTn id="169" dur="500" fill="hold"/>
                                        <p:tgtEl>
                                          <p:spTgt spid="1476"/>
                                        </p:tgtEl>
                                        <p:attrNameLst>
                                          <p:attrName>ppt_h</p:attrName>
                                        </p:attrNameLst>
                                      </p:cBhvr>
                                      <p:tavLst>
                                        <p:tav tm="0">
                                          <p:val>
                                            <p:fltVal val="0"/>
                                          </p:val>
                                        </p:tav>
                                        <p:tav tm="100000">
                                          <p:val>
                                            <p:strVal val="#ppt_h"/>
                                          </p:val>
                                        </p:tav>
                                      </p:tavLst>
                                    </p:anim>
                                  </p:childTnLst>
                                </p:cTn>
                              </p:par>
                            </p:childTnLst>
                          </p:cTn>
                        </p:par>
                        <p:par>
                          <p:cTn id="170" fill="hold">
                            <p:stCondLst>
                              <p:cond delay="3500"/>
                            </p:stCondLst>
                            <p:childTnLst>
                              <p:par>
                                <p:cTn id="171" presetClass="entr" nodeType="afterEffect" presetSubtype="0" presetID="1" grpId="40" fill="hold">
                                  <p:stCondLst>
                                    <p:cond delay="0"/>
                                  </p:stCondLst>
                                  <p:iterate type="el" backwards="0">
                                    <p:tmAbs val="0"/>
                                  </p:iterate>
                                  <p:childTnLst>
                                    <p:set>
                                      <p:cBhvr>
                                        <p:cTn id="172" fill="hold"/>
                                        <p:tgtEl>
                                          <p:spTgt spid="1494"/>
                                        </p:tgtEl>
                                        <p:attrNameLst>
                                          <p:attrName>style.visibility</p:attrName>
                                        </p:attrNameLst>
                                      </p:cBhvr>
                                      <p:to>
                                        <p:strVal val="visible"/>
                                      </p:to>
                                    </p:set>
                                  </p:childTnLst>
                                </p:cTn>
                              </p:par>
                            </p:childTnLst>
                          </p:cTn>
                        </p:par>
                        <p:par>
                          <p:cTn id="173" fill="hold">
                            <p:stCondLst>
                              <p:cond delay="3500"/>
                            </p:stCondLst>
                            <p:childTnLst>
                              <p:par>
                                <p:cTn id="174" presetClass="entr" nodeType="afterEffect" presetSubtype="16" presetID="23" grpId="41" fill="hold">
                                  <p:stCondLst>
                                    <p:cond delay="0"/>
                                  </p:stCondLst>
                                  <p:iterate type="el" backwards="0">
                                    <p:tmAbs val="0"/>
                                  </p:iterate>
                                  <p:childTnLst>
                                    <p:set>
                                      <p:cBhvr>
                                        <p:cTn id="175" fill="hold"/>
                                        <p:tgtEl>
                                          <p:spTgt spid="1482"/>
                                        </p:tgtEl>
                                        <p:attrNameLst>
                                          <p:attrName>style.visibility</p:attrName>
                                        </p:attrNameLst>
                                      </p:cBhvr>
                                      <p:to>
                                        <p:strVal val="visible"/>
                                      </p:to>
                                    </p:set>
                                    <p:anim calcmode="lin" valueType="num">
                                      <p:cBhvr>
                                        <p:cTn id="176" dur="500" fill="hold"/>
                                        <p:tgtEl>
                                          <p:spTgt spid="1482"/>
                                        </p:tgtEl>
                                        <p:attrNameLst>
                                          <p:attrName>ppt_w</p:attrName>
                                        </p:attrNameLst>
                                      </p:cBhvr>
                                      <p:tavLst>
                                        <p:tav tm="0">
                                          <p:val>
                                            <p:fltVal val="0"/>
                                          </p:val>
                                        </p:tav>
                                        <p:tav tm="100000">
                                          <p:val>
                                            <p:strVal val="#ppt_w"/>
                                          </p:val>
                                        </p:tav>
                                      </p:tavLst>
                                    </p:anim>
                                    <p:anim calcmode="lin" valueType="num">
                                      <p:cBhvr>
                                        <p:cTn id="177" dur="500" fill="hold"/>
                                        <p:tgtEl>
                                          <p:spTgt spid="1482"/>
                                        </p:tgtEl>
                                        <p:attrNameLst>
                                          <p:attrName>ppt_h</p:attrName>
                                        </p:attrNameLst>
                                      </p:cBhvr>
                                      <p:tavLst>
                                        <p:tav tm="0">
                                          <p:val>
                                            <p:fltVal val="0"/>
                                          </p:val>
                                        </p:tav>
                                        <p:tav tm="100000">
                                          <p:val>
                                            <p:strVal val="#ppt_h"/>
                                          </p:val>
                                        </p:tav>
                                      </p:tavLst>
                                    </p:anim>
                                  </p:childTnLst>
                                </p:cTn>
                              </p:par>
                            </p:childTnLst>
                          </p:cTn>
                        </p:par>
                        <p:par>
                          <p:cTn id="178" fill="hold">
                            <p:stCondLst>
                              <p:cond delay="4000"/>
                            </p:stCondLst>
                            <p:childTnLst>
                              <p:par>
                                <p:cTn id="179" presetClass="entr" nodeType="afterEffect" presetSubtype="0" presetID="1" grpId="42" fill="hold">
                                  <p:stCondLst>
                                    <p:cond delay="0"/>
                                  </p:stCondLst>
                                  <p:iterate type="el" backwards="0">
                                    <p:tmAbs val="0"/>
                                  </p:iterate>
                                  <p:childTnLst>
                                    <p:set>
                                      <p:cBhvr>
                                        <p:cTn id="180" fill="hold"/>
                                        <p:tgtEl>
                                          <p:spTgt spid="1491"/>
                                        </p:tgtEl>
                                        <p:attrNameLst>
                                          <p:attrName>style.visibility</p:attrName>
                                        </p:attrNameLst>
                                      </p:cBhvr>
                                      <p:to>
                                        <p:strVal val="visible"/>
                                      </p:to>
                                    </p:set>
                                  </p:childTnLst>
                                </p:cTn>
                              </p:par>
                            </p:childTnLst>
                          </p:cTn>
                        </p:par>
                        <p:par>
                          <p:cTn id="181" fill="hold">
                            <p:stCondLst>
                              <p:cond delay="4000"/>
                            </p:stCondLst>
                            <p:childTnLst>
                              <p:par>
                                <p:cTn id="182" presetClass="entr" nodeType="afterEffect" presetSubtype="16" presetID="23" grpId="43" fill="hold">
                                  <p:stCondLst>
                                    <p:cond delay="0"/>
                                  </p:stCondLst>
                                  <p:iterate type="el" backwards="0">
                                    <p:tmAbs val="0"/>
                                  </p:iterate>
                                  <p:childTnLst>
                                    <p:set>
                                      <p:cBhvr>
                                        <p:cTn id="183" fill="hold"/>
                                        <p:tgtEl>
                                          <p:spTgt spid="1478"/>
                                        </p:tgtEl>
                                        <p:attrNameLst>
                                          <p:attrName>style.visibility</p:attrName>
                                        </p:attrNameLst>
                                      </p:cBhvr>
                                      <p:to>
                                        <p:strVal val="visible"/>
                                      </p:to>
                                    </p:set>
                                    <p:anim calcmode="lin" valueType="num">
                                      <p:cBhvr>
                                        <p:cTn id="184" dur="500" fill="hold"/>
                                        <p:tgtEl>
                                          <p:spTgt spid="1478"/>
                                        </p:tgtEl>
                                        <p:attrNameLst>
                                          <p:attrName>ppt_w</p:attrName>
                                        </p:attrNameLst>
                                      </p:cBhvr>
                                      <p:tavLst>
                                        <p:tav tm="0">
                                          <p:val>
                                            <p:fltVal val="0"/>
                                          </p:val>
                                        </p:tav>
                                        <p:tav tm="100000">
                                          <p:val>
                                            <p:strVal val="#ppt_w"/>
                                          </p:val>
                                        </p:tav>
                                      </p:tavLst>
                                    </p:anim>
                                    <p:anim calcmode="lin" valueType="num">
                                      <p:cBhvr>
                                        <p:cTn id="185" dur="500" fill="hold"/>
                                        <p:tgtEl>
                                          <p:spTgt spid="1478"/>
                                        </p:tgtEl>
                                        <p:attrNameLst>
                                          <p:attrName>ppt_h</p:attrName>
                                        </p:attrNameLst>
                                      </p:cBhvr>
                                      <p:tavLst>
                                        <p:tav tm="0">
                                          <p:val>
                                            <p:fltVal val="0"/>
                                          </p:val>
                                        </p:tav>
                                        <p:tav tm="100000">
                                          <p:val>
                                            <p:strVal val="#ppt_h"/>
                                          </p:val>
                                        </p:tav>
                                      </p:tavLst>
                                    </p:anim>
                                  </p:childTnLst>
                                </p:cTn>
                              </p:par>
                            </p:childTnLst>
                          </p:cTn>
                        </p:par>
                        <p:par>
                          <p:cTn id="186" fill="hold">
                            <p:stCondLst>
                              <p:cond delay="4500"/>
                            </p:stCondLst>
                            <p:childTnLst>
                              <p:par>
                                <p:cTn id="187" presetClass="entr" nodeType="afterEffect" presetSubtype="0" presetID="1" grpId="44" fill="hold">
                                  <p:stCondLst>
                                    <p:cond delay="0"/>
                                  </p:stCondLst>
                                  <p:iterate type="el" backwards="0">
                                    <p:tmAbs val="0"/>
                                  </p:iterate>
                                  <p:childTnLst>
                                    <p:set>
                                      <p:cBhvr>
                                        <p:cTn id="188" fill="hold"/>
                                        <p:tgtEl>
                                          <p:spTgt spid="1402"/>
                                        </p:tgtEl>
                                        <p:attrNameLst>
                                          <p:attrName>style.visibility</p:attrName>
                                        </p:attrNameLst>
                                      </p:cBhvr>
                                      <p:to>
                                        <p:strVal val="visible"/>
                                      </p:to>
                                    </p:set>
                                  </p:childTnLst>
                                </p:cTn>
                              </p:par>
                            </p:childTnLst>
                          </p:cTn>
                        </p:par>
                        <p:par>
                          <p:cTn id="189" fill="hold">
                            <p:stCondLst>
                              <p:cond delay="4500"/>
                            </p:stCondLst>
                            <p:childTnLst>
                              <p:par>
                                <p:cTn id="190" presetClass="entr" nodeType="afterEffect" presetSubtype="16" presetID="23" grpId="45" fill="hold">
                                  <p:stCondLst>
                                    <p:cond delay="0"/>
                                  </p:stCondLst>
                                  <p:iterate type="el" backwards="0">
                                    <p:tmAbs val="0"/>
                                  </p:iterate>
                                  <p:childTnLst>
                                    <p:set>
                                      <p:cBhvr>
                                        <p:cTn id="191" fill="hold"/>
                                        <p:tgtEl>
                                          <p:spTgt spid="1469"/>
                                        </p:tgtEl>
                                        <p:attrNameLst>
                                          <p:attrName>style.visibility</p:attrName>
                                        </p:attrNameLst>
                                      </p:cBhvr>
                                      <p:to>
                                        <p:strVal val="visible"/>
                                      </p:to>
                                    </p:set>
                                    <p:anim calcmode="lin" valueType="num">
                                      <p:cBhvr>
                                        <p:cTn id="192" dur="500" fill="hold"/>
                                        <p:tgtEl>
                                          <p:spTgt spid="1469"/>
                                        </p:tgtEl>
                                        <p:attrNameLst>
                                          <p:attrName>ppt_w</p:attrName>
                                        </p:attrNameLst>
                                      </p:cBhvr>
                                      <p:tavLst>
                                        <p:tav tm="0">
                                          <p:val>
                                            <p:fltVal val="0"/>
                                          </p:val>
                                        </p:tav>
                                        <p:tav tm="100000">
                                          <p:val>
                                            <p:strVal val="#ppt_w"/>
                                          </p:val>
                                        </p:tav>
                                      </p:tavLst>
                                    </p:anim>
                                    <p:anim calcmode="lin" valueType="num">
                                      <p:cBhvr>
                                        <p:cTn id="193" dur="500" fill="hold"/>
                                        <p:tgtEl>
                                          <p:spTgt spid="1469"/>
                                        </p:tgtEl>
                                        <p:attrNameLst>
                                          <p:attrName>ppt_h</p:attrName>
                                        </p:attrNameLst>
                                      </p:cBhvr>
                                      <p:tavLst>
                                        <p:tav tm="0">
                                          <p:val>
                                            <p:fltVal val="0"/>
                                          </p:val>
                                        </p:tav>
                                        <p:tav tm="100000">
                                          <p:val>
                                            <p:strVal val="#ppt_h"/>
                                          </p:val>
                                        </p:tav>
                                      </p:tavLst>
                                    </p:anim>
                                  </p:childTnLst>
                                </p:cTn>
                              </p:par>
                            </p:childTnLst>
                          </p:cTn>
                        </p:par>
                        <p:par>
                          <p:cTn id="194" fill="hold">
                            <p:stCondLst>
                              <p:cond delay="5000"/>
                            </p:stCondLst>
                            <p:childTnLst>
                              <p:par>
                                <p:cTn id="195" presetClass="entr" nodeType="afterEffect" presetSubtype="0" presetID="1" grpId="46" fill="hold">
                                  <p:stCondLst>
                                    <p:cond delay="0"/>
                                  </p:stCondLst>
                                  <p:iterate type="el" backwards="0">
                                    <p:tmAbs val="0"/>
                                  </p:iterate>
                                  <p:childTnLst>
                                    <p:set>
                                      <p:cBhvr>
                                        <p:cTn id="196" fill="hold"/>
                                        <p:tgtEl>
                                          <p:spTgt spid="1492"/>
                                        </p:tgtEl>
                                        <p:attrNameLst>
                                          <p:attrName>style.visibility</p:attrName>
                                        </p:attrNameLst>
                                      </p:cBhvr>
                                      <p:to>
                                        <p:strVal val="visible"/>
                                      </p:to>
                                    </p:set>
                                  </p:childTnLst>
                                </p:cTn>
                              </p:par>
                            </p:childTnLst>
                          </p:cTn>
                        </p:par>
                        <p:par>
                          <p:cTn id="197" fill="hold">
                            <p:stCondLst>
                              <p:cond delay="5000"/>
                            </p:stCondLst>
                            <p:childTnLst>
                              <p:par>
                                <p:cTn id="198" presetClass="entr" nodeType="afterEffect" presetSubtype="16" presetID="23" grpId="47" fill="hold">
                                  <p:stCondLst>
                                    <p:cond delay="0"/>
                                  </p:stCondLst>
                                  <p:iterate type="el" backwards="0">
                                    <p:tmAbs val="0"/>
                                  </p:iterate>
                                  <p:childTnLst>
                                    <p:set>
                                      <p:cBhvr>
                                        <p:cTn id="199" fill="hold"/>
                                        <p:tgtEl>
                                          <p:spTgt spid="1479"/>
                                        </p:tgtEl>
                                        <p:attrNameLst>
                                          <p:attrName>style.visibility</p:attrName>
                                        </p:attrNameLst>
                                      </p:cBhvr>
                                      <p:to>
                                        <p:strVal val="visible"/>
                                      </p:to>
                                    </p:set>
                                    <p:anim calcmode="lin" valueType="num">
                                      <p:cBhvr>
                                        <p:cTn id="200" dur="500" fill="hold"/>
                                        <p:tgtEl>
                                          <p:spTgt spid="1479"/>
                                        </p:tgtEl>
                                        <p:attrNameLst>
                                          <p:attrName>ppt_w</p:attrName>
                                        </p:attrNameLst>
                                      </p:cBhvr>
                                      <p:tavLst>
                                        <p:tav tm="0">
                                          <p:val>
                                            <p:fltVal val="0"/>
                                          </p:val>
                                        </p:tav>
                                        <p:tav tm="100000">
                                          <p:val>
                                            <p:strVal val="#ppt_w"/>
                                          </p:val>
                                        </p:tav>
                                      </p:tavLst>
                                    </p:anim>
                                    <p:anim calcmode="lin" valueType="num">
                                      <p:cBhvr>
                                        <p:cTn id="201" dur="500" fill="hold"/>
                                        <p:tgtEl>
                                          <p:spTgt spid="1479"/>
                                        </p:tgtEl>
                                        <p:attrNameLst>
                                          <p:attrName>ppt_h</p:attrName>
                                        </p:attrNameLst>
                                      </p:cBhvr>
                                      <p:tavLst>
                                        <p:tav tm="0">
                                          <p:val>
                                            <p:fltVal val="0"/>
                                          </p:val>
                                        </p:tav>
                                        <p:tav tm="100000">
                                          <p:val>
                                            <p:strVal val="#ppt_h"/>
                                          </p:val>
                                        </p:tav>
                                      </p:tavLst>
                                    </p:anim>
                                  </p:childTnLst>
                                </p:cTn>
                              </p:par>
                            </p:childTnLst>
                          </p:cTn>
                        </p:par>
                        <p:par>
                          <p:cTn id="202" fill="hold">
                            <p:stCondLst>
                              <p:cond delay="5500"/>
                            </p:stCondLst>
                            <p:childTnLst>
                              <p:par>
                                <p:cTn id="203" presetClass="entr" nodeType="afterEffect" presetSubtype="0" presetID="1" grpId="48" fill="hold">
                                  <p:stCondLst>
                                    <p:cond delay="0"/>
                                  </p:stCondLst>
                                  <p:iterate type="el" backwards="0">
                                    <p:tmAbs val="0"/>
                                  </p:iterate>
                                  <p:childTnLst>
                                    <p:set>
                                      <p:cBhvr>
                                        <p:cTn id="204" fill="hold"/>
                                        <p:tgtEl>
                                          <p:spTgt spid="1405"/>
                                        </p:tgtEl>
                                        <p:attrNameLst>
                                          <p:attrName>style.visibility</p:attrName>
                                        </p:attrNameLst>
                                      </p:cBhvr>
                                      <p:to>
                                        <p:strVal val="visible"/>
                                      </p:to>
                                    </p:set>
                                  </p:childTnLst>
                                </p:cTn>
                              </p:par>
                            </p:childTnLst>
                          </p:cTn>
                        </p:par>
                        <p:par>
                          <p:cTn id="205" fill="hold">
                            <p:stCondLst>
                              <p:cond delay="5500"/>
                            </p:stCondLst>
                            <p:childTnLst>
                              <p:par>
                                <p:cTn id="206" presetClass="entr" nodeType="afterEffect" presetSubtype="16" presetID="23" grpId="49" fill="hold">
                                  <p:stCondLst>
                                    <p:cond delay="0"/>
                                  </p:stCondLst>
                                  <p:iterate type="el" backwards="0">
                                    <p:tmAbs val="0"/>
                                  </p:iterate>
                                  <p:childTnLst>
                                    <p:set>
                                      <p:cBhvr>
                                        <p:cTn id="207" fill="hold"/>
                                        <p:tgtEl>
                                          <p:spTgt spid="1475"/>
                                        </p:tgtEl>
                                        <p:attrNameLst>
                                          <p:attrName>style.visibility</p:attrName>
                                        </p:attrNameLst>
                                      </p:cBhvr>
                                      <p:to>
                                        <p:strVal val="visible"/>
                                      </p:to>
                                    </p:set>
                                    <p:anim calcmode="lin" valueType="num">
                                      <p:cBhvr>
                                        <p:cTn id="208" dur="500" fill="hold"/>
                                        <p:tgtEl>
                                          <p:spTgt spid="1475"/>
                                        </p:tgtEl>
                                        <p:attrNameLst>
                                          <p:attrName>ppt_w</p:attrName>
                                        </p:attrNameLst>
                                      </p:cBhvr>
                                      <p:tavLst>
                                        <p:tav tm="0">
                                          <p:val>
                                            <p:fltVal val="0"/>
                                          </p:val>
                                        </p:tav>
                                        <p:tav tm="100000">
                                          <p:val>
                                            <p:strVal val="#ppt_w"/>
                                          </p:val>
                                        </p:tav>
                                      </p:tavLst>
                                    </p:anim>
                                    <p:anim calcmode="lin" valueType="num">
                                      <p:cBhvr>
                                        <p:cTn id="209" dur="500" fill="hold"/>
                                        <p:tgtEl>
                                          <p:spTgt spid="1475"/>
                                        </p:tgtEl>
                                        <p:attrNameLst>
                                          <p:attrName>ppt_h</p:attrName>
                                        </p:attrNameLst>
                                      </p:cBhvr>
                                      <p:tavLst>
                                        <p:tav tm="0">
                                          <p:val>
                                            <p:fltVal val="0"/>
                                          </p:val>
                                        </p:tav>
                                        <p:tav tm="100000">
                                          <p:val>
                                            <p:strVal val="#ppt_h"/>
                                          </p:val>
                                        </p:tav>
                                      </p:tavLst>
                                    </p:anim>
                                  </p:childTnLst>
                                </p:cTn>
                              </p:par>
                            </p:childTnLst>
                          </p:cTn>
                        </p:par>
                        <p:par>
                          <p:cTn id="210" fill="hold">
                            <p:stCondLst>
                              <p:cond delay="6000"/>
                            </p:stCondLst>
                            <p:childTnLst>
                              <p:par>
                                <p:cTn id="211" presetClass="entr" nodeType="afterEffect" presetSubtype="8" presetID="2" grpId="50" fill="hold">
                                  <p:stCondLst>
                                    <p:cond delay="0"/>
                                  </p:stCondLst>
                                  <p:iterate type="el" backwards="0">
                                    <p:tmAbs val="0"/>
                                  </p:iterate>
                                  <p:childTnLst>
                                    <p:set>
                                      <p:cBhvr>
                                        <p:cTn id="212" fill="hold"/>
                                        <p:tgtEl>
                                          <p:spTgt spid="1511"/>
                                        </p:tgtEl>
                                        <p:attrNameLst>
                                          <p:attrName>style.visibility</p:attrName>
                                        </p:attrNameLst>
                                      </p:cBhvr>
                                      <p:to>
                                        <p:strVal val="visible"/>
                                      </p:to>
                                    </p:set>
                                    <p:anim calcmode="lin" valueType="num">
                                      <p:cBhvr>
                                        <p:cTn id="213" dur="500" fill="hold"/>
                                        <p:tgtEl>
                                          <p:spTgt spid="1511"/>
                                        </p:tgtEl>
                                        <p:attrNameLst>
                                          <p:attrName>ppt_x</p:attrName>
                                        </p:attrNameLst>
                                      </p:cBhvr>
                                      <p:tavLst>
                                        <p:tav tm="0">
                                          <p:val>
                                            <p:strVal val="0-#ppt_w/2"/>
                                          </p:val>
                                        </p:tav>
                                        <p:tav tm="100000">
                                          <p:val>
                                            <p:strVal val="#ppt_x"/>
                                          </p:val>
                                        </p:tav>
                                      </p:tavLst>
                                    </p:anim>
                                    <p:anim calcmode="lin" valueType="num">
                                      <p:cBhvr>
                                        <p:cTn id="214" dur="500" fill="hold"/>
                                        <p:tgtEl>
                                          <p:spTgt spid="15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76" grpId="39"/>
      <p:bldP build="whole" bldLvl="1" animBg="1" rev="0" advAuto="0" spid="1398" grpId="6"/>
      <p:bldP build="whole" bldLvl="1" animBg="1" rev="0" advAuto="0" spid="1482" grpId="41"/>
      <p:bldP build="whole" bldLvl="1" animBg="1" rev="0" advAuto="0" spid="1471" grpId="37"/>
      <p:bldP build="whole" bldLvl="1" animBg="1" rev="0" advAuto="0" spid="1492" grpId="46"/>
      <p:bldP build="whole" bldLvl="1" animBg="1" rev="0" advAuto="0" spid="1399" grpId="16"/>
      <p:bldP build="whole" bldLvl="1" animBg="1" rev="0" advAuto="0" spid="1401" grpId="25"/>
      <p:bldP build="whole" bldLvl="1" animBg="1" rev="0" advAuto="0" spid="1469" grpId="45"/>
      <p:bldP build="whole" bldLvl="1" animBg="1" rev="0" advAuto="0" spid="1402" grpId="44"/>
      <p:bldP build="whole" bldLvl="1" animBg="1" rev="0" advAuto="0" spid="1394" grpId="14"/>
      <p:bldP build="whole" bldLvl="1" animBg="1" rev="0" advAuto="0" spid="1488" grpId="29"/>
      <p:bldP build="whole" bldLvl="1" animBg="1" rev="0" advAuto="0" spid="1390" grpId="13"/>
      <p:bldP build="whole" bldLvl="1" animBg="1" rev="0" advAuto="0" spid="1459" grpId="2"/>
      <p:bldP build="whole" bldLvl="1" animBg="1" rev="0" advAuto="0" spid="1393" grpId="8"/>
      <p:bldP build="whole" bldLvl="1" animBg="1" rev="0" advAuto="0" spid="1462" grpId="9"/>
      <p:bldP build="whole" bldLvl="1" animBg="1" rev="0" advAuto="0" spid="1479" grpId="47"/>
      <p:bldP build="whole" bldLvl="1" animBg="1" rev="0" advAuto="0" spid="1397" grpId="11"/>
      <p:bldP build="whole" bldLvl="1" animBg="1" rev="0" advAuto="0" spid="1468" grpId="22"/>
      <p:bldP build="whole" bldLvl="1" animBg="1" rev="0" advAuto="0" spid="1491" grpId="42"/>
      <p:bldP build="whole" bldLvl="1" animBg="1" rev="0" advAuto="0" spid="1470" grpId="33"/>
      <p:bldP build="whole" bldLvl="1" animBg="1" rev="0" advAuto="0" spid="1481" grpId="5"/>
      <p:bldP build="whole" bldLvl="1" animBg="1" rev="0" advAuto="0" spid="1392" grpId="1"/>
      <p:bldP build="whole" bldLvl="1" animBg="1" rev="0" advAuto="0" spid="1487" grpId="19"/>
      <p:bldP build="whole" bldLvl="1" animBg="1" rev="0" advAuto="0" spid="1478" grpId="43"/>
      <p:bldP build="whole" bldLvl="1" animBg="1" rev="0" advAuto="0" spid="1461" grpId="17"/>
      <p:bldP build="whole" bldLvl="1" animBg="1" rev="0" advAuto="0" spid="1389" grpId="3"/>
      <p:bldP build="whole" bldLvl="1" animBg="1" rev="0" advAuto="0" spid="1511" grpId="50"/>
      <p:bldP build="whole" bldLvl="1" animBg="1" rev="0" advAuto="0" spid="1403" grpId="38"/>
      <p:bldP build="whole" bldLvl="1" animBg="1" rev="0" advAuto="0" spid="1467" grpId="28"/>
      <p:bldP build="whole" bldLvl="1" animBg="1" rev="0" advAuto="0" spid="1472" grpId="20"/>
      <p:bldP build="whole" bldLvl="1" animBg="1" rev="0" advAuto="0" spid="1396" grpId="31"/>
      <p:bldP build="whole" bldLvl="1" animBg="1" rev="0" advAuto="0" spid="1489" grpId="23"/>
      <p:bldP build="whole" bldLvl="1" animBg="1" rev="0" advAuto="0" spid="1391" grpId="10"/>
      <p:bldP build="whole" bldLvl="1" animBg="1" rev="0" advAuto="0" spid="1400" grpId="27"/>
      <p:bldP build="whole" bldLvl="1" animBg="1" rev="0" advAuto="0" spid="1465" grpId="26"/>
      <p:bldP build="whole" bldLvl="1" animBg="1" rev="0" advAuto="0" spid="1477" grpId="12"/>
      <p:bldP build="whole" bldLvl="1" animBg="1" rev="0" advAuto="0" spid="1463" grpId="18"/>
      <p:bldP build="whole" bldLvl="1" animBg="1" rev="0" advAuto="0" spid="1466" grpId="15"/>
      <p:bldP build="whole" bldLvl="1" animBg="1" rev="0" advAuto="0" spid="1405" grpId="48"/>
      <p:bldP build="whole" bldLvl="1" animBg="1" rev="0" advAuto="0" spid="1475" grpId="49"/>
      <p:bldP build="whole" bldLvl="1" animBg="1" rev="0" advAuto="0" spid="1493" grpId="32"/>
      <p:bldP build="whole" bldLvl="1" animBg="1" rev="0" advAuto="0" spid="1486" grpId="4"/>
      <p:bldP build="whole" bldLvl="1" animBg="1" rev="0" advAuto="0" spid="1474" grpId="35"/>
      <p:bldP build="whole" bldLvl="1" animBg="1" rev="0" advAuto="0" spid="1395" grpId="21"/>
      <p:bldP build="whole" bldLvl="1" animBg="1" rev="0" advAuto="0" spid="1473" grpId="24"/>
      <p:bldP build="whole" bldLvl="1" animBg="1" rev="0" advAuto="0" spid="1460" grpId="7"/>
      <p:bldP build="whole" bldLvl="1" animBg="1" rev="0" advAuto="0" spid="1480" grpId="30"/>
      <p:bldP build="whole" bldLvl="1" animBg="1" rev="0" advAuto="0" spid="1404" grpId="36"/>
      <p:bldP build="whole" bldLvl="1" animBg="1" rev="0" advAuto="0" spid="1494" grpId="40"/>
      <p:bldP build="whole" bldLvl="1" animBg="1" rev="0" advAuto="0" spid="1490" grpId="34"/>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ph type="title"/>
          </p:nvPr>
        </p:nvSpPr>
        <p:spPr>
          <a:prstGeom prst="rect">
            <a:avLst/>
          </a:prstGeom>
        </p:spPr>
        <p:txBody>
          <a:bodyPr/>
          <a:lstStyle/>
          <a:p>
            <a:pPr/>
          </a:p>
        </p:txBody>
      </p:sp>
      <p:sp>
        <p:nvSpPr>
          <p:cNvPr id="306" name="Shape 30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7" name="Screen Shot 2015-09-11 at 12.59.09.png"/>
          <p:cNvPicPr>
            <a:picLocks noChangeAspect="1"/>
          </p:cNvPicPr>
          <p:nvPr/>
        </p:nvPicPr>
        <p:blipFill>
          <a:blip r:embed="rId3">
            <a:extLst/>
          </a:blip>
          <a:stretch>
            <a:fillRect/>
          </a:stretch>
        </p:blipFill>
        <p:spPr>
          <a:xfrm>
            <a:off x="297331" y="180622"/>
            <a:ext cx="12771382" cy="9753601"/>
          </a:xfrm>
          <a:prstGeom prst="rect">
            <a:avLst/>
          </a:prstGeom>
          <a:ln w="12700">
            <a:miter lim="400000"/>
          </a:ln>
        </p:spPr>
      </p:pic>
      <p:sp>
        <p:nvSpPr>
          <p:cNvPr id="308" name="Shape 308"/>
          <p:cNvSpPr/>
          <p:nvPr/>
        </p:nvSpPr>
        <p:spPr>
          <a:xfrm>
            <a:off x="9174805" y="100864"/>
            <a:ext cx="2999937" cy="676146"/>
          </a:xfrm>
          <a:prstGeom prst="rect">
            <a:avLst/>
          </a:prstGeom>
          <a:solidFill>
            <a:srgbClr val="3333CC"/>
          </a:solidFill>
          <a:ln w="25400">
            <a:solidFill>
              <a:srgbClr val="252595"/>
            </a:solidFill>
            <a:bevel/>
          </a:ln>
          <a:extLst>
            <a:ext uri="{C572A759-6A51-4108-AA02-DFA0A04FC94B}">
              <ma14:wrappingTextBoxFlag xmlns:ma14="http://schemas.microsoft.com/office/mac/drawingml/2011/main" val="1"/>
            </a:ext>
          </a:extLst>
        </p:spPr>
        <p:txBody>
          <a:bodyPr wrap="none" lIns="65022" tIns="65022" rIns="65022" bIns="65022">
            <a:spAutoFit/>
          </a:bodyPr>
          <a:lstStyle>
            <a:lvl1pPr defTabSz="1300480">
              <a:defRPr sz="3400">
                <a:solidFill>
                  <a:srgbClr val="FFFFFF"/>
                </a:solidFill>
                <a:latin typeface="Helvetica"/>
                <a:ea typeface="Helvetica"/>
                <a:cs typeface="Helvetica"/>
                <a:sym typeface="Helvetica"/>
              </a:defRPr>
            </a:lvl1pPr>
          </a:lstStyle>
          <a:p>
            <a:pPr/>
            <a:r>
              <a:t>Niels Malotaux</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3" name="Shape 1513"/>
          <p:cNvSpPr/>
          <p:nvPr>
            <p:ph type="title"/>
          </p:nvPr>
        </p:nvSpPr>
        <p:spPr>
          <a:prstGeom prst="rect">
            <a:avLst/>
          </a:prstGeom>
        </p:spPr>
        <p:txBody>
          <a:bodyPr/>
          <a:lstStyle/>
          <a:p>
            <a:pPr/>
            <a:r>
              <a:t>Spec QC</a:t>
            </a:r>
          </a:p>
        </p:txBody>
      </p:sp>
      <p:sp>
        <p:nvSpPr>
          <p:cNvPr id="1514" name="Shape 151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16" name="image.png"/>
          <p:cNvPicPr>
            <a:picLocks noChangeAspect="1"/>
          </p:cNvPicPr>
          <p:nvPr/>
        </p:nvPicPr>
        <p:blipFill>
          <a:blip r:embed="rId3">
            <a:extLst/>
          </a:blip>
          <a:stretch>
            <a:fillRect/>
          </a:stretch>
        </p:blipFill>
        <p:spPr>
          <a:xfrm>
            <a:off x="10325100" y="7962900"/>
            <a:ext cx="2514600" cy="1663700"/>
          </a:xfrm>
          <a:prstGeom prst="rect">
            <a:avLst/>
          </a:prstGeom>
          <a:ln w="12700">
            <a:miter lim="400000"/>
          </a:ln>
        </p:spPr>
      </p:pic>
      <p:sp>
        <p:nvSpPr>
          <p:cNvPr id="1517" name="Shape 1517"/>
          <p:cNvSpPr/>
          <p:nvPr>
            <p:ph type="sldNum" sz="quarter" idx="2"/>
          </p:nvPr>
        </p:nvSpPr>
        <p:spPr>
          <a:xfrm>
            <a:off x="12036663" y="9228455"/>
            <a:ext cx="317262" cy="3327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18" name="Shape 1518"/>
          <p:cNvSpPr/>
          <p:nvPr>
            <p:ph type="title"/>
          </p:nvPr>
        </p:nvSpPr>
        <p:spPr>
          <a:prstGeom prst="rect">
            <a:avLst/>
          </a:prstGeom>
        </p:spPr>
        <p:txBody>
          <a:bodyPr/>
          <a:lstStyle/>
          <a:p>
            <a:pPr/>
            <a:r>
              <a:t>A Recent Example</a:t>
            </a:r>
          </a:p>
        </p:txBody>
      </p:sp>
      <p:graphicFrame>
        <p:nvGraphicFramePr>
          <p:cNvPr id="1519" name="Table 1519"/>
          <p:cNvGraphicFramePr/>
          <p:nvPr/>
        </p:nvGraphicFramePr>
        <p:xfrm>
          <a:off x="1841500" y="3035300"/>
          <a:ext cx="9321800" cy="432276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250950"/>
                <a:gridCol w="1816100"/>
                <a:gridCol w="1614487"/>
                <a:gridCol w="2420937"/>
                <a:gridCol w="2219325"/>
              </a:tblGrid>
              <a:tr h="866775">
                <a:tc>
                  <a:txBody>
                    <a:bodyPr/>
                    <a:lstStyle/>
                    <a:p>
                      <a:pPr algn="l" defTabSz="914400">
                        <a:tabLst>
                          <a:tab pos="3581400" algn="r"/>
                        </a:tabLst>
                      </a:pPr>
                      <a:r>
                        <a:rPr sz="2400">
                          <a:latin typeface="Lucida Grande"/>
                          <a:ea typeface="Lucida Grande"/>
                          <a:cs typeface="Lucida Grande"/>
                          <a:sym typeface="Lucida Grande"/>
                        </a:rPr>
                        <a:t>Rev.</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defTabSz="914400">
                        <a:tabLst>
                          <a:tab pos="3581400" algn="r"/>
                        </a:tabLst>
                      </a:pPr>
                      <a:r>
                        <a:rPr sz="2400">
                          <a:latin typeface="Lucida Grande"/>
                          <a:ea typeface="Lucida Grande"/>
                          <a:cs typeface="Lucida Grande"/>
                          <a:sym typeface="Lucida Grande"/>
                        </a:rPr>
                        <a:t># of Defects</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defTabSz="914400">
                        <a:tabLst>
                          <a:tab pos="3581400" algn="r"/>
                        </a:tabLst>
                      </a:pPr>
                      <a:r>
                        <a:rPr sz="2400">
                          <a:latin typeface="Lucida Grande"/>
                          <a:ea typeface="Lucida Grande"/>
                          <a:cs typeface="Lucida Grande"/>
                          <a:sym typeface="Lucida Grande"/>
                        </a:rPr>
                        <a:t># of Pages</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defTabSz="914400">
                        <a:tabLst>
                          <a:tab pos="3581400" algn="r"/>
                        </a:tabLst>
                      </a:pPr>
                      <a:r>
                        <a:rPr sz="2400">
                          <a:latin typeface="Lucida Grande"/>
                          <a:ea typeface="Lucida Grande"/>
                          <a:cs typeface="Lucida Grande"/>
                          <a:sym typeface="Lucida Grande"/>
                        </a:rPr>
                        <a:t>Defects/ Page (DPP)</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defTabSz="914400">
                        <a:tabLst>
                          <a:tab pos="3581400" algn="r"/>
                        </a:tabLst>
                      </a:pPr>
                      <a:r>
                        <a:rPr sz="2400">
                          <a:latin typeface="Lucida Grande"/>
                          <a:ea typeface="Lucida Grande"/>
                          <a:cs typeface="Lucida Grande"/>
                          <a:sym typeface="Lucida Grande"/>
                        </a:rPr>
                        <a:t>% Change in DPP</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r>
              <a:tr h="493712">
                <a:tc>
                  <a:txBody>
                    <a:bodyPr/>
                    <a:lstStyle/>
                    <a:p>
                      <a:pPr algn="l" defTabSz="914400">
                        <a:tabLst>
                          <a:tab pos="3581400" algn="r"/>
                        </a:tabLst>
                      </a:pPr>
                      <a:r>
                        <a:rPr sz="2400">
                          <a:latin typeface="Lucida Grande"/>
                          <a:ea typeface="Lucida Grande"/>
                          <a:cs typeface="Lucida Grande"/>
                          <a:sym typeface="Lucida Grande"/>
                        </a:rPr>
                        <a:t>0.3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312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31</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10.06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 </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3712">
                <a:tc>
                  <a:txBody>
                    <a:bodyPr/>
                    <a:lstStyle/>
                    <a:p>
                      <a:pPr algn="l" defTabSz="914400">
                        <a:tabLst>
                          <a:tab pos="3581400" algn="r"/>
                        </a:tabLst>
                      </a:pPr>
                      <a:r>
                        <a:rPr sz="2400">
                          <a:latin typeface="Lucida Grande"/>
                          <a:ea typeface="Lucida Grande"/>
                          <a:cs typeface="Lucida Grande"/>
                          <a:sym typeface="Lucida Grande"/>
                        </a:rPr>
                        <a:t>0.5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209</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44</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4.75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-53%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3712">
                <a:tc>
                  <a:txBody>
                    <a:bodyPr/>
                    <a:lstStyle/>
                    <a:p>
                      <a:pPr algn="l" defTabSz="914400">
                        <a:tabLst>
                          <a:tab pos="3581400" algn="r"/>
                        </a:tabLst>
                      </a:pPr>
                      <a:r>
                        <a:rPr sz="2400">
                          <a:latin typeface="Lucida Grande"/>
                          <a:ea typeface="Lucida Grande"/>
                          <a:cs typeface="Lucida Grande"/>
                          <a:sym typeface="Lucida Grande"/>
                        </a:rPr>
                        <a:t>0.6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247</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60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4.12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-13%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3712">
                <a:tc>
                  <a:txBody>
                    <a:bodyPr/>
                    <a:lstStyle/>
                    <a:p>
                      <a:pPr algn="l" defTabSz="914400">
                        <a:tabLst>
                          <a:tab pos="3581400" algn="r"/>
                        </a:tabLst>
                      </a:pPr>
                      <a:r>
                        <a:rPr sz="2400">
                          <a:latin typeface="Lucida Grande"/>
                          <a:ea typeface="Lucida Grande"/>
                          <a:cs typeface="Lucida Grande"/>
                          <a:sym typeface="Lucida Grande"/>
                        </a:rPr>
                        <a:t>0.7</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114</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33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3.45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-16%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3712">
                <a:tc>
                  <a:txBody>
                    <a:bodyPr/>
                    <a:lstStyle/>
                    <a:p>
                      <a:pPr algn="l" defTabSz="914400">
                        <a:tabLst>
                          <a:tab pos="3581400" algn="r"/>
                        </a:tabLst>
                      </a:pPr>
                      <a:r>
                        <a:rPr sz="2400">
                          <a:latin typeface="Lucida Grande"/>
                          <a:ea typeface="Lucida Grande"/>
                          <a:cs typeface="Lucida Grande"/>
                          <a:sym typeface="Lucida Grande"/>
                        </a:rPr>
                        <a:t>0.8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38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1.18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-66%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3712">
                <a:tc>
                  <a:txBody>
                    <a:bodyPr/>
                    <a:lstStyle/>
                    <a:p>
                      <a:pPr algn="l" defTabSz="914400">
                        <a:tabLst>
                          <a:tab pos="3581400" algn="r"/>
                        </a:tabLst>
                      </a:pPr>
                      <a:r>
                        <a:rPr sz="2400">
                          <a:latin typeface="Lucida Grande"/>
                          <a:ea typeface="Lucida Grande"/>
                          <a:cs typeface="Lucida Grande"/>
                          <a:sym typeface="Lucida Grande"/>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0.22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pPr>
                      <a:r>
                        <a:rPr sz="2400">
                          <a:latin typeface="Lucida Grande"/>
                          <a:ea typeface="Lucida Grande"/>
                          <a:cs typeface="Lucida Grande"/>
                          <a:sym typeface="Lucida Grande"/>
                        </a:rPr>
                        <a:t>-81%</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3712">
                <a:tc gridSpan="4">
                  <a:txBody>
                    <a:bodyPr/>
                    <a:lstStyle/>
                    <a:p>
                      <a:pPr algn="l" defTabSz="914400">
                        <a:tabLst>
                          <a:tab pos="3581400" algn="r"/>
                        </a:tabLst>
                      </a:pPr>
                      <a:r>
                        <a:rPr sz="2400">
                          <a:latin typeface="Lucida Grande"/>
                          <a:ea typeface="Lucida Grande"/>
                          <a:cs typeface="Lucida Grande"/>
                          <a:sym typeface="Lucida Grande"/>
                        </a:rPr>
                        <a:t>Overall % change in DPP revision 0.3 to 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cPr/>
                </a:tc>
                <a:tc hMerge="1">
                  <a:tcPr/>
                </a:tc>
                <a:tc hMerge="1">
                  <a:tcPr/>
                </a:tc>
                <a:tc>
                  <a:txBody>
                    <a:bodyPr/>
                    <a:lstStyle/>
                    <a:p>
                      <a:pPr algn="l" defTabSz="914400">
                        <a:tabLst>
                          <a:tab pos="3581400" algn="r"/>
                        </a:tabLst>
                      </a:pPr>
                      <a:r>
                        <a:rPr sz="2400">
                          <a:latin typeface="Lucida Grande"/>
                          <a:ea typeface="Lucida Grande"/>
                          <a:cs typeface="Lucida Grande"/>
                          <a:sym typeface="Lucida Grande"/>
                        </a:rPr>
                        <a:t>-98%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
        <p:nvSpPr>
          <p:cNvPr id="1520" name="Shape 1520"/>
          <p:cNvSpPr/>
          <p:nvPr/>
        </p:nvSpPr>
        <p:spPr>
          <a:xfrm>
            <a:off x="647700" y="1955800"/>
            <a:ext cx="11290300" cy="78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914400">
              <a:defRPr sz="2400">
                <a:latin typeface="Calibri"/>
                <a:ea typeface="Calibri"/>
                <a:cs typeface="Calibri"/>
                <a:sym typeface="Calibri"/>
              </a:defRPr>
            </a:lvl1pPr>
          </a:lstStyle>
          <a:p>
            <a:pPr/>
            <a:r>
              <a:t>Application of Specification Quality Control by a SW team resulted in the following defect density reduction in requirements over several months:</a:t>
            </a:r>
          </a:p>
        </p:txBody>
      </p:sp>
      <p:sp>
        <p:nvSpPr>
          <p:cNvPr id="1521" name="Shape 1521"/>
          <p:cNvSpPr/>
          <p:nvPr/>
        </p:nvSpPr>
        <p:spPr>
          <a:xfrm>
            <a:off x="647700" y="7581900"/>
            <a:ext cx="11836400" cy="1498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914400">
              <a:defRPr sz="2400">
                <a:latin typeface="Calibri"/>
                <a:ea typeface="Calibri"/>
                <a:cs typeface="Calibri"/>
                <a:sym typeface="Calibri"/>
              </a:defRPr>
            </a:pPr>
            <a:r>
              <a:t>Downstream benefits:</a:t>
            </a:r>
          </a:p>
          <a:p>
            <a:pPr algn="l" defTabSz="914400">
              <a:buClr>
                <a:srgbClr val="000000"/>
              </a:buClr>
              <a:buSzPct val="100000"/>
              <a:buFont typeface="Arial"/>
              <a:buChar char="•"/>
              <a:defRPr sz="2400">
                <a:latin typeface="Calibri"/>
                <a:ea typeface="Calibri"/>
                <a:cs typeface="Calibri"/>
                <a:sym typeface="Calibri"/>
              </a:defRPr>
            </a:pPr>
            <a:r>
              <a:t>Scope delivered at the Alpha milestone increased 300%, released scope up 233%</a:t>
            </a:r>
          </a:p>
          <a:p>
            <a:pPr algn="l" defTabSz="914400">
              <a:buClr>
                <a:srgbClr val="000000"/>
              </a:buClr>
              <a:buSzPct val="100000"/>
              <a:buFont typeface="Arial"/>
              <a:buChar char="•"/>
              <a:defRPr sz="2400">
                <a:latin typeface="Calibri"/>
                <a:ea typeface="Calibri"/>
                <a:cs typeface="Calibri"/>
                <a:sym typeface="Calibri"/>
              </a:defRPr>
            </a:pPr>
            <a:r>
              <a:t>SW defects reduced by ~50%</a:t>
            </a:r>
          </a:p>
          <a:p>
            <a:pPr algn="l" defTabSz="914400">
              <a:buClr>
                <a:srgbClr val="000000"/>
              </a:buClr>
              <a:buSzPct val="100000"/>
              <a:buFont typeface="Arial"/>
              <a:buChar char="•"/>
              <a:defRPr sz="2400">
                <a:latin typeface="Calibri"/>
                <a:ea typeface="Calibri"/>
                <a:cs typeface="Calibri"/>
                <a:sym typeface="Calibri"/>
              </a:defRPr>
            </a:pPr>
            <a:r>
              <a:t>Defects that did occur were resolved in far less time on average</a:t>
            </a:r>
          </a:p>
        </p:txBody>
      </p:sp>
      <p:sp>
        <p:nvSpPr>
          <p:cNvPr id="1522" name="Shape 1522"/>
          <p:cNvSpPr/>
          <p:nvPr/>
        </p:nvSpPr>
        <p:spPr>
          <a:xfrm>
            <a:off x="6832600" y="-63500"/>
            <a:ext cx="7214345" cy="711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defTabSz="914400">
              <a:defRPr sz="2400">
                <a:latin typeface="Calibri"/>
                <a:ea typeface="Calibri"/>
                <a:cs typeface="Calibri"/>
                <a:sym typeface="Calibri"/>
              </a:defRPr>
            </a:pPr>
            <a:r>
              <a:t>Source</a:t>
            </a:r>
            <a:r>
              <a:rPr sz="1600">
                <a:latin typeface="Helvetica"/>
                <a:ea typeface="Helvetica"/>
                <a:cs typeface="Helvetica"/>
                <a:sym typeface="Helvetica"/>
              </a:rPr>
              <a:t> Eric Simmons, </a:t>
            </a:r>
            <a:r>
              <a:rPr u="sng">
                <a:hlinkClick r:id="rId4" invalidUrl="" action="" tgtFrame="" tooltip="" history="1" highlightClick="0" endSnd="0"/>
              </a:rPr>
              <a:t>hoofdwerk@gmail.com</a:t>
            </a:r>
            <a:r>
              <a:rPr sz="1600">
                <a:latin typeface="Helvetica"/>
                <a:ea typeface="Helvetica"/>
                <a:cs typeface="Helvetica"/>
                <a:sym typeface="Helvetica"/>
              </a:rPr>
              <a:t> </a:t>
            </a:r>
            <a:r>
              <a:t>25 Oct 2011</a:t>
            </a:r>
          </a:p>
          <a:p>
            <a:pPr algn="l" defTabSz="914400">
              <a:defRPr sz="2400">
                <a:latin typeface="Calibri"/>
                <a:ea typeface="Calibri"/>
                <a:cs typeface="Calibri"/>
                <a:sym typeface="Calibri"/>
              </a:defRPr>
            </a:pPr>
            <a:r>
              <a:t>Personal Public Communication</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6" name="Shape 1526"/>
          <p:cNvSpPr/>
          <p:nvPr>
            <p:ph type="title"/>
          </p:nvPr>
        </p:nvSpPr>
        <p:spPr>
          <a:prstGeom prst="rect">
            <a:avLst/>
          </a:prstGeom>
        </p:spPr>
        <p:txBody>
          <a:bodyPr/>
          <a:lstStyle/>
          <a:p>
            <a:pPr/>
            <a:r>
              <a:t>Software Engineering</a:t>
            </a:r>
          </a:p>
          <a:p>
            <a:pPr/>
            <a:r>
              <a:t>Principles</a:t>
            </a:r>
          </a:p>
        </p:txBody>
      </p:sp>
      <p:sp>
        <p:nvSpPr>
          <p:cNvPr id="1527" name="Shape 152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9" name="Shape 1529"/>
          <p:cNvSpPr/>
          <p:nvPr>
            <p:ph type="title"/>
          </p:nvPr>
        </p:nvSpPr>
        <p:spPr>
          <a:prstGeom prst="rect">
            <a:avLst/>
          </a:prstGeom>
        </p:spPr>
        <p:txBody>
          <a:bodyPr/>
          <a:lstStyle>
            <a:lvl1pPr defTabSz="490727">
              <a:defRPr sz="6719"/>
            </a:lvl1pPr>
          </a:lstStyle>
          <a:p>
            <a:pPr/>
            <a:r>
              <a:t>Software Engineering Principles</a:t>
            </a:r>
          </a:p>
        </p:txBody>
      </p:sp>
      <p:sp>
        <p:nvSpPr>
          <p:cNvPr id="1530" name="Shape 1530"/>
          <p:cNvSpPr/>
          <p:nvPr>
            <p:ph type="body" idx="1"/>
          </p:nvPr>
        </p:nvSpPr>
        <p:spPr>
          <a:prstGeom prst="rect">
            <a:avLst/>
          </a:prstGeom>
        </p:spPr>
        <p:txBody>
          <a:bodyPr/>
          <a:lstStyle/>
          <a:p>
            <a:pPr marL="342264" indent="-342264" defTabSz="449833">
              <a:spcBef>
                <a:spcPts val="3200"/>
              </a:spcBef>
              <a:defRPr b="1" sz="2772">
                <a:latin typeface="Helvetica"/>
                <a:ea typeface="Helvetica"/>
                <a:cs typeface="Helvetica"/>
                <a:sym typeface="Helvetica"/>
              </a:defRPr>
            </a:pPr>
            <a:r>
              <a:t>Real engineering is about rigorous quantified models of the problem and solutions</a:t>
            </a:r>
          </a:p>
          <a:p>
            <a:pPr marL="342264" indent="-342264" defTabSz="449833">
              <a:spcBef>
                <a:spcPts val="3200"/>
              </a:spcBef>
              <a:defRPr b="1" sz="2772">
                <a:latin typeface="Helvetica"/>
                <a:ea typeface="Helvetica"/>
                <a:cs typeface="Helvetica"/>
                <a:sym typeface="Helvetica"/>
              </a:defRPr>
            </a:pPr>
            <a:r>
              <a:t>All critical objectives and resource constraints must be quantified</a:t>
            </a:r>
          </a:p>
          <a:p>
            <a:pPr marL="342264" indent="-342264" defTabSz="449833">
              <a:spcBef>
                <a:spcPts val="3200"/>
              </a:spcBef>
              <a:defRPr b="1" sz="2772">
                <a:latin typeface="Helvetica"/>
                <a:ea typeface="Helvetica"/>
                <a:cs typeface="Helvetica"/>
                <a:sym typeface="Helvetica"/>
              </a:defRPr>
            </a:pPr>
            <a:r>
              <a:t>Agile (Evo) value delivery is the main point, not ‘programming</a:t>
            </a:r>
          </a:p>
          <a:p>
            <a:pPr marL="342264" indent="-342264" defTabSz="449833">
              <a:spcBef>
                <a:spcPts val="3200"/>
              </a:spcBef>
              <a:defRPr b="1" sz="2772">
                <a:latin typeface="Helvetica"/>
                <a:ea typeface="Helvetica"/>
                <a:cs typeface="Helvetica"/>
                <a:sym typeface="Helvetica"/>
              </a:defRPr>
            </a:pPr>
            <a:r>
              <a:t>all projects have several simultaneous critical quantifiable objectives</a:t>
            </a:r>
          </a:p>
          <a:p>
            <a:pPr marL="342264" indent="-342264" defTabSz="449833">
              <a:spcBef>
                <a:spcPts val="3200"/>
              </a:spcBef>
              <a:defRPr b="1" sz="2772">
                <a:latin typeface="Helvetica"/>
                <a:ea typeface="Helvetica"/>
                <a:cs typeface="Helvetica"/>
                <a:sym typeface="Helvetica"/>
              </a:defRPr>
            </a:pPr>
            <a:r>
              <a:t>all design ideas have many quantifiable, estimable, measurable attributes, that can be managed by an engineering </a:t>
            </a:r>
          </a:p>
          <a:p>
            <a:pPr marL="342264" indent="-342264" defTabSz="449833">
              <a:spcBef>
                <a:spcPts val="3200"/>
              </a:spcBef>
              <a:defRPr sz="2772"/>
            </a:pPr>
            <a:r>
              <a:t>Copyright: 2016 </a:t>
            </a:r>
            <a:r>
              <a:rPr u="sng">
                <a:hlinkClick r:id="rId2" invalidUrl="" action="" tgtFrame="" tooltip="" history="1" highlightClick="0" endSnd="0"/>
              </a:rPr>
              <a:t>tom@Gilb.com</a:t>
            </a:r>
          </a:p>
        </p:txBody>
      </p:sp>
      <p:sp>
        <p:nvSpPr>
          <p:cNvPr id="1531" name="Shape 153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title"/>
          </p:nvPr>
        </p:nvSpPr>
        <p:spPr>
          <a:xfrm>
            <a:off x="725675" y="2022643"/>
            <a:ext cx="10254786" cy="1153001"/>
          </a:xfrm>
          <a:prstGeom prst="rect">
            <a:avLst/>
          </a:prstGeom>
        </p:spPr>
        <p:txBody>
          <a:bodyPr/>
          <a:lstStyle/>
          <a:p>
            <a:pPr/>
            <a:r>
              <a:t>From Scales to Solutions</a:t>
            </a:r>
          </a:p>
        </p:txBody>
      </p:sp>
      <p:grpSp>
        <p:nvGrpSpPr>
          <p:cNvPr id="315" name="Group 315"/>
          <p:cNvGrpSpPr/>
          <p:nvPr/>
        </p:nvGrpSpPr>
        <p:grpSpPr>
          <a:xfrm>
            <a:off x="896274" y="4791132"/>
            <a:ext cx="1990263" cy="1080807"/>
            <a:chOff x="0" y="0"/>
            <a:chExt cx="1990262" cy="1080805"/>
          </a:xfrm>
        </p:grpSpPr>
        <p:sp>
          <p:nvSpPr>
            <p:cNvPr id="313" name="Shape 313"/>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14" name="Shape 314"/>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Objective</a:t>
              </a:r>
            </a:p>
          </p:txBody>
        </p:sp>
      </p:grpSp>
      <p:grpSp>
        <p:nvGrpSpPr>
          <p:cNvPr id="318" name="Group 318"/>
          <p:cNvGrpSpPr/>
          <p:nvPr/>
        </p:nvGrpSpPr>
        <p:grpSpPr>
          <a:xfrm>
            <a:off x="896272" y="6047676"/>
            <a:ext cx="1990264" cy="1080806"/>
            <a:chOff x="0" y="0"/>
            <a:chExt cx="1990262" cy="1080805"/>
          </a:xfrm>
        </p:grpSpPr>
        <p:sp>
          <p:nvSpPr>
            <p:cNvPr id="316" name="Shape 316"/>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17" name="Shape 317"/>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Resources</a:t>
              </a:r>
            </a:p>
          </p:txBody>
        </p:sp>
      </p:grpSp>
      <p:grpSp>
        <p:nvGrpSpPr>
          <p:cNvPr id="321" name="Group 321"/>
          <p:cNvGrpSpPr/>
          <p:nvPr/>
        </p:nvGrpSpPr>
        <p:grpSpPr>
          <a:xfrm>
            <a:off x="896271" y="7304220"/>
            <a:ext cx="1990264" cy="1080807"/>
            <a:chOff x="0" y="0"/>
            <a:chExt cx="1990262" cy="1080805"/>
          </a:xfrm>
        </p:grpSpPr>
        <p:sp>
          <p:nvSpPr>
            <p:cNvPr id="319" name="Shape 319"/>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20" name="Shape 320"/>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Benefits-to-Cost Ratio</a:t>
              </a:r>
            </a:p>
          </p:txBody>
        </p:sp>
      </p:grpSp>
      <p:grpSp>
        <p:nvGrpSpPr>
          <p:cNvPr id="324" name="Group 324"/>
          <p:cNvGrpSpPr/>
          <p:nvPr/>
        </p:nvGrpSpPr>
        <p:grpSpPr>
          <a:xfrm>
            <a:off x="3154542" y="3569734"/>
            <a:ext cx="1990264" cy="1080806"/>
            <a:chOff x="0" y="0"/>
            <a:chExt cx="1990262" cy="1080805"/>
          </a:xfrm>
        </p:grpSpPr>
        <p:sp>
          <p:nvSpPr>
            <p:cNvPr id="322" name="Shape 322"/>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23" name="Shape 323"/>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Solution 1</a:t>
              </a:r>
            </a:p>
          </p:txBody>
        </p:sp>
      </p:grpSp>
      <p:grpSp>
        <p:nvGrpSpPr>
          <p:cNvPr id="327" name="Group 327"/>
          <p:cNvGrpSpPr/>
          <p:nvPr/>
        </p:nvGrpSpPr>
        <p:grpSpPr>
          <a:xfrm>
            <a:off x="5465530" y="3569734"/>
            <a:ext cx="1990263" cy="1080806"/>
            <a:chOff x="0" y="0"/>
            <a:chExt cx="1990262" cy="1080805"/>
          </a:xfrm>
        </p:grpSpPr>
        <p:sp>
          <p:nvSpPr>
            <p:cNvPr id="325" name="Shape 325"/>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26" name="Shape 326"/>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Solution 2</a:t>
              </a:r>
            </a:p>
          </p:txBody>
        </p:sp>
      </p:grpSp>
      <p:grpSp>
        <p:nvGrpSpPr>
          <p:cNvPr id="330" name="Group 330"/>
          <p:cNvGrpSpPr/>
          <p:nvPr/>
        </p:nvGrpSpPr>
        <p:grpSpPr>
          <a:xfrm>
            <a:off x="7776518" y="3569734"/>
            <a:ext cx="1990264" cy="1080806"/>
            <a:chOff x="0" y="0"/>
            <a:chExt cx="1990262" cy="1080805"/>
          </a:xfrm>
        </p:grpSpPr>
        <p:sp>
          <p:nvSpPr>
            <p:cNvPr id="328" name="Shape 328"/>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29" name="Shape 329"/>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Solution n</a:t>
              </a:r>
            </a:p>
          </p:txBody>
        </p:sp>
      </p:grpSp>
      <p:grpSp>
        <p:nvGrpSpPr>
          <p:cNvPr id="333" name="Group 333"/>
          <p:cNvGrpSpPr/>
          <p:nvPr/>
        </p:nvGrpSpPr>
        <p:grpSpPr>
          <a:xfrm>
            <a:off x="10087506" y="3569734"/>
            <a:ext cx="1990263" cy="1080806"/>
            <a:chOff x="0" y="0"/>
            <a:chExt cx="1990262" cy="1080805"/>
          </a:xfrm>
        </p:grpSpPr>
        <p:sp>
          <p:nvSpPr>
            <p:cNvPr id="331" name="Shape 331"/>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32" name="Shape 332"/>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Total Impacts</a:t>
              </a:r>
            </a:p>
          </p:txBody>
        </p:sp>
      </p:grpSp>
      <p:grpSp>
        <p:nvGrpSpPr>
          <p:cNvPr id="336" name="Group 336"/>
          <p:cNvGrpSpPr/>
          <p:nvPr/>
        </p:nvGrpSpPr>
        <p:grpSpPr>
          <a:xfrm>
            <a:off x="3154541" y="4791132"/>
            <a:ext cx="1990264" cy="1080807"/>
            <a:chOff x="0" y="0"/>
            <a:chExt cx="1990262" cy="1080805"/>
          </a:xfrm>
        </p:grpSpPr>
        <p:sp>
          <p:nvSpPr>
            <p:cNvPr id="334" name="Shape 334"/>
            <p:cNvSpPr/>
            <p:nvPr/>
          </p:nvSpPr>
          <p:spPr>
            <a:xfrm>
              <a:off x="0" y="-1"/>
              <a:ext cx="1990263" cy="1080807"/>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35" name="Shape 335"/>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Impact on Objective</a:t>
              </a:r>
            </a:p>
          </p:txBody>
        </p:sp>
      </p:grpSp>
      <p:grpSp>
        <p:nvGrpSpPr>
          <p:cNvPr id="339" name="Group 339"/>
          <p:cNvGrpSpPr/>
          <p:nvPr/>
        </p:nvGrpSpPr>
        <p:grpSpPr>
          <a:xfrm>
            <a:off x="5465530" y="4791132"/>
            <a:ext cx="1990263" cy="1080807"/>
            <a:chOff x="0" y="0"/>
            <a:chExt cx="1990262" cy="1080805"/>
          </a:xfrm>
        </p:grpSpPr>
        <p:sp>
          <p:nvSpPr>
            <p:cNvPr id="337" name="Shape 337"/>
            <p:cNvSpPr/>
            <p:nvPr/>
          </p:nvSpPr>
          <p:spPr>
            <a:xfrm>
              <a:off x="0" y="-1"/>
              <a:ext cx="1990263" cy="1080807"/>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38" name="Shape 338"/>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Impact on Objective</a:t>
              </a:r>
            </a:p>
          </p:txBody>
        </p:sp>
      </p:grpSp>
      <p:grpSp>
        <p:nvGrpSpPr>
          <p:cNvPr id="342" name="Group 342"/>
          <p:cNvGrpSpPr/>
          <p:nvPr/>
        </p:nvGrpSpPr>
        <p:grpSpPr>
          <a:xfrm>
            <a:off x="7776518" y="4791132"/>
            <a:ext cx="1990264" cy="1080807"/>
            <a:chOff x="0" y="0"/>
            <a:chExt cx="1990262" cy="1080805"/>
          </a:xfrm>
        </p:grpSpPr>
        <p:sp>
          <p:nvSpPr>
            <p:cNvPr id="340" name="Shape 340"/>
            <p:cNvSpPr/>
            <p:nvPr/>
          </p:nvSpPr>
          <p:spPr>
            <a:xfrm>
              <a:off x="0" y="-1"/>
              <a:ext cx="1990263" cy="1080807"/>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41" name="Shape 341"/>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Impact on Objective</a:t>
              </a:r>
            </a:p>
          </p:txBody>
        </p:sp>
      </p:grpSp>
      <p:grpSp>
        <p:nvGrpSpPr>
          <p:cNvPr id="345" name="Group 345"/>
          <p:cNvGrpSpPr/>
          <p:nvPr/>
        </p:nvGrpSpPr>
        <p:grpSpPr>
          <a:xfrm>
            <a:off x="3154541" y="6082833"/>
            <a:ext cx="1990264" cy="1080806"/>
            <a:chOff x="0" y="0"/>
            <a:chExt cx="1990262" cy="1080805"/>
          </a:xfrm>
        </p:grpSpPr>
        <p:sp>
          <p:nvSpPr>
            <p:cNvPr id="343" name="Shape 343"/>
            <p:cNvSpPr/>
            <p:nvPr/>
          </p:nvSpPr>
          <p:spPr>
            <a:xfrm>
              <a:off x="0" y="-1"/>
              <a:ext cx="1990263" cy="1080807"/>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344" name="Shape 344"/>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latin typeface="Trebuchet MS"/>
                  <a:ea typeface="Trebuchet MS"/>
                  <a:cs typeface="Trebuchet MS"/>
                  <a:sym typeface="Trebuchet MS"/>
                </a:defRPr>
              </a:lvl1pPr>
            </a:lstStyle>
            <a:p>
              <a:pPr/>
              <a:r>
                <a:t>Impact on Budget</a:t>
              </a:r>
            </a:p>
          </p:txBody>
        </p:sp>
      </p:grpSp>
      <p:grpSp>
        <p:nvGrpSpPr>
          <p:cNvPr id="348" name="Group 348"/>
          <p:cNvGrpSpPr/>
          <p:nvPr/>
        </p:nvGrpSpPr>
        <p:grpSpPr>
          <a:xfrm>
            <a:off x="5465530" y="6082833"/>
            <a:ext cx="1990263" cy="1080806"/>
            <a:chOff x="0" y="0"/>
            <a:chExt cx="1990262" cy="1080805"/>
          </a:xfrm>
        </p:grpSpPr>
        <p:sp>
          <p:nvSpPr>
            <p:cNvPr id="346" name="Shape 346"/>
            <p:cNvSpPr/>
            <p:nvPr/>
          </p:nvSpPr>
          <p:spPr>
            <a:xfrm>
              <a:off x="0" y="-1"/>
              <a:ext cx="1990263" cy="1080807"/>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347" name="Shape 347"/>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latin typeface="Trebuchet MS"/>
                  <a:ea typeface="Trebuchet MS"/>
                  <a:cs typeface="Trebuchet MS"/>
                  <a:sym typeface="Trebuchet MS"/>
                </a:defRPr>
              </a:lvl1pPr>
            </a:lstStyle>
            <a:p>
              <a:pPr/>
              <a:r>
                <a:t>Impact on Budget</a:t>
              </a:r>
            </a:p>
          </p:txBody>
        </p:sp>
      </p:grpSp>
      <p:grpSp>
        <p:nvGrpSpPr>
          <p:cNvPr id="351" name="Group 351"/>
          <p:cNvGrpSpPr/>
          <p:nvPr/>
        </p:nvGrpSpPr>
        <p:grpSpPr>
          <a:xfrm>
            <a:off x="7776517" y="6082833"/>
            <a:ext cx="1990264" cy="1080806"/>
            <a:chOff x="0" y="0"/>
            <a:chExt cx="1990262" cy="1080805"/>
          </a:xfrm>
        </p:grpSpPr>
        <p:sp>
          <p:nvSpPr>
            <p:cNvPr id="349" name="Shape 349"/>
            <p:cNvSpPr/>
            <p:nvPr/>
          </p:nvSpPr>
          <p:spPr>
            <a:xfrm>
              <a:off x="0" y="-1"/>
              <a:ext cx="1990263" cy="1080807"/>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350" name="Shape 350"/>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latin typeface="Trebuchet MS"/>
                  <a:ea typeface="Trebuchet MS"/>
                  <a:cs typeface="Trebuchet MS"/>
                  <a:sym typeface="Trebuchet MS"/>
                </a:defRPr>
              </a:lvl1pPr>
            </a:lstStyle>
            <a:p>
              <a:pPr/>
              <a:r>
                <a:t>Impact on Budget</a:t>
              </a:r>
            </a:p>
          </p:txBody>
        </p:sp>
      </p:grpSp>
      <p:grpSp>
        <p:nvGrpSpPr>
          <p:cNvPr id="354" name="Group 354"/>
          <p:cNvGrpSpPr/>
          <p:nvPr/>
        </p:nvGrpSpPr>
        <p:grpSpPr>
          <a:xfrm>
            <a:off x="3154540" y="7304220"/>
            <a:ext cx="1990264" cy="1080807"/>
            <a:chOff x="0" y="0"/>
            <a:chExt cx="1990262" cy="1080805"/>
          </a:xfrm>
        </p:grpSpPr>
        <p:sp>
          <p:nvSpPr>
            <p:cNvPr id="352" name="Shape 352"/>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53" name="Shape 353"/>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Ratio</a:t>
              </a:r>
            </a:p>
          </p:txBody>
        </p:sp>
      </p:grpSp>
      <p:grpSp>
        <p:nvGrpSpPr>
          <p:cNvPr id="357" name="Group 357"/>
          <p:cNvGrpSpPr/>
          <p:nvPr/>
        </p:nvGrpSpPr>
        <p:grpSpPr>
          <a:xfrm>
            <a:off x="5465530" y="7304220"/>
            <a:ext cx="1990263" cy="1080807"/>
            <a:chOff x="0" y="0"/>
            <a:chExt cx="1990262" cy="1080805"/>
          </a:xfrm>
        </p:grpSpPr>
        <p:sp>
          <p:nvSpPr>
            <p:cNvPr id="355" name="Shape 355"/>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56" name="Shape 356"/>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Ratio</a:t>
              </a:r>
            </a:p>
          </p:txBody>
        </p:sp>
      </p:grpSp>
      <p:grpSp>
        <p:nvGrpSpPr>
          <p:cNvPr id="360" name="Group 360"/>
          <p:cNvGrpSpPr/>
          <p:nvPr/>
        </p:nvGrpSpPr>
        <p:grpSpPr>
          <a:xfrm>
            <a:off x="7776517" y="7304220"/>
            <a:ext cx="1990264" cy="1080807"/>
            <a:chOff x="0" y="0"/>
            <a:chExt cx="1990262" cy="1080805"/>
          </a:xfrm>
        </p:grpSpPr>
        <p:sp>
          <p:nvSpPr>
            <p:cNvPr id="358" name="Shape 358"/>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59" name="Shape 359"/>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Ratio</a:t>
              </a:r>
            </a:p>
          </p:txBody>
        </p:sp>
      </p:grpSp>
      <p:grpSp>
        <p:nvGrpSpPr>
          <p:cNvPr id="363" name="Group 363"/>
          <p:cNvGrpSpPr/>
          <p:nvPr/>
        </p:nvGrpSpPr>
        <p:grpSpPr>
          <a:xfrm>
            <a:off x="10087505" y="4749367"/>
            <a:ext cx="1990263" cy="1164337"/>
            <a:chOff x="0" y="-41765"/>
            <a:chExt cx="1990262" cy="1164336"/>
          </a:xfrm>
        </p:grpSpPr>
        <p:sp>
          <p:nvSpPr>
            <p:cNvPr id="361" name="Shape 361"/>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62" name="Shape 362"/>
            <p:cNvSpPr/>
            <p:nvPr/>
          </p:nvSpPr>
          <p:spPr>
            <a:xfrm>
              <a:off x="0" y="-41766"/>
              <a:ext cx="1990263"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Total</a:t>
              </a:r>
              <a:br/>
              <a:r>
                <a:t>Impact on Objective</a:t>
              </a:r>
            </a:p>
          </p:txBody>
        </p:sp>
      </p:grpSp>
      <p:grpSp>
        <p:nvGrpSpPr>
          <p:cNvPr id="366" name="Group 366"/>
          <p:cNvGrpSpPr/>
          <p:nvPr/>
        </p:nvGrpSpPr>
        <p:grpSpPr>
          <a:xfrm>
            <a:off x="10087504" y="6063043"/>
            <a:ext cx="1990263" cy="1164337"/>
            <a:chOff x="0" y="-41765"/>
            <a:chExt cx="1990262" cy="1164336"/>
          </a:xfrm>
        </p:grpSpPr>
        <p:sp>
          <p:nvSpPr>
            <p:cNvPr id="364" name="Shape 364"/>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365" name="Shape 365"/>
            <p:cNvSpPr/>
            <p:nvPr/>
          </p:nvSpPr>
          <p:spPr>
            <a:xfrm>
              <a:off x="0" y="-41766"/>
              <a:ext cx="1990263"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latin typeface="Trebuchet MS"/>
                  <a:ea typeface="Trebuchet MS"/>
                  <a:cs typeface="Trebuchet MS"/>
                  <a:sym typeface="Trebuchet MS"/>
                </a:defRPr>
              </a:pPr>
              <a:r>
                <a:t>Total</a:t>
              </a:r>
              <a:br/>
              <a:r>
                <a:t>Impact on Budget</a:t>
              </a:r>
            </a:p>
          </p:txBody>
        </p:sp>
      </p:grpSp>
      <p:sp>
        <p:nvSpPr>
          <p:cNvPr id="367" name="Shape 367"/>
          <p:cNvSpPr/>
          <p:nvPr/>
        </p:nvSpPr>
        <p:spPr>
          <a:xfrm>
            <a:off x="348909" y="8927100"/>
            <a:ext cx="1948031" cy="3713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1600">
                <a:latin typeface="Calibri"/>
                <a:ea typeface="Calibri"/>
                <a:cs typeface="Calibri"/>
                <a:sym typeface="Calibri"/>
              </a:defRPr>
            </a:lvl1pPr>
          </a:lstStyle>
          <a:p>
            <a:pPr/>
            <a:r>
              <a:t>Courtesy Rolf Goetz</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39"/>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3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318"/>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345"/>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348"/>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35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8" fill="hold">
                                  <p:stCondLst>
                                    <p:cond delay="0"/>
                                  </p:stCondLst>
                                  <p:iterate type="el" backwards="0">
                                    <p:tmAbs val="0"/>
                                  </p:iterate>
                                  <p:childTnLst>
                                    <p:set>
                                      <p:cBhvr>
                                        <p:cTn id="29" fill="hold"/>
                                        <p:tgtEl>
                                          <p:spTgt spid="333"/>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363"/>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0" fill="hold">
                                  <p:stCondLst>
                                    <p:cond delay="0"/>
                                  </p:stCondLst>
                                  <p:iterate type="el" backwards="0">
                                    <p:tmAbs val="0"/>
                                  </p:iterate>
                                  <p:childTnLst>
                                    <p:set>
                                      <p:cBhvr>
                                        <p:cTn id="35" fill="hold"/>
                                        <p:tgtEl>
                                          <p:spTgt spid="36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11" fill="hold">
                                  <p:stCondLst>
                                    <p:cond delay="0"/>
                                  </p:stCondLst>
                                  <p:iterate type="el" backwards="0">
                                    <p:tmAbs val="0"/>
                                  </p:iterate>
                                  <p:childTnLst>
                                    <p:set>
                                      <p:cBhvr>
                                        <p:cTn id="39" fill="hold"/>
                                        <p:tgtEl>
                                          <p:spTgt spid="321"/>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2" fill="hold">
                                  <p:stCondLst>
                                    <p:cond delay="0"/>
                                  </p:stCondLst>
                                  <p:iterate type="el" backwards="0">
                                    <p:tmAbs val="0"/>
                                  </p:iterate>
                                  <p:childTnLst>
                                    <p:set>
                                      <p:cBhvr>
                                        <p:cTn id="42" fill="hold"/>
                                        <p:tgtEl>
                                          <p:spTgt spid="354"/>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13" fill="hold">
                                  <p:stCondLst>
                                    <p:cond delay="0"/>
                                  </p:stCondLst>
                                  <p:iterate type="el" backwards="0">
                                    <p:tmAbs val="0"/>
                                  </p:iterate>
                                  <p:childTnLst>
                                    <p:set>
                                      <p:cBhvr>
                                        <p:cTn id="45" fill="hold"/>
                                        <p:tgtEl>
                                          <p:spTgt spid="357"/>
                                        </p:tgtEl>
                                        <p:attrNameLst>
                                          <p:attrName>style.visibility</p:attrName>
                                        </p:attrNameLst>
                                      </p:cBhvr>
                                      <p:to>
                                        <p:strVal val="visible"/>
                                      </p:to>
                                    </p:set>
                                  </p:childTnLst>
                                </p:cTn>
                              </p:par>
                            </p:childTnLst>
                          </p:cTn>
                        </p:par>
                        <p:par>
                          <p:cTn id="46" fill="hold">
                            <p:stCondLst>
                              <p:cond delay="0"/>
                            </p:stCondLst>
                            <p:childTnLst>
                              <p:par>
                                <p:cTn id="47" presetClass="entr" nodeType="afterEffect" presetSubtype="0" presetID="1" grpId="14" fill="hold">
                                  <p:stCondLst>
                                    <p:cond delay="0"/>
                                  </p:stCondLst>
                                  <p:iterate type="el" backwards="0">
                                    <p:tmAbs val="0"/>
                                  </p:iterate>
                                  <p:childTnLst>
                                    <p:set>
                                      <p:cBhvr>
                                        <p:cTn id="48" fill="hold"/>
                                        <p:tgtEl>
                                          <p:spTgt spid="3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9" grpId="2"/>
      <p:bldP build="whole" bldLvl="1" animBg="1" rev="0" advAuto="0" spid="360" grpId="14"/>
      <p:bldP build="whole" bldLvl="1" animBg="1" rev="0" advAuto="0" spid="366" grpId="10"/>
      <p:bldP build="whole" bldLvl="1" animBg="1" rev="0" advAuto="0" spid="351" grpId="7"/>
      <p:bldP build="whole" bldLvl="1" animBg="1" rev="0" advAuto="0" spid="354" grpId="12"/>
      <p:bldP build="whole" bldLvl="1" animBg="1" rev="0" advAuto="0" spid="333" grpId="8"/>
      <p:bldP build="whole" bldLvl="1" animBg="1" rev="0" advAuto="0" spid="345" grpId="5"/>
      <p:bldP build="whole" bldLvl="1" animBg="1" rev="0" advAuto="0" spid="321" grpId="11"/>
      <p:bldP build="whole" bldLvl="1" animBg="1" rev="0" advAuto="0" spid="342" grpId="3"/>
      <p:bldP build="whole" bldLvl="1" animBg="1" rev="0" advAuto="0" spid="318" grpId="4"/>
      <p:bldP build="whole" bldLvl="1" animBg="1" rev="0" advAuto="0" spid="348" grpId="6"/>
      <p:bldP build="whole" bldLvl="1" animBg="1" rev="0" advAuto="0" spid="336" grpId="1"/>
      <p:bldP build="whole" bldLvl="1" animBg="1" rev="0" advAuto="0" spid="357" grpId="13"/>
      <p:bldP build="whole" bldLvl="1" animBg="1" rev="0" advAuto="0" spid="363" grpId="9"/>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ph type="title"/>
          </p:nvPr>
        </p:nvSpPr>
        <p:spPr>
          <a:xfrm>
            <a:off x="725675" y="2022643"/>
            <a:ext cx="10254786" cy="1153001"/>
          </a:xfrm>
          <a:prstGeom prst="rect">
            <a:avLst/>
          </a:prstGeom>
        </p:spPr>
        <p:txBody>
          <a:bodyPr/>
          <a:lstStyle/>
          <a:p>
            <a:pPr/>
            <a:r>
              <a:t>From Scales to Solutions</a:t>
            </a:r>
          </a:p>
        </p:txBody>
      </p:sp>
      <p:grpSp>
        <p:nvGrpSpPr>
          <p:cNvPr id="374" name="Group 374"/>
          <p:cNvGrpSpPr/>
          <p:nvPr/>
        </p:nvGrpSpPr>
        <p:grpSpPr>
          <a:xfrm>
            <a:off x="896274" y="4791132"/>
            <a:ext cx="1990263" cy="1080807"/>
            <a:chOff x="0" y="0"/>
            <a:chExt cx="1990262" cy="1080805"/>
          </a:xfrm>
        </p:grpSpPr>
        <p:sp>
          <p:nvSpPr>
            <p:cNvPr id="372" name="Shape 372"/>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73" name="Shape 373"/>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Objective</a:t>
              </a:r>
            </a:p>
          </p:txBody>
        </p:sp>
      </p:grpSp>
      <p:grpSp>
        <p:nvGrpSpPr>
          <p:cNvPr id="377" name="Group 377"/>
          <p:cNvGrpSpPr/>
          <p:nvPr/>
        </p:nvGrpSpPr>
        <p:grpSpPr>
          <a:xfrm>
            <a:off x="896272" y="6047676"/>
            <a:ext cx="1990264" cy="1080806"/>
            <a:chOff x="0" y="0"/>
            <a:chExt cx="1990262" cy="1080805"/>
          </a:xfrm>
        </p:grpSpPr>
        <p:sp>
          <p:nvSpPr>
            <p:cNvPr id="375" name="Shape 375"/>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76" name="Shape 376"/>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Resources</a:t>
              </a:r>
            </a:p>
          </p:txBody>
        </p:sp>
      </p:grpSp>
      <p:grpSp>
        <p:nvGrpSpPr>
          <p:cNvPr id="380" name="Group 380"/>
          <p:cNvGrpSpPr/>
          <p:nvPr/>
        </p:nvGrpSpPr>
        <p:grpSpPr>
          <a:xfrm>
            <a:off x="896271" y="7304220"/>
            <a:ext cx="1990264" cy="1080807"/>
            <a:chOff x="0" y="0"/>
            <a:chExt cx="1990262" cy="1080805"/>
          </a:xfrm>
        </p:grpSpPr>
        <p:sp>
          <p:nvSpPr>
            <p:cNvPr id="378" name="Shape 378"/>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79" name="Shape 379"/>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Benefits-to-Cost Ratio</a:t>
              </a:r>
            </a:p>
          </p:txBody>
        </p:sp>
      </p:grpSp>
      <p:grpSp>
        <p:nvGrpSpPr>
          <p:cNvPr id="383" name="Group 383"/>
          <p:cNvGrpSpPr/>
          <p:nvPr/>
        </p:nvGrpSpPr>
        <p:grpSpPr>
          <a:xfrm>
            <a:off x="3154542" y="3569734"/>
            <a:ext cx="1990264" cy="1080806"/>
            <a:chOff x="0" y="0"/>
            <a:chExt cx="1990262" cy="1080805"/>
          </a:xfrm>
        </p:grpSpPr>
        <p:sp>
          <p:nvSpPr>
            <p:cNvPr id="381" name="Shape 381"/>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82" name="Shape 382"/>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Solution 1</a:t>
              </a:r>
            </a:p>
          </p:txBody>
        </p:sp>
      </p:grpSp>
      <p:grpSp>
        <p:nvGrpSpPr>
          <p:cNvPr id="386" name="Group 386"/>
          <p:cNvGrpSpPr/>
          <p:nvPr/>
        </p:nvGrpSpPr>
        <p:grpSpPr>
          <a:xfrm>
            <a:off x="5465530" y="3569734"/>
            <a:ext cx="1990263" cy="1080806"/>
            <a:chOff x="0" y="0"/>
            <a:chExt cx="1990262" cy="1080805"/>
          </a:xfrm>
        </p:grpSpPr>
        <p:sp>
          <p:nvSpPr>
            <p:cNvPr id="384" name="Shape 384"/>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85" name="Shape 385"/>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Solution 2</a:t>
              </a:r>
            </a:p>
          </p:txBody>
        </p:sp>
      </p:grpSp>
      <p:grpSp>
        <p:nvGrpSpPr>
          <p:cNvPr id="389" name="Group 389"/>
          <p:cNvGrpSpPr/>
          <p:nvPr/>
        </p:nvGrpSpPr>
        <p:grpSpPr>
          <a:xfrm>
            <a:off x="7776518" y="3569734"/>
            <a:ext cx="1990264" cy="1080806"/>
            <a:chOff x="0" y="0"/>
            <a:chExt cx="1990262" cy="1080805"/>
          </a:xfrm>
        </p:grpSpPr>
        <p:sp>
          <p:nvSpPr>
            <p:cNvPr id="387" name="Shape 387"/>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88" name="Shape 388"/>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Solution n</a:t>
              </a:r>
            </a:p>
          </p:txBody>
        </p:sp>
      </p:grpSp>
      <p:grpSp>
        <p:nvGrpSpPr>
          <p:cNvPr id="392" name="Group 392"/>
          <p:cNvGrpSpPr/>
          <p:nvPr/>
        </p:nvGrpSpPr>
        <p:grpSpPr>
          <a:xfrm>
            <a:off x="10087506" y="3569734"/>
            <a:ext cx="1990263" cy="1080806"/>
            <a:chOff x="0" y="0"/>
            <a:chExt cx="1990262" cy="1080805"/>
          </a:xfrm>
        </p:grpSpPr>
        <p:sp>
          <p:nvSpPr>
            <p:cNvPr id="390" name="Shape 390"/>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91" name="Shape 391"/>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Total Impacts</a:t>
              </a:r>
            </a:p>
          </p:txBody>
        </p:sp>
      </p:grpSp>
      <p:grpSp>
        <p:nvGrpSpPr>
          <p:cNvPr id="395" name="Group 395"/>
          <p:cNvGrpSpPr/>
          <p:nvPr/>
        </p:nvGrpSpPr>
        <p:grpSpPr>
          <a:xfrm>
            <a:off x="3154541" y="4791132"/>
            <a:ext cx="1990264" cy="1080807"/>
            <a:chOff x="0" y="0"/>
            <a:chExt cx="1990262" cy="1080805"/>
          </a:xfrm>
        </p:grpSpPr>
        <p:sp>
          <p:nvSpPr>
            <p:cNvPr id="393" name="Shape 393"/>
            <p:cNvSpPr/>
            <p:nvPr/>
          </p:nvSpPr>
          <p:spPr>
            <a:xfrm>
              <a:off x="0" y="-1"/>
              <a:ext cx="1990263" cy="1080807"/>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94" name="Shape 394"/>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Impact on Objective</a:t>
              </a:r>
            </a:p>
          </p:txBody>
        </p:sp>
      </p:grpSp>
      <p:grpSp>
        <p:nvGrpSpPr>
          <p:cNvPr id="398" name="Group 398"/>
          <p:cNvGrpSpPr/>
          <p:nvPr/>
        </p:nvGrpSpPr>
        <p:grpSpPr>
          <a:xfrm>
            <a:off x="5465530" y="4791132"/>
            <a:ext cx="1990263" cy="1080807"/>
            <a:chOff x="0" y="0"/>
            <a:chExt cx="1990262" cy="1080805"/>
          </a:xfrm>
        </p:grpSpPr>
        <p:sp>
          <p:nvSpPr>
            <p:cNvPr id="396" name="Shape 396"/>
            <p:cNvSpPr/>
            <p:nvPr/>
          </p:nvSpPr>
          <p:spPr>
            <a:xfrm>
              <a:off x="0" y="-1"/>
              <a:ext cx="1990263" cy="1080807"/>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97" name="Shape 397"/>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Impact on Objective</a:t>
              </a:r>
            </a:p>
          </p:txBody>
        </p:sp>
      </p:grpSp>
      <p:grpSp>
        <p:nvGrpSpPr>
          <p:cNvPr id="401" name="Group 401"/>
          <p:cNvGrpSpPr/>
          <p:nvPr/>
        </p:nvGrpSpPr>
        <p:grpSpPr>
          <a:xfrm>
            <a:off x="7776518" y="4791132"/>
            <a:ext cx="1990264" cy="1080807"/>
            <a:chOff x="0" y="0"/>
            <a:chExt cx="1990262" cy="1080805"/>
          </a:xfrm>
        </p:grpSpPr>
        <p:sp>
          <p:nvSpPr>
            <p:cNvPr id="399" name="Shape 399"/>
            <p:cNvSpPr/>
            <p:nvPr/>
          </p:nvSpPr>
          <p:spPr>
            <a:xfrm>
              <a:off x="0" y="-1"/>
              <a:ext cx="1990263" cy="1080807"/>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00" name="Shape 400"/>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Impact on Objective</a:t>
              </a:r>
            </a:p>
          </p:txBody>
        </p:sp>
      </p:grpSp>
      <p:grpSp>
        <p:nvGrpSpPr>
          <p:cNvPr id="404" name="Group 404"/>
          <p:cNvGrpSpPr/>
          <p:nvPr/>
        </p:nvGrpSpPr>
        <p:grpSpPr>
          <a:xfrm>
            <a:off x="3154541" y="6082833"/>
            <a:ext cx="1990264" cy="1080806"/>
            <a:chOff x="0" y="0"/>
            <a:chExt cx="1990262" cy="1080805"/>
          </a:xfrm>
        </p:grpSpPr>
        <p:sp>
          <p:nvSpPr>
            <p:cNvPr id="402" name="Shape 402"/>
            <p:cNvSpPr/>
            <p:nvPr/>
          </p:nvSpPr>
          <p:spPr>
            <a:xfrm>
              <a:off x="0" y="-1"/>
              <a:ext cx="1990263" cy="1080807"/>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403" name="Shape 403"/>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latin typeface="Trebuchet MS"/>
                  <a:ea typeface="Trebuchet MS"/>
                  <a:cs typeface="Trebuchet MS"/>
                  <a:sym typeface="Trebuchet MS"/>
                </a:defRPr>
              </a:lvl1pPr>
            </a:lstStyle>
            <a:p>
              <a:pPr/>
              <a:r>
                <a:t>Impact on Budget</a:t>
              </a:r>
            </a:p>
          </p:txBody>
        </p:sp>
      </p:grpSp>
      <p:grpSp>
        <p:nvGrpSpPr>
          <p:cNvPr id="407" name="Group 407"/>
          <p:cNvGrpSpPr/>
          <p:nvPr/>
        </p:nvGrpSpPr>
        <p:grpSpPr>
          <a:xfrm>
            <a:off x="5465530" y="6082833"/>
            <a:ext cx="1990263" cy="1080806"/>
            <a:chOff x="0" y="0"/>
            <a:chExt cx="1990262" cy="1080805"/>
          </a:xfrm>
        </p:grpSpPr>
        <p:sp>
          <p:nvSpPr>
            <p:cNvPr id="405" name="Shape 405"/>
            <p:cNvSpPr/>
            <p:nvPr/>
          </p:nvSpPr>
          <p:spPr>
            <a:xfrm>
              <a:off x="0" y="-1"/>
              <a:ext cx="1990263" cy="1080807"/>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406" name="Shape 406"/>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latin typeface="Trebuchet MS"/>
                  <a:ea typeface="Trebuchet MS"/>
                  <a:cs typeface="Trebuchet MS"/>
                  <a:sym typeface="Trebuchet MS"/>
                </a:defRPr>
              </a:lvl1pPr>
            </a:lstStyle>
            <a:p>
              <a:pPr/>
              <a:r>
                <a:t>Impact on Budget</a:t>
              </a:r>
            </a:p>
          </p:txBody>
        </p:sp>
      </p:grpSp>
      <p:grpSp>
        <p:nvGrpSpPr>
          <p:cNvPr id="410" name="Group 410"/>
          <p:cNvGrpSpPr/>
          <p:nvPr/>
        </p:nvGrpSpPr>
        <p:grpSpPr>
          <a:xfrm>
            <a:off x="7776517" y="6082833"/>
            <a:ext cx="1990264" cy="1080806"/>
            <a:chOff x="0" y="0"/>
            <a:chExt cx="1990262" cy="1080805"/>
          </a:xfrm>
        </p:grpSpPr>
        <p:sp>
          <p:nvSpPr>
            <p:cNvPr id="408" name="Shape 408"/>
            <p:cNvSpPr/>
            <p:nvPr/>
          </p:nvSpPr>
          <p:spPr>
            <a:xfrm>
              <a:off x="0" y="-1"/>
              <a:ext cx="1990263" cy="1080807"/>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409" name="Shape 409"/>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latin typeface="Trebuchet MS"/>
                  <a:ea typeface="Trebuchet MS"/>
                  <a:cs typeface="Trebuchet MS"/>
                  <a:sym typeface="Trebuchet MS"/>
                </a:defRPr>
              </a:lvl1pPr>
            </a:lstStyle>
            <a:p>
              <a:pPr/>
              <a:r>
                <a:t>Impact on Budget</a:t>
              </a:r>
            </a:p>
          </p:txBody>
        </p:sp>
      </p:grpSp>
      <p:grpSp>
        <p:nvGrpSpPr>
          <p:cNvPr id="413" name="Group 413"/>
          <p:cNvGrpSpPr/>
          <p:nvPr/>
        </p:nvGrpSpPr>
        <p:grpSpPr>
          <a:xfrm>
            <a:off x="3154540" y="7304220"/>
            <a:ext cx="1990264" cy="1080807"/>
            <a:chOff x="0" y="0"/>
            <a:chExt cx="1990262" cy="1080805"/>
          </a:xfrm>
        </p:grpSpPr>
        <p:sp>
          <p:nvSpPr>
            <p:cNvPr id="411" name="Shape 411"/>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12" name="Shape 412"/>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Ratio</a:t>
              </a:r>
            </a:p>
          </p:txBody>
        </p:sp>
      </p:grpSp>
      <p:grpSp>
        <p:nvGrpSpPr>
          <p:cNvPr id="416" name="Group 416"/>
          <p:cNvGrpSpPr/>
          <p:nvPr/>
        </p:nvGrpSpPr>
        <p:grpSpPr>
          <a:xfrm>
            <a:off x="5465530" y="7304220"/>
            <a:ext cx="1990263" cy="1080807"/>
            <a:chOff x="0" y="0"/>
            <a:chExt cx="1990262" cy="1080805"/>
          </a:xfrm>
        </p:grpSpPr>
        <p:sp>
          <p:nvSpPr>
            <p:cNvPr id="414" name="Shape 414"/>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15" name="Shape 415"/>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Ratio</a:t>
              </a:r>
            </a:p>
          </p:txBody>
        </p:sp>
      </p:grpSp>
      <p:grpSp>
        <p:nvGrpSpPr>
          <p:cNvPr id="419" name="Group 419"/>
          <p:cNvGrpSpPr/>
          <p:nvPr/>
        </p:nvGrpSpPr>
        <p:grpSpPr>
          <a:xfrm>
            <a:off x="7776517" y="7304220"/>
            <a:ext cx="1990264" cy="1080807"/>
            <a:chOff x="0" y="0"/>
            <a:chExt cx="1990262" cy="1080805"/>
          </a:xfrm>
        </p:grpSpPr>
        <p:sp>
          <p:nvSpPr>
            <p:cNvPr id="417" name="Shape 417"/>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18" name="Shape 418"/>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Ratio</a:t>
              </a:r>
            </a:p>
          </p:txBody>
        </p:sp>
      </p:grpSp>
      <p:grpSp>
        <p:nvGrpSpPr>
          <p:cNvPr id="422" name="Group 422"/>
          <p:cNvGrpSpPr/>
          <p:nvPr/>
        </p:nvGrpSpPr>
        <p:grpSpPr>
          <a:xfrm>
            <a:off x="10087505" y="4749367"/>
            <a:ext cx="1990263" cy="1164337"/>
            <a:chOff x="0" y="-41765"/>
            <a:chExt cx="1990262" cy="1164336"/>
          </a:xfrm>
        </p:grpSpPr>
        <p:sp>
          <p:nvSpPr>
            <p:cNvPr id="420" name="Shape 420"/>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21" name="Shape 421"/>
            <p:cNvSpPr/>
            <p:nvPr/>
          </p:nvSpPr>
          <p:spPr>
            <a:xfrm>
              <a:off x="0" y="-41766"/>
              <a:ext cx="1990263"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Total</a:t>
              </a:r>
              <a:br/>
              <a:r>
                <a:t>Impact on Objective</a:t>
              </a:r>
            </a:p>
          </p:txBody>
        </p:sp>
      </p:grpSp>
      <p:grpSp>
        <p:nvGrpSpPr>
          <p:cNvPr id="425" name="Group 425"/>
          <p:cNvGrpSpPr/>
          <p:nvPr/>
        </p:nvGrpSpPr>
        <p:grpSpPr>
          <a:xfrm>
            <a:off x="10087504" y="6063043"/>
            <a:ext cx="1990263" cy="1164337"/>
            <a:chOff x="0" y="-41765"/>
            <a:chExt cx="1990262" cy="1164336"/>
          </a:xfrm>
        </p:grpSpPr>
        <p:sp>
          <p:nvSpPr>
            <p:cNvPr id="423" name="Shape 423"/>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424" name="Shape 424"/>
            <p:cNvSpPr/>
            <p:nvPr/>
          </p:nvSpPr>
          <p:spPr>
            <a:xfrm>
              <a:off x="0" y="-41766"/>
              <a:ext cx="1990263"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latin typeface="Trebuchet MS"/>
                  <a:ea typeface="Trebuchet MS"/>
                  <a:cs typeface="Trebuchet MS"/>
                  <a:sym typeface="Trebuchet MS"/>
                </a:defRPr>
              </a:pPr>
              <a:r>
                <a:t>Total</a:t>
              </a:r>
              <a:br/>
              <a:r>
                <a:t>Impact on Budget</a:t>
              </a:r>
            </a:p>
          </p:txBody>
        </p:sp>
      </p:grpSp>
      <p:sp>
        <p:nvSpPr>
          <p:cNvPr id="426" name="Shape 426"/>
          <p:cNvSpPr/>
          <p:nvPr/>
        </p:nvSpPr>
        <p:spPr>
          <a:xfrm>
            <a:off x="348909" y="8927100"/>
            <a:ext cx="1948031" cy="3713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1600">
                <a:latin typeface="Calibri"/>
                <a:ea typeface="Calibri"/>
                <a:cs typeface="Calibri"/>
                <a:sym typeface="Calibri"/>
              </a:defRPr>
            </a:lvl1pPr>
          </a:lstStyle>
          <a:p>
            <a:pPr/>
            <a:r>
              <a:t>Courtesy Rolf Goetz</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98"/>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40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377"/>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404"/>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407"/>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4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8" fill="hold">
                                  <p:stCondLst>
                                    <p:cond delay="0"/>
                                  </p:stCondLst>
                                  <p:iterate type="el" backwards="0">
                                    <p:tmAbs val="0"/>
                                  </p:iterate>
                                  <p:childTnLst>
                                    <p:set>
                                      <p:cBhvr>
                                        <p:cTn id="29" fill="hold"/>
                                        <p:tgtEl>
                                          <p:spTgt spid="392"/>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422"/>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0" fill="hold">
                                  <p:stCondLst>
                                    <p:cond delay="0"/>
                                  </p:stCondLst>
                                  <p:iterate type="el" backwards="0">
                                    <p:tmAbs val="0"/>
                                  </p:iterate>
                                  <p:childTnLst>
                                    <p:set>
                                      <p:cBhvr>
                                        <p:cTn id="35" fill="hold"/>
                                        <p:tgtEl>
                                          <p:spTgt spid="4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11" fill="hold">
                                  <p:stCondLst>
                                    <p:cond delay="0"/>
                                  </p:stCondLst>
                                  <p:iterate type="el" backwards="0">
                                    <p:tmAbs val="0"/>
                                  </p:iterate>
                                  <p:childTnLst>
                                    <p:set>
                                      <p:cBhvr>
                                        <p:cTn id="39" fill="hold"/>
                                        <p:tgtEl>
                                          <p:spTgt spid="380"/>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2" fill="hold">
                                  <p:stCondLst>
                                    <p:cond delay="0"/>
                                  </p:stCondLst>
                                  <p:iterate type="el" backwards="0">
                                    <p:tmAbs val="0"/>
                                  </p:iterate>
                                  <p:childTnLst>
                                    <p:set>
                                      <p:cBhvr>
                                        <p:cTn id="42" fill="hold"/>
                                        <p:tgtEl>
                                          <p:spTgt spid="413"/>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13" fill="hold">
                                  <p:stCondLst>
                                    <p:cond delay="0"/>
                                  </p:stCondLst>
                                  <p:iterate type="el" backwards="0">
                                    <p:tmAbs val="0"/>
                                  </p:iterate>
                                  <p:childTnLst>
                                    <p:set>
                                      <p:cBhvr>
                                        <p:cTn id="45" fill="hold"/>
                                        <p:tgtEl>
                                          <p:spTgt spid="416"/>
                                        </p:tgtEl>
                                        <p:attrNameLst>
                                          <p:attrName>style.visibility</p:attrName>
                                        </p:attrNameLst>
                                      </p:cBhvr>
                                      <p:to>
                                        <p:strVal val="visible"/>
                                      </p:to>
                                    </p:set>
                                  </p:childTnLst>
                                </p:cTn>
                              </p:par>
                            </p:childTnLst>
                          </p:cTn>
                        </p:par>
                        <p:par>
                          <p:cTn id="46" fill="hold">
                            <p:stCondLst>
                              <p:cond delay="0"/>
                            </p:stCondLst>
                            <p:childTnLst>
                              <p:par>
                                <p:cTn id="47" presetClass="entr" nodeType="afterEffect" presetSubtype="0" presetID="1" grpId="14" fill="hold">
                                  <p:stCondLst>
                                    <p:cond delay="0"/>
                                  </p:stCondLst>
                                  <p:iterate type="el" backwards="0">
                                    <p:tmAbs val="0"/>
                                  </p:iterate>
                                  <p:childTnLst>
                                    <p:set>
                                      <p:cBhvr>
                                        <p:cTn id="48" fill="hold"/>
                                        <p:tgtEl>
                                          <p:spTgt spid="4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9" grpId="14"/>
      <p:bldP build="whole" bldLvl="1" animBg="1" rev="0" advAuto="0" spid="380" grpId="11"/>
      <p:bldP build="whole" bldLvl="1" animBg="1" rev="0" advAuto="0" spid="425" grpId="10"/>
      <p:bldP build="whole" bldLvl="1" animBg="1" rev="0" advAuto="0" spid="416" grpId="13"/>
      <p:bldP build="whole" bldLvl="1" animBg="1" rev="0" advAuto="0" spid="407" grpId="6"/>
      <p:bldP build="whole" bldLvl="1" animBg="1" rev="0" advAuto="0" spid="413" grpId="12"/>
      <p:bldP build="whole" bldLvl="1" animBg="1" rev="0" advAuto="0" spid="410" grpId="7"/>
      <p:bldP build="whole" bldLvl="1" animBg="1" rev="0" advAuto="0" spid="401" grpId="3"/>
      <p:bldP build="whole" bldLvl="1" animBg="1" rev="0" advAuto="0" spid="377" grpId="4"/>
      <p:bldP build="whole" bldLvl="1" animBg="1" rev="0" advAuto="0" spid="404" grpId="5"/>
      <p:bldP build="whole" bldLvl="1" animBg="1" rev="0" advAuto="0" spid="398" grpId="2"/>
      <p:bldP build="whole" bldLvl="1" animBg="1" rev="0" advAuto="0" spid="392" grpId="8"/>
      <p:bldP build="whole" bldLvl="1" animBg="1" rev="0" advAuto="0" spid="395" grpId="1"/>
      <p:bldP build="whole" bldLvl="1" animBg="1" rev="0" advAuto="0" spid="422" grpId="9"/>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ph type="title"/>
          </p:nvPr>
        </p:nvSpPr>
        <p:spPr>
          <a:xfrm>
            <a:off x="725675" y="2022643"/>
            <a:ext cx="10254786" cy="1153001"/>
          </a:xfrm>
          <a:prstGeom prst="rect">
            <a:avLst/>
          </a:prstGeom>
        </p:spPr>
        <p:txBody>
          <a:bodyPr/>
          <a:lstStyle/>
          <a:p>
            <a:pPr/>
            <a:r>
              <a:t>Impacts on Objectives</a:t>
            </a:r>
          </a:p>
        </p:txBody>
      </p:sp>
      <p:grpSp>
        <p:nvGrpSpPr>
          <p:cNvPr id="433" name="Group 433"/>
          <p:cNvGrpSpPr/>
          <p:nvPr/>
        </p:nvGrpSpPr>
        <p:grpSpPr>
          <a:xfrm>
            <a:off x="896274" y="4569227"/>
            <a:ext cx="1990263" cy="1164337"/>
            <a:chOff x="0" y="-221905"/>
            <a:chExt cx="1990262" cy="1164336"/>
          </a:xfrm>
        </p:grpSpPr>
        <p:sp>
          <p:nvSpPr>
            <p:cNvPr id="431" name="Shape 431"/>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32" name="Shape 432"/>
            <p:cNvSpPr/>
            <p:nvPr/>
          </p:nvSpPr>
          <p:spPr>
            <a:xfrm>
              <a:off x="0" y="-221906"/>
              <a:ext cx="1990263"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Attract Talents</a:t>
              </a:r>
            </a:p>
            <a:p>
              <a:pPr defTabSz="650240">
                <a:defRPr sz="2400">
                  <a:solidFill>
                    <a:srgbClr val="FFFFFF"/>
                  </a:solidFill>
                  <a:latin typeface="Trebuchet MS"/>
                  <a:ea typeface="Trebuchet MS"/>
                  <a:cs typeface="Trebuchet MS"/>
                  <a:sym typeface="Trebuchet MS"/>
                </a:defRPr>
              </a:pPr>
              <a:r>
                <a:t>271 -&gt; 700</a:t>
              </a:r>
            </a:p>
          </p:txBody>
        </p:sp>
      </p:grpSp>
      <p:grpSp>
        <p:nvGrpSpPr>
          <p:cNvPr id="436" name="Group 436"/>
          <p:cNvGrpSpPr/>
          <p:nvPr/>
        </p:nvGrpSpPr>
        <p:grpSpPr>
          <a:xfrm>
            <a:off x="896272" y="5621329"/>
            <a:ext cx="1990264" cy="808737"/>
            <a:chOff x="0" y="-44105"/>
            <a:chExt cx="1990262" cy="808736"/>
          </a:xfrm>
        </p:grpSpPr>
        <p:sp>
          <p:nvSpPr>
            <p:cNvPr id="434" name="Shape 434"/>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35" name="Shape 435"/>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Win Talents</a:t>
              </a:r>
            </a:p>
            <a:p>
              <a:pPr defTabSz="650240">
                <a:defRPr sz="2400">
                  <a:solidFill>
                    <a:srgbClr val="FFFFFF"/>
                  </a:solidFill>
                  <a:latin typeface="Trebuchet MS"/>
                  <a:ea typeface="Trebuchet MS"/>
                  <a:cs typeface="Trebuchet MS"/>
                  <a:sym typeface="Trebuchet MS"/>
                </a:defRPr>
              </a:pPr>
              <a:r>
                <a:t>53 -&gt; 100</a:t>
              </a:r>
            </a:p>
          </p:txBody>
        </p:sp>
      </p:grpSp>
      <p:grpSp>
        <p:nvGrpSpPr>
          <p:cNvPr id="439" name="Group 439"/>
          <p:cNvGrpSpPr/>
          <p:nvPr/>
        </p:nvGrpSpPr>
        <p:grpSpPr>
          <a:xfrm>
            <a:off x="896271" y="6357372"/>
            <a:ext cx="1990264" cy="1164337"/>
            <a:chOff x="0" y="-221905"/>
            <a:chExt cx="1990262" cy="1164336"/>
          </a:xfrm>
        </p:grpSpPr>
        <p:sp>
          <p:nvSpPr>
            <p:cNvPr id="437" name="Shape 437"/>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38" name="Shape 438"/>
            <p:cNvSpPr/>
            <p:nvPr/>
          </p:nvSpPr>
          <p:spPr>
            <a:xfrm>
              <a:off x="0" y="-221906"/>
              <a:ext cx="1990263"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Perfect Match</a:t>
              </a:r>
            </a:p>
            <a:p>
              <a:pPr defTabSz="650240">
                <a:defRPr sz="2400">
                  <a:solidFill>
                    <a:srgbClr val="FFFFFF"/>
                  </a:solidFill>
                  <a:latin typeface="Trebuchet MS"/>
                  <a:ea typeface="Trebuchet MS"/>
                  <a:cs typeface="Trebuchet MS"/>
                  <a:sym typeface="Trebuchet MS"/>
                </a:defRPr>
              </a:pPr>
              <a:r>
                <a:t>25% -&gt; 75%</a:t>
              </a:r>
            </a:p>
          </p:txBody>
        </p:sp>
      </p:grpSp>
      <p:grpSp>
        <p:nvGrpSpPr>
          <p:cNvPr id="442" name="Group 442"/>
          <p:cNvGrpSpPr/>
          <p:nvPr/>
        </p:nvGrpSpPr>
        <p:grpSpPr>
          <a:xfrm>
            <a:off x="3154542" y="3780628"/>
            <a:ext cx="1990264" cy="720526"/>
            <a:chOff x="0" y="0"/>
            <a:chExt cx="1990262" cy="720524"/>
          </a:xfrm>
        </p:grpSpPr>
        <p:sp>
          <p:nvSpPr>
            <p:cNvPr id="440" name="Shape 440"/>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41" name="Shape 441"/>
            <p:cNvSpPr/>
            <p:nvPr/>
          </p:nvSpPr>
          <p:spPr>
            <a:xfrm>
              <a:off x="0" y="13369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Facebook</a:t>
              </a:r>
            </a:p>
          </p:txBody>
        </p:sp>
      </p:grpSp>
      <p:grpSp>
        <p:nvGrpSpPr>
          <p:cNvPr id="445" name="Group 445"/>
          <p:cNvGrpSpPr/>
          <p:nvPr/>
        </p:nvGrpSpPr>
        <p:grpSpPr>
          <a:xfrm>
            <a:off x="5465530" y="3780628"/>
            <a:ext cx="1990263" cy="720526"/>
            <a:chOff x="0" y="0"/>
            <a:chExt cx="1990262" cy="720524"/>
          </a:xfrm>
        </p:grpSpPr>
        <p:sp>
          <p:nvSpPr>
            <p:cNvPr id="443" name="Shape 443"/>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44" name="Shape 444"/>
            <p:cNvSpPr/>
            <p:nvPr/>
          </p:nvSpPr>
          <p:spPr>
            <a:xfrm>
              <a:off x="0" y="13369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Profiler</a:t>
              </a:r>
            </a:p>
          </p:txBody>
        </p:sp>
      </p:grpSp>
      <p:grpSp>
        <p:nvGrpSpPr>
          <p:cNvPr id="448" name="Group 448"/>
          <p:cNvGrpSpPr/>
          <p:nvPr/>
        </p:nvGrpSpPr>
        <p:grpSpPr>
          <a:xfrm>
            <a:off x="7776518" y="3780628"/>
            <a:ext cx="1990264" cy="720526"/>
            <a:chOff x="0" y="0"/>
            <a:chExt cx="1990262" cy="720524"/>
          </a:xfrm>
        </p:grpSpPr>
        <p:sp>
          <p:nvSpPr>
            <p:cNvPr id="446" name="Shape 446"/>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47" name="Shape 447"/>
            <p:cNvSpPr/>
            <p:nvPr/>
          </p:nvSpPr>
          <p:spPr>
            <a:xfrm>
              <a:off x="0" y="13369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Umantis BM</a:t>
              </a:r>
            </a:p>
          </p:txBody>
        </p:sp>
      </p:grpSp>
      <p:grpSp>
        <p:nvGrpSpPr>
          <p:cNvPr id="451" name="Group 451"/>
          <p:cNvGrpSpPr/>
          <p:nvPr/>
        </p:nvGrpSpPr>
        <p:grpSpPr>
          <a:xfrm>
            <a:off x="10087506" y="3736522"/>
            <a:ext cx="1990263" cy="808737"/>
            <a:chOff x="0" y="-44105"/>
            <a:chExt cx="1990262" cy="808736"/>
          </a:xfrm>
        </p:grpSpPr>
        <p:sp>
          <p:nvSpPr>
            <p:cNvPr id="449" name="Shape 449"/>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50" name="Shape 450"/>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Total Impacts on Objectives</a:t>
              </a:r>
            </a:p>
          </p:txBody>
        </p:sp>
      </p:grpSp>
      <p:grpSp>
        <p:nvGrpSpPr>
          <p:cNvPr id="454" name="Group 454"/>
          <p:cNvGrpSpPr/>
          <p:nvPr/>
        </p:nvGrpSpPr>
        <p:grpSpPr>
          <a:xfrm>
            <a:off x="3151213" y="4747027"/>
            <a:ext cx="1970557" cy="808737"/>
            <a:chOff x="0" y="-44105"/>
            <a:chExt cx="1970555" cy="808736"/>
          </a:xfrm>
        </p:grpSpPr>
        <p:sp>
          <p:nvSpPr>
            <p:cNvPr id="452" name="Shape 452"/>
            <p:cNvSpPr/>
            <p:nvPr/>
          </p:nvSpPr>
          <p:spPr>
            <a:xfrm>
              <a:off x="0" y="-1"/>
              <a:ext cx="1970556"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53" name="Shape 453"/>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70%</a:t>
              </a:r>
            </a:p>
            <a:p>
              <a:pPr defTabSz="650240">
                <a:defRPr i="1" sz="2400">
                  <a:solidFill>
                    <a:srgbClr val="FFFFFF"/>
                  </a:solidFill>
                  <a:latin typeface="Trebuchet MS"/>
                  <a:ea typeface="Trebuchet MS"/>
                  <a:cs typeface="Trebuchet MS"/>
                  <a:sym typeface="Trebuchet MS"/>
                </a:defRPr>
              </a:pPr>
              <a:r>
                <a:t>± 10%</a:t>
              </a:r>
            </a:p>
          </p:txBody>
        </p:sp>
      </p:grpSp>
      <p:grpSp>
        <p:nvGrpSpPr>
          <p:cNvPr id="457" name="Group 457"/>
          <p:cNvGrpSpPr/>
          <p:nvPr/>
        </p:nvGrpSpPr>
        <p:grpSpPr>
          <a:xfrm>
            <a:off x="5465530" y="4747027"/>
            <a:ext cx="1990263" cy="808737"/>
            <a:chOff x="0" y="-44105"/>
            <a:chExt cx="1990262" cy="808736"/>
          </a:xfrm>
        </p:grpSpPr>
        <p:sp>
          <p:nvSpPr>
            <p:cNvPr id="455" name="Shape 455"/>
            <p:cNvSpPr/>
            <p:nvPr/>
          </p:nvSpPr>
          <p:spPr>
            <a:xfrm>
              <a:off x="0" y="-1"/>
              <a:ext cx="1990263"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56" name="Shape 456"/>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0%</a:t>
              </a:r>
              <a:br/>
              <a:r>
                <a:rPr b="0" i="1"/>
                <a:t>±10%</a:t>
              </a:r>
            </a:p>
          </p:txBody>
        </p:sp>
      </p:grpSp>
      <p:grpSp>
        <p:nvGrpSpPr>
          <p:cNvPr id="460" name="Group 460"/>
          <p:cNvGrpSpPr/>
          <p:nvPr/>
        </p:nvGrpSpPr>
        <p:grpSpPr>
          <a:xfrm>
            <a:off x="7799552" y="4747027"/>
            <a:ext cx="1990264" cy="808737"/>
            <a:chOff x="0" y="-44105"/>
            <a:chExt cx="1990262" cy="808736"/>
          </a:xfrm>
        </p:grpSpPr>
        <p:sp>
          <p:nvSpPr>
            <p:cNvPr id="458" name="Shape 458"/>
            <p:cNvSpPr/>
            <p:nvPr/>
          </p:nvSpPr>
          <p:spPr>
            <a:xfrm>
              <a:off x="0" y="-1"/>
              <a:ext cx="1990263"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59" name="Shape 459"/>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50%</a:t>
              </a:r>
              <a:br/>
              <a:r>
                <a:rPr b="0" i="1"/>
                <a:t>±5%</a:t>
              </a:r>
            </a:p>
          </p:txBody>
        </p:sp>
      </p:grpSp>
      <p:grpSp>
        <p:nvGrpSpPr>
          <p:cNvPr id="463" name="Group 463"/>
          <p:cNvGrpSpPr/>
          <p:nvPr/>
        </p:nvGrpSpPr>
        <p:grpSpPr>
          <a:xfrm>
            <a:off x="3174248" y="5630123"/>
            <a:ext cx="1970557" cy="808737"/>
            <a:chOff x="0" y="-44105"/>
            <a:chExt cx="1970555" cy="808736"/>
          </a:xfrm>
        </p:grpSpPr>
        <p:sp>
          <p:nvSpPr>
            <p:cNvPr id="461" name="Shape 461"/>
            <p:cNvSpPr/>
            <p:nvPr/>
          </p:nvSpPr>
          <p:spPr>
            <a:xfrm>
              <a:off x="0" y="-1"/>
              <a:ext cx="1970556"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62" name="Shape 462"/>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30%</a:t>
              </a:r>
            </a:p>
            <a:p>
              <a:pPr defTabSz="650240">
                <a:defRPr i="1" sz="2400">
                  <a:solidFill>
                    <a:srgbClr val="FFFFFF"/>
                  </a:solidFill>
                  <a:latin typeface="Trebuchet MS"/>
                  <a:ea typeface="Trebuchet MS"/>
                  <a:cs typeface="Trebuchet MS"/>
                  <a:sym typeface="Trebuchet MS"/>
                </a:defRPr>
              </a:pPr>
              <a:r>
                <a:t>± 20%</a:t>
              </a:r>
            </a:p>
          </p:txBody>
        </p:sp>
      </p:grpSp>
      <p:grpSp>
        <p:nvGrpSpPr>
          <p:cNvPr id="466" name="Group 466"/>
          <p:cNvGrpSpPr/>
          <p:nvPr/>
        </p:nvGrpSpPr>
        <p:grpSpPr>
          <a:xfrm>
            <a:off x="7819258" y="6596689"/>
            <a:ext cx="1970557" cy="808737"/>
            <a:chOff x="0" y="-44105"/>
            <a:chExt cx="1970555" cy="808736"/>
          </a:xfrm>
        </p:grpSpPr>
        <p:sp>
          <p:nvSpPr>
            <p:cNvPr id="464" name="Shape 464"/>
            <p:cNvSpPr/>
            <p:nvPr/>
          </p:nvSpPr>
          <p:spPr>
            <a:xfrm>
              <a:off x="0" y="-1"/>
              <a:ext cx="1970556"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65" name="Shape 465"/>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30%</a:t>
              </a:r>
            </a:p>
            <a:p>
              <a:pPr defTabSz="650240">
                <a:defRPr i="1" sz="2400">
                  <a:solidFill>
                    <a:srgbClr val="FFFFFF"/>
                  </a:solidFill>
                  <a:latin typeface="Trebuchet MS"/>
                  <a:ea typeface="Trebuchet MS"/>
                  <a:cs typeface="Trebuchet MS"/>
                  <a:sym typeface="Trebuchet MS"/>
                </a:defRPr>
              </a:pPr>
              <a:r>
                <a:t>± 10%</a:t>
              </a:r>
            </a:p>
          </p:txBody>
        </p:sp>
      </p:grpSp>
      <p:grpSp>
        <p:nvGrpSpPr>
          <p:cNvPr id="469" name="Group 469"/>
          <p:cNvGrpSpPr/>
          <p:nvPr/>
        </p:nvGrpSpPr>
        <p:grpSpPr>
          <a:xfrm>
            <a:off x="5485236" y="6596688"/>
            <a:ext cx="1970557" cy="808737"/>
            <a:chOff x="0" y="-44105"/>
            <a:chExt cx="1970555" cy="808736"/>
          </a:xfrm>
        </p:grpSpPr>
        <p:sp>
          <p:nvSpPr>
            <p:cNvPr id="467" name="Shape 467"/>
            <p:cNvSpPr/>
            <p:nvPr/>
          </p:nvSpPr>
          <p:spPr>
            <a:xfrm>
              <a:off x="0" y="-1"/>
              <a:ext cx="1970556"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68" name="Shape 468"/>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30%</a:t>
              </a:r>
            </a:p>
            <a:p>
              <a:pPr defTabSz="650240">
                <a:defRPr i="1" sz="2400">
                  <a:solidFill>
                    <a:srgbClr val="FFFFFF"/>
                  </a:solidFill>
                  <a:latin typeface="Trebuchet MS"/>
                  <a:ea typeface="Trebuchet MS"/>
                  <a:cs typeface="Trebuchet MS"/>
                  <a:sym typeface="Trebuchet MS"/>
                </a:defRPr>
              </a:pPr>
              <a:r>
                <a:t>± 10%</a:t>
              </a:r>
            </a:p>
          </p:txBody>
        </p:sp>
      </p:grpSp>
      <p:grpSp>
        <p:nvGrpSpPr>
          <p:cNvPr id="472" name="Group 472"/>
          <p:cNvGrpSpPr/>
          <p:nvPr/>
        </p:nvGrpSpPr>
        <p:grpSpPr>
          <a:xfrm>
            <a:off x="5485236" y="5652086"/>
            <a:ext cx="1970557" cy="808737"/>
            <a:chOff x="0" y="-44105"/>
            <a:chExt cx="1970555" cy="808736"/>
          </a:xfrm>
        </p:grpSpPr>
        <p:sp>
          <p:nvSpPr>
            <p:cNvPr id="470" name="Shape 470"/>
            <p:cNvSpPr/>
            <p:nvPr/>
          </p:nvSpPr>
          <p:spPr>
            <a:xfrm>
              <a:off x="0" y="-1"/>
              <a:ext cx="1970556"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71" name="Shape 471"/>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50%</a:t>
              </a:r>
            </a:p>
            <a:p>
              <a:pPr defTabSz="650240">
                <a:defRPr i="1" sz="2400">
                  <a:solidFill>
                    <a:srgbClr val="FFFFFF"/>
                  </a:solidFill>
                  <a:latin typeface="Trebuchet MS"/>
                  <a:ea typeface="Trebuchet MS"/>
                  <a:cs typeface="Trebuchet MS"/>
                  <a:sym typeface="Trebuchet MS"/>
                </a:defRPr>
              </a:pPr>
              <a:r>
                <a:t>± 10%</a:t>
              </a:r>
            </a:p>
          </p:txBody>
        </p:sp>
      </p:grpSp>
      <p:grpSp>
        <p:nvGrpSpPr>
          <p:cNvPr id="475" name="Group 475"/>
          <p:cNvGrpSpPr/>
          <p:nvPr/>
        </p:nvGrpSpPr>
        <p:grpSpPr>
          <a:xfrm>
            <a:off x="7809404" y="5647700"/>
            <a:ext cx="1970557" cy="808737"/>
            <a:chOff x="0" y="-44105"/>
            <a:chExt cx="1970555" cy="808736"/>
          </a:xfrm>
        </p:grpSpPr>
        <p:sp>
          <p:nvSpPr>
            <p:cNvPr id="473" name="Shape 473"/>
            <p:cNvSpPr/>
            <p:nvPr/>
          </p:nvSpPr>
          <p:spPr>
            <a:xfrm>
              <a:off x="0" y="-1"/>
              <a:ext cx="1970556"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74" name="Shape 474"/>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30%</a:t>
              </a:r>
            </a:p>
            <a:p>
              <a:pPr defTabSz="650240">
                <a:defRPr i="1" sz="2400">
                  <a:solidFill>
                    <a:srgbClr val="FFFFFF"/>
                  </a:solidFill>
                  <a:latin typeface="Trebuchet MS"/>
                  <a:ea typeface="Trebuchet MS"/>
                  <a:cs typeface="Trebuchet MS"/>
                  <a:sym typeface="Trebuchet MS"/>
                </a:defRPr>
              </a:pPr>
              <a:r>
                <a:t>± 10%</a:t>
              </a:r>
            </a:p>
          </p:txBody>
        </p:sp>
      </p:grpSp>
      <p:grpSp>
        <p:nvGrpSpPr>
          <p:cNvPr id="478" name="Group 478"/>
          <p:cNvGrpSpPr/>
          <p:nvPr/>
        </p:nvGrpSpPr>
        <p:grpSpPr>
          <a:xfrm>
            <a:off x="3151213" y="6552761"/>
            <a:ext cx="1970557" cy="808737"/>
            <a:chOff x="0" y="-44105"/>
            <a:chExt cx="1970555" cy="808736"/>
          </a:xfrm>
        </p:grpSpPr>
        <p:sp>
          <p:nvSpPr>
            <p:cNvPr id="476" name="Shape 476"/>
            <p:cNvSpPr/>
            <p:nvPr/>
          </p:nvSpPr>
          <p:spPr>
            <a:xfrm>
              <a:off x="0" y="-1"/>
              <a:ext cx="1970556"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77" name="Shape 477"/>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10%</a:t>
              </a:r>
            </a:p>
            <a:p>
              <a:pPr defTabSz="650240">
                <a:defRPr i="1" sz="2400">
                  <a:solidFill>
                    <a:srgbClr val="FFFFFF"/>
                  </a:solidFill>
                  <a:latin typeface="Trebuchet MS"/>
                  <a:ea typeface="Trebuchet MS"/>
                  <a:cs typeface="Trebuchet MS"/>
                  <a:sym typeface="Trebuchet MS"/>
                </a:defRPr>
              </a:pPr>
              <a:r>
                <a:t>± 10%</a:t>
              </a:r>
            </a:p>
          </p:txBody>
        </p:sp>
      </p:grpSp>
      <p:grpSp>
        <p:nvGrpSpPr>
          <p:cNvPr id="481" name="Group 481"/>
          <p:cNvGrpSpPr/>
          <p:nvPr/>
        </p:nvGrpSpPr>
        <p:grpSpPr>
          <a:xfrm>
            <a:off x="10087505" y="4747027"/>
            <a:ext cx="1990263" cy="808737"/>
            <a:chOff x="0" y="-44105"/>
            <a:chExt cx="1990262" cy="808736"/>
          </a:xfrm>
        </p:grpSpPr>
        <p:sp>
          <p:nvSpPr>
            <p:cNvPr id="479" name="Shape 479"/>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80" name="Shape 480"/>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120%</a:t>
              </a:r>
              <a:br/>
              <a:r>
                <a:rPr b="0" i="1"/>
                <a:t>±25%</a:t>
              </a:r>
            </a:p>
          </p:txBody>
        </p:sp>
      </p:grpSp>
      <p:grpSp>
        <p:nvGrpSpPr>
          <p:cNvPr id="484" name="Group 484"/>
          <p:cNvGrpSpPr/>
          <p:nvPr/>
        </p:nvGrpSpPr>
        <p:grpSpPr>
          <a:xfrm>
            <a:off x="10087504" y="5647700"/>
            <a:ext cx="1990263" cy="808737"/>
            <a:chOff x="0" y="-44105"/>
            <a:chExt cx="1990262" cy="808736"/>
          </a:xfrm>
        </p:grpSpPr>
        <p:sp>
          <p:nvSpPr>
            <p:cNvPr id="482" name="Shape 482"/>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83" name="Shape 483"/>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110%</a:t>
              </a:r>
              <a:br/>
              <a:r>
                <a:rPr b="0" i="1"/>
                <a:t>±40%</a:t>
              </a:r>
            </a:p>
          </p:txBody>
        </p:sp>
      </p:grpSp>
      <p:grpSp>
        <p:nvGrpSpPr>
          <p:cNvPr id="487" name="Group 487"/>
          <p:cNvGrpSpPr/>
          <p:nvPr/>
        </p:nvGrpSpPr>
        <p:grpSpPr>
          <a:xfrm>
            <a:off x="10087504" y="6577780"/>
            <a:ext cx="1990263" cy="808737"/>
            <a:chOff x="0" y="-44105"/>
            <a:chExt cx="1990262" cy="808736"/>
          </a:xfrm>
        </p:grpSpPr>
        <p:sp>
          <p:nvSpPr>
            <p:cNvPr id="485" name="Shape 485"/>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86" name="Shape 486"/>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70%</a:t>
              </a:r>
              <a:br/>
              <a:r>
                <a:rPr b="0" i="1"/>
                <a:t>±30%</a:t>
              </a:r>
            </a:p>
          </p:txBody>
        </p:sp>
      </p:grpSp>
      <p:grpSp>
        <p:nvGrpSpPr>
          <p:cNvPr id="490" name="Group 490"/>
          <p:cNvGrpSpPr/>
          <p:nvPr/>
        </p:nvGrpSpPr>
        <p:grpSpPr>
          <a:xfrm>
            <a:off x="896271" y="7449009"/>
            <a:ext cx="1990264" cy="808737"/>
            <a:chOff x="0" y="-44105"/>
            <a:chExt cx="1990262" cy="808736"/>
          </a:xfrm>
        </p:grpSpPr>
        <p:sp>
          <p:nvSpPr>
            <p:cNvPr id="488" name="Shape 488"/>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89" name="Shape 489"/>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Total Impact</a:t>
              </a:r>
              <a:br/>
              <a:r>
                <a:t>of Solutions</a:t>
              </a:r>
            </a:p>
          </p:txBody>
        </p:sp>
      </p:grpSp>
      <p:grpSp>
        <p:nvGrpSpPr>
          <p:cNvPr id="493" name="Group 493"/>
          <p:cNvGrpSpPr/>
          <p:nvPr/>
        </p:nvGrpSpPr>
        <p:grpSpPr>
          <a:xfrm>
            <a:off x="7819258" y="7510525"/>
            <a:ext cx="1970557" cy="808737"/>
            <a:chOff x="0" y="-44105"/>
            <a:chExt cx="1970555" cy="808736"/>
          </a:xfrm>
        </p:grpSpPr>
        <p:sp>
          <p:nvSpPr>
            <p:cNvPr id="491" name="Shape 491"/>
            <p:cNvSpPr/>
            <p:nvPr/>
          </p:nvSpPr>
          <p:spPr>
            <a:xfrm>
              <a:off x="0" y="-1"/>
              <a:ext cx="1970556"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92" name="Shape 492"/>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110%</a:t>
              </a:r>
            </a:p>
            <a:p>
              <a:pPr defTabSz="650240">
                <a:defRPr i="1" sz="2400">
                  <a:solidFill>
                    <a:srgbClr val="FFFFFF"/>
                  </a:solidFill>
                  <a:latin typeface="Trebuchet MS"/>
                  <a:ea typeface="Trebuchet MS"/>
                  <a:cs typeface="Trebuchet MS"/>
                  <a:sym typeface="Trebuchet MS"/>
                </a:defRPr>
              </a:pPr>
              <a:r>
                <a:t>± 25%</a:t>
              </a:r>
            </a:p>
          </p:txBody>
        </p:sp>
      </p:grpSp>
      <p:grpSp>
        <p:nvGrpSpPr>
          <p:cNvPr id="496" name="Group 496"/>
          <p:cNvGrpSpPr/>
          <p:nvPr/>
        </p:nvGrpSpPr>
        <p:grpSpPr>
          <a:xfrm>
            <a:off x="5485236" y="7510524"/>
            <a:ext cx="1970557" cy="808737"/>
            <a:chOff x="0" y="-44105"/>
            <a:chExt cx="1970555" cy="808736"/>
          </a:xfrm>
        </p:grpSpPr>
        <p:sp>
          <p:nvSpPr>
            <p:cNvPr id="494" name="Shape 494"/>
            <p:cNvSpPr/>
            <p:nvPr/>
          </p:nvSpPr>
          <p:spPr>
            <a:xfrm>
              <a:off x="0" y="-1"/>
              <a:ext cx="1970556"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95" name="Shape 495"/>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80%</a:t>
              </a:r>
            </a:p>
            <a:p>
              <a:pPr defTabSz="650240">
                <a:defRPr i="1" sz="2400">
                  <a:solidFill>
                    <a:srgbClr val="FFFFFF"/>
                  </a:solidFill>
                  <a:latin typeface="Trebuchet MS"/>
                  <a:ea typeface="Trebuchet MS"/>
                  <a:cs typeface="Trebuchet MS"/>
                  <a:sym typeface="Trebuchet MS"/>
                </a:defRPr>
              </a:pPr>
              <a:r>
                <a:t>± 30%</a:t>
              </a:r>
            </a:p>
          </p:txBody>
        </p:sp>
      </p:grpSp>
      <p:grpSp>
        <p:nvGrpSpPr>
          <p:cNvPr id="499" name="Group 499"/>
          <p:cNvGrpSpPr/>
          <p:nvPr/>
        </p:nvGrpSpPr>
        <p:grpSpPr>
          <a:xfrm>
            <a:off x="3151213" y="7466598"/>
            <a:ext cx="1970557" cy="808737"/>
            <a:chOff x="0" y="-44105"/>
            <a:chExt cx="1970555" cy="808736"/>
          </a:xfrm>
        </p:grpSpPr>
        <p:sp>
          <p:nvSpPr>
            <p:cNvPr id="497" name="Shape 497"/>
            <p:cNvSpPr/>
            <p:nvPr/>
          </p:nvSpPr>
          <p:spPr>
            <a:xfrm>
              <a:off x="0" y="-1"/>
              <a:ext cx="1970556"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98" name="Shape 498"/>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110%</a:t>
              </a:r>
            </a:p>
            <a:p>
              <a:pPr defTabSz="650240">
                <a:defRPr i="1" sz="2400">
                  <a:solidFill>
                    <a:srgbClr val="FFFFFF"/>
                  </a:solidFill>
                  <a:latin typeface="Trebuchet MS"/>
                  <a:ea typeface="Trebuchet MS"/>
                  <a:cs typeface="Trebuchet MS"/>
                  <a:sym typeface="Trebuchet MS"/>
                </a:defRPr>
              </a:pPr>
              <a:r>
                <a:t>± 40%</a:t>
              </a:r>
            </a:p>
          </p:txBody>
        </p:sp>
      </p:grpSp>
      <p:sp>
        <p:nvSpPr>
          <p:cNvPr id="500" name="Shape 500"/>
          <p:cNvSpPr/>
          <p:nvPr/>
        </p:nvSpPr>
        <p:spPr>
          <a:xfrm>
            <a:off x="348909" y="8927100"/>
            <a:ext cx="1948031" cy="3713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1600">
                <a:latin typeface="Calibri"/>
                <a:ea typeface="Calibri"/>
                <a:cs typeface="Calibri"/>
                <a:sym typeface="Calibri"/>
              </a:defRPr>
            </a:lvl1pPr>
          </a:lstStyle>
          <a:p>
            <a:pPr/>
            <a:r>
              <a:t>Courtesy Rolf Goetz</a:t>
            </a:r>
          </a:p>
        </p:txBody>
      </p:sp>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