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2.jpeg" ContentType="image/jpeg"/>
  <Override PartName="/ppt/notesSlides/notesSlide37.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p:nvPr>
            <p:ph type="sldImg"/>
          </p:nvPr>
        </p:nvSpPr>
        <p:spPr>
          <a:xfrm>
            <a:off x="1143000" y="685800"/>
            <a:ext cx="4572000" cy="3429000"/>
          </a:xfrm>
          <a:prstGeom prst="rect">
            <a:avLst/>
          </a:prstGeom>
        </p:spPr>
        <p:txBody>
          <a:bodyPr/>
          <a:lstStyle/>
          <a:p>
            <a:pPr/>
          </a:p>
        </p:txBody>
      </p:sp>
      <p:sp>
        <p:nvSpPr>
          <p:cNvPr id="209" name="Shape 20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hyperlink" Target="http://heim.ifi.uio.no/~dino/SSW-KF/L10/Conklin-DialogueMapping.pdf" TargetMode="Externa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 Id="rId3" Type="http://schemas.openxmlformats.org/officeDocument/2006/relationships/hyperlink" Target="http://cognexusgroup.com/wp-content/uploads/2013/07/Using-Dialogue-Mapping-to-Address-Wicked-Problems-05-23-2013.pdf" TargetMode="Externa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hyperlink" Target="http://cognexusgroup.com/wp-content/uploads/2013/07/Using-Dialogue-Mapping-to-Address-Wicked-Problems-05-23-2013.pdf" TargetMode="Externa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 Id="rId3" Type="http://schemas.openxmlformats.org/officeDocument/2006/relationships/hyperlink" Target="http://www.ppg.com/" TargetMode="Externa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www.malotaux.nl/doc.php?id=98" TargetMode="Externa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Horst Rittel (born in 1930) has been a practicing urban designer and professor of design at a number of universities, including the Ulm School of Design in his native Germany; the University of California, Berkeley; Washington University; and the University of Stuttgart. He conceived of IBIS (Issue-Based Information System) in 1968. It’s a method to guide the design process and to reinforce deliberation and argumentation.</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These kinds of design problems are what urban planner Horst Rittel dubbed “Wicked Problems” over 40 years ago: they are seemingly intractable, complex and deeply embedded in social and po- litical context (Who’s on first? Who is in charge? Who gets to decide? What are their motivations?) In the early 1970’s, Horst Rittel and his colleagues discovered and documented a class of problems that were ill-suited to the linear systems analysis approach that was then (and still is) used for design and planning. “He found traditional planning methods inadequate for the ill-structured problems he encountered in city planning,” Conklin writes. As an antidote, Rittel and his colleagues invented the Issue-Based Information System (IBIS) structure that Jeff Conklin uses as the basis for his Dialogue Mapping.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5" name="Shape 535"/>
          <p:cNvSpPr/>
          <p:nvPr>
            <p:ph type="sldImg"/>
          </p:nvPr>
        </p:nvSpPr>
        <p:spPr>
          <a:prstGeom prst="rect">
            <a:avLst/>
          </a:prstGeom>
        </p:spPr>
        <p:txBody>
          <a:bodyPr/>
          <a:lstStyle/>
          <a:p>
            <a:pPr/>
          </a:p>
        </p:txBody>
      </p:sp>
      <p:sp>
        <p:nvSpPr>
          <p:cNvPr id="536" name="Shape 536"/>
          <p:cNvSpPr/>
          <p:nvPr>
            <p:ph type="body" sz="quarter" idx="1"/>
          </p:nvPr>
        </p:nvSpPr>
        <p:spPr>
          <a:prstGeom prst="rect">
            <a:avLst/>
          </a:prstGeom>
        </p:spPr>
        <p:txBody>
          <a:bodyPr/>
          <a:lstStyle/>
          <a:p>
            <a:pPr/>
            <a:r>
              <a:t>MyBusinessPerspective</a:t>
            </a:r>
          </a:p>
          <a:p>
            <a:pPr/>
            <a:r>
              <a:t>IET-AFGGXOT</a:t>
            </a:r>
          </a:p>
          <a:p>
            <a:pPr/>
            <a:r>
              <a:t>BCS Geoff Cooper Cyber  startup project  12 November 2015 London</a:t>
            </a:r>
          </a:p>
          <a:p>
            <a:pPr/>
            <a:r>
              <a:t>Non Confidential Student Planning work on BCS Startup Planning Course</a:t>
            </a:r>
          </a:p>
          <a:p>
            <a:pPr/>
            <a:r>
              <a:t>Led by Tom  Gilb</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9" name="Shape 539"/>
          <p:cNvSpPr/>
          <p:nvPr>
            <p:ph type="sldImg"/>
          </p:nvPr>
        </p:nvSpPr>
        <p:spPr>
          <a:prstGeom prst="rect">
            <a:avLst/>
          </a:prstGeom>
        </p:spPr>
        <p:txBody>
          <a:bodyPr/>
          <a:lstStyle/>
          <a:p>
            <a:pPr/>
          </a:p>
        </p:txBody>
      </p:sp>
      <p:sp>
        <p:nvSpPr>
          <p:cNvPr id="540" name="Shape 540"/>
          <p:cNvSpPr/>
          <p:nvPr>
            <p:ph type="body" sz="quarter" idx="1"/>
          </p:nvPr>
        </p:nvSpPr>
        <p:spPr>
          <a:prstGeom prst="rect">
            <a:avLst/>
          </a:prstGeom>
        </p:spPr>
        <p:txBody>
          <a:bodyPr/>
          <a:lstStyle/>
          <a:p>
            <a:pPr/>
            <a:r>
              <a:t>MyBusinessPerspective</a:t>
            </a:r>
          </a:p>
          <a:p>
            <a:pPr/>
            <a:r>
              <a:t>IET-AFGGXOT</a:t>
            </a:r>
          </a:p>
          <a:p>
            <a:pPr/>
            <a:r>
              <a:t>BCS Geoff Cooper Cyber  startup project  12 November 2015 London</a:t>
            </a:r>
          </a:p>
          <a:p>
            <a:pPr/>
            <a:r>
              <a:t>Non Confidential Student Planning work on BCS Startup Planning Course</a:t>
            </a:r>
          </a:p>
          <a:p>
            <a:pPr/>
            <a:r>
              <a:t>Led by Tom  Gilb</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Shape 551"/>
          <p:cNvSpPr/>
          <p:nvPr>
            <p:ph type="sldImg"/>
          </p:nvPr>
        </p:nvSpPr>
        <p:spPr>
          <a:prstGeom prst="rect">
            <a:avLst/>
          </a:prstGeom>
        </p:spPr>
        <p:txBody>
          <a:bodyPr/>
          <a:lstStyle/>
          <a:p>
            <a:pPr/>
          </a:p>
        </p:txBody>
      </p:sp>
      <p:sp>
        <p:nvSpPr>
          <p:cNvPr id="552" name="Shape 552"/>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Mills, H. 1980. The management of software engineering: part 1: principles of software engineering. IBM Systems Journal 19, issue 4 (Dec.):414-420.</a:t>
            </a:r>
          </a:p>
          <a:p>
            <a:pPr defTabSz="650240">
              <a:lnSpc>
                <a:spcPct val="100000"/>
              </a:lnSpc>
              <a:defRPr sz="1600">
                <a:latin typeface="Trebuchet MS"/>
                <a:ea typeface="Trebuchet MS"/>
                <a:cs typeface="Trebuchet MS"/>
                <a:sym typeface="Trebuchet MS"/>
              </a:defRPr>
            </a:pPr>
            <a:r>
              <a:t>http://trace.tennessee.edu/utk_harlan/18/</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Mills, Harlan D.; Dyer, M.; and Linger, R. C., "Cleanroom Software Engineering" (1987). The Harlan D. Mills Collection. http://trace.tennessee.edu/utk_harlan/18</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Photo</a:t>
            </a:r>
          </a:p>
          <a:p>
            <a:pPr defTabSz="650240">
              <a:lnSpc>
                <a:spcPct val="100000"/>
              </a:lnSpc>
              <a:defRPr sz="1600">
                <a:latin typeface="Trebuchet MS"/>
                <a:ea typeface="Trebuchet MS"/>
                <a:cs typeface="Trebuchet MS"/>
                <a:sym typeface="Trebuchet MS"/>
              </a:defRPr>
            </a:pPr>
            <a:r>
              <a:t>race.tennessee.edu/utk_harlan/?utm_source=trace.tennessee.edu%2Futk_harlan%2F18&amp;utm_medium=PDF&amp;utm_campaign=PDFCoverPages</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http://trace.tennessee.edu/cgi/viewcontent.cgi?article=1017&amp;context=utk_harlan</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http://trace.tennesssee.edu/cgi/view?article=1004&amp;content=utk_harlan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 inIBM sj 4 80 p.419</a:t>
            </a:r>
          </a:p>
          <a:p>
            <a:pPr defTabSz="650240">
              <a:lnSpc>
                <a:spcPct val="100000"/>
              </a:lnSpc>
              <a:defRPr sz="1600">
                <a:latin typeface="Trebuchet MS"/>
                <a:ea typeface="Trebuchet MS"/>
                <a:cs typeface="Trebuchet MS"/>
                <a:sym typeface="Trebuchet MS"/>
              </a:defRPr>
            </a:pPr>
            <a:r>
              <a:t>In</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Mills, H. 1980. The management of software engineering: part 1: principles of software engineering. IBM Systems Journal 19, issue 4 (Dec.):414-420.</a:t>
            </a:r>
          </a:p>
          <a:p>
            <a:pPr defTabSz="650240">
              <a:lnSpc>
                <a:spcPct val="100000"/>
              </a:lnSpc>
              <a:defRPr sz="1600">
                <a:latin typeface="Trebuchet MS"/>
                <a:ea typeface="Trebuchet MS"/>
                <a:cs typeface="Trebuchet MS"/>
                <a:sym typeface="Trebuchet MS"/>
              </a:defRPr>
            </a:pPr>
            <a:r>
              <a:t>Direct Copy</a:t>
            </a:r>
          </a:p>
          <a:p>
            <a:pPr defTabSz="650240">
              <a:lnSpc>
                <a:spcPct val="100000"/>
              </a:lnSpc>
              <a:defRPr sz="1600">
                <a:latin typeface="Trebuchet MS"/>
                <a:ea typeface="Trebuchet MS"/>
                <a:cs typeface="Trebuchet MS"/>
                <a:sym typeface="Trebuchet MS"/>
              </a:defRPr>
            </a:pPr>
            <a:r>
              <a:t>http://trace.tennessee.edu/cgi/viewcontent.cgi?article=1004&amp;context=utk_harlan</a:t>
            </a:r>
          </a:p>
          <a:p>
            <a:pPr defTabSz="650240">
              <a:lnSpc>
                <a:spcPct val="100000"/>
              </a:lnSpc>
              <a:defRPr sz="1600">
                <a:latin typeface="Trebuchet MS"/>
                <a:ea typeface="Trebuchet MS"/>
                <a:cs typeface="Trebuchet MS"/>
                <a:sym typeface="Trebuchet MS"/>
              </a:defRPr>
            </a:pPr>
            <a:r>
              <a:t>Library header </a:t>
            </a:r>
          </a:p>
          <a:p>
            <a:pPr defTabSz="650240">
              <a:lnSpc>
                <a:spcPct val="100000"/>
              </a:lnSpc>
              <a:defRPr sz="1600">
                <a:latin typeface="Trebuchet MS"/>
                <a:ea typeface="Trebuchet MS"/>
                <a:cs typeface="Trebuchet MS"/>
                <a:sym typeface="Trebuchet MS"/>
              </a:defRPr>
            </a:pPr>
            <a:r>
              <a:t>http://trace.tennessee.edu/utk_harlan/5/</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p>
          <a:p>
            <a:pPr defTabSz="650240">
              <a:lnSpc>
                <a:spcPct val="100000"/>
              </a:lnSpc>
              <a:defRPr sz="1600">
                <a:latin typeface="Trebuchet MS"/>
                <a:ea typeface="Trebuchet MS"/>
                <a:cs typeface="Trebuchet MS"/>
                <a:sym typeface="Trebuchet MS"/>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p>
          <a:p>
            <a:pPr defTabSz="650240">
              <a:lnSpc>
                <a:spcPct val="100000"/>
              </a:lnSpc>
              <a:defRPr sz="1600">
                <a:latin typeface="Trebuchet MS"/>
                <a:ea typeface="Trebuchet MS"/>
                <a:cs typeface="Trebuchet MS"/>
                <a:sym typeface="Trebuchet MS"/>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p>
          <a:p>
            <a:pPr defTabSz="650240">
              <a:lnSpc>
                <a:spcPct val="100000"/>
              </a:lnSpc>
              <a:defRPr sz="1600">
                <a:latin typeface="Trebuchet MS"/>
                <a:ea typeface="Trebuchet MS"/>
                <a:cs typeface="Trebuchet MS"/>
                <a:sym typeface="Trebuchet MS"/>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(Upadhyayula 2001 (Study of Evo at HP in 1990s); Johansen and Gilb 2005) of the essential ‘Evo’ development process ideas (Evo itself predating later ‘Agile’ methods)[Denning 2010, p.129] &amp; [Gilb 2010c].</a:t>
            </a:r>
          </a:p>
          <a:p>
            <a:pPr defTabSz="650240">
              <a:lnSpc>
                <a:spcPct val="100000"/>
              </a:lnSpc>
              <a:defRPr sz="1600">
                <a:latin typeface="Trebuchet MS"/>
                <a:ea typeface="Trebuchet MS"/>
                <a:cs typeface="Trebuchet MS"/>
                <a:sym typeface="Trebuchet MS"/>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3" name="Shape 583"/>
          <p:cNvSpPr/>
          <p:nvPr>
            <p:ph type="sldImg"/>
          </p:nvPr>
        </p:nvSpPr>
        <p:spPr>
          <a:prstGeom prst="rect">
            <a:avLst/>
          </a:prstGeom>
        </p:spPr>
        <p:txBody>
          <a:bodyPr/>
          <a:lstStyle/>
          <a:p>
            <a:pPr/>
          </a:p>
        </p:txBody>
      </p:sp>
      <p:sp>
        <p:nvSpPr>
          <p:cNvPr id="584" name="Shape 584"/>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A time or cost estimate, once it becomes a deadline or a budget respectively, is a ‘limited resource’. One of the smartest ways to deal with limited resources is intelligent prioritization (Gilb and Maier 2005). Instead of implementing all your designs in a ‘big bang’ manner, and hoping to meet all the requirements and resource (time and cost) estimates, we suggest you deliver the project </a:t>
            </a:r>
            <a:r>
              <a:rPr u="sng"/>
              <a:t>value</a:t>
            </a:r>
            <a:r>
              <a:t> </a:t>
            </a:r>
            <a:r>
              <a:rPr i="1"/>
              <a:t>a little bit at a time</a:t>
            </a:r>
            <a:r>
              <a:t>, and see how each of the designs actually works, and what they each actually cost. ‘</a:t>
            </a:r>
            <a:r>
              <a:rPr i="1"/>
              <a:t>A little bit</a:t>
            </a:r>
            <a:r>
              <a:t> at a time’ should be interpreted as delivering evolutionary steps of approximately 2% of the overall project timescales (say weekly, fortnightly or monthly cycles), and hopefully about 2% of the project financial budget.</a:t>
            </a:r>
          </a:p>
          <a:p>
            <a:pPr defTabSz="650240">
              <a:lnSpc>
                <a:spcPct val="100000"/>
              </a:lnSpc>
              <a:defRPr sz="1600">
                <a:latin typeface="Trebuchet MS"/>
                <a:ea typeface="Trebuchet MS"/>
                <a:cs typeface="Trebuchet MS"/>
                <a:sym typeface="Trebuchet MS"/>
              </a:defRPr>
            </a:pPr>
            <a:r>
              <a:t>Planguage’s impact estimation (IE) method (Gilb 1988; Gilb 2005) is helpful in identifying the designs that give the estimated best stakeholder value for their costs. We implement designs incrementally so that we can get acceptable feedback on costs, and value delivery (in terms of meeting requirements). With a bit of luck, stakeholders then receive interesting value very early, and what works and what doesn’t is learned in practice. If a deadline is hit, or if the budget runs out (possibly because of a deadline being moved up earlier or a budget cut!), then at least there is still a complete live real system with delivered high-value. In such situations, the whole concept of the project-level estimates, the deadlines and the budgets is not so important any more.</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Nobody does it better! Harlan Mills told me that they had to solve the persistent problem of cost overruns, in relation to the contracted estimates, because the government was getting smarter, and using fixed-price contracts (as opposed to cost </a:t>
            </a:r>
            <a:r>
              <a:rPr i="1"/>
              <a:t>plus</a:t>
            </a:r>
            <a:r>
              <a:t>). If the project ran over, IBM lost its own profit. If IBM did not find a better way, they could just as well leave the business (Personal Communication).</a:t>
            </a:r>
          </a:p>
          <a:p>
            <a:pPr defTabSz="650240">
              <a:lnSpc>
                <a:spcPct val="100000"/>
              </a:lnSpc>
              <a:defRPr sz="1600">
                <a:latin typeface="Trebuchet MS"/>
                <a:ea typeface="Trebuchet MS"/>
                <a:cs typeface="Trebuchet MS"/>
                <a:sym typeface="Trebuchet MS"/>
              </a:defRPr>
            </a:pPr>
            <a:r>
              <a:t>Notice the “45 deliveries” Mills cites. That means 2% delivery cycles. IBM was using intelligent feedback and learning. They actually had very sophisticated estimation technology based on a thorough collection of experiences (Walston and Felix 1977). But this did not give them the accuracy they needed to avoid losing money. Lets us say they had a 40% profit margin, and they could be wrong by 40% to 200% (The NASA range, see earlier Figure 3). They would still lose money on most contracts. So, they had to compensate for their estimation inaccuracy by incremental feedback, and necessary change, to come in ‘on time and under budget every time’. Mills’ colleague, Quinnan describes their process of intelligent dynamic prioritization in detail in (Mills 1980 in IBM SJ 4-1980).</a:t>
            </a:r>
          </a:p>
          <a:p>
            <a:pPr defTabSz="650240">
              <a:lnSpc>
                <a:spcPct val="100000"/>
              </a:lnSpc>
              <a:defRPr sz="1600">
                <a:latin typeface="Trebuchet MS"/>
                <a:ea typeface="Trebuchet MS"/>
                <a:cs typeface="Trebuchet MS"/>
                <a:sym typeface="Trebuchet MS"/>
              </a:defRPr>
            </a:pPr>
            <a:r>
              <a:t>A thorough explanation of systems development processes helping achieve intelligent prioritization is found in (Gilb 2005). See also Figure 9. Nothing less will suffice for large and complex systems (that is, for project involving hundreds of staff, years of effort, and sometimes $100 million or more in cost). For </a:t>
            </a:r>
            <a:r>
              <a:rPr i="1"/>
              <a:t>smaller</a:t>
            </a:r>
            <a:r>
              <a:t> systems (small teams over a few months), several organizations have made good simple practical adaptations (Upadhyayula 2001 (Study of Evo at HP in 1990s); Johansen and Gilb 2005) of the essential ‘Evo’ development process ideas (Evo itself predating later ‘Agile’ methods)[Denning 2010, p.129] &amp; [Gilb 2010c].</a:t>
            </a:r>
          </a:p>
          <a:p>
            <a:pPr defTabSz="650240">
              <a:lnSpc>
                <a:spcPct val="100000"/>
              </a:lnSpc>
              <a:defRPr sz="1600">
                <a:latin typeface="Trebuchet MS"/>
                <a:ea typeface="Trebuchet MS"/>
                <a:cs typeface="Trebuchet MS"/>
                <a:sym typeface="Trebuchet MS"/>
              </a:defRPr>
            </a:pPr>
            <a:r>
              <a:t>The agile community has adopted small iterative cycles (Gilb 2010c), but they have failed to adopt the notion of </a:t>
            </a:r>
            <a:r>
              <a:rPr i="1"/>
              <a:t>measurement of value and quality</a:t>
            </a:r>
            <a:r>
              <a:t> – which is essential for larger projects, and some smaller ones. Without explicit absolute quality requirement and design impact metrics, the value prioritization is ambiguous and too subjective (Gilb 2010c; Gilb and Brodie 2010).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0" name="Shape 590"/>
          <p:cNvSpPr/>
          <p:nvPr>
            <p:ph type="sldImg"/>
          </p:nvPr>
        </p:nvSpPr>
        <p:spPr>
          <a:prstGeom prst="rect">
            <a:avLst/>
          </a:prstGeom>
        </p:spPr>
        <p:txBody>
          <a:bodyPr/>
          <a:lstStyle/>
          <a:p>
            <a:pPr/>
          </a:p>
        </p:txBody>
      </p:sp>
      <p:sp>
        <p:nvSpPr>
          <p:cNvPr id="591" name="Shape 591"/>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in   IBM sj 4 80 p.420</a:t>
            </a:r>
          </a:p>
          <a:p>
            <a:pPr defTabSz="650240">
              <a:lnSpc>
                <a:spcPct val="100000"/>
              </a:lnSpc>
              <a:defRPr sz="1600">
                <a:latin typeface="Trebuchet MS"/>
                <a:ea typeface="Trebuchet MS"/>
                <a:cs typeface="Trebuchet MS"/>
                <a:sym typeface="Trebuchet MS"/>
              </a:defRPr>
            </a:pPr>
            <a:r>
              <a:t>In</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Mills, H. 1980. The management of software engineering: part 1: principles of software engineering. IBM Systems Journal 19, issue 4 (Dec.):414-420.</a:t>
            </a:r>
          </a:p>
          <a:p>
            <a:pPr defTabSz="650240">
              <a:lnSpc>
                <a:spcPct val="100000"/>
              </a:lnSpc>
              <a:defRPr sz="1600">
                <a:latin typeface="Trebuchet MS"/>
                <a:ea typeface="Trebuchet MS"/>
                <a:cs typeface="Trebuchet MS"/>
                <a:sym typeface="Trebuchet MS"/>
              </a:defRPr>
            </a:pPr>
            <a:r>
              <a:t>Direct Copy</a:t>
            </a:r>
          </a:p>
          <a:p>
            <a:pPr defTabSz="650240">
              <a:lnSpc>
                <a:spcPct val="100000"/>
              </a:lnSpc>
              <a:defRPr sz="1600">
                <a:latin typeface="Trebuchet MS"/>
                <a:ea typeface="Trebuchet MS"/>
                <a:cs typeface="Trebuchet MS"/>
                <a:sym typeface="Trebuchet MS"/>
              </a:defRPr>
            </a:pPr>
            <a:r>
              <a:t>http://trace.tennessee.edu/cgi/viewcontent.cgi?article=1004&amp;context=utk_harlan</a:t>
            </a:r>
          </a:p>
          <a:p>
            <a:pPr defTabSz="650240">
              <a:lnSpc>
                <a:spcPct val="100000"/>
              </a:lnSpc>
              <a:defRPr sz="1600">
                <a:latin typeface="Trebuchet MS"/>
                <a:ea typeface="Trebuchet MS"/>
                <a:cs typeface="Trebuchet MS"/>
                <a:sym typeface="Trebuchet MS"/>
              </a:defRPr>
            </a:pPr>
            <a:r>
              <a:t>Library header </a:t>
            </a:r>
          </a:p>
          <a:p>
            <a:pPr defTabSz="650240">
              <a:lnSpc>
                <a:spcPct val="100000"/>
              </a:lnSpc>
              <a:defRPr sz="1600">
                <a:latin typeface="Trebuchet MS"/>
                <a:ea typeface="Trebuchet MS"/>
                <a:cs typeface="Trebuchet MS"/>
                <a:sym typeface="Trebuchet MS"/>
              </a:defRPr>
            </a:pPr>
            <a:r>
              <a:t>http://trace.tennessee.edu/utk_harlan/5/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9" name="Shape 599"/>
          <p:cNvSpPr/>
          <p:nvPr>
            <p:ph type="sldImg"/>
          </p:nvPr>
        </p:nvSpPr>
        <p:spPr>
          <a:prstGeom prst="rect">
            <a:avLst/>
          </a:prstGeom>
        </p:spPr>
        <p:txBody>
          <a:bodyPr/>
          <a:lstStyle/>
          <a:p>
            <a:pPr/>
          </a:p>
        </p:txBody>
      </p:sp>
      <p:sp>
        <p:nvSpPr>
          <p:cNvPr id="600" name="Shape 60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Slide developed Oct 6 2013 tsg for London Software Architecture Conference Talk 9 Oct 2013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15.1.18 Quinnan</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Source: Robert E. Quinnan, 'Software Engineering Management Practices', IBM Systems Journal, Vol. 19, No. 4, 1980, pp. 466~77</a:t>
            </a:r>
          </a:p>
          <a:p>
            <a:pPr defTabSz="650240">
              <a:lnSpc>
                <a:spcPct val="100000"/>
              </a:lnSpc>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Quinnan describes the process control loop used by IBM FSD to ensure that cost targets are met.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'Design is an iterative process in which each design level is a refinement of the previous level.'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'When the development and test of an increment are complete, an estimate to complete the remaining increments is computed.'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This article is far richer than our few selected quotations can show, with regard to concepts of cost estimation and control.</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sldImg"/>
          </p:nvPr>
        </p:nvSpPr>
        <p:spPr>
          <a:prstGeom prst="rect">
            <a:avLst/>
          </a:prstGeom>
        </p:spPr>
        <p:txBody>
          <a:bodyPr/>
          <a:lstStyle/>
          <a:p>
            <a:pPr/>
          </a:p>
        </p:txBody>
      </p:sp>
      <p:sp>
        <p:nvSpPr>
          <p:cNvPr id="610" name="Shape 61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Slide developed Oct 6 2013 tsg for London Software Architecture Conference Talk 9 Oct 2013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15.1.18 Quinnan</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Source: Robert E. Quinnan, 'Software Engineering Management Practices', IBM Systems Journal, Vol. 19, No. 4, 1980, pp. 466~77</a:t>
            </a:r>
          </a:p>
          <a:p>
            <a:pPr defTabSz="650240">
              <a:lnSpc>
                <a:spcPct val="100000"/>
              </a:lnSpc>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Quinnan describes the process control loop used by IBM FSD to ensure that cost targets are met.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'Design is an iterative process in which each design level is a refinement of the previous level.'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'When the development and test of an increment are complete, an estimate to complete the remaining increments is computed.'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This article is far richer than our few selected quotations can show, with regard to concepts of cost estimation and control.</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9" name="Shape 619"/>
          <p:cNvSpPr/>
          <p:nvPr>
            <p:ph type="sldImg"/>
          </p:nvPr>
        </p:nvSpPr>
        <p:spPr>
          <a:prstGeom prst="rect">
            <a:avLst/>
          </a:prstGeom>
        </p:spPr>
        <p:txBody>
          <a:bodyPr/>
          <a:lstStyle/>
          <a:p>
            <a:pPr/>
          </a:p>
        </p:txBody>
      </p:sp>
      <p:sp>
        <p:nvSpPr>
          <p:cNvPr id="620" name="Shape 62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Slide developed Oct 6 2013 tsg for London Software Architecture Conference Talk 9 Oct 2013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15.1.18 Quinnan</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Source: Robert E. Quinnan, 'Software Engineering Management Practices', IBM Systems Journal, Vol. 19, No. 4, 1980, pp. 466~77</a:t>
            </a:r>
          </a:p>
          <a:p>
            <a:pPr defTabSz="650240">
              <a:lnSpc>
                <a:spcPct val="100000"/>
              </a:lnSpc>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Quinnan describes the process control loop used by IBM FSD to ensure that cost targets are met.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'Design is an iterative process in which each design level is a refinement of the previous level.'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'When the development and test of an increment are complete, an estimate to complete the remaining increments is computed.'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This article is far richer than our few selected quotations can show, with regard to concepts of cost estimation and control.</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sldImg"/>
          </p:nvPr>
        </p:nvSpPr>
        <p:spPr>
          <a:prstGeom prst="rect">
            <a:avLst/>
          </a:prstGeom>
        </p:spPr>
        <p:txBody>
          <a:bodyPr/>
          <a:lstStyle/>
          <a:p>
            <a:pPr/>
          </a:p>
        </p:txBody>
      </p:sp>
      <p:sp>
        <p:nvSpPr>
          <p:cNvPr id="232" name="Shape 232"/>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made 10 jan 2016 tsg</a:t>
            </a:r>
          </a:p>
          <a:p>
            <a:pPr>
              <a:lnSpc>
                <a:spcPct val="100000"/>
              </a:lnSpc>
              <a:defRPr>
                <a:latin typeface="Lucida Grande"/>
                <a:ea typeface="Lucida Grande"/>
                <a:cs typeface="Lucida Grande"/>
                <a:sym typeface="Lucida Grande"/>
              </a:defRPr>
            </a:pPr>
            <a:r>
              <a:t>source </a:t>
            </a:r>
          </a:p>
          <a:p>
            <a:pPr>
              <a:lnSpc>
                <a:spcPct val="100000"/>
              </a:lnSpc>
              <a:defRPr>
                <a:latin typeface="Lucida Grande"/>
                <a:ea typeface="Lucida Grande"/>
                <a:cs typeface="Lucida Grande"/>
                <a:sym typeface="Lucida Grande"/>
              </a:defRPr>
            </a:pPr>
            <a:r>
              <a:rPr u="sng">
                <a:hlinkClick r:id="rId3" invalidUrl="" action="" tgtFrame="" tooltip="" history="1" highlightClick="0" endSnd="0"/>
              </a:rPr>
              <a:t>http://heim.ifi.uio.no/~dino/SSW-KF/L10/Conklin-DialogueMapping.pdf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Slide developed Oct 6 2013 tsg for London Software Architecture Conference Talk 9 Oct 2013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15.1.18 Quinnan</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Source: Robert E. Quinnan, 'Software Engineering Management Practices', IBM Systems Journal, Vol. 19, No. 4, 1980, pp. 466~77</a:t>
            </a:r>
          </a:p>
          <a:p>
            <a:pPr defTabSz="650240">
              <a:lnSpc>
                <a:spcPct val="100000"/>
              </a:lnSpc>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Quinnan describes the process control loop used by IBM FSD to ensure that cost targets are met.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'Design is an iterative process in which each design level is a refinement of the previous level.'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'When the development and test of an increment are complete, an estimate to complete the remaining increments is computed.'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This article is far richer than our few selected quotations can show, with regard to concepts of cost estimation and control.</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9" name="Shape 639"/>
          <p:cNvSpPr/>
          <p:nvPr>
            <p:ph type="sldImg"/>
          </p:nvPr>
        </p:nvSpPr>
        <p:spPr>
          <a:prstGeom prst="rect">
            <a:avLst/>
          </a:prstGeom>
        </p:spPr>
        <p:txBody>
          <a:bodyPr/>
          <a:lstStyle/>
          <a:p>
            <a:pPr/>
          </a:p>
        </p:txBody>
      </p:sp>
      <p:sp>
        <p:nvSpPr>
          <p:cNvPr id="640" name="Shape 64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Slide developed Oct 6 2013 tsg for London Software Architecture Conference Talk 9 Oct 2013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15.1.18 Quinnan</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Source: Robert E. Quinnan, 'Software Engineering Management Practices', IBM Systems Journal, Vol. 19, No. 4, 1980, pp. 466~77</a:t>
            </a:r>
          </a:p>
          <a:p>
            <a:pPr defTabSz="650240">
              <a:lnSpc>
                <a:spcPct val="100000"/>
              </a:lnSpc>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Quinnan describes the process control loop used by IBM FSD to ensure that cost targets are met.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'Design is an iterative process in which each design level is a refinement of the previous level.'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'When the development and test of an increment are complete, an estimate to complete the remaining increments is computed.'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This article is far richer than our few selected quotations can show, with regard to concepts of cost estimation and control.</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9" name="Shape 649"/>
          <p:cNvSpPr/>
          <p:nvPr>
            <p:ph type="sldImg"/>
          </p:nvPr>
        </p:nvSpPr>
        <p:spPr>
          <a:prstGeom prst="rect">
            <a:avLst/>
          </a:prstGeom>
        </p:spPr>
        <p:txBody>
          <a:bodyPr/>
          <a:lstStyle/>
          <a:p>
            <a:pPr/>
          </a:p>
        </p:txBody>
      </p:sp>
      <p:sp>
        <p:nvSpPr>
          <p:cNvPr id="650" name="Shape 650"/>
          <p:cNvSpPr/>
          <p:nvPr>
            <p:ph type="body" sz="quarter" idx="1"/>
          </p:nvPr>
        </p:nvSpPr>
        <p:spPr>
          <a:prstGeom prst="rect">
            <a:avLst/>
          </a:prstGeom>
        </p:spPr>
        <p:txBody>
          <a:bodyPr/>
          <a:lstStyle/>
          <a:p>
            <a:pPr defTabSz="650240">
              <a:lnSpc>
                <a:spcPct val="100000"/>
              </a:lnSpc>
              <a:defRPr sz="1600">
                <a:latin typeface="Trebuchet MS"/>
                <a:ea typeface="Trebuchet MS"/>
                <a:cs typeface="Trebuchet MS"/>
                <a:sym typeface="Trebuchet MS"/>
              </a:defRPr>
            </a:pPr>
            <a:r>
              <a:t>Slide developed Oct 6 2013 tsg for London Software Architecture Conference Talk 9 Oct 2013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15.1.18 Quinnan</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Source: Robert E. Quinnan, 'Software Engineering Management Practices', IBM Systems Journal, Vol. 19, No. 4, 1980, pp. 466~77</a:t>
            </a:r>
          </a:p>
          <a:p>
            <a:pPr defTabSz="650240">
              <a:lnSpc>
                <a:spcPct val="100000"/>
              </a:lnSpc>
              <a:defRPr sz="16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000FF"/>
                </a:solidFill>
                <a:uFill>
                  <a:solidFill>
                    <a:srgbClr val="0000FF"/>
                  </a:solidFill>
                </a:uFill>
                <a:hlinkClick r:id="rId3" invalidUrl="" action="" tgtFrame="" tooltip="" history="1" highlightClick="0" endSnd="0"/>
              </a:rPr>
              <a:t>IBM Systems Journal 19(4): 466-477 (1980)	</a:t>
            </a:r>
          </a:p>
          <a:p>
            <a:pPr defTabSz="650240">
              <a:lnSpc>
                <a:spcPct val="100000"/>
              </a:lnSpc>
              <a:defRPr sz="1600">
                <a:latin typeface="Trebuchet MS"/>
                <a:ea typeface="Trebuchet MS"/>
                <a:cs typeface="Trebuchet MS"/>
                <a:sym typeface="Trebuchet MS"/>
              </a:defRPr>
            </a:pP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Quinnan describes the process control loop used by IBM FSD to ensure that cost targets are met.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'Design is an iterative process in which each design level is a refinement of the previous level.'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'When the development and test of an increment are complete, an estimate to complete the remaining increments is computed.' (p. 474)</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This article is far richer than our few selected quotations can show, with regard to concepts of cost estimation and control.</a:t>
            </a:r>
          </a:p>
          <a:p>
            <a:pPr defTabSz="650240">
              <a:lnSpc>
                <a:spcPct val="100000"/>
              </a:lnSpc>
              <a:defRPr sz="1600">
                <a:latin typeface="Trebuchet MS"/>
                <a:ea typeface="Trebuchet MS"/>
                <a:cs typeface="Trebuchet MS"/>
                <a:sym typeface="Trebuchet MS"/>
              </a:defRPr>
            </a:pPr>
            <a:r>
              <a:t> </a:t>
            </a:r>
          </a:p>
          <a:p>
            <a:pPr defTabSz="650240">
              <a:lnSpc>
                <a:spcPct val="100000"/>
              </a:lnSpc>
              <a:defRPr sz="1600">
                <a:latin typeface="Trebuchet MS"/>
                <a:ea typeface="Trebuchet MS"/>
                <a:cs typeface="Trebuchet MS"/>
                <a:sym typeface="Trebuchet MS"/>
              </a:defRPr>
            </a:pPr>
            <a: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http://static.squarespace.com/static/52c7ec69e4b0b1f6fe574925/t/52cbe4e8e4b044c86b7f7271/1389094120966/2012%20Intellect%20-%20How%20to%20contract%20for%20Agile.pdf</a:t>
            </a:r>
          </a:p>
          <a:p>
            <a:pPr>
              <a:lnSpc>
                <a:spcPct val="100000"/>
              </a:lnSpc>
              <a:defRPr sz="1200">
                <a:latin typeface="Calibri"/>
                <a:ea typeface="Calibri"/>
                <a:cs typeface="Calibri"/>
                <a:sym typeface="Calibri"/>
              </a:defRPr>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Shape 668"/>
          <p:cNvSpPr/>
          <p:nvPr>
            <p:ph type="sldImg"/>
          </p:nvPr>
        </p:nvSpPr>
        <p:spPr>
          <a:prstGeom prst="rect">
            <a:avLst/>
          </a:prstGeom>
        </p:spPr>
        <p:txBody>
          <a:bodyPr/>
          <a:lstStyle/>
          <a:p>
            <a:pPr/>
          </a:p>
        </p:txBody>
      </p:sp>
      <p:sp>
        <p:nvSpPr>
          <p:cNvPr id="669" name="Shape 669"/>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The Problem with Agile &amp; Contracts Agile Business Conference</a:t>
            </a:r>
            <a:br/>
            <a:r>
              <a:t>9 October 2013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Susan Atkinson Keystone Law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Downloaded from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6" name="Shape 676"/>
          <p:cNvSpPr/>
          <p:nvPr>
            <p:ph type="sldImg"/>
          </p:nvPr>
        </p:nvSpPr>
        <p:spPr>
          <a:prstGeom prst="rect">
            <a:avLst/>
          </a:prstGeom>
        </p:spPr>
        <p:txBody>
          <a:bodyPr/>
          <a:lstStyle/>
          <a:p>
            <a:pPr/>
          </a:p>
        </p:txBody>
      </p:sp>
      <p:sp>
        <p:nvSpPr>
          <p:cNvPr id="677" name="Shape 67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The Problem with Agile &amp; Contracts Agile Business Conference</a:t>
            </a:r>
            <a:br/>
            <a:r>
              <a:t>9 October 2013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Susan Atkinson Keystone Law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Downloaded from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The Problem with Agile &amp; Contracts Agile Business Conference</a:t>
            </a:r>
            <a:br/>
            <a:r>
              <a:t>9 October 2013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Susan Atkinson Keystone Law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Downloaded from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The Problem with Agile &amp; Contracts Agile Business Conference</a:t>
            </a:r>
            <a:br/>
            <a:r>
              <a:t>9 October 2013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Susan Atkinson Keystone Law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Downloaded from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0" name="Shape 700"/>
          <p:cNvSpPr/>
          <p:nvPr>
            <p:ph type="sldImg"/>
          </p:nvPr>
        </p:nvSpPr>
        <p:spPr>
          <a:prstGeom prst="rect">
            <a:avLst/>
          </a:prstGeom>
        </p:spPr>
        <p:txBody>
          <a:bodyPr/>
          <a:lstStyle/>
          <a:p>
            <a:pPr/>
          </a:p>
        </p:txBody>
      </p:sp>
      <p:sp>
        <p:nvSpPr>
          <p:cNvPr id="701" name="Shape 70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The Problem with Agile &amp; Contracts Agile Business Conference</a:t>
            </a:r>
            <a:br/>
            <a:r>
              <a:t>9 October 2013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Susan Atkinson Keystone Law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Downloaded from </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www.flexiblecontracts.com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Jeff Conklin</a:t>
            </a:r>
          </a:p>
          <a:p>
            <a:pPr>
              <a:lnSpc>
                <a:spcPct val="100000"/>
              </a:lnSpc>
              <a:defRPr>
                <a:latin typeface="Lucida Grande"/>
                <a:ea typeface="Lucida Grande"/>
                <a:cs typeface="Lucida Grande"/>
                <a:sym typeface="Lucida Grande"/>
              </a:defRPr>
            </a:pPr>
            <a:r>
              <a:rPr u="sng">
                <a:hlinkClick r:id="rId3" invalidUrl="" action="" tgtFrame="" tooltip="" history="1" highlightClick="0" endSnd="0"/>
              </a:rPr>
              <a:t>http://cognexusgroup.com/wp-content/uploads/2013/07/Using-Dialogue-Mapping-to-Address-Wicked-Problems-05-23-2013.pdf</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Jan 10 2016 tsg</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Dr. Jeff Conklin, teacher of Issue Mapping, creator of Dialogue Mapping and founder of the CogNexus Institute and CogNexus Group. He is perhaps best known for his work with the Issue Based Information System (IBIS) method and extensions of it, such as research tools ("gIBIS") and commercial products ("CM/1TM", "QuestMapTM") that support IBIS. He is advisor to the Compendium Institute, which distributes the open source Compendium mapping tool.</a:t>
            </a:r>
          </a:p>
          <a:p>
            <a:pPr>
              <a:lnSpc>
                <a:spcPct val="100000"/>
              </a:lnSpc>
              <a:defRPr>
                <a:latin typeface="Lucida Grande"/>
                <a:ea typeface="Lucida Grande"/>
                <a:cs typeface="Lucida Grande"/>
                <a:sym typeface="Lucida Grande"/>
              </a:defRPr>
            </a:pPr>
            <a:r>
              <a:t>Dr. Conklin also developed the Dialogue MappingTM facilitation technique, a radically inclusive approach to knowledge management that allows groups to capture and make sense of unstructured knowledge during project meetings. Dr. Conklin has taught Dialogue MappingTM to thousands of people all over the world.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6" name="Shape 716"/>
          <p:cNvSpPr/>
          <p:nvPr>
            <p:ph type="sldImg"/>
          </p:nvPr>
        </p:nvSpPr>
        <p:spPr>
          <a:prstGeom prst="rect">
            <a:avLst/>
          </a:prstGeom>
        </p:spPr>
        <p:txBody>
          <a:bodyPr/>
          <a:lstStyle/>
          <a:p>
            <a:pPr/>
          </a:p>
        </p:txBody>
      </p:sp>
      <p:sp>
        <p:nvSpPr>
          <p:cNvPr id="717" name="Shape 717"/>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5" name="Shape 725"/>
          <p:cNvSpPr/>
          <p:nvPr>
            <p:ph type="sldImg"/>
          </p:nvPr>
        </p:nvSpPr>
        <p:spPr>
          <a:prstGeom prst="rect">
            <a:avLst/>
          </a:prstGeom>
        </p:spPr>
        <p:txBody>
          <a:bodyPr/>
          <a:lstStyle/>
          <a:p>
            <a:pPr/>
          </a:p>
        </p:txBody>
      </p:sp>
      <p:sp>
        <p:nvSpPr>
          <p:cNvPr id="726" name="Shape 726"/>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3" name="Shape 733"/>
          <p:cNvSpPr/>
          <p:nvPr>
            <p:ph type="sldImg"/>
          </p:nvPr>
        </p:nvSpPr>
        <p:spPr>
          <a:prstGeom prst="rect">
            <a:avLst/>
          </a:prstGeom>
        </p:spPr>
        <p:txBody>
          <a:bodyPr/>
          <a:lstStyle/>
          <a:p>
            <a:pPr/>
          </a:p>
        </p:txBody>
      </p:sp>
      <p:sp>
        <p:nvSpPr>
          <p:cNvPr id="734" name="Shape 734"/>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1" name="Shape 741"/>
          <p:cNvSpPr/>
          <p:nvPr>
            <p:ph type="sldImg"/>
          </p:nvPr>
        </p:nvSpPr>
        <p:spPr>
          <a:prstGeom prst="rect">
            <a:avLst/>
          </a:prstGeom>
        </p:spPr>
        <p:txBody>
          <a:bodyPr/>
          <a:lstStyle/>
          <a:p>
            <a:pPr/>
          </a:p>
        </p:txBody>
      </p:sp>
      <p:sp>
        <p:nvSpPr>
          <p:cNvPr id="742" name="Shape 742"/>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www.flexiblecontracts.com</a:t>
            </a:r>
          </a:p>
          <a:p>
            <a:pPr>
              <a:lnSpc>
                <a:spcPct val="100000"/>
              </a:lnSpc>
              <a:defRPr sz="1200">
                <a:latin typeface="Calibri"/>
                <a:ea typeface="Calibri"/>
                <a:cs typeface="Calibri"/>
                <a:sym typeface="Calibri"/>
              </a:defRPr>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a:pPr/>
          </a:p>
        </p:txBody>
      </p:sp>
      <p:sp>
        <p:nvSpPr>
          <p:cNvPr id="754" name="Shape 754"/>
          <p:cNvSpPr/>
          <p:nvPr>
            <p:ph type="body" sz="quarter" idx="1"/>
          </p:nvPr>
        </p:nvSpPr>
        <p:spPr>
          <a:prstGeom prst="rect">
            <a:avLst/>
          </a:prstGeom>
        </p:spPr>
        <p:txBody>
          <a:bodyPr/>
          <a:lstStyle>
            <a:lvl1pPr defTabSz="1300480">
              <a:lnSpc>
                <a:spcPct val="100000"/>
              </a:lnSpc>
              <a:defRPr sz="1600">
                <a:latin typeface="Helvetica"/>
                <a:ea typeface="Helvetica"/>
                <a:cs typeface="Helvetica"/>
                <a:sym typeface="Helvetica"/>
              </a:defRPr>
            </a:lvl1pPr>
          </a:lstStyle>
          <a:p>
            <a:pPr/>
            <a:r>
              <a:t>SQC is part of Competitive Engineering, along with Planguage, Impact Estimation (IE), and Evolutionary Delivery (Evo)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5" name="Shape 855"/>
          <p:cNvSpPr/>
          <p:nvPr>
            <p:ph type="sldImg"/>
          </p:nvPr>
        </p:nvSpPr>
        <p:spPr>
          <a:prstGeom prst="rect">
            <a:avLst/>
          </a:prstGeom>
        </p:spPr>
        <p:txBody>
          <a:bodyPr/>
          <a:lstStyle/>
          <a:p>
            <a:pPr/>
          </a:p>
        </p:txBody>
      </p:sp>
      <p:sp>
        <p:nvSpPr>
          <p:cNvPr id="856" name="Shape 856"/>
          <p:cNvSpPr/>
          <p:nvPr>
            <p:ph type="body" sz="quarter" idx="1"/>
          </p:nvPr>
        </p:nvSpPr>
        <p:spPr>
          <a:prstGeom prst="rect">
            <a:avLst/>
          </a:prstGeom>
        </p:spPr>
        <p:txBody>
          <a:bodyPr/>
          <a:lstStyle>
            <a:lvl1pPr defTabSz="1300480">
              <a:lnSpc>
                <a:spcPct val="100000"/>
              </a:lnSpc>
              <a:defRPr sz="1600">
                <a:latin typeface="Trebuchet MS"/>
                <a:ea typeface="Trebuchet MS"/>
                <a:cs typeface="Trebuchet MS"/>
                <a:sym typeface="Trebuchet MS"/>
              </a:defRPr>
            </a:lvl1pPr>
          </a:lstStyle>
          <a:p>
            <a:pPr/>
            <a:r>
              <a:t>Defect density decreased from 10 majors per page of requirements at revision 0.3 to 0.22 defects per page at revision 1.0. More details of this work are found in the SQC Case Studies module.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0" name="Shape 890"/>
          <p:cNvSpPr/>
          <p:nvPr>
            <p:ph type="sldImg"/>
          </p:nvPr>
        </p:nvSpPr>
        <p:spPr>
          <a:prstGeom prst="rect">
            <a:avLst/>
          </a:prstGeom>
        </p:spPr>
        <p:txBody>
          <a:bodyPr/>
          <a:lstStyle/>
          <a:p>
            <a:pPr/>
          </a:p>
        </p:txBody>
      </p:sp>
      <p:sp>
        <p:nvSpPr>
          <p:cNvPr id="891" name="Shape 891"/>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I’ve asked the team, and there were no explicit numeric quality levels enforced for the interim versions or the final version. This case, which was the particular team’s first foray into SQC, it was seen as an experiment with the technique. The results, even after a few revisions had been completed, were so strong that no one bothered to make explicit levels known. They just kept doing what they were doing, with the goal of not reverting to poorer quality than the previous iteration. The team relates they were comfortable with the quality levels after “a couple” of versions had been reviewed.</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Start to finish, the table you have represents about 13 months of work.</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BTW, I see this phenomenon in many teams here with SQC. The first pass reduced defect density by at least 50%, and after that, teams just continue to perform it without trying to predict a numeric target a priori. I think they get indirect feedback on the quality and completeness of the requirements from places like architecture teams and planning forums, and that evidence is more tangible to them than any numeric target. I suspect that with more time and practice, that pragmatic notion of “good enough” will be correlated with numeric density, and then we’ll see more targets established up front.</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In my work, teams typically exit with densities ranging from 5 majors per page (600 words) to 1 defect in a couple of pages. The final density in John’s case study is particularly low; the best I have seen here so far. But it’s interesting that the teams don’t set numeric targets and then gun for them. They seem to rely on the use of the data and its reception in stakeholder groups for applied work to judge true quality.</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But that gives me (and my colleagues) food for thought. We need to consider placing some sort of targets in place that are justified by how the requirements are used.</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Thanks,</a:t>
            </a:r>
          </a:p>
          <a:p>
            <a:pPr>
              <a:lnSpc>
                <a:spcPct val="100000"/>
              </a:lnSpc>
              <a:defRPr sz="1200">
                <a:latin typeface="Calibri"/>
                <a:ea typeface="Calibri"/>
                <a:cs typeface="Calibri"/>
                <a:sym typeface="Calibri"/>
              </a:defRPr>
            </a:pPr>
            <a:r>
              <a:t>e</a:t>
            </a:r>
          </a:p>
          <a:p>
            <a:pPr>
              <a:lnSpc>
                <a:spcPct val="100000"/>
              </a:lnSpc>
              <a:defRPr sz="1200">
                <a:latin typeface="Calibri"/>
                <a:ea typeface="Calibri"/>
                <a:cs typeface="Calibri"/>
                <a:sym typeface="Calibri"/>
              </a:defRPr>
            </a:pPr>
            <a:r>
              <a:t> </a:t>
            </a:r>
          </a:p>
          <a:p>
            <a:pPr>
              <a:lnSpc>
                <a:spcPct val="100000"/>
              </a:lnSpc>
              <a:defRPr b="1" sz="1200">
                <a:latin typeface="Calibri"/>
                <a:ea typeface="Calibri"/>
                <a:cs typeface="Calibri"/>
                <a:sym typeface="Calibri"/>
              </a:defRPr>
            </a:pPr>
            <a:r>
              <a:t>From:</a:t>
            </a:r>
            <a:r>
              <a:rPr b="0"/>
              <a:t> Tom Gilb [mailto:tomsgilb@gmail.com] </a:t>
            </a:r>
            <a:br>
              <a:rPr b="0"/>
            </a:br>
            <a:r>
              <a:t>Sent:</a:t>
            </a:r>
            <a:r>
              <a:rPr b="0"/>
              <a:t> Wednesday, November 02, 2011 4:04 PM</a:t>
            </a:r>
            <a:br>
              <a:rPr b="0"/>
            </a:br>
            <a:r>
              <a:t>To:</a:t>
            </a:r>
            <a:r>
              <a:rPr b="0"/>
              <a:t> Simmons, Erik</a:t>
            </a:r>
            <a:br>
              <a:rPr b="0"/>
            </a:br>
            <a:r>
              <a:t>Subject:</a:t>
            </a:r>
            <a:r>
              <a:rPr b="0"/>
              <a:t> Exit</a:t>
            </a:r>
            <a:endParaRPr b="0"/>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can you tell me what exit levels were in force for the case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over what time period were the 0.2 0.x to 1.0 done</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  </a:t>
            </a:r>
          </a:p>
          <a:p>
            <a:pPr>
              <a:lnSpc>
                <a:spcPct val="100000"/>
              </a:lnSpc>
              <a:defRPr sz="1200">
                <a:latin typeface="Calibri"/>
                <a:ea typeface="Calibri"/>
                <a:cs typeface="Calibri"/>
                <a:sym typeface="Calibri"/>
              </a:defRPr>
            </a:pPr>
            <a: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97" name="Shape 997"/>
          <p:cNvSpPr/>
          <p:nvPr>
            <p:ph type="sldImg"/>
          </p:nvPr>
        </p:nvSpPr>
        <p:spPr>
          <a:prstGeom prst="rect">
            <a:avLst/>
          </a:prstGeom>
        </p:spPr>
        <p:txBody>
          <a:bodyPr/>
          <a:lstStyle/>
          <a:p>
            <a:pPr/>
          </a:p>
        </p:txBody>
      </p:sp>
      <p:sp>
        <p:nvSpPr>
          <p:cNvPr id="998" name="Shape 998"/>
          <p:cNvSpPr/>
          <p:nvPr>
            <p:ph type="body" sz="quarter" idx="1"/>
          </p:nvPr>
        </p:nvSpPr>
        <p:spPr>
          <a:prstGeom prst="rect">
            <a:avLst/>
          </a:prstGeom>
        </p:spPr>
        <p:txBody>
          <a:bodyPr/>
          <a:lstStyle/>
          <a:p>
            <a:pPr>
              <a:lnSpc>
                <a:spcPct val="100000"/>
              </a:lnSpc>
              <a:defRPr sz="1200">
                <a:latin typeface="Calibri"/>
                <a:ea typeface="Calibri"/>
                <a:cs typeface="Calibri"/>
                <a:sym typeface="Calibri"/>
              </a:defRPr>
            </a:pPr>
            <a:r>
              <a:t>A Chinese scholar was lecturing when all the lights in the auditorium went out. He asked members of the audience to raise their hands. As soon as they had all complied, the lights went on again. He then said, "Prove wisdom of Old Chinese saying: 'Many hands make light work."</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http://eeas.europa.eu/delegations/un_geneva/press_corner/focus/events/2013/20130226_hrc22_poew.htm</a:t>
            </a:r>
          </a:p>
          <a:p>
            <a:pPr>
              <a:lnSpc>
                <a:spcPct val="100000"/>
              </a:lnSpc>
              <a:defRPr sz="1200">
                <a:latin typeface="Calibri"/>
                <a:ea typeface="Calibri"/>
                <a:cs typeface="Calibri"/>
                <a:sym typeface="Calibri"/>
              </a:defRPr>
            </a:pPr>
            <a:r>
              <a:t>In </a:t>
            </a:r>
            <a:r>
              <a:rPr b="1"/>
              <a:t>"Women's Hands", an artwork by the artist Clara Garesio</a:t>
            </a:r>
            <a:r>
              <a:t>, was handed over by the EU Head of Delegation Mrs. Mariangela Zappia to the UN Office in Geneva, represented by the Director-General Mr. Kassym-Jomart Tokayev. The three diameter round-shaped colourful piece of art will be permanently located close to the room of the UN Human Rights Council. </a:t>
            </a:r>
            <a:r>
              <a:rPr i="1"/>
              <a:t> </a:t>
            </a:r>
            <a:r>
              <a:t>As Ambassador Mariangela Zappia said: "It is a special day for the European Union - as we offer the very first donation to the United Nations - and it is special for me as a woman since this beautiful piece of art is about the beauty, the simplicity and strength of women as positive transformative forces of our societies."</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Old joke</a:t>
            </a:r>
          </a:p>
          <a:p>
            <a:pPr>
              <a:lnSpc>
                <a:spcPct val="100000"/>
              </a:lnSpc>
              <a:defRPr sz="1200">
                <a:latin typeface="Calibri"/>
                <a:ea typeface="Calibri"/>
                <a:cs typeface="Calibri"/>
                <a:sym typeface="Calibri"/>
              </a:defRPr>
            </a:pPr>
          </a:p>
          <a:p>
            <a:pPr>
              <a:lnSpc>
                <a:spcPct val="100000"/>
              </a:lnSpc>
              <a:defRPr sz="1200">
                <a:latin typeface="Calibri"/>
                <a:ea typeface="Calibri"/>
                <a:cs typeface="Calibri"/>
                <a:sym typeface="Calibri"/>
              </a:defRPr>
            </a:pPr>
            <a:r>
              <a:t>Many Hands make light work</a:t>
            </a:r>
          </a:p>
          <a:p>
            <a:pPr>
              <a:lnSpc>
                <a:spcPct val="100000"/>
              </a:lnSpc>
              <a:defRPr sz="1200">
                <a:latin typeface="Calibri"/>
                <a:ea typeface="Calibri"/>
                <a:cs typeface="Calibri"/>
                <a:sym typeface="Calibri"/>
              </a:defRPr>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t>Jeff Conklin</a:t>
            </a:r>
          </a:p>
          <a:p>
            <a:pPr>
              <a:lnSpc>
                <a:spcPct val="100000"/>
              </a:lnSpc>
              <a:defRPr>
                <a:latin typeface="Lucida Grande"/>
                <a:ea typeface="Lucida Grande"/>
                <a:cs typeface="Lucida Grande"/>
                <a:sym typeface="Lucida Grande"/>
              </a:defRPr>
            </a:pPr>
            <a:r>
              <a:rPr u="sng">
                <a:solidFill>
                  <a:srgbClr val="0432FF"/>
                </a:solidFill>
                <a:uFill>
                  <a:solidFill>
                    <a:srgbClr val="0432FF"/>
                  </a:solidFill>
                </a:uFill>
                <a:hlinkClick r:id="rId3" invalidUrl="" action="" tgtFrame="" tooltip="" history="1" highlightClick="0" endSnd="0"/>
              </a:rPr>
              <a:t>http://cognexusgroup.com/wp-content/uploads/2013/07/Using-Dialogue-Mapping-to-Address-Wicked-Problems-05-23-2013.pdf</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Jan 10 2016 tsg</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Dr. Jeff Conklin, teacher of Issue Mapping, creator of Dialogue Mapping and founder of the CogNexus Institute and CogNexus Group. He is perhaps best known for his work with the Issue Based Information System (IBIS) method and extensions of it, such as research tools ("gIBIS") and commercial products ("CM/1TM", "QuestMapTM") that support IBIS. He is advisor to the Compendium Institute, which distributes the open source Compendium mapping tool.</a:t>
            </a:r>
          </a:p>
          <a:p>
            <a:pPr>
              <a:lnSpc>
                <a:spcPct val="100000"/>
              </a:lnSpc>
              <a:defRPr>
                <a:latin typeface="Lucida Grande"/>
                <a:ea typeface="Lucida Grande"/>
                <a:cs typeface="Lucida Grande"/>
                <a:sym typeface="Lucida Grande"/>
              </a:defRPr>
            </a:pPr>
            <a:r>
              <a:t>Dr. Conklin also developed the Dialogue MappingTM facilitation technique, a radically inclusive approach to knowledge management that allows groups to capture and make sense of unstructured knowledge during project meetings. Dr. Conklin has taught Dialogue MappingTM to thousands of people all over the world.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Shape 257"/>
          <p:cNvSpPr/>
          <p:nvPr>
            <p:ph type="sldImg"/>
          </p:nvPr>
        </p:nvSpPr>
        <p:spPr>
          <a:prstGeom prst="rect">
            <a:avLst/>
          </a:prstGeom>
        </p:spPr>
        <p:txBody>
          <a:bodyPr/>
          <a:lstStyle/>
          <a:p>
            <a:pPr/>
          </a:p>
        </p:txBody>
      </p:sp>
      <p:sp>
        <p:nvSpPr>
          <p:cNvPr id="258" name="Shape 258"/>
          <p:cNvSpPr/>
          <p:nvPr>
            <p:ph type="body" sz="quarter" idx="1"/>
          </p:nvPr>
        </p:nvSpPr>
        <p:spPr>
          <a:prstGeom prst="rect">
            <a:avLst/>
          </a:prstGeom>
        </p:spPr>
        <p:txBody>
          <a:bodyPr/>
          <a:lstStyle/>
          <a:p>
            <a:pPr>
              <a:lnSpc>
                <a:spcPct val="100000"/>
              </a:lnSpc>
              <a:defRPr>
                <a:latin typeface="Lucida Grande"/>
                <a:ea typeface="Lucida Grande"/>
                <a:cs typeface="Lucida Grande"/>
                <a:sym typeface="Lucida Grande"/>
              </a:defRPr>
            </a:pPr>
            <a:r>
              <a:rPr u="sng">
                <a:hlinkClick r:id="rId3" invalidUrl="" action="" tgtFrame="" tooltip="" history="1" highlightClick="0" endSnd="0"/>
              </a:rPr>
              <a:t>www.ppg.com/</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Chemicals company</a:t>
            </a:r>
            <a:br/>
            <a:br/>
            <a:r>
              <a:t> PPG Industries is an American American Fortune 500 company and American supplier of paints, coatings, specialty materials, chemicals, glass, and fiberglass. Wikipedia</a:t>
            </a:r>
            <a:br/>
            <a:br/>
            <a:br/>
            <a:r>
              <a:t> </a:t>
            </a:r>
            <a:br/>
            <a:r>
              <a:t> Headquarters: Pittsburgh, Pennsylvania, United States</a:t>
            </a:r>
            <a:br/>
            <a:br/>
            <a:r>
              <a:t> CEO: Charles Bunch</a:t>
            </a:r>
            <a:br/>
            <a:br/>
            <a:r>
              <a:t> Founder: John Baptiste Ford</a:t>
            </a:r>
            <a:br/>
            <a:br/>
            <a:r>
              <a:t> Founded: 1883</a:t>
            </a:r>
            <a:br/>
            <a:br/>
            <a:r>
              <a:t> Subsidiaries: Glidden, Transitions Optical, more</a:t>
            </a:r>
            <a:br/>
            <a:br/>
            <a:r>
              <a:t> Ppg's Vision, Mission, Strategy And Values</a:t>
            </a:r>
          </a:p>
          <a:p>
            <a:pPr>
              <a:lnSpc>
                <a:spcPct val="100000"/>
              </a:lnSpc>
              <a:defRPr>
                <a:latin typeface="Lucida Grande"/>
                <a:ea typeface="Lucida Grande"/>
                <a:cs typeface="Lucida Grande"/>
                <a:sym typeface="Lucida Grande"/>
              </a:defRPr>
            </a:pPr>
            <a:r>
              <a:t>Our vision is to be the world’s leading coatings company by consistently delivering high-quality, innovative and sustainable solutions that customers trust to protect and beautify their products and surroundings. This vision will guide us on our journey toward our common goals and principles.</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John C. Camillus (camillus@pitt.edu) is the Donald R. Beall Professor of Strategic Management at the University of Pittsburgh’s Joseph M. Katz Graduate School of Business.</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https://hbr.org/2008/05/strategy-as-a-wicked-problemsource Strategy as a Wicked Problem by John C. Camillus </a:t>
            </a:r>
          </a:p>
          <a:p>
            <a:pPr>
              <a:lnSpc>
                <a:spcPct val="100000"/>
              </a:lnSpc>
              <a:defRPr>
                <a:latin typeface="Lucida Grande"/>
                <a:ea typeface="Lucida Grande"/>
                <a:cs typeface="Lucida Grande"/>
                <a:sym typeface="Lucida Grande"/>
              </a:defRPr>
            </a:pPr>
            <a:r>
              <a:t>FROM THE MAY 2008 ISSUE </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John C. Camillus (camillus@pitt.edu) is the Donald R. Beall Professor of Strategic Management at the University of Pittsburgh’s Joseph M. Katz Graduate School of Business.</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https://hbr.org/2008/05/strategy-as-a-wicked-problem</a:t>
            </a:r>
          </a:p>
          <a:p>
            <a:pPr>
              <a:lnSpc>
                <a:spcPct val="100000"/>
              </a:lnSpc>
              <a:defRPr>
                <a:latin typeface="Lucida Grande"/>
                <a:ea typeface="Lucida Grande"/>
                <a:cs typeface="Lucida Grande"/>
                <a:sym typeface="Lucida Grande"/>
              </a:defRPr>
            </a:pPr>
          </a:p>
          <a:p>
            <a:pPr>
              <a:lnSpc>
                <a:spcPct val="100000"/>
              </a:lnSpc>
              <a:defRPr>
                <a:latin typeface="Lucida Grande"/>
                <a:ea typeface="Lucida Grande"/>
                <a:cs typeface="Lucida Grande"/>
                <a:sym typeface="Lucida Grande"/>
              </a:defRPr>
            </a:pPr>
            <a:r>
              <a:t>slides made Jan 9 2016 Tom Gilb</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“What has an Architect to do with planning?”</a:t>
            </a:r>
          </a:p>
          <a:p>
            <a:pPr/>
            <a:r>
              <a:rPr u="sng">
                <a:solidFill>
                  <a:srgbClr val="0000FF"/>
                </a:solidFill>
                <a:uFill>
                  <a:solidFill>
                    <a:srgbClr val="0000FF"/>
                  </a:solidFill>
                </a:uFill>
                <a:hlinkClick r:id="rId3" invalidUrl="" action="" tgtFrame="" tooltip="" history="1" highlightClick="0" endSnd="0"/>
              </a:rPr>
              <a:t>www.malotaux.nl/doc.php?id=98</a:t>
            </a:r>
          </a:p>
          <a:p>
            <a:pPr/>
          </a:p>
          <a:p>
            <a:pPr/>
            <a:r>
              <a:t>added 11 sept 2015</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ph type="sldImg"/>
          </p:nvPr>
        </p:nvSpPr>
        <p:spPr>
          <a:prstGeom prst="rect">
            <a:avLst/>
          </a:prstGeom>
        </p:spPr>
        <p:txBody>
          <a:bodyPr/>
          <a:lstStyle/>
          <a:p>
            <a:pPr/>
          </a:p>
        </p:txBody>
      </p:sp>
      <p:sp>
        <p:nvSpPr>
          <p:cNvPr id="384" name="Shape 384"/>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7" name="Shape 457"/>
          <p:cNvSpPr/>
          <p:nvPr>
            <p:ph type="sldImg"/>
          </p:nvPr>
        </p:nvSpPr>
        <p:spPr>
          <a:prstGeom prst="rect">
            <a:avLst/>
          </a:prstGeom>
        </p:spPr>
        <p:txBody>
          <a:bodyPr/>
          <a:lstStyle/>
          <a:p>
            <a:pPr/>
          </a:p>
        </p:txBody>
      </p:sp>
      <p:sp>
        <p:nvSpPr>
          <p:cNvPr id="458" name="Shape 458"/>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Courtesy Rolf Goetz 2016 for his audio https://voice.adobe.com/a/P0BaZ/</a:t>
            </a:r>
          </a:p>
          <a:p>
            <a:pPr defTabSz="914400">
              <a:lnSpc>
                <a:spcPct val="100000"/>
              </a:lnSpc>
              <a:defRPr sz="1200">
                <a:latin typeface="Calibri"/>
                <a:ea typeface="Calibri"/>
                <a:cs typeface="Calibri"/>
                <a:sym typeface="Calibri"/>
              </a:defRPr>
            </a:pPr>
            <a:r>
              <a:rPr u="sng">
                <a:solidFill>
                  <a:srgbClr val="0000FF"/>
                </a:solidFill>
                <a:uFill>
                  <a:solidFill>
                    <a:srgbClr val="0000FF"/>
                  </a:solidFill>
                </a:uFill>
                <a:hlinkClick r:id="rId3" invalidUrl="" action="" tgtFrame="" tooltip="" history="1" highlightClick="0" endSnd="0"/>
              </a:rPr>
              <a:t>yodaearth@googlemail.com</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270000" y="1638300"/>
            <a:ext cx="10464800" cy="3302000"/>
          </a:xfrm>
          <a:prstGeom prst="rect">
            <a:avLst/>
          </a:prstGeom>
        </p:spPr>
        <p:txBody>
          <a:bodyPr anchor="b"/>
          <a:lstStyle/>
          <a:p>
            <a:pPr/>
            <a:r>
              <a:t>Title Text</a:t>
            </a:r>
          </a:p>
        </p:txBody>
      </p:sp>
      <p:sp>
        <p:nvSpPr>
          <p:cNvPr id="12" name="Shape 12"/>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a:latin typeface="Helvetica"/>
                <a:ea typeface="Helvetica"/>
                <a:cs typeface="Helvetica"/>
                <a:sym typeface="Helvetica"/>
              </a:defRPr>
            </a:lvl1pPr>
          </a:lstStyle>
          <a:p>
            <a:pPr/>
            <a:r>
              <a:t>–Johnny Appleseed</a:t>
            </a:r>
          </a:p>
        </p:txBody>
      </p:sp>
      <p:sp>
        <p:nvSpPr>
          <p:cNvPr id="94" name="Shape 94"/>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defRPr sz="3800"/>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17" name="Shape 117"/>
          <p:cNvSpPr/>
          <p:nvPr>
            <p:ph type="pic" sz="half" idx="13"/>
          </p:nvPr>
        </p:nvSpPr>
        <p:spPr>
          <a:xfrm>
            <a:off x="6718300" y="634999"/>
            <a:ext cx="5334000" cy="8229601"/>
          </a:xfrm>
          <a:prstGeom prst="rect">
            <a:avLst/>
          </a:prstGeom>
        </p:spPr>
        <p:txBody>
          <a:bodyPr lIns="91439" tIns="45719" rIns="91439" bIns="45719" anchor="t">
            <a:noAutofit/>
          </a:bodyPr>
          <a:lstStyle/>
          <a:p>
            <a:pPr/>
          </a:p>
        </p:txBody>
      </p:sp>
      <p:sp>
        <p:nvSpPr>
          <p:cNvPr id="118" name="Shape 118"/>
          <p:cNvSpPr/>
          <p:nvPr>
            <p:ph type="title"/>
          </p:nvPr>
        </p:nvSpPr>
        <p:spPr>
          <a:xfrm>
            <a:off x="952499" y="634999"/>
            <a:ext cx="5334001" cy="3987801"/>
          </a:xfrm>
          <a:prstGeom prst="rect">
            <a:avLst/>
          </a:prstGeom>
        </p:spPr>
        <p:txBody>
          <a:bodyPr anchor="b"/>
          <a:lstStyle>
            <a:lvl1pPr>
              <a:defRPr sz="5800"/>
            </a:lvl1pPr>
          </a:lstStyle>
          <a:p>
            <a:pPr/>
            <a:r>
              <a:t>Title Text</a:t>
            </a:r>
          </a:p>
        </p:txBody>
      </p:sp>
      <p:sp>
        <p:nvSpPr>
          <p:cNvPr id="119" name="Shape 119"/>
          <p:cNvSpPr/>
          <p:nvPr>
            <p:ph type="body" sz="quarter" idx="1"/>
          </p:nvPr>
        </p:nvSpPr>
        <p:spPr>
          <a:xfrm>
            <a:off x="952499" y="4762500"/>
            <a:ext cx="5334001" cy="4102100"/>
          </a:xfrm>
          <a:prstGeom prst="rect">
            <a:avLst/>
          </a:prstGeom>
        </p:spPr>
        <p:txBody>
          <a:bodyPr anchor="t"/>
          <a:lstStyle>
            <a:lvl1pPr marL="0" indent="0" algn="ctr">
              <a:spcBef>
                <a:spcPts val="0"/>
              </a:spcBef>
              <a:buSzTx/>
              <a:buNone/>
              <a:defRPr sz="3000"/>
            </a:lvl1pPr>
            <a:lvl2pPr marL="0" indent="228600" algn="ctr">
              <a:spcBef>
                <a:spcPts val="0"/>
              </a:spcBef>
              <a:buSzTx/>
              <a:buNone/>
              <a:defRPr sz="3000"/>
            </a:lvl2pPr>
            <a:lvl3pPr marL="0" indent="457200" algn="ctr">
              <a:spcBef>
                <a:spcPts val="0"/>
              </a:spcBef>
              <a:buSzTx/>
              <a:buNone/>
              <a:defRPr sz="3000"/>
            </a:lvl3pPr>
            <a:lvl4pPr marL="0" indent="685800" algn="ctr">
              <a:spcBef>
                <a:spcPts val="0"/>
              </a:spcBef>
              <a:buSzTx/>
              <a:buNone/>
              <a:defRPr sz="3000"/>
            </a:lvl4pPr>
            <a:lvl5pPr marL="0" indent="914400" algn="ctr">
              <a:spcBef>
                <a:spcPts val="0"/>
              </a:spcBef>
              <a:buSzTx/>
              <a:buNone/>
              <a:defRPr sz="3000"/>
            </a:lvl5pPr>
          </a:lstStyle>
          <a:p>
            <a:pPr/>
            <a:r>
              <a:t>Body Level One</a:t>
            </a:r>
          </a:p>
          <a:p>
            <a:pPr lvl="1"/>
            <a:r>
              <a:t>Body Level Two</a:t>
            </a:r>
          </a:p>
          <a:p>
            <a:pPr lvl="2"/>
            <a:r>
              <a:t>Body Level Three</a:t>
            </a:r>
          </a:p>
          <a:p>
            <a:pPr lvl="3"/>
            <a:r>
              <a:t>Body Level Four</a:t>
            </a:r>
          </a:p>
          <a:p>
            <a:pPr lvl="4"/>
            <a:r>
              <a:t>Body Level Five</a:t>
            </a:r>
          </a:p>
        </p:txBody>
      </p:sp>
      <p:sp>
        <p:nvSpPr>
          <p:cNvPr id="120" name="Shape 120"/>
          <p:cNvSpPr/>
          <p:nvPr>
            <p:ph type="sldNum" sz="quarter" idx="2"/>
          </p:nvPr>
        </p:nvSpPr>
        <p:spPr>
          <a:xfrm>
            <a:off x="6325920" y="9251950"/>
            <a:ext cx="34026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27" name="Shape 127"/>
          <p:cNvSpPr/>
          <p:nvPr>
            <p:ph type="title"/>
          </p:nvPr>
        </p:nvSpPr>
        <p:spPr>
          <a:xfrm>
            <a:off x="-1" y="-1"/>
            <a:ext cx="13004801" cy="1625601"/>
          </a:xfrm>
          <a:prstGeom prst="rect">
            <a:avLst/>
          </a:prstGeom>
        </p:spPr>
        <p:txBody>
          <a:bodyPr lIns="65022" tIns="65022" rIns="65022" bIns="65022">
            <a:noAutofit/>
          </a:bodyPr>
          <a:lstStyle>
            <a:lvl1pPr defTabSz="1300480">
              <a:defRPr sz="4400">
                <a:latin typeface="Arial"/>
                <a:ea typeface="Arial"/>
                <a:cs typeface="Arial"/>
                <a:sym typeface="Arial"/>
              </a:defRPr>
            </a:lvl1pPr>
          </a:lstStyle>
          <a:p>
            <a:pPr/>
            <a:r>
              <a:t>Title Text</a:t>
            </a:r>
          </a:p>
        </p:txBody>
      </p:sp>
      <p:sp>
        <p:nvSpPr>
          <p:cNvPr id="128" name="Shape 128"/>
          <p:cNvSpPr/>
          <p:nvPr>
            <p:ph type="sldNum" sz="quarter" idx="2"/>
          </p:nvPr>
        </p:nvSpPr>
        <p:spPr>
          <a:xfrm>
            <a:off x="9320107" y="8886613"/>
            <a:ext cx="2709334" cy="422146"/>
          </a:xfrm>
          <a:prstGeom prst="rect">
            <a:avLst/>
          </a:prstGeom>
        </p:spPr>
        <p:txBody>
          <a:bodyPr wrap="square" lIns="65022" tIns="65022" rIns="65022" bIns="65022"/>
          <a:lstStyle>
            <a:lvl1pPr algn="r" defTabSz="130048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35" name="Shape 135"/>
          <p:cNvSpPr/>
          <p:nvPr>
            <p:ph type="title"/>
          </p:nvPr>
        </p:nvSpPr>
        <p:spPr>
          <a:xfrm>
            <a:off x="650239" y="390596"/>
            <a:ext cx="11704322" cy="1625601"/>
          </a:xfrm>
          <a:prstGeom prst="rect">
            <a:avLst/>
          </a:prstGeom>
        </p:spPr>
        <p:txBody>
          <a:bodyPr lIns="65022" tIns="65022" rIns="65022" bIns="65022"/>
          <a:lstStyle>
            <a:lvl1pPr defTabSz="650240">
              <a:defRPr sz="6200">
                <a:latin typeface="Calibri"/>
                <a:ea typeface="Calibri"/>
                <a:cs typeface="Calibri"/>
                <a:sym typeface="Calibri"/>
              </a:defRPr>
            </a:lvl1pPr>
          </a:lstStyle>
          <a:p>
            <a:pPr/>
            <a:r>
              <a:t>Title Text</a:t>
            </a:r>
          </a:p>
        </p:txBody>
      </p:sp>
      <p:sp>
        <p:nvSpPr>
          <p:cNvPr id="136" name="Shape 136"/>
          <p:cNvSpPr/>
          <p:nvPr>
            <p:ph type="body" idx="1"/>
          </p:nvPr>
        </p:nvSpPr>
        <p:spPr>
          <a:xfrm>
            <a:off x="650239" y="2275839"/>
            <a:ext cx="11704322" cy="6436927"/>
          </a:xfrm>
          <a:prstGeom prst="rect">
            <a:avLst/>
          </a:prstGeom>
        </p:spPr>
        <p:txBody>
          <a:bodyPr lIns="65022" tIns="65022" rIns="65022" bIns="65022"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7" name="Shape 137"/>
          <p:cNvSpPr/>
          <p:nvPr>
            <p:ph type="sldNum" sz="quarter" idx="2"/>
          </p:nvPr>
        </p:nvSpPr>
        <p:spPr>
          <a:xfrm>
            <a:off x="11998692" y="9114114"/>
            <a:ext cx="355868" cy="371346"/>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el und Inhalt">
    <p:bg>
      <p:bgPr>
        <a:gradFill flip="none" rotWithShape="1">
          <a:gsLst>
            <a:gs pos="0">
              <a:srgbClr val="2FEAE0"/>
            </a:gs>
            <a:gs pos="50000">
              <a:srgbClr val="21ABC8"/>
            </a:gs>
            <a:gs pos="100000">
              <a:srgbClr val="0C2262"/>
            </a:gs>
          </a:gsLst>
          <a:lin ang="2519999" scaled="0"/>
        </a:gradFill>
      </p:bgPr>
    </p:bg>
    <p:spTree>
      <p:nvGrpSpPr>
        <p:cNvPr id="1" name=""/>
        <p:cNvGrpSpPr/>
        <p:nvPr/>
      </p:nvGrpSpPr>
      <p:grpSpPr>
        <a:xfrm>
          <a:off x="0" y="0"/>
          <a:ext cx="0" cy="0"/>
          <a:chOff x="0" y="0"/>
          <a:chExt cx="0" cy="0"/>
        </a:xfrm>
      </p:grpSpPr>
      <p:pic>
        <p:nvPicPr>
          <p:cNvPr id="144" name="image1.png" descr="hashOverlay-FullResolve.png"/>
          <p:cNvPicPr>
            <a:picLocks noChangeAspect="1"/>
          </p:cNvPicPr>
          <p:nvPr/>
        </p:nvPicPr>
        <p:blipFill>
          <a:blip r:embed="rId2">
            <a:extLst/>
          </a:blip>
          <a:stretch>
            <a:fillRect/>
          </a:stretch>
        </p:blipFill>
        <p:spPr>
          <a:xfrm>
            <a:off x="-1" y="1219199"/>
            <a:ext cx="13004801" cy="7315201"/>
          </a:xfrm>
          <a:prstGeom prst="rect">
            <a:avLst/>
          </a:prstGeom>
          <a:ln w="12700">
            <a:miter lim="400000"/>
          </a:ln>
        </p:spPr>
      </p:pic>
      <p:pic>
        <p:nvPicPr>
          <p:cNvPr id="145" name="image2.png" descr="HD-ShadowLong.png"/>
          <p:cNvPicPr>
            <a:picLocks noChangeAspect="1"/>
          </p:cNvPicPr>
          <p:nvPr/>
        </p:nvPicPr>
        <p:blipFill>
          <a:blip r:embed="rId3">
            <a:extLst/>
          </a:blip>
          <a:stretch>
            <a:fillRect/>
          </a:stretch>
        </p:blipFill>
        <p:spPr>
          <a:xfrm>
            <a:off x="0" y="3320789"/>
            <a:ext cx="11133668" cy="342576"/>
          </a:xfrm>
          <a:prstGeom prst="rect">
            <a:avLst/>
          </a:prstGeom>
          <a:ln w="12700">
            <a:miter lim="400000"/>
          </a:ln>
        </p:spPr>
      </p:pic>
      <p:pic>
        <p:nvPicPr>
          <p:cNvPr id="146" name="image3.png" descr="HD-ShadowShort.png"/>
          <p:cNvPicPr>
            <a:picLocks noChangeAspect="1"/>
          </p:cNvPicPr>
          <p:nvPr/>
        </p:nvPicPr>
        <p:blipFill>
          <a:blip r:embed="rId4">
            <a:extLst/>
          </a:blip>
          <a:stretch>
            <a:fillRect/>
          </a:stretch>
        </p:blipFill>
        <p:spPr>
          <a:xfrm>
            <a:off x="11291547" y="3321849"/>
            <a:ext cx="1709865" cy="153889"/>
          </a:xfrm>
          <a:prstGeom prst="rect">
            <a:avLst/>
          </a:prstGeom>
          <a:ln w="12700">
            <a:miter lim="400000"/>
          </a:ln>
        </p:spPr>
      </p:pic>
      <p:sp>
        <p:nvSpPr>
          <p:cNvPr id="147" name="Shape 147"/>
          <p:cNvSpPr/>
          <p:nvPr/>
        </p:nvSpPr>
        <p:spPr>
          <a:xfrm>
            <a:off x="-1" y="1869439"/>
            <a:ext cx="11133668" cy="1459413"/>
          </a:xfrm>
          <a:prstGeom prst="rect">
            <a:avLst/>
          </a:prstGeom>
          <a:solidFill>
            <a:srgbClr val="262626"/>
          </a:solidFill>
          <a:ln w="12700">
            <a:miter lim="400000"/>
          </a:ln>
        </p:spPr>
        <p:txBody>
          <a:bodyPr lIns="48767" tIns="48767" rIns="48767" bIns="48767"/>
          <a:lstStyle/>
          <a:p>
            <a:pPr algn="l" defTabSz="650240">
              <a:defRPr sz="2400">
                <a:solidFill>
                  <a:srgbClr val="FFFFFF"/>
                </a:solidFill>
                <a:latin typeface="Trebuchet MS"/>
                <a:ea typeface="Trebuchet MS"/>
                <a:cs typeface="Trebuchet MS"/>
                <a:sym typeface="Trebuchet MS"/>
              </a:defRPr>
            </a:pPr>
          </a:p>
        </p:txBody>
      </p:sp>
      <p:sp>
        <p:nvSpPr>
          <p:cNvPr id="148" name="Shape 148"/>
          <p:cNvSpPr/>
          <p:nvPr/>
        </p:nvSpPr>
        <p:spPr>
          <a:xfrm>
            <a:off x="11291547" y="1869439"/>
            <a:ext cx="1709865" cy="1459413"/>
          </a:xfrm>
          <a:prstGeom prst="rect">
            <a:avLst/>
          </a:prstGeom>
          <a:solidFill>
            <a:srgbClr val="39CDE7"/>
          </a:solidFill>
          <a:ln w="12700">
            <a:miter lim="400000"/>
          </a:ln>
        </p:spPr>
        <p:txBody>
          <a:bodyPr lIns="48767" tIns="48767" rIns="48767" bIns="48767"/>
          <a:lstStyle/>
          <a:p>
            <a:pPr algn="l" defTabSz="650240">
              <a:defRPr sz="2400">
                <a:solidFill>
                  <a:srgbClr val="FFFFFF"/>
                </a:solidFill>
                <a:latin typeface="Trebuchet MS"/>
                <a:ea typeface="Trebuchet MS"/>
                <a:cs typeface="Trebuchet MS"/>
                <a:sym typeface="Trebuchet MS"/>
              </a:defRPr>
            </a:pPr>
          </a:p>
        </p:txBody>
      </p:sp>
      <p:sp>
        <p:nvSpPr>
          <p:cNvPr id="149" name="Shape 149"/>
          <p:cNvSpPr/>
          <p:nvPr>
            <p:ph type="title"/>
          </p:nvPr>
        </p:nvSpPr>
        <p:spPr>
          <a:xfrm>
            <a:off x="725675" y="2022643"/>
            <a:ext cx="10254786" cy="1153001"/>
          </a:xfrm>
          <a:prstGeom prst="rect">
            <a:avLst/>
          </a:prstGeom>
        </p:spPr>
        <p:txBody>
          <a:bodyPr lIns="48767" tIns="48767" rIns="48767" bIns="48767"/>
          <a:lstStyle>
            <a:lvl1pPr algn="l" defTabSz="1300480">
              <a:lnSpc>
                <a:spcPct val="90000"/>
              </a:lnSpc>
              <a:defRPr sz="5000">
                <a:solidFill>
                  <a:srgbClr val="FFFFFF"/>
                </a:solidFill>
                <a:latin typeface="Trebuchet MS"/>
                <a:ea typeface="Trebuchet MS"/>
                <a:cs typeface="Trebuchet MS"/>
                <a:sym typeface="Trebuchet MS"/>
              </a:defRPr>
            </a:lvl1pPr>
          </a:lstStyle>
          <a:p>
            <a:pPr/>
            <a:r>
              <a:t>Title Text</a:t>
            </a:r>
          </a:p>
        </p:txBody>
      </p:sp>
      <p:sp>
        <p:nvSpPr>
          <p:cNvPr id="150" name="Shape 150"/>
          <p:cNvSpPr/>
          <p:nvPr>
            <p:ph type="body" sz="half" idx="1"/>
          </p:nvPr>
        </p:nvSpPr>
        <p:spPr>
          <a:xfrm>
            <a:off x="725675" y="3711864"/>
            <a:ext cx="10254786" cy="3839271"/>
          </a:xfrm>
          <a:prstGeom prst="rect">
            <a:avLst/>
          </a:prstGeom>
        </p:spPr>
        <p:txBody>
          <a:bodyPr lIns="48767" tIns="48767" rIns="48767" bIns="48767" anchor="t"/>
          <a:lstStyle>
            <a:lvl1pPr marL="323850" indent="-323850"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1pPr>
            <a:lvl2pPr marL="845819" indent="-388619"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2pPr>
            <a:lvl3pPr marL="1346200" indent="-431800"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3pPr>
            <a:lvl4pPr marL="1857375" indent="-485775"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4pPr>
            <a:lvl5pPr marL="2314575" indent="-485775" defTabSz="1300480">
              <a:lnSpc>
                <a:spcPct val="90000"/>
              </a:lnSpc>
              <a:spcBef>
                <a:spcPts val="1400"/>
              </a:spcBef>
              <a:buSzPct val="100000"/>
              <a:buFont typeface="Arial"/>
              <a:defRPr sz="3400">
                <a:solidFill>
                  <a:srgbClr val="FFFFFF"/>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51" name="Shape 151"/>
          <p:cNvSpPr/>
          <p:nvPr>
            <p:ph type="sldNum" sz="quarter" idx="2"/>
          </p:nvPr>
        </p:nvSpPr>
        <p:spPr>
          <a:xfrm>
            <a:off x="11444752" y="2187328"/>
            <a:ext cx="776243" cy="834137"/>
          </a:xfrm>
          <a:prstGeom prst="rect">
            <a:avLst/>
          </a:prstGeom>
        </p:spPr>
        <p:txBody>
          <a:bodyPr lIns="48767" tIns="48767" rIns="48767" bIns="48767" anchor="ctr"/>
          <a:lstStyle>
            <a:lvl1pPr algn="l" defTabSz="650240">
              <a:defRPr sz="5000">
                <a:solidFill>
                  <a:srgbClr val="FFFFFF"/>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58" name="Shape 158"/>
          <p:cNvSpPr/>
          <p:nvPr>
            <p:ph type="sldNum" sz="quarter" idx="2"/>
          </p:nvPr>
        </p:nvSpPr>
        <p:spPr>
          <a:xfrm>
            <a:off x="9320107" y="8886613"/>
            <a:ext cx="2709334" cy="422146"/>
          </a:xfrm>
          <a:prstGeom prst="rect">
            <a:avLst/>
          </a:prstGeom>
        </p:spPr>
        <p:txBody>
          <a:bodyPr wrap="square" lIns="65022" tIns="65022" rIns="65022" bIns="65022"/>
          <a:lstStyle>
            <a:lvl1pPr algn="r" defTabSz="1300480">
              <a:defRPr>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65" name="Shape 165"/>
          <p:cNvSpPr/>
          <p:nvPr>
            <p:ph type="title"/>
          </p:nvPr>
        </p:nvSpPr>
        <p:spPr>
          <a:xfrm>
            <a:off x="2113278" y="1512147"/>
            <a:ext cx="8778243" cy="1219202"/>
          </a:xfrm>
          <a:prstGeom prst="rect">
            <a:avLst/>
          </a:prstGeom>
        </p:spPr>
        <p:txBody>
          <a:bodyPr lIns="48766" tIns="48766" rIns="48766" bIns="48766"/>
          <a:lstStyle>
            <a:lvl1pPr defTabSz="650240">
              <a:defRPr sz="6200">
                <a:latin typeface="Trebuchet MS"/>
                <a:ea typeface="Trebuchet MS"/>
                <a:cs typeface="Trebuchet MS"/>
                <a:sym typeface="Trebuchet MS"/>
              </a:defRPr>
            </a:lvl1pPr>
          </a:lstStyle>
          <a:p>
            <a:pPr/>
            <a:r>
              <a:t>Title Text</a:t>
            </a:r>
          </a:p>
        </p:txBody>
      </p:sp>
      <p:sp>
        <p:nvSpPr>
          <p:cNvPr id="166" name="Shape 166"/>
          <p:cNvSpPr/>
          <p:nvPr>
            <p:ph type="body" sz="half" idx="1"/>
          </p:nvPr>
        </p:nvSpPr>
        <p:spPr>
          <a:xfrm>
            <a:off x="2113278" y="2926078"/>
            <a:ext cx="8778243" cy="4827696"/>
          </a:xfrm>
          <a:prstGeom prst="rect">
            <a:avLst/>
          </a:prstGeom>
        </p:spPr>
        <p:txBody>
          <a:bodyPr lIns="48766" tIns="48766" rIns="48766" bIns="48766" anchor="t"/>
          <a:lstStyle>
            <a:lvl1pPr marL="471487" indent="-471487" defTabSz="650240">
              <a:spcBef>
                <a:spcPts val="1000"/>
              </a:spcBef>
              <a:buSzPct val="100000"/>
              <a:buFont typeface="Arial"/>
              <a:defRPr sz="4400">
                <a:latin typeface="Trebuchet MS"/>
                <a:ea typeface="Trebuchet MS"/>
                <a:cs typeface="Trebuchet MS"/>
                <a:sym typeface="Trebuchet MS"/>
              </a:defRPr>
            </a:lvl1pPr>
            <a:lvl2pPr marL="906234" indent="-449034" defTabSz="650240">
              <a:spcBef>
                <a:spcPts val="1000"/>
              </a:spcBef>
              <a:buSzPct val="100000"/>
              <a:buFont typeface="Arial"/>
              <a:buChar char="–"/>
              <a:defRPr sz="4400">
                <a:latin typeface="Trebuchet MS"/>
                <a:ea typeface="Trebuchet MS"/>
                <a:cs typeface="Trebuchet MS"/>
                <a:sym typeface="Trebuchet MS"/>
              </a:defRPr>
            </a:lvl2pPr>
            <a:lvl3pPr indent="-419100" defTabSz="650240">
              <a:spcBef>
                <a:spcPts val="1000"/>
              </a:spcBef>
              <a:buSzPct val="100000"/>
              <a:buFont typeface="Arial"/>
              <a:defRPr sz="4400">
                <a:latin typeface="Trebuchet MS"/>
                <a:ea typeface="Trebuchet MS"/>
                <a:cs typeface="Trebuchet MS"/>
                <a:sym typeface="Trebuchet MS"/>
              </a:defRPr>
            </a:lvl3pPr>
            <a:lvl4pPr marL="1874520" indent="-502919" defTabSz="650240">
              <a:spcBef>
                <a:spcPts val="1000"/>
              </a:spcBef>
              <a:buSzPct val="100000"/>
              <a:buFont typeface="Arial"/>
              <a:buChar char="–"/>
              <a:defRPr sz="4400">
                <a:latin typeface="Trebuchet MS"/>
                <a:ea typeface="Trebuchet MS"/>
                <a:cs typeface="Trebuchet MS"/>
                <a:sym typeface="Trebuchet MS"/>
              </a:defRPr>
            </a:lvl4pPr>
            <a:lvl5pPr marL="2331720" indent="-502920" defTabSz="650240">
              <a:spcBef>
                <a:spcPts val="1000"/>
              </a:spcBef>
              <a:buSzPct val="100000"/>
              <a:buFont typeface="Arial"/>
              <a:buChar char="»"/>
              <a:defRPr sz="4400">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67" name="Shape 167"/>
          <p:cNvSpPr/>
          <p:nvPr>
            <p:ph type="sldNum" sz="quarter" idx="2"/>
          </p:nvPr>
        </p:nvSpPr>
        <p:spPr>
          <a:xfrm>
            <a:off x="10568165" y="8024623"/>
            <a:ext cx="323357" cy="338835"/>
          </a:xfrm>
          <a:prstGeom prst="rect">
            <a:avLst/>
          </a:prstGeom>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74" name="Shape 174"/>
          <p:cNvSpPr/>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175" name="Shape 175"/>
          <p:cNvSpPr/>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6" name="Shape 176"/>
          <p:cNvSpPr/>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1606550" y="635000"/>
            <a:ext cx="9779000" cy="5918200"/>
          </a:xfrm>
          <a:prstGeom prst="rect">
            <a:avLst/>
          </a:prstGeom>
        </p:spPr>
        <p:txBody>
          <a:bodyPr lIns="91439" tIns="45719" rIns="91439" bIns="45719" anchor="t">
            <a:noAutofit/>
          </a:bodyPr>
          <a:lstStyle/>
          <a:p>
            <a:pPr/>
          </a:p>
        </p:txBody>
      </p:sp>
      <p:sp>
        <p:nvSpPr>
          <p:cNvPr id="21" name="Shape 21"/>
          <p:cNvSpPr/>
          <p:nvPr>
            <p:ph type="title"/>
          </p:nvPr>
        </p:nvSpPr>
        <p:spPr>
          <a:xfrm>
            <a:off x="1270000" y="6718300"/>
            <a:ext cx="10464800" cy="1422400"/>
          </a:xfrm>
          <a:prstGeom prst="rect">
            <a:avLst/>
          </a:prstGeom>
        </p:spPr>
        <p:txBody>
          <a:bodyPr anchor="b"/>
          <a:lstStyle/>
          <a:p>
            <a:pPr/>
            <a:r>
              <a:t>Title Text</a:t>
            </a:r>
          </a:p>
        </p:txBody>
      </p:sp>
      <p:sp>
        <p:nvSpPr>
          <p:cNvPr id="22" name="Shape 22"/>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Only">
    <p:bg>
      <p:bgPr>
        <a:solidFill>
          <a:srgbClr val="0C2E86"/>
        </a:solidFill>
      </p:bgPr>
    </p:bg>
    <p:spTree>
      <p:nvGrpSpPr>
        <p:cNvPr id="1" name=""/>
        <p:cNvGrpSpPr/>
        <p:nvPr/>
      </p:nvGrpSpPr>
      <p:grpSpPr>
        <a:xfrm>
          <a:off x="0" y="0"/>
          <a:ext cx="0" cy="0"/>
          <a:chOff x="0" y="0"/>
          <a:chExt cx="0" cy="0"/>
        </a:xfrm>
      </p:grpSpPr>
      <p:pic>
        <p:nvPicPr>
          <p:cNvPr id="183" name="image1.png"/>
          <p:cNvPicPr>
            <a:picLocks noChangeAspect="1"/>
          </p:cNvPicPr>
          <p:nvPr/>
        </p:nvPicPr>
        <p:blipFill>
          <a:blip r:embed="rId2">
            <a:extLst/>
          </a:blip>
          <a:stretch>
            <a:fillRect/>
          </a:stretch>
        </p:blipFill>
        <p:spPr>
          <a:xfrm>
            <a:off x="11895115" y="9103359"/>
            <a:ext cx="887309" cy="592118"/>
          </a:xfrm>
          <a:prstGeom prst="rect">
            <a:avLst/>
          </a:prstGeom>
          <a:ln w="12700">
            <a:miter lim="400000"/>
          </a:ln>
        </p:spPr>
      </p:pic>
      <p:sp>
        <p:nvSpPr>
          <p:cNvPr id="184" name="Shape 184"/>
          <p:cNvSpPr/>
          <p:nvPr>
            <p:ph type="title"/>
          </p:nvPr>
        </p:nvSpPr>
        <p:spPr>
          <a:xfrm>
            <a:off x="647982" y="388337"/>
            <a:ext cx="11715609" cy="1264357"/>
          </a:xfrm>
          <a:prstGeom prst="rect">
            <a:avLst/>
          </a:prstGeom>
        </p:spPr>
        <p:txBody>
          <a:bodyPr lIns="0" tIns="0" rIns="0" bIns="0" anchor="t"/>
          <a:lstStyle>
            <a:lvl1pPr algn="l" defTabSz="1300480">
              <a:defRPr sz="3600">
                <a:solidFill>
                  <a:srgbClr val="FFFFFF"/>
                </a:solidFill>
                <a:latin typeface="Helvetica"/>
                <a:ea typeface="Helvetica"/>
                <a:cs typeface="Helvetica"/>
                <a:sym typeface="Helvetica"/>
              </a:defRPr>
            </a:lvl1pPr>
          </a:lstStyle>
          <a:p>
            <a:pPr/>
            <a:r>
              <a:t>Title Text</a:t>
            </a:r>
          </a:p>
        </p:txBody>
      </p:sp>
      <p:sp>
        <p:nvSpPr>
          <p:cNvPr id="185" name="Shape 185"/>
          <p:cNvSpPr/>
          <p:nvPr>
            <p:ph type="sldNum" sz="quarter" idx="2"/>
          </p:nvPr>
        </p:nvSpPr>
        <p:spPr>
          <a:xfrm>
            <a:off x="647982" y="9399419"/>
            <a:ext cx="168090" cy="165101"/>
          </a:xfrm>
          <a:prstGeom prst="rect">
            <a:avLst/>
          </a:prstGeom>
        </p:spPr>
        <p:txBody>
          <a:bodyPr lIns="0" tIns="0" rIns="0" bIns="0"/>
          <a:lstStyle>
            <a:lvl1pPr algn="l" defTabSz="1300480">
              <a:defRPr sz="1100">
                <a:solidFill>
                  <a:srgbClr val="DADADA"/>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92" name="Shape 192"/>
          <p:cNvSpPr/>
          <p:nvPr>
            <p:ph type="title"/>
          </p:nvPr>
        </p:nvSpPr>
        <p:spPr>
          <a:xfrm>
            <a:off x="650239" y="390596"/>
            <a:ext cx="11704322" cy="1625602"/>
          </a:xfrm>
          <a:prstGeom prst="rect">
            <a:avLst/>
          </a:prstGeom>
        </p:spPr>
        <p:txBody>
          <a:bodyPr lIns="65022" tIns="65022" rIns="65022" bIns="65022"/>
          <a:lstStyle>
            <a:lvl1pPr defTabSz="1300480">
              <a:defRPr sz="6200">
                <a:latin typeface="Calibri"/>
                <a:ea typeface="Calibri"/>
                <a:cs typeface="Calibri"/>
                <a:sym typeface="Calibri"/>
              </a:defRPr>
            </a:lvl1pPr>
          </a:lstStyle>
          <a:p>
            <a:pPr/>
            <a:r>
              <a:t>Title Text</a:t>
            </a:r>
          </a:p>
        </p:txBody>
      </p:sp>
      <p:sp>
        <p:nvSpPr>
          <p:cNvPr id="193" name="Shape 193"/>
          <p:cNvSpPr/>
          <p:nvPr>
            <p:ph type="sldNum" sz="quarter" idx="2"/>
          </p:nvPr>
        </p:nvSpPr>
        <p:spPr>
          <a:xfrm>
            <a:off x="11998694" y="9114114"/>
            <a:ext cx="355868" cy="371346"/>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0" name="Shape 200"/>
          <p:cNvSpPr/>
          <p:nvPr>
            <p:ph type="title"/>
          </p:nvPr>
        </p:nvSpPr>
        <p:spPr>
          <a:xfrm>
            <a:off x="650239" y="390596"/>
            <a:ext cx="11704322" cy="1625601"/>
          </a:xfrm>
          <a:prstGeom prst="rect">
            <a:avLst/>
          </a:prstGeom>
        </p:spPr>
        <p:txBody>
          <a:bodyPr lIns="65023" tIns="65023" rIns="65023" bIns="65023"/>
          <a:lstStyle>
            <a:lvl1pPr defTabSz="650240">
              <a:defRPr sz="6200">
                <a:latin typeface="Calibri"/>
                <a:ea typeface="Calibri"/>
                <a:cs typeface="Calibri"/>
                <a:sym typeface="Calibri"/>
              </a:defRPr>
            </a:lvl1pPr>
          </a:lstStyle>
          <a:p>
            <a:pPr/>
            <a:r>
              <a:t>Title Text</a:t>
            </a:r>
          </a:p>
        </p:txBody>
      </p:sp>
      <p:sp>
        <p:nvSpPr>
          <p:cNvPr id="201" name="Shape 201"/>
          <p:cNvSpPr/>
          <p:nvPr>
            <p:ph type="body" idx="1"/>
          </p:nvPr>
        </p:nvSpPr>
        <p:spPr>
          <a:xfrm>
            <a:off x="650239" y="2275839"/>
            <a:ext cx="11704322" cy="6436927"/>
          </a:xfrm>
          <a:prstGeom prst="rect">
            <a:avLst/>
          </a:prstGeom>
        </p:spPr>
        <p:txBody>
          <a:bodyPr lIns="65023" tIns="65023" rIns="65023" bIns="65023" anchor="t"/>
          <a:lstStyle>
            <a:lvl1pPr marL="471487" indent="-471487" defTabSz="650240">
              <a:spcBef>
                <a:spcPts val="1000"/>
              </a:spcBef>
              <a:buSzPct val="100000"/>
              <a:buFont typeface="Arial"/>
              <a:defRPr sz="4400">
                <a:latin typeface="Calibri"/>
                <a:ea typeface="Calibri"/>
                <a:cs typeface="Calibri"/>
                <a:sym typeface="Calibri"/>
              </a:defRPr>
            </a:lvl1pPr>
            <a:lvl2pPr marL="906235" indent="-449035" defTabSz="650240">
              <a:spcBef>
                <a:spcPts val="1000"/>
              </a:spcBef>
              <a:buSzPct val="100000"/>
              <a:buFont typeface="Arial"/>
              <a:buChar char="–"/>
              <a:defRPr sz="4400">
                <a:latin typeface="Calibri"/>
                <a:ea typeface="Calibri"/>
                <a:cs typeface="Calibri"/>
                <a:sym typeface="Calibri"/>
              </a:defRPr>
            </a:lvl2pPr>
            <a:lvl3pPr indent="-419100" defTabSz="650240">
              <a:spcBef>
                <a:spcPts val="1000"/>
              </a:spcBef>
              <a:buSzPct val="100000"/>
              <a:buFont typeface="Arial"/>
              <a:defRPr sz="4400">
                <a:latin typeface="Calibri"/>
                <a:ea typeface="Calibri"/>
                <a:cs typeface="Calibri"/>
                <a:sym typeface="Calibri"/>
              </a:defRPr>
            </a:lvl3pPr>
            <a:lvl4pPr marL="1874520" indent="-502920" defTabSz="650240">
              <a:spcBef>
                <a:spcPts val="1000"/>
              </a:spcBef>
              <a:buSzPct val="100000"/>
              <a:buFont typeface="Arial"/>
              <a:buChar char="–"/>
              <a:defRPr sz="4400">
                <a:latin typeface="Calibri"/>
                <a:ea typeface="Calibri"/>
                <a:cs typeface="Calibri"/>
                <a:sym typeface="Calibri"/>
              </a:defRPr>
            </a:lvl4pPr>
            <a:lvl5pPr marL="2331720" indent="-502920" defTabSz="65024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2" name="Shape 202"/>
          <p:cNvSpPr/>
          <p:nvPr>
            <p:ph type="sldNum" sz="quarter" idx="2"/>
          </p:nvPr>
        </p:nvSpPr>
        <p:spPr>
          <a:xfrm>
            <a:off x="11998689" y="9114112"/>
            <a:ext cx="355871" cy="371349"/>
          </a:xfrm>
          <a:prstGeom prst="rect">
            <a:avLst/>
          </a:prstGeom>
        </p:spPr>
        <p:txBody>
          <a:bodyPr lIns="65023" tIns="65023" rIns="65023" bIns="65023" anchor="ctr"/>
          <a:lstStyle>
            <a:lvl1pPr algn="r" defTabSz="650240">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270000" y="3225800"/>
            <a:ext cx="10464800" cy="33020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6718300" y="635000"/>
            <a:ext cx="5334000" cy="8229600"/>
          </a:xfrm>
          <a:prstGeom prst="rect">
            <a:avLst/>
          </a:prstGeom>
        </p:spPr>
        <p:txBody>
          <a:bodyPr lIns="91439" tIns="45719" rIns="91439" bIns="45719" anchor="t">
            <a:noAutofit/>
          </a:bodyPr>
          <a:lstStyle/>
          <a:p>
            <a:pPr/>
          </a:p>
        </p:txBody>
      </p:sp>
      <p:sp>
        <p:nvSpPr>
          <p:cNvPr id="39" name="Shape 39"/>
          <p:cNvSpPr/>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Shape 40"/>
          <p:cNvSpPr/>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6718300" y="2603500"/>
            <a:ext cx="5334000" cy="62865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6724518" y="889000"/>
            <a:ext cx="5334001" cy="3771900"/>
          </a:xfrm>
          <a:prstGeom prst="rect">
            <a:avLst/>
          </a:prstGeom>
        </p:spPr>
        <p:txBody>
          <a:bodyPr lIns="91439" tIns="45719" rIns="91439" bIns="45719" anchor="t">
            <a:noAutofit/>
          </a:bodyPr>
          <a:lstStyle/>
          <a:p>
            <a:pPr/>
          </a:p>
        </p:txBody>
      </p:sp>
      <p:sp>
        <p:nvSpPr>
          <p:cNvPr id="85" name="Shape 85"/>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
        <p:nvSpPr>
          <p:cNvPr id="4" name="Shape 4"/>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ln>
            <a:noFill/>
          </a:ln>
          <a:solidFill>
            <a:srgbClr val="000000"/>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Gilb.com" TargetMode="External"/><Relationship Id="rId3" Type="http://schemas.openxmlformats.org/officeDocument/2006/relationships/hyperlink" Target="http://www.Gilb.com" TargetMode="External"/><Relationship Id="rId4" Type="http://schemas.openxmlformats.org/officeDocument/2006/relationships/hyperlink" Target="https://2017.software-quality-days.com/en/"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hyperlink" Target="http://trace.tennessee.edu/cgi/viewcontent.cgi?article=1004&amp;context=utk_harlan" TargetMode="Externa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1.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1.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1.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1.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2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5.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0.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1.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3.xml"/><Relationship Id="rId3" Type="http://schemas.openxmlformats.org/officeDocument/2006/relationships/image" Target="../media/image31.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jpeg"/><Relationship Id="rId3" Type="http://schemas.openxmlformats.org/officeDocument/2006/relationships/image" Target="../media/image33.png"/><Relationship Id="rId4" Type="http://schemas.openxmlformats.org/officeDocument/2006/relationships/hyperlink" Target="http://www.gilb.com/dl821" TargetMode="Externa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3.png"/><Relationship Id="rId3" Type="http://schemas.openxmlformats.org/officeDocument/2006/relationships/image" Target="../media/image2.jpeg"/><Relationship Id="rId4" Type="http://schemas.openxmlformats.org/officeDocument/2006/relationships/image" Target="../media/image34.png"/><Relationship Id="rId5" Type="http://schemas.openxmlformats.org/officeDocument/2006/relationships/hyperlink" Target="http://www.gilb.com/dl821" TargetMode="Externa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36.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7.xml"/><Relationship Id="rId3" Type="http://schemas.openxmlformats.org/officeDocument/2006/relationships/image" Target="../media/image40.png"/><Relationship Id="rId4" Type="http://schemas.openxmlformats.org/officeDocument/2006/relationships/hyperlink" Target="http://www.gilb.com/dl821" TargetMode="External"/><Relationship Id="rId5" Type="http://schemas.openxmlformats.org/officeDocument/2006/relationships/image" Target="../media/image20.png"/><Relationship Id="rId6" Type="http://schemas.openxmlformats.org/officeDocument/2006/relationships/image" Target="../media/image41.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42.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leanpub.com/ValuePlanning" TargetMode="External"/><Relationship Id="rId3" Type="http://schemas.openxmlformats.org/officeDocument/2006/relationships/hyperlink" Target="https://www.gilb.com/store?tag=books" TargetMode="External"/><Relationship Id="rId4" Type="http://schemas.openxmlformats.org/officeDocument/2006/relationships/hyperlink" Target="mailto:tom@gilb.com" TargetMode="External"/><Relationship Id="rId5" Type="http://schemas.openxmlformats.org/officeDocument/2006/relationships/hyperlink" Target="http://leanpub.com/ValuePlanningDeutsch" TargetMode="External"/><Relationship Id="rId6" Type="http://schemas.openxmlformats.org/officeDocument/2006/relationships/hyperlink" Target="http://leanpub.com/valueplanning" TargetMode="External"/><Relationship Id="rId7" Type="http://schemas.openxmlformats.org/officeDocument/2006/relationships/hyperlink" Target="http://www.gilb.com/blog" TargetMode="External"/><Relationship Id="rId8" Type="http://schemas.openxmlformats.org/officeDocument/2006/relationships/hyperlink" Target="https://www.gilb.com/p/principles" TargetMode="External"/><Relationship Id="rId9" Type="http://schemas.openxmlformats.org/officeDocument/2006/relationships/hyperlink" Target="https://gilb.mykajabi.com/blog/quantify-the-un-quantifiable-tom-gilb-at-tedxtrondheim" TargetMode="External"/><Relationship Id="rId10" Type="http://schemas.openxmlformats.org/officeDocument/2006/relationships/hyperlink" Target="https://www.gilb.com/store/9grbUVgV" TargetMode="External"/><Relationship Id="rId11" Type="http://schemas.openxmlformats.org/officeDocument/2006/relationships/hyperlink" Target="http://www.bcs.org/category/10136" TargetMode="Externa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ilb.com/dl866" TargetMode="Externa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41.png"/><Relationship Id="rId4" Type="http://schemas.openxmlformats.org/officeDocument/2006/relationships/image" Target="../media/image55.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ctrTitle"/>
          </p:nvPr>
        </p:nvSpPr>
        <p:spPr>
          <a:prstGeom prst="rect">
            <a:avLst/>
          </a:prstGeom>
        </p:spPr>
        <p:txBody>
          <a:bodyPr/>
          <a:lstStyle/>
          <a:p>
            <a:pPr defTabSz="368045">
              <a:defRPr sz="5040"/>
            </a:pPr>
            <a:r>
              <a:t>Software Engineering Complexity </a:t>
            </a:r>
          </a:p>
          <a:p>
            <a:pPr defTabSz="368045">
              <a:defRPr sz="5040"/>
            </a:pPr>
            <a:r>
              <a:t>and </a:t>
            </a:r>
          </a:p>
          <a:p>
            <a:pPr defTabSz="368045">
              <a:defRPr sz="5040"/>
            </a:pPr>
            <a:r>
              <a:t>Challenges of Software Engineering </a:t>
            </a:r>
            <a:endParaRPr sz="756">
              <a:latin typeface="Times"/>
              <a:ea typeface="Times"/>
              <a:cs typeface="Times"/>
              <a:sym typeface="Times"/>
            </a:endParaRPr>
          </a:p>
        </p:txBody>
      </p:sp>
      <p:sp>
        <p:nvSpPr>
          <p:cNvPr id="212" name="Shape 212"/>
          <p:cNvSpPr/>
          <p:nvPr>
            <p:ph type="subTitle" sz="half" idx="1"/>
          </p:nvPr>
        </p:nvSpPr>
        <p:spPr>
          <a:xfrm>
            <a:off x="1432419" y="5029200"/>
            <a:ext cx="10846448" cy="3792168"/>
          </a:xfrm>
          <a:prstGeom prst="rect">
            <a:avLst/>
          </a:prstGeom>
        </p:spPr>
        <p:txBody>
          <a:bodyPr/>
          <a:lstStyle/>
          <a:p>
            <a:pPr defTabSz="268731">
              <a:defRPr sz="1472"/>
            </a:pPr>
            <a:r>
              <a:t>Quality Days, Vienna, Talk</a:t>
            </a:r>
          </a:p>
          <a:p>
            <a:pPr defTabSz="268731">
              <a:defRPr sz="1472"/>
            </a:pPr>
            <a:r>
              <a:t>Wednesday 18 January 2017</a:t>
            </a:r>
          </a:p>
          <a:p>
            <a:pPr defTabSz="268731">
              <a:defRPr sz="1472"/>
            </a:pPr>
            <a:r>
              <a:t>45 minutes from 10:55 Track A</a:t>
            </a:r>
          </a:p>
          <a:p>
            <a:pPr defTabSz="268731">
              <a:defRPr sz="1472"/>
            </a:pPr>
            <a:r>
              <a:t>By </a:t>
            </a:r>
          </a:p>
          <a:p>
            <a:pPr defTabSz="268731">
              <a:defRPr sz="1472"/>
            </a:pPr>
            <a:r>
              <a:t>Tom Gilb, Norway</a:t>
            </a:r>
          </a:p>
          <a:p>
            <a:pPr defTabSz="268731">
              <a:defRPr sz="1472"/>
            </a:pPr>
            <a:r>
              <a:rPr u="sng">
                <a:hlinkClick r:id="rId2" invalidUrl="" action="" tgtFrame="" tooltip="" history="1" highlightClick="0" endSnd="0"/>
              </a:rPr>
              <a:t>tom@Gilb.com</a:t>
            </a:r>
          </a:p>
          <a:p>
            <a:pPr defTabSz="268731">
              <a:defRPr sz="1472"/>
            </a:pPr>
            <a:r>
              <a:rPr u="sng">
                <a:hlinkClick r:id="rId3" invalidUrl="" action="" tgtFrame="" tooltip="" history="1" highlightClick="0" endSnd="0"/>
              </a:rPr>
              <a:t>www.Gilb.com</a:t>
            </a:r>
          </a:p>
          <a:p>
            <a:pPr defTabSz="268731">
              <a:defRPr sz="1472"/>
            </a:pPr>
            <a:r>
              <a:t>@ImTomGilb</a:t>
            </a:r>
          </a:p>
          <a:p>
            <a:pPr defTabSz="268731">
              <a:defRPr sz="1472"/>
            </a:pPr>
          </a:p>
          <a:p>
            <a:pPr defTabSz="268731">
              <a:defRPr sz="1472"/>
            </a:pPr>
            <a:r>
              <a:rPr u="sng">
                <a:hlinkClick r:id="rId4" invalidUrl="" action="" tgtFrame="" tooltip="" history="1" highlightClick="0" endSnd="0"/>
              </a:rPr>
              <a:t>https://2017.software-quality-days.com/en/</a:t>
            </a:r>
          </a:p>
          <a:p>
            <a:pPr defTabSz="268731">
              <a:defRPr sz="1472"/>
            </a:pPr>
          </a:p>
          <a:p>
            <a:pPr defTabSz="268731">
              <a:defRPr sz="1472"/>
            </a:pPr>
            <a:r>
              <a:t>Copyright </a:t>
            </a:r>
            <a:r>
              <a:rPr u="sng">
                <a:hlinkClick r:id="rId2" invalidUrl="" action="" tgtFrame="" tooltip="" history="1" highlightClick="0" endSnd="0"/>
              </a:rPr>
              <a:t>tom@Gilb.com</a:t>
            </a:r>
            <a:r>
              <a:t>, 2017</a:t>
            </a:r>
          </a:p>
          <a:p>
            <a:pPr defTabSz="268731">
              <a:defRPr sz="1472"/>
            </a:pPr>
            <a:r>
              <a:t> </a:t>
            </a:r>
          </a:p>
          <a:p>
            <a:pPr defTabSz="268731">
              <a:defRPr sz="1472"/>
            </a:pPr>
          </a:p>
          <a:p>
            <a:pPr defTabSz="268731">
              <a:defRPr sz="1472"/>
            </a:pPr>
            <a:r>
              <a:t>Permission to share with friends, granted freely, with this copyright notice</a:t>
            </a:r>
          </a:p>
          <a:p>
            <a:pPr defTabSz="268731">
              <a:defRPr sz="1472"/>
            </a:pPr>
          </a:p>
        </p:txBody>
      </p:sp>
      <p:sp>
        <p:nvSpPr>
          <p:cNvPr id="213" name="Shape 213"/>
          <p:cNvSpPr/>
          <p:nvPr>
            <p:ph type="sldNum" sz="quarter" idx="2"/>
          </p:nvPr>
        </p:nvSpPr>
        <p:spPr>
          <a:xfrm>
            <a:off x="6375349" y="9251950"/>
            <a:ext cx="241402"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Screen Shot 2016-01-10 at 04.14.38.png"/>
          <p:cNvPicPr>
            <a:picLocks noChangeAspect="1"/>
          </p:cNvPicPr>
          <p:nvPr/>
        </p:nvPicPr>
        <p:blipFill>
          <a:blip r:embed="rId2">
            <a:extLst/>
          </a:blip>
          <a:stretch>
            <a:fillRect/>
          </a:stretch>
        </p:blipFill>
        <p:spPr>
          <a:xfrm>
            <a:off x="651435" y="253871"/>
            <a:ext cx="12144018" cy="9753601"/>
          </a:xfrm>
          <a:prstGeom prst="rect">
            <a:avLst/>
          </a:prstGeom>
          <a:ln w="12700">
            <a:miter lim="400000"/>
          </a:ln>
        </p:spPr>
      </p:pic>
      <p:sp>
        <p:nvSpPr>
          <p:cNvPr id="267" name="Shape 267"/>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Screen Shot 2016-01-10 at 04.19.40.png"/>
          <p:cNvPicPr>
            <a:picLocks noChangeAspect="1"/>
          </p:cNvPicPr>
          <p:nvPr/>
        </p:nvPicPr>
        <p:blipFill>
          <a:blip r:embed="rId2">
            <a:extLst/>
          </a:blip>
          <a:stretch>
            <a:fillRect/>
          </a:stretch>
        </p:blipFill>
        <p:spPr>
          <a:xfrm>
            <a:off x="0" y="812800"/>
            <a:ext cx="13004801" cy="8128000"/>
          </a:xfrm>
          <a:prstGeom prst="rect">
            <a:avLst/>
          </a:prstGeom>
          <a:ln w="12700">
            <a:miter lim="400000"/>
          </a:ln>
        </p:spPr>
      </p:pic>
      <p:sp>
        <p:nvSpPr>
          <p:cNvPr id="270" name="Shape 270"/>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2" name="Screen Shot 2016-01-10 at 04.21.00.png"/>
          <p:cNvPicPr>
            <a:picLocks noChangeAspect="1"/>
          </p:cNvPicPr>
          <p:nvPr/>
        </p:nvPicPr>
        <p:blipFill>
          <a:blip r:embed="rId2">
            <a:extLst/>
          </a:blip>
          <a:stretch>
            <a:fillRect/>
          </a:stretch>
        </p:blipFill>
        <p:spPr>
          <a:xfrm>
            <a:off x="192300" y="549475"/>
            <a:ext cx="13004801" cy="8128001"/>
          </a:xfrm>
          <a:prstGeom prst="rect">
            <a:avLst/>
          </a:prstGeom>
          <a:ln w="12700">
            <a:miter lim="400000"/>
          </a:ln>
        </p:spPr>
      </p:pic>
      <p:sp>
        <p:nvSpPr>
          <p:cNvPr id="273" name="Shape 273"/>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 name="Screen Shot 2016-01-10 at 04.22.59.png"/>
          <p:cNvPicPr>
            <a:picLocks noChangeAspect="1"/>
          </p:cNvPicPr>
          <p:nvPr/>
        </p:nvPicPr>
        <p:blipFill>
          <a:blip r:embed="rId2">
            <a:extLst/>
          </a:blip>
          <a:stretch>
            <a:fillRect/>
          </a:stretch>
        </p:blipFill>
        <p:spPr>
          <a:xfrm>
            <a:off x="277567" y="459772"/>
            <a:ext cx="13004801" cy="8128001"/>
          </a:xfrm>
          <a:prstGeom prst="rect">
            <a:avLst/>
          </a:prstGeom>
          <a:ln w="12700">
            <a:miter lim="400000"/>
          </a:ln>
        </p:spPr>
      </p:pic>
      <p:sp>
        <p:nvSpPr>
          <p:cNvPr id="276" name="Shape 276"/>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Screen Shot 2016-01-10 at 04.23.15.png"/>
          <p:cNvPicPr>
            <a:picLocks noChangeAspect="1"/>
          </p:cNvPicPr>
          <p:nvPr/>
        </p:nvPicPr>
        <p:blipFill>
          <a:blip r:embed="rId2">
            <a:extLst/>
          </a:blip>
          <a:stretch>
            <a:fillRect/>
          </a:stretch>
        </p:blipFill>
        <p:spPr>
          <a:xfrm>
            <a:off x="-254290" y="307661"/>
            <a:ext cx="13004801" cy="8128001"/>
          </a:xfrm>
          <a:prstGeom prst="rect">
            <a:avLst/>
          </a:prstGeom>
          <a:ln w="12700">
            <a:miter lim="400000"/>
          </a:ln>
        </p:spPr>
      </p:pic>
      <p:sp>
        <p:nvSpPr>
          <p:cNvPr id="279" name="Shape 279"/>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1" name="Shape 281"/>
          <p:cNvSpPr/>
          <p:nvPr>
            <p:ph type="ctrTitle"/>
          </p:nvPr>
        </p:nvSpPr>
        <p:spPr>
          <a:prstGeom prst="rect">
            <a:avLst/>
          </a:prstGeom>
        </p:spPr>
        <p:txBody>
          <a:bodyPr/>
          <a:lstStyle>
            <a:lvl1pPr defTabSz="502412">
              <a:defRPr sz="6880"/>
            </a:lvl1pPr>
          </a:lstStyle>
          <a:p>
            <a:pPr/>
            <a:r>
              <a:t>How ‘Planguage’ Helps deal with Wicked Software engineering Problems</a:t>
            </a:r>
          </a:p>
        </p:txBody>
      </p:sp>
      <p:sp>
        <p:nvSpPr>
          <p:cNvPr id="282" name="Shape 282"/>
          <p:cNvSpPr/>
          <p:nvPr>
            <p:ph type="subTitle" sz="half" idx="1"/>
          </p:nvPr>
        </p:nvSpPr>
        <p:spPr>
          <a:xfrm>
            <a:off x="1270000" y="5029200"/>
            <a:ext cx="10464800" cy="3897348"/>
          </a:xfrm>
          <a:prstGeom prst="rect">
            <a:avLst/>
          </a:prstGeom>
        </p:spPr>
        <p:txBody>
          <a:bodyPr/>
          <a:lstStyle/>
          <a:p>
            <a:pPr/>
            <a:r>
              <a:t>1. by viewing the problem from a high ‘stakeholder values’ level (avoiding all complex innards)</a:t>
            </a:r>
          </a:p>
          <a:p>
            <a:pPr/>
            <a:r>
              <a:t>2. by dealing with design and costs incrementally</a:t>
            </a:r>
          </a:p>
          <a:p>
            <a:pPr/>
            <a:r>
              <a:t>3. by contracting for results, not work</a:t>
            </a:r>
          </a:p>
          <a:p>
            <a:pPr/>
            <a:r>
              <a:t>4. by being lean: early, preventive </a:t>
            </a:r>
          </a:p>
          <a:p>
            <a:pPr/>
            <a:r>
              <a:t>5. by using scale free methods: scale does not matter</a:t>
            </a:r>
          </a:p>
        </p:txBody>
      </p:sp>
      <p:sp>
        <p:nvSpPr>
          <p:cNvPr id="283" name="Shape 2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xfrm>
            <a:off x="650239" y="511015"/>
            <a:ext cx="11704322" cy="596807"/>
          </a:xfrm>
          <a:prstGeom prst="rect">
            <a:avLst/>
          </a:prstGeom>
        </p:spPr>
        <p:txBody>
          <a:bodyPr/>
          <a:lstStyle>
            <a:lvl1pPr defTabSz="461670">
              <a:defRPr sz="3124"/>
            </a:lvl1pPr>
          </a:lstStyle>
          <a:p>
            <a:pPr/>
            <a:r>
              <a:t>Dimensions of Stakeholder Value</a:t>
            </a:r>
          </a:p>
        </p:txBody>
      </p:sp>
      <p:sp>
        <p:nvSpPr>
          <p:cNvPr id="286" name="Shape 286"/>
          <p:cNvSpPr/>
          <p:nvPr/>
        </p:nvSpPr>
        <p:spPr>
          <a:xfrm>
            <a:off x="10572686" y="9288276"/>
            <a:ext cx="2160855"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1600">
                <a:latin typeface="Calibri"/>
                <a:ea typeface="Calibri"/>
                <a:cs typeface="Calibri"/>
                <a:sym typeface="Calibri"/>
              </a:defRPr>
            </a:lvl1pPr>
          </a:lstStyle>
          <a:p>
            <a:pPr/>
            <a:r>
              <a:t>© Lindsey Brodie 2010</a:t>
            </a:r>
          </a:p>
        </p:txBody>
      </p:sp>
      <p:grpSp>
        <p:nvGrpSpPr>
          <p:cNvPr id="289" name="Group 289"/>
          <p:cNvGrpSpPr/>
          <p:nvPr/>
        </p:nvGrpSpPr>
        <p:grpSpPr>
          <a:xfrm>
            <a:off x="4804550" y="3753737"/>
            <a:ext cx="2600961" cy="2348090"/>
            <a:chOff x="0" y="0"/>
            <a:chExt cx="2600960" cy="2348089"/>
          </a:xfrm>
        </p:grpSpPr>
        <p:sp>
          <p:nvSpPr>
            <p:cNvPr id="287" name="Shape 287"/>
            <p:cNvSpPr/>
            <p:nvPr/>
          </p:nvSpPr>
          <p:spPr>
            <a:xfrm>
              <a:off x="0" y="0"/>
              <a:ext cx="2600961" cy="2348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06"/>
                  </a:moveTo>
                  <a:lnTo>
                    <a:pt x="2894" y="2894"/>
                  </a:lnTo>
                  <a:lnTo>
                    <a:pt x="7906" y="0"/>
                  </a:lnTo>
                  <a:lnTo>
                    <a:pt x="13694" y="0"/>
                  </a:lnTo>
                  <a:lnTo>
                    <a:pt x="18706" y="2894"/>
                  </a:lnTo>
                  <a:lnTo>
                    <a:pt x="21600" y="7906"/>
                  </a:lnTo>
                  <a:lnTo>
                    <a:pt x="21600" y="13694"/>
                  </a:lnTo>
                  <a:lnTo>
                    <a:pt x="18706" y="18706"/>
                  </a:lnTo>
                  <a:lnTo>
                    <a:pt x="13694" y="21600"/>
                  </a:lnTo>
                  <a:lnTo>
                    <a:pt x="7906" y="21600"/>
                  </a:lnTo>
                  <a:lnTo>
                    <a:pt x="2894" y="18706"/>
                  </a:lnTo>
                  <a:lnTo>
                    <a:pt x="0" y="13694"/>
                  </a:lnTo>
                  <a:close/>
                </a:path>
              </a:pathLst>
            </a:cu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50800" dist="25400" dir="5400000">
                <a:srgbClr val="000000">
                  <a:alpha val="35000"/>
                </a:srgbClr>
              </a:outerShdw>
            </a:effectLst>
          </p:spPr>
          <p:txBody>
            <a:bodyPr wrap="square" lIns="65022" tIns="65022" rIns="65022" bIns="65022" numCol="1" anchor="ctr">
              <a:noAutofit/>
            </a:bodyPr>
            <a:lstStyle/>
            <a:p>
              <a:pPr defTabSz="650240">
                <a:defRPr sz="2400">
                  <a:solidFill>
                    <a:srgbClr val="FFFFFF"/>
                  </a:solidFill>
                  <a:latin typeface="Calibri"/>
                  <a:ea typeface="Calibri"/>
                  <a:cs typeface="Calibri"/>
                  <a:sym typeface="Calibri"/>
                </a:defRPr>
              </a:pPr>
            </a:p>
          </p:txBody>
        </p:sp>
        <p:sp>
          <p:nvSpPr>
            <p:cNvPr id="288" name="Shape 288"/>
            <p:cNvSpPr/>
            <p:nvPr/>
          </p:nvSpPr>
          <p:spPr>
            <a:xfrm>
              <a:off x="348479" y="753421"/>
              <a:ext cx="1904002" cy="8412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ctr">
              <a:spAutoFit/>
            </a:bodyPr>
            <a:lstStyle>
              <a:lvl1pPr defTabSz="650240">
                <a:defRPr sz="2400">
                  <a:solidFill>
                    <a:srgbClr val="FFFFFF"/>
                  </a:solidFill>
                  <a:latin typeface="Calibri"/>
                  <a:ea typeface="Calibri"/>
                  <a:cs typeface="Calibri"/>
                  <a:sym typeface="Calibri"/>
                </a:defRPr>
              </a:lvl1pPr>
            </a:lstStyle>
            <a:p>
              <a:pPr/>
              <a:r>
                <a:t>Stakeholder Value</a:t>
              </a:r>
            </a:p>
          </p:txBody>
        </p:sp>
      </p:grpSp>
      <p:sp>
        <p:nvSpPr>
          <p:cNvPr id="290" name="Shape 290"/>
          <p:cNvSpPr/>
          <p:nvPr/>
        </p:nvSpPr>
        <p:spPr>
          <a:xfrm>
            <a:off x="4804553" y="2910588"/>
            <a:ext cx="650239" cy="1023522"/>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1" name="Shape 291"/>
          <p:cNvSpPr/>
          <p:nvPr/>
        </p:nvSpPr>
        <p:spPr>
          <a:xfrm>
            <a:off x="3925525" y="3753740"/>
            <a:ext cx="1059649" cy="632175"/>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2" name="Shape 292"/>
          <p:cNvSpPr/>
          <p:nvPr/>
        </p:nvSpPr>
        <p:spPr>
          <a:xfrm>
            <a:off x="3516108" y="4385914"/>
            <a:ext cx="1300491" cy="342421"/>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3" name="Shape 293"/>
          <p:cNvSpPr/>
          <p:nvPr/>
        </p:nvSpPr>
        <p:spPr>
          <a:xfrm flipV="1">
            <a:off x="3949609" y="5511057"/>
            <a:ext cx="1047611" cy="614854"/>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4" name="Shape 294"/>
          <p:cNvSpPr/>
          <p:nvPr/>
        </p:nvSpPr>
        <p:spPr>
          <a:xfrm flipH="1">
            <a:off x="6103902" y="2731347"/>
            <a:ext cx="2259" cy="1023524"/>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5" name="Shape 295"/>
          <p:cNvSpPr/>
          <p:nvPr/>
        </p:nvSpPr>
        <p:spPr>
          <a:xfrm flipH="1">
            <a:off x="6743229" y="2911968"/>
            <a:ext cx="505744" cy="1023523"/>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6" name="Shape 296"/>
          <p:cNvSpPr/>
          <p:nvPr/>
        </p:nvSpPr>
        <p:spPr>
          <a:xfrm flipH="1">
            <a:off x="7248971" y="3753736"/>
            <a:ext cx="975361" cy="632175"/>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7" name="Shape 297"/>
          <p:cNvSpPr/>
          <p:nvPr/>
        </p:nvSpPr>
        <p:spPr>
          <a:xfrm flipH="1" flipV="1">
            <a:off x="7405510" y="4990998"/>
            <a:ext cx="975361" cy="2"/>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8" name="Shape 298"/>
          <p:cNvSpPr/>
          <p:nvPr/>
        </p:nvSpPr>
        <p:spPr>
          <a:xfrm flipH="1" flipV="1">
            <a:off x="7248971" y="5486974"/>
            <a:ext cx="975361" cy="614855"/>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299" name="Shape 299"/>
          <p:cNvSpPr/>
          <p:nvPr/>
        </p:nvSpPr>
        <p:spPr>
          <a:xfrm flipH="1" flipV="1">
            <a:off x="6761292" y="5902774"/>
            <a:ext cx="644220" cy="1005831"/>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300" name="Shape 300"/>
          <p:cNvSpPr/>
          <p:nvPr/>
        </p:nvSpPr>
        <p:spPr>
          <a:xfrm>
            <a:off x="8808128" y="4648411"/>
            <a:ext cx="2082274"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Financial Gain</a:t>
            </a:r>
          </a:p>
        </p:txBody>
      </p:sp>
      <p:sp>
        <p:nvSpPr>
          <p:cNvPr id="301" name="Shape 301"/>
          <p:cNvSpPr/>
          <p:nvPr/>
        </p:nvSpPr>
        <p:spPr>
          <a:xfrm>
            <a:off x="8429028" y="6119521"/>
            <a:ext cx="2472204"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Financial Penalty</a:t>
            </a:r>
          </a:p>
        </p:txBody>
      </p:sp>
      <p:sp>
        <p:nvSpPr>
          <p:cNvPr id="302" name="Shape 302"/>
          <p:cNvSpPr/>
          <p:nvPr/>
        </p:nvSpPr>
        <p:spPr>
          <a:xfrm>
            <a:off x="2763745" y="3354080"/>
            <a:ext cx="866349"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Legal</a:t>
            </a:r>
          </a:p>
        </p:txBody>
      </p:sp>
      <p:sp>
        <p:nvSpPr>
          <p:cNvPr id="303" name="Shape 303"/>
          <p:cNvSpPr/>
          <p:nvPr/>
        </p:nvSpPr>
        <p:spPr>
          <a:xfrm>
            <a:off x="661949" y="3971977"/>
            <a:ext cx="3309511" cy="8412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650240">
              <a:defRPr sz="2400">
                <a:latin typeface="Calibri"/>
                <a:ea typeface="Calibri"/>
                <a:cs typeface="Calibri"/>
                <a:sym typeface="Calibri"/>
              </a:defRPr>
            </a:pPr>
            <a:r>
              <a:t>Strategic /</a:t>
            </a:r>
          </a:p>
          <a:p>
            <a:pPr algn="l" defTabSz="650240">
              <a:defRPr sz="2400">
                <a:latin typeface="Calibri"/>
                <a:ea typeface="Calibri"/>
                <a:cs typeface="Calibri"/>
                <a:sym typeface="Calibri"/>
              </a:defRPr>
            </a:pPr>
            <a:r>
              <a:t>Competitive Advantage</a:t>
            </a:r>
          </a:p>
        </p:txBody>
      </p:sp>
      <p:sp>
        <p:nvSpPr>
          <p:cNvPr id="304" name="Shape 304"/>
          <p:cNvSpPr/>
          <p:nvPr/>
        </p:nvSpPr>
        <p:spPr>
          <a:xfrm>
            <a:off x="1672052" y="6158678"/>
            <a:ext cx="3038941" cy="8412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650240">
              <a:defRPr sz="2400">
                <a:latin typeface="Calibri"/>
                <a:ea typeface="Calibri"/>
                <a:cs typeface="Calibri"/>
                <a:sym typeface="Calibri"/>
              </a:defRPr>
            </a:pPr>
            <a:r>
              <a:t>Opinion / Intuition /</a:t>
            </a:r>
          </a:p>
          <a:p>
            <a:pPr algn="l" defTabSz="650240">
              <a:defRPr sz="2400">
                <a:latin typeface="Calibri"/>
                <a:ea typeface="Calibri"/>
                <a:cs typeface="Calibri"/>
                <a:sym typeface="Calibri"/>
              </a:defRPr>
            </a:pPr>
            <a:r>
              <a:t>Bias</a:t>
            </a:r>
          </a:p>
        </p:txBody>
      </p:sp>
      <p:sp>
        <p:nvSpPr>
          <p:cNvPr id="305" name="Shape 305"/>
          <p:cNvSpPr/>
          <p:nvPr/>
        </p:nvSpPr>
        <p:spPr>
          <a:xfrm>
            <a:off x="7405513" y="7125351"/>
            <a:ext cx="732849" cy="485647"/>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Cost</a:t>
            </a:r>
          </a:p>
        </p:txBody>
      </p:sp>
      <p:sp>
        <p:nvSpPr>
          <p:cNvPr id="306" name="Shape 306"/>
          <p:cNvSpPr/>
          <p:nvPr/>
        </p:nvSpPr>
        <p:spPr>
          <a:xfrm>
            <a:off x="6154224" y="7478591"/>
            <a:ext cx="920224"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Other</a:t>
            </a:r>
          </a:p>
        </p:txBody>
      </p:sp>
      <p:sp>
        <p:nvSpPr>
          <p:cNvPr id="307" name="Shape 307"/>
          <p:cNvSpPr/>
          <p:nvPr/>
        </p:nvSpPr>
        <p:spPr>
          <a:xfrm>
            <a:off x="8571639" y="3354080"/>
            <a:ext cx="2585462"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Organizational Fit</a:t>
            </a:r>
          </a:p>
        </p:txBody>
      </p:sp>
      <p:sp>
        <p:nvSpPr>
          <p:cNvPr id="308" name="Shape 308"/>
          <p:cNvSpPr/>
          <p:nvPr/>
        </p:nvSpPr>
        <p:spPr>
          <a:xfrm>
            <a:off x="2621577" y="2214664"/>
            <a:ext cx="2113975"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Environmental</a:t>
            </a:r>
          </a:p>
        </p:txBody>
      </p:sp>
      <p:sp>
        <p:nvSpPr>
          <p:cNvPr id="309" name="Shape 309"/>
          <p:cNvSpPr/>
          <p:nvPr/>
        </p:nvSpPr>
        <p:spPr>
          <a:xfrm>
            <a:off x="5502960" y="1922568"/>
            <a:ext cx="1420733"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Timing    </a:t>
            </a:r>
          </a:p>
        </p:txBody>
      </p:sp>
      <p:sp>
        <p:nvSpPr>
          <p:cNvPr id="310" name="Shape 310"/>
          <p:cNvSpPr/>
          <p:nvPr/>
        </p:nvSpPr>
        <p:spPr>
          <a:xfrm flipH="1" flipV="1">
            <a:off x="6344769" y="6119522"/>
            <a:ext cx="155328" cy="1007536"/>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311" name="Shape 311"/>
          <p:cNvSpPr/>
          <p:nvPr/>
        </p:nvSpPr>
        <p:spPr>
          <a:xfrm>
            <a:off x="5210436" y="7383399"/>
            <a:ext cx="684183"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Risk</a:t>
            </a:r>
          </a:p>
        </p:txBody>
      </p:sp>
      <p:sp>
        <p:nvSpPr>
          <p:cNvPr id="312" name="Shape 312"/>
          <p:cNvSpPr/>
          <p:nvPr/>
        </p:nvSpPr>
        <p:spPr>
          <a:xfrm flipV="1">
            <a:off x="4973135" y="5962978"/>
            <a:ext cx="474507" cy="945629"/>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313" name="Shape 313"/>
          <p:cNvSpPr/>
          <p:nvPr/>
        </p:nvSpPr>
        <p:spPr>
          <a:xfrm>
            <a:off x="7184328" y="1900047"/>
            <a:ext cx="3817163" cy="8412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650240">
              <a:defRPr sz="2400">
                <a:latin typeface="Calibri"/>
                <a:ea typeface="Calibri"/>
                <a:cs typeface="Calibri"/>
                <a:sym typeface="Calibri"/>
              </a:defRPr>
            </a:pPr>
            <a:r>
              <a:t>Productivity / Efficiency /</a:t>
            </a:r>
          </a:p>
          <a:p>
            <a:pPr algn="l" defTabSz="650240">
              <a:defRPr sz="2400">
                <a:latin typeface="Calibri"/>
                <a:ea typeface="Calibri"/>
                <a:cs typeface="Calibri"/>
                <a:sym typeface="Calibri"/>
              </a:defRPr>
            </a:pPr>
            <a:r>
              <a:t>Resources Savings</a:t>
            </a:r>
          </a:p>
        </p:txBody>
      </p:sp>
      <p:sp>
        <p:nvSpPr>
          <p:cNvPr id="314" name="Shape 314"/>
          <p:cNvSpPr/>
          <p:nvPr/>
        </p:nvSpPr>
        <p:spPr>
          <a:xfrm flipV="1">
            <a:off x="5701406" y="6121228"/>
            <a:ext cx="172025" cy="1004126"/>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315" name="Shape 315"/>
          <p:cNvSpPr/>
          <p:nvPr/>
        </p:nvSpPr>
        <p:spPr>
          <a:xfrm>
            <a:off x="3563393" y="7014759"/>
            <a:ext cx="1463596"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Values Fit</a:t>
            </a:r>
          </a:p>
        </p:txBody>
      </p:sp>
      <p:sp>
        <p:nvSpPr>
          <p:cNvPr id="316" name="Shape 316"/>
          <p:cNvSpPr/>
          <p:nvPr/>
        </p:nvSpPr>
        <p:spPr>
          <a:xfrm>
            <a:off x="1511339" y="8491008"/>
            <a:ext cx="10137597"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i="1" sz="2400">
                <a:latin typeface="Calibri"/>
                <a:ea typeface="Calibri"/>
                <a:cs typeface="Calibri"/>
                <a:sym typeface="Calibri"/>
              </a:defRPr>
            </a:lvl1pPr>
          </a:lstStyle>
          <a:p>
            <a:pPr/>
            <a:r>
              <a:t>Any change is evaluated against several dimensions of stakeholder value</a:t>
            </a:r>
          </a:p>
        </p:txBody>
      </p:sp>
      <p:sp>
        <p:nvSpPr>
          <p:cNvPr id="317" name="Shape 317"/>
          <p:cNvSpPr/>
          <p:nvPr/>
        </p:nvSpPr>
        <p:spPr>
          <a:xfrm flipV="1">
            <a:off x="3516108" y="5210005"/>
            <a:ext cx="1300483" cy="276967"/>
          </a:xfrm>
          <a:prstGeom prst="line">
            <a:avLst/>
          </a:prstGeom>
          <a:ln w="88900">
            <a:solidFill>
              <a:srgbClr val="4F81BD"/>
            </a:solidFill>
            <a:tailEnd type="triangle"/>
          </a:ln>
          <a:effectLst>
            <a:outerShdw sx="100000" sy="100000" kx="0" ky="0" algn="b" rotWithShape="0" blurRad="50800" dist="25400" dir="5400000">
              <a:srgbClr val="000000">
                <a:alpha val="38000"/>
              </a:srgbClr>
            </a:outerShdw>
          </a:effectLst>
        </p:spPr>
        <p:txBody>
          <a:bodyPr lIns="65022" tIns="65022" rIns="65022" bIns="65022"/>
          <a:lstStyle/>
          <a:p>
            <a:pPr algn="l" defTabSz="650240">
              <a:defRPr sz="2400">
                <a:latin typeface="Calibri"/>
                <a:ea typeface="Calibri"/>
                <a:cs typeface="Calibri"/>
                <a:sym typeface="Calibri"/>
              </a:defRPr>
            </a:pPr>
          </a:p>
        </p:txBody>
      </p:sp>
      <p:sp>
        <p:nvSpPr>
          <p:cNvPr id="318" name="Shape 318"/>
          <p:cNvSpPr/>
          <p:nvPr/>
        </p:nvSpPr>
        <p:spPr>
          <a:xfrm>
            <a:off x="1691969" y="5173880"/>
            <a:ext cx="1571496" cy="4856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2400">
                <a:latin typeface="Calibri"/>
                <a:ea typeface="Calibri"/>
                <a:cs typeface="Calibri"/>
                <a:sym typeface="Calibri"/>
              </a:defRPr>
            </a:lvl1pPr>
          </a:lstStyle>
          <a:p>
            <a:pPr/>
            <a:r>
              <a:t>Innovation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title"/>
          </p:nvPr>
        </p:nvSpPr>
        <p:spPr>
          <a:prstGeom prst="rect">
            <a:avLst/>
          </a:prstGeom>
        </p:spPr>
        <p:txBody>
          <a:bodyPr/>
          <a:lstStyle/>
          <a:p>
            <a:pPr/>
          </a:p>
        </p:txBody>
      </p:sp>
      <p:sp>
        <p:nvSpPr>
          <p:cNvPr id="321" name="Shape 32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2" name="Screen Shot 2015-09-11 at 12.59.09.png"/>
          <p:cNvPicPr>
            <a:picLocks noChangeAspect="1"/>
          </p:cNvPicPr>
          <p:nvPr/>
        </p:nvPicPr>
        <p:blipFill>
          <a:blip r:embed="rId3">
            <a:extLst/>
          </a:blip>
          <a:stretch>
            <a:fillRect/>
          </a:stretch>
        </p:blipFill>
        <p:spPr>
          <a:xfrm>
            <a:off x="297331" y="180622"/>
            <a:ext cx="12771381" cy="9753601"/>
          </a:xfrm>
          <a:prstGeom prst="rect">
            <a:avLst/>
          </a:prstGeom>
          <a:ln w="12700">
            <a:miter lim="400000"/>
          </a:ln>
        </p:spPr>
      </p:pic>
      <p:sp>
        <p:nvSpPr>
          <p:cNvPr id="323" name="Shape 323"/>
          <p:cNvSpPr/>
          <p:nvPr/>
        </p:nvSpPr>
        <p:spPr>
          <a:xfrm>
            <a:off x="9174805" y="100864"/>
            <a:ext cx="2999936" cy="676146"/>
          </a:xfrm>
          <a:prstGeom prst="rect">
            <a:avLst/>
          </a:prstGeom>
          <a:solidFill>
            <a:srgbClr val="3333CC"/>
          </a:solidFill>
          <a:ln w="25400">
            <a:solidFill>
              <a:srgbClr val="252595"/>
            </a:solidFill>
            <a:bevel/>
          </a:ln>
          <a:extLst>
            <a:ext uri="{C572A759-6A51-4108-AA02-DFA0A04FC94B}">
              <ma14:wrappingTextBoxFlag xmlns:ma14="http://schemas.microsoft.com/office/mac/drawingml/2011/main" val="1"/>
            </a:ext>
          </a:extLst>
        </p:spPr>
        <p:txBody>
          <a:bodyPr wrap="none" lIns="65022" tIns="65022" rIns="65022" bIns="65022">
            <a:spAutoFit/>
          </a:bodyPr>
          <a:lstStyle>
            <a:lvl1pPr defTabSz="1300480">
              <a:defRPr sz="3400">
                <a:solidFill>
                  <a:srgbClr val="FFFFFF"/>
                </a:solidFill>
                <a:latin typeface="Helvetica"/>
                <a:ea typeface="Helvetica"/>
                <a:cs typeface="Helvetica"/>
                <a:sym typeface="Helvetica"/>
              </a:defRPr>
            </a:lvl1pPr>
          </a:lstStyle>
          <a:p>
            <a:pPr/>
            <a:r>
              <a:t>Niels Malotaux</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xfrm>
            <a:off x="725675" y="2022643"/>
            <a:ext cx="10254786" cy="1153001"/>
          </a:xfrm>
          <a:prstGeom prst="rect">
            <a:avLst/>
          </a:prstGeom>
        </p:spPr>
        <p:txBody>
          <a:bodyPr/>
          <a:lstStyle/>
          <a:p>
            <a:pPr/>
            <a:r>
              <a:t>From Scales to Solutions</a:t>
            </a:r>
          </a:p>
        </p:txBody>
      </p:sp>
      <p:grpSp>
        <p:nvGrpSpPr>
          <p:cNvPr id="330" name="Group 330"/>
          <p:cNvGrpSpPr/>
          <p:nvPr/>
        </p:nvGrpSpPr>
        <p:grpSpPr>
          <a:xfrm>
            <a:off x="896274" y="4791132"/>
            <a:ext cx="1990263" cy="1080807"/>
            <a:chOff x="0" y="0"/>
            <a:chExt cx="1990262" cy="1080805"/>
          </a:xfrm>
        </p:grpSpPr>
        <p:sp>
          <p:nvSpPr>
            <p:cNvPr id="328" name="Shape 328"/>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29" name="Shape 329"/>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Objective</a:t>
              </a:r>
            </a:p>
          </p:txBody>
        </p:sp>
      </p:grpSp>
      <p:grpSp>
        <p:nvGrpSpPr>
          <p:cNvPr id="333" name="Group 333"/>
          <p:cNvGrpSpPr/>
          <p:nvPr/>
        </p:nvGrpSpPr>
        <p:grpSpPr>
          <a:xfrm>
            <a:off x="896272" y="6047676"/>
            <a:ext cx="1990264" cy="1080806"/>
            <a:chOff x="0" y="0"/>
            <a:chExt cx="1990262" cy="1080805"/>
          </a:xfrm>
        </p:grpSpPr>
        <p:sp>
          <p:nvSpPr>
            <p:cNvPr id="331" name="Shape 331"/>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32" name="Shape 332"/>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Resources</a:t>
              </a:r>
            </a:p>
          </p:txBody>
        </p:sp>
      </p:grpSp>
      <p:grpSp>
        <p:nvGrpSpPr>
          <p:cNvPr id="336" name="Group 336"/>
          <p:cNvGrpSpPr/>
          <p:nvPr/>
        </p:nvGrpSpPr>
        <p:grpSpPr>
          <a:xfrm>
            <a:off x="896271" y="7304220"/>
            <a:ext cx="1990264" cy="1080807"/>
            <a:chOff x="0" y="0"/>
            <a:chExt cx="1990262" cy="1080805"/>
          </a:xfrm>
        </p:grpSpPr>
        <p:sp>
          <p:nvSpPr>
            <p:cNvPr id="334" name="Shape 334"/>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35" name="Shape 335"/>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Benefits-to-Cost Ratio</a:t>
              </a:r>
            </a:p>
          </p:txBody>
        </p:sp>
      </p:grpSp>
      <p:grpSp>
        <p:nvGrpSpPr>
          <p:cNvPr id="339" name="Group 339"/>
          <p:cNvGrpSpPr/>
          <p:nvPr/>
        </p:nvGrpSpPr>
        <p:grpSpPr>
          <a:xfrm>
            <a:off x="3154542" y="3569734"/>
            <a:ext cx="1990264" cy="1080806"/>
            <a:chOff x="0" y="0"/>
            <a:chExt cx="1990262" cy="1080805"/>
          </a:xfrm>
        </p:grpSpPr>
        <p:sp>
          <p:nvSpPr>
            <p:cNvPr id="337" name="Shape 337"/>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38" name="Shape 338"/>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1</a:t>
              </a:r>
            </a:p>
          </p:txBody>
        </p:sp>
      </p:grpSp>
      <p:grpSp>
        <p:nvGrpSpPr>
          <p:cNvPr id="342" name="Group 342"/>
          <p:cNvGrpSpPr/>
          <p:nvPr/>
        </p:nvGrpSpPr>
        <p:grpSpPr>
          <a:xfrm>
            <a:off x="5465530" y="3569734"/>
            <a:ext cx="1990263" cy="1080806"/>
            <a:chOff x="0" y="0"/>
            <a:chExt cx="1990262" cy="1080805"/>
          </a:xfrm>
        </p:grpSpPr>
        <p:sp>
          <p:nvSpPr>
            <p:cNvPr id="340" name="Shape 340"/>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41" name="Shape 341"/>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2</a:t>
              </a:r>
            </a:p>
          </p:txBody>
        </p:sp>
      </p:grpSp>
      <p:grpSp>
        <p:nvGrpSpPr>
          <p:cNvPr id="345" name="Group 345"/>
          <p:cNvGrpSpPr/>
          <p:nvPr/>
        </p:nvGrpSpPr>
        <p:grpSpPr>
          <a:xfrm>
            <a:off x="7776518" y="3569734"/>
            <a:ext cx="1990263" cy="1080806"/>
            <a:chOff x="0" y="0"/>
            <a:chExt cx="1990262" cy="1080805"/>
          </a:xfrm>
        </p:grpSpPr>
        <p:sp>
          <p:nvSpPr>
            <p:cNvPr id="343" name="Shape 343"/>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44" name="Shape 344"/>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Solution n</a:t>
              </a:r>
            </a:p>
          </p:txBody>
        </p:sp>
      </p:grpSp>
      <p:grpSp>
        <p:nvGrpSpPr>
          <p:cNvPr id="348" name="Group 348"/>
          <p:cNvGrpSpPr/>
          <p:nvPr/>
        </p:nvGrpSpPr>
        <p:grpSpPr>
          <a:xfrm>
            <a:off x="10087506" y="3569734"/>
            <a:ext cx="1990264" cy="1080806"/>
            <a:chOff x="0" y="0"/>
            <a:chExt cx="1990262" cy="1080805"/>
          </a:xfrm>
        </p:grpSpPr>
        <p:sp>
          <p:nvSpPr>
            <p:cNvPr id="346" name="Shape 346"/>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47" name="Shape 347"/>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a:t>
              </a:r>
            </a:p>
          </p:txBody>
        </p:sp>
      </p:grpSp>
      <p:grpSp>
        <p:nvGrpSpPr>
          <p:cNvPr id="351" name="Group 351"/>
          <p:cNvGrpSpPr/>
          <p:nvPr/>
        </p:nvGrpSpPr>
        <p:grpSpPr>
          <a:xfrm>
            <a:off x="3154541" y="4791132"/>
            <a:ext cx="1990264" cy="1080807"/>
            <a:chOff x="0" y="0"/>
            <a:chExt cx="1990262" cy="1080805"/>
          </a:xfrm>
        </p:grpSpPr>
        <p:sp>
          <p:nvSpPr>
            <p:cNvPr id="349" name="Shape 349"/>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50" name="Shape 350"/>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54" name="Group 354"/>
          <p:cNvGrpSpPr/>
          <p:nvPr/>
        </p:nvGrpSpPr>
        <p:grpSpPr>
          <a:xfrm>
            <a:off x="5465530" y="4791132"/>
            <a:ext cx="1990263" cy="1080807"/>
            <a:chOff x="0" y="0"/>
            <a:chExt cx="1990262" cy="1080805"/>
          </a:xfrm>
        </p:grpSpPr>
        <p:sp>
          <p:nvSpPr>
            <p:cNvPr id="352" name="Shape 352"/>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53" name="Shape 353"/>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57" name="Group 357"/>
          <p:cNvGrpSpPr/>
          <p:nvPr/>
        </p:nvGrpSpPr>
        <p:grpSpPr>
          <a:xfrm>
            <a:off x="7776518" y="4791132"/>
            <a:ext cx="1990263" cy="1080807"/>
            <a:chOff x="0" y="0"/>
            <a:chExt cx="1990262" cy="1080805"/>
          </a:xfrm>
        </p:grpSpPr>
        <p:sp>
          <p:nvSpPr>
            <p:cNvPr id="355" name="Shape 355"/>
            <p:cNvSpPr/>
            <p:nvPr/>
          </p:nvSpPr>
          <p:spPr>
            <a:xfrm>
              <a:off x="0" y="-1"/>
              <a:ext cx="1990263" cy="1080807"/>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56" name="Shape 356"/>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Impact on Objective</a:t>
              </a:r>
            </a:p>
          </p:txBody>
        </p:sp>
      </p:grpSp>
      <p:grpSp>
        <p:nvGrpSpPr>
          <p:cNvPr id="360" name="Group 360"/>
          <p:cNvGrpSpPr/>
          <p:nvPr/>
        </p:nvGrpSpPr>
        <p:grpSpPr>
          <a:xfrm>
            <a:off x="3154541" y="6082832"/>
            <a:ext cx="1990264" cy="1080807"/>
            <a:chOff x="0" y="0"/>
            <a:chExt cx="1990262" cy="1080805"/>
          </a:xfrm>
        </p:grpSpPr>
        <p:sp>
          <p:nvSpPr>
            <p:cNvPr id="358" name="Shape 358"/>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59" name="Shape 359"/>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363" name="Group 363"/>
          <p:cNvGrpSpPr/>
          <p:nvPr/>
        </p:nvGrpSpPr>
        <p:grpSpPr>
          <a:xfrm>
            <a:off x="5465530" y="6082832"/>
            <a:ext cx="1990263" cy="1080807"/>
            <a:chOff x="0" y="0"/>
            <a:chExt cx="1990262" cy="1080805"/>
          </a:xfrm>
        </p:grpSpPr>
        <p:sp>
          <p:nvSpPr>
            <p:cNvPr id="361" name="Shape 361"/>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62" name="Shape 362"/>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366" name="Group 366"/>
          <p:cNvGrpSpPr/>
          <p:nvPr/>
        </p:nvGrpSpPr>
        <p:grpSpPr>
          <a:xfrm>
            <a:off x="7776517" y="6082832"/>
            <a:ext cx="1990264" cy="1080807"/>
            <a:chOff x="0" y="0"/>
            <a:chExt cx="1990262" cy="1080805"/>
          </a:xfrm>
        </p:grpSpPr>
        <p:sp>
          <p:nvSpPr>
            <p:cNvPr id="364" name="Shape 364"/>
            <p:cNvSpPr/>
            <p:nvPr/>
          </p:nvSpPr>
          <p:spPr>
            <a:xfrm>
              <a:off x="0" y="-1"/>
              <a:ext cx="1990263" cy="1080807"/>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65" name="Shape 365"/>
            <p:cNvSpPr/>
            <p:nvPr/>
          </p:nvSpPr>
          <p:spPr>
            <a:xfrm>
              <a:off x="0" y="136034"/>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Impact on Budget</a:t>
              </a:r>
            </a:p>
          </p:txBody>
        </p:sp>
      </p:grpSp>
      <p:grpSp>
        <p:nvGrpSpPr>
          <p:cNvPr id="369" name="Group 369"/>
          <p:cNvGrpSpPr/>
          <p:nvPr/>
        </p:nvGrpSpPr>
        <p:grpSpPr>
          <a:xfrm>
            <a:off x="3154540" y="7304220"/>
            <a:ext cx="1990264" cy="1080807"/>
            <a:chOff x="0" y="0"/>
            <a:chExt cx="1990262" cy="1080805"/>
          </a:xfrm>
        </p:grpSpPr>
        <p:sp>
          <p:nvSpPr>
            <p:cNvPr id="367" name="Shape 367"/>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68" name="Shape 368"/>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372" name="Group 372"/>
          <p:cNvGrpSpPr/>
          <p:nvPr/>
        </p:nvGrpSpPr>
        <p:grpSpPr>
          <a:xfrm>
            <a:off x="5465530" y="7304220"/>
            <a:ext cx="1990263" cy="1080807"/>
            <a:chOff x="0" y="0"/>
            <a:chExt cx="1990262" cy="1080805"/>
          </a:xfrm>
        </p:grpSpPr>
        <p:sp>
          <p:nvSpPr>
            <p:cNvPr id="370" name="Shape 370"/>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71" name="Shape 371"/>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375" name="Group 375"/>
          <p:cNvGrpSpPr/>
          <p:nvPr/>
        </p:nvGrpSpPr>
        <p:grpSpPr>
          <a:xfrm>
            <a:off x="7776517" y="7304220"/>
            <a:ext cx="1990264" cy="1080807"/>
            <a:chOff x="0" y="0"/>
            <a:chExt cx="1990262" cy="1080805"/>
          </a:xfrm>
        </p:grpSpPr>
        <p:sp>
          <p:nvSpPr>
            <p:cNvPr id="373" name="Shape 373"/>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74" name="Shape 374"/>
            <p:cNvSpPr/>
            <p:nvPr/>
          </p:nvSpPr>
          <p:spPr>
            <a:xfrm>
              <a:off x="0" y="31383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Ratio</a:t>
              </a:r>
            </a:p>
          </p:txBody>
        </p:sp>
      </p:grpSp>
      <p:grpSp>
        <p:nvGrpSpPr>
          <p:cNvPr id="378" name="Group 378"/>
          <p:cNvGrpSpPr/>
          <p:nvPr/>
        </p:nvGrpSpPr>
        <p:grpSpPr>
          <a:xfrm>
            <a:off x="10087505" y="4749367"/>
            <a:ext cx="1990263" cy="1164337"/>
            <a:chOff x="0" y="-41765"/>
            <a:chExt cx="1990262" cy="1164336"/>
          </a:xfrm>
        </p:grpSpPr>
        <p:sp>
          <p:nvSpPr>
            <p:cNvPr id="376" name="Shape 376"/>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77" name="Shape 377"/>
            <p:cNvSpPr/>
            <p:nvPr/>
          </p:nvSpPr>
          <p:spPr>
            <a:xfrm>
              <a:off x="0" y="-4176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a:t>
              </a:r>
              <a:br/>
              <a:r>
                <a:t>Impact on Objective</a:t>
              </a:r>
            </a:p>
          </p:txBody>
        </p:sp>
      </p:grpSp>
      <p:grpSp>
        <p:nvGrpSpPr>
          <p:cNvPr id="381" name="Group 381"/>
          <p:cNvGrpSpPr/>
          <p:nvPr/>
        </p:nvGrpSpPr>
        <p:grpSpPr>
          <a:xfrm>
            <a:off x="10087504" y="6063043"/>
            <a:ext cx="1990263" cy="1164337"/>
            <a:chOff x="0" y="-41765"/>
            <a:chExt cx="1990262" cy="1164336"/>
          </a:xfrm>
        </p:grpSpPr>
        <p:sp>
          <p:nvSpPr>
            <p:cNvPr id="379" name="Shape 379"/>
            <p:cNvSpPr/>
            <p:nvPr/>
          </p:nvSpPr>
          <p:spPr>
            <a:xfrm>
              <a:off x="0" y="-1"/>
              <a:ext cx="1990263" cy="1080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380" name="Shape 380"/>
            <p:cNvSpPr/>
            <p:nvPr/>
          </p:nvSpPr>
          <p:spPr>
            <a:xfrm>
              <a:off x="0" y="-4176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Total</a:t>
              </a:r>
              <a:br/>
              <a:r>
                <a:t>Impact on Budget</a:t>
              </a:r>
            </a:p>
          </p:txBody>
        </p:sp>
      </p:grpSp>
      <p:sp>
        <p:nvSpPr>
          <p:cNvPr id="382" name="Shape 382"/>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35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35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333"/>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360"/>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363"/>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7" fill="hold">
                                  <p:stCondLst>
                                    <p:cond delay="0"/>
                                  </p:stCondLst>
                                  <p:iterate type="el" backwards="0">
                                    <p:tmAbs val="0"/>
                                  </p:iterate>
                                  <p:childTnLst>
                                    <p:set>
                                      <p:cBhvr>
                                        <p:cTn id="25" fill="hold"/>
                                        <p:tgtEl>
                                          <p:spTgt spid="36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8" fill="hold">
                                  <p:stCondLst>
                                    <p:cond delay="0"/>
                                  </p:stCondLst>
                                  <p:iterate type="el" backwards="0">
                                    <p:tmAbs val="0"/>
                                  </p:iterate>
                                  <p:childTnLst>
                                    <p:set>
                                      <p:cBhvr>
                                        <p:cTn id="29" fill="hold"/>
                                        <p:tgtEl>
                                          <p:spTgt spid="348"/>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378"/>
                                        </p:tgtEl>
                                        <p:attrNameLst>
                                          <p:attrName>style.visibility</p:attrName>
                                        </p:attrNameLst>
                                      </p:cBhvr>
                                      <p:to>
                                        <p:strVal val="visible"/>
                                      </p:to>
                                    </p:set>
                                  </p:childTnLst>
                                </p:cTn>
                              </p:par>
                            </p:childTnLst>
                          </p:cTn>
                        </p:par>
                        <p:par>
                          <p:cTn id="33" fill="hold">
                            <p:stCondLst>
                              <p:cond delay="0"/>
                            </p:stCondLst>
                            <p:childTnLst>
                              <p:par>
                                <p:cTn id="34" presetClass="entr" nodeType="afterEffect" presetSubtype="0" presetID="1" grpId="10" fill="hold">
                                  <p:stCondLst>
                                    <p:cond delay="0"/>
                                  </p:stCondLst>
                                  <p:iterate type="el" backwards="0">
                                    <p:tmAbs val="0"/>
                                  </p:iterate>
                                  <p:childTnLst>
                                    <p:set>
                                      <p:cBhvr>
                                        <p:cTn id="35" fill="hold"/>
                                        <p:tgtEl>
                                          <p:spTgt spid="3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0" presetID="1" grpId="11" fill="hold">
                                  <p:stCondLst>
                                    <p:cond delay="0"/>
                                  </p:stCondLst>
                                  <p:iterate type="el" backwards="0">
                                    <p:tmAbs val="0"/>
                                  </p:iterate>
                                  <p:childTnLst>
                                    <p:set>
                                      <p:cBhvr>
                                        <p:cTn id="39" fill="hold"/>
                                        <p:tgtEl>
                                          <p:spTgt spid="336"/>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369"/>
                                        </p:tgtEl>
                                        <p:attrNameLst>
                                          <p:attrName>style.visibility</p:attrName>
                                        </p:attrNameLst>
                                      </p:cBhvr>
                                      <p:to>
                                        <p:strVal val="visible"/>
                                      </p:to>
                                    </p:set>
                                  </p:childTnLst>
                                </p:cTn>
                              </p:par>
                            </p:childTnLst>
                          </p:cTn>
                        </p:par>
                        <p:par>
                          <p:cTn id="43" fill="hold">
                            <p:stCondLst>
                              <p:cond delay="0"/>
                            </p:stCondLst>
                            <p:childTnLst>
                              <p:par>
                                <p:cTn id="44" presetClass="entr" nodeType="afterEffect" presetSubtype="0" presetID="1" grpId="13" fill="hold">
                                  <p:stCondLst>
                                    <p:cond delay="0"/>
                                  </p:stCondLst>
                                  <p:iterate type="el" backwards="0">
                                    <p:tmAbs val="0"/>
                                  </p:iterate>
                                  <p:childTnLst>
                                    <p:set>
                                      <p:cBhvr>
                                        <p:cTn id="45" fill="hold"/>
                                        <p:tgtEl>
                                          <p:spTgt spid="372"/>
                                        </p:tgtEl>
                                        <p:attrNameLst>
                                          <p:attrName>style.visibility</p:attrName>
                                        </p:attrNameLst>
                                      </p:cBhvr>
                                      <p:to>
                                        <p:strVal val="visible"/>
                                      </p:to>
                                    </p:set>
                                  </p:childTnLst>
                                </p:cTn>
                              </p:par>
                            </p:childTnLst>
                          </p:cTn>
                        </p:par>
                        <p:par>
                          <p:cTn id="46" fill="hold">
                            <p:stCondLst>
                              <p:cond delay="0"/>
                            </p:stCondLst>
                            <p:childTnLst>
                              <p:par>
                                <p:cTn id="47" presetClass="entr" nodeType="afterEffect" presetSubtype="0" presetID="1" grpId="14" fill="hold">
                                  <p:stCondLst>
                                    <p:cond delay="0"/>
                                  </p:stCondLst>
                                  <p:iterate type="el" backwards="0">
                                    <p:tmAbs val="0"/>
                                  </p:iterate>
                                  <p:childTnLst>
                                    <p:set>
                                      <p:cBhvr>
                                        <p:cTn id="48" fill="hold"/>
                                        <p:tgtEl>
                                          <p:spTgt spid="3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10"/>
      <p:bldP build="whole" bldLvl="1" animBg="1" rev="0" advAuto="0" spid="336" grpId="11"/>
      <p:bldP build="whole" bldLvl="1" animBg="1" rev="0" advAuto="0" spid="366" grpId="7"/>
      <p:bldP build="whole" bldLvl="1" animBg="1" rev="0" advAuto="0" spid="354" grpId="2"/>
      <p:bldP build="whole" bldLvl="1" animBg="1" rev="0" advAuto="0" spid="357" grpId="3"/>
      <p:bldP build="whole" bldLvl="1" animBg="1" rev="0" advAuto="0" spid="351" grpId="1"/>
      <p:bldP build="whole" bldLvl="1" animBg="1" rev="0" advAuto="0" spid="348" grpId="8"/>
      <p:bldP build="whole" bldLvl="1" animBg="1" rev="0" advAuto="0" spid="363" grpId="6"/>
      <p:bldP build="whole" bldLvl="1" animBg="1" rev="0" advAuto="0" spid="369" grpId="12"/>
      <p:bldP build="whole" bldLvl="1" animBg="1" rev="0" advAuto="0" spid="372" grpId="13"/>
      <p:bldP build="whole" bldLvl="1" animBg="1" rev="0" advAuto="0" spid="333" grpId="4"/>
      <p:bldP build="whole" bldLvl="1" animBg="1" rev="0" advAuto="0" spid="375" grpId="14"/>
      <p:bldP build="whole" bldLvl="1" animBg="1" rev="0" advAuto="0" spid="378" grpId="9"/>
      <p:bldP build="whole" bldLvl="1" animBg="1" rev="0" advAuto="0" spid="360" grpId="5"/>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6" name="Shape 386"/>
          <p:cNvSpPr/>
          <p:nvPr>
            <p:ph type="title"/>
          </p:nvPr>
        </p:nvSpPr>
        <p:spPr>
          <a:xfrm>
            <a:off x="725675" y="2022643"/>
            <a:ext cx="10254786" cy="1153001"/>
          </a:xfrm>
          <a:prstGeom prst="rect">
            <a:avLst/>
          </a:prstGeom>
        </p:spPr>
        <p:txBody>
          <a:bodyPr/>
          <a:lstStyle/>
          <a:p>
            <a:pPr/>
            <a:r>
              <a:t>Impacts on Objectives</a:t>
            </a:r>
          </a:p>
        </p:txBody>
      </p:sp>
      <p:grpSp>
        <p:nvGrpSpPr>
          <p:cNvPr id="389" name="Group 389"/>
          <p:cNvGrpSpPr/>
          <p:nvPr/>
        </p:nvGrpSpPr>
        <p:grpSpPr>
          <a:xfrm>
            <a:off x="896274" y="4569227"/>
            <a:ext cx="1990263" cy="1164337"/>
            <a:chOff x="0" y="-221905"/>
            <a:chExt cx="1990262" cy="1164336"/>
          </a:xfrm>
        </p:grpSpPr>
        <p:sp>
          <p:nvSpPr>
            <p:cNvPr id="387" name="Shape 387"/>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88" name="Shape 388"/>
            <p:cNvSpPr/>
            <p:nvPr/>
          </p:nvSpPr>
          <p:spPr>
            <a:xfrm>
              <a:off x="0" y="-22190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Attract Talents</a:t>
              </a:r>
            </a:p>
            <a:p>
              <a:pPr defTabSz="650240">
                <a:defRPr sz="2400">
                  <a:solidFill>
                    <a:srgbClr val="FFFFFF"/>
                  </a:solidFill>
                  <a:latin typeface="Trebuchet MS"/>
                  <a:ea typeface="Trebuchet MS"/>
                  <a:cs typeface="Trebuchet MS"/>
                  <a:sym typeface="Trebuchet MS"/>
                </a:defRPr>
              </a:pPr>
              <a:r>
                <a:t>271 -&gt; 700</a:t>
              </a:r>
            </a:p>
          </p:txBody>
        </p:sp>
      </p:grpSp>
      <p:grpSp>
        <p:nvGrpSpPr>
          <p:cNvPr id="392" name="Group 392"/>
          <p:cNvGrpSpPr/>
          <p:nvPr/>
        </p:nvGrpSpPr>
        <p:grpSpPr>
          <a:xfrm>
            <a:off x="896272" y="5621329"/>
            <a:ext cx="1990264" cy="808737"/>
            <a:chOff x="0" y="-44105"/>
            <a:chExt cx="1990262" cy="808736"/>
          </a:xfrm>
        </p:grpSpPr>
        <p:sp>
          <p:nvSpPr>
            <p:cNvPr id="390" name="Shape 390"/>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91" name="Shape 391"/>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Win Talents</a:t>
              </a:r>
            </a:p>
            <a:p>
              <a:pPr defTabSz="650240">
                <a:defRPr sz="2400">
                  <a:solidFill>
                    <a:srgbClr val="FFFFFF"/>
                  </a:solidFill>
                  <a:latin typeface="Trebuchet MS"/>
                  <a:ea typeface="Trebuchet MS"/>
                  <a:cs typeface="Trebuchet MS"/>
                  <a:sym typeface="Trebuchet MS"/>
                </a:defRPr>
              </a:pPr>
              <a:r>
                <a:t>53 -&gt; 100</a:t>
              </a:r>
            </a:p>
          </p:txBody>
        </p:sp>
      </p:grpSp>
      <p:grpSp>
        <p:nvGrpSpPr>
          <p:cNvPr id="395" name="Group 395"/>
          <p:cNvGrpSpPr/>
          <p:nvPr/>
        </p:nvGrpSpPr>
        <p:grpSpPr>
          <a:xfrm>
            <a:off x="896271" y="6357372"/>
            <a:ext cx="1990264" cy="1164337"/>
            <a:chOff x="0" y="-221905"/>
            <a:chExt cx="1990262" cy="1164336"/>
          </a:xfrm>
        </p:grpSpPr>
        <p:sp>
          <p:nvSpPr>
            <p:cNvPr id="393" name="Shape 393"/>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94" name="Shape 394"/>
            <p:cNvSpPr/>
            <p:nvPr/>
          </p:nvSpPr>
          <p:spPr>
            <a:xfrm>
              <a:off x="0" y="-221906"/>
              <a:ext cx="1990263" cy="11643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Perfect Match</a:t>
              </a:r>
            </a:p>
            <a:p>
              <a:pPr defTabSz="650240">
                <a:defRPr sz="2400">
                  <a:solidFill>
                    <a:srgbClr val="FFFFFF"/>
                  </a:solidFill>
                  <a:latin typeface="Trebuchet MS"/>
                  <a:ea typeface="Trebuchet MS"/>
                  <a:cs typeface="Trebuchet MS"/>
                  <a:sym typeface="Trebuchet MS"/>
                </a:defRPr>
              </a:pPr>
              <a:r>
                <a:t>25% -&gt; 75%</a:t>
              </a:r>
            </a:p>
          </p:txBody>
        </p:sp>
      </p:grpSp>
      <p:grpSp>
        <p:nvGrpSpPr>
          <p:cNvPr id="398" name="Group 398"/>
          <p:cNvGrpSpPr/>
          <p:nvPr/>
        </p:nvGrpSpPr>
        <p:grpSpPr>
          <a:xfrm>
            <a:off x="3154542" y="3780628"/>
            <a:ext cx="1990264" cy="720526"/>
            <a:chOff x="0" y="0"/>
            <a:chExt cx="1990262" cy="720524"/>
          </a:xfrm>
        </p:grpSpPr>
        <p:sp>
          <p:nvSpPr>
            <p:cNvPr id="396" name="Shape 396"/>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397" name="Shape 397"/>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Facebook</a:t>
              </a:r>
            </a:p>
          </p:txBody>
        </p:sp>
      </p:grpSp>
      <p:grpSp>
        <p:nvGrpSpPr>
          <p:cNvPr id="401" name="Group 401"/>
          <p:cNvGrpSpPr/>
          <p:nvPr/>
        </p:nvGrpSpPr>
        <p:grpSpPr>
          <a:xfrm>
            <a:off x="5465530" y="3780628"/>
            <a:ext cx="1990263" cy="720526"/>
            <a:chOff x="0" y="0"/>
            <a:chExt cx="1990262" cy="720524"/>
          </a:xfrm>
        </p:grpSpPr>
        <p:sp>
          <p:nvSpPr>
            <p:cNvPr id="399" name="Shape 399"/>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00" name="Shape 400"/>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Profiler</a:t>
              </a:r>
            </a:p>
          </p:txBody>
        </p:sp>
      </p:grpSp>
      <p:grpSp>
        <p:nvGrpSpPr>
          <p:cNvPr id="404" name="Group 404"/>
          <p:cNvGrpSpPr/>
          <p:nvPr/>
        </p:nvGrpSpPr>
        <p:grpSpPr>
          <a:xfrm>
            <a:off x="7776518" y="3780628"/>
            <a:ext cx="1990263" cy="720526"/>
            <a:chOff x="0" y="0"/>
            <a:chExt cx="1990262" cy="720524"/>
          </a:xfrm>
        </p:grpSpPr>
        <p:sp>
          <p:nvSpPr>
            <p:cNvPr id="402" name="Shape 402"/>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03" name="Shape 403"/>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Umantis BM</a:t>
              </a:r>
            </a:p>
          </p:txBody>
        </p:sp>
      </p:grpSp>
      <p:grpSp>
        <p:nvGrpSpPr>
          <p:cNvPr id="407" name="Group 407"/>
          <p:cNvGrpSpPr/>
          <p:nvPr/>
        </p:nvGrpSpPr>
        <p:grpSpPr>
          <a:xfrm>
            <a:off x="10087506" y="3736522"/>
            <a:ext cx="1990264" cy="808737"/>
            <a:chOff x="0" y="-44105"/>
            <a:chExt cx="1990262" cy="808736"/>
          </a:xfrm>
        </p:grpSpPr>
        <p:sp>
          <p:nvSpPr>
            <p:cNvPr id="405" name="Shape 405"/>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06" name="Shape 406"/>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 on Objectives</a:t>
              </a:r>
            </a:p>
          </p:txBody>
        </p:sp>
      </p:grpSp>
      <p:grpSp>
        <p:nvGrpSpPr>
          <p:cNvPr id="410" name="Group 410"/>
          <p:cNvGrpSpPr/>
          <p:nvPr/>
        </p:nvGrpSpPr>
        <p:grpSpPr>
          <a:xfrm>
            <a:off x="3151213" y="4747027"/>
            <a:ext cx="1970557" cy="808737"/>
            <a:chOff x="0" y="-44105"/>
            <a:chExt cx="1970555" cy="808736"/>
          </a:xfrm>
        </p:grpSpPr>
        <p:sp>
          <p:nvSpPr>
            <p:cNvPr id="408" name="Shape 408"/>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09" name="Shape 409"/>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70%</a:t>
              </a:r>
            </a:p>
            <a:p>
              <a:pPr defTabSz="650240">
                <a:defRPr i="1" sz="2400">
                  <a:solidFill>
                    <a:srgbClr val="FFFFFF"/>
                  </a:solidFill>
                  <a:latin typeface="Trebuchet MS"/>
                  <a:ea typeface="Trebuchet MS"/>
                  <a:cs typeface="Trebuchet MS"/>
                  <a:sym typeface="Trebuchet MS"/>
                </a:defRPr>
              </a:pPr>
              <a:r>
                <a:t>± 10%</a:t>
              </a:r>
            </a:p>
          </p:txBody>
        </p:sp>
      </p:grpSp>
      <p:grpSp>
        <p:nvGrpSpPr>
          <p:cNvPr id="413" name="Group 413"/>
          <p:cNvGrpSpPr/>
          <p:nvPr/>
        </p:nvGrpSpPr>
        <p:grpSpPr>
          <a:xfrm>
            <a:off x="5465530" y="4747027"/>
            <a:ext cx="1990263" cy="808737"/>
            <a:chOff x="0" y="-44105"/>
            <a:chExt cx="1990262" cy="808736"/>
          </a:xfrm>
        </p:grpSpPr>
        <p:sp>
          <p:nvSpPr>
            <p:cNvPr id="411" name="Shape 411"/>
            <p:cNvSpPr/>
            <p:nvPr/>
          </p:nvSpPr>
          <p:spPr>
            <a:xfrm>
              <a:off x="0" y="-1"/>
              <a:ext cx="1990263"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12" name="Shape 412"/>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0%</a:t>
              </a:r>
              <a:br/>
              <a:r>
                <a:rPr b="0" i="1"/>
                <a:t>±10%</a:t>
              </a:r>
            </a:p>
          </p:txBody>
        </p:sp>
      </p:grpSp>
      <p:grpSp>
        <p:nvGrpSpPr>
          <p:cNvPr id="416" name="Group 416"/>
          <p:cNvGrpSpPr/>
          <p:nvPr/>
        </p:nvGrpSpPr>
        <p:grpSpPr>
          <a:xfrm>
            <a:off x="7799552" y="4747027"/>
            <a:ext cx="1990264" cy="808737"/>
            <a:chOff x="0" y="-44105"/>
            <a:chExt cx="1990262" cy="808736"/>
          </a:xfrm>
        </p:grpSpPr>
        <p:sp>
          <p:nvSpPr>
            <p:cNvPr id="414" name="Shape 414"/>
            <p:cNvSpPr/>
            <p:nvPr/>
          </p:nvSpPr>
          <p:spPr>
            <a:xfrm>
              <a:off x="0" y="-1"/>
              <a:ext cx="1990263"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15" name="Shape 415"/>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50%</a:t>
              </a:r>
              <a:br/>
              <a:r>
                <a:rPr b="0" i="1"/>
                <a:t>±5%</a:t>
              </a:r>
            </a:p>
          </p:txBody>
        </p:sp>
      </p:grpSp>
      <p:grpSp>
        <p:nvGrpSpPr>
          <p:cNvPr id="419" name="Group 419"/>
          <p:cNvGrpSpPr/>
          <p:nvPr/>
        </p:nvGrpSpPr>
        <p:grpSpPr>
          <a:xfrm>
            <a:off x="3174248" y="5630123"/>
            <a:ext cx="1970557" cy="808737"/>
            <a:chOff x="0" y="-44105"/>
            <a:chExt cx="1970555" cy="808736"/>
          </a:xfrm>
        </p:grpSpPr>
        <p:sp>
          <p:nvSpPr>
            <p:cNvPr id="417" name="Shape 417"/>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18" name="Shape 418"/>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20%</a:t>
              </a:r>
            </a:p>
          </p:txBody>
        </p:sp>
      </p:grpSp>
      <p:grpSp>
        <p:nvGrpSpPr>
          <p:cNvPr id="422" name="Group 422"/>
          <p:cNvGrpSpPr/>
          <p:nvPr/>
        </p:nvGrpSpPr>
        <p:grpSpPr>
          <a:xfrm>
            <a:off x="7819259" y="6596689"/>
            <a:ext cx="1970557" cy="808737"/>
            <a:chOff x="0" y="-44105"/>
            <a:chExt cx="1970555" cy="808736"/>
          </a:xfrm>
        </p:grpSpPr>
        <p:sp>
          <p:nvSpPr>
            <p:cNvPr id="420" name="Shape 420"/>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21" name="Shape 421"/>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10%</a:t>
              </a:r>
            </a:p>
          </p:txBody>
        </p:sp>
      </p:grpSp>
      <p:grpSp>
        <p:nvGrpSpPr>
          <p:cNvPr id="425" name="Group 425"/>
          <p:cNvGrpSpPr/>
          <p:nvPr/>
        </p:nvGrpSpPr>
        <p:grpSpPr>
          <a:xfrm>
            <a:off x="5485236" y="6596688"/>
            <a:ext cx="1970557" cy="808737"/>
            <a:chOff x="0" y="-44105"/>
            <a:chExt cx="1970555" cy="808736"/>
          </a:xfrm>
        </p:grpSpPr>
        <p:sp>
          <p:nvSpPr>
            <p:cNvPr id="423" name="Shape 423"/>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24" name="Shape 424"/>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10%</a:t>
              </a:r>
            </a:p>
          </p:txBody>
        </p:sp>
      </p:grpSp>
      <p:grpSp>
        <p:nvGrpSpPr>
          <p:cNvPr id="428" name="Group 428"/>
          <p:cNvGrpSpPr/>
          <p:nvPr/>
        </p:nvGrpSpPr>
        <p:grpSpPr>
          <a:xfrm>
            <a:off x="5485236" y="5652086"/>
            <a:ext cx="1970557" cy="808737"/>
            <a:chOff x="0" y="-44105"/>
            <a:chExt cx="1970555" cy="808736"/>
          </a:xfrm>
        </p:grpSpPr>
        <p:sp>
          <p:nvSpPr>
            <p:cNvPr id="426" name="Shape 426"/>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27" name="Shape 427"/>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50%</a:t>
              </a:r>
            </a:p>
            <a:p>
              <a:pPr defTabSz="650240">
                <a:defRPr i="1" sz="2400">
                  <a:solidFill>
                    <a:srgbClr val="FFFFFF"/>
                  </a:solidFill>
                  <a:latin typeface="Trebuchet MS"/>
                  <a:ea typeface="Trebuchet MS"/>
                  <a:cs typeface="Trebuchet MS"/>
                  <a:sym typeface="Trebuchet MS"/>
                </a:defRPr>
              </a:pPr>
              <a:r>
                <a:t>± 10%</a:t>
              </a:r>
            </a:p>
          </p:txBody>
        </p:sp>
      </p:grpSp>
      <p:grpSp>
        <p:nvGrpSpPr>
          <p:cNvPr id="431" name="Group 431"/>
          <p:cNvGrpSpPr/>
          <p:nvPr/>
        </p:nvGrpSpPr>
        <p:grpSpPr>
          <a:xfrm>
            <a:off x="7809403" y="5647700"/>
            <a:ext cx="1970557" cy="808737"/>
            <a:chOff x="0" y="-44105"/>
            <a:chExt cx="1970555" cy="808736"/>
          </a:xfrm>
        </p:grpSpPr>
        <p:sp>
          <p:nvSpPr>
            <p:cNvPr id="429" name="Shape 429"/>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30" name="Shape 430"/>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30%</a:t>
              </a:r>
            </a:p>
            <a:p>
              <a:pPr defTabSz="650240">
                <a:defRPr i="1" sz="2400">
                  <a:solidFill>
                    <a:srgbClr val="FFFFFF"/>
                  </a:solidFill>
                  <a:latin typeface="Trebuchet MS"/>
                  <a:ea typeface="Trebuchet MS"/>
                  <a:cs typeface="Trebuchet MS"/>
                  <a:sym typeface="Trebuchet MS"/>
                </a:defRPr>
              </a:pPr>
              <a:r>
                <a:t>± 10%</a:t>
              </a:r>
            </a:p>
          </p:txBody>
        </p:sp>
      </p:grpSp>
      <p:grpSp>
        <p:nvGrpSpPr>
          <p:cNvPr id="434" name="Group 434"/>
          <p:cNvGrpSpPr/>
          <p:nvPr/>
        </p:nvGrpSpPr>
        <p:grpSpPr>
          <a:xfrm>
            <a:off x="3151213" y="6552761"/>
            <a:ext cx="1970557" cy="808737"/>
            <a:chOff x="0" y="-44105"/>
            <a:chExt cx="1970555" cy="808736"/>
          </a:xfrm>
        </p:grpSpPr>
        <p:sp>
          <p:nvSpPr>
            <p:cNvPr id="432" name="Shape 432"/>
            <p:cNvSpPr/>
            <p:nvPr/>
          </p:nvSpPr>
          <p:spPr>
            <a:xfrm>
              <a:off x="0" y="-1"/>
              <a:ext cx="1970556" cy="720526"/>
            </a:xfrm>
            <a:prstGeom prst="rect">
              <a:avLst/>
            </a:prstGeom>
            <a:solidFill>
              <a:srgbClr val="F49D50"/>
            </a:solidFill>
            <a:ln w="3175" cap="flat">
              <a:solidFill>
                <a:srgbClr val="B2733A"/>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33" name="Shape 433"/>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10%</a:t>
              </a:r>
            </a:p>
            <a:p>
              <a:pPr defTabSz="650240">
                <a:defRPr i="1" sz="2400">
                  <a:solidFill>
                    <a:srgbClr val="FFFFFF"/>
                  </a:solidFill>
                  <a:latin typeface="Trebuchet MS"/>
                  <a:ea typeface="Trebuchet MS"/>
                  <a:cs typeface="Trebuchet MS"/>
                  <a:sym typeface="Trebuchet MS"/>
                </a:defRPr>
              </a:pPr>
              <a:r>
                <a:t>± 10%</a:t>
              </a:r>
            </a:p>
          </p:txBody>
        </p:sp>
      </p:grpSp>
      <p:grpSp>
        <p:nvGrpSpPr>
          <p:cNvPr id="437" name="Group 437"/>
          <p:cNvGrpSpPr/>
          <p:nvPr/>
        </p:nvGrpSpPr>
        <p:grpSpPr>
          <a:xfrm>
            <a:off x="10087505" y="4747027"/>
            <a:ext cx="1990263" cy="808737"/>
            <a:chOff x="0" y="-44105"/>
            <a:chExt cx="1990262" cy="808736"/>
          </a:xfrm>
        </p:grpSpPr>
        <p:sp>
          <p:nvSpPr>
            <p:cNvPr id="435" name="Shape 435"/>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36" name="Shape 436"/>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120%</a:t>
              </a:r>
              <a:br/>
              <a:r>
                <a:rPr b="0" i="1"/>
                <a:t>±25%</a:t>
              </a:r>
            </a:p>
          </p:txBody>
        </p:sp>
      </p:grpSp>
      <p:grpSp>
        <p:nvGrpSpPr>
          <p:cNvPr id="440" name="Group 440"/>
          <p:cNvGrpSpPr/>
          <p:nvPr/>
        </p:nvGrpSpPr>
        <p:grpSpPr>
          <a:xfrm>
            <a:off x="10087504" y="5647700"/>
            <a:ext cx="1990263" cy="808737"/>
            <a:chOff x="0" y="-44105"/>
            <a:chExt cx="1990262" cy="808736"/>
          </a:xfrm>
        </p:grpSpPr>
        <p:sp>
          <p:nvSpPr>
            <p:cNvPr id="438" name="Shape 438"/>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39" name="Shape 439"/>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110%</a:t>
              </a:r>
              <a:br/>
              <a:r>
                <a:rPr b="0" i="1"/>
                <a:t>±40%</a:t>
              </a:r>
            </a:p>
          </p:txBody>
        </p:sp>
      </p:grpSp>
      <p:grpSp>
        <p:nvGrpSpPr>
          <p:cNvPr id="443" name="Group 443"/>
          <p:cNvGrpSpPr/>
          <p:nvPr/>
        </p:nvGrpSpPr>
        <p:grpSpPr>
          <a:xfrm>
            <a:off x="10087504" y="6577780"/>
            <a:ext cx="1990263" cy="808737"/>
            <a:chOff x="0" y="-44105"/>
            <a:chExt cx="1990262" cy="808736"/>
          </a:xfrm>
        </p:grpSpPr>
        <p:sp>
          <p:nvSpPr>
            <p:cNvPr id="441" name="Shape 441"/>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42" name="Shape 442"/>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70%</a:t>
              </a:r>
              <a:br/>
              <a:r>
                <a:rPr b="0" i="1"/>
                <a:t>±30%</a:t>
              </a:r>
            </a:p>
          </p:txBody>
        </p:sp>
      </p:grpSp>
      <p:grpSp>
        <p:nvGrpSpPr>
          <p:cNvPr id="446" name="Group 446"/>
          <p:cNvGrpSpPr/>
          <p:nvPr/>
        </p:nvGrpSpPr>
        <p:grpSpPr>
          <a:xfrm>
            <a:off x="896271" y="7449009"/>
            <a:ext cx="1990264" cy="808737"/>
            <a:chOff x="0" y="-44105"/>
            <a:chExt cx="1990262" cy="808736"/>
          </a:xfrm>
        </p:grpSpPr>
        <p:sp>
          <p:nvSpPr>
            <p:cNvPr id="444" name="Shape 444"/>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45" name="Shape 445"/>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 Impact</a:t>
              </a:r>
              <a:br/>
              <a:r>
                <a:t>of Solutions</a:t>
              </a:r>
            </a:p>
          </p:txBody>
        </p:sp>
      </p:grpSp>
      <p:grpSp>
        <p:nvGrpSpPr>
          <p:cNvPr id="449" name="Group 449"/>
          <p:cNvGrpSpPr/>
          <p:nvPr/>
        </p:nvGrpSpPr>
        <p:grpSpPr>
          <a:xfrm>
            <a:off x="7819259" y="7510525"/>
            <a:ext cx="1970557" cy="808737"/>
            <a:chOff x="0" y="-44105"/>
            <a:chExt cx="1970555" cy="808736"/>
          </a:xfrm>
        </p:grpSpPr>
        <p:sp>
          <p:nvSpPr>
            <p:cNvPr id="447" name="Shape 447"/>
            <p:cNvSpPr/>
            <p:nvPr/>
          </p:nvSpPr>
          <p:spPr>
            <a:xfrm>
              <a:off x="0" y="-1"/>
              <a:ext cx="1970556"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48" name="Shape 448"/>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110%</a:t>
              </a:r>
            </a:p>
            <a:p>
              <a:pPr defTabSz="650240">
                <a:defRPr i="1" sz="2400">
                  <a:solidFill>
                    <a:srgbClr val="FFFFFF"/>
                  </a:solidFill>
                  <a:latin typeface="Trebuchet MS"/>
                  <a:ea typeface="Trebuchet MS"/>
                  <a:cs typeface="Trebuchet MS"/>
                  <a:sym typeface="Trebuchet MS"/>
                </a:defRPr>
              </a:pPr>
              <a:r>
                <a:t>± 25%</a:t>
              </a:r>
            </a:p>
          </p:txBody>
        </p:sp>
      </p:grpSp>
      <p:grpSp>
        <p:nvGrpSpPr>
          <p:cNvPr id="452" name="Group 452"/>
          <p:cNvGrpSpPr/>
          <p:nvPr/>
        </p:nvGrpSpPr>
        <p:grpSpPr>
          <a:xfrm>
            <a:off x="5485236" y="7510524"/>
            <a:ext cx="1970557" cy="808737"/>
            <a:chOff x="0" y="-44105"/>
            <a:chExt cx="1970555" cy="808736"/>
          </a:xfrm>
        </p:grpSpPr>
        <p:sp>
          <p:nvSpPr>
            <p:cNvPr id="450" name="Shape 450"/>
            <p:cNvSpPr/>
            <p:nvPr/>
          </p:nvSpPr>
          <p:spPr>
            <a:xfrm>
              <a:off x="0" y="-1"/>
              <a:ext cx="1970556"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51" name="Shape 451"/>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80%</a:t>
              </a:r>
            </a:p>
            <a:p>
              <a:pPr defTabSz="650240">
                <a:defRPr i="1" sz="2400">
                  <a:solidFill>
                    <a:srgbClr val="FFFFFF"/>
                  </a:solidFill>
                  <a:latin typeface="Trebuchet MS"/>
                  <a:ea typeface="Trebuchet MS"/>
                  <a:cs typeface="Trebuchet MS"/>
                  <a:sym typeface="Trebuchet MS"/>
                </a:defRPr>
              </a:pPr>
              <a:r>
                <a:t>± 30%</a:t>
              </a:r>
            </a:p>
          </p:txBody>
        </p:sp>
      </p:grpSp>
      <p:grpSp>
        <p:nvGrpSpPr>
          <p:cNvPr id="455" name="Group 455"/>
          <p:cNvGrpSpPr/>
          <p:nvPr/>
        </p:nvGrpSpPr>
        <p:grpSpPr>
          <a:xfrm>
            <a:off x="3151213" y="7466598"/>
            <a:ext cx="1970557" cy="808737"/>
            <a:chOff x="0" y="-44105"/>
            <a:chExt cx="1970555" cy="808736"/>
          </a:xfrm>
        </p:grpSpPr>
        <p:sp>
          <p:nvSpPr>
            <p:cNvPr id="453" name="Shape 453"/>
            <p:cNvSpPr/>
            <p:nvPr/>
          </p:nvSpPr>
          <p:spPr>
            <a:xfrm>
              <a:off x="0" y="-1"/>
              <a:ext cx="1970556"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solidFill>
                    <a:srgbClr val="FFFFFF"/>
                  </a:solidFill>
                  <a:latin typeface="Trebuchet MS"/>
                  <a:ea typeface="Trebuchet MS"/>
                  <a:cs typeface="Trebuchet MS"/>
                  <a:sym typeface="Trebuchet MS"/>
                </a:defRPr>
              </a:pPr>
            </a:p>
          </p:txBody>
        </p:sp>
        <p:sp>
          <p:nvSpPr>
            <p:cNvPr id="454" name="Shape 454"/>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solidFill>
                    <a:srgbClr val="FFFFFF"/>
                  </a:solidFill>
                  <a:latin typeface="Trebuchet MS"/>
                  <a:ea typeface="Trebuchet MS"/>
                  <a:cs typeface="Trebuchet MS"/>
                  <a:sym typeface="Trebuchet MS"/>
                </a:defRPr>
              </a:pPr>
              <a:r>
                <a:t>110%</a:t>
              </a:r>
            </a:p>
            <a:p>
              <a:pPr defTabSz="650240">
                <a:defRPr i="1" sz="2400">
                  <a:solidFill>
                    <a:srgbClr val="FFFFFF"/>
                  </a:solidFill>
                  <a:latin typeface="Trebuchet MS"/>
                  <a:ea typeface="Trebuchet MS"/>
                  <a:cs typeface="Trebuchet MS"/>
                  <a:sym typeface="Trebuchet MS"/>
                </a:defRPr>
              </a:pPr>
              <a:r>
                <a:t>± 40%</a:t>
              </a:r>
            </a:p>
          </p:txBody>
        </p:sp>
      </p:grpSp>
      <p:sp>
        <p:nvSpPr>
          <p:cNvPr id="456" name="Shape 456"/>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xfrm>
            <a:off x="952500" y="635000"/>
            <a:ext cx="6728024" cy="3987800"/>
          </a:xfrm>
          <a:prstGeom prst="rect">
            <a:avLst/>
          </a:prstGeom>
        </p:spPr>
        <p:txBody>
          <a:bodyPr/>
          <a:lstStyle/>
          <a:p>
            <a:pPr defTabSz="457200">
              <a:lnSpc>
                <a:spcPts val="10600"/>
              </a:lnSpc>
              <a:spcBef>
                <a:spcPts val="1200"/>
              </a:spcBef>
              <a:defRPr sz="6300">
                <a:latin typeface="Times"/>
                <a:ea typeface="Times"/>
                <a:cs typeface="Times"/>
                <a:sym typeface="Times"/>
              </a:defRPr>
            </a:pPr>
            <a:r>
              <a:t>The 10 Properties </a:t>
            </a:r>
          </a:p>
          <a:p>
            <a:pPr defTabSz="457200">
              <a:lnSpc>
                <a:spcPts val="10600"/>
              </a:lnSpc>
              <a:spcBef>
                <a:spcPts val="1200"/>
              </a:spcBef>
              <a:defRPr sz="6300">
                <a:latin typeface="Times"/>
                <a:ea typeface="Times"/>
                <a:cs typeface="Times"/>
                <a:sym typeface="Times"/>
              </a:defRPr>
            </a:pPr>
            <a:r>
              <a:t>of </a:t>
            </a:r>
          </a:p>
          <a:p>
            <a:pPr defTabSz="457200">
              <a:lnSpc>
                <a:spcPts val="10600"/>
              </a:lnSpc>
              <a:spcBef>
                <a:spcPts val="1200"/>
              </a:spcBef>
              <a:defRPr sz="6300">
                <a:latin typeface="Times"/>
                <a:ea typeface="Times"/>
                <a:cs typeface="Times"/>
                <a:sym typeface="Times"/>
              </a:defRPr>
            </a:pPr>
            <a:r>
              <a:t>Wicked Problems </a:t>
            </a:r>
          </a:p>
        </p:txBody>
      </p:sp>
      <p:sp>
        <p:nvSpPr>
          <p:cNvPr id="216" name="Shape 216"/>
          <p:cNvSpPr/>
          <p:nvPr>
            <p:ph type="body" sz="half" idx="1"/>
          </p:nvPr>
        </p:nvSpPr>
        <p:spPr>
          <a:xfrm>
            <a:off x="550961" y="4762500"/>
            <a:ext cx="6504485" cy="4238328"/>
          </a:xfrm>
          <a:prstGeom prst="rect">
            <a:avLst/>
          </a:prstGeom>
        </p:spPr>
        <p:txBody>
          <a:bodyPr/>
          <a:lstStyle/>
          <a:p>
            <a:pPr algn="l" defTabSz="457200">
              <a:lnSpc>
                <a:spcPts val="6300"/>
              </a:lnSpc>
              <a:spcBef>
                <a:spcPts val="1200"/>
              </a:spcBef>
              <a:defRPr b="1" sz="2700">
                <a:latin typeface="Times"/>
                <a:ea typeface="Times"/>
                <a:cs typeface="Times"/>
                <a:sym typeface="Times"/>
              </a:defRPr>
            </a:pPr>
            <a:endParaRPr sz="1200"/>
          </a:p>
          <a:p>
            <a:pPr algn="l" defTabSz="457200">
              <a:lnSpc>
                <a:spcPts val="4900"/>
              </a:lnSpc>
              <a:spcBef>
                <a:spcPts val="1200"/>
              </a:spcBef>
              <a:defRPr b="1" sz="2100">
                <a:latin typeface="Times"/>
                <a:ea typeface="Times"/>
                <a:cs typeface="Times"/>
                <a:sym typeface="Times"/>
              </a:defRPr>
            </a:pPr>
            <a:r>
              <a:t>In 1973, Horst W.J. Rittel and Melvin M. Webber, two Berkeley professors, published an article in Policy Sciences introducing the notion of “wicked” social problems. </a:t>
            </a:r>
          </a:p>
          <a:p>
            <a:pPr algn="l" defTabSz="457200">
              <a:lnSpc>
                <a:spcPts val="4900"/>
              </a:lnSpc>
              <a:spcBef>
                <a:spcPts val="1200"/>
              </a:spcBef>
              <a:defRPr b="1" sz="2100">
                <a:latin typeface="Times"/>
                <a:ea typeface="Times"/>
                <a:cs typeface="Times"/>
                <a:sym typeface="Times"/>
              </a:defRPr>
            </a:pPr>
            <a:r>
              <a:t>The article, “Dilemmas in a General Theory of Planning,” named 10 properties that distinguished wicked problems from hard but ordinary problems. </a:t>
            </a:r>
            <a:endParaRPr sz="1200"/>
          </a:p>
        </p:txBody>
      </p:sp>
      <p:pic>
        <p:nvPicPr>
          <p:cNvPr id="217" name="Screen Shot 2016-01-10 at 02.36.15.png"/>
          <p:cNvPicPr>
            <a:picLocks noChangeAspect="1"/>
          </p:cNvPicPr>
          <p:nvPr/>
        </p:nvPicPr>
        <p:blipFill>
          <a:blip r:embed="rId3">
            <a:extLst/>
          </a:blip>
          <a:stretch>
            <a:fillRect/>
          </a:stretch>
        </p:blipFill>
        <p:spPr>
          <a:xfrm>
            <a:off x="8388105" y="291881"/>
            <a:ext cx="4318001" cy="5664201"/>
          </a:xfrm>
          <a:prstGeom prst="rect">
            <a:avLst/>
          </a:prstGeom>
          <a:ln w="12700">
            <a:miter lim="400000"/>
          </a:ln>
        </p:spPr>
      </p:pic>
      <p:sp>
        <p:nvSpPr>
          <p:cNvPr id="218" name="Shape 218"/>
          <p:cNvSpPr/>
          <p:nvPr/>
        </p:nvSpPr>
        <p:spPr>
          <a:xfrm>
            <a:off x="9144000" y="6216650"/>
            <a:ext cx="1892648" cy="419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4900"/>
              </a:lnSpc>
              <a:spcBef>
                <a:spcPts val="1200"/>
              </a:spcBef>
              <a:defRPr sz="2100">
                <a:latin typeface="Times"/>
                <a:ea typeface="Times"/>
                <a:cs typeface="Times"/>
                <a:sym typeface="Times"/>
              </a:defRPr>
            </a:lvl1pPr>
          </a:lstStyle>
          <a:p>
            <a:pPr/>
            <a:r>
              <a:t>Horst W.J. Rittel</a:t>
            </a:r>
          </a:p>
        </p:txBody>
      </p:sp>
      <p:sp>
        <p:nvSpPr>
          <p:cNvPr id="219" name="Shape 219"/>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0" name="Shape 460"/>
          <p:cNvSpPr/>
          <p:nvPr>
            <p:ph type="title"/>
          </p:nvPr>
        </p:nvSpPr>
        <p:spPr>
          <a:xfrm>
            <a:off x="725675" y="2022643"/>
            <a:ext cx="10254786" cy="1153001"/>
          </a:xfrm>
          <a:prstGeom prst="rect">
            <a:avLst/>
          </a:prstGeom>
        </p:spPr>
        <p:txBody>
          <a:bodyPr/>
          <a:lstStyle/>
          <a:p>
            <a:pPr/>
            <a:r>
              <a:t>Impacts on Resources and Totals</a:t>
            </a:r>
          </a:p>
        </p:txBody>
      </p:sp>
      <p:grpSp>
        <p:nvGrpSpPr>
          <p:cNvPr id="463" name="Group 463"/>
          <p:cNvGrpSpPr/>
          <p:nvPr/>
        </p:nvGrpSpPr>
        <p:grpSpPr>
          <a:xfrm>
            <a:off x="896274" y="4747027"/>
            <a:ext cx="1990263" cy="808737"/>
            <a:chOff x="0" y="-44105"/>
            <a:chExt cx="1990262" cy="808736"/>
          </a:xfrm>
        </p:grpSpPr>
        <p:sp>
          <p:nvSpPr>
            <p:cNvPr id="461" name="Shape 461"/>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62" name="Shape 462"/>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Money</a:t>
              </a:r>
            </a:p>
            <a:p>
              <a:pPr defTabSz="650240">
                <a:defRPr sz="2400">
                  <a:solidFill>
                    <a:srgbClr val="FFFFFF"/>
                  </a:solidFill>
                  <a:latin typeface="Trebuchet MS"/>
                  <a:ea typeface="Trebuchet MS"/>
                  <a:cs typeface="Trebuchet MS"/>
                  <a:sym typeface="Trebuchet MS"/>
                </a:defRPr>
              </a:pPr>
              <a:r>
                <a:t>100.000€</a:t>
              </a:r>
            </a:p>
          </p:txBody>
        </p:sp>
      </p:grpSp>
      <p:grpSp>
        <p:nvGrpSpPr>
          <p:cNvPr id="466" name="Group 466"/>
          <p:cNvGrpSpPr/>
          <p:nvPr/>
        </p:nvGrpSpPr>
        <p:grpSpPr>
          <a:xfrm>
            <a:off x="896272" y="5621329"/>
            <a:ext cx="1990264" cy="808737"/>
            <a:chOff x="0" y="-44105"/>
            <a:chExt cx="1990262" cy="808736"/>
          </a:xfrm>
        </p:grpSpPr>
        <p:sp>
          <p:nvSpPr>
            <p:cNvPr id="464" name="Shape 464"/>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65" name="Shape 465"/>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Time</a:t>
              </a:r>
            </a:p>
            <a:p>
              <a:pPr defTabSz="650240">
                <a:defRPr sz="2400">
                  <a:solidFill>
                    <a:srgbClr val="FFFFFF"/>
                  </a:solidFill>
                  <a:latin typeface="Trebuchet MS"/>
                  <a:ea typeface="Trebuchet MS"/>
                  <a:cs typeface="Trebuchet MS"/>
                  <a:sym typeface="Trebuchet MS"/>
                </a:defRPr>
              </a:pPr>
              <a:r>
                <a:t>12 months</a:t>
              </a:r>
            </a:p>
          </p:txBody>
        </p:sp>
      </p:grpSp>
      <p:grpSp>
        <p:nvGrpSpPr>
          <p:cNvPr id="469" name="Group 469"/>
          <p:cNvGrpSpPr/>
          <p:nvPr/>
        </p:nvGrpSpPr>
        <p:grpSpPr>
          <a:xfrm>
            <a:off x="3154542" y="3780628"/>
            <a:ext cx="1990264" cy="720526"/>
            <a:chOff x="0" y="0"/>
            <a:chExt cx="1990262" cy="720524"/>
          </a:xfrm>
        </p:grpSpPr>
        <p:sp>
          <p:nvSpPr>
            <p:cNvPr id="467" name="Shape 467"/>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68" name="Shape 468"/>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Facebook</a:t>
              </a:r>
            </a:p>
          </p:txBody>
        </p:sp>
      </p:grpSp>
      <p:grpSp>
        <p:nvGrpSpPr>
          <p:cNvPr id="472" name="Group 472"/>
          <p:cNvGrpSpPr/>
          <p:nvPr/>
        </p:nvGrpSpPr>
        <p:grpSpPr>
          <a:xfrm>
            <a:off x="5465530" y="3780628"/>
            <a:ext cx="1990263" cy="720526"/>
            <a:chOff x="0" y="0"/>
            <a:chExt cx="1990262" cy="720524"/>
          </a:xfrm>
        </p:grpSpPr>
        <p:sp>
          <p:nvSpPr>
            <p:cNvPr id="470" name="Shape 470"/>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71" name="Shape 471"/>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Profiler</a:t>
              </a:r>
            </a:p>
          </p:txBody>
        </p:sp>
      </p:grpSp>
      <p:grpSp>
        <p:nvGrpSpPr>
          <p:cNvPr id="475" name="Group 475"/>
          <p:cNvGrpSpPr/>
          <p:nvPr/>
        </p:nvGrpSpPr>
        <p:grpSpPr>
          <a:xfrm>
            <a:off x="7776518" y="3780628"/>
            <a:ext cx="1990263" cy="720526"/>
            <a:chOff x="0" y="0"/>
            <a:chExt cx="1990262" cy="720524"/>
          </a:xfrm>
        </p:grpSpPr>
        <p:sp>
          <p:nvSpPr>
            <p:cNvPr id="473" name="Shape 473"/>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74" name="Shape 474"/>
            <p:cNvSpPr/>
            <p:nvPr/>
          </p:nvSpPr>
          <p:spPr>
            <a:xfrm>
              <a:off x="0" y="133694"/>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Umantis BM</a:t>
              </a:r>
            </a:p>
          </p:txBody>
        </p:sp>
      </p:grpSp>
      <p:grpSp>
        <p:nvGrpSpPr>
          <p:cNvPr id="478" name="Group 478"/>
          <p:cNvGrpSpPr/>
          <p:nvPr/>
        </p:nvGrpSpPr>
        <p:grpSpPr>
          <a:xfrm>
            <a:off x="10087506" y="3736522"/>
            <a:ext cx="1990264" cy="808737"/>
            <a:chOff x="0" y="-44105"/>
            <a:chExt cx="1990262" cy="808736"/>
          </a:xfrm>
        </p:grpSpPr>
        <p:sp>
          <p:nvSpPr>
            <p:cNvPr id="476" name="Shape 476"/>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477" name="Shape 477"/>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solidFill>
                    <a:srgbClr val="FFFFFF"/>
                  </a:solidFill>
                  <a:latin typeface="Trebuchet MS"/>
                  <a:ea typeface="Trebuchet MS"/>
                  <a:cs typeface="Trebuchet MS"/>
                  <a:sym typeface="Trebuchet MS"/>
                </a:defRPr>
              </a:lvl1pPr>
            </a:lstStyle>
            <a:p>
              <a:pPr/>
              <a:r>
                <a:t>Total Impacts on Objectives</a:t>
              </a:r>
            </a:p>
          </p:txBody>
        </p:sp>
      </p:grpSp>
      <p:grpSp>
        <p:nvGrpSpPr>
          <p:cNvPr id="481" name="Group 481"/>
          <p:cNvGrpSpPr/>
          <p:nvPr/>
        </p:nvGrpSpPr>
        <p:grpSpPr>
          <a:xfrm>
            <a:off x="3151213" y="4747027"/>
            <a:ext cx="1970557" cy="808737"/>
            <a:chOff x="0" y="-44105"/>
            <a:chExt cx="1970555" cy="808736"/>
          </a:xfrm>
        </p:grpSpPr>
        <p:sp>
          <p:nvSpPr>
            <p:cNvPr id="479" name="Shape 479"/>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80" name="Shape 480"/>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70%</a:t>
              </a:r>
              <a:endParaRPr>
                <a:solidFill>
                  <a:srgbClr val="FFFFFF"/>
                </a:solidFill>
              </a:endParaRPr>
            </a:p>
            <a:p>
              <a:pPr defTabSz="650240">
                <a:defRPr i="1" sz="2400">
                  <a:latin typeface="Trebuchet MS"/>
                  <a:ea typeface="Trebuchet MS"/>
                  <a:cs typeface="Trebuchet MS"/>
                  <a:sym typeface="Trebuchet MS"/>
                </a:defRPr>
              </a:pPr>
              <a:r>
                <a:t>± 10%</a:t>
              </a:r>
            </a:p>
          </p:txBody>
        </p:sp>
      </p:grpSp>
      <p:grpSp>
        <p:nvGrpSpPr>
          <p:cNvPr id="484" name="Group 484"/>
          <p:cNvGrpSpPr/>
          <p:nvPr/>
        </p:nvGrpSpPr>
        <p:grpSpPr>
          <a:xfrm>
            <a:off x="5465530" y="4747027"/>
            <a:ext cx="1990263" cy="808737"/>
            <a:chOff x="0" y="-44105"/>
            <a:chExt cx="1990262" cy="808736"/>
          </a:xfrm>
        </p:grpSpPr>
        <p:sp>
          <p:nvSpPr>
            <p:cNvPr id="482" name="Shape 482"/>
            <p:cNvSpPr/>
            <p:nvPr/>
          </p:nvSpPr>
          <p:spPr>
            <a:xfrm>
              <a:off x="0" y="-1"/>
              <a:ext cx="1990263"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83" name="Shape 483"/>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0%</a:t>
              </a:r>
              <a:br/>
              <a:r>
                <a:rPr b="0" i="1"/>
                <a:t>±10%</a:t>
              </a:r>
            </a:p>
          </p:txBody>
        </p:sp>
      </p:grpSp>
      <p:grpSp>
        <p:nvGrpSpPr>
          <p:cNvPr id="487" name="Group 487"/>
          <p:cNvGrpSpPr/>
          <p:nvPr/>
        </p:nvGrpSpPr>
        <p:grpSpPr>
          <a:xfrm>
            <a:off x="7799552" y="4747027"/>
            <a:ext cx="1990264" cy="808737"/>
            <a:chOff x="0" y="-44105"/>
            <a:chExt cx="1990262" cy="808736"/>
          </a:xfrm>
        </p:grpSpPr>
        <p:sp>
          <p:nvSpPr>
            <p:cNvPr id="485" name="Shape 485"/>
            <p:cNvSpPr/>
            <p:nvPr/>
          </p:nvSpPr>
          <p:spPr>
            <a:xfrm>
              <a:off x="0" y="-1"/>
              <a:ext cx="1990263"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86" name="Shape 486"/>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50%</a:t>
              </a:r>
              <a:br/>
              <a:r>
                <a:rPr b="0" i="1"/>
                <a:t>±5%</a:t>
              </a:r>
            </a:p>
          </p:txBody>
        </p:sp>
      </p:grpSp>
      <p:grpSp>
        <p:nvGrpSpPr>
          <p:cNvPr id="490" name="Group 490"/>
          <p:cNvGrpSpPr/>
          <p:nvPr/>
        </p:nvGrpSpPr>
        <p:grpSpPr>
          <a:xfrm>
            <a:off x="3174248" y="5630123"/>
            <a:ext cx="1970557" cy="808737"/>
            <a:chOff x="0" y="-44105"/>
            <a:chExt cx="1970555" cy="808736"/>
          </a:xfrm>
        </p:grpSpPr>
        <p:sp>
          <p:nvSpPr>
            <p:cNvPr id="488" name="Shape 488"/>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89" name="Shape 489"/>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30%</a:t>
              </a:r>
              <a:endParaRPr>
                <a:solidFill>
                  <a:srgbClr val="FFFFFF"/>
                </a:solidFill>
              </a:endParaRPr>
            </a:p>
            <a:p>
              <a:pPr defTabSz="650240">
                <a:defRPr i="1" sz="2400">
                  <a:latin typeface="Trebuchet MS"/>
                  <a:ea typeface="Trebuchet MS"/>
                  <a:cs typeface="Trebuchet MS"/>
                  <a:sym typeface="Trebuchet MS"/>
                </a:defRPr>
              </a:pPr>
              <a:r>
                <a:t>± 20%</a:t>
              </a:r>
            </a:p>
          </p:txBody>
        </p:sp>
      </p:grpSp>
      <p:grpSp>
        <p:nvGrpSpPr>
          <p:cNvPr id="493" name="Group 493"/>
          <p:cNvGrpSpPr/>
          <p:nvPr/>
        </p:nvGrpSpPr>
        <p:grpSpPr>
          <a:xfrm>
            <a:off x="5485236" y="5652086"/>
            <a:ext cx="1970557" cy="808737"/>
            <a:chOff x="0" y="-44105"/>
            <a:chExt cx="1970555" cy="808736"/>
          </a:xfrm>
        </p:grpSpPr>
        <p:sp>
          <p:nvSpPr>
            <p:cNvPr id="491" name="Shape 491"/>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92" name="Shape 492"/>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50%</a:t>
              </a:r>
              <a:endParaRPr>
                <a:solidFill>
                  <a:srgbClr val="FFFFFF"/>
                </a:solidFill>
              </a:endParaRPr>
            </a:p>
            <a:p>
              <a:pPr defTabSz="650240">
                <a:defRPr i="1" sz="2400">
                  <a:latin typeface="Trebuchet MS"/>
                  <a:ea typeface="Trebuchet MS"/>
                  <a:cs typeface="Trebuchet MS"/>
                  <a:sym typeface="Trebuchet MS"/>
                </a:defRPr>
              </a:pPr>
              <a:r>
                <a:t>± 10%</a:t>
              </a:r>
            </a:p>
          </p:txBody>
        </p:sp>
      </p:grpSp>
      <p:grpSp>
        <p:nvGrpSpPr>
          <p:cNvPr id="496" name="Group 496"/>
          <p:cNvGrpSpPr/>
          <p:nvPr/>
        </p:nvGrpSpPr>
        <p:grpSpPr>
          <a:xfrm>
            <a:off x="7809403" y="5647700"/>
            <a:ext cx="1970557" cy="808737"/>
            <a:chOff x="0" y="-44105"/>
            <a:chExt cx="1970555" cy="808736"/>
          </a:xfrm>
        </p:grpSpPr>
        <p:sp>
          <p:nvSpPr>
            <p:cNvPr id="494" name="Shape 494"/>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95" name="Shape 495"/>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30%</a:t>
              </a:r>
              <a:endParaRPr>
                <a:solidFill>
                  <a:srgbClr val="FFFFFF"/>
                </a:solidFill>
              </a:endParaRPr>
            </a:p>
            <a:p>
              <a:pPr defTabSz="650240">
                <a:defRPr i="1" sz="2400">
                  <a:latin typeface="Trebuchet MS"/>
                  <a:ea typeface="Trebuchet MS"/>
                  <a:cs typeface="Trebuchet MS"/>
                  <a:sym typeface="Trebuchet MS"/>
                </a:defRPr>
              </a:pPr>
              <a:r>
                <a:t>± 10%</a:t>
              </a:r>
            </a:p>
          </p:txBody>
        </p:sp>
      </p:grpSp>
      <p:grpSp>
        <p:nvGrpSpPr>
          <p:cNvPr id="499" name="Group 499"/>
          <p:cNvGrpSpPr/>
          <p:nvPr/>
        </p:nvGrpSpPr>
        <p:grpSpPr>
          <a:xfrm>
            <a:off x="10087505" y="4747027"/>
            <a:ext cx="1990263" cy="808737"/>
            <a:chOff x="0" y="-44105"/>
            <a:chExt cx="1990262" cy="808736"/>
          </a:xfrm>
        </p:grpSpPr>
        <p:sp>
          <p:nvSpPr>
            <p:cNvPr id="497" name="Shape 497"/>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498" name="Shape 498"/>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120%</a:t>
              </a:r>
              <a:br/>
              <a:r>
                <a:rPr b="0" i="1"/>
                <a:t>±25%</a:t>
              </a:r>
            </a:p>
          </p:txBody>
        </p:sp>
      </p:grpSp>
      <p:grpSp>
        <p:nvGrpSpPr>
          <p:cNvPr id="502" name="Group 502"/>
          <p:cNvGrpSpPr/>
          <p:nvPr/>
        </p:nvGrpSpPr>
        <p:grpSpPr>
          <a:xfrm>
            <a:off x="10087504" y="5647700"/>
            <a:ext cx="1990263" cy="808737"/>
            <a:chOff x="0" y="-44105"/>
            <a:chExt cx="1990262" cy="808736"/>
          </a:xfrm>
        </p:grpSpPr>
        <p:sp>
          <p:nvSpPr>
            <p:cNvPr id="500" name="Shape 500"/>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01" name="Shape 501"/>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110%</a:t>
              </a:r>
              <a:br/>
              <a:r>
                <a:rPr b="0" i="1"/>
                <a:t>±40%</a:t>
              </a:r>
            </a:p>
          </p:txBody>
        </p:sp>
      </p:grpSp>
      <p:grpSp>
        <p:nvGrpSpPr>
          <p:cNvPr id="505" name="Group 505"/>
          <p:cNvGrpSpPr/>
          <p:nvPr/>
        </p:nvGrpSpPr>
        <p:grpSpPr>
          <a:xfrm>
            <a:off x="896271" y="6513187"/>
            <a:ext cx="1990264" cy="808737"/>
            <a:chOff x="0" y="-44105"/>
            <a:chExt cx="1990262" cy="808736"/>
          </a:xfrm>
        </p:grpSpPr>
        <p:sp>
          <p:nvSpPr>
            <p:cNvPr id="503" name="Shape 503"/>
            <p:cNvSpPr/>
            <p:nvPr/>
          </p:nvSpPr>
          <p:spPr>
            <a:xfrm>
              <a:off x="0" y="-1"/>
              <a:ext cx="1990263" cy="720526"/>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solidFill>
                    <a:srgbClr val="FFFFFF"/>
                  </a:solidFill>
                  <a:latin typeface="Trebuchet MS"/>
                  <a:ea typeface="Trebuchet MS"/>
                  <a:cs typeface="Trebuchet MS"/>
                  <a:sym typeface="Trebuchet MS"/>
                </a:defRPr>
              </a:pPr>
            </a:p>
          </p:txBody>
        </p:sp>
        <p:sp>
          <p:nvSpPr>
            <p:cNvPr id="504" name="Shape 504"/>
            <p:cNvSpPr/>
            <p:nvPr/>
          </p:nvSpPr>
          <p:spPr>
            <a:xfrm>
              <a:off x="0" y="-44106"/>
              <a:ext cx="1990263"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solidFill>
                    <a:srgbClr val="FFFFFF"/>
                  </a:solidFill>
                  <a:latin typeface="Trebuchet MS"/>
                  <a:ea typeface="Trebuchet MS"/>
                  <a:cs typeface="Trebuchet MS"/>
                  <a:sym typeface="Trebuchet MS"/>
                </a:defRPr>
              </a:pPr>
              <a:r>
                <a:t>Total Impact</a:t>
              </a:r>
              <a:br/>
              <a:r>
                <a:t>of Solutions</a:t>
              </a:r>
            </a:p>
          </p:txBody>
        </p:sp>
      </p:grpSp>
      <p:grpSp>
        <p:nvGrpSpPr>
          <p:cNvPr id="508" name="Group 508"/>
          <p:cNvGrpSpPr/>
          <p:nvPr/>
        </p:nvGrpSpPr>
        <p:grpSpPr>
          <a:xfrm>
            <a:off x="7819259" y="6528257"/>
            <a:ext cx="1970557" cy="808737"/>
            <a:chOff x="0" y="-44105"/>
            <a:chExt cx="1970555" cy="808736"/>
          </a:xfrm>
        </p:grpSpPr>
        <p:sp>
          <p:nvSpPr>
            <p:cNvPr id="506" name="Shape 506"/>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07" name="Shape 507"/>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80%</a:t>
              </a:r>
              <a:endParaRPr>
                <a:solidFill>
                  <a:srgbClr val="FFFFFF"/>
                </a:solidFill>
              </a:endParaRPr>
            </a:p>
            <a:p>
              <a:pPr defTabSz="650240">
                <a:defRPr i="1" sz="2400">
                  <a:latin typeface="Trebuchet MS"/>
                  <a:ea typeface="Trebuchet MS"/>
                  <a:cs typeface="Trebuchet MS"/>
                  <a:sym typeface="Trebuchet MS"/>
                </a:defRPr>
              </a:pPr>
              <a:r>
                <a:t>± 15%</a:t>
              </a:r>
            </a:p>
          </p:txBody>
        </p:sp>
      </p:grpSp>
      <p:grpSp>
        <p:nvGrpSpPr>
          <p:cNvPr id="511" name="Group 511"/>
          <p:cNvGrpSpPr/>
          <p:nvPr/>
        </p:nvGrpSpPr>
        <p:grpSpPr>
          <a:xfrm>
            <a:off x="5485236" y="6528255"/>
            <a:ext cx="1970557" cy="808737"/>
            <a:chOff x="0" y="-44105"/>
            <a:chExt cx="1970555" cy="808736"/>
          </a:xfrm>
        </p:grpSpPr>
        <p:sp>
          <p:nvSpPr>
            <p:cNvPr id="509" name="Shape 509"/>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10" name="Shape 510"/>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50%</a:t>
              </a:r>
              <a:endParaRPr>
                <a:solidFill>
                  <a:srgbClr val="FFFFFF"/>
                </a:solidFill>
              </a:endParaRPr>
            </a:p>
            <a:p>
              <a:pPr defTabSz="650240">
                <a:defRPr i="1" sz="2400">
                  <a:latin typeface="Trebuchet MS"/>
                  <a:ea typeface="Trebuchet MS"/>
                  <a:cs typeface="Trebuchet MS"/>
                  <a:sym typeface="Trebuchet MS"/>
                </a:defRPr>
              </a:pPr>
              <a:r>
                <a:t>± 20%</a:t>
              </a:r>
            </a:p>
          </p:txBody>
        </p:sp>
      </p:grpSp>
      <p:grpSp>
        <p:nvGrpSpPr>
          <p:cNvPr id="514" name="Group 514"/>
          <p:cNvGrpSpPr/>
          <p:nvPr/>
        </p:nvGrpSpPr>
        <p:grpSpPr>
          <a:xfrm>
            <a:off x="3151213" y="6484329"/>
            <a:ext cx="1970557" cy="808737"/>
            <a:chOff x="0" y="-44105"/>
            <a:chExt cx="1970555" cy="808736"/>
          </a:xfrm>
        </p:grpSpPr>
        <p:sp>
          <p:nvSpPr>
            <p:cNvPr id="512" name="Shape 512"/>
            <p:cNvSpPr/>
            <p:nvPr/>
          </p:nvSpPr>
          <p:spPr>
            <a:xfrm>
              <a:off x="0" y="-1"/>
              <a:ext cx="1970556" cy="720526"/>
            </a:xfrm>
            <a:prstGeom prst="rect">
              <a:avLst/>
            </a:prstGeom>
            <a:solidFill>
              <a:srgbClr val="DDCC64"/>
            </a:solidFill>
            <a:ln w="3175" cap="flat">
              <a:solidFill>
                <a:srgbClr val="A19549"/>
              </a:solidFill>
              <a:prstDash val="solid"/>
              <a:round/>
            </a:ln>
            <a:effectLst/>
          </p:spPr>
          <p:txBody>
            <a:bodyPr wrap="square" lIns="48767" tIns="48767" rIns="48767" bIns="48767" numCol="1" anchor="ctr">
              <a:noAutofit/>
            </a:bodyPr>
            <a:lstStyle/>
            <a:p>
              <a:pPr defTabSz="650240">
                <a:defRPr i="1" sz="2400">
                  <a:latin typeface="Trebuchet MS"/>
                  <a:ea typeface="Trebuchet MS"/>
                  <a:cs typeface="Trebuchet MS"/>
                  <a:sym typeface="Trebuchet MS"/>
                </a:defRPr>
              </a:pPr>
            </a:p>
          </p:txBody>
        </p:sp>
        <p:sp>
          <p:nvSpPr>
            <p:cNvPr id="513" name="Shape 513"/>
            <p:cNvSpPr/>
            <p:nvPr/>
          </p:nvSpPr>
          <p:spPr>
            <a:xfrm>
              <a:off x="0" y="-44106"/>
              <a:ext cx="1970556" cy="8087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b="1" sz="2400">
                  <a:latin typeface="Trebuchet MS"/>
                  <a:ea typeface="Trebuchet MS"/>
                  <a:cs typeface="Trebuchet MS"/>
                  <a:sym typeface="Trebuchet MS"/>
                </a:defRPr>
              </a:pPr>
              <a:r>
                <a:t>100%</a:t>
              </a:r>
              <a:endParaRPr>
                <a:solidFill>
                  <a:srgbClr val="FFFFFF"/>
                </a:solidFill>
              </a:endParaRPr>
            </a:p>
            <a:p>
              <a:pPr defTabSz="650240">
                <a:defRPr i="1" sz="2400">
                  <a:latin typeface="Trebuchet MS"/>
                  <a:ea typeface="Trebuchet MS"/>
                  <a:cs typeface="Trebuchet MS"/>
                  <a:sym typeface="Trebuchet MS"/>
                </a:defRPr>
              </a:pPr>
              <a:r>
                <a:t>± 30%</a:t>
              </a:r>
            </a:p>
          </p:txBody>
        </p:sp>
      </p:grpSp>
      <p:grpSp>
        <p:nvGrpSpPr>
          <p:cNvPr id="517" name="Group 517"/>
          <p:cNvGrpSpPr/>
          <p:nvPr/>
        </p:nvGrpSpPr>
        <p:grpSpPr>
          <a:xfrm>
            <a:off x="3141359" y="7223028"/>
            <a:ext cx="1990264" cy="1519937"/>
            <a:chOff x="0" y="-142239"/>
            <a:chExt cx="1990262" cy="1519936"/>
          </a:xfrm>
        </p:grpSpPr>
        <p:sp>
          <p:nvSpPr>
            <p:cNvPr id="515" name="Shape 515"/>
            <p:cNvSpPr/>
            <p:nvPr/>
          </p:nvSpPr>
          <p:spPr>
            <a:xfrm>
              <a:off x="0" y="66324"/>
              <a:ext cx="1990263" cy="1102808"/>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16" name="Shape 516"/>
            <p:cNvSpPr/>
            <p:nvPr/>
          </p:nvSpPr>
          <p:spPr>
            <a:xfrm>
              <a:off x="0" y="-142240"/>
              <a:ext cx="1990263" cy="1519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110/100</a:t>
              </a:r>
              <a:endParaRPr>
                <a:solidFill>
                  <a:srgbClr val="FFFFFF"/>
                </a:solidFill>
              </a:endParaRPr>
            </a:p>
            <a:p>
              <a:pPr defTabSz="650240">
                <a:defRPr sz="2400">
                  <a:latin typeface="Trebuchet MS"/>
                  <a:ea typeface="Trebuchet MS"/>
                  <a:cs typeface="Trebuchet MS"/>
                  <a:sym typeface="Trebuchet MS"/>
                </a:defRPr>
              </a:pPr>
              <a:r>
                <a:t>=1.1</a:t>
              </a:r>
              <a:endParaRPr>
                <a:solidFill>
                  <a:srgbClr val="FFFFFF"/>
                </a:solidFill>
              </a:endParaRPr>
            </a:p>
            <a:p>
              <a:pPr defTabSz="650240">
                <a:defRPr sz="2400">
                  <a:latin typeface="Trebuchet MS"/>
                  <a:ea typeface="Trebuchet MS"/>
                  <a:cs typeface="Trebuchet MS"/>
                  <a:sym typeface="Trebuchet MS"/>
                </a:defRPr>
              </a:pPr>
              <a:r>
                <a:t>Best 2.1</a:t>
              </a:r>
              <a:endParaRPr>
                <a:solidFill>
                  <a:srgbClr val="FFFFFF"/>
                </a:solidFill>
              </a:endParaRPr>
            </a:p>
            <a:p>
              <a:pPr defTabSz="650240">
                <a:defRPr sz="2400">
                  <a:latin typeface="Trebuchet MS"/>
                  <a:ea typeface="Trebuchet MS"/>
                  <a:cs typeface="Trebuchet MS"/>
                  <a:sym typeface="Trebuchet MS"/>
                </a:defRPr>
              </a:pPr>
              <a:r>
                <a:t>Worst 0.5 </a:t>
              </a:r>
            </a:p>
          </p:txBody>
        </p:sp>
      </p:grpSp>
      <p:grpSp>
        <p:nvGrpSpPr>
          <p:cNvPr id="520" name="Group 520"/>
          <p:cNvGrpSpPr/>
          <p:nvPr/>
        </p:nvGrpSpPr>
        <p:grpSpPr>
          <a:xfrm>
            <a:off x="5465530" y="7223028"/>
            <a:ext cx="1990263" cy="1519937"/>
            <a:chOff x="0" y="-142239"/>
            <a:chExt cx="1990262" cy="1519936"/>
          </a:xfrm>
        </p:grpSpPr>
        <p:sp>
          <p:nvSpPr>
            <p:cNvPr id="518" name="Shape 518"/>
            <p:cNvSpPr/>
            <p:nvPr/>
          </p:nvSpPr>
          <p:spPr>
            <a:xfrm>
              <a:off x="0" y="66324"/>
              <a:ext cx="1990263" cy="1102808"/>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19" name="Shape 519"/>
            <p:cNvSpPr/>
            <p:nvPr/>
          </p:nvSpPr>
          <p:spPr>
            <a:xfrm>
              <a:off x="0" y="-142240"/>
              <a:ext cx="1990263" cy="1519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80 / 50</a:t>
              </a:r>
              <a:endParaRPr>
                <a:solidFill>
                  <a:srgbClr val="FFFFFF"/>
                </a:solidFill>
              </a:endParaRPr>
            </a:p>
            <a:p>
              <a:pPr defTabSz="650240">
                <a:defRPr sz="2400">
                  <a:latin typeface="Trebuchet MS"/>
                  <a:ea typeface="Trebuchet MS"/>
                  <a:cs typeface="Trebuchet MS"/>
                  <a:sym typeface="Trebuchet MS"/>
                </a:defRPr>
              </a:pPr>
              <a:r>
                <a:t>= 1.6</a:t>
              </a:r>
              <a:endParaRPr>
                <a:solidFill>
                  <a:srgbClr val="FFFFFF"/>
                </a:solidFill>
              </a:endParaRPr>
            </a:p>
            <a:p>
              <a:pPr defTabSz="650240">
                <a:defRPr sz="2400">
                  <a:latin typeface="Trebuchet MS"/>
                  <a:ea typeface="Trebuchet MS"/>
                  <a:cs typeface="Trebuchet MS"/>
                  <a:sym typeface="Trebuchet MS"/>
                </a:defRPr>
              </a:pPr>
              <a:r>
                <a:t>Best 3.7</a:t>
              </a:r>
              <a:endParaRPr>
                <a:solidFill>
                  <a:srgbClr val="FFFFFF"/>
                </a:solidFill>
              </a:endParaRPr>
            </a:p>
            <a:p>
              <a:pPr defTabSz="650240">
                <a:defRPr sz="2400">
                  <a:latin typeface="Trebuchet MS"/>
                  <a:ea typeface="Trebuchet MS"/>
                  <a:cs typeface="Trebuchet MS"/>
                  <a:sym typeface="Trebuchet MS"/>
                </a:defRPr>
              </a:pPr>
              <a:r>
                <a:t>Worst 0.7  </a:t>
              </a:r>
            </a:p>
          </p:txBody>
        </p:sp>
      </p:grpSp>
      <p:grpSp>
        <p:nvGrpSpPr>
          <p:cNvPr id="523" name="Group 523"/>
          <p:cNvGrpSpPr/>
          <p:nvPr/>
        </p:nvGrpSpPr>
        <p:grpSpPr>
          <a:xfrm>
            <a:off x="7800615" y="7223028"/>
            <a:ext cx="1990263" cy="1519937"/>
            <a:chOff x="0" y="-142239"/>
            <a:chExt cx="1990262" cy="1519936"/>
          </a:xfrm>
        </p:grpSpPr>
        <p:sp>
          <p:nvSpPr>
            <p:cNvPr id="521" name="Shape 521"/>
            <p:cNvSpPr/>
            <p:nvPr/>
          </p:nvSpPr>
          <p:spPr>
            <a:xfrm>
              <a:off x="0" y="66324"/>
              <a:ext cx="1990263" cy="1102808"/>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22" name="Shape 522"/>
            <p:cNvSpPr/>
            <p:nvPr/>
          </p:nvSpPr>
          <p:spPr>
            <a:xfrm>
              <a:off x="0" y="-142240"/>
              <a:ext cx="1990263" cy="15199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p>
              <a:pPr defTabSz="650240">
                <a:defRPr sz="2400">
                  <a:latin typeface="Trebuchet MS"/>
                  <a:ea typeface="Trebuchet MS"/>
                  <a:cs typeface="Trebuchet MS"/>
                  <a:sym typeface="Trebuchet MS"/>
                </a:defRPr>
              </a:pPr>
              <a:r>
                <a:t>110 / 80</a:t>
              </a:r>
              <a:endParaRPr>
                <a:solidFill>
                  <a:srgbClr val="FFFFFF"/>
                </a:solidFill>
              </a:endParaRPr>
            </a:p>
            <a:p>
              <a:pPr defTabSz="650240">
                <a:defRPr sz="2400">
                  <a:latin typeface="Trebuchet MS"/>
                  <a:ea typeface="Trebuchet MS"/>
                  <a:cs typeface="Trebuchet MS"/>
                  <a:sym typeface="Trebuchet MS"/>
                </a:defRPr>
              </a:pPr>
              <a:r>
                <a:t>= 1.4</a:t>
              </a:r>
              <a:endParaRPr>
                <a:solidFill>
                  <a:srgbClr val="FFFFFF"/>
                </a:solidFill>
              </a:endParaRPr>
            </a:p>
            <a:p>
              <a:pPr defTabSz="650240">
                <a:defRPr sz="2400">
                  <a:latin typeface="Trebuchet MS"/>
                  <a:ea typeface="Trebuchet MS"/>
                  <a:cs typeface="Trebuchet MS"/>
                  <a:sym typeface="Trebuchet MS"/>
                </a:defRPr>
              </a:pPr>
              <a:r>
                <a:t>Best 2.1</a:t>
              </a:r>
              <a:endParaRPr>
                <a:solidFill>
                  <a:srgbClr val="FFFFFF"/>
                </a:solidFill>
              </a:endParaRPr>
            </a:p>
            <a:p>
              <a:pPr defTabSz="650240">
                <a:defRPr sz="2400">
                  <a:latin typeface="Trebuchet MS"/>
                  <a:ea typeface="Trebuchet MS"/>
                  <a:cs typeface="Trebuchet MS"/>
                  <a:sym typeface="Trebuchet MS"/>
                </a:defRPr>
              </a:pPr>
              <a:r>
                <a:t>Worst 0.9  </a:t>
              </a:r>
            </a:p>
          </p:txBody>
        </p:sp>
      </p:grpSp>
      <p:grpSp>
        <p:nvGrpSpPr>
          <p:cNvPr id="526" name="Group 526"/>
          <p:cNvGrpSpPr/>
          <p:nvPr/>
        </p:nvGrpSpPr>
        <p:grpSpPr>
          <a:xfrm>
            <a:off x="896270" y="7431592"/>
            <a:ext cx="1990264" cy="1102807"/>
            <a:chOff x="0" y="0"/>
            <a:chExt cx="1990262" cy="1102806"/>
          </a:xfrm>
        </p:grpSpPr>
        <p:sp>
          <p:nvSpPr>
            <p:cNvPr id="524" name="Shape 524"/>
            <p:cNvSpPr/>
            <p:nvPr/>
          </p:nvSpPr>
          <p:spPr>
            <a:xfrm>
              <a:off x="0" y="0"/>
              <a:ext cx="1990263" cy="1102807"/>
            </a:xfrm>
            <a:prstGeom prst="rect">
              <a:avLst/>
            </a:prstGeom>
            <a:solidFill>
              <a:srgbClr val="39CDE7"/>
            </a:solidFill>
            <a:ln w="3175" cap="flat">
              <a:solidFill>
                <a:srgbClr val="2A96A9"/>
              </a:solidFill>
              <a:prstDash val="solid"/>
              <a:round/>
            </a:ln>
            <a:effectLst/>
          </p:spPr>
          <p:txBody>
            <a:bodyPr wrap="square" lIns="48767" tIns="48767" rIns="48767" bIns="48767" numCol="1" anchor="ctr">
              <a:noAutofit/>
            </a:bodyPr>
            <a:lstStyle/>
            <a:p>
              <a:pPr defTabSz="650240">
                <a:defRPr sz="2400">
                  <a:latin typeface="Trebuchet MS"/>
                  <a:ea typeface="Trebuchet MS"/>
                  <a:cs typeface="Trebuchet MS"/>
                  <a:sym typeface="Trebuchet MS"/>
                </a:defRPr>
              </a:pPr>
            </a:p>
          </p:txBody>
        </p:sp>
        <p:sp>
          <p:nvSpPr>
            <p:cNvPr id="525" name="Shape 525"/>
            <p:cNvSpPr/>
            <p:nvPr/>
          </p:nvSpPr>
          <p:spPr>
            <a:xfrm>
              <a:off x="0" y="324835"/>
              <a:ext cx="1990263" cy="453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8767" tIns="48767" rIns="48767" bIns="48767" numCol="1" anchor="ctr">
              <a:spAutoFit/>
            </a:bodyPr>
            <a:lstStyle>
              <a:lvl1pPr defTabSz="650240">
                <a:defRPr sz="2400">
                  <a:latin typeface="Trebuchet MS"/>
                  <a:ea typeface="Trebuchet MS"/>
                  <a:cs typeface="Trebuchet MS"/>
                  <a:sym typeface="Trebuchet MS"/>
                </a:defRPr>
              </a:lvl1pPr>
            </a:lstStyle>
            <a:p>
              <a:pPr/>
              <a:r>
                <a:t>Benefit/Cost</a:t>
              </a:r>
            </a:p>
          </p:txBody>
        </p:sp>
      </p:grpSp>
      <p:sp>
        <p:nvSpPr>
          <p:cNvPr id="527" name="Shape 527"/>
          <p:cNvSpPr/>
          <p:nvPr/>
        </p:nvSpPr>
        <p:spPr>
          <a:xfrm>
            <a:off x="348909" y="8927100"/>
            <a:ext cx="1948031" cy="37134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1600">
                <a:latin typeface="Calibri"/>
                <a:ea typeface="Calibri"/>
                <a:cs typeface="Calibri"/>
                <a:sym typeface="Calibri"/>
              </a:defRPr>
            </a:lvl1pPr>
          </a:lstStyle>
          <a:p>
            <a:pPr/>
            <a:r>
              <a:t>Courtesy Rolf Goetz</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1" name="Screen Shot 2015-11-12 at 00.57.53.png"/>
          <p:cNvPicPr>
            <a:picLocks noChangeAspect="1"/>
          </p:cNvPicPr>
          <p:nvPr/>
        </p:nvPicPr>
        <p:blipFill>
          <a:blip r:embed="rId3">
            <a:extLst/>
          </a:blip>
          <a:stretch>
            <a:fillRect/>
          </a:stretch>
        </p:blipFill>
        <p:spPr>
          <a:xfrm>
            <a:off x="-1" y="270933"/>
            <a:ext cx="13004801" cy="9211735"/>
          </a:xfrm>
          <a:prstGeom prst="rect">
            <a:avLst/>
          </a:prstGeom>
          <a:ln w="12700">
            <a:miter lim="400000"/>
          </a:ln>
        </p:spPr>
      </p:pic>
      <p:sp>
        <p:nvSpPr>
          <p:cNvPr id="532" name="Shape 532"/>
          <p:cNvSpPr/>
          <p:nvPr/>
        </p:nvSpPr>
        <p:spPr>
          <a:xfrm flipH="1">
            <a:off x="3427838" y="5820508"/>
            <a:ext cx="424084" cy="3267146"/>
          </a:xfrm>
          <a:prstGeom prst="line">
            <a:avLst/>
          </a:prstGeom>
          <a:ln w="12700">
            <a:solidFill>
              <a:srgbClr val="000000"/>
            </a:solidFill>
            <a:miter lim="400000"/>
            <a:tailEnd type="triangle"/>
          </a:ln>
        </p:spPr>
        <p:txBody>
          <a:bodyPr lIns="50800" tIns="50800" rIns="50800" bIns="50800" anchor="ctr"/>
          <a:lstStyle/>
          <a:p>
            <a:pPr>
              <a:defRPr sz="2200"/>
            </a:pPr>
          </a:p>
        </p:txBody>
      </p:sp>
      <p:sp>
        <p:nvSpPr>
          <p:cNvPr id="533" name="Shape 533"/>
          <p:cNvSpPr/>
          <p:nvPr/>
        </p:nvSpPr>
        <p:spPr>
          <a:xfrm flipH="1">
            <a:off x="3289457" y="7899896"/>
            <a:ext cx="419028" cy="1118698"/>
          </a:xfrm>
          <a:prstGeom prst="line">
            <a:avLst/>
          </a:prstGeom>
          <a:ln w="12700">
            <a:solidFill>
              <a:srgbClr val="000000"/>
            </a:solidFill>
            <a:miter lim="400000"/>
            <a:tailEnd type="triangle"/>
          </a:ln>
        </p:spPr>
        <p:txBody>
          <a:bodyPr lIns="50800" tIns="50800" rIns="50800" bIns="50800" anchor="ctr"/>
          <a:lstStyle/>
          <a:p>
            <a:pPr>
              <a:defRPr sz="2200"/>
            </a:pPr>
          </a:p>
        </p:txBody>
      </p:sp>
      <p:sp>
        <p:nvSpPr>
          <p:cNvPr id="534" name="Shape 534"/>
          <p:cNvSpPr/>
          <p:nvPr/>
        </p:nvSpPr>
        <p:spPr>
          <a:xfrm>
            <a:off x="3079391" y="9306853"/>
            <a:ext cx="1696822" cy="431801"/>
          </a:xfrm>
          <a:prstGeom prst="rect">
            <a:avLst/>
          </a:prstGeom>
          <a:blipFill>
            <a:blip r:embed="rId4"/>
          </a:blipFill>
          <a:ln w="12700">
            <a:miter lim="400000"/>
          </a:ln>
          <a:effectLst>
            <a:outerShdw sx="100000" sy="100000" kx="0" ky="0" algn="b" rotWithShape="0" blurRad="25400" dist="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pPr/>
            <a:r>
              <a:t>157/49 = 3.2</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8" name="Screen Shot 2015-11-12 at 00.58.26.png"/>
          <p:cNvPicPr>
            <a:picLocks noChangeAspect="1"/>
          </p:cNvPicPr>
          <p:nvPr/>
        </p:nvPicPr>
        <p:blipFill>
          <a:blip r:embed="rId3">
            <a:extLst/>
          </a:blip>
          <a:stretch>
            <a:fillRect/>
          </a:stretch>
        </p:blipFill>
        <p:spPr>
          <a:xfrm>
            <a:off x="-1" y="646614"/>
            <a:ext cx="13004801" cy="846037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2" name="Shape 542"/>
          <p:cNvSpPr/>
          <p:nvPr>
            <p:ph type="title"/>
          </p:nvPr>
        </p:nvSpPr>
        <p:spPr>
          <a:prstGeom prst="rect">
            <a:avLst/>
          </a:prstGeom>
        </p:spPr>
        <p:txBody>
          <a:bodyPr/>
          <a:lstStyle/>
          <a:p>
            <a:pPr defTabSz="303783">
              <a:defRPr sz="4160"/>
            </a:pPr>
            <a:r>
              <a:t>2. by dealing with design and costs incrementally</a:t>
            </a:r>
          </a:p>
          <a:p>
            <a:pPr defTabSz="303783">
              <a:defRPr sz="4160"/>
            </a:pPr>
          </a:p>
          <a:p>
            <a:pPr defTabSz="303783">
              <a:defRPr sz="4160"/>
            </a:pPr>
            <a:r>
              <a:t>clearer cause and effect</a:t>
            </a:r>
          </a:p>
          <a:p>
            <a:pPr defTabSz="303783">
              <a:defRPr sz="4160"/>
            </a:pPr>
            <a:r>
              <a:t>easier to correct early</a:t>
            </a:r>
          </a:p>
        </p:txBody>
      </p:sp>
      <p:sp>
        <p:nvSpPr>
          <p:cNvPr id="543" name="Shape 54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5" name="Shape 545"/>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2016</a:t>
            </a:r>
          </a:p>
        </p:txBody>
      </p:sp>
      <p:sp>
        <p:nvSpPr>
          <p:cNvPr id="546" name="Shape 546"/>
          <p:cNvSpPr/>
          <p:nvPr>
            <p:ph type="title"/>
          </p:nvPr>
        </p:nvSpPr>
        <p:spPr>
          <a:xfrm>
            <a:off x="2113279" y="1512147"/>
            <a:ext cx="8778242" cy="1219202"/>
          </a:xfrm>
          <a:prstGeom prst="rect">
            <a:avLst/>
          </a:prstGeom>
        </p:spPr>
        <p:txBody>
          <a:bodyPr/>
          <a:lstStyle/>
          <a:p>
            <a:pPr defTabSz="312115">
              <a:defRPr b="1" sz="4700"/>
            </a:pPr>
            <a:r>
              <a:t>Cleanroom - for software</a:t>
            </a:r>
          </a:p>
          <a:p>
            <a:pPr defTabSz="312115">
              <a:defRPr sz="2900"/>
            </a:pPr>
            <a:r>
              <a:t>(don’t have to explain that idea to Intel people)</a:t>
            </a:r>
          </a:p>
        </p:txBody>
      </p:sp>
      <p:pic>
        <p:nvPicPr>
          <p:cNvPr id="547" name="image2.png"/>
          <p:cNvPicPr>
            <a:picLocks noChangeAspect="1"/>
          </p:cNvPicPr>
          <p:nvPr/>
        </p:nvPicPr>
        <p:blipFill>
          <a:blip r:embed="rId3">
            <a:extLst/>
          </a:blip>
          <a:srcRect l="0" t="0" r="1197" b="0"/>
          <a:stretch>
            <a:fillRect/>
          </a:stretch>
        </p:blipFill>
        <p:spPr>
          <a:xfrm>
            <a:off x="4679260" y="2926078"/>
            <a:ext cx="3602546" cy="4827696"/>
          </a:xfrm>
          <a:prstGeom prst="rect">
            <a:avLst/>
          </a:prstGeom>
          <a:ln w="12700">
            <a:miter lim="400000"/>
          </a:ln>
        </p:spPr>
      </p:pic>
      <p:sp>
        <p:nvSpPr>
          <p:cNvPr id="548" name="Shape 548"/>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2016</a:t>
            </a:r>
          </a:p>
        </p:txBody>
      </p:sp>
      <p:sp>
        <p:nvSpPr>
          <p:cNvPr id="549" name="Shape 549"/>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sp>
        <p:nvSpPr>
          <p:cNvPr id="550" name="Shape 550"/>
          <p:cNvSpPr/>
          <p:nvPr/>
        </p:nvSpPr>
        <p:spPr>
          <a:xfrm>
            <a:off x="8748568" y="5512137"/>
            <a:ext cx="1702993" cy="453135"/>
          </a:xfrm>
          <a:prstGeom prst="rect">
            <a:avLst/>
          </a:prstGeom>
          <a:ln w="12700">
            <a:miter lim="400000"/>
          </a:ln>
          <a:extLst>
            <a:ext uri="{C572A759-6A51-4108-AA02-DFA0A04FC94B}">
              <ma14:wrappingTextBoxFlag xmlns:ma14="http://schemas.microsoft.com/office/mac/drawingml/2011/main" val="1"/>
            </a:ext>
          </a:extLst>
        </p:spPr>
        <p:txBody>
          <a:bodyPr wrap="none" lIns="48766" tIns="48766" rIns="48766" bIns="48766">
            <a:spAutoFit/>
          </a:bodyPr>
          <a:lstStyle>
            <a:lvl1pPr algn="l" defTabSz="1300480">
              <a:defRPr sz="2400">
                <a:latin typeface="Trebuchet MS"/>
                <a:ea typeface="Trebuchet MS"/>
                <a:cs typeface="Trebuchet MS"/>
                <a:sym typeface="Trebuchet MS"/>
              </a:defRPr>
            </a:lvl1pPr>
          </a:lstStyle>
          <a:p>
            <a:pPr/>
            <a:r>
              <a:t>Harlan Mills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4" name="Shape 554"/>
          <p:cNvSpPr/>
          <p:nvPr>
            <p:ph type="title"/>
          </p:nvPr>
        </p:nvSpPr>
        <p:spPr>
          <a:xfrm>
            <a:off x="2113278" y="1512147"/>
            <a:ext cx="6783577" cy="1219202"/>
          </a:xfrm>
          <a:prstGeom prst="rect">
            <a:avLst/>
          </a:prstGeom>
        </p:spPr>
        <p:txBody>
          <a:bodyPr/>
          <a:lstStyle>
            <a:lvl1pPr defTabSz="416152">
              <a:defRPr sz="3900"/>
            </a:lvl1pPr>
          </a:lstStyle>
          <a:p>
            <a:pPr/>
            <a:r>
              <a:t>The first guarantee of quality </a:t>
            </a:r>
          </a:p>
        </p:txBody>
      </p:sp>
      <p:sp>
        <p:nvSpPr>
          <p:cNvPr id="555" name="Shape 555"/>
          <p:cNvSpPr/>
          <p:nvPr>
            <p:ph type="body" idx="1"/>
          </p:nvPr>
        </p:nvSpPr>
        <p:spPr>
          <a:xfrm>
            <a:off x="566365" y="2926079"/>
            <a:ext cx="11872070" cy="4827696"/>
          </a:xfrm>
          <a:prstGeom prst="rect">
            <a:avLst/>
          </a:prstGeom>
        </p:spPr>
        <p:txBody>
          <a:bodyPr/>
          <a:lstStyle/>
          <a:p>
            <a:pPr marL="118175" indent="-118175" defTabSz="338124">
              <a:lnSpc>
                <a:spcPct val="120000"/>
              </a:lnSpc>
              <a:spcBef>
                <a:spcPts val="300"/>
              </a:spcBef>
              <a:defRPr sz="1700">
                <a:latin typeface="Arial Black"/>
                <a:ea typeface="Arial Black"/>
                <a:cs typeface="Arial Black"/>
                <a:sym typeface="Arial Black"/>
              </a:defRPr>
            </a:pPr>
            <a:r>
              <a:t>“The first guarantee of quality in design is in well-informed, well-educated, and well-motivated designers. </a:t>
            </a:r>
          </a:p>
          <a:p>
            <a:pPr marL="118175" indent="-118175" defTabSz="338124">
              <a:lnSpc>
                <a:spcPct val="120000"/>
              </a:lnSpc>
              <a:spcBef>
                <a:spcPts val="300"/>
              </a:spcBef>
              <a:defRPr sz="1700">
                <a:latin typeface="Arial Black"/>
                <a:ea typeface="Arial Black"/>
                <a:cs typeface="Arial Black"/>
                <a:sym typeface="Arial Black"/>
              </a:defRPr>
            </a:pPr>
            <a:r>
              <a:t>Quality must be built into designs, and cannot be inspected in or tested in. </a:t>
            </a:r>
          </a:p>
          <a:p>
            <a:pPr marL="118175" indent="-118175" defTabSz="338124">
              <a:lnSpc>
                <a:spcPct val="120000"/>
              </a:lnSpc>
              <a:spcBef>
                <a:spcPts val="300"/>
              </a:spcBef>
              <a:defRPr sz="1700">
                <a:latin typeface="Arial Black"/>
                <a:ea typeface="Arial Black"/>
                <a:cs typeface="Arial Black"/>
                <a:sym typeface="Arial Black"/>
              </a:defRPr>
            </a:pPr>
            <a:r>
              <a:t>Nevertheless, any prudent development process verifies quality through inspection and testing.</a:t>
            </a:r>
          </a:p>
          <a:p>
            <a:pPr marL="118175" indent="-118175" defTabSz="338124">
              <a:lnSpc>
                <a:spcPct val="120000"/>
              </a:lnSpc>
              <a:spcBef>
                <a:spcPts val="300"/>
              </a:spcBef>
              <a:defRPr sz="1700">
                <a:latin typeface="Arial Black"/>
                <a:ea typeface="Arial Black"/>
                <a:cs typeface="Arial Black"/>
                <a:sym typeface="Arial Black"/>
              </a:defRPr>
            </a:pPr>
            <a:r>
              <a:t> Inspection by peers in design, by users or surrogates, by other financial specialists concerned with cost, reliability, or maintainability not only increases confidence in the design at hand, but also provides designers with valuable lessons and insights to be applied to future designs. </a:t>
            </a:r>
          </a:p>
          <a:p>
            <a:pPr marL="118175" indent="-118175" defTabSz="338124">
              <a:lnSpc>
                <a:spcPct val="120000"/>
              </a:lnSpc>
              <a:spcBef>
                <a:spcPts val="300"/>
              </a:spcBef>
              <a:defRPr sz="1700">
                <a:latin typeface="Arial Black"/>
                <a:ea typeface="Arial Black"/>
                <a:cs typeface="Arial Black"/>
                <a:sym typeface="Arial Black"/>
              </a:defRPr>
            </a:pPr>
            <a:r>
              <a:t>The very fact that designs face inspections motivates even the most conscientious designers to greater care, deeper simplicities, and more precision in their work.”</a:t>
            </a:r>
          </a:p>
        </p:txBody>
      </p:sp>
      <p:sp>
        <p:nvSpPr>
          <p:cNvPr id="556" name="Shape 556"/>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557" name="image2.png"/>
          <p:cNvPicPr>
            <a:picLocks noChangeAspect="1"/>
          </p:cNvPicPr>
          <p:nvPr/>
        </p:nvPicPr>
        <p:blipFill>
          <a:blip r:embed="rId3">
            <a:extLst/>
          </a:blip>
          <a:srcRect l="23731" t="0" r="12305" b="56322"/>
          <a:stretch>
            <a:fillRect/>
          </a:stretch>
        </p:blipFill>
        <p:spPr>
          <a:xfrm>
            <a:off x="9706626" y="1219200"/>
            <a:ext cx="1672576" cy="1512149"/>
          </a:xfrm>
          <a:prstGeom prst="rect">
            <a:avLst/>
          </a:prstGeom>
          <a:ln w="12700">
            <a:miter lim="400000"/>
          </a:ln>
        </p:spPr>
      </p:pic>
      <p:sp>
        <p:nvSpPr>
          <p:cNvPr id="558" name="Shape 558"/>
          <p:cNvSpPr/>
          <p:nvPr/>
        </p:nvSpPr>
        <p:spPr>
          <a:xfrm>
            <a:off x="3438273" y="7842164"/>
            <a:ext cx="7710392" cy="338835"/>
          </a:xfrm>
          <a:prstGeom prst="rect">
            <a:avLst/>
          </a:prstGeom>
          <a:ln w="12700">
            <a:miter lim="400000"/>
          </a:ln>
          <a:extLst>
            <a:ext uri="{C572A759-6A51-4108-AA02-DFA0A04FC94B}">
              <ma14:wrappingTextBoxFlag xmlns:ma14="http://schemas.microsoft.com/office/mac/drawingml/2011/main" val="1"/>
            </a:ext>
          </a:extLst>
        </p:spPr>
        <p:txBody>
          <a:bodyPr wrap="none" lIns="48766" tIns="48766" rIns="48766" bIns="48766">
            <a:spAutoFit/>
          </a:bodyPr>
          <a:lstStyle>
            <a:lvl1pPr algn="l" defTabSz="650240">
              <a:defRPr sz="1600" u="sng">
                <a:solidFill>
                  <a:srgbClr val="0000FF"/>
                </a:solidFill>
                <a:uFill>
                  <a:solidFill>
                    <a:srgbClr val="0000FF"/>
                  </a:solidFill>
                </a:uFill>
                <a:latin typeface="Trebuchet MS"/>
                <a:ea typeface="Trebuchet MS"/>
                <a:cs typeface="Trebuchet MS"/>
                <a:sym typeface="Trebuchet MS"/>
                <a:hlinkClick r:id="rId4" invalidUrl="" action="" tgtFrame="" tooltip="" history="1" highlightClick="0" endSnd="0"/>
              </a:defRPr>
            </a:lvl1pPr>
          </a:lstStyle>
          <a:p>
            <a:pPr>
              <a:defRPr>
                <a:solidFill>
                  <a:srgbClr val="0563C1"/>
                </a:solidFill>
                <a:uFill>
                  <a:solidFill>
                    <a:srgbClr val="0563C1"/>
                  </a:solidFill>
                </a:uFill>
              </a:defRPr>
            </a:pPr>
            <a:r>
              <a:rPr>
                <a:solidFill>
                  <a:srgbClr val="0000FF"/>
                </a:solidFill>
                <a:uFill>
                  <a:solidFill>
                    <a:srgbClr val="0000FF"/>
                  </a:solidFill>
                </a:uFill>
                <a:hlinkClick r:id="rId4" invalidUrl="" action="" tgtFrame="" tooltip="" history="1" highlightClick="0" endSnd="0"/>
              </a:rPr>
              <a:t>http://trace.tennessee.edu/cgi/viewcontent.cgi?article=1004&amp;context=utk_harlan</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2" name="Shape 562"/>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 Gilb.com 2011</a:t>
            </a:r>
          </a:p>
        </p:txBody>
      </p:sp>
      <p:sp>
        <p:nvSpPr>
          <p:cNvPr id="563" name="Shape 563"/>
          <p:cNvSpPr/>
          <p:nvPr>
            <p:ph type="title"/>
          </p:nvPr>
        </p:nvSpPr>
        <p:spPr>
          <a:xfrm>
            <a:off x="2113279" y="1512147"/>
            <a:ext cx="8778242" cy="1219202"/>
          </a:xfrm>
          <a:prstGeom prst="rect">
            <a:avLst/>
          </a:prstGeom>
        </p:spPr>
        <p:txBody>
          <a:bodyPr/>
          <a:lstStyle/>
          <a:p>
            <a:pPr defTabSz="422655">
              <a:defRPr sz="2400"/>
            </a:pPr>
            <a:r>
              <a:t>In the ‘Cleanroom Method’, developed by IBM’s Harlan Mills (IBM SJ No. 4/1980) they reported: </a:t>
            </a:r>
            <a:br/>
          </a:p>
        </p:txBody>
      </p:sp>
      <p:sp>
        <p:nvSpPr>
          <p:cNvPr id="564" name="Shape 564"/>
          <p:cNvSpPr/>
          <p:nvPr>
            <p:ph type="body" idx="1"/>
          </p:nvPr>
        </p:nvSpPr>
        <p:spPr>
          <a:xfrm>
            <a:off x="222883" y="2565769"/>
            <a:ext cx="11028102" cy="5282832"/>
          </a:xfrm>
          <a:prstGeom prst="rect">
            <a:avLst/>
          </a:prstGeom>
        </p:spPr>
        <p:txBody>
          <a:bodyPr/>
          <a:lstStyle/>
          <a:p>
            <a:pPr marL="261814" indent="-261814" defTabSz="383640">
              <a:lnSpc>
                <a:spcPct val="120000"/>
              </a:lnSpc>
              <a:spcBef>
                <a:spcPts val="300"/>
              </a:spcBef>
              <a:defRPr sz="1200">
                <a:latin typeface="Arial Black"/>
                <a:ea typeface="Arial Black"/>
                <a:cs typeface="Arial Black"/>
                <a:sym typeface="Arial Black"/>
              </a:defRPr>
            </a:pPr>
            <a:r>
              <a:t>“Software Engineering began to emerge in FSD” (IBM Federal Systems Division, from 1996 a part of Lockheed Martin Marietta) “some ten years ago [Ed. about 1970] in a continuing evolution that is still underway:</a:t>
            </a:r>
          </a:p>
          <a:p>
            <a:pPr marL="261814" indent="-261814" defTabSz="383640">
              <a:lnSpc>
                <a:spcPct val="120000"/>
              </a:lnSpc>
              <a:spcBef>
                <a:spcPts val="300"/>
              </a:spcBef>
              <a:defRPr sz="1200">
                <a:latin typeface="Arial Black"/>
                <a:ea typeface="Arial Black"/>
                <a:cs typeface="Arial Black"/>
                <a:sym typeface="Arial Black"/>
              </a:defRPr>
            </a:pPr>
            <a:r>
              <a:t>Ten years ago general management expected the worst from software projects – cost overruns, late deliveries, unreliable and incomplete software</a:t>
            </a:r>
          </a:p>
          <a:p>
            <a:pPr marL="261814" indent="-261814" defTabSz="383640">
              <a:lnSpc>
                <a:spcPct val="120000"/>
              </a:lnSpc>
              <a:spcBef>
                <a:spcPts val="300"/>
              </a:spcBef>
              <a:defRPr sz="1200">
                <a:latin typeface="Arial Black"/>
                <a:ea typeface="Arial Black"/>
                <a:cs typeface="Arial Black"/>
                <a:sym typeface="Arial Black"/>
              </a:defRPr>
            </a:pPr>
            <a:r>
              <a:t>Today [Ed. 1980!], management has learned to expect on-time, within budget, deliveries of high-quality software. </a:t>
            </a:r>
          </a:p>
          <a:p>
            <a:pPr marL="261814" indent="-261814" defTabSz="383640">
              <a:lnSpc>
                <a:spcPct val="120000"/>
              </a:lnSpc>
              <a:spcBef>
                <a:spcPts val="300"/>
              </a:spcBef>
              <a:defRPr sz="1200">
                <a:latin typeface="Arial Black"/>
                <a:ea typeface="Arial Black"/>
                <a:cs typeface="Arial Black"/>
                <a:sym typeface="Arial Black"/>
              </a:defRPr>
            </a:pPr>
            <a:r>
              <a:t>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a:t>
            </a:r>
          </a:p>
          <a:p>
            <a:pPr lvl="1" marL="528706" indent="-258958" defTabSz="383640">
              <a:lnSpc>
                <a:spcPct val="120000"/>
              </a:lnSpc>
              <a:spcBef>
                <a:spcPts val="300"/>
              </a:spcBef>
              <a:buChar char="•"/>
              <a:defRPr sz="2000">
                <a:latin typeface="Arial Black"/>
                <a:ea typeface="Arial Black"/>
                <a:cs typeface="Arial Black"/>
                <a:sym typeface="Arial Black"/>
              </a:defRPr>
            </a:pPr>
            <a:r>
              <a:t>Every one of those deliveries was on time and under budget</a:t>
            </a:r>
          </a:p>
          <a:p>
            <a:pPr marL="261814" indent="-261814" defTabSz="383640">
              <a:lnSpc>
                <a:spcPct val="120000"/>
              </a:lnSpc>
              <a:spcBef>
                <a:spcPts val="300"/>
              </a:spcBef>
              <a:defRPr sz="1200">
                <a:latin typeface="Arial Black"/>
                <a:ea typeface="Arial Black"/>
                <a:cs typeface="Arial Black"/>
                <a:sym typeface="Arial Black"/>
              </a:defRPr>
            </a:pPr>
            <a:r>
              <a:t>A more extended example can be found in the NASA space program,</a:t>
            </a:r>
          </a:p>
          <a:p>
            <a:pPr marL="261814" indent="-261814" defTabSz="383640">
              <a:lnSpc>
                <a:spcPct val="120000"/>
              </a:lnSpc>
              <a:spcBef>
                <a:spcPts val="300"/>
              </a:spcBef>
              <a:defRPr sz="1200">
                <a:latin typeface="Arial Black"/>
                <a:ea typeface="Arial Black"/>
                <a:cs typeface="Arial Black"/>
                <a:sym typeface="Arial Black"/>
              </a:defRPr>
            </a:pPr>
            <a:r>
              <a:t>- Where in the past ten years, FSD has managed some 7,000 person-years of software development, developing and integrating over a hundred million bytes of program and data for ground and space processors in over a dozen projects. </a:t>
            </a:r>
          </a:p>
          <a:p>
            <a:pPr lvl="1" marL="674369" indent="-404620" defTabSz="383640">
              <a:lnSpc>
                <a:spcPct val="120000"/>
              </a:lnSpc>
              <a:spcBef>
                <a:spcPts val="300"/>
              </a:spcBef>
              <a:buChar char="•"/>
              <a:defRPr sz="2000">
                <a:latin typeface="Arial Black"/>
                <a:ea typeface="Arial Black"/>
                <a:cs typeface="Arial Black"/>
                <a:sym typeface="Arial Black"/>
              </a:defRPr>
            </a:pPr>
            <a:r>
              <a:t>There were few late or overrun deliveries in that decade, and none at all in the past four years.”</a:t>
            </a:r>
          </a:p>
        </p:txBody>
      </p:sp>
      <p:sp>
        <p:nvSpPr>
          <p:cNvPr id="565" name="Shape 565"/>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August 16, 2014</a:t>
            </a:r>
          </a:p>
        </p:txBody>
      </p:sp>
      <p:sp>
        <p:nvSpPr>
          <p:cNvPr id="566" name="Shape 566"/>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567" name="image3.png"/>
          <p:cNvPicPr>
            <a:picLocks noChangeAspect="1"/>
          </p:cNvPicPr>
          <p:nvPr/>
        </p:nvPicPr>
        <p:blipFill>
          <a:blip r:embed="rId3">
            <a:extLst/>
          </a:blip>
          <a:stretch>
            <a:fillRect/>
          </a:stretch>
        </p:blipFill>
        <p:spPr>
          <a:xfrm>
            <a:off x="11301306" y="1430867"/>
            <a:ext cx="1570290" cy="2201642"/>
          </a:xfrm>
          <a:prstGeom prst="rect">
            <a:avLst/>
          </a:prstGeom>
          <a:ln w="12700">
            <a:miter lim="400000"/>
          </a:ln>
        </p:spPr>
      </p:pic>
      <p:pic>
        <p:nvPicPr>
          <p:cNvPr id="568" name="image4.png"/>
          <p:cNvPicPr>
            <a:picLocks noChangeAspect="1"/>
          </p:cNvPicPr>
          <p:nvPr/>
        </p:nvPicPr>
        <p:blipFill>
          <a:blip r:embed="rId4">
            <a:extLst/>
          </a:blip>
          <a:stretch>
            <a:fillRect/>
          </a:stretch>
        </p:blipFill>
        <p:spPr>
          <a:xfrm>
            <a:off x="11262360" y="4133427"/>
            <a:ext cx="1417321" cy="479215"/>
          </a:xfrm>
          <a:prstGeom prst="rect">
            <a:avLst/>
          </a:prstGeom>
          <a:ln w="12700">
            <a:miter lim="400000"/>
          </a:ln>
        </p:spPr>
      </p:pic>
      <p:pic>
        <p:nvPicPr>
          <p:cNvPr id="569" name="image5.png"/>
          <p:cNvPicPr>
            <a:picLocks noChangeAspect="1"/>
          </p:cNvPicPr>
          <p:nvPr/>
        </p:nvPicPr>
        <p:blipFill>
          <a:blip r:embed="rId5">
            <a:extLst/>
          </a:blip>
          <a:stretch>
            <a:fillRect/>
          </a:stretch>
        </p:blipFill>
        <p:spPr>
          <a:xfrm>
            <a:off x="11370733" y="6118012"/>
            <a:ext cx="553721" cy="10922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68"/>
                                        </p:tgtEl>
                                        <p:attrNameLst>
                                          <p:attrName>style.visibility</p:attrName>
                                        </p:attrNameLst>
                                      </p:cBhvr>
                                      <p:to>
                                        <p:strVal val="visible"/>
                                      </p:to>
                                    </p:set>
                                    <p:anim calcmode="lin" valueType="num">
                                      <p:cBhvr>
                                        <p:cTn id="7" dur="500" fill="hold"/>
                                        <p:tgtEl>
                                          <p:spTgt spid="568"/>
                                        </p:tgtEl>
                                        <p:attrNameLst>
                                          <p:attrName>ppt_x</p:attrName>
                                        </p:attrNameLst>
                                      </p:cBhvr>
                                      <p:tavLst>
                                        <p:tav tm="0">
                                          <p:val>
                                            <p:strVal val="0-#ppt_w/2"/>
                                          </p:val>
                                        </p:tav>
                                        <p:tav tm="100000">
                                          <p:val>
                                            <p:strVal val="#ppt_x"/>
                                          </p:val>
                                        </p:tav>
                                      </p:tavLst>
                                    </p:anim>
                                    <p:anim calcmode="lin" valueType="num">
                                      <p:cBhvr>
                                        <p:cTn id="8" dur="500" fill="hold"/>
                                        <p:tgtEl>
                                          <p:spTgt spid="5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569"/>
                                        </p:tgtEl>
                                        <p:attrNameLst>
                                          <p:attrName>style.visibility</p:attrName>
                                        </p:attrNameLst>
                                      </p:cBhvr>
                                      <p:to>
                                        <p:strVal val="visible"/>
                                      </p:to>
                                    </p:set>
                                    <p:anim calcmode="lin" valueType="num">
                                      <p:cBhvr>
                                        <p:cTn id="13" dur="500" fill="hold"/>
                                        <p:tgtEl>
                                          <p:spTgt spid="569"/>
                                        </p:tgtEl>
                                        <p:attrNameLst>
                                          <p:attrName>ppt_x</p:attrName>
                                        </p:attrNameLst>
                                      </p:cBhvr>
                                      <p:tavLst>
                                        <p:tav tm="0">
                                          <p:val>
                                            <p:strVal val="0-#ppt_w/2"/>
                                          </p:val>
                                        </p:tav>
                                        <p:tav tm="100000">
                                          <p:val>
                                            <p:strVal val="#ppt_x"/>
                                          </p:val>
                                        </p:tav>
                                      </p:tavLst>
                                    </p:anim>
                                    <p:anim calcmode="lin" valueType="num">
                                      <p:cBhvr>
                                        <p:cTn id="14" dur="500" fill="hold"/>
                                        <p:tgtEl>
                                          <p:spTgt spid="5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1"/>
      <p:bldP build="whole" bldLvl="1" animBg="1" rev="0" advAuto="0" spid="569" grpId="2"/>
    </p:bldLst>
  </p:timing>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 Gilb.com 2011</a:t>
            </a:r>
          </a:p>
        </p:txBody>
      </p:sp>
      <p:sp>
        <p:nvSpPr>
          <p:cNvPr id="574" name="Shape 574"/>
          <p:cNvSpPr/>
          <p:nvPr>
            <p:ph type="title"/>
          </p:nvPr>
        </p:nvSpPr>
        <p:spPr>
          <a:xfrm>
            <a:off x="2113279" y="1512147"/>
            <a:ext cx="8778242" cy="1219202"/>
          </a:xfrm>
          <a:prstGeom prst="rect">
            <a:avLst/>
          </a:prstGeom>
        </p:spPr>
        <p:txBody>
          <a:bodyPr/>
          <a:lstStyle/>
          <a:p>
            <a:pPr defTabSz="422655">
              <a:defRPr sz="2400"/>
            </a:pPr>
            <a:r>
              <a:t>In the Cleanroom Method, developed by IBM’s Harlan Mills (1980) they reported: </a:t>
            </a:r>
            <a:br/>
          </a:p>
        </p:txBody>
      </p:sp>
      <p:sp>
        <p:nvSpPr>
          <p:cNvPr id="575" name="Shape 575"/>
          <p:cNvSpPr/>
          <p:nvPr>
            <p:ph type="body" sz="half" idx="1"/>
          </p:nvPr>
        </p:nvSpPr>
        <p:spPr>
          <a:xfrm>
            <a:off x="2113279" y="2926079"/>
            <a:ext cx="8778242" cy="4827696"/>
          </a:xfrm>
          <a:prstGeom prst="rect">
            <a:avLst/>
          </a:prstGeom>
        </p:spPr>
        <p:txBody>
          <a:bodyPr/>
          <a:lstStyle/>
          <a:p>
            <a:pPr marL="372752" indent="-372752" defTabSz="546201">
              <a:lnSpc>
                <a:spcPct val="80000"/>
              </a:lnSpc>
              <a:spcBef>
                <a:spcPts val="400"/>
              </a:spcBef>
              <a:defRPr i="1" sz="1800"/>
            </a:pPr>
            <a:r>
              <a:t>“Software Engineering began to emerge in FSD” (IBM Federal Systems Division, from 1996 a part of Lockheed Martin Marietta) “some ten years ago [Ed. about 1970] in a continuing evolution that is still underway:</a:t>
            </a:r>
          </a:p>
          <a:p>
            <a:pPr marL="372752" indent="-372752" defTabSz="546201">
              <a:lnSpc>
                <a:spcPct val="80000"/>
              </a:lnSpc>
              <a:spcBef>
                <a:spcPts val="400"/>
              </a:spcBef>
              <a:defRPr i="1" sz="1800"/>
            </a:pPr>
            <a:r>
              <a:t>Ten years ago general management expected the worst from software projects – cost overruns, late deliveries, unreliable and incomplete software</a:t>
            </a:r>
          </a:p>
          <a:p>
            <a:pPr marL="372752" indent="-372752" defTabSz="546201">
              <a:lnSpc>
                <a:spcPct val="80000"/>
              </a:lnSpc>
              <a:spcBef>
                <a:spcPts val="400"/>
              </a:spcBef>
              <a:defRPr i="1" sz="1800"/>
            </a:pPr>
            <a:r>
              <a:t>Today [Ed. 1980!], management has learned to expect on-time, within budget, deliveries of high-quality software. 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Every one of those deliveries was on time and under budget</a:t>
            </a:r>
          </a:p>
          <a:p>
            <a:pPr marL="372752" indent="-372752" defTabSz="546201">
              <a:lnSpc>
                <a:spcPct val="80000"/>
              </a:lnSpc>
              <a:spcBef>
                <a:spcPts val="400"/>
              </a:spcBef>
              <a:defRPr i="1" sz="1800"/>
            </a:pPr>
            <a:r>
              <a:t>A more extended example can be found in the NASA space program,</a:t>
            </a:r>
          </a:p>
          <a:p>
            <a:pPr marL="372752" indent="-372752" defTabSz="546201">
              <a:lnSpc>
                <a:spcPct val="80000"/>
              </a:lnSpc>
              <a:spcBef>
                <a:spcPts val="400"/>
              </a:spcBef>
              <a:defRPr i="1" sz="1800"/>
            </a:pPr>
            <a:r>
              <a:t>- Where in the past ten years, FSD has managed some 7,000 person-years of software development, developing and integrating over a hundred million bytes of program and data for ground and space processors in over a dozen projects. </a:t>
            </a:r>
          </a:p>
          <a:p>
            <a:pPr marL="372752" indent="-372752" defTabSz="546201">
              <a:lnSpc>
                <a:spcPct val="80000"/>
              </a:lnSpc>
              <a:spcBef>
                <a:spcPts val="400"/>
              </a:spcBef>
              <a:defRPr i="1" sz="1800"/>
            </a:pPr>
            <a:r>
              <a:t>- There were few late or overrun deliveries in that decade, and none at all in the past four years.”</a:t>
            </a:r>
          </a:p>
        </p:txBody>
      </p:sp>
      <p:sp>
        <p:nvSpPr>
          <p:cNvPr id="576" name="Shape 576"/>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August 16, 2014</a:t>
            </a:r>
          </a:p>
        </p:txBody>
      </p:sp>
      <p:sp>
        <p:nvSpPr>
          <p:cNvPr id="577" name="Shape 577"/>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578" name="image3.png"/>
          <p:cNvPicPr>
            <a:picLocks noChangeAspect="1"/>
          </p:cNvPicPr>
          <p:nvPr/>
        </p:nvPicPr>
        <p:blipFill>
          <a:blip r:embed="rId3">
            <a:extLst/>
          </a:blip>
          <a:stretch>
            <a:fillRect/>
          </a:stretch>
        </p:blipFill>
        <p:spPr>
          <a:xfrm>
            <a:off x="11341945" y="1246293"/>
            <a:ext cx="985522" cy="1381762"/>
          </a:xfrm>
          <a:prstGeom prst="rect">
            <a:avLst/>
          </a:prstGeom>
          <a:ln w="12700">
            <a:miter lim="400000"/>
          </a:ln>
        </p:spPr>
      </p:pic>
      <p:pic>
        <p:nvPicPr>
          <p:cNvPr id="579" name="image4.png"/>
          <p:cNvPicPr>
            <a:picLocks noChangeAspect="1"/>
          </p:cNvPicPr>
          <p:nvPr/>
        </p:nvPicPr>
        <p:blipFill>
          <a:blip r:embed="rId4">
            <a:extLst/>
          </a:blip>
          <a:stretch>
            <a:fillRect/>
          </a:stretch>
        </p:blipFill>
        <p:spPr>
          <a:xfrm>
            <a:off x="10598574" y="3970866"/>
            <a:ext cx="1417320" cy="479215"/>
          </a:xfrm>
          <a:prstGeom prst="rect">
            <a:avLst/>
          </a:prstGeom>
          <a:ln w="12700">
            <a:miter lim="400000"/>
          </a:ln>
        </p:spPr>
      </p:pic>
      <p:pic>
        <p:nvPicPr>
          <p:cNvPr id="580" name="image5.png"/>
          <p:cNvPicPr>
            <a:picLocks noChangeAspect="1"/>
          </p:cNvPicPr>
          <p:nvPr/>
        </p:nvPicPr>
        <p:blipFill>
          <a:blip r:embed="rId5">
            <a:extLst/>
          </a:blip>
          <a:stretch>
            <a:fillRect/>
          </a:stretch>
        </p:blipFill>
        <p:spPr>
          <a:xfrm>
            <a:off x="11030374" y="5689600"/>
            <a:ext cx="553720" cy="1092200"/>
          </a:xfrm>
          <a:prstGeom prst="rect">
            <a:avLst/>
          </a:prstGeom>
          <a:ln w="12700">
            <a:miter lim="400000"/>
          </a:ln>
        </p:spPr>
      </p:pic>
      <p:sp>
        <p:nvSpPr>
          <p:cNvPr id="581" name="Shape 581"/>
          <p:cNvSpPr/>
          <p:nvPr/>
        </p:nvSpPr>
        <p:spPr>
          <a:xfrm>
            <a:off x="2609411" y="3267212"/>
            <a:ext cx="7757722" cy="1596135"/>
          </a:xfrm>
          <a:prstGeom prst="rect">
            <a:avLst/>
          </a:prstGeom>
          <a:solidFill>
            <a:srgbClr val="000000"/>
          </a:solidFill>
          <a:ln w="25400">
            <a:solidFill>
              <a:srgbClr val="000000"/>
            </a:solidFill>
          </a:ln>
          <a:extLst>
            <a:ext uri="{C572A759-6A51-4108-AA02-DFA0A04FC94B}">
              <ma14:wrappingTextBoxFlag xmlns:ma14="http://schemas.microsoft.com/office/mac/drawingml/2011/main" val="1"/>
            </a:ext>
          </a:extLst>
        </p:spPr>
        <p:txBody>
          <a:bodyPr lIns="48766" tIns="48766" rIns="48766" bIns="48766">
            <a:spAutoFit/>
          </a:bodyPr>
          <a:lstStyle>
            <a:lvl1pPr defTabSz="650240">
              <a:defRPr i="1" sz="5000">
                <a:solidFill>
                  <a:srgbClr val="FFFFFF"/>
                </a:solidFill>
                <a:latin typeface="Trebuchet MS"/>
                <a:ea typeface="Trebuchet MS"/>
                <a:cs typeface="Trebuchet MS"/>
                <a:sym typeface="Trebuchet MS"/>
              </a:defRPr>
            </a:lvl1pPr>
          </a:lstStyle>
          <a:p>
            <a:pPr/>
            <a:r>
              <a:t>in 45 incremental deliveries </a:t>
            </a:r>
          </a:p>
        </p:txBody>
      </p:sp>
      <p:sp>
        <p:nvSpPr>
          <p:cNvPr id="582" name="Shape 582"/>
          <p:cNvSpPr/>
          <p:nvPr/>
        </p:nvSpPr>
        <p:spPr>
          <a:xfrm>
            <a:off x="3141635" y="5121714"/>
            <a:ext cx="6322304" cy="3805935"/>
          </a:xfrm>
          <a:prstGeom prst="rect">
            <a:avLst/>
          </a:prstGeom>
          <a:solidFill>
            <a:srgbClr val="000000"/>
          </a:solidFill>
          <a:ln w="25400">
            <a:solidFill>
              <a:srgbClr val="000000"/>
            </a:solidFill>
          </a:ln>
          <a:extLst>
            <a:ext uri="{C572A759-6A51-4108-AA02-DFA0A04FC94B}">
              <ma14:wrappingTextBoxFlag xmlns:ma14="http://schemas.microsoft.com/office/mac/drawingml/2011/main" val="1"/>
            </a:ext>
          </a:extLst>
        </p:spPr>
        <p:txBody>
          <a:bodyPr lIns="48766" tIns="48766" rIns="48766" bIns="48766">
            <a:spAutoFit/>
          </a:bodyPr>
          <a:lstStyle>
            <a:lvl1pPr defTabSz="650240">
              <a:defRPr i="1" sz="5000">
                <a:solidFill>
                  <a:srgbClr val="FFFFFF"/>
                </a:solidFill>
                <a:latin typeface="Trebuchet MS"/>
                <a:ea typeface="Trebuchet MS"/>
                <a:cs typeface="Trebuchet MS"/>
                <a:sym typeface="Trebuchet MS"/>
              </a:defRPr>
            </a:lvl1pPr>
          </a:lstStyle>
          <a:p>
            <a:pPr/>
            <a:r>
              <a:t>were few late or overrun deliveries in that decade, and none at all in the past four years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79"/>
                                        </p:tgtEl>
                                        <p:attrNameLst>
                                          <p:attrName>style.visibility</p:attrName>
                                        </p:attrNameLst>
                                      </p:cBhvr>
                                      <p:to>
                                        <p:strVal val="visible"/>
                                      </p:to>
                                    </p:set>
                                    <p:anim calcmode="lin" valueType="num">
                                      <p:cBhvr>
                                        <p:cTn id="7" dur="500" fill="hold"/>
                                        <p:tgtEl>
                                          <p:spTgt spid="579"/>
                                        </p:tgtEl>
                                        <p:attrNameLst>
                                          <p:attrName>ppt_x</p:attrName>
                                        </p:attrNameLst>
                                      </p:cBhvr>
                                      <p:tavLst>
                                        <p:tav tm="0">
                                          <p:val>
                                            <p:strVal val="0-#ppt_w/2"/>
                                          </p:val>
                                        </p:tav>
                                        <p:tav tm="100000">
                                          <p:val>
                                            <p:strVal val="#ppt_x"/>
                                          </p:val>
                                        </p:tav>
                                      </p:tavLst>
                                    </p:anim>
                                    <p:anim calcmode="lin" valueType="num">
                                      <p:cBhvr>
                                        <p:cTn id="8" dur="500" fill="hold"/>
                                        <p:tgtEl>
                                          <p:spTgt spid="5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580"/>
                                        </p:tgtEl>
                                        <p:attrNameLst>
                                          <p:attrName>style.visibility</p:attrName>
                                        </p:attrNameLst>
                                      </p:cBhvr>
                                      <p:to>
                                        <p:strVal val="visible"/>
                                      </p:to>
                                    </p:set>
                                    <p:anim calcmode="lin" valueType="num">
                                      <p:cBhvr>
                                        <p:cTn id="13" dur="500" fill="hold"/>
                                        <p:tgtEl>
                                          <p:spTgt spid="580"/>
                                        </p:tgtEl>
                                        <p:attrNameLst>
                                          <p:attrName>ppt_x</p:attrName>
                                        </p:attrNameLst>
                                      </p:cBhvr>
                                      <p:tavLst>
                                        <p:tav tm="0">
                                          <p:val>
                                            <p:strVal val="0-#ppt_w/2"/>
                                          </p:val>
                                        </p:tav>
                                        <p:tav tm="100000">
                                          <p:val>
                                            <p:strVal val="#ppt_x"/>
                                          </p:val>
                                        </p:tav>
                                      </p:tavLst>
                                    </p:anim>
                                    <p:anim calcmode="lin" valueType="num">
                                      <p:cBhvr>
                                        <p:cTn id="14" dur="500" fill="hold"/>
                                        <p:tgtEl>
                                          <p:spTgt spid="5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80" grpId="2"/>
      <p:bldP build="whole" bldLvl="1" animBg="1" rev="0" advAuto="0" spid="579" grpId="1"/>
    </p:bldLst>
  </p:timing>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6" name="image2.png"/>
          <p:cNvPicPr>
            <a:picLocks noChangeAspect="1"/>
          </p:cNvPicPr>
          <p:nvPr/>
        </p:nvPicPr>
        <p:blipFill>
          <a:blip r:embed="rId3">
            <a:extLst/>
          </a:blip>
          <a:srcRect l="0" t="0" r="1197" b="0"/>
          <a:stretch>
            <a:fillRect/>
          </a:stretch>
        </p:blipFill>
        <p:spPr>
          <a:xfrm>
            <a:off x="9494029" y="5832607"/>
            <a:ext cx="1770561" cy="2372691"/>
          </a:xfrm>
          <a:prstGeom prst="rect">
            <a:avLst/>
          </a:prstGeom>
          <a:ln w="12700">
            <a:miter lim="400000"/>
          </a:ln>
        </p:spPr>
      </p:pic>
      <p:sp>
        <p:nvSpPr>
          <p:cNvPr id="587" name="Shape 587"/>
          <p:cNvSpPr/>
          <p:nvPr>
            <p:ph type="title"/>
          </p:nvPr>
        </p:nvSpPr>
        <p:spPr>
          <a:xfrm>
            <a:off x="2113279" y="1512147"/>
            <a:ext cx="8778242" cy="1219202"/>
          </a:xfrm>
          <a:prstGeom prst="rect">
            <a:avLst/>
          </a:prstGeom>
        </p:spPr>
        <p:txBody>
          <a:bodyPr/>
          <a:lstStyle/>
          <a:p>
            <a:pPr/>
            <a:r>
              <a:t>Mills on Design to Cost</a:t>
            </a:r>
          </a:p>
        </p:txBody>
      </p:sp>
      <p:sp>
        <p:nvSpPr>
          <p:cNvPr id="588" name="Shape 588"/>
          <p:cNvSpPr/>
          <p:nvPr>
            <p:ph type="body" sz="half" idx="1"/>
          </p:nvPr>
        </p:nvSpPr>
        <p:spPr>
          <a:xfrm>
            <a:off x="1821947" y="2731347"/>
            <a:ext cx="8776770" cy="4416579"/>
          </a:xfrm>
          <a:prstGeom prst="rect">
            <a:avLst/>
          </a:prstGeom>
        </p:spPr>
        <p:txBody>
          <a:bodyPr/>
          <a:lstStyle/>
          <a:p>
            <a:pPr marL="330040" indent="-330040" defTabSz="455168">
              <a:spcBef>
                <a:spcPts val="700"/>
              </a:spcBef>
              <a:defRPr sz="3000"/>
            </a:pPr>
            <a:r>
              <a:t>“To meet cost/schedule commitments based on imperfect estimation techniques, a software engineering manager must adopt a </a:t>
            </a:r>
            <a:r>
              <a:rPr b="1"/>
              <a:t>manage-and-design-to-cost/schedule process.</a:t>
            </a:r>
            <a:endParaRPr b="1"/>
          </a:p>
          <a:p>
            <a:pPr marL="330040" indent="-330040" defTabSz="455168">
              <a:spcBef>
                <a:spcPts val="700"/>
              </a:spcBef>
              <a:defRPr sz="3000"/>
            </a:pPr>
            <a:r>
              <a:t> That process requires a</a:t>
            </a:r>
            <a:r>
              <a:rPr b="1"/>
              <a:t> continuous and relentless rectification of design objectives </a:t>
            </a:r>
            <a:r>
              <a:t>with the cost/schedule needed to achieve those objectives.” </a:t>
            </a:r>
          </a:p>
          <a:p>
            <a:pPr marL="330040" indent="-330040" defTabSz="455168">
              <a:spcBef>
                <a:spcPts val="700"/>
              </a:spcBef>
              <a:defRPr sz="3000"/>
            </a:pPr>
            <a:r>
              <a:t>in   IBM Systems Journal, 4/80 p.420</a:t>
            </a:r>
          </a:p>
        </p:txBody>
      </p:sp>
      <p:sp>
        <p:nvSpPr>
          <p:cNvPr id="589" name="Shape 589"/>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3" name="Shape 593"/>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2013</a:t>
            </a:r>
          </a:p>
        </p:txBody>
      </p:sp>
      <p:sp>
        <p:nvSpPr>
          <p:cNvPr id="594" name="Shape 594"/>
          <p:cNvSpPr/>
          <p:nvPr>
            <p:ph type="title"/>
          </p:nvPr>
        </p:nvSpPr>
        <p:spPr>
          <a:xfrm>
            <a:off x="2113278" y="1512147"/>
            <a:ext cx="8220586" cy="1219202"/>
          </a:xfrm>
          <a:prstGeom prst="rect">
            <a:avLst/>
          </a:prstGeom>
        </p:spPr>
        <p:txBody>
          <a:bodyPr/>
          <a:lstStyle/>
          <a:p>
            <a:pPr defTabSz="396645">
              <a:defRPr sz="3700"/>
            </a:pPr>
            <a:r>
              <a:t>Quinnan: IBM FSD Cleanroom</a:t>
            </a:r>
            <a:br/>
            <a:r>
              <a:rPr i="1"/>
              <a:t>Dynamic Design to Cost</a:t>
            </a:r>
          </a:p>
        </p:txBody>
      </p:sp>
      <p:sp>
        <p:nvSpPr>
          <p:cNvPr id="595" name="Shape 595"/>
          <p:cNvSpPr/>
          <p:nvPr>
            <p:ph type="body" idx="1"/>
          </p:nvPr>
        </p:nvSpPr>
        <p:spPr>
          <a:xfrm>
            <a:off x="596264" y="2926080"/>
            <a:ext cx="11909374" cy="4925379"/>
          </a:xfrm>
          <a:prstGeom prst="rect">
            <a:avLst/>
          </a:prstGeom>
        </p:spPr>
        <p:txBody>
          <a:bodyPr/>
          <a:lstStyle/>
          <a:p>
            <a:pPr marL="0" indent="0" defTabSz="184668">
              <a:spcBef>
                <a:spcPts val="0"/>
              </a:spcBef>
              <a:buSzTx/>
              <a:buNone/>
              <a:defRPr sz="1065">
                <a:latin typeface="Arial Black"/>
                <a:ea typeface="Arial Black"/>
                <a:cs typeface="Arial Black"/>
                <a:sym typeface="Arial Black"/>
              </a:defRPr>
            </a:pPr>
            <a:r>
              <a:t>Quinnan describes the process control loop used by IBM FSD to ensure that cost targets are met.</a:t>
            </a:r>
          </a:p>
          <a:p>
            <a:pPr marL="0" indent="0" defTabSz="184668">
              <a:spcBef>
                <a:spcPts val="0"/>
              </a:spcBef>
              <a:buSzTx/>
              <a:buNone/>
              <a:defRPr sz="1065">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184668">
              <a:spcBef>
                <a:spcPts val="0"/>
              </a:spcBef>
              <a:buSzTx/>
              <a:buNone/>
              <a:defRPr sz="1065" u="sng">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184668">
              <a:spcBef>
                <a:spcPts val="0"/>
              </a:spcBef>
              <a:buSzTx/>
              <a:buNone/>
              <a:defRPr sz="1065">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a:t>
            </a:r>
            <a:r>
              <a:rPr u="sng"/>
              <a:t>Design is an iterative process </a:t>
            </a:r>
            <a:r>
              <a:t>in which each design level is a refinement of the previous level.' (p. 474)</a:t>
            </a:r>
          </a:p>
          <a:p>
            <a:pPr marL="0" indent="0" defTabSz="184668">
              <a:spcBef>
                <a:spcPts val="0"/>
              </a:spcBef>
              <a:buSzTx/>
              <a:buNone/>
              <a:defRPr sz="1065">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184668">
              <a:spcBef>
                <a:spcPts val="0"/>
              </a:spcBef>
              <a:buSzTx/>
              <a:buNone/>
              <a:defRPr sz="1065">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'When the development and test of an increment are complete, </a:t>
            </a:r>
            <a:r>
              <a:rPr u="sng"/>
              <a:t>an estimate to complete the remaining increments is computed</a:t>
            </a:r>
            <a:r>
              <a:t>.' (p. 474)</a:t>
            </a:r>
          </a:p>
          <a:p>
            <a:pPr marL="0" indent="0" defTabSz="184668">
              <a:spcBef>
                <a:spcPts val="0"/>
              </a:spcBef>
              <a:buSzTx/>
              <a:buNone/>
              <a:defRPr sz="1065">
                <a:latin typeface="Arial Black"/>
                <a:ea typeface="Arial Black"/>
                <a:cs typeface="Arial Black"/>
                <a:sym typeface="Arial Black"/>
              </a:defRPr>
            </a:pPr>
          </a:p>
          <a:p>
            <a:pPr marL="0" indent="0" defTabSz="184668">
              <a:spcBef>
                <a:spcPts val="0"/>
              </a:spcBef>
              <a:buSzTx/>
              <a:buNone/>
              <a:defRPr sz="1065">
                <a:latin typeface="Arial Black"/>
                <a:ea typeface="Arial Black"/>
                <a:cs typeface="Arial Black"/>
                <a:sym typeface="Arial Black"/>
              </a:defRPr>
            </a:pPr>
            <a:r>
              <a:t>Source: Robert E. Quinnan, 'Software Engineering Management Practices', IBM Systems Journal, Vol. 19, No. 4, 1980, pp. 466~77</a:t>
            </a:r>
          </a:p>
          <a:p>
            <a:pPr marL="0" indent="0" defTabSz="184668">
              <a:spcBef>
                <a:spcPts val="0"/>
              </a:spcBef>
              <a:buSzTx/>
              <a:buNone/>
              <a:defRPr sz="1065">
                <a:latin typeface="Arial Black"/>
                <a:ea typeface="Arial Black"/>
                <a:cs typeface="Arial Black"/>
                <a:sym typeface="Arial Black"/>
              </a:defRPr>
            </a:pPr>
            <a:r>
              <a:t>This text is cut from Gilb: The Principles of Software Engineering Management, 1988</a:t>
            </a:r>
          </a:p>
          <a:p>
            <a:pPr marL="0" indent="0" defTabSz="184668">
              <a:spcBef>
                <a:spcPts val="200"/>
              </a:spcBef>
              <a:buSzTx/>
              <a:buNone/>
              <a:defRPr sz="1065">
                <a:latin typeface="Arial Black"/>
                <a:ea typeface="Arial Black"/>
                <a:cs typeface="Arial Black"/>
                <a:sym typeface="Arial Black"/>
              </a:defRPr>
            </a:pPr>
          </a:p>
          <a:p>
            <a:pPr marL="0" indent="0" defTabSz="184668">
              <a:spcBef>
                <a:spcPts val="0"/>
              </a:spcBef>
              <a:buSzTx/>
              <a:buNone/>
              <a:defRPr sz="1065">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 </a:t>
            </a:r>
          </a:p>
          <a:p>
            <a:pPr marL="0" indent="0" defTabSz="184668">
              <a:spcBef>
                <a:spcPts val="0"/>
              </a:spcBef>
              <a:buSzTx/>
              <a:buNone/>
              <a:defRPr sz="1065">
                <a:latin typeface="Arial Black"/>
                <a:ea typeface="Arial Black"/>
                <a:cs typeface="Arial Black"/>
                <a:sym typeface="Arial Black"/>
              </a:defRPr>
            </a:pPr>
            <a:r>
              <a:t> </a:t>
            </a:r>
          </a:p>
        </p:txBody>
      </p:sp>
      <p:sp>
        <p:nvSpPr>
          <p:cNvPr id="596" name="Shape 596"/>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16 August 2014</a:t>
            </a:r>
          </a:p>
        </p:txBody>
      </p:sp>
      <p:sp>
        <p:nvSpPr>
          <p:cNvPr id="597" name="Shape 597"/>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598" name="image1.jpeg"/>
          <p:cNvPicPr>
            <a:picLocks noChangeAspect="1"/>
          </p:cNvPicPr>
          <p:nvPr/>
        </p:nvPicPr>
        <p:blipFill>
          <a:blip r:embed="rId3">
            <a:extLst/>
          </a:blip>
          <a:stretch>
            <a:fillRect/>
          </a:stretch>
        </p:blipFill>
        <p:spPr>
          <a:xfrm>
            <a:off x="10028452" y="1219197"/>
            <a:ext cx="1417152" cy="188953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3" name="Screen Shot 2016-01-10 at 04.06.52.png"/>
          <p:cNvPicPr>
            <a:picLocks noChangeAspect="1"/>
          </p:cNvPicPr>
          <p:nvPr/>
        </p:nvPicPr>
        <p:blipFill>
          <a:blip r:embed="rId2">
            <a:extLst/>
          </a:blip>
          <a:stretch>
            <a:fillRect/>
          </a:stretch>
        </p:blipFill>
        <p:spPr>
          <a:xfrm>
            <a:off x="533400" y="317500"/>
            <a:ext cx="11938000" cy="9118600"/>
          </a:xfrm>
          <a:prstGeom prst="rect">
            <a:avLst/>
          </a:prstGeom>
          <a:ln w="12700">
            <a:miter lim="400000"/>
          </a:ln>
        </p:spPr>
      </p:pic>
      <p:sp>
        <p:nvSpPr>
          <p:cNvPr id="224" name="Shape 224"/>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2" name="Shape 602"/>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2013</a:t>
            </a:r>
          </a:p>
        </p:txBody>
      </p:sp>
      <p:sp>
        <p:nvSpPr>
          <p:cNvPr id="603" name="Shape 603"/>
          <p:cNvSpPr/>
          <p:nvPr>
            <p:ph type="title"/>
          </p:nvPr>
        </p:nvSpPr>
        <p:spPr>
          <a:xfrm>
            <a:off x="2113278" y="1512147"/>
            <a:ext cx="8220586" cy="1219202"/>
          </a:xfrm>
          <a:prstGeom prst="rect">
            <a:avLst/>
          </a:prstGeom>
        </p:spPr>
        <p:txBody>
          <a:bodyPr/>
          <a:lstStyle/>
          <a:p>
            <a:pPr defTabSz="396645">
              <a:defRPr sz="3700"/>
            </a:pPr>
            <a:r>
              <a:t>Quinnan: IBM FSD Cleanroom</a:t>
            </a:r>
            <a:br/>
            <a:r>
              <a:rPr i="1"/>
              <a:t>Dynamic Design to Cost</a:t>
            </a:r>
          </a:p>
        </p:txBody>
      </p:sp>
      <p:sp>
        <p:nvSpPr>
          <p:cNvPr id="604" name="Shape 604"/>
          <p:cNvSpPr/>
          <p:nvPr>
            <p:ph type="body" sz="half" idx="1"/>
          </p:nvPr>
        </p:nvSpPr>
        <p:spPr>
          <a:xfrm>
            <a:off x="2113279" y="2926079"/>
            <a:ext cx="8778242" cy="4827696"/>
          </a:xfrm>
          <a:prstGeom prst="rect">
            <a:avLst/>
          </a:prstGeom>
        </p:spPr>
        <p:txBody>
          <a:bodyPr/>
          <a:lstStyle/>
          <a:p>
            <a:pPr marL="0" indent="0" defTabSz="468172">
              <a:spcBef>
                <a:spcPts val="200"/>
              </a:spcBef>
              <a:buSzTx/>
              <a:buNone/>
              <a:defRPr b="1" sz="1100">
                <a:latin typeface="Arial"/>
                <a:ea typeface="Arial"/>
                <a:cs typeface="Arial"/>
                <a:sym typeface="Arial"/>
              </a:defRPr>
            </a:pPr>
            <a:r>
              <a:t>Quinnan describes the process control loop used by IBM FSD to ensure that cost targets are met.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468172">
              <a:spcBef>
                <a:spcPts val="200"/>
              </a:spcBef>
              <a:buSzTx/>
              <a:buNone/>
              <a:defRPr b="1" sz="1100" u="sng">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a:t>
            </a:r>
            <a:r>
              <a:rPr u="sng"/>
              <a:t>Design is an iterative process </a:t>
            </a:r>
            <a:r>
              <a:t>in which each design level is a refinement of the previous level.' (p. 474)</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468172">
              <a:spcBef>
                <a:spcPts val="200"/>
              </a:spcBef>
              <a:buSzTx/>
              <a:buNone/>
              <a:defRPr sz="1100"/>
            </a:pPr>
            <a:r>
              <a:t>Source: Robert E. Quinnan, 'Software Engineering Management Practices', IBM Systems Journal, Vol. 19, No. 4, 1980, pp. 466~77</a:t>
            </a:r>
          </a:p>
          <a:p>
            <a:pPr marL="0" indent="0" defTabSz="468172">
              <a:spcBef>
                <a:spcPts val="200"/>
              </a:spcBef>
              <a:buSzTx/>
              <a:buNone/>
              <a:defRPr sz="1100"/>
            </a:pPr>
            <a:r>
              <a:t>This text is cut from Gilb: The Principles of Software Engineering Management, 1988</a:t>
            </a:r>
          </a:p>
          <a:p>
            <a:pPr marL="0" indent="0" defTabSz="468172">
              <a:spcBef>
                <a:spcPts val="700"/>
              </a:spcBef>
              <a:buSzTx/>
              <a:buNone/>
              <a:defRPr b="1" sz="1100">
                <a:latin typeface="Arial"/>
                <a:ea typeface="Arial"/>
                <a:cs typeface="Arial"/>
                <a:sym typeface="Arial"/>
              </a:defRPr>
            </a:pP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p:txBody>
      </p:sp>
      <p:sp>
        <p:nvSpPr>
          <p:cNvPr id="605" name="Shape 605"/>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16 August 2014</a:t>
            </a:r>
          </a:p>
        </p:txBody>
      </p:sp>
      <p:sp>
        <p:nvSpPr>
          <p:cNvPr id="606" name="Shape 606"/>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607" name="image1.jpeg"/>
          <p:cNvPicPr>
            <a:picLocks noChangeAspect="1"/>
          </p:cNvPicPr>
          <p:nvPr/>
        </p:nvPicPr>
        <p:blipFill>
          <a:blip r:embed="rId3">
            <a:extLst/>
          </a:blip>
          <a:stretch>
            <a:fillRect/>
          </a:stretch>
        </p:blipFill>
        <p:spPr>
          <a:xfrm>
            <a:off x="10028452" y="1219197"/>
            <a:ext cx="1417152" cy="1889533"/>
          </a:xfrm>
          <a:prstGeom prst="rect">
            <a:avLst/>
          </a:prstGeom>
          <a:ln w="12700">
            <a:miter lim="400000"/>
          </a:ln>
        </p:spPr>
      </p:pic>
      <p:sp>
        <p:nvSpPr>
          <p:cNvPr id="608" name="Shape 608"/>
          <p:cNvSpPr/>
          <p:nvPr/>
        </p:nvSpPr>
        <p:spPr>
          <a:xfrm>
            <a:off x="3480323" y="3234946"/>
            <a:ext cx="5306219" cy="3892429"/>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38100" dist="12700" dir="5400000">
              <a:srgbClr val="000000">
                <a:alpha val="38000"/>
              </a:srgbClr>
            </a:outerShdw>
          </a:effectLst>
          <a:extLst>
            <a:ext uri="{C572A759-6A51-4108-AA02-DFA0A04FC94B}">
              <ma14:wrappingTextBoxFlag xmlns:ma14="http://schemas.microsoft.com/office/mac/drawingml/2011/main" val="1"/>
            </a:ext>
          </a:extLst>
        </p:spPr>
        <p:txBody>
          <a:bodyPr lIns="48766" tIns="48766" rIns="48766" bIns="48766">
            <a:spAutoFit/>
          </a:bodyPr>
          <a:lstStyle>
            <a:lvl1pPr defTabSz="650240">
              <a:defRPr b="1" sz="4400">
                <a:latin typeface="Arial"/>
                <a:ea typeface="Arial"/>
                <a:cs typeface="Arial"/>
                <a:sym typeface="Arial"/>
              </a:defRPr>
            </a:lvl1pPr>
          </a:lstStyle>
          <a:p>
            <a:pPr/>
            <a:r>
              <a:t>of developing a design, estimating its cost, and ensuring that the design is cost-effective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2" name="Shape 612"/>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2013</a:t>
            </a:r>
          </a:p>
        </p:txBody>
      </p:sp>
      <p:sp>
        <p:nvSpPr>
          <p:cNvPr id="613" name="Shape 613"/>
          <p:cNvSpPr/>
          <p:nvPr>
            <p:ph type="title"/>
          </p:nvPr>
        </p:nvSpPr>
        <p:spPr>
          <a:xfrm>
            <a:off x="2113278" y="1512147"/>
            <a:ext cx="8220586" cy="1219202"/>
          </a:xfrm>
          <a:prstGeom prst="rect">
            <a:avLst/>
          </a:prstGeom>
        </p:spPr>
        <p:txBody>
          <a:bodyPr/>
          <a:lstStyle/>
          <a:p>
            <a:pPr defTabSz="396645">
              <a:defRPr sz="3700"/>
            </a:pPr>
            <a:r>
              <a:t>Quinnan: IBM FSD Cleanroom</a:t>
            </a:r>
            <a:br/>
            <a:r>
              <a:rPr i="1"/>
              <a:t>Dynamic Design to Cost</a:t>
            </a:r>
          </a:p>
        </p:txBody>
      </p:sp>
      <p:sp>
        <p:nvSpPr>
          <p:cNvPr id="614" name="Shape 614"/>
          <p:cNvSpPr/>
          <p:nvPr>
            <p:ph type="body" sz="half" idx="1"/>
          </p:nvPr>
        </p:nvSpPr>
        <p:spPr>
          <a:xfrm>
            <a:off x="2113279" y="2926079"/>
            <a:ext cx="8778242" cy="4827696"/>
          </a:xfrm>
          <a:prstGeom prst="rect">
            <a:avLst/>
          </a:prstGeom>
        </p:spPr>
        <p:txBody>
          <a:bodyPr/>
          <a:lstStyle/>
          <a:p>
            <a:pPr marL="0" indent="0" defTabSz="468172">
              <a:spcBef>
                <a:spcPts val="200"/>
              </a:spcBef>
              <a:buSzTx/>
              <a:buNone/>
              <a:defRPr b="1" sz="1100">
                <a:latin typeface="Arial"/>
                <a:ea typeface="Arial"/>
                <a:cs typeface="Arial"/>
                <a:sym typeface="Arial"/>
              </a:defRPr>
            </a:pPr>
            <a:r>
              <a:t>Quinnan describes the process control loop used by IBM FSD to ensure that cost targets are met.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468172">
              <a:spcBef>
                <a:spcPts val="200"/>
              </a:spcBef>
              <a:buSzTx/>
              <a:buNone/>
              <a:defRPr b="1" sz="1100" u="sng">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a:t>
            </a:r>
            <a:r>
              <a:rPr u="sng"/>
              <a:t>Design is an iterative process </a:t>
            </a:r>
            <a:r>
              <a:t>in which each design level is a refinement of the previous level.' (p. 474)</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468172">
              <a:spcBef>
                <a:spcPts val="200"/>
              </a:spcBef>
              <a:buSzTx/>
              <a:buNone/>
              <a:defRPr sz="1100"/>
            </a:pPr>
            <a:r>
              <a:t>Source: Robert E. Quinnan, 'Software Engineering Management Practices', IBM Systems Journal, Vol. 19, No. 4, 1980, pp. 466~77</a:t>
            </a:r>
          </a:p>
          <a:p>
            <a:pPr marL="0" indent="0" defTabSz="468172">
              <a:spcBef>
                <a:spcPts val="200"/>
              </a:spcBef>
              <a:buSzTx/>
              <a:buNone/>
              <a:defRPr sz="1100"/>
            </a:pPr>
            <a:r>
              <a:t>This text is cut from Gilb: The Principles of Software Engineering Management, 1988</a:t>
            </a:r>
          </a:p>
          <a:p>
            <a:pPr marL="0" indent="0" defTabSz="468172">
              <a:spcBef>
                <a:spcPts val="700"/>
              </a:spcBef>
              <a:buSzTx/>
              <a:buNone/>
              <a:defRPr b="1" sz="1100">
                <a:latin typeface="Arial"/>
                <a:ea typeface="Arial"/>
                <a:cs typeface="Arial"/>
                <a:sym typeface="Arial"/>
              </a:defRPr>
            </a:pP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p:txBody>
      </p:sp>
      <p:sp>
        <p:nvSpPr>
          <p:cNvPr id="615" name="Shape 615"/>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16 August 2014</a:t>
            </a:r>
          </a:p>
        </p:txBody>
      </p:sp>
      <p:sp>
        <p:nvSpPr>
          <p:cNvPr id="616" name="Shape 616"/>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617" name="image1.jpeg"/>
          <p:cNvPicPr>
            <a:picLocks noChangeAspect="1"/>
          </p:cNvPicPr>
          <p:nvPr/>
        </p:nvPicPr>
        <p:blipFill>
          <a:blip r:embed="rId3">
            <a:extLst/>
          </a:blip>
          <a:stretch>
            <a:fillRect/>
          </a:stretch>
        </p:blipFill>
        <p:spPr>
          <a:xfrm>
            <a:off x="10028452" y="1219197"/>
            <a:ext cx="1417152" cy="1889533"/>
          </a:xfrm>
          <a:prstGeom prst="rect">
            <a:avLst/>
          </a:prstGeom>
          <a:ln w="12700">
            <a:miter lim="400000"/>
          </a:ln>
        </p:spPr>
      </p:pic>
      <p:sp>
        <p:nvSpPr>
          <p:cNvPr id="618" name="Shape 618"/>
          <p:cNvSpPr/>
          <p:nvPr/>
        </p:nvSpPr>
        <p:spPr>
          <a:xfrm>
            <a:off x="3480323" y="4508889"/>
            <a:ext cx="5306219" cy="5236136"/>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38100" dist="12700" dir="5400000">
              <a:srgbClr val="000000">
                <a:alpha val="38000"/>
              </a:srgbClr>
            </a:outerShdw>
          </a:effectLst>
          <a:extLst>
            <a:ext uri="{C572A759-6A51-4108-AA02-DFA0A04FC94B}">
              <ma14:wrappingTextBoxFlag xmlns:ma14="http://schemas.microsoft.com/office/mac/drawingml/2011/main" val="1"/>
            </a:ext>
          </a:extLst>
        </p:spPr>
        <p:txBody>
          <a:bodyPr lIns="48766" tIns="48766" rIns="48766" bIns="48766">
            <a:spAutoFit/>
          </a:bodyPr>
          <a:lstStyle/>
          <a:p>
            <a:pPr defTabSz="650240">
              <a:defRPr b="1" sz="5000">
                <a:latin typeface="Arial"/>
                <a:ea typeface="Arial"/>
                <a:cs typeface="Arial"/>
                <a:sym typeface="Arial"/>
              </a:defRPr>
            </a:pPr>
            <a:r>
              <a:t>iteration process trying to meet cost targets by </a:t>
            </a:r>
            <a:r>
              <a:rPr u="sng"/>
              <a:t>either</a:t>
            </a:r>
            <a:r>
              <a:t> </a:t>
            </a:r>
            <a:r>
              <a:rPr i="1"/>
              <a:t>redesign</a:t>
            </a:r>
            <a:r>
              <a:t> or by </a:t>
            </a:r>
            <a:r>
              <a:rPr i="1"/>
              <a:t>sacrificing</a:t>
            </a:r>
            <a:r>
              <a:t> 'planned capability’</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2" name="Shape 622"/>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2013</a:t>
            </a:r>
          </a:p>
        </p:txBody>
      </p:sp>
      <p:sp>
        <p:nvSpPr>
          <p:cNvPr id="623" name="Shape 623"/>
          <p:cNvSpPr/>
          <p:nvPr>
            <p:ph type="title"/>
          </p:nvPr>
        </p:nvSpPr>
        <p:spPr>
          <a:xfrm>
            <a:off x="2113278" y="1512147"/>
            <a:ext cx="8220586" cy="1219202"/>
          </a:xfrm>
          <a:prstGeom prst="rect">
            <a:avLst/>
          </a:prstGeom>
        </p:spPr>
        <p:txBody>
          <a:bodyPr/>
          <a:lstStyle/>
          <a:p>
            <a:pPr defTabSz="396645">
              <a:defRPr sz="3700"/>
            </a:pPr>
            <a:r>
              <a:t>Quinnan: IBM FSD Cleanroom</a:t>
            </a:r>
            <a:br/>
            <a:r>
              <a:rPr i="1"/>
              <a:t>Dynamic Design to Cost</a:t>
            </a:r>
          </a:p>
        </p:txBody>
      </p:sp>
      <p:sp>
        <p:nvSpPr>
          <p:cNvPr id="624" name="Shape 624"/>
          <p:cNvSpPr/>
          <p:nvPr>
            <p:ph type="body" sz="half" idx="1"/>
          </p:nvPr>
        </p:nvSpPr>
        <p:spPr>
          <a:xfrm>
            <a:off x="2113279" y="2926079"/>
            <a:ext cx="8778242" cy="4827696"/>
          </a:xfrm>
          <a:prstGeom prst="rect">
            <a:avLst/>
          </a:prstGeom>
        </p:spPr>
        <p:txBody>
          <a:bodyPr/>
          <a:lstStyle/>
          <a:p>
            <a:pPr marL="0" indent="0" defTabSz="468172">
              <a:spcBef>
                <a:spcPts val="200"/>
              </a:spcBef>
              <a:buSzTx/>
              <a:buNone/>
              <a:defRPr b="1" sz="1100">
                <a:latin typeface="Arial"/>
                <a:ea typeface="Arial"/>
                <a:cs typeface="Arial"/>
                <a:sym typeface="Arial"/>
              </a:defRPr>
            </a:pPr>
            <a:r>
              <a:t>Quinnan describes the process control loop used by IBM FSD to ensure that cost targets are met.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468172">
              <a:spcBef>
                <a:spcPts val="200"/>
              </a:spcBef>
              <a:buSzTx/>
              <a:buNone/>
              <a:defRPr b="1" sz="1100" u="sng">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a:t>
            </a:r>
            <a:r>
              <a:rPr u="sng"/>
              <a:t>Design is an iterative process </a:t>
            </a:r>
            <a:r>
              <a:t>in which each design level is a refinement of the previous level.' (p. 474)</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468172">
              <a:spcBef>
                <a:spcPts val="200"/>
              </a:spcBef>
              <a:buSzTx/>
              <a:buNone/>
              <a:defRPr sz="1100"/>
            </a:pPr>
            <a:r>
              <a:t>Source: Robert E. Quinnan, 'Software Engineering Management Practices', IBM Systems Journal, Vol. 19, No. 4, 1980, pp. 466~77</a:t>
            </a:r>
          </a:p>
          <a:p>
            <a:pPr marL="0" indent="0" defTabSz="468172">
              <a:spcBef>
                <a:spcPts val="200"/>
              </a:spcBef>
              <a:buSzTx/>
              <a:buNone/>
              <a:defRPr sz="1100"/>
            </a:pPr>
            <a:r>
              <a:t>This text is cut from Gilb: The Principles of Software Engineering Management, 1988</a:t>
            </a:r>
          </a:p>
          <a:p>
            <a:pPr marL="0" indent="0" defTabSz="468172">
              <a:spcBef>
                <a:spcPts val="700"/>
              </a:spcBef>
              <a:buSzTx/>
              <a:buNone/>
              <a:defRPr b="1" sz="1100">
                <a:latin typeface="Arial"/>
                <a:ea typeface="Arial"/>
                <a:cs typeface="Arial"/>
                <a:sym typeface="Arial"/>
              </a:defRPr>
            </a:pP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p:txBody>
      </p:sp>
      <p:sp>
        <p:nvSpPr>
          <p:cNvPr id="625" name="Shape 625"/>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16 August 2014</a:t>
            </a:r>
          </a:p>
        </p:txBody>
      </p:sp>
      <p:sp>
        <p:nvSpPr>
          <p:cNvPr id="626" name="Shape 626"/>
          <p:cNvSpPr/>
          <p:nvPr>
            <p:ph type="sldNum" sz="quarter" idx="4294967295"/>
          </p:nvPr>
        </p:nvSpPr>
        <p:spPr>
          <a:xfrm>
            <a:off x="10568165" y="8024623"/>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627" name="image1.jpeg"/>
          <p:cNvPicPr>
            <a:picLocks noChangeAspect="1"/>
          </p:cNvPicPr>
          <p:nvPr/>
        </p:nvPicPr>
        <p:blipFill>
          <a:blip r:embed="rId3">
            <a:extLst/>
          </a:blip>
          <a:stretch>
            <a:fillRect/>
          </a:stretch>
        </p:blipFill>
        <p:spPr>
          <a:xfrm>
            <a:off x="10028452" y="1219197"/>
            <a:ext cx="1417152" cy="1889533"/>
          </a:xfrm>
          <a:prstGeom prst="rect">
            <a:avLst/>
          </a:prstGeom>
          <a:ln w="12700">
            <a:miter lim="400000"/>
          </a:ln>
        </p:spPr>
      </p:pic>
      <p:sp>
        <p:nvSpPr>
          <p:cNvPr id="628" name="Shape 628"/>
          <p:cNvSpPr/>
          <p:nvPr/>
        </p:nvSpPr>
        <p:spPr>
          <a:xfrm>
            <a:off x="2113279" y="2847925"/>
            <a:ext cx="8560308" cy="7262791"/>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38100" dist="12700" dir="5400000">
              <a:srgbClr val="000000">
                <a:alpha val="38000"/>
              </a:srgbClr>
            </a:outerShdw>
          </a:effectLst>
          <a:extLst>
            <a:ext uri="{C572A759-6A51-4108-AA02-DFA0A04FC94B}">
              <ma14:wrappingTextBoxFlag xmlns:ma14="http://schemas.microsoft.com/office/mac/drawingml/2011/main" val="1"/>
            </a:ext>
          </a:extLst>
        </p:spPr>
        <p:txBody>
          <a:bodyPr lIns="48766" tIns="48766" rIns="48766" bIns="48766">
            <a:spAutoFit/>
          </a:bodyPr>
          <a:lstStyle/>
          <a:p>
            <a:pPr defTabSz="650240">
              <a:defRPr b="1" baseline="30579" spc="421" sz="12400">
                <a:latin typeface="Arial"/>
                <a:ea typeface="Arial"/>
                <a:cs typeface="Arial"/>
                <a:sym typeface="Arial"/>
              </a:defRPr>
            </a:pPr>
          </a:p>
          <a:p>
            <a:pPr defTabSz="650240">
              <a:defRPr b="1" baseline="30579" spc="421" sz="12400">
                <a:latin typeface="Arial"/>
                <a:ea typeface="Arial"/>
                <a:cs typeface="Arial"/>
                <a:sym typeface="Arial"/>
              </a:defRPr>
            </a:pPr>
            <a:r>
              <a:t>Design is an iterative process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2" name="Shape 632"/>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2013</a:t>
            </a:r>
          </a:p>
        </p:txBody>
      </p:sp>
      <p:sp>
        <p:nvSpPr>
          <p:cNvPr id="633" name="Shape 633"/>
          <p:cNvSpPr/>
          <p:nvPr>
            <p:ph type="title"/>
          </p:nvPr>
        </p:nvSpPr>
        <p:spPr>
          <a:xfrm>
            <a:off x="2113278" y="1512147"/>
            <a:ext cx="8220586" cy="1219202"/>
          </a:xfrm>
          <a:prstGeom prst="rect">
            <a:avLst/>
          </a:prstGeom>
        </p:spPr>
        <p:txBody>
          <a:bodyPr/>
          <a:lstStyle/>
          <a:p>
            <a:pPr defTabSz="396645">
              <a:defRPr sz="3700"/>
            </a:pPr>
            <a:r>
              <a:t>Quinnan: IBM FSD Cleanroom</a:t>
            </a:r>
            <a:br/>
            <a:r>
              <a:rPr i="1"/>
              <a:t>Dynamic Design to Cost</a:t>
            </a:r>
          </a:p>
        </p:txBody>
      </p:sp>
      <p:sp>
        <p:nvSpPr>
          <p:cNvPr id="634" name="Shape 634"/>
          <p:cNvSpPr/>
          <p:nvPr>
            <p:ph type="body" sz="half" idx="1"/>
          </p:nvPr>
        </p:nvSpPr>
        <p:spPr>
          <a:xfrm>
            <a:off x="2113279" y="2926079"/>
            <a:ext cx="8778242" cy="4827696"/>
          </a:xfrm>
          <a:prstGeom prst="rect">
            <a:avLst/>
          </a:prstGeom>
        </p:spPr>
        <p:txBody>
          <a:bodyPr/>
          <a:lstStyle/>
          <a:p>
            <a:pPr marL="0" indent="0" defTabSz="468172">
              <a:spcBef>
                <a:spcPts val="200"/>
              </a:spcBef>
              <a:buSzTx/>
              <a:buNone/>
              <a:defRPr b="1" sz="1100">
                <a:latin typeface="Arial"/>
                <a:ea typeface="Arial"/>
                <a:cs typeface="Arial"/>
                <a:sym typeface="Arial"/>
              </a:defRPr>
            </a:pPr>
            <a:r>
              <a:t>Quinnan describes the process control loop used by IBM FSD to ensure that cost targets are met.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468172">
              <a:spcBef>
                <a:spcPts val="200"/>
              </a:spcBef>
              <a:buSzTx/>
              <a:buNone/>
              <a:defRPr b="1" sz="1100" u="sng">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a:t>
            </a:r>
            <a:r>
              <a:rPr u="sng"/>
              <a:t>Design is an iterative process </a:t>
            </a:r>
            <a:r>
              <a:t>in which each design level is a refinement of the previous level.' (p. 474)</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468172">
              <a:spcBef>
                <a:spcPts val="200"/>
              </a:spcBef>
              <a:buSzTx/>
              <a:buNone/>
              <a:defRPr sz="1100"/>
            </a:pPr>
            <a:r>
              <a:t>Source: Robert E. Quinnan, 'Software Engineering Management Practices', IBM Systems Journal, Vol. 19, No. 4, 1980, pp. 466~77</a:t>
            </a:r>
          </a:p>
          <a:p>
            <a:pPr marL="0" indent="0" defTabSz="468172">
              <a:spcBef>
                <a:spcPts val="200"/>
              </a:spcBef>
              <a:buSzTx/>
              <a:buNone/>
              <a:defRPr sz="1100"/>
            </a:pPr>
            <a:r>
              <a:t>This text is cut from Gilb: The Principles of Software Engineering Management, 1988</a:t>
            </a:r>
          </a:p>
          <a:p>
            <a:pPr marL="0" indent="0" defTabSz="468172">
              <a:spcBef>
                <a:spcPts val="700"/>
              </a:spcBef>
              <a:buSzTx/>
              <a:buNone/>
              <a:defRPr b="1" sz="1100">
                <a:latin typeface="Arial"/>
                <a:ea typeface="Arial"/>
                <a:cs typeface="Arial"/>
                <a:sym typeface="Arial"/>
              </a:defRPr>
            </a:pP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p:txBody>
      </p:sp>
      <p:sp>
        <p:nvSpPr>
          <p:cNvPr id="635" name="Shape 635"/>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16 August 2014</a:t>
            </a:r>
          </a:p>
        </p:txBody>
      </p:sp>
      <p:sp>
        <p:nvSpPr>
          <p:cNvPr id="636" name="Shape 636"/>
          <p:cNvSpPr/>
          <p:nvPr>
            <p:ph type="sldNum" sz="quarter" idx="4294967295"/>
          </p:nvPr>
        </p:nvSpPr>
        <p:spPr>
          <a:xfrm>
            <a:off x="10568162" y="8024621"/>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637" name="image1.jpeg"/>
          <p:cNvPicPr>
            <a:picLocks noChangeAspect="1"/>
          </p:cNvPicPr>
          <p:nvPr/>
        </p:nvPicPr>
        <p:blipFill>
          <a:blip r:embed="rId3">
            <a:extLst/>
          </a:blip>
          <a:stretch>
            <a:fillRect/>
          </a:stretch>
        </p:blipFill>
        <p:spPr>
          <a:xfrm>
            <a:off x="10028452" y="1219197"/>
            <a:ext cx="1417152" cy="1889533"/>
          </a:xfrm>
          <a:prstGeom prst="rect">
            <a:avLst/>
          </a:prstGeom>
          <a:ln w="12700">
            <a:miter lim="400000"/>
          </a:ln>
        </p:spPr>
      </p:pic>
      <p:sp>
        <p:nvSpPr>
          <p:cNvPr id="638" name="Shape 638"/>
          <p:cNvSpPr/>
          <p:nvPr/>
        </p:nvSpPr>
        <p:spPr>
          <a:xfrm>
            <a:off x="2113279" y="3299450"/>
            <a:ext cx="8560308" cy="5236136"/>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38100" dist="12700" dir="5400000">
              <a:srgbClr val="000000">
                <a:alpha val="38000"/>
              </a:srgbClr>
            </a:outerShdw>
          </a:effectLst>
          <a:extLst>
            <a:ext uri="{C572A759-6A51-4108-AA02-DFA0A04FC94B}">
              <ma14:wrappingTextBoxFlag xmlns:ma14="http://schemas.microsoft.com/office/mac/drawingml/2011/main" val="1"/>
            </a:ext>
          </a:extLst>
        </p:spPr>
        <p:txBody>
          <a:bodyPr lIns="48766" tIns="48766" rIns="48766" bIns="48766">
            <a:spAutoFit/>
          </a:bodyPr>
          <a:lstStyle/>
          <a:p>
            <a:pPr defTabSz="650240">
              <a:defRPr b="1" sz="5000">
                <a:latin typeface="Arial"/>
                <a:ea typeface="Arial"/>
                <a:cs typeface="Arial"/>
                <a:sym typeface="Arial"/>
              </a:defRPr>
            </a:pPr>
            <a:r>
              <a:t>but they iterate through a series of increments, </a:t>
            </a:r>
          </a:p>
          <a:p>
            <a:pPr defTabSz="650240">
              <a:defRPr b="1" sz="5000">
                <a:latin typeface="Arial"/>
                <a:ea typeface="Arial"/>
                <a:cs typeface="Arial"/>
                <a:sym typeface="Arial"/>
              </a:defRPr>
            </a:pPr>
            <a:r>
              <a:t>thus </a:t>
            </a:r>
            <a:r>
              <a:rPr i="1"/>
              <a:t>reducing the complexity of the task</a:t>
            </a:r>
            <a:r>
              <a:t>, </a:t>
            </a:r>
          </a:p>
          <a:p>
            <a:pPr defTabSz="650240">
              <a:defRPr b="1" sz="5000">
                <a:latin typeface="Arial"/>
                <a:ea typeface="Arial"/>
                <a:cs typeface="Arial"/>
                <a:sym typeface="Arial"/>
              </a:defRPr>
            </a:pPr>
            <a:r>
              <a:t>and </a:t>
            </a:r>
            <a:r>
              <a:rPr i="1"/>
              <a:t>increasing the probability of learning from experience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Shape 642"/>
          <p:cNvSpPr/>
          <p:nvPr/>
        </p:nvSpPr>
        <p:spPr>
          <a:xfrm>
            <a:off x="4958079" y="8024621"/>
            <a:ext cx="30886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defTabSz="650240">
              <a:defRPr sz="1600">
                <a:solidFill>
                  <a:srgbClr val="888888"/>
                </a:solidFill>
                <a:latin typeface="Trebuchet MS"/>
                <a:ea typeface="Trebuchet MS"/>
                <a:cs typeface="Trebuchet MS"/>
                <a:sym typeface="Trebuchet MS"/>
              </a:defRPr>
            </a:lvl1pPr>
          </a:lstStyle>
          <a:p>
            <a:pPr/>
            <a:r>
              <a:t>Copyright Tom@Gilb.com 2013</a:t>
            </a:r>
          </a:p>
        </p:txBody>
      </p:sp>
      <p:sp>
        <p:nvSpPr>
          <p:cNvPr id="643" name="Shape 643"/>
          <p:cNvSpPr/>
          <p:nvPr>
            <p:ph type="title"/>
          </p:nvPr>
        </p:nvSpPr>
        <p:spPr>
          <a:xfrm>
            <a:off x="2113278" y="1512147"/>
            <a:ext cx="8220586" cy="1219202"/>
          </a:xfrm>
          <a:prstGeom prst="rect">
            <a:avLst/>
          </a:prstGeom>
        </p:spPr>
        <p:txBody>
          <a:bodyPr/>
          <a:lstStyle/>
          <a:p>
            <a:pPr defTabSz="396645">
              <a:defRPr sz="3700"/>
            </a:pPr>
            <a:r>
              <a:t>Quinnan: IBM FSD Cleanroom</a:t>
            </a:r>
            <a:br/>
            <a:r>
              <a:rPr i="1"/>
              <a:t>Dynamic Design to Cost</a:t>
            </a:r>
          </a:p>
        </p:txBody>
      </p:sp>
      <p:sp>
        <p:nvSpPr>
          <p:cNvPr id="644" name="Shape 644"/>
          <p:cNvSpPr/>
          <p:nvPr>
            <p:ph type="body" sz="half" idx="1"/>
          </p:nvPr>
        </p:nvSpPr>
        <p:spPr>
          <a:xfrm>
            <a:off x="2113279" y="2926079"/>
            <a:ext cx="8778242" cy="4827696"/>
          </a:xfrm>
          <a:prstGeom prst="rect">
            <a:avLst/>
          </a:prstGeom>
        </p:spPr>
        <p:txBody>
          <a:bodyPr/>
          <a:lstStyle/>
          <a:p>
            <a:pPr marL="0" indent="0" defTabSz="468172">
              <a:spcBef>
                <a:spcPts val="200"/>
              </a:spcBef>
              <a:buSzTx/>
              <a:buNone/>
              <a:defRPr b="1" sz="1100">
                <a:latin typeface="Arial"/>
                <a:ea typeface="Arial"/>
                <a:cs typeface="Arial"/>
                <a:sym typeface="Arial"/>
              </a:defRPr>
            </a:pPr>
            <a:r>
              <a:t>Quinnan describes the process control loop used by IBM FSD to ensure that cost targets are met.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'Cost management. . . yields valid cost plans linked to technical performance. Our practice carries cost management farther by introducing </a:t>
            </a:r>
            <a:r>
              <a:rPr u="sng"/>
              <a:t>design-to-cost guidance. </a:t>
            </a:r>
            <a:r>
              <a:t>Design, development, and managerial practices are applied in an integrated way to ensure that software technical management is consistent with cost management. The method [illustrated in this book by Figure 7.10] consists </a:t>
            </a:r>
            <a:r>
              <a:rPr u="sng"/>
              <a:t>of developing a design, estimating its cost, and ensuring that the design is cost-effective.' (p. 473)</a:t>
            </a:r>
            <a:endParaRPr u="sng"/>
          </a:p>
          <a:p>
            <a:pPr marL="0" indent="0" defTabSz="468172">
              <a:spcBef>
                <a:spcPts val="200"/>
              </a:spcBef>
              <a:buSzTx/>
              <a:buNone/>
              <a:defRPr b="1" sz="1100" u="sng">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He goes on to describe a design iteration </a:t>
            </a:r>
            <a:r>
              <a:rPr u="sng"/>
              <a:t>process trying to meet cost targets by either redesign or by sacrificing 'planned capabilit</a:t>
            </a:r>
            <a:r>
              <a:t>y.' When a satisfactory design at cost target is achieved for a single increment, the 'development of each increment can proceed concurrently with the program design of the others.'</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a:t>
            </a:r>
            <a:r>
              <a:rPr u="sng"/>
              <a:t>Design is an iterative process </a:t>
            </a:r>
            <a:r>
              <a:t>in which each design level is a refinement of the previous level.' (p. 474)</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It is clear from this that they avoid the big bang cost estimation approach. Not only do they iterate in seeking the appropriate balance between cost and design for a single increment, but </a:t>
            </a:r>
            <a:r>
              <a:rPr u="sng"/>
              <a:t>they iterate through a series of increments, thus reducing the complexity of the task,</a:t>
            </a:r>
            <a:r>
              <a:t> </a:t>
            </a:r>
            <a:r>
              <a:rPr u="sng"/>
              <a:t>and increasing the probability of learning from experience</a:t>
            </a:r>
            <a:r>
              <a:t>, won as each increment develops, and </a:t>
            </a:r>
            <a:r>
              <a:rPr u="sng"/>
              <a:t>as the true cost of the increment becomes a fac</a:t>
            </a:r>
            <a:r>
              <a:t>t.</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'When the development and test of an increment are complete, </a:t>
            </a:r>
            <a:r>
              <a:rPr u="sng"/>
              <a:t>an estimate to complete the remaining increments is computed</a:t>
            </a:r>
            <a:r>
              <a:t>.' (p. 474)</a:t>
            </a:r>
          </a:p>
          <a:p>
            <a:pPr marL="0" indent="0" defTabSz="468172">
              <a:spcBef>
                <a:spcPts val="200"/>
              </a:spcBef>
              <a:buSzTx/>
              <a:buNone/>
              <a:defRPr sz="1100"/>
            </a:pPr>
            <a:r>
              <a:t>Source: Robert E. Quinnan, 'Software Engineering Management Practices', IBM Systems Journal, Vol. 19, No. 4, 1980, pp. 466~77</a:t>
            </a:r>
          </a:p>
          <a:p>
            <a:pPr marL="0" indent="0" defTabSz="468172">
              <a:spcBef>
                <a:spcPts val="200"/>
              </a:spcBef>
              <a:buSzTx/>
              <a:buNone/>
              <a:defRPr sz="1100"/>
            </a:pPr>
            <a:r>
              <a:t>This text is cut from Gilb: The Principles of Software Engineering Management, 1988</a:t>
            </a:r>
          </a:p>
          <a:p>
            <a:pPr marL="0" indent="0" defTabSz="468172">
              <a:spcBef>
                <a:spcPts val="700"/>
              </a:spcBef>
              <a:buSzTx/>
              <a:buNone/>
              <a:defRPr b="1" sz="1100">
                <a:latin typeface="Arial"/>
                <a:ea typeface="Arial"/>
                <a:cs typeface="Arial"/>
                <a:sym typeface="Arial"/>
              </a:defRPr>
            </a:pP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a:p>
            <a:pPr marL="0" indent="0" defTabSz="468172">
              <a:spcBef>
                <a:spcPts val="200"/>
              </a:spcBef>
              <a:buSzTx/>
              <a:buNone/>
              <a:defRPr b="1" sz="1100">
                <a:latin typeface="Arial"/>
                <a:ea typeface="Arial"/>
                <a:cs typeface="Arial"/>
                <a:sym typeface="Arial"/>
              </a:defRPr>
            </a:pPr>
            <a:r>
              <a:t> </a:t>
            </a:r>
          </a:p>
        </p:txBody>
      </p:sp>
      <p:sp>
        <p:nvSpPr>
          <p:cNvPr id="645" name="Shape 645"/>
          <p:cNvSpPr/>
          <p:nvPr/>
        </p:nvSpPr>
        <p:spPr>
          <a:xfrm>
            <a:off x="2113278" y="8024621"/>
            <a:ext cx="2275843" cy="338835"/>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nchor="ctr">
            <a:spAutoFit/>
          </a:bodyPr>
          <a:lstStyle>
            <a:lvl1pPr algn="l" defTabSz="650240">
              <a:defRPr sz="1600">
                <a:solidFill>
                  <a:srgbClr val="898989"/>
                </a:solidFill>
                <a:latin typeface="Trebuchet MS"/>
                <a:ea typeface="Trebuchet MS"/>
                <a:cs typeface="Trebuchet MS"/>
                <a:sym typeface="Trebuchet MS"/>
              </a:defRPr>
            </a:lvl1pPr>
          </a:lstStyle>
          <a:p>
            <a:pPr/>
            <a:r>
              <a:t>16 August 2014</a:t>
            </a:r>
          </a:p>
        </p:txBody>
      </p:sp>
      <p:sp>
        <p:nvSpPr>
          <p:cNvPr id="646" name="Shape 646"/>
          <p:cNvSpPr/>
          <p:nvPr>
            <p:ph type="sldNum" sz="quarter" idx="4294967295"/>
          </p:nvPr>
        </p:nvSpPr>
        <p:spPr>
          <a:xfrm>
            <a:off x="10568162" y="8024621"/>
            <a:ext cx="323357" cy="338835"/>
          </a:xfrm>
          <a:prstGeom prst="rect">
            <a:avLst/>
          </a:prstGeom>
          <a:extLst>
            <a:ext uri="{C572A759-6A51-4108-AA02-DFA0A04FC94B}">
              <ma14:wrappingTextBoxFlag xmlns:ma14="http://schemas.microsoft.com/office/mac/drawingml/2011/main" val="1"/>
            </a:ext>
          </a:extLst>
        </p:spPr>
        <p:txBody>
          <a:bodyPr lIns="48766" tIns="48766" rIns="48766" bIns="48766" anchor="ctr"/>
          <a:lstStyle>
            <a:lvl1pPr algn="r" defTabSz="650240">
              <a:defRPr sz="1600">
                <a:solidFill>
                  <a:srgbClr val="898989"/>
                </a:solidFill>
                <a:latin typeface="Trebuchet MS"/>
                <a:ea typeface="Trebuchet MS"/>
                <a:cs typeface="Trebuchet MS"/>
                <a:sym typeface="Trebuchet MS"/>
              </a:defRPr>
            </a:lvl1pPr>
          </a:lstStyle>
          <a:p>
            <a:pPr/>
            <a:fld id="{86CB4B4D-7CA3-9044-876B-883B54F8677D}" type="slidenum"/>
          </a:p>
        </p:txBody>
      </p:sp>
      <p:pic>
        <p:nvPicPr>
          <p:cNvPr id="647" name="image1.jpeg"/>
          <p:cNvPicPr>
            <a:picLocks noChangeAspect="1"/>
          </p:cNvPicPr>
          <p:nvPr/>
        </p:nvPicPr>
        <p:blipFill>
          <a:blip r:embed="rId3">
            <a:extLst/>
          </a:blip>
          <a:stretch>
            <a:fillRect/>
          </a:stretch>
        </p:blipFill>
        <p:spPr>
          <a:xfrm>
            <a:off x="10028452" y="1219197"/>
            <a:ext cx="1417152" cy="1889533"/>
          </a:xfrm>
          <a:prstGeom prst="rect">
            <a:avLst/>
          </a:prstGeom>
          <a:ln w="12700">
            <a:miter lim="400000"/>
          </a:ln>
        </p:spPr>
      </p:pic>
      <p:sp>
        <p:nvSpPr>
          <p:cNvPr id="648" name="Shape 648"/>
          <p:cNvSpPr/>
          <p:nvPr/>
        </p:nvSpPr>
        <p:spPr>
          <a:xfrm>
            <a:off x="2113279" y="3299450"/>
            <a:ext cx="8560308" cy="5593633"/>
          </a:xfrm>
          <a:prstGeom prst="rect">
            <a:avLst/>
          </a:prstGeom>
          <a:gradFill>
            <a:gsLst>
              <a:gs pos="0">
                <a:srgbClr val="DAFCA4"/>
              </a:gs>
              <a:gs pos="35000">
                <a:srgbClr val="E4FDBF"/>
              </a:gs>
              <a:gs pos="100000">
                <a:srgbClr val="F5FEE6"/>
              </a:gs>
            </a:gsLst>
            <a:lin ang="16200000"/>
          </a:gradFill>
          <a:ln w="3175">
            <a:solidFill>
              <a:srgbClr val="98B955"/>
            </a:solidFill>
          </a:ln>
          <a:effectLst>
            <a:outerShdw sx="100000" sy="100000" kx="0" ky="0" algn="b" rotWithShape="0" blurRad="38100" dist="12700" dir="5400000">
              <a:srgbClr val="000000">
                <a:alpha val="38000"/>
              </a:srgbClr>
            </a:outerShdw>
          </a:effectLst>
          <a:extLst>
            <a:ext uri="{C572A759-6A51-4108-AA02-DFA0A04FC94B}">
              <ma14:wrappingTextBoxFlag xmlns:ma14="http://schemas.microsoft.com/office/mac/drawingml/2011/main" val="1"/>
            </a:ext>
          </a:extLst>
        </p:spPr>
        <p:txBody>
          <a:bodyPr lIns="48766" tIns="48766" rIns="48766" bIns="48766">
            <a:spAutoFit/>
          </a:bodyPr>
          <a:lstStyle/>
          <a:p>
            <a:pPr defTabSz="650240">
              <a:defRPr b="1" sz="7600">
                <a:latin typeface="Arial"/>
                <a:ea typeface="Arial"/>
                <a:cs typeface="Arial"/>
                <a:sym typeface="Arial"/>
              </a:defRPr>
            </a:pPr>
            <a:r>
              <a:t> an estimate to complete the remaining increments is computed</a:t>
            </a:r>
            <a:r>
              <a:rPr sz="5000"/>
              <a:t>.</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2" name="Shape 652"/>
          <p:cNvSpPr/>
          <p:nvPr>
            <p:ph type="title"/>
          </p:nvPr>
        </p:nvSpPr>
        <p:spPr>
          <a:prstGeom prst="rect">
            <a:avLst/>
          </a:prstGeom>
        </p:spPr>
        <p:txBody>
          <a:bodyPr/>
          <a:lstStyle>
            <a:lvl1pPr defTabSz="514095">
              <a:defRPr sz="7040"/>
            </a:lvl1pPr>
          </a:lstStyle>
          <a:p>
            <a:pPr/>
            <a:r>
              <a:t>3. by contracting for results, not work</a:t>
            </a:r>
          </a:p>
        </p:txBody>
      </p:sp>
      <p:sp>
        <p:nvSpPr>
          <p:cNvPr id="653" name="Shape 65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5" name="Shape 655"/>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656" name="Shape 656"/>
          <p:cNvSpPr/>
          <p:nvPr>
            <p:ph type="title"/>
          </p:nvPr>
        </p:nvSpPr>
        <p:spPr>
          <a:prstGeom prst="rect">
            <a:avLst/>
          </a:prstGeom>
        </p:spPr>
        <p:txBody>
          <a:bodyPr/>
          <a:lstStyle/>
          <a:p>
            <a:pPr/>
            <a:r>
              <a:t>Agile code stuff and pray</a:t>
            </a:r>
          </a:p>
        </p:txBody>
      </p:sp>
      <p:pic>
        <p:nvPicPr>
          <p:cNvPr id="657" name="image6.png" descr="Screen Shot 2014-10-26 at 02.33.54.png"/>
          <p:cNvPicPr>
            <a:picLocks noChangeAspect="1"/>
          </p:cNvPicPr>
          <p:nvPr/>
        </p:nvPicPr>
        <p:blipFill>
          <a:blip r:embed="rId3">
            <a:extLst/>
          </a:blip>
          <a:stretch>
            <a:fillRect/>
          </a:stretch>
        </p:blipFill>
        <p:spPr>
          <a:xfrm>
            <a:off x="1667102" y="2275839"/>
            <a:ext cx="9670596" cy="6436927"/>
          </a:xfrm>
          <a:prstGeom prst="rect">
            <a:avLst/>
          </a:prstGeom>
          <a:ln w="12700">
            <a:miter lim="400000"/>
          </a:ln>
        </p:spPr>
      </p:pic>
      <p:sp>
        <p:nvSpPr>
          <p:cNvPr id="658" name="Shape 658"/>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659" name="Shape 659"/>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3" name="Shape 663"/>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664" name="Shape 664"/>
          <p:cNvSpPr/>
          <p:nvPr>
            <p:ph type="title"/>
          </p:nvPr>
        </p:nvSpPr>
        <p:spPr>
          <a:prstGeom prst="rect">
            <a:avLst/>
          </a:prstGeom>
        </p:spPr>
        <p:txBody>
          <a:bodyPr/>
          <a:lstStyle/>
          <a:p>
            <a:pPr defTabSz="435660">
              <a:defRPr sz="3350"/>
            </a:pPr>
            <a:r>
              <a:t>Outcome-driven view of contract metrics: </a:t>
            </a:r>
            <a:br/>
            <a:r>
              <a:rPr i="1"/>
              <a:t>If you didn’t really deliver value, try again</a:t>
            </a:r>
            <a:br>
              <a:rPr i="1"/>
            </a:br>
          </a:p>
        </p:txBody>
      </p:sp>
      <p:pic>
        <p:nvPicPr>
          <p:cNvPr id="665" name="image7.png" descr="Screen Shot 2014-10-26 at 01.59.51.png"/>
          <p:cNvPicPr>
            <a:picLocks noChangeAspect="1"/>
          </p:cNvPicPr>
          <p:nvPr/>
        </p:nvPicPr>
        <p:blipFill>
          <a:blip r:embed="rId3">
            <a:extLst/>
          </a:blip>
          <a:stretch>
            <a:fillRect/>
          </a:stretch>
        </p:blipFill>
        <p:spPr>
          <a:xfrm>
            <a:off x="650239" y="2742021"/>
            <a:ext cx="11704322" cy="5504564"/>
          </a:xfrm>
          <a:prstGeom prst="rect">
            <a:avLst/>
          </a:prstGeom>
          <a:ln w="12700">
            <a:miter lim="400000"/>
          </a:ln>
        </p:spPr>
      </p:pic>
      <p:sp>
        <p:nvSpPr>
          <p:cNvPr id="666" name="Shape 666"/>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667" name="Shape 667"/>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1" name="Shape 671"/>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672" name="Shape 672"/>
          <p:cNvSpPr/>
          <p:nvPr>
            <p:ph type="title"/>
          </p:nvPr>
        </p:nvSpPr>
        <p:spPr>
          <a:prstGeom prst="rect">
            <a:avLst/>
          </a:prstGeom>
        </p:spPr>
        <p:txBody>
          <a:bodyPr/>
          <a:lstStyle/>
          <a:p>
            <a:pPr defTabSz="403148">
              <a:defRPr sz="3348"/>
            </a:pPr>
            <a:r>
              <a:t>An overview of the Flexible Contract (part 1) </a:t>
            </a:r>
            <a:r>
              <a:t>www.flexiblecontracts.com</a:t>
            </a:r>
            <a:r>
              <a:t> </a:t>
            </a:r>
            <a:br/>
          </a:p>
        </p:txBody>
      </p:sp>
      <p:sp>
        <p:nvSpPr>
          <p:cNvPr id="673" name="Shape 673"/>
          <p:cNvSpPr/>
          <p:nvPr>
            <p:ph type="body" idx="1"/>
          </p:nvPr>
        </p:nvSpPr>
        <p:spPr>
          <a:xfrm>
            <a:off x="650239" y="2275840"/>
            <a:ext cx="11704322" cy="6436926"/>
          </a:xfrm>
          <a:prstGeom prst="rect">
            <a:avLst/>
          </a:prstGeom>
        </p:spPr>
        <p:txBody>
          <a:bodyPr/>
          <a:lstStyle/>
          <a:p>
            <a:pPr marL="467590" indent="-467590">
              <a:lnSpc>
                <a:spcPct val="80000"/>
              </a:lnSpc>
              <a:spcBef>
                <a:spcPts val="700"/>
              </a:spcBef>
              <a:defRPr sz="3000"/>
            </a:pPr>
            <a:r>
              <a:t>Modular delivery – To increase </a:t>
            </a:r>
            <a:r>
              <a:rPr b="1"/>
              <a:t>contractual flexibility</a:t>
            </a:r>
            <a:r>
              <a:t>. </a:t>
            </a:r>
          </a:p>
          <a:p>
            <a:pPr marL="467590" indent="-467590">
              <a:lnSpc>
                <a:spcPct val="80000"/>
              </a:lnSpc>
              <a:spcBef>
                <a:spcPts val="700"/>
              </a:spcBef>
              <a:defRPr sz="3000"/>
            </a:pPr>
            <a:r>
              <a:t>Outcome-based delivery - </a:t>
            </a:r>
            <a:r>
              <a:rPr b="1"/>
              <a:t>The supplier is free to develop the optimum solution </a:t>
            </a:r>
            <a:r>
              <a:t>within the constraints to deliver the target outcomes which will achieve the business objectives: </a:t>
            </a:r>
          </a:p>
          <a:p>
            <a:pPr marL="467590" indent="-467590">
              <a:lnSpc>
                <a:spcPct val="80000"/>
              </a:lnSpc>
              <a:spcBef>
                <a:spcPts val="700"/>
              </a:spcBef>
              <a:defRPr sz="3000">
                <a:latin typeface="Wingdings"/>
                <a:ea typeface="Wingdings"/>
                <a:cs typeface="Wingdings"/>
                <a:sym typeface="Wingdings"/>
              </a:defRPr>
            </a:pPr>
            <a:r>
              <a:t>➢ </a:t>
            </a:r>
            <a:r>
              <a:rPr b="1">
                <a:latin typeface="Calibri"/>
                <a:ea typeface="Calibri"/>
                <a:cs typeface="Calibri"/>
                <a:sym typeface="Calibri"/>
              </a:rPr>
              <a:t>Business objectives</a:t>
            </a:r>
            <a:r>
              <a:rPr>
                <a:latin typeface="Calibri"/>
                <a:ea typeface="Calibri"/>
                <a:cs typeface="Calibri"/>
                <a:sym typeface="Calibri"/>
              </a:rPr>
              <a:t>– The opportunity(s) to address and/or the problem(s) to solve and how they will deliver tangible value to the customer. </a:t>
            </a:r>
          </a:p>
          <a:p>
            <a:pPr marL="467590" indent="-467590">
              <a:lnSpc>
                <a:spcPct val="80000"/>
              </a:lnSpc>
              <a:spcBef>
                <a:spcPts val="700"/>
              </a:spcBef>
              <a:defRPr sz="3000">
                <a:latin typeface="Wingdings"/>
                <a:ea typeface="Wingdings"/>
                <a:cs typeface="Wingdings"/>
                <a:sym typeface="Wingdings"/>
              </a:defRPr>
            </a:pPr>
            <a:r>
              <a:t>➢ </a:t>
            </a:r>
            <a:r>
              <a:rPr b="1">
                <a:latin typeface="Calibri"/>
                <a:ea typeface="Calibri"/>
                <a:cs typeface="Calibri"/>
                <a:sym typeface="Calibri"/>
              </a:rPr>
              <a:t>Target outcomes </a:t>
            </a:r>
            <a:r>
              <a:rPr>
                <a:latin typeface="Calibri"/>
                <a:ea typeface="Calibri"/>
                <a:cs typeface="Calibri"/>
                <a:sym typeface="Calibri"/>
              </a:rPr>
              <a:t>– The business results aligned with the business objectives that the customer wishes to pursue. These must be objective and either quantified or qualified. </a:t>
            </a:r>
          </a:p>
          <a:p>
            <a:pPr marL="467590" indent="-467590">
              <a:lnSpc>
                <a:spcPct val="80000"/>
              </a:lnSpc>
              <a:spcBef>
                <a:spcPts val="700"/>
              </a:spcBef>
              <a:defRPr sz="3000">
                <a:latin typeface="Wingdings"/>
                <a:ea typeface="Wingdings"/>
                <a:cs typeface="Wingdings"/>
                <a:sym typeface="Wingdings"/>
              </a:defRPr>
            </a:pPr>
            <a:r>
              <a:t>➢ </a:t>
            </a:r>
            <a:r>
              <a:rPr b="1">
                <a:latin typeface="Calibri"/>
                <a:ea typeface="Calibri"/>
                <a:cs typeface="Calibri"/>
                <a:sym typeface="Calibri"/>
              </a:rPr>
              <a:t>Constraints</a:t>
            </a:r>
            <a:r>
              <a:rPr>
                <a:latin typeface="Calibri"/>
                <a:ea typeface="Calibri"/>
                <a:cs typeface="Calibri"/>
                <a:sym typeface="Calibri"/>
              </a:rPr>
              <a:t> – The constraints outside of which the solution must not deviate. </a:t>
            </a:r>
          </a:p>
          <a:p>
            <a:pPr marL="467590" indent="-467590">
              <a:lnSpc>
                <a:spcPct val="80000"/>
              </a:lnSpc>
              <a:spcBef>
                <a:spcPts val="700"/>
              </a:spcBef>
              <a:defRPr sz="3000">
                <a:latin typeface="Wingdings"/>
                <a:ea typeface="Wingdings"/>
                <a:cs typeface="Wingdings"/>
                <a:sym typeface="Wingdings"/>
              </a:defRPr>
            </a:pPr>
            <a:r>
              <a:t>➢ </a:t>
            </a:r>
            <a:r>
              <a:rPr b="1">
                <a:latin typeface="Calibri"/>
                <a:ea typeface="Calibri"/>
                <a:cs typeface="Calibri"/>
                <a:sym typeface="Calibri"/>
              </a:rPr>
              <a:t>Options</a:t>
            </a:r>
            <a:r>
              <a:rPr>
                <a:latin typeface="Calibri"/>
                <a:ea typeface="Calibri"/>
                <a:cs typeface="Calibri"/>
                <a:sym typeface="Calibri"/>
              </a:rPr>
              <a:t> – Potential solutions which facilitate measurable progress towards the target outcomes. </a:t>
            </a:r>
          </a:p>
        </p:txBody>
      </p:sp>
      <p:sp>
        <p:nvSpPr>
          <p:cNvPr id="674" name="Shape 674"/>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675" name="Shape 675"/>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9" name="Shape 679"/>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680" name="Shape 680"/>
          <p:cNvSpPr/>
          <p:nvPr>
            <p:ph type="title"/>
          </p:nvPr>
        </p:nvSpPr>
        <p:spPr>
          <a:prstGeom prst="rect">
            <a:avLst/>
          </a:prstGeom>
        </p:spPr>
        <p:txBody>
          <a:bodyPr/>
          <a:lstStyle/>
          <a:p>
            <a:pPr defTabSz="403148">
              <a:defRPr sz="3348"/>
            </a:pPr>
            <a:r>
              <a:t>An overview of the Flexible Contract (part 2) </a:t>
            </a:r>
            <a:r>
              <a:t>www.flexiblecontracts.com</a:t>
            </a:r>
            <a:br/>
          </a:p>
        </p:txBody>
      </p:sp>
      <p:sp>
        <p:nvSpPr>
          <p:cNvPr id="681" name="Shape 681"/>
          <p:cNvSpPr/>
          <p:nvPr>
            <p:ph type="body" idx="1"/>
          </p:nvPr>
        </p:nvSpPr>
        <p:spPr>
          <a:xfrm>
            <a:off x="650239" y="2275840"/>
            <a:ext cx="11704322" cy="6436926"/>
          </a:xfrm>
          <a:prstGeom prst="rect">
            <a:avLst/>
          </a:prstGeom>
        </p:spPr>
        <p:txBody>
          <a:bodyPr/>
          <a:lstStyle/>
          <a:p>
            <a:pPr marL="472965" indent="-472965">
              <a:lnSpc>
                <a:spcPct val="90000"/>
              </a:lnSpc>
              <a:spcBef>
                <a:spcPts val="900"/>
              </a:spcBef>
              <a:defRPr b="1" sz="4000"/>
            </a:pPr>
            <a:r>
              <a:t>Outcome-based metrics </a:t>
            </a:r>
            <a:r>
              <a:rPr b="0"/>
              <a:t>– Any potential solution must be measured against the target outcomes. </a:t>
            </a:r>
          </a:p>
          <a:p>
            <a:pPr marL="472965" indent="-472965">
              <a:lnSpc>
                <a:spcPct val="90000"/>
              </a:lnSpc>
              <a:spcBef>
                <a:spcPts val="900"/>
              </a:spcBef>
              <a:defRPr b="1" sz="4000"/>
            </a:pPr>
            <a:r>
              <a:t>Outcome-based fees </a:t>
            </a:r>
            <a:r>
              <a:rPr b="0"/>
              <a:t>– At least part of the fees should be payable on the achievement of target outcomes. </a:t>
            </a:r>
          </a:p>
          <a:p>
            <a:pPr marL="472965" indent="-472965">
              <a:lnSpc>
                <a:spcPct val="90000"/>
              </a:lnSpc>
              <a:spcBef>
                <a:spcPts val="900"/>
              </a:spcBef>
              <a:defRPr sz="4000"/>
            </a:pPr>
            <a:r>
              <a:t>N</a:t>
            </a:r>
            <a:r>
              <a:rPr b="1"/>
              <a:t>o contractual sanction </a:t>
            </a:r>
            <a:r>
              <a:t>if the outcome-based metrics are not achieved – </a:t>
            </a:r>
          </a:p>
          <a:p>
            <a:pPr lvl="1" marL="845819" indent="-388619">
              <a:lnSpc>
                <a:spcPct val="90000"/>
              </a:lnSpc>
              <a:spcBef>
                <a:spcPts val="800"/>
              </a:spcBef>
              <a:defRPr sz="3400"/>
            </a:pPr>
            <a:r>
              <a:t>It is an empirical process to explore whether the target outcomes are achievable,</a:t>
            </a:r>
          </a:p>
          <a:p>
            <a:pPr lvl="1" marL="845819" indent="-388619">
              <a:lnSpc>
                <a:spcPct val="90000"/>
              </a:lnSpc>
              <a:spcBef>
                <a:spcPts val="800"/>
              </a:spcBef>
              <a:defRPr sz="3400"/>
            </a:pPr>
            <a:r>
              <a:t> and when enough has been done to achieve them. </a:t>
            </a:r>
          </a:p>
        </p:txBody>
      </p:sp>
      <p:sp>
        <p:nvSpPr>
          <p:cNvPr id="682" name="Shape 682"/>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683" name="Shape 683"/>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6" name="Shape 226"/>
          <p:cNvSpPr/>
          <p:nvPr/>
        </p:nvSpPr>
        <p:spPr>
          <a:xfrm>
            <a:off x="182499" y="1508759"/>
            <a:ext cx="12639803" cy="69900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lnSpc>
                <a:spcPct val="120000"/>
              </a:lnSpc>
              <a:defRPr b="1" sz="2000">
                <a:latin typeface="Helvetica"/>
                <a:ea typeface="Helvetica"/>
                <a:cs typeface="Helvetica"/>
                <a:sym typeface="Helvetica"/>
              </a:defRPr>
            </a:pPr>
            <a:r>
              <a:t>1. There is no definitive formulation of a wicked problem.</a:t>
            </a:r>
          </a:p>
          <a:p>
            <a:pPr algn="l">
              <a:lnSpc>
                <a:spcPct val="120000"/>
              </a:lnSpc>
              <a:defRPr b="1" sz="2000">
                <a:latin typeface="Helvetica"/>
                <a:ea typeface="Helvetica"/>
                <a:cs typeface="Helvetica"/>
                <a:sym typeface="Helvetica"/>
              </a:defRPr>
            </a:pPr>
            <a:r>
              <a:t>2. Wicked problems have no stopping rule.</a:t>
            </a:r>
          </a:p>
          <a:p>
            <a:pPr algn="l">
              <a:lnSpc>
                <a:spcPct val="120000"/>
              </a:lnSpc>
              <a:defRPr b="1" sz="2000">
                <a:latin typeface="Helvetica"/>
                <a:ea typeface="Helvetica"/>
                <a:cs typeface="Helvetica"/>
                <a:sym typeface="Helvetica"/>
              </a:defRPr>
            </a:pPr>
            <a:r>
              <a:t>3. Solutions to wicked problems are not true-or-false, but good-or-bad.</a:t>
            </a:r>
          </a:p>
          <a:p>
            <a:pPr algn="l">
              <a:lnSpc>
                <a:spcPct val="120000"/>
              </a:lnSpc>
              <a:defRPr b="1" sz="2000">
                <a:latin typeface="Helvetica"/>
                <a:ea typeface="Helvetica"/>
                <a:cs typeface="Helvetica"/>
                <a:sym typeface="Helvetica"/>
              </a:defRPr>
            </a:pPr>
            <a:r>
              <a:t>4. There is no immediate and no ultimate test of a solution to a wicked problem.</a:t>
            </a:r>
          </a:p>
          <a:p>
            <a:pPr algn="l">
              <a:lnSpc>
                <a:spcPct val="120000"/>
              </a:lnSpc>
              <a:defRPr b="1" sz="2000">
                <a:latin typeface="Helvetica"/>
                <a:ea typeface="Helvetica"/>
                <a:cs typeface="Helvetica"/>
                <a:sym typeface="Helvetica"/>
              </a:defRPr>
            </a:pPr>
            <a:r>
              <a:t>5. Every solution to a wicked problem is a "one-shot operation"; because there is no opportunity to</a:t>
            </a:r>
          </a:p>
          <a:p>
            <a:pPr algn="l">
              <a:lnSpc>
                <a:spcPct val="120000"/>
              </a:lnSpc>
              <a:defRPr b="1" sz="2000">
                <a:latin typeface="Helvetica"/>
                <a:ea typeface="Helvetica"/>
                <a:cs typeface="Helvetica"/>
                <a:sym typeface="Helvetica"/>
              </a:defRPr>
            </a:pPr>
            <a:r>
              <a:t>learn by trial-and-error, every attempt counts significantly.</a:t>
            </a:r>
          </a:p>
          <a:p>
            <a:pPr algn="l">
              <a:lnSpc>
                <a:spcPct val="120000"/>
              </a:lnSpc>
              <a:defRPr b="1" sz="2000">
                <a:latin typeface="Helvetica"/>
                <a:ea typeface="Helvetica"/>
                <a:cs typeface="Helvetica"/>
                <a:sym typeface="Helvetica"/>
              </a:defRPr>
            </a:pPr>
            <a:r>
              <a:t>6. Wicked problems do not have an enumerable (or an exhaustively describable) set of potential</a:t>
            </a:r>
          </a:p>
          <a:p>
            <a:pPr algn="l">
              <a:lnSpc>
                <a:spcPct val="120000"/>
              </a:lnSpc>
              <a:defRPr b="1" sz="2000">
                <a:latin typeface="Helvetica"/>
                <a:ea typeface="Helvetica"/>
                <a:cs typeface="Helvetica"/>
                <a:sym typeface="Helvetica"/>
              </a:defRPr>
            </a:pPr>
            <a:r>
              <a:t>solutions, nor is there a well-described set of permissible operations that may be incorporated into</a:t>
            </a:r>
          </a:p>
          <a:p>
            <a:pPr algn="l">
              <a:lnSpc>
                <a:spcPct val="120000"/>
              </a:lnSpc>
              <a:defRPr b="1" sz="2000">
                <a:latin typeface="Helvetica"/>
                <a:ea typeface="Helvetica"/>
                <a:cs typeface="Helvetica"/>
                <a:sym typeface="Helvetica"/>
              </a:defRPr>
            </a:pPr>
            <a:r>
              <a:t>the plan.</a:t>
            </a:r>
          </a:p>
          <a:p>
            <a:pPr algn="l">
              <a:lnSpc>
                <a:spcPct val="120000"/>
              </a:lnSpc>
              <a:defRPr b="1" sz="2000">
                <a:latin typeface="Helvetica"/>
                <a:ea typeface="Helvetica"/>
                <a:cs typeface="Helvetica"/>
                <a:sym typeface="Helvetica"/>
              </a:defRPr>
            </a:pPr>
            <a:r>
              <a:t>7. Every wicked problem is essentially unique.</a:t>
            </a:r>
          </a:p>
          <a:p>
            <a:pPr algn="l">
              <a:lnSpc>
                <a:spcPct val="120000"/>
              </a:lnSpc>
              <a:defRPr b="1" sz="2000">
                <a:latin typeface="Helvetica"/>
                <a:ea typeface="Helvetica"/>
                <a:cs typeface="Helvetica"/>
                <a:sym typeface="Helvetica"/>
              </a:defRPr>
            </a:pPr>
            <a:r>
              <a:t>8. Every wicked problem can be considered to be a symptom of another problem.</a:t>
            </a:r>
          </a:p>
          <a:p>
            <a:pPr algn="l">
              <a:lnSpc>
                <a:spcPct val="120000"/>
              </a:lnSpc>
              <a:defRPr b="1" sz="2000">
                <a:latin typeface="Helvetica"/>
                <a:ea typeface="Helvetica"/>
                <a:cs typeface="Helvetica"/>
                <a:sym typeface="Helvetica"/>
              </a:defRPr>
            </a:pPr>
            <a:r>
              <a:t>9. The existence of a discrepancy in representing a wicked problem can be explained in numerous</a:t>
            </a:r>
          </a:p>
          <a:p>
            <a:pPr algn="l">
              <a:lnSpc>
                <a:spcPct val="120000"/>
              </a:lnSpc>
              <a:defRPr b="1" sz="2000">
                <a:latin typeface="Helvetica"/>
                <a:ea typeface="Helvetica"/>
                <a:cs typeface="Helvetica"/>
                <a:sym typeface="Helvetica"/>
              </a:defRPr>
            </a:pPr>
            <a:r>
              <a:t>ways. The choice of explanation determines the nature of the problem's resolution.</a:t>
            </a:r>
          </a:p>
          <a:p>
            <a:pPr algn="l">
              <a:lnSpc>
                <a:spcPct val="120000"/>
              </a:lnSpc>
              <a:defRPr b="1" sz="2000">
                <a:latin typeface="Helvetica"/>
                <a:ea typeface="Helvetica"/>
                <a:cs typeface="Helvetica"/>
                <a:sym typeface="Helvetica"/>
              </a:defRPr>
            </a:pPr>
            <a:r>
              <a:t>10. The planner (designer) has no right to be wrong.</a:t>
            </a:r>
          </a:p>
          <a:p>
            <a:pPr>
              <a:lnSpc>
                <a:spcPct val="120000"/>
              </a:lnSpc>
              <a:defRPr sz="2000"/>
            </a:pPr>
          </a:p>
          <a:p>
            <a:pPr>
              <a:lnSpc>
                <a:spcPct val="120000"/>
              </a:lnSpc>
              <a:defRPr sz="2000"/>
            </a:pPr>
            <a:r>
              <a:t>“As We May Think”, In July 1945 formulated a vision</a:t>
            </a:r>
          </a:p>
          <a:p>
            <a:pPr>
              <a:lnSpc>
                <a:spcPct val="120000"/>
              </a:lnSpc>
              <a:defRPr sz="2000"/>
            </a:pPr>
            <a:r>
              <a:t>that inspired J.C.R. Licklider, Doug Engelbart and Ted Nelson (Werner Kuntz and Horst Rittel, the designers of IBIS)</a:t>
            </a:r>
          </a:p>
          <a:p>
            <a:pPr>
              <a:lnSpc>
                <a:spcPct val="120000"/>
              </a:lnSpc>
              <a:defRPr sz="2000"/>
            </a:pPr>
            <a:r>
              <a:t>Dino Karabeg, OMS Group, Department of Informatics, University of Oslo</a:t>
            </a:r>
          </a:p>
        </p:txBody>
      </p:sp>
      <p:grpSp>
        <p:nvGrpSpPr>
          <p:cNvPr id="229" name="Group 229"/>
          <p:cNvGrpSpPr/>
          <p:nvPr/>
        </p:nvGrpSpPr>
        <p:grpSpPr>
          <a:xfrm>
            <a:off x="3205734" y="-21167"/>
            <a:ext cx="7507732" cy="1549401"/>
            <a:chOff x="0" y="0"/>
            <a:chExt cx="7507731" cy="1549400"/>
          </a:xfrm>
        </p:grpSpPr>
        <p:sp>
          <p:nvSpPr>
            <p:cNvPr id="228" name="Shape 228"/>
            <p:cNvSpPr/>
            <p:nvPr/>
          </p:nvSpPr>
          <p:spPr>
            <a:xfrm>
              <a:off x="127000" y="88900"/>
              <a:ext cx="7253732" cy="1219200"/>
            </a:xfrm>
            <a:prstGeom prst="rect">
              <a:avLst/>
            </a:prstGeom>
            <a:noFill/>
            <a:ln>
              <a:noFill/>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Wicked Problems Characteristics</a:t>
              </a:r>
            </a:p>
            <a:p>
              <a:pPr/>
              <a:r>
                <a:t>think: Urban Planning, Not ‘Chess’ </a:t>
              </a:r>
            </a:p>
          </p:txBody>
        </p:sp>
        <p:pic>
          <p:nvPicPr>
            <p:cNvPr id="227" name=""/>
            <p:cNvPicPr>
              <a:picLocks noChangeAspect="0"/>
            </p:cNvPicPr>
            <p:nvPr/>
          </p:nvPicPr>
          <p:blipFill>
            <a:blip r:embed="rId3">
              <a:extLst/>
            </a:blip>
            <a:stretch>
              <a:fillRect/>
            </a:stretch>
          </p:blipFill>
          <p:spPr>
            <a:xfrm>
              <a:off x="0" y="0"/>
              <a:ext cx="7507732" cy="1549400"/>
            </a:xfrm>
            <a:prstGeom prst="rect">
              <a:avLst/>
            </a:prstGeom>
            <a:effectLst/>
          </p:spPr>
        </p:pic>
      </p:grpSp>
      <p:sp>
        <p:nvSpPr>
          <p:cNvPr id="230" name="Shape 230"/>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7" name="Shape 687"/>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688" name="Shape 688"/>
          <p:cNvSpPr/>
          <p:nvPr>
            <p:ph type="title"/>
          </p:nvPr>
        </p:nvSpPr>
        <p:spPr>
          <a:prstGeom prst="rect">
            <a:avLst/>
          </a:prstGeom>
        </p:spPr>
        <p:txBody>
          <a:bodyPr/>
          <a:lstStyle/>
          <a:p>
            <a:pPr defTabSz="604723">
              <a:defRPr sz="5022"/>
            </a:pPr>
            <a:r>
              <a:t>Pros and cons of the Flexible Contract </a:t>
            </a:r>
            <a:br/>
          </a:p>
        </p:txBody>
      </p:sp>
      <p:sp>
        <p:nvSpPr>
          <p:cNvPr id="689" name="Shape 689"/>
          <p:cNvSpPr/>
          <p:nvPr>
            <p:ph type="body" idx="1"/>
          </p:nvPr>
        </p:nvSpPr>
        <p:spPr>
          <a:xfrm>
            <a:off x="650239" y="1524917"/>
            <a:ext cx="11704322" cy="7187850"/>
          </a:xfrm>
          <a:prstGeom prst="rect">
            <a:avLst/>
          </a:prstGeom>
        </p:spPr>
        <p:txBody>
          <a:bodyPr/>
          <a:lstStyle/>
          <a:p>
            <a:pPr marL="482600" indent="-482600">
              <a:lnSpc>
                <a:spcPct val="80000"/>
              </a:lnSpc>
              <a:spcBef>
                <a:spcPts val="900"/>
              </a:spcBef>
              <a:defRPr sz="3800"/>
            </a:pPr>
            <a:r>
              <a:t>Pros: </a:t>
            </a:r>
          </a:p>
          <a:p>
            <a:pPr lvl="1" marL="854765" indent="-397565">
              <a:lnSpc>
                <a:spcPct val="80000"/>
              </a:lnSpc>
              <a:spcBef>
                <a:spcPts val="700"/>
              </a:spcBef>
              <a:defRPr sz="3200">
                <a:latin typeface="Wingdings"/>
                <a:ea typeface="Wingdings"/>
                <a:cs typeface="Wingdings"/>
                <a:sym typeface="Wingdings"/>
              </a:defRPr>
            </a:pPr>
            <a:r>
              <a:t>➢ ▪</a:t>
            </a:r>
            <a:r>
              <a:rPr>
                <a:latin typeface="Calibri"/>
                <a:ea typeface="Calibri"/>
                <a:cs typeface="Calibri"/>
                <a:sym typeface="Calibri"/>
              </a:rPr>
              <a:t>A structured approach </a:t>
            </a:r>
            <a:r>
              <a:rPr b="1">
                <a:latin typeface="Calibri"/>
                <a:ea typeface="Calibri"/>
                <a:cs typeface="Calibri"/>
                <a:sym typeface="Calibri"/>
              </a:rPr>
              <a:t>for focusing on the customer’s strategic plan </a:t>
            </a:r>
            <a:endParaRPr b="1">
              <a:latin typeface="Trebuchet MS"/>
              <a:ea typeface="Trebuchet MS"/>
              <a:cs typeface="Trebuchet MS"/>
              <a:sym typeface="Trebuchet MS"/>
            </a:endParaRPr>
          </a:p>
          <a:p>
            <a:pPr lvl="1" marL="854765" indent="-397565">
              <a:lnSpc>
                <a:spcPct val="80000"/>
              </a:lnSpc>
              <a:spcBef>
                <a:spcPts val="700"/>
              </a:spcBef>
              <a:defRPr sz="3200">
                <a:latin typeface="Wingdings"/>
                <a:ea typeface="Wingdings"/>
                <a:cs typeface="Wingdings"/>
                <a:sym typeface="Wingdings"/>
              </a:defRPr>
            </a:pPr>
            <a:r>
              <a:t>➢ ▪</a:t>
            </a:r>
            <a:r>
              <a:rPr>
                <a:latin typeface="Calibri"/>
                <a:ea typeface="Calibri"/>
                <a:cs typeface="Calibri"/>
                <a:sym typeface="Calibri"/>
              </a:rPr>
              <a:t>The creation </a:t>
            </a:r>
            <a:r>
              <a:rPr b="1">
                <a:latin typeface="Calibri"/>
                <a:ea typeface="Calibri"/>
                <a:cs typeface="Calibri"/>
                <a:sym typeface="Calibri"/>
              </a:rPr>
              <a:t>of shared goals </a:t>
            </a:r>
            <a:r>
              <a:rPr>
                <a:latin typeface="Calibri"/>
                <a:ea typeface="Calibri"/>
                <a:cs typeface="Calibri"/>
                <a:sym typeface="Calibri"/>
              </a:rPr>
              <a:t>helps to </a:t>
            </a:r>
            <a:r>
              <a:rPr b="1">
                <a:latin typeface="Calibri"/>
                <a:ea typeface="Calibri"/>
                <a:cs typeface="Calibri"/>
                <a:sym typeface="Calibri"/>
              </a:rPr>
              <a:t>align</a:t>
            </a:r>
            <a:r>
              <a:rPr>
                <a:latin typeface="Calibri"/>
                <a:ea typeface="Calibri"/>
                <a:cs typeface="Calibri"/>
                <a:sym typeface="Calibri"/>
              </a:rPr>
              <a:t> the interests and motivation of the parties </a:t>
            </a:r>
          </a:p>
          <a:p>
            <a:pPr lvl="1" marL="854765" indent="-397565">
              <a:lnSpc>
                <a:spcPct val="80000"/>
              </a:lnSpc>
              <a:spcBef>
                <a:spcPts val="700"/>
              </a:spcBef>
              <a:defRPr sz="3200">
                <a:latin typeface="Wingdings"/>
                <a:ea typeface="Wingdings"/>
                <a:cs typeface="Wingdings"/>
                <a:sym typeface="Wingdings"/>
              </a:defRPr>
            </a:pPr>
            <a:r>
              <a:t>➢ ▪</a:t>
            </a:r>
            <a:r>
              <a:rPr b="1">
                <a:latin typeface="Calibri"/>
                <a:ea typeface="Calibri"/>
                <a:cs typeface="Calibri"/>
                <a:sym typeface="Calibri"/>
              </a:rPr>
              <a:t>The supplier is motivated </a:t>
            </a:r>
            <a:r>
              <a:rPr>
                <a:latin typeface="Calibri"/>
                <a:ea typeface="Calibri"/>
                <a:cs typeface="Calibri"/>
                <a:sym typeface="Calibri"/>
              </a:rPr>
              <a:t>to achieve the target outcomes in the most cost-effective way </a:t>
            </a:r>
          </a:p>
          <a:p>
            <a:pPr lvl="1" marL="854765" indent="-397565">
              <a:lnSpc>
                <a:spcPct val="80000"/>
              </a:lnSpc>
              <a:spcBef>
                <a:spcPts val="700"/>
              </a:spcBef>
              <a:defRPr sz="3200">
                <a:latin typeface="Wingdings"/>
                <a:ea typeface="Wingdings"/>
                <a:cs typeface="Wingdings"/>
                <a:sym typeface="Wingdings"/>
              </a:defRPr>
            </a:pPr>
            <a:r>
              <a:t>➢ ▪</a:t>
            </a:r>
            <a:r>
              <a:rPr b="1">
                <a:latin typeface="Calibri"/>
                <a:ea typeface="Calibri"/>
                <a:cs typeface="Calibri"/>
                <a:sym typeface="Calibri"/>
              </a:rPr>
              <a:t>Outcomes</a:t>
            </a:r>
            <a:r>
              <a:rPr>
                <a:latin typeface="Calibri"/>
                <a:ea typeface="Calibri"/>
                <a:cs typeface="Calibri"/>
                <a:sym typeface="Calibri"/>
              </a:rPr>
              <a:t> </a:t>
            </a:r>
            <a:r>
              <a:rPr i="1">
                <a:latin typeface="Calibri"/>
                <a:ea typeface="Calibri"/>
                <a:cs typeface="Calibri"/>
                <a:sym typeface="Calibri"/>
              </a:rPr>
              <a:t>are less susceptible to change</a:t>
            </a:r>
            <a:r>
              <a:rPr>
                <a:latin typeface="Calibri"/>
                <a:ea typeface="Calibri"/>
                <a:cs typeface="Calibri"/>
                <a:sym typeface="Calibri"/>
              </a:rPr>
              <a:t>, than </a:t>
            </a:r>
            <a:r>
              <a:rPr b="1">
                <a:latin typeface="Calibri"/>
                <a:ea typeface="Calibri"/>
                <a:cs typeface="Calibri"/>
                <a:sym typeface="Calibri"/>
              </a:rPr>
              <a:t>output </a:t>
            </a:r>
            <a:endParaRPr b="1">
              <a:latin typeface="Trebuchet MS"/>
              <a:ea typeface="Trebuchet MS"/>
              <a:cs typeface="Trebuchet MS"/>
              <a:sym typeface="Trebuchet MS"/>
            </a:endParaRPr>
          </a:p>
          <a:p>
            <a:pPr lvl="1" marL="854765" indent="-397565">
              <a:lnSpc>
                <a:spcPct val="80000"/>
              </a:lnSpc>
              <a:spcBef>
                <a:spcPts val="700"/>
              </a:spcBef>
              <a:defRPr sz="3200">
                <a:latin typeface="Wingdings"/>
                <a:ea typeface="Wingdings"/>
                <a:cs typeface="Wingdings"/>
                <a:sym typeface="Wingdings"/>
              </a:defRPr>
            </a:pPr>
            <a:r>
              <a:t>➢ ▪</a:t>
            </a:r>
            <a:r>
              <a:rPr>
                <a:latin typeface="Calibri"/>
                <a:ea typeface="Calibri"/>
                <a:cs typeface="Calibri"/>
                <a:sym typeface="Calibri"/>
              </a:rPr>
              <a:t>The parties can </a:t>
            </a:r>
            <a:r>
              <a:rPr b="1">
                <a:latin typeface="Calibri"/>
                <a:ea typeface="Calibri"/>
                <a:cs typeface="Calibri"/>
                <a:sym typeface="Calibri"/>
              </a:rPr>
              <a:t>learn rapidly</a:t>
            </a:r>
            <a:r>
              <a:rPr>
                <a:latin typeface="Calibri"/>
                <a:ea typeface="Calibri"/>
                <a:cs typeface="Calibri"/>
                <a:sym typeface="Calibri"/>
              </a:rPr>
              <a:t> what works and what doesn’t by measuring progressively the outcome delivery </a:t>
            </a:r>
          </a:p>
          <a:p>
            <a:pPr marL="482600" indent="-482600">
              <a:lnSpc>
                <a:spcPct val="80000"/>
              </a:lnSpc>
              <a:spcBef>
                <a:spcPts val="900"/>
              </a:spcBef>
              <a:defRPr sz="3800"/>
            </a:pPr>
            <a:r>
              <a:t>Cons: </a:t>
            </a:r>
          </a:p>
          <a:p>
            <a:pPr lvl="1" marL="854765" indent="-397565">
              <a:lnSpc>
                <a:spcPct val="80000"/>
              </a:lnSpc>
              <a:spcBef>
                <a:spcPts val="700"/>
              </a:spcBef>
              <a:defRPr sz="3200">
                <a:latin typeface="Wingdings"/>
                <a:ea typeface="Wingdings"/>
                <a:cs typeface="Wingdings"/>
                <a:sym typeface="Wingdings"/>
              </a:defRPr>
            </a:pPr>
            <a:r>
              <a:t>➢ ▪</a:t>
            </a:r>
            <a:r>
              <a:rPr>
                <a:latin typeface="Calibri"/>
                <a:ea typeface="Calibri"/>
                <a:cs typeface="Calibri"/>
                <a:sym typeface="Calibri"/>
              </a:rPr>
              <a:t>Lack of familiarity </a:t>
            </a:r>
          </a:p>
          <a:p>
            <a:pPr lvl="1" marL="854765" indent="-397565">
              <a:lnSpc>
                <a:spcPct val="80000"/>
              </a:lnSpc>
              <a:spcBef>
                <a:spcPts val="700"/>
              </a:spcBef>
              <a:defRPr sz="3200">
                <a:latin typeface="Wingdings"/>
                <a:ea typeface="Wingdings"/>
                <a:cs typeface="Wingdings"/>
                <a:sym typeface="Wingdings"/>
              </a:defRPr>
            </a:pPr>
            <a:r>
              <a:t>➢ ▪</a:t>
            </a:r>
            <a:r>
              <a:rPr>
                <a:latin typeface="Calibri"/>
                <a:ea typeface="Calibri"/>
                <a:cs typeface="Calibri"/>
                <a:sym typeface="Calibri"/>
              </a:rPr>
              <a:t>Outcomes are not as straightforward as other contract metrics and require some training </a:t>
            </a:r>
          </a:p>
        </p:txBody>
      </p:sp>
      <p:sp>
        <p:nvSpPr>
          <p:cNvPr id="690" name="Shape 690"/>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691" name="Shape 691"/>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5" name="Shape 695"/>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696" name="Shape 696"/>
          <p:cNvSpPr/>
          <p:nvPr>
            <p:ph type="title"/>
          </p:nvPr>
        </p:nvSpPr>
        <p:spPr>
          <a:prstGeom prst="rect">
            <a:avLst/>
          </a:prstGeom>
        </p:spPr>
        <p:txBody>
          <a:bodyPr/>
          <a:lstStyle/>
          <a:p>
            <a:pPr defTabSz="604723">
              <a:defRPr sz="5022"/>
            </a:pPr>
            <a:r>
              <a:t>The Flexible Contract is </a:t>
            </a:r>
            <a:br/>
            <a:r>
              <a:t>more tuned in to agile</a:t>
            </a:r>
          </a:p>
        </p:txBody>
      </p:sp>
      <p:pic>
        <p:nvPicPr>
          <p:cNvPr id="697" name="image9.png" descr="Screen Shot 2014-10-26 at 02.10.27.png"/>
          <p:cNvPicPr>
            <a:picLocks noChangeAspect="1"/>
          </p:cNvPicPr>
          <p:nvPr/>
        </p:nvPicPr>
        <p:blipFill>
          <a:blip r:embed="rId3">
            <a:extLst/>
          </a:blip>
          <a:srcRect l="0" t="1422" r="0" b="1421"/>
          <a:stretch>
            <a:fillRect/>
          </a:stretch>
        </p:blipFill>
        <p:spPr>
          <a:xfrm>
            <a:off x="650239" y="2275840"/>
            <a:ext cx="11704322" cy="6436926"/>
          </a:xfrm>
          <a:prstGeom prst="rect">
            <a:avLst/>
          </a:prstGeom>
          <a:ln w="12700">
            <a:miter lim="400000"/>
          </a:ln>
        </p:spPr>
      </p:pic>
      <p:sp>
        <p:nvSpPr>
          <p:cNvPr id="698" name="Shape 698"/>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699" name="Shape 699"/>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3" name="Shape 703"/>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704" name="Shape 704"/>
          <p:cNvSpPr/>
          <p:nvPr>
            <p:ph type="title"/>
          </p:nvPr>
        </p:nvSpPr>
        <p:spPr>
          <a:prstGeom prst="rect">
            <a:avLst/>
          </a:prstGeom>
        </p:spPr>
        <p:txBody>
          <a:bodyPr/>
          <a:lstStyle/>
          <a:p>
            <a:pPr defTabSz="604723">
              <a:defRPr sz="5022"/>
            </a:pPr>
            <a:r>
              <a:t>Contract Templates available for free</a:t>
            </a:r>
            <a:br/>
            <a:r>
              <a:t>(Norwegian tuning needed)</a:t>
            </a:r>
          </a:p>
        </p:txBody>
      </p:sp>
      <p:pic>
        <p:nvPicPr>
          <p:cNvPr id="705" name="image10.png" descr="Screen Shot 2014-10-26 at 02.41.52.png"/>
          <p:cNvPicPr>
            <a:picLocks noChangeAspect="1"/>
          </p:cNvPicPr>
          <p:nvPr/>
        </p:nvPicPr>
        <p:blipFill>
          <a:blip r:embed="rId3">
            <a:extLst/>
          </a:blip>
          <a:stretch>
            <a:fillRect/>
          </a:stretch>
        </p:blipFill>
        <p:spPr>
          <a:xfrm>
            <a:off x="3491224" y="2275839"/>
            <a:ext cx="6022352" cy="6436927"/>
          </a:xfrm>
          <a:prstGeom prst="rect">
            <a:avLst/>
          </a:prstGeom>
          <a:ln w="12700">
            <a:miter lim="400000"/>
          </a:ln>
        </p:spPr>
      </p:pic>
      <p:sp>
        <p:nvSpPr>
          <p:cNvPr id="706" name="Shape 706"/>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707" name="Shape 707"/>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1" name="Shape 711"/>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712" name="Shape 712"/>
          <p:cNvSpPr/>
          <p:nvPr>
            <p:ph type="title"/>
          </p:nvPr>
        </p:nvSpPr>
        <p:spPr>
          <a:xfrm>
            <a:off x="650239" y="206426"/>
            <a:ext cx="11704322" cy="840695"/>
          </a:xfrm>
          <a:prstGeom prst="rect">
            <a:avLst/>
          </a:prstGeom>
        </p:spPr>
        <p:txBody>
          <a:bodyPr/>
          <a:lstStyle/>
          <a:p>
            <a:pPr defTabSz="409651">
              <a:defRPr b="1" sz="2394"/>
            </a:pPr>
            <a:r>
              <a:t>WHAT IS A FLEXIBLE CONTRACT?</a:t>
            </a:r>
            <a:br/>
            <a:r>
              <a:t>These details are in the contract template</a:t>
            </a:r>
          </a:p>
        </p:txBody>
      </p:sp>
      <p:sp>
        <p:nvSpPr>
          <p:cNvPr id="713" name="Shape 713"/>
          <p:cNvSpPr/>
          <p:nvPr>
            <p:ph type="body" idx="1"/>
          </p:nvPr>
        </p:nvSpPr>
        <p:spPr>
          <a:xfrm>
            <a:off x="249119" y="1370019"/>
            <a:ext cx="12755682" cy="7670125"/>
          </a:xfrm>
          <a:prstGeom prst="rect">
            <a:avLst/>
          </a:prstGeom>
        </p:spPr>
        <p:txBody>
          <a:bodyPr/>
          <a:lstStyle/>
          <a:p>
            <a:pPr marL="0" indent="0">
              <a:spcBef>
                <a:spcPts val="400"/>
              </a:spcBef>
              <a:buSzTx/>
              <a:buNone/>
              <a:defRPr b="1" sz="1600">
                <a:latin typeface="Arial"/>
                <a:ea typeface="Arial"/>
                <a:cs typeface="Arial"/>
                <a:sym typeface="Arial"/>
              </a:defRPr>
            </a:pPr>
            <a:r>
              <a:t>WHAT IS A FLEXIBLE CONTRACT?	</a:t>
            </a:r>
          </a:p>
          <a:p>
            <a:pPr marL="0" indent="0">
              <a:spcBef>
                <a:spcPts val="400"/>
              </a:spcBef>
              <a:buSzTx/>
              <a:buNone/>
              <a:defRPr b="1" sz="1600">
                <a:latin typeface="Arial"/>
                <a:ea typeface="Arial"/>
                <a:cs typeface="Arial"/>
                <a:sym typeface="Arial"/>
              </a:defRPr>
            </a:pPr>
            <a:r>
              <a:t>A ‘flexible contract’ is an adaptive, outcome-based contract, which is intended to maximize the delivery of customer value. It achieves this in several ways:  </a:t>
            </a:r>
          </a:p>
          <a:p>
            <a:pPr marL="0" indent="0">
              <a:spcBef>
                <a:spcPts val="400"/>
              </a:spcBef>
              <a:buSzTx/>
              <a:buNone/>
              <a:defRPr b="1"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The contract focuses on outcomes (that is, business objectives), which are less susceptible to change than output (such as features).  By focusing on outcomes the contract also creates shared goals between the customer and supplier, which helps to align their interests and motivation.</a:t>
            </a:r>
          </a:p>
          <a:p>
            <a:pPr marL="0" indent="0">
              <a:spcBef>
                <a:spcPts val="400"/>
              </a:spcBef>
              <a:buSzTx/>
              <a:buNone/>
              <a:defRPr b="1" sz="1600">
                <a:latin typeface="Arial"/>
                <a:ea typeface="Arial"/>
                <a:cs typeface="Arial"/>
                <a:sym typeface="Arial"/>
              </a:defRPr>
            </a:pPr>
            <a:r>
              <a:t>The supplier is given the freedom to achieve the target outcomes in any way it deems effective as long as it honors the terms of the contract and stays within any constraints specified by the customer.</a:t>
            </a:r>
          </a:p>
          <a:p>
            <a:pPr marL="0" indent="0">
              <a:spcBef>
                <a:spcPts val="400"/>
              </a:spcBef>
              <a:buSzTx/>
              <a:buNone/>
              <a:defRPr b="1"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The fees (or at least part of the fees) should be payable on the achievement of target outcomes. The supplier is incentivized to achieve the target outcomes in the most cost-effective way, which is also of benefit to the customer.</a:t>
            </a:r>
          </a:p>
          <a:p>
            <a:pPr marL="0" indent="0">
              <a:spcBef>
                <a:spcPts val="400"/>
              </a:spcBef>
              <a:buSzTx/>
              <a:buNone/>
              <a:defRPr b="1" cap="all"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The contract is structured as a master services agreement for the full version, or the ‘lite’ version using the Terms and Conditions, under which short-term statements of target outcomes (SOTOs) are called off. SOTOs work in the same way as a Statement of Work, but instead of ‘work’ in the form of outputs and activities, we measure outcomes achieved. The parties can respond to acquired knowledge and changes in the environment in subsequent SOTOs.</a:t>
            </a:r>
          </a:p>
          <a:p>
            <a:pPr marL="0" indent="0">
              <a:spcBef>
                <a:spcPts val="400"/>
              </a:spcBef>
              <a:buSzTx/>
              <a:buNone/>
              <a:defRPr b="1" cap="all"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In respect of each SOTO the supplier addresses each target outcome by means of short feedback cycles.  So the parties can learn rapidly what works and what doesn’t by measuring outcomes achieved progressively.</a:t>
            </a:r>
            <a:br/>
          </a:p>
          <a:p>
            <a:pPr marL="0" indent="0">
              <a:spcBef>
                <a:spcPts val="400"/>
              </a:spcBef>
              <a:buSzTx/>
              <a:buNone/>
              <a:defRPr b="1" sz="1600">
                <a:latin typeface="Arial"/>
                <a:ea typeface="Arial"/>
                <a:cs typeface="Arial"/>
                <a:sym typeface="Arial"/>
              </a:defRPr>
            </a:pPr>
            <a:r>
              <a:t>The contract adopts lightweight contractual provisions. This is made possible because the parties only commit to one SOTO at a time, so the financial exposure of the customer to the supplier is minimized. This in turn means that the contract is easier to understand and requires less administrative cost, both to create and to manage.</a:t>
            </a:r>
            <a:r>
              <a:rPr cap="all"/>
              <a:t> </a:t>
            </a:r>
            <a:r>
              <a:t>The contract is deliberately NOT focused on the activities of the supplier or the technical processes by which this value is delivered.</a:t>
            </a:r>
            <a:br/>
          </a:p>
        </p:txBody>
      </p:sp>
      <p:sp>
        <p:nvSpPr>
          <p:cNvPr id="714" name="Shape 714"/>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715" name="Shape 715"/>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9" name="Shape 719"/>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720" name="Shape 720"/>
          <p:cNvSpPr/>
          <p:nvPr>
            <p:ph type="title"/>
          </p:nvPr>
        </p:nvSpPr>
        <p:spPr>
          <a:xfrm>
            <a:off x="650239" y="-1"/>
            <a:ext cx="11704322" cy="840695"/>
          </a:xfrm>
          <a:prstGeom prst="rect">
            <a:avLst/>
          </a:prstGeom>
        </p:spPr>
        <p:txBody>
          <a:bodyPr/>
          <a:lstStyle>
            <a:lvl1pPr defTabSz="565708">
              <a:defRPr b="1" sz="4698"/>
            </a:lvl1pPr>
          </a:lstStyle>
          <a:p>
            <a:pPr/>
            <a:r>
              <a:t>WHAT IS A FLEXIBLE CONTRACT?</a:t>
            </a:r>
          </a:p>
        </p:txBody>
      </p:sp>
      <p:sp>
        <p:nvSpPr>
          <p:cNvPr id="721" name="Shape 721"/>
          <p:cNvSpPr/>
          <p:nvPr>
            <p:ph type="body" idx="1"/>
          </p:nvPr>
        </p:nvSpPr>
        <p:spPr>
          <a:xfrm>
            <a:off x="249119" y="1370019"/>
            <a:ext cx="12755682" cy="7670125"/>
          </a:xfrm>
          <a:prstGeom prst="rect">
            <a:avLst/>
          </a:prstGeom>
        </p:spPr>
        <p:txBody>
          <a:bodyPr/>
          <a:lstStyle/>
          <a:p>
            <a:pPr marL="0" indent="0">
              <a:spcBef>
                <a:spcPts val="400"/>
              </a:spcBef>
              <a:buSzTx/>
              <a:buNone/>
              <a:defRPr b="1" sz="1600">
                <a:latin typeface="Arial"/>
                <a:ea typeface="Arial"/>
                <a:cs typeface="Arial"/>
                <a:sym typeface="Arial"/>
              </a:defRPr>
            </a:pPr>
            <a:r>
              <a:t>WHAT IS A FLEXIBLE CONTRACT?	</a:t>
            </a:r>
          </a:p>
          <a:p>
            <a:pPr marL="0" indent="0">
              <a:spcBef>
                <a:spcPts val="400"/>
              </a:spcBef>
              <a:buSzTx/>
              <a:buNone/>
              <a:defRPr b="1" sz="1600">
                <a:latin typeface="Arial"/>
                <a:ea typeface="Arial"/>
                <a:cs typeface="Arial"/>
                <a:sym typeface="Arial"/>
              </a:defRPr>
            </a:pPr>
            <a:r>
              <a:t>A ‘flexible contract’ is an adaptive, outcome-based contract, which is intended to maximize the delivery of customer value. It achieves this in several ways:  </a:t>
            </a:r>
          </a:p>
          <a:p>
            <a:pPr marL="0" indent="0">
              <a:spcBef>
                <a:spcPts val="400"/>
              </a:spcBef>
              <a:buSzTx/>
              <a:buNone/>
              <a:defRPr b="1"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The contract focuses on outcomes (that is, business objectives), which are less susceptible to change than output (such as features).  By focusing on outcomes the contract also creates shared goals between the customer and supplier, which helps to align their interests and motivation.</a:t>
            </a:r>
          </a:p>
          <a:p>
            <a:pPr marL="0" indent="0">
              <a:spcBef>
                <a:spcPts val="400"/>
              </a:spcBef>
              <a:buSzTx/>
              <a:buNone/>
              <a:defRPr b="1" sz="1600">
                <a:latin typeface="Arial"/>
                <a:ea typeface="Arial"/>
                <a:cs typeface="Arial"/>
                <a:sym typeface="Arial"/>
              </a:defRPr>
            </a:pPr>
            <a:r>
              <a:t>The supplier is given the freedom to achieve the target outcomes in any way it deems effective as long as it honors the terms of the contract and stays within any constraints specified by the customer.</a:t>
            </a:r>
          </a:p>
          <a:p>
            <a:pPr marL="0" indent="0">
              <a:spcBef>
                <a:spcPts val="400"/>
              </a:spcBef>
              <a:buSzTx/>
              <a:buNone/>
              <a:defRPr b="1"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The fees (or at least part of the fees) should be payable on the achievement of target outcomes. The supplier is incentivized to achieve the target outcomes in the most cost-effective way, which is also of benefit to the customer.</a:t>
            </a:r>
          </a:p>
          <a:p>
            <a:pPr marL="0" indent="0">
              <a:spcBef>
                <a:spcPts val="400"/>
              </a:spcBef>
              <a:buSzTx/>
              <a:buNone/>
              <a:defRPr b="1" cap="all"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The contract is structured as a master services agreement for the full version, or the ‘lite’ version using the Terms and Conditions, under which short-term statements of target outcomes (SOTOs) are called off. SOTOs work in the same way as a Statement of Work, but instead of ‘work’ in the form of outputs and activities, we measure outcomes achieved. The parties can respond to acquired knowledge and changes in the environment in subsequent SOTOs.</a:t>
            </a:r>
          </a:p>
          <a:p>
            <a:pPr marL="0" indent="0">
              <a:spcBef>
                <a:spcPts val="400"/>
              </a:spcBef>
              <a:buSzTx/>
              <a:buNone/>
              <a:defRPr b="1" cap="all" sz="1600">
                <a:latin typeface="Arial"/>
                <a:ea typeface="Arial"/>
                <a:cs typeface="Arial"/>
                <a:sym typeface="Arial"/>
              </a:defRPr>
            </a:pPr>
            <a:r>
              <a:t> </a:t>
            </a:r>
          </a:p>
          <a:p>
            <a:pPr marL="0" indent="0">
              <a:spcBef>
                <a:spcPts val="400"/>
              </a:spcBef>
              <a:buSzTx/>
              <a:buNone/>
              <a:defRPr b="1" sz="1600">
                <a:latin typeface="Arial"/>
                <a:ea typeface="Arial"/>
                <a:cs typeface="Arial"/>
                <a:sym typeface="Arial"/>
              </a:defRPr>
            </a:pPr>
            <a:r>
              <a:t>In respect of each SOTO the supplier addresses each target outcome by means of short feedback cycles.  So the parties can learn rapidly what works and what doesn’t by measuring outcomes achieved progressively.</a:t>
            </a:r>
            <a:br/>
          </a:p>
          <a:p>
            <a:pPr marL="0" indent="0">
              <a:spcBef>
                <a:spcPts val="400"/>
              </a:spcBef>
              <a:buSzTx/>
              <a:buNone/>
              <a:defRPr b="1" sz="1600">
                <a:latin typeface="Arial"/>
                <a:ea typeface="Arial"/>
                <a:cs typeface="Arial"/>
                <a:sym typeface="Arial"/>
              </a:defRPr>
            </a:pPr>
            <a:r>
              <a:t>The contract adopts lightweight contractual provisions. This is made possible because the parties only commit to one SOTO at a time, so the financial exposure of the customer to the supplier is minimized. This in turn means that the contract is easier to understand and requires less administrative cost, both to create and to manage.</a:t>
            </a:r>
            <a:r>
              <a:rPr cap="all"/>
              <a:t> </a:t>
            </a:r>
            <a:r>
              <a:t>The contract is deliberately NOT focused on the activities of the supplier or the technical processes by which this value is delivered.</a:t>
            </a:r>
            <a:br/>
          </a:p>
        </p:txBody>
      </p:sp>
      <p:sp>
        <p:nvSpPr>
          <p:cNvPr id="722" name="Shape 722"/>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723" name="Shape 723"/>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4" name="Shape 724"/>
          <p:cNvSpPr/>
          <p:nvPr/>
        </p:nvSpPr>
        <p:spPr>
          <a:xfrm>
            <a:off x="2786743" y="878118"/>
            <a:ext cx="9478181" cy="7953249"/>
          </a:xfrm>
          <a:prstGeom prst="rect">
            <a:avLst/>
          </a:prstGeom>
          <a:solidFill>
            <a:srgbClr val="C0504D"/>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650240">
              <a:defRPr sz="3800">
                <a:solidFill>
                  <a:srgbClr val="FFFFFF"/>
                </a:solidFill>
                <a:latin typeface="Calibri"/>
                <a:ea typeface="Calibri"/>
                <a:cs typeface="Calibri"/>
                <a:sym typeface="Calibri"/>
              </a:defRPr>
            </a:pPr>
            <a:r>
              <a:t>Define what you want, as you go, in small increments.</a:t>
            </a:r>
          </a:p>
          <a:p>
            <a:pPr algn="l" defTabSz="650240">
              <a:defRPr sz="3800">
                <a:solidFill>
                  <a:srgbClr val="FFFFFF"/>
                </a:solidFill>
                <a:latin typeface="Calibri"/>
                <a:ea typeface="Calibri"/>
                <a:cs typeface="Calibri"/>
                <a:sym typeface="Calibri"/>
              </a:defRPr>
            </a:pPr>
          </a:p>
          <a:p>
            <a:pPr algn="l" defTabSz="650240">
              <a:defRPr sz="3800">
                <a:solidFill>
                  <a:srgbClr val="FFFFFF"/>
                </a:solidFill>
                <a:latin typeface="Calibri"/>
                <a:ea typeface="Calibri"/>
                <a:cs typeface="Calibri"/>
                <a:sym typeface="Calibri"/>
              </a:defRPr>
            </a:pPr>
            <a:r>
              <a:t>Learn what works</a:t>
            </a:r>
          </a:p>
          <a:p>
            <a:pPr algn="l" defTabSz="650240">
              <a:defRPr sz="3800">
                <a:solidFill>
                  <a:srgbClr val="FFFFFF"/>
                </a:solidFill>
                <a:latin typeface="Calibri"/>
                <a:ea typeface="Calibri"/>
                <a:cs typeface="Calibri"/>
                <a:sym typeface="Calibri"/>
              </a:defRPr>
            </a:pPr>
          </a:p>
          <a:p>
            <a:pPr algn="l" defTabSz="650240">
              <a:defRPr sz="3800">
                <a:solidFill>
                  <a:srgbClr val="FFFFFF"/>
                </a:solidFill>
                <a:latin typeface="Calibri"/>
                <a:ea typeface="Calibri"/>
                <a:cs typeface="Calibri"/>
                <a:sym typeface="Calibri"/>
              </a:defRPr>
            </a:pPr>
            <a:r>
              <a:t>Focus on business results, not ‘code’</a:t>
            </a:r>
          </a:p>
          <a:p>
            <a:pPr algn="l" defTabSz="650240">
              <a:defRPr sz="3800">
                <a:solidFill>
                  <a:srgbClr val="FFFFFF"/>
                </a:solidFill>
                <a:latin typeface="Calibri"/>
                <a:ea typeface="Calibri"/>
                <a:cs typeface="Calibri"/>
                <a:sym typeface="Calibri"/>
              </a:defRPr>
            </a:pPr>
          </a:p>
          <a:p>
            <a:pPr algn="l" defTabSz="650240">
              <a:defRPr sz="3800">
                <a:solidFill>
                  <a:srgbClr val="FFFFFF"/>
                </a:solidFill>
                <a:latin typeface="Calibri"/>
                <a:ea typeface="Calibri"/>
                <a:cs typeface="Calibri"/>
                <a:sym typeface="Calibri"/>
              </a:defRPr>
            </a:pPr>
            <a:r>
              <a:t>Pay for real value delivered</a:t>
            </a:r>
          </a:p>
          <a:p>
            <a:pPr algn="l" defTabSz="650240">
              <a:defRPr sz="3800">
                <a:solidFill>
                  <a:srgbClr val="FFFFFF"/>
                </a:solidFill>
                <a:latin typeface="Calibri"/>
                <a:ea typeface="Calibri"/>
                <a:cs typeface="Calibri"/>
                <a:sym typeface="Calibri"/>
              </a:defRPr>
            </a:pPr>
          </a:p>
          <a:p>
            <a:pPr algn="l" defTabSz="650240">
              <a:defRPr sz="3800">
                <a:solidFill>
                  <a:srgbClr val="FFFFFF"/>
                </a:solidFill>
                <a:latin typeface="Calibri"/>
                <a:ea typeface="Calibri"/>
                <a:cs typeface="Calibri"/>
                <a:sym typeface="Calibri"/>
              </a:defRPr>
            </a:pPr>
            <a:r>
              <a:t>Prioritize high value results early.</a:t>
            </a:r>
          </a:p>
          <a:p>
            <a:pPr algn="l" defTabSz="650240">
              <a:defRPr sz="3800">
                <a:solidFill>
                  <a:srgbClr val="FFFFFF"/>
                </a:solidFill>
                <a:latin typeface="Calibri"/>
                <a:ea typeface="Calibri"/>
                <a:cs typeface="Calibri"/>
                <a:sym typeface="Calibri"/>
              </a:defRPr>
            </a:pPr>
          </a:p>
          <a:p>
            <a:pPr algn="l" defTabSz="650240">
              <a:defRPr sz="3800">
                <a:solidFill>
                  <a:srgbClr val="FFFFFF"/>
                </a:solidFill>
                <a:latin typeface="Calibri"/>
                <a:ea typeface="Calibri"/>
                <a:cs typeface="Calibri"/>
                <a:sym typeface="Calibri"/>
              </a:defRPr>
            </a:pPr>
            <a:r>
              <a:t>Very low risk</a:t>
            </a:r>
          </a:p>
          <a:p>
            <a:pPr algn="l" defTabSz="650240">
              <a:defRPr sz="3800">
                <a:solidFill>
                  <a:srgbClr val="FFFFFF"/>
                </a:solidFill>
                <a:latin typeface="Calibri"/>
                <a:ea typeface="Calibri"/>
                <a:cs typeface="Calibri"/>
                <a:sym typeface="Calibri"/>
              </a:defRPr>
            </a:pPr>
          </a:p>
          <a:p>
            <a:pPr algn="l" defTabSz="650240">
              <a:defRPr sz="3800">
                <a:solidFill>
                  <a:srgbClr val="FFFFFF"/>
                </a:solidFill>
                <a:latin typeface="Calibri"/>
                <a:ea typeface="Calibri"/>
                <a:cs typeface="Calibri"/>
                <a:sym typeface="Calibri"/>
              </a:defRPr>
            </a:pPr>
            <a:r>
              <a:t>Not tied in to suppliers who cannot deliver</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8" name="Shape 728"/>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729" name="Shape 729"/>
          <p:cNvSpPr/>
          <p:nvPr>
            <p:ph type="title"/>
          </p:nvPr>
        </p:nvSpPr>
        <p:spPr>
          <a:xfrm>
            <a:off x="650239" y="172639"/>
            <a:ext cx="11704322" cy="1625601"/>
          </a:xfrm>
          <a:prstGeom prst="rect">
            <a:avLst/>
          </a:prstGeom>
        </p:spPr>
        <p:txBody>
          <a:bodyPr/>
          <a:lstStyle/>
          <a:p>
            <a:pPr defTabSz="539699">
              <a:defRPr sz="3652"/>
            </a:pPr>
            <a:r>
              <a:t>SOTO Specification</a:t>
            </a:r>
            <a:br/>
            <a:r>
              <a:t>(from contract template)</a:t>
            </a:r>
            <a:br/>
            <a:r>
              <a:rPr sz="2822"/>
              <a:t>short-term Statements Of Target Outcomes </a:t>
            </a:r>
          </a:p>
        </p:txBody>
      </p:sp>
      <p:pic>
        <p:nvPicPr>
          <p:cNvPr id="730" name="image11.png" descr="Screen Shot 2014-10-26 at 02.45.59.png"/>
          <p:cNvPicPr>
            <a:picLocks noChangeAspect="1"/>
          </p:cNvPicPr>
          <p:nvPr/>
        </p:nvPicPr>
        <p:blipFill>
          <a:blip r:embed="rId3">
            <a:extLst/>
          </a:blip>
          <a:stretch>
            <a:fillRect/>
          </a:stretch>
        </p:blipFill>
        <p:spPr>
          <a:xfrm>
            <a:off x="1137430" y="2016196"/>
            <a:ext cx="10853098" cy="7023947"/>
          </a:xfrm>
          <a:prstGeom prst="rect">
            <a:avLst/>
          </a:prstGeom>
          <a:ln w="12700">
            <a:miter lim="400000"/>
          </a:ln>
        </p:spPr>
      </p:pic>
      <p:sp>
        <p:nvSpPr>
          <p:cNvPr id="731" name="Shape 731"/>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732" name="Shape 732"/>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6" name="Shape 736"/>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Tom@Gilb.com</a:t>
            </a:r>
          </a:p>
        </p:txBody>
      </p:sp>
      <p:sp>
        <p:nvSpPr>
          <p:cNvPr id="737" name="Shape 737"/>
          <p:cNvSpPr/>
          <p:nvPr>
            <p:ph type="title"/>
          </p:nvPr>
        </p:nvSpPr>
        <p:spPr>
          <a:xfrm>
            <a:off x="650239" y="390596"/>
            <a:ext cx="11704322" cy="426460"/>
          </a:xfrm>
          <a:prstGeom prst="rect">
            <a:avLst/>
          </a:prstGeom>
        </p:spPr>
        <p:txBody>
          <a:bodyPr/>
          <a:lstStyle/>
          <a:p>
            <a:pPr defTabSz="260096">
              <a:defRPr sz="1520"/>
            </a:pPr>
            <a:r>
              <a:t>(from contract template)</a:t>
            </a:r>
            <a:br/>
          </a:p>
        </p:txBody>
      </p:sp>
      <p:pic>
        <p:nvPicPr>
          <p:cNvPr id="738" name="image12.png" descr="Screen Shot 2014-10-26 at 02.47.22.png"/>
          <p:cNvPicPr>
            <a:picLocks noChangeAspect="1"/>
          </p:cNvPicPr>
          <p:nvPr/>
        </p:nvPicPr>
        <p:blipFill>
          <a:blip r:embed="rId3">
            <a:extLst/>
          </a:blip>
          <a:srcRect l="5012" t="0" r="3475" b="6880"/>
          <a:stretch>
            <a:fillRect/>
          </a:stretch>
        </p:blipFill>
        <p:spPr>
          <a:xfrm>
            <a:off x="451592" y="938348"/>
            <a:ext cx="12553209" cy="7920244"/>
          </a:xfrm>
          <a:prstGeom prst="rect">
            <a:avLst/>
          </a:prstGeom>
          <a:ln w="12700">
            <a:miter lim="400000"/>
          </a:ln>
        </p:spPr>
      </p:pic>
      <p:sp>
        <p:nvSpPr>
          <p:cNvPr id="739" name="Shape 739"/>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88888"/>
                </a:solidFill>
                <a:latin typeface="Calibri"/>
                <a:ea typeface="Calibri"/>
                <a:cs typeface="Calibri"/>
                <a:sym typeface="Calibri"/>
              </a:defRPr>
            </a:lvl1pPr>
          </a:lstStyle>
          <a:p>
            <a:pPr/>
            <a:r>
              <a:t>29 October 2014</a:t>
            </a:r>
          </a:p>
        </p:txBody>
      </p:sp>
      <p:sp>
        <p:nvSpPr>
          <p:cNvPr id="740" name="Shape 740"/>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4" name="Shape 744"/>
          <p:cNvSpPr/>
          <p:nvPr>
            <p:ph type="title"/>
          </p:nvPr>
        </p:nvSpPr>
        <p:spPr>
          <a:prstGeom prst="rect">
            <a:avLst/>
          </a:prstGeom>
        </p:spPr>
        <p:txBody>
          <a:bodyPr/>
          <a:lstStyle/>
          <a:p>
            <a:pPr/>
            <a:r>
              <a:t>4. by being lean: early, preventive</a:t>
            </a:r>
          </a:p>
        </p:txBody>
      </p:sp>
      <p:sp>
        <p:nvSpPr>
          <p:cNvPr id="745" name="Shape 74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7" name="Shape 747"/>
          <p:cNvSpPr/>
          <p:nvPr/>
        </p:nvSpPr>
        <p:spPr>
          <a:xfrm>
            <a:off x="3034453" y="9399419"/>
            <a:ext cx="6967503" cy="361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defRPr sz="1100">
                <a:solidFill>
                  <a:srgbClr val="DADADA"/>
                </a:solidFill>
                <a:latin typeface="Helvetica"/>
                <a:ea typeface="Helvetica"/>
                <a:cs typeface="Helvetica"/>
                <a:sym typeface="Helvetica"/>
              </a:defRPr>
            </a:lvl1pPr>
          </a:lstStyle>
          <a:p>
            <a:pPr/>
            <a:r>
              <a:t>Copyright © 2014 Intel Corporation. All rights reserved. No part of this presentation may be reproduced without written permission of Intel Corporation.</a:t>
            </a:r>
          </a:p>
        </p:txBody>
      </p:sp>
      <p:sp>
        <p:nvSpPr>
          <p:cNvPr id="748" name="Shape 748"/>
          <p:cNvSpPr/>
          <p:nvPr>
            <p:ph type="title"/>
          </p:nvPr>
        </p:nvSpPr>
        <p:spPr>
          <a:xfrm>
            <a:off x="647982" y="388337"/>
            <a:ext cx="11715608" cy="1264357"/>
          </a:xfrm>
          <a:prstGeom prst="rect">
            <a:avLst/>
          </a:prstGeom>
        </p:spPr>
        <p:txBody>
          <a:bodyPr/>
          <a:lstStyle/>
          <a:p>
            <a:pPr/>
            <a:r>
              <a:t>What is Specification Quality Control?</a:t>
            </a:r>
          </a:p>
        </p:txBody>
      </p:sp>
      <p:sp>
        <p:nvSpPr>
          <p:cNvPr id="749" name="Shape 749"/>
          <p:cNvSpPr/>
          <p:nvPr/>
        </p:nvSpPr>
        <p:spPr>
          <a:xfrm>
            <a:off x="975359" y="2223600"/>
            <a:ext cx="11388233" cy="435660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1700"/>
              </a:spcBef>
              <a:defRPr sz="2800">
                <a:solidFill>
                  <a:srgbClr val="F5E647"/>
                </a:solidFill>
                <a:latin typeface="Helvetica"/>
                <a:ea typeface="Helvetica"/>
                <a:cs typeface="Helvetica"/>
                <a:sym typeface="Helvetica"/>
              </a:defRPr>
            </a:pPr>
            <a:r>
              <a:t>Specification Quality Control</a:t>
            </a:r>
            <a:r>
              <a:rPr>
                <a:solidFill>
                  <a:srgbClr val="FFFFFF"/>
                </a:solidFill>
              </a:rPr>
              <a:t> (SQC) is a method for ensuring specifications meet established quality goals according to objective, measured standards</a:t>
            </a:r>
            <a:endParaRPr sz="3400">
              <a:solidFill>
                <a:srgbClr val="FFFFFF"/>
              </a:solidFill>
              <a:latin typeface="Times New Roman"/>
              <a:ea typeface="Times New Roman"/>
              <a:cs typeface="Times New Roman"/>
              <a:sym typeface="Times New Roman"/>
            </a:endParaRPr>
          </a:p>
          <a:p>
            <a:pPr algn="l" defTabSz="1300480">
              <a:spcBef>
                <a:spcPts val="1700"/>
              </a:spcBef>
              <a:defRPr sz="2800">
                <a:solidFill>
                  <a:srgbClr val="FFFFFF"/>
                </a:solidFill>
                <a:latin typeface="Helvetica"/>
                <a:ea typeface="Helvetica"/>
                <a:cs typeface="Helvetica"/>
                <a:sym typeface="Helvetica"/>
              </a:defRPr>
            </a:pPr>
            <a:r>
              <a:t>SQC prevents poor-quality specifications from moving downstream</a:t>
            </a:r>
          </a:p>
          <a:p>
            <a:pPr algn="l" defTabSz="1300480">
              <a:spcBef>
                <a:spcPts val="1700"/>
              </a:spcBef>
              <a:defRPr sz="2800">
                <a:solidFill>
                  <a:srgbClr val="FFFFFF"/>
                </a:solidFill>
                <a:latin typeface="Helvetica"/>
                <a:ea typeface="Helvetica"/>
                <a:cs typeface="Helvetica"/>
                <a:sym typeface="Helvetica"/>
              </a:defRPr>
            </a:pPr>
            <a:r>
              <a:t>Specification Quality Control emphasizes</a:t>
            </a:r>
            <a:endParaRPr sz="3400">
              <a:latin typeface="Times New Roman"/>
              <a:ea typeface="Times New Roman"/>
              <a:cs typeface="Times New Roman"/>
              <a:sym typeface="Times New Roman"/>
            </a:endParaRPr>
          </a:p>
          <a:p>
            <a:pPr lvl="1" marL="837248" indent="-324485" algn="l" defTabSz="1300480">
              <a:spcBef>
                <a:spcPts val="800"/>
              </a:spcBef>
              <a:buSzPct val="100000"/>
              <a:buChar char="•"/>
              <a:defRPr sz="2800">
                <a:solidFill>
                  <a:srgbClr val="FFFFFF"/>
                </a:solidFill>
                <a:latin typeface="Helvetica"/>
                <a:ea typeface="Helvetica"/>
                <a:cs typeface="Helvetica"/>
                <a:sym typeface="Helvetica"/>
              </a:defRPr>
            </a:pPr>
            <a:r>
              <a:t>Cost and TTM reduction</a:t>
            </a:r>
            <a:endParaRPr sz="3400">
              <a:latin typeface="Times New Roman"/>
              <a:ea typeface="Times New Roman"/>
              <a:cs typeface="Times New Roman"/>
              <a:sym typeface="Times New Roman"/>
            </a:endParaRPr>
          </a:p>
          <a:p>
            <a:pPr lvl="1" marL="837248" indent="-324485" algn="l" defTabSz="1300480">
              <a:spcBef>
                <a:spcPts val="800"/>
              </a:spcBef>
              <a:buSzPct val="100000"/>
              <a:buChar char="•"/>
              <a:defRPr sz="2800">
                <a:solidFill>
                  <a:srgbClr val="FFFFFF"/>
                </a:solidFill>
                <a:latin typeface="Helvetica"/>
                <a:ea typeface="Helvetica"/>
                <a:cs typeface="Helvetica"/>
                <a:sym typeface="Helvetica"/>
              </a:defRPr>
            </a:pPr>
            <a:r>
              <a:t>Defect prevention</a:t>
            </a:r>
            <a:endParaRPr sz="3400">
              <a:latin typeface="Times New Roman"/>
              <a:ea typeface="Times New Roman"/>
              <a:cs typeface="Times New Roman"/>
              <a:sym typeface="Times New Roman"/>
            </a:endParaRPr>
          </a:p>
          <a:p>
            <a:pPr lvl="1" marL="837248" indent="-324485" algn="l" defTabSz="1300480">
              <a:spcBef>
                <a:spcPts val="800"/>
              </a:spcBef>
              <a:buSzPct val="100000"/>
              <a:buChar char="•"/>
              <a:defRPr sz="2800">
                <a:solidFill>
                  <a:srgbClr val="FFFFFF"/>
                </a:solidFill>
                <a:latin typeface="Helvetica"/>
                <a:ea typeface="Helvetica"/>
                <a:cs typeface="Helvetica"/>
                <a:sym typeface="Helvetica"/>
              </a:defRPr>
            </a:pPr>
            <a:r>
              <a:t>Resource efficiency</a:t>
            </a:r>
          </a:p>
        </p:txBody>
      </p:sp>
      <p:sp>
        <p:nvSpPr>
          <p:cNvPr id="750" name="Shape 750"/>
          <p:cNvSpPr/>
          <p:nvPr/>
        </p:nvSpPr>
        <p:spPr>
          <a:xfrm>
            <a:off x="650239" y="8054933"/>
            <a:ext cx="11510153" cy="81641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defRPr sz="2200">
                <a:solidFill>
                  <a:srgbClr val="F5E647"/>
                </a:solidFill>
                <a:latin typeface="Helvetica"/>
                <a:ea typeface="Helvetica"/>
                <a:cs typeface="Helvetica"/>
                <a:sym typeface="Helvetica"/>
              </a:defRPr>
            </a:pPr>
            <a:r>
              <a:t>Specification</a:t>
            </a:r>
            <a:r>
              <a:rPr>
                <a:solidFill>
                  <a:srgbClr val="FFFFFF"/>
                </a:solidFill>
              </a:rPr>
              <a:t>: A written or electronic representation of information used to design, architect,  construct, or test a system or its parts. </a:t>
            </a:r>
          </a:p>
        </p:txBody>
      </p:sp>
      <p:sp>
        <p:nvSpPr>
          <p:cNvPr id="751" name="Shape 751"/>
          <p:cNvSpPr/>
          <p:nvPr/>
        </p:nvSpPr>
        <p:spPr>
          <a:xfrm>
            <a:off x="7044266" y="4985173"/>
            <a:ext cx="5201922" cy="20828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237808" indent="-237808" algn="l" defTabSz="1300480">
              <a:spcBef>
                <a:spcPts val="800"/>
              </a:spcBef>
              <a:buSzPct val="100000"/>
              <a:buChar char="•"/>
              <a:defRPr sz="2800">
                <a:solidFill>
                  <a:srgbClr val="FFFFFF"/>
                </a:solidFill>
                <a:latin typeface="Helvetica"/>
                <a:ea typeface="Helvetica"/>
                <a:cs typeface="Helvetica"/>
                <a:sym typeface="Helvetica"/>
              </a:defRPr>
            </a:pPr>
            <a:r>
              <a:t>Early learning</a:t>
            </a:r>
            <a:endParaRPr sz="3400">
              <a:latin typeface="Times New Roman"/>
              <a:ea typeface="Times New Roman"/>
              <a:cs typeface="Times New Roman"/>
              <a:sym typeface="Times New Roman"/>
            </a:endParaRPr>
          </a:p>
          <a:p>
            <a:pPr marL="237808" indent="-237808" algn="l" defTabSz="1300480">
              <a:spcBef>
                <a:spcPts val="800"/>
              </a:spcBef>
              <a:buSzPct val="100000"/>
              <a:buChar char="•"/>
              <a:defRPr sz="2800">
                <a:solidFill>
                  <a:srgbClr val="FFFFFF"/>
                </a:solidFill>
                <a:latin typeface="Helvetica"/>
                <a:ea typeface="Helvetica"/>
                <a:cs typeface="Helvetica"/>
                <a:sym typeface="Helvetica"/>
              </a:defRPr>
            </a:pPr>
            <a:r>
              <a:t>Author confidentiality</a:t>
            </a:r>
            <a:endParaRPr sz="3400">
              <a:latin typeface="Times New Roman"/>
              <a:ea typeface="Times New Roman"/>
              <a:cs typeface="Times New Roman"/>
              <a:sym typeface="Times New Roman"/>
            </a:endParaRPr>
          </a:p>
          <a:p>
            <a:pPr marL="237808" indent="-237808" algn="l" defTabSz="1300480">
              <a:spcBef>
                <a:spcPts val="800"/>
              </a:spcBef>
              <a:buSzPct val="100000"/>
              <a:buChar char="•"/>
              <a:defRPr sz="2800">
                <a:solidFill>
                  <a:srgbClr val="FFFFFF"/>
                </a:solidFill>
                <a:latin typeface="Helvetica"/>
                <a:ea typeface="Helvetica"/>
                <a:cs typeface="Helvetica"/>
                <a:sym typeface="Helvetica"/>
              </a:defRPr>
            </a:pPr>
            <a:r>
              <a:t>Quantified specification quality</a:t>
            </a:r>
          </a:p>
        </p:txBody>
      </p:sp>
      <p:sp>
        <p:nvSpPr>
          <p:cNvPr id="752" name="Shape 752"/>
          <p:cNvSpPr/>
          <p:nvPr>
            <p:ph type="sldNum" sz="quarter" idx="2"/>
          </p:nvPr>
        </p:nvSpPr>
        <p:spPr>
          <a:xfrm>
            <a:off x="647982" y="9399419"/>
            <a:ext cx="180624" cy="18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6" name="Shape 756"/>
          <p:cNvSpPr/>
          <p:nvPr/>
        </p:nvSpPr>
        <p:spPr>
          <a:xfrm>
            <a:off x="3034453" y="9399419"/>
            <a:ext cx="6967503" cy="361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defRPr sz="1100">
                <a:solidFill>
                  <a:srgbClr val="DADADA"/>
                </a:solidFill>
                <a:latin typeface="Helvetica"/>
                <a:ea typeface="Helvetica"/>
                <a:cs typeface="Helvetica"/>
                <a:sym typeface="Helvetica"/>
              </a:defRPr>
            </a:lvl1pPr>
          </a:lstStyle>
          <a:p>
            <a:pPr/>
            <a:r>
              <a:t>Copyright © 2014 Intel Corporation. All rights reserved. No part of this presentation may be reproduced without written permission of Intel Corporation.</a:t>
            </a:r>
          </a:p>
        </p:txBody>
      </p:sp>
      <p:sp>
        <p:nvSpPr>
          <p:cNvPr id="757" name="Shape 757"/>
          <p:cNvSpPr/>
          <p:nvPr>
            <p:ph type="title"/>
          </p:nvPr>
        </p:nvSpPr>
        <p:spPr>
          <a:xfrm>
            <a:off x="647982" y="388337"/>
            <a:ext cx="11715608" cy="1264357"/>
          </a:xfrm>
          <a:prstGeom prst="rect">
            <a:avLst/>
          </a:prstGeom>
        </p:spPr>
        <p:txBody>
          <a:bodyPr/>
          <a:lstStyle/>
          <a:p>
            <a:pPr/>
            <a:r>
              <a:t>What is Specification Quality Control?</a:t>
            </a:r>
          </a:p>
        </p:txBody>
      </p:sp>
      <p:sp>
        <p:nvSpPr>
          <p:cNvPr id="758" name="Shape 758"/>
          <p:cNvSpPr/>
          <p:nvPr/>
        </p:nvSpPr>
        <p:spPr>
          <a:xfrm>
            <a:off x="1408853" y="1733973"/>
            <a:ext cx="10512214" cy="57658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800"/>
              </a:spcBef>
              <a:defRPr sz="2800">
                <a:solidFill>
                  <a:srgbClr val="FFFFFF"/>
                </a:solidFill>
                <a:latin typeface="Helvetica"/>
                <a:ea typeface="Helvetica"/>
                <a:cs typeface="Helvetica"/>
                <a:sym typeface="Helvetica"/>
              </a:defRPr>
            </a:pPr>
            <a:r>
              <a:t>SQC is similar to traditional techniques for reviews, walkthroughs, and inspections, but has important differences and improvements:</a:t>
            </a:r>
          </a:p>
          <a:p>
            <a:pPr lvl="1" marL="857250" indent="-400050" algn="l" defTabSz="1300480">
              <a:spcBef>
                <a:spcPts val="1700"/>
              </a:spcBef>
              <a:buSzPct val="100000"/>
              <a:buFont typeface="Arial"/>
              <a:buChar char="•"/>
              <a:defRPr sz="2800">
                <a:solidFill>
                  <a:srgbClr val="FFFFFF"/>
                </a:solidFill>
                <a:latin typeface="Helvetica"/>
                <a:ea typeface="Helvetica"/>
                <a:cs typeface="Helvetica"/>
                <a:sym typeface="Helvetica"/>
              </a:defRPr>
            </a:pPr>
            <a:r>
              <a:t>SQC’s goal is to measure defect density, not to “clean up” the specification by finding every defect in it</a:t>
            </a:r>
          </a:p>
          <a:p>
            <a:pPr lvl="1" marL="857250" indent="-400050" algn="l" defTabSz="1300480">
              <a:spcBef>
                <a:spcPts val="1700"/>
              </a:spcBef>
              <a:buSzPct val="100000"/>
              <a:buFont typeface="Arial"/>
              <a:buChar char="•"/>
              <a:defRPr sz="2800">
                <a:solidFill>
                  <a:srgbClr val="FFFFFF"/>
                </a:solidFill>
                <a:latin typeface="Helvetica"/>
                <a:ea typeface="Helvetica"/>
                <a:cs typeface="Helvetica"/>
                <a:sym typeface="Helvetica"/>
              </a:defRPr>
            </a:pPr>
            <a:r>
              <a:t>SQC saves time by checking only samples of the specification rather than the entire thing</a:t>
            </a:r>
          </a:p>
          <a:p>
            <a:pPr lvl="1" marL="857250" indent="-400050" algn="l" defTabSz="1300480">
              <a:spcBef>
                <a:spcPts val="1700"/>
              </a:spcBef>
              <a:buSzPct val="100000"/>
              <a:buFont typeface="Arial"/>
              <a:buChar char="•"/>
              <a:defRPr sz="2800">
                <a:solidFill>
                  <a:srgbClr val="FFFFFF"/>
                </a:solidFill>
                <a:latin typeface="Helvetica"/>
                <a:ea typeface="Helvetica"/>
                <a:cs typeface="Helvetica"/>
                <a:sym typeface="Helvetica"/>
              </a:defRPr>
            </a:pPr>
            <a:r>
              <a:t>SQC focuses on major defects – those that will take at least 10x more to correct later than now</a:t>
            </a:r>
          </a:p>
          <a:p>
            <a:pPr lvl="1" marL="857250" indent="-400050" algn="l" defTabSz="1300480">
              <a:spcBef>
                <a:spcPts val="1700"/>
              </a:spcBef>
              <a:buSzPct val="100000"/>
              <a:buFont typeface="Arial"/>
              <a:buChar char="•"/>
              <a:defRPr sz="2800">
                <a:solidFill>
                  <a:srgbClr val="FFFFFF"/>
                </a:solidFill>
                <a:latin typeface="Helvetica"/>
                <a:ea typeface="Helvetica"/>
                <a:cs typeface="Helvetica"/>
                <a:sym typeface="Helvetica"/>
              </a:defRPr>
            </a:pPr>
            <a:r>
              <a:t>SQC follows a rigorous process with trained participants to help guarantee consistently good results</a:t>
            </a:r>
          </a:p>
        </p:txBody>
      </p:sp>
      <p:sp>
        <p:nvSpPr>
          <p:cNvPr id="759" name="Shape 759"/>
          <p:cNvSpPr/>
          <p:nvPr/>
        </p:nvSpPr>
        <p:spPr>
          <a:xfrm>
            <a:off x="866986" y="7879842"/>
            <a:ext cx="11487574" cy="1003301"/>
          </a:xfrm>
          <a:prstGeom prst="rect">
            <a:avLst/>
          </a:prstGeom>
          <a:gradFill>
            <a:gsLst>
              <a:gs pos="0">
                <a:srgbClr val="2F5285"/>
              </a:gs>
              <a:gs pos="80000">
                <a:srgbClr val="3D6CAF"/>
              </a:gs>
              <a:gs pos="100000">
                <a:srgbClr val="3C6CB2"/>
              </a:gs>
            </a:gsLst>
            <a:lin ang="16200000"/>
          </a:gradFill>
          <a:ln w="12700">
            <a:miter lim="400000"/>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800"/>
              </a:spcBef>
              <a:defRPr sz="2800">
                <a:solidFill>
                  <a:srgbClr val="FFFFFF"/>
                </a:solidFill>
                <a:latin typeface="Helvetica"/>
                <a:ea typeface="Helvetica"/>
                <a:cs typeface="Helvetica"/>
                <a:sym typeface="Helvetica"/>
              </a:defRPr>
            </a:lvl1pPr>
          </a:lstStyle>
          <a:p>
            <a:pPr/>
            <a:r>
              <a:t>Specification Quality Control forms the backbone of an effective, efficient review structure</a:t>
            </a:r>
          </a:p>
        </p:txBody>
      </p:sp>
      <p:sp>
        <p:nvSpPr>
          <p:cNvPr id="760" name="Shape 760"/>
          <p:cNvSpPr/>
          <p:nvPr>
            <p:ph type="sldNum" sz="quarter" idx="2"/>
          </p:nvPr>
        </p:nvSpPr>
        <p:spPr>
          <a:xfrm>
            <a:off x="647982" y="9399419"/>
            <a:ext cx="180624" cy="18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title"/>
          </p:nvPr>
        </p:nvSpPr>
        <p:spPr>
          <a:xfrm>
            <a:off x="952500" y="635000"/>
            <a:ext cx="5334000" cy="1660724"/>
          </a:xfrm>
          <a:prstGeom prst="rect">
            <a:avLst/>
          </a:prstGeom>
        </p:spPr>
        <p:txBody>
          <a:bodyPr/>
          <a:lstStyle>
            <a:lvl1pPr>
              <a:defRPr sz="5100"/>
            </a:lvl1pPr>
          </a:lstStyle>
          <a:p>
            <a:pPr/>
            <a:r>
              <a:t>“A tame problem:</a:t>
            </a:r>
          </a:p>
        </p:txBody>
      </p:sp>
      <p:sp>
        <p:nvSpPr>
          <p:cNvPr id="235" name="Shape 235"/>
          <p:cNvSpPr/>
          <p:nvPr>
            <p:ph type="body" sz="half" idx="1"/>
          </p:nvPr>
        </p:nvSpPr>
        <p:spPr>
          <a:xfrm>
            <a:off x="681566" y="2698750"/>
            <a:ext cx="5969200" cy="6042422"/>
          </a:xfrm>
          <a:prstGeom prst="rect">
            <a:avLst/>
          </a:prstGeom>
        </p:spPr>
        <p:txBody>
          <a:bodyPr/>
          <a:lstStyle/>
          <a:p>
            <a:pPr marL="372533" indent="-372533" algn="l" defTabSz="385572">
              <a:lnSpc>
                <a:spcPct val="150000"/>
              </a:lnSpc>
              <a:buSzPct val="100000"/>
              <a:buAutoNum type="arabicPeriod" startAt="1"/>
              <a:defRPr b="1" sz="2112">
                <a:latin typeface="Helvetica"/>
                <a:ea typeface="Helvetica"/>
                <a:cs typeface="Helvetica"/>
                <a:sym typeface="Helvetica"/>
              </a:defRPr>
            </a:pPr>
            <a:r>
              <a:t>Has a well-defined and stable problem statement;</a:t>
            </a:r>
          </a:p>
          <a:p>
            <a:pPr marL="372533" indent="-372533" algn="l" defTabSz="385572">
              <a:lnSpc>
                <a:spcPct val="150000"/>
              </a:lnSpc>
              <a:buSzPct val="100000"/>
              <a:buAutoNum type="arabicPeriod" startAt="1"/>
              <a:defRPr b="1" sz="2112">
                <a:latin typeface="Helvetica"/>
                <a:ea typeface="Helvetica"/>
                <a:cs typeface="Helvetica"/>
                <a:sym typeface="Helvetica"/>
              </a:defRPr>
            </a:pPr>
            <a:r>
              <a:t>Has a definite stopping point, i.e., when the solution is reached;</a:t>
            </a:r>
          </a:p>
          <a:p>
            <a:pPr marL="372533" indent="-372533" algn="l" defTabSz="385572">
              <a:lnSpc>
                <a:spcPct val="150000"/>
              </a:lnSpc>
              <a:buSzPct val="100000"/>
              <a:buAutoNum type="arabicPeriod" startAt="1"/>
              <a:defRPr b="1" sz="2112">
                <a:latin typeface="Helvetica"/>
                <a:ea typeface="Helvetica"/>
                <a:cs typeface="Helvetica"/>
                <a:sym typeface="Helvetica"/>
              </a:defRPr>
            </a:pPr>
            <a:r>
              <a:t>Has a solution that can be objectively evaluated as right or wrong;</a:t>
            </a:r>
          </a:p>
          <a:p>
            <a:pPr marL="372533" indent="-372533" algn="l" defTabSz="385572">
              <a:lnSpc>
                <a:spcPct val="150000"/>
              </a:lnSpc>
              <a:buSzPct val="100000"/>
              <a:buAutoNum type="arabicPeriod" startAt="1"/>
              <a:defRPr b="1" sz="2112">
                <a:latin typeface="Helvetica"/>
                <a:ea typeface="Helvetica"/>
                <a:cs typeface="Helvetica"/>
                <a:sym typeface="Helvetica"/>
              </a:defRPr>
            </a:pPr>
            <a:r>
              <a:t>Belongs to a similar class of problems that are all solved in the same similar way;</a:t>
            </a:r>
          </a:p>
          <a:p>
            <a:pPr marL="372533" indent="-372533" algn="l" defTabSz="385572">
              <a:lnSpc>
                <a:spcPct val="150000"/>
              </a:lnSpc>
              <a:buSzPct val="100000"/>
              <a:buAutoNum type="arabicPeriod" startAt="1"/>
              <a:defRPr b="1" sz="2112">
                <a:latin typeface="Helvetica"/>
                <a:ea typeface="Helvetica"/>
                <a:cs typeface="Helvetica"/>
                <a:sym typeface="Helvetica"/>
              </a:defRPr>
            </a:pPr>
            <a:r>
              <a:t>Has solutions that can be easily tried and abandoned;</a:t>
            </a:r>
          </a:p>
          <a:p>
            <a:pPr marL="372533" indent="-372533" algn="l" defTabSz="385572">
              <a:lnSpc>
                <a:spcPct val="150000"/>
              </a:lnSpc>
              <a:buSzPct val="100000"/>
              <a:buAutoNum type="arabicPeriod" startAt="1"/>
              <a:defRPr b="1" sz="2112">
                <a:latin typeface="Helvetica"/>
                <a:ea typeface="Helvetica"/>
                <a:cs typeface="Helvetica"/>
                <a:sym typeface="Helvetica"/>
              </a:defRPr>
            </a:pPr>
            <a:r>
              <a:t>Comes with a limited set of alternative solutions.”</a:t>
            </a:r>
          </a:p>
        </p:txBody>
      </p:sp>
      <p:pic>
        <p:nvPicPr>
          <p:cNvPr id="236" name="Screen Shot 2016-01-10 at 02.30.17.png"/>
          <p:cNvPicPr>
            <a:picLocks noChangeAspect="1"/>
          </p:cNvPicPr>
          <p:nvPr/>
        </p:nvPicPr>
        <p:blipFill>
          <a:blip r:embed="rId3">
            <a:extLst/>
          </a:blip>
          <a:stretch>
            <a:fillRect/>
          </a:stretch>
        </p:blipFill>
        <p:spPr>
          <a:xfrm>
            <a:off x="7734300" y="719666"/>
            <a:ext cx="4749800" cy="7162801"/>
          </a:xfrm>
          <a:prstGeom prst="rect">
            <a:avLst/>
          </a:prstGeom>
          <a:ln w="12700">
            <a:miter lim="400000"/>
          </a:ln>
        </p:spPr>
      </p:pic>
      <p:sp>
        <p:nvSpPr>
          <p:cNvPr id="237" name="Shape 237"/>
          <p:cNvSpPr/>
          <p:nvPr/>
        </p:nvSpPr>
        <p:spPr>
          <a:xfrm>
            <a:off x="8861958" y="7948083"/>
            <a:ext cx="249448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Jeff Conklin</a:t>
            </a:r>
          </a:p>
        </p:txBody>
      </p:sp>
      <p:sp>
        <p:nvSpPr>
          <p:cNvPr id="238" name="Shape 238"/>
          <p:cNvSpPr/>
          <p:nvPr/>
        </p:nvSpPr>
        <p:spPr>
          <a:xfrm>
            <a:off x="641146" y="9040283"/>
            <a:ext cx="11722508"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600"/>
            </a:lvl1pPr>
          </a:lstStyle>
          <a:p>
            <a:pPr/>
            <a:r>
              <a:t>http://cognexusgroup.com/wp-content/uploads/2013/07/Using-Dialogue-Mapping-to-Address-Wicked-Problems-05-23-2013.pdf</a:t>
            </a:r>
          </a:p>
        </p:txBody>
      </p:sp>
      <p:sp>
        <p:nvSpPr>
          <p:cNvPr id="239" name="Shape 239"/>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nvSpPr>
        <p:spPr>
          <a:xfrm>
            <a:off x="3034453" y="9399419"/>
            <a:ext cx="6967503" cy="361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defRPr sz="1100">
                <a:solidFill>
                  <a:srgbClr val="DADADA"/>
                </a:solidFill>
                <a:latin typeface="Helvetica"/>
                <a:ea typeface="Helvetica"/>
                <a:cs typeface="Helvetica"/>
                <a:sym typeface="Helvetica"/>
              </a:defRPr>
            </a:lvl1pPr>
          </a:lstStyle>
          <a:p>
            <a:pPr/>
            <a:r>
              <a:t>Copyright © 2014 Intel Corporation. All rights reserved. No part of this presentation may be reproduced without written permission of Intel Corporation.</a:t>
            </a:r>
          </a:p>
        </p:txBody>
      </p:sp>
      <p:sp>
        <p:nvSpPr>
          <p:cNvPr id="763" name="Shape 763"/>
          <p:cNvSpPr/>
          <p:nvPr>
            <p:ph type="title"/>
          </p:nvPr>
        </p:nvSpPr>
        <p:spPr>
          <a:xfrm>
            <a:off x="647982" y="388337"/>
            <a:ext cx="11715608" cy="1264357"/>
          </a:xfrm>
          <a:prstGeom prst="rect">
            <a:avLst/>
          </a:prstGeom>
        </p:spPr>
        <p:txBody>
          <a:bodyPr/>
          <a:lstStyle/>
          <a:p>
            <a:pPr/>
            <a:r>
              <a:t>SQC At a Glance</a:t>
            </a:r>
          </a:p>
        </p:txBody>
      </p:sp>
      <p:sp>
        <p:nvSpPr>
          <p:cNvPr id="764" name="Shape 764"/>
          <p:cNvSpPr/>
          <p:nvPr/>
        </p:nvSpPr>
        <p:spPr>
          <a:xfrm>
            <a:off x="1466008" y="6394026"/>
            <a:ext cx="10057690" cy="1"/>
          </a:xfrm>
          <a:prstGeom prst="line">
            <a:avLst/>
          </a:prstGeom>
          <a:ln w="50800">
            <a:solidFill>
              <a:srgbClr val="F5E647"/>
            </a:solidFill>
            <a:headEnd type="oval"/>
            <a:tailEnd type="triangle"/>
          </a:ln>
        </p:spPr>
        <p:txBody>
          <a:bodyPr lIns="0" tIns="0" rIns="0" bIns="0"/>
          <a:lstStyle/>
          <a:p>
            <a:pPr algn="l" defTabSz="650240">
              <a:defRPr sz="1600">
                <a:latin typeface="Helvetica"/>
                <a:ea typeface="Helvetica"/>
                <a:cs typeface="Helvetica"/>
                <a:sym typeface="Helvetica"/>
              </a:defRPr>
            </a:pPr>
          </a:p>
        </p:txBody>
      </p:sp>
      <p:sp>
        <p:nvSpPr>
          <p:cNvPr id="765" name="Shape 765"/>
          <p:cNvSpPr/>
          <p:nvPr/>
        </p:nvSpPr>
        <p:spPr>
          <a:xfrm>
            <a:off x="3386291" y="6718808"/>
            <a:ext cx="5960534" cy="5334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2400">
                <a:solidFill>
                  <a:srgbClr val="FFFFFF"/>
                </a:solidFill>
                <a:latin typeface="Helvetica"/>
                <a:ea typeface="Helvetica"/>
                <a:cs typeface="Helvetica"/>
                <a:sym typeface="Helvetica"/>
              </a:defRPr>
            </a:lvl1pPr>
          </a:lstStyle>
          <a:p>
            <a:pPr/>
            <a:r>
              <a:t>Specification Completeness</a:t>
            </a:r>
          </a:p>
        </p:txBody>
      </p:sp>
      <p:sp>
        <p:nvSpPr>
          <p:cNvPr id="766" name="Shape 766"/>
          <p:cNvSpPr/>
          <p:nvPr/>
        </p:nvSpPr>
        <p:spPr>
          <a:xfrm>
            <a:off x="943870" y="6502400"/>
            <a:ext cx="1332387" cy="100330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800">
                <a:solidFill>
                  <a:srgbClr val="FFFFFF"/>
                </a:solidFill>
                <a:latin typeface="Helvetica"/>
                <a:ea typeface="Helvetica"/>
                <a:cs typeface="Helvetica"/>
                <a:sym typeface="Helvetica"/>
              </a:defRPr>
            </a:pPr>
            <a:r>
              <a:t>0%</a:t>
            </a:r>
          </a:p>
          <a:p>
            <a:pPr defTabSz="1300480">
              <a:defRPr sz="2800">
                <a:solidFill>
                  <a:srgbClr val="FFFFFF"/>
                </a:solidFill>
                <a:latin typeface="Helvetica"/>
                <a:ea typeface="Helvetica"/>
                <a:cs typeface="Helvetica"/>
                <a:sym typeface="Helvetica"/>
              </a:defRPr>
            </a:pPr>
            <a:r>
              <a:t>(Rev 0)</a:t>
            </a:r>
          </a:p>
        </p:txBody>
      </p:sp>
      <p:sp>
        <p:nvSpPr>
          <p:cNvPr id="767" name="Shape 767"/>
          <p:cNvSpPr/>
          <p:nvPr/>
        </p:nvSpPr>
        <p:spPr>
          <a:xfrm>
            <a:off x="10625222" y="6502400"/>
            <a:ext cx="1332386" cy="1003300"/>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800">
                <a:solidFill>
                  <a:srgbClr val="FFFFFF"/>
                </a:solidFill>
                <a:latin typeface="Helvetica"/>
                <a:ea typeface="Helvetica"/>
                <a:cs typeface="Helvetica"/>
                <a:sym typeface="Helvetica"/>
              </a:defRPr>
            </a:pPr>
            <a:r>
              <a:t>100%</a:t>
            </a:r>
          </a:p>
          <a:p>
            <a:pPr defTabSz="1300480">
              <a:defRPr sz="2800">
                <a:solidFill>
                  <a:srgbClr val="FFFFFF"/>
                </a:solidFill>
                <a:latin typeface="Helvetica"/>
                <a:ea typeface="Helvetica"/>
                <a:cs typeface="Helvetica"/>
                <a:sym typeface="Helvetica"/>
              </a:defRPr>
            </a:pPr>
            <a:r>
              <a:t>(Rev 1)</a:t>
            </a:r>
          </a:p>
        </p:txBody>
      </p:sp>
      <p:sp>
        <p:nvSpPr>
          <p:cNvPr id="768" name="Shape 768"/>
          <p:cNvSpPr/>
          <p:nvPr/>
        </p:nvSpPr>
        <p:spPr>
          <a:xfrm flipH="1">
            <a:off x="2528710" y="3576319"/>
            <a:ext cx="1" cy="2817708"/>
          </a:xfrm>
          <a:prstGeom prst="line">
            <a:avLst/>
          </a:prstGeom>
          <a:ln w="12700">
            <a:solidFill>
              <a:srgbClr val="F5E647"/>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69" name="Shape 769"/>
          <p:cNvSpPr/>
          <p:nvPr/>
        </p:nvSpPr>
        <p:spPr>
          <a:xfrm>
            <a:off x="1828564" y="1733973"/>
            <a:ext cx="1332562" cy="10033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800">
                <a:solidFill>
                  <a:srgbClr val="FFFFFF"/>
                </a:solidFill>
                <a:latin typeface="Helvetica"/>
                <a:ea typeface="Helvetica"/>
                <a:cs typeface="Helvetica"/>
                <a:sym typeface="Helvetica"/>
              </a:defRPr>
            </a:pPr>
            <a:r>
              <a:t>Initial</a:t>
            </a:r>
          </a:p>
          <a:p>
            <a:pPr defTabSz="1300480">
              <a:defRPr sz="2800">
                <a:solidFill>
                  <a:srgbClr val="FFFFFF"/>
                </a:solidFill>
                <a:latin typeface="Helvetica"/>
                <a:ea typeface="Helvetica"/>
                <a:cs typeface="Helvetica"/>
                <a:sym typeface="Helvetica"/>
              </a:defRPr>
            </a:pPr>
            <a:r>
              <a:t>Review</a:t>
            </a:r>
          </a:p>
        </p:txBody>
      </p:sp>
      <p:sp>
        <p:nvSpPr>
          <p:cNvPr id="770" name="Shape 770"/>
          <p:cNvSpPr/>
          <p:nvPr/>
        </p:nvSpPr>
        <p:spPr>
          <a:xfrm flipH="1">
            <a:off x="4424493" y="3576319"/>
            <a:ext cx="1" cy="2817708"/>
          </a:xfrm>
          <a:prstGeom prst="line">
            <a:avLst/>
          </a:prstGeom>
          <a:ln w="12700">
            <a:solidFill>
              <a:srgbClr val="F5E647"/>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71" name="Shape 771"/>
          <p:cNvSpPr/>
          <p:nvPr/>
        </p:nvSpPr>
        <p:spPr>
          <a:xfrm flipH="1">
            <a:off x="5399853" y="3576319"/>
            <a:ext cx="1" cy="2817708"/>
          </a:xfrm>
          <a:prstGeom prst="line">
            <a:avLst/>
          </a:prstGeom>
          <a:ln w="12700">
            <a:solidFill>
              <a:srgbClr val="F5E647"/>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72" name="Shape 772"/>
          <p:cNvSpPr/>
          <p:nvPr/>
        </p:nvSpPr>
        <p:spPr>
          <a:xfrm>
            <a:off x="8217560" y="3576319"/>
            <a:ext cx="1" cy="2817708"/>
          </a:xfrm>
          <a:prstGeom prst="line">
            <a:avLst/>
          </a:prstGeom>
          <a:ln w="12700">
            <a:solidFill>
              <a:srgbClr val="F5E647"/>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73" name="Shape 773"/>
          <p:cNvSpPr/>
          <p:nvPr/>
        </p:nvSpPr>
        <p:spPr>
          <a:xfrm rot="5400000">
            <a:off x="6127985" y="1114214"/>
            <a:ext cx="277710" cy="3901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635" y="21600"/>
                  <a:pt x="10800" y="20794"/>
                  <a:pt x="10800" y="19800"/>
                </a:cubicBezTo>
                <a:lnTo>
                  <a:pt x="10800" y="12600"/>
                </a:lnTo>
                <a:cubicBezTo>
                  <a:pt x="10800" y="11606"/>
                  <a:pt x="5965" y="10800"/>
                  <a:pt x="0" y="10800"/>
                </a:cubicBezTo>
                <a:cubicBezTo>
                  <a:pt x="5965" y="10800"/>
                  <a:pt x="10800" y="9994"/>
                  <a:pt x="10800" y="9000"/>
                </a:cubicBezTo>
                <a:lnTo>
                  <a:pt x="10800" y="1800"/>
                </a:lnTo>
                <a:cubicBezTo>
                  <a:pt x="10800" y="806"/>
                  <a:pt x="15635" y="0"/>
                  <a:pt x="21600" y="0"/>
                </a:cubicBezTo>
              </a:path>
            </a:pathLst>
          </a:custGeom>
          <a:ln w="12700">
            <a:solidFill>
              <a:srgbClr val="FFFFFF"/>
            </a:solidFill>
          </a:ln>
        </p:spPr>
        <p:txBody>
          <a:bodyPr lIns="65023" tIns="65023" rIns="65023" bIns="65023" anchor="ctr"/>
          <a:lstStyle/>
          <a:p>
            <a:pPr algn="l" defTabSz="1300480">
              <a:defRPr sz="2400">
                <a:solidFill>
                  <a:srgbClr val="FFFFFF"/>
                </a:solidFill>
                <a:latin typeface="Helvetica"/>
                <a:ea typeface="Helvetica"/>
                <a:cs typeface="Helvetica"/>
                <a:sym typeface="Helvetica"/>
              </a:defRPr>
            </a:pPr>
          </a:p>
        </p:txBody>
      </p:sp>
      <p:sp>
        <p:nvSpPr>
          <p:cNvPr id="774" name="Shape 774"/>
          <p:cNvSpPr/>
          <p:nvPr/>
        </p:nvSpPr>
        <p:spPr>
          <a:xfrm>
            <a:off x="4023434" y="1733973"/>
            <a:ext cx="4686245"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FFFFFF"/>
                </a:solidFill>
                <a:latin typeface="Helvetica"/>
                <a:ea typeface="Helvetica"/>
                <a:cs typeface="Helvetica"/>
                <a:sym typeface="Helvetica"/>
              </a:defRPr>
            </a:lvl1pPr>
          </a:lstStyle>
          <a:p>
            <a:pPr/>
            <a:r>
              <a:t>Periodic Additional Reviews </a:t>
            </a:r>
          </a:p>
        </p:txBody>
      </p:sp>
      <p:sp>
        <p:nvSpPr>
          <p:cNvPr id="775" name="Shape 775"/>
          <p:cNvSpPr/>
          <p:nvPr/>
        </p:nvSpPr>
        <p:spPr>
          <a:xfrm>
            <a:off x="10656711" y="3576319"/>
            <a:ext cx="1" cy="2817708"/>
          </a:xfrm>
          <a:prstGeom prst="line">
            <a:avLst/>
          </a:prstGeom>
          <a:ln w="12700">
            <a:solidFill>
              <a:srgbClr val="F5E647"/>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76" name="Shape 776"/>
          <p:cNvSpPr/>
          <p:nvPr/>
        </p:nvSpPr>
        <p:spPr>
          <a:xfrm>
            <a:off x="9580873" y="1733973"/>
            <a:ext cx="2115553" cy="14351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800">
                <a:solidFill>
                  <a:srgbClr val="FFFFFF"/>
                </a:solidFill>
                <a:latin typeface="Helvetica"/>
                <a:ea typeface="Helvetica"/>
                <a:cs typeface="Helvetica"/>
                <a:sym typeface="Helvetica"/>
              </a:defRPr>
            </a:pPr>
            <a:r>
              <a:t>Final</a:t>
            </a:r>
          </a:p>
          <a:p>
            <a:pPr defTabSz="1300480">
              <a:defRPr sz="2800">
                <a:solidFill>
                  <a:srgbClr val="FFFFFF"/>
                </a:solidFill>
                <a:latin typeface="Helvetica"/>
                <a:ea typeface="Helvetica"/>
                <a:cs typeface="Helvetica"/>
                <a:sym typeface="Helvetica"/>
              </a:defRPr>
            </a:pPr>
            <a:r>
              <a:t>Quality</a:t>
            </a:r>
          </a:p>
          <a:p>
            <a:pPr defTabSz="1300480">
              <a:defRPr sz="2800">
                <a:solidFill>
                  <a:srgbClr val="FFFFFF"/>
                </a:solidFill>
                <a:latin typeface="Helvetica"/>
                <a:ea typeface="Helvetica"/>
                <a:cs typeface="Helvetica"/>
                <a:sym typeface="Helvetica"/>
              </a:defRPr>
            </a:pPr>
            <a:r>
              <a:t>Assessment</a:t>
            </a:r>
          </a:p>
        </p:txBody>
      </p:sp>
      <p:sp>
        <p:nvSpPr>
          <p:cNvPr id="777" name="Shape 777"/>
          <p:cNvSpPr/>
          <p:nvPr/>
        </p:nvSpPr>
        <p:spPr>
          <a:xfrm>
            <a:off x="6591960" y="4660053"/>
            <a:ext cx="509356" cy="53366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defRPr sz="2800">
                <a:solidFill>
                  <a:srgbClr val="FFFFFF"/>
                </a:solidFill>
                <a:latin typeface="Arial"/>
                <a:ea typeface="Arial"/>
                <a:cs typeface="Arial"/>
                <a:sym typeface="Arial"/>
              </a:defRPr>
            </a:lvl1pPr>
          </a:lstStyle>
          <a:p>
            <a:pPr/>
            <a:r>
              <a:t>…</a:t>
            </a:r>
          </a:p>
        </p:txBody>
      </p:sp>
      <p:sp>
        <p:nvSpPr>
          <p:cNvPr id="778" name="Shape 778"/>
          <p:cNvSpPr/>
          <p:nvPr/>
        </p:nvSpPr>
        <p:spPr>
          <a:xfrm>
            <a:off x="1047608" y="7988215"/>
            <a:ext cx="10873459" cy="1003301"/>
          </a:xfrm>
          <a:prstGeom prst="rect">
            <a:avLst/>
          </a:prstGeom>
          <a:gradFill>
            <a:gsLst>
              <a:gs pos="0">
                <a:srgbClr val="2F5285"/>
              </a:gs>
              <a:gs pos="80000">
                <a:srgbClr val="3D6CAF"/>
              </a:gs>
              <a:gs pos="100000">
                <a:srgbClr val="3C6CB2"/>
              </a:gs>
            </a:gsLst>
            <a:lin ang="16200000"/>
          </a:gradFill>
          <a:ln w="12700">
            <a:miter lim="400000"/>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800"/>
              </a:spcBef>
              <a:defRPr sz="2800">
                <a:solidFill>
                  <a:srgbClr val="FFFFFF"/>
                </a:solidFill>
                <a:latin typeface="Helvetica"/>
                <a:ea typeface="Helvetica"/>
                <a:cs typeface="Helvetica"/>
                <a:sym typeface="Helvetica"/>
              </a:defRPr>
            </a:lvl1pPr>
          </a:lstStyle>
          <a:p>
            <a:pPr/>
            <a:r>
              <a:t>Specification Quality Control consists of a series of short, intense reviews that measure the defect density of a specification</a:t>
            </a:r>
          </a:p>
        </p:txBody>
      </p:sp>
      <p:sp>
        <p:nvSpPr>
          <p:cNvPr id="779" name="Shape 779"/>
          <p:cNvSpPr/>
          <p:nvPr/>
        </p:nvSpPr>
        <p:spPr>
          <a:xfrm>
            <a:off x="2244759" y="612343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FFFFFF"/>
            </a:solidFill>
            <a:headEnd type="oval"/>
            <a:tailEnd type="triangle"/>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780" name="Shape 780"/>
          <p:cNvSpPr/>
          <p:nvPr/>
        </p:nvSpPr>
        <p:spPr>
          <a:xfrm>
            <a:off x="4139824" y="612343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FFFFFF"/>
            </a:solidFill>
            <a:headEnd type="oval"/>
            <a:tailEnd type="triangle"/>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781" name="Shape 781"/>
          <p:cNvSpPr/>
          <p:nvPr/>
        </p:nvSpPr>
        <p:spPr>
          <a:xfrm>
            <a:off x="5115183" y="6123436"/>
            <a:ext cx="569339"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FFFFFF"/>
            </a:solidFill>
            <a:headEnd type="oval"/>
            <a:tailEnd type="triangle"/>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782" name="Shape 782"/>
          <p:cNvSpPr/>
          <p:nvPr/>
        </p:nvSpPr>
        <p:spPr>
          <a:xfrm>
            <a:off x="7932890" y="6123436"/>
            <a:ext cx="569339"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FFFFFF"/>
            </a:solidFill>
            <a:headEnd type="oval"/>
            <a:tailEnd type="triangle"/>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783" name="Shape 783"/>
          <p:cNvSpPr/>
          <p:nvPr/>
        </p:nvSpPr>
        <p:spPr>
          <a:xfrm>
            <a:off x="10372041" y="612343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FFFFFF"/>
            </a:solidFill>
            <a:headEnd type="oval"/>
            <a:tailEnd type="triangle"/>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784" name="Shape 784"/>
          <p:cNvSpPr/>
          <p:nvPr>
            <p:ph type="sldNum" sz="quarter" idx="2"/>
          </p:nvPr>
        </p:nvSpPr>
        <p:spPr>
          <a:xfrm>
            <a:off x="647982" y="9399419"/>
            <a:ext cx="180624" cy="18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6" name="Shape 786"/>
          <p:cNvSpPr/>
          <p:nvPr/>
        </p:nvSpPr>
        <p:spPr>
          <a:xfrm>
            <a:off x="3034453" y="9399419"/>
            <a:ext cx="6967503" cy="361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defRPr sz="1100">
                <a:solidFill>
                  <a:srgbClr val="DADADA"/>
                </a:solidFill>
                <a:latin typeface="Helvetica"/>
                <a:ea typeface="Helvetica"/>
                <a:cs typeface="Helvetica"/>
                <a:sym typeface="Helvetica"/>
              </a:defRPr>
            </a:lvl1pPr>
          </a:lstStyle>
          <a:p>
            <a:pPr/>
            <a:r>
              <a:t>Copyright © 2014 Intel Corporation. All rights reserved. No part of this presentation may be reproduced without written permission of Intel Corporation.</a:t>
            </a:r>
          </a:p>
        </p:txBody>
      </p:sp>
      <p:sp>
        <p:nvSpPr>
          <p:cNvPr id="787" name="Shape 787"/>
          <p:cNvSpPr/>
          <p:nvPr/>
        </p:nvSpPr>
        <p:spPr>
          <a:xfrm>
            <a:off x="1444977" y="3684693"/>
            <a:ext cx="9846438" cy="650241"/>
          </a:xfrm>
          <a:prstGeom prst="rect">
            <a:avLst/>
          </a:prstGeom>
          <a:solidFill>
            <a:srgbClr val="FF2600"/>
          </a:solidFill>
          <a:ln w="12700">
            <a:miter lim="400000"/>
          </a:ln>
        </p:spPr>
        <p:txBody>
          <a:bodyPr lIns="65023" tIns="65023" rIns="65023" bIns="65023" anchor="ctr"/>
          <a:lstStyle/>
          <a:p>
            <a:pPr defTabSz="1300480">
              <a:defRPr sz="2200">
                <a:solidFill>
                  <a:srgbClr val="FFFFFF"/>
                </a:solidFill>
                <a:latin typeface="Helvetica"/>
                <a:ea typeface="Helvetica"/>
                <a:cs typeface="Helvetica"/>
                <a:sym typeface="Helvetica"/>
              </a:defRPr>
            </a:pPr>
          </a:p>
        </p:txBody>
      </p:sp>
      <p:sp>
        <p:nvSpPr>
          <p:cNvPr id="788" name="Shape 788"/>
          <p:cNvSpPr/>
          <p:nvPr/>
        </p:nvSpPr>
        <p:spPr>
          <a:xfrm>
            <a:off x="1444977" y="4334933"/>
            <a:ext cx="9846438" cy="1208364"/>
          </a:xfrm>
          <a:prstGeom prst="rect">
            <a:avLst/>
          </a:prstGeom>
          <a:solidFill>
            <a:srgbClr val="F5E647"/>
          </a:solidFill>
          <a:ln w="12700">
            <a:miter lim="400000"/>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789" name="Shape 789"/>
          <p:cNvSpPr/>
          <p:nvPr/>
        </p:nvSpPr>
        <p:spPr>
          <a:xfrm>
            <a:off x="1444977" y="5527040"/>
            <a:ext cx="9846438" cy="650241"/>
          </a:xfrm>
          <a:prstGeom prst="rect">
            <a:avLst/>
          </a:prstGeom>
          <a:solidFill>
            <a:srgbClr val="00B050"/>
          </a:solidFill>
          <a:ln w="12700">
            <a:miter lim="400000"/>
          </a:ln>
        </p:spPr>
        <p:txBody>
          <a:bodyPr lIns="65023" tIns="65023" rIns="65023" bIns="65023" anchor="ctr"/>
          <a:lstStyle/>
          <a:p>
            <a:pPr defTabSz="1300480">
              <a:defRPr sz="2400">
                <a:solidFill>
                  <a:srgbClr val="FFFFFF"/>
                </a:solidFill>
                <a:latin typeface="Helvetica"/>
                <a:ea typeface="Helvetica"/>
                <a:cs typeface="Helvetica"/>
                <a:sym typeface="Helvetica"/>
              </a:defRPr>
            </a:pPr>
          </a:p>
        </p:txBody>
      </p:sp>
      <p:sp>
        <p:nvSpPr>
          <p:cNvPr id="790" name="Shape 790"/>
          <p:cNvSpPr/>
          <p:nvPr>
            <p:ph type="title"/>
          </p:nvPr>
        </p:nvSpPr>
        <p:spPr>
          <a:xfrm>
            <a:off x="647982" y="388337"/>
            <a:ext cx="11715608" cy="1264357"/>
          </a:xfrm>
          <a:prstGeom prst="rect">
            <a:avLst/>
          </a:prstGeom>
        </p:spPr>
        <p:txBody>
          <a:bodyPr/>
          <a:lstStyle/>
          <a:p>
            <a:pPr/>
            <a:r>
              <a:t>SQC is Data-Driven</a:t>
            </a:r>
          </a:p>
        </p:txBody>
      </p:sp>
      <p:sp>
        <p:nvSpPr>
          <p:cNvPr id="791" name="Shape 791"/>
          <p:cNvSpPr/>
          <p:nvPr/>
        </p:nvSpPr>
        <p:spPr>
          <a:xfrm>
            <a:off x="1466008" y="6177279"/>
            <a:ext cx="10057690" cy="1"/>
          </a:xfrm>
          <a:prstGeom prst="line">
            <a:avLst/>
          </a:prstGeom>
          <a:ln w="50800">
            <a:solidFill>
              <a:srgbClr val="A4A4A4"/>
            </a:solidFill>
            <a:headEnd type="oval"/>
            <a:tailEnd type="triangle"/>
          </a:ln>
        </p:spPr>
        <p:txBody>
          <a:bodyPr lIns="0" tIns="0" rIns="0" bIns="0"/>
          <a:lstStyle/>
          <a:p>
            <a:pPr algn="l" defTabSz="650240">
              <a:defRPr sz="1600">
                <a:latin typeface="Helvetica"/>
                <a:ea typeface="Helvetica"/>
                <a:cs typeface="Helvetica"/>
                <a:sym typeface="Helvetica"/>
              </a:defRPr>
            </a:pPr>
          </a:p>
        </p:txBody>
      </p:sp>
      <p:sp>
        <p:nvSpPr>
          <p:cNvPr id="792" name="Shape 792"/>
          <p:cNvSpPr/>
          <p:nvPr/>
        </p:nvSpPr>
        <p:spPr>
          <a:xfrm>
            <a:off x="3431820" y="6502061"/>
            <a:ext cx="5960535" cy="5334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defRPr sz="2400">
                <a:solidFill>
                  <a:srgbClr val="A4A4A4"/>
                </a:solidFill>
                <a:latin typeface="Helvetica"/>
                <a:ea typeface="Helvetica"/>
                <a:cs typeface="Helvetica"/>
                <a:sym typeface="Helvetica"/>
              </a:defRPr>
            </a:lvl1pPr>
          </a:lstStyle>
          <a:p>
            <a:pPr/>
            <a:r>
              <a:t>Specification Completeness</a:t>
            </a:r>
          </a:p>
        </p:txBody>
      </p:sp>
      <p:sp>
        <p:nvSpPr>
          <p:cNvPr id="793" name="Shape 793"/>
          <p:cNvSpPr/>
          <p:nvPr/>
        </p:nvSpPr>
        <p:spPr>
          <a:xfrm>
            <a:off x="943870" y="6285653"/>
            <a:ext cx="1332387" cy="10033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800">
                <a:solidFill>
                  <a:srgbClr val="A4A4A4"/>
                </a:solidFill>
                <a:latin typeface="Helvetica"/>
                <a:ea typeface="Helvetica"/>
                <a:cs typeface="Helvetica"/>
                <a:sym typeface="Helvetica"/>
              </a:defRPr>
            </a:pPr>
            <a:r>
              <a:t>0%</a:t>
            </a:r>
            <a:endParaRPr>
              <a:solidFill>
                <a:srgbClr val="FFFFFF"/>
              </a:solidFill>
            </a:endParaRPr>
          </a:p>
          <a:p>
            <a:pPr defTabSz="1300480">
              <a:defRPr sz="2800">
                <a:solidFill>
                  <a:srgbClr val="A4A4A4"/>
                </a:solidFill>
                <a:latin typeface="Helvetica"/>
                <a:ea typeface="Helvetica"/>
                <a:cs typeface="Helvetica"/>
                <a:sym typeface="Helvetica"/>
              </a:defRPr>
            </a:pPr>
            <a:r>
              <a:t>(Rev 0)</a:t>
            </a:r>
          </a:p>
        </p:txBody>
      </p:sp>
      <p:sp>
        <p:nvSpPr>
          <p:cNvPr id="794" name="Shape 794"/>
          <p:cNvSpPr/>
          <p:nvPr/>
        </p:nvSpPr>
        <p:spPr>
          <a:xfrm>
            <a:off x="10625222" y="6285653"/>
            <a:ext cx="1332386" cy="10033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p>
            <a:pPr defTabSz="1300480">
              <a:defRPr sz="2800">
                <a:solidFill>
                  <a:srgbClr val="A4A4A4"/>
                </a:solidFill>
                <a:latin typeface="Helvetica"/>
                <a:ea typeface="Helvetica"/>
                <a:cs typeface="Helvetica"/>
                <a:sym typeface="Helvetica"/>
              </a:defRPr>
            </a:pPr>
            <a:r>
              <a:t>100%</a:t>
            </a:r>
            <a:endParaRPr>
              <a:solidFill>
                <a:srgbClr val="FFFFFF"/>
              </a:solidFill>
            </a:endParaRPr>
          </a:p>
          <a:p>
            <a:pPr defTabSz="1300480">
              <a:defRPr sz="2800">
                <a:solidFill>
                  <a:srgbClr val="A4A4A4"/>
                </a:solidFill>
                <a:latin typeface="Helvetica"/>
                <a:ea typeface="Helvetica"/>
                <a:cs typeface="Helvetica"/>
                <a:sym typeface="Helvetica"/>
              </a:defRPr>
            </a:pPr>
            <a:r>
              <a:t>(Rev 1)</a:t>
            </a:r>
          </a:p>
        </p:txBody>
      </p:sp>
      <p:sp>
        <p:nvSpPr>
          <p:cNvPr id="795" name="Shape 795"/>
          <p:cNvSpPr/>
          <p:nvPr/>
        </p:nvSpPr>
        <p:spPr>
          <a:xfrm flipH="1">
            <a:off x="2528710" y="3359573"/>
            <a:ext cx="1" cy="2817708"/>
          </a:xfrm>
          <a:prstGeom prst="line">
            <a:avLst/>
          </a:prstGeom>
          <a:ln w="12700">
            <a:solidFill>
              <a:srgbClr val="A4A4A4"/>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96" name="Shape 796"/>
          <p:cNvSpPr/>
          <p:nvPr/>
        </p:nvSpPr>
        <p:spPr>
          <a:xfrm flipH="1">
            <a:off x="4424493" y="3359573"/>
            <a:ext cx="1" cy="2817708"/>
          </a:xfrm>
          <a:prstGeom prst="line">
            <a:avLst/>
          </a:prstGeom>
          <a:ln w="12700">
            <a:solidFill>
              <a:srgbClr val="A4A4A4"/>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97" name="Shape 797"/>
          <p:cNvSpPr/>
          <p:nvPr/>
        </p:nvSpPr>
        <p:spPr>
          <a:xfrm flipH="1">
            <a:off x="5399853" y="3359573"/>
            <a:ext cx="1" cy="2817708"/>
          </a:xfrm>
          <a:prstGeom prst="line">
            <a:avLst/>
          </a:prstGeom>
          <a:ln w="12700">
            <a:solidFill>
              <a:srgbClr val="A4A4A4"/>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98" name="Shape 798"/>
          <p:cNvSpPr/>
          <p:nvPr/>
        </p:nvSpPr>
        <p:spPr>
          <a:xfrm>
            <a:off x="8217560" y="3359573"/>
            <a:ext cx="1" cy="2817708"/>
          </a:xfrm>
          <a:prstGeom prst="line">
            <a:avLst/>
          </a:prstGeom>
          <a:ln w="12700">
            <a:solidFill>
              <a:srgbClr val="A4A4A4"/>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799" name="Shape 799"/>
          <p:cNvSpPr/>
          <p:nvPr/>
        </p:nvSpPr>
        <p:spPr>
          <a:xfrm>
            <a:off x="10656711" y="3359573"/>
            <a:ext cx="1" cy="2817708"/>
          </a:xfrm>
          <a:prstGeom prst="line">
            <a:avLst/>
          </a:prstGeom>
          <a:ln w="12700">
            <a:solidFill>
              <a:srgbClr val="A4A4A4"/>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800" name="Shape 800"/>
          <p:cNvSpPr/>
          <p:nvPr/>
        </p:nvSpPr>
        <p:spPr>
          <a:xfrm>
            <a:off x="2244759" y="5906689"/>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A4A4A4"/>
            </a:solidFill>
            <a:headEnd type="oval"/>
            <a:tailEnd type="triangle"/>
          </a:ln>
        </p:spPr>
        <p:txBody>
          <a:bodyPr lIns="65023" tIns="65023" rIns="65023" bIns="65023" anchor="ctr"/>
          <a:lstStyle/>
          <a:p>
            <a:pPr defTabSz="1300480">
              <a:defRPr sz="3400">
                <a:solidFill>
                  <a:srgbClr val="A4A4A4"/>
                </a:solidFill>
                <a:latin typeface="Helvetica"/>
                <a:ea typeface="Helvetica"/>
                <a:cs typeface="Helvetica"/>
                <a:sym typeface="Helvetica"/>
              </a:defRPr>
            </a:pPr>
          </a:p>
        </p:txBody>
      </p:sp>
      <p:sp>
        <p:nvSpPr>
          <p:cNvPr id="801" name="Shape 801"/>
          <p:cNvSpPr/>
          <p:nvPr/>
        </p:nvSpPr>
        <p:spPr>
          <a:xfrm>
            <a:off x="4139824" y="5906689"/>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A4A4A4"/>
            </a:solidFill>
            <a:headEnd type="oval"/>
            <a:tailEnd type="triangle"/>
          </a:ln>
        </p:spPr>
        <p:txBody>
          <a:bodyPr lIns="65023" tIns="65023" rIns="65023" bIns="65023" anchor="ctr"/>
          <a:lstStyle/>
          <a:p>
            <a:pPr defTabSz="1300480">
              <a:defRPr sz="3400">
                <a:solidFill>
                  <a:srgbClr val="A4A4A4"/>
                </a:solidFill>
                <a:latin typeface="Helvetica"/>
                <a:ea typeface="Helvetica"/>
                <a:cs typeface="Helvetica"/>
                <a:sym typeface="Helvetica"/>
              </a:defRPr>
            </a:pPr>
          </a:p>
        </p:txBody>
      </p:sp>
      <p:sp>
        <p:nvSpPr>
          <p:cNvPr id="802" name="Shape 802"/>
          <p:cNvSpPr/>
          <p:nvPr/>
        </p:nvSpPr>
        <p:spPr>
          <a:xfrm>
            <a:off x="5115183" y="5906689"/>
            <a:ext cx="569339"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A4A4A4"/>
            </a:solidFill>
            <a:headEnd type="oval"/>
            <a:tailEnd type="triangle"/>
          </a:ln>
        </p:spPr>
        <p:txBody>
          <a:bodyPr lIns="65023" tIns="65023" rIns="65023" bIns="65023" anchor="ctr"/>
          <a:lstStyle/>
          <a:p>
            <a:pPr defTabSz="1300480">
              <a:defRPr sz="3400">
                <a:solidFill>
                  <a:srgbClr val="A4A4A4"/>
                </a:solidFill>
                <a:latin typeface="Helvetica"/>
                <a:ea typeface="Helvetica"/>
                <a:cs typeface="Helvetica"/>
                <a:sym typeface="Helvetica"/>
              </a:defRPr>
            </a:pPr>
          </a:p>
        </p:txBody>
      </p:sp>
      <p:sp>
        <p:nvSpPr>
          <p:cNvPr id="803" name="Shape 803"/>
          <p:cNvSpPr/>
          <p:nvPr/>
        </p:nvSpPr>
        <p:spPr>
          <a:xfrm>
            <a:off x="7932890" y="5906689"/>
            <a:ext cx="569339"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A4A4A4"/>
            </a:solidFill>
            <a:headEnd type="oval"/>
            <a:tailEnd type="triangle"/>
          </a:ln>
        </p:spPr>
        <p:txBody>
          <a:bodyPr lIns="65023" tIns="65023" rIns="65023" bIns="65023" anchor="ctr"/>
          <a:lstStyle/>
          <a:p>
            <a:pPr defTabSz="1300480">
              <a:defRPr sz="3400">
                <a:solidFill>
                  <a:srgbClr val="A4A4A4"/>
                </a:solidFill>
                <a:latin typeface="Helvetica"/>
                <a:ea typeface="Helvetica"/>
                <a:cs typeface="Helvetica"/>
                <a:sym typeface="Helvetica"/>
              </a:defRPr>
            </a:pPr>
          </a:p>
        </p:txBody>
      </p:sp>
      <p:sp>
        <p:nvSpPr>
          <p:cNvPr id="804" name="Shape 804"/>
          <p:cNvSpPr/>
          <p:nvPr/>
        </p:nvSpPr>
        <p:spPr>
          <a:xfrm>
            <a:off x="10372041" y="5906689"/>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A4A4A4"/>
            </a:solidFill>
            <a:headEnd type="oval"/>
            <a:tailEnd type="triangle"/>
          </a:ln>
        </p:spPr>
        <p:txBody>
          <a:bodyPr lIns="65023" tIns="65023" rIns="65023" bIns="65023" anchor="ctr"/>
          <a:lstStyle/>
          <a:p>
            <a:pPr defTabSz="1300480">
              <a:defRPr sz="3400">
                <a:solidFill>
                  <a:srgbClr val="A4A4A4"/>
                </a:solidFill>
                <a:latin typeface="Helvetica"/>
                <a:ea typeface="Helvetica"/>
                <a:cs typeface="Helvetica"/>
                <a:sym typeface="Helvetica"/>
              </a:defRPr>
            </a:pPr>
          </a:p>
        </p:txBody>
      </p:sp>
      <p:sp>
        <p:nvSpPr>
          <p:cNvPr id="805" name="Shape 805"/>
          <p:cNvSpPr/>
          <p:nvPr/>
        </p:nvSpPr>
        <p:spPr>
          <a:xfrm flipV="1">
            <a:off x="1444977" y="3142826"/>
            <a:ext cx="1" cy="3034454"/>
          </a:xfrm>
          <a:prstGeom prst="line">
            <a:avLst/>
          </a:prstGeom>
          <a:ln w="63500">
            <a:solidFill>
              <a:srgbClr val="FFFFFF"/>
            </a:solidFill>
            <a:tailEnd type="triangle"/>
          </a:ln>
        </p:spPr>
        <p:txBody>
          <a:bodyPr lIns="0" tIns="0" rIns="0" bIns="0"/>
          <a:lstStyle/>
          <a:p>
            <a:pPr algn="l" defTabSz="650240">
              <a:defRPr sz="1600">
                <a:latin typeface="Helvetica"/>
                <a:ea typeface="Helvetica"/>
                <a:cs typeface="Helvetica"/>
                <a:sym typeface="Helvetica"/>
              </a:defRPr>
            </a:pPr>
          </a:p>
        </p:txBody>
      </p:sp>
      <p:sp>
        <p:nvSpPr>
          <p:cNvPr id="806" name="Shape 806"/>
          <p:cNvSpPr/>
          <p:nvPr/>
        </p:nvSpPr>
        <p:spPr>
          <a:xfrm rot="16200000">
            <a:off x="-151669" y="4532721"/>
            <a:ext cx="2262185"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Defect Density</a:t>
            </a:r>
          </a:p>
        </p:txBody>
      </p:sp>
      <p:sp>
        <p:nvSpPr>
          <p:cNvPr id="807" name="Shape 807"/>
          <p:cNvSpPr/>
          <p:nvPr/>
        </p:nvSpPr>
        <p:spPr>
          <a:xfrm>
            <a:off x="975358" y="1625599"/>
            <a:ext cx="10873459" cy="1003301"/>
          </a:xfrm>
          <a:prstGeom prst="rect">
            <a:avLst/>
          </a:prstGeom>
          <a:ln w="12700">
            <a:miter lim="400000"/>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SQC tracks defect density over time to ensure good quality in the work products:</a:t>
            </a:r>
          </a:p>
        </p:txBody>
      </p:sp>
      <p:sp>
        <p:nvSpPr>
          <p:cNvPr id="808" name="Shape 808"/>
          <p:cNvSpPr/>
          <p:nvPr/>
        </p:nvSpPr>
        <p:spPr>
          <a:xfrm>
            <a:off x="1237996" y="7911253"/>
            <a:ext cx="10285702" cy="1003301"/>
          </a:xfrm>
          <a:prstGeom prst="rect">
            <a:avLst/>
          </a:prstGeom>
          <a:gradFill>
            <a:gsLst>
              <a:gs pos="0">
                <a:srgbClr val="2F5285"/>
              </a:gs>
              <a:gs pos="80000">
                <a:srgbClr val="3D6CAF"/>
              </a:gs>
              <a:gs pos="100000">
                <a:srgbClr val="3C6CB2"/>
              </a:gs>
            </a:gsLst>
            <a:lin ang="16200000"/>
          </a:gradFill>
          <a:ln w="12700">
            <a:miter lim="400000"/>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800"/>
              </a:spcBef>
              <a:defRPr sz="2800">
                <a:solidFill>
                  <a:srgbClr val="FFFFFF"/>
                </a:solidFill>
                <a:latin typeface="Helvetica"/>
                <a:ea typeface="Helvetica"/>
                <a:cs typeface="Helvetica"/>
                <a:sym typeface="Helvetica"/>
              </a:defRPr>
            </a:lvl1pPr>
          </a:lstStyle>
          <a:p>
            <a:pPr/>
            <a:r>
              <a:t>Early evidence of specification quality allows for timely corrective action, before rework costs go unbearably high</a:t>
            </a:r>
          </a:p>
        </p:txBody>
      </p:sp>
      <p:sp>
        <p:nvSpPr>
          <p:cNvPr id="809" name="Shape 809"/>
          <p:cNvSpPr/>
          <p:nvPr/>
        </p:nvSpPr>
        <p:spPr>
          <a:xfrm>
            <a:off x="9645226" y="3359573"/>
            <a:ext cx="1" cy="2817708"/>
          </a:xfrm>
          <a:prstGeom prst="line">
            <a:avLst/>
          </a:prstGeom>
          <a:ln w="12700">
            <a:solidFill>
              <a:srgbClr val="A4A4A4"/>
            </a:solidFill>
            <a:prstDash val="dash"/>
            <a:tailEnd type="triangle"/>
          </a:ln>
        </p:spPr>
        <p:txBody>
          <a:bodyPr lIns="0" tIns="0" rIns="0" bIns="0"/>
          <a:lstStyle/>
          <a:p>
            <a:pPr algn="l" defTabSz="650240">
              <a:defRPr sz="1600">
                <a:latin typeface="Helvetica"/>
                <a:ea typeface="Helvetica"/>
                <a:cs typeface="Helvetica"/>
                <a:sym typeface="Helvetica"/>
              </a:defRPr>
            </a:pPr>
          </a:p>
        </p:txBody>
      </p:sp>
      <p:sp>
        <p:nvSpPr>
          <p:cNvPr id="810" name="Shape 810"/>
          <p:cNvSpPr/>
          <p:nvPr/>
        </p:nvSpPr>
        <p:spPr>
          <a:xfrm>
            <a:off x="9360557" y="5906689"/>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ln w="38100">
            <a:solidFill>
              <a:srgbClr val="A4A4A4"/>
            </a:solidFill>
            <a:headEnd type="oval"/>
            <a:tailEnd type="triangle"/>
          </a:ln>
        </p:spPr>
        <p:txBody>
          <a:bodyPr lIns="65023" tIns="65023" rIns="65023" bIns="65023" anchor="ctr"/>
          <a:lstStyle/>
          <a:p>
            <a:pPr defTabSz="1300480">
              <a:defRPr sz="3400">
                <a:solidFill>
                  <a:srgbClr val="A4A4A4"/>
                </a:solidFill>
                <a:latin typeface="Helvetica"/>
                <a:ea typeface="Helvetica"/>
                <a:cs typeface="Helvetica"/>
                <a:sym typeface="Helvetica"/>
              </a:defRPr>
            </a:pPr>
          </a:p>
        </p:txBody>
      </p:sp>
      <p:sp>
        <p:nvSpPr>
          <p:cNvPr id="811" name="Shape 811"/>
          <p:cNvSpPr/>
          <p:nvPr/>
        </p:nvSpPr>
        <p:spPr>
          <a:xfrm>
            <a:off x="5259133" y="3718220"/>
            <a:ext cx="2298380"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Process failure</a:t>
            </a:r>
          </a:p>
        </p:txBody>
      </p:sp>
      <p:sp>
        <p:nvSpPr>
          <p:cNvPr id="812" name="Shape 812"/>
          <p:cNvSpPr/>
          <p:nvPr/>
        </p:nvSpPr>
        <p:spPr>
          <a:xfrm>
            <a:off x="5005842" y="5589523"/>
            <a:ext cx="2786853"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Acceptable quality</a:t>
            </a:r>
          </a:p>
        </p:txBody>
      </p:sp>
      <p:sp>
        <p:nvSpPr>
          <p:cNvPr id="813" name="Shape 813"/>
          <p:cNvSpPr/>
          <p:nvPr>
            <p:ph type="sldNum" sz="quarter" idx="2"/>
          </p:nvPr>
        </p:nvSpPr>
        <p:spPr>
          <a:xfrm>
            <a:off x="647982" y="9399419"/>
            <a:ext cx="180624" cy="18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5" name="Shape 815"/>
          <p:cNvSpPr/>
          <p:nvPr/>
        </p:nvSpPr>
        <p:spPr>
          <a:xfrm>
            <a:off x="3034453" y="9399419"/>
            <a:ext cx="6967503" cy="361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defRPr sz="1100">
                <a:solidFill>
                  <a:srgbClr val="DADADA"/>
                </a:solidFill>
                <a:latin typeface="Helvetica"/>
                <a:ea typeface="Helvetica"/>
                <a:cs typeface="Helvetica"/>
                <a:sym typeface="Helvetica"/>
              </a:defRPr>
            </a:lvl1pPr>
          </a:lstStyle>
          <a:p>
            <a:pPr/>
            <a:r>
              <a:t>Copyright © 2014 Intel Corporation. All rights reserved. No part of this presentation may be reproduced without written permission of Intel Corporation.</a:t>
            </a:r>
          </a:p>
        </p:txBody>
      </p:sp>
      <p:sp>
        <p:nvSpPr>
          <p:cNvPr id="816" name="Shape 816"/>
          <p:cNvSpPr/>
          <p:nvPr>
            <p:ph type="title"/>
          </p:nvPr>
        </p:nvSpPr>
        <p:spPr>
          <a:xfrm>
            <a:off x="647982" y="388337"/>
            <a:ext cx="11715608" cy="1264357"/>
          </a:xfrm>
          <a:prstGeom prst="rect">
            <a:avLst/>
          </a:prstGeom>
        </p:spPr>
        <p:txBody>
          <a:bodyPr/>
          <a:lstStyle/>
          <a:p>
            <a:pPr/>
            <a:r>
              <a:t>Example</a:t>
            </a:r>
          </a:p>
        </p:txBody>
      </p:sp>
      <p:sp>
        <p:nvSpPr>
          <p:cNvPr id="817" name="Shape 817"/>
          <p:cNvSpPr/>
          <p:nvPr/>
        </p:nvSpPr>
        <p:spPr>
          <a:xfrm>
            <a:off x="1444977" y="3684693"/>
            <a:ext cx="9846438" cy="650241"/>
          </a:xfrm>
          <a:prstGeom prst="rect">
            <a:avLst/>
          </a:prstGeom>
          <a:solidFill>
            <a:srgbClr val="FF2600"/>
          </a:solidFill>
          <a:ln w="12700">
            <a:miter lim="400000"/>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818" name="Shape 818"/>
          <p:cNvSpPr/>
          <p:nvPr/>
        </p:nvSpPr>
        <p:spPr>
          <a:xfrm>
            <a:off x="1444977" y="4334933"/>
            <a:ext cx="9846438" cy="1571414"/>
          </a:xfrm>
          <a:prstGeom prst="rect">
            <a:avLst/>
          </a:prstGeom>
          <a:solidFill>
            <a:srgbClr val="F5E647"/>
          </a:solidFill>
          <a:ln w="12700">
            <a:miter lim="400000"/>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819" name="Shape 819"/>
          <p:cNvSpPr/>
          <p:nvPr/>
        </p:nvSpPr>
        <p:spPr>
          <a:xfrm>
            <a:off x="1444977" y="5906346"/>
            <a:ext cx="9846438" cy="270935"/>
          </a:xfrm>
          <a:prstGeom prst="rect">
            <a:avLst/>
          </a:prstGeom>
          <a:solidFill>
            <a:srgbClr val="00B050"/>
          </a:solidFill>
          <a:ln w="12700">
            <a:miter lim="400000"/>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820" name="Shape 820"/>
          <p:cNvSpPr/>
          <p:nvPr/>
        </p:nvSpPr>
        <p:spPr>
          <a:xfrm>
            <a:off x="1466008" y="6177279"/>
            <a:ext cx="10057690" cy="1"/>
          </a:xfrm>
          <a:prstGeom prst="line">
            <a:avLst/>
          </a:prstGeom>
          <a:ln w="50800">
            <a:solidFill>
              <a:srgbClr val="A4A4A4"/>
            </a:solidFill>
            <a:headEnd type="oval"/>
            <a:tailEnd type="triangle"/>
          </a:ln>
        </p:spPr>
        <p:txBody>
          <a:bodyPr lIns="0" tIns="0" rIns="0" bIns="0"/>
          <a:lstStyle/>
          <a:p>
            <a:pPr algn="l" defTabSz="650240">
              <a:defRPr sz="1600">
                <a:latin typeface="Helvetica"/>
                <a:ea typeface="Helvetica"/>
                <a:cs typeface="Helvetica"/>
                <a:sym typeface="Helvetica"/>
              </a:defRPr>
            </a:pPr>
          </a:p>
        </p:txBody>
      </p:sp>
      <p:sp>
        <p:nvSpPr>
          <p:cNvPr id="821" name="Shape 821"/>
          <p:cNvSpPr/>
          <p:nvPr/>
        </p:nvSpPr>
        <p:spPr>
          <a:xfrm>
            <a:off x="1122449" y="6583594"/>
            <a:ext cx="650291"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0.0</a:t>
            </a:r>
          </a:p>
        </p:txBody>
      </p:sp>
      <p:sp>
        <p:nvSpPr>
          <p:cNvPr id="822" name="Shape 822"/>
          <p:cNvSpPr/>
          <p:nvPr/>
        </p:nvSpPr>
        <p:spPr>
          <a:xfrm>
            <a:off x="10594885" y="6583594"/>
            <a:ext cx="1393064"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Rev 1.0</a:t>
            </a:r>
          </a:p>
        </p:txBody>
      </p:sp>
      <p:grpSp>
        <p:nvGrpSpPr>
          <p:cNvPr id="825" name="Group 825"/>
          <p:cNvGrpSpPr/>
          <p:nvPr/>
        </p:nvGrpSpPr>
        <p:grpSpPr>
          <a:xfrm>
            <a:off x="4334926" y="3388131"/>
            <a:ext cx="569338" cy="3088647"/>
            <a:chOff x="-7" y="0"/>
            <a:chExt cx="569337" cy="3088646"/>
          </a:xfrm>
        </p:grpSpPr>
        <p:sp>
          <p:nvSpPr>
            <p:cNvPr id="823" name="Shape 823"/>
            <p:cNvSpPr/>
            <p:nvPr/>
          </p:nvSpPr>
          <p:spPr>
            <a:xfrm flipH="1">
              <a:off x="283943" y="0"/>
              <a:ext cx="1" cy="2817707"/>
            </a:xfrm>
            <a:prstGeom prst="line">
              <a:avLst/>
            </a:prstGeom>
            <a:noFill/>
            <a:ln w="12700" cap="flat">
              <a:solidFill>
                <a:srgbClr val="A4A4A4"/>
              </a:solidFill>
              <a:prstDash val="dash"/>
              <a:round/>
              <a:tailEnd type="triangle" w="med" len="me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824" name="Shape 824"/>
            <p:cNvSpPr/>
            <p:nvPr/>
          </p:nvSpPr>
          <p:spPr>
            <a:xfrm>
              <a:off x="-8" y="254711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noFill/>
            <a:ln w="38100" cap="flat">
              <a:solidFill>
                <a:srgbClr val="A4A4A4"/>
              </a:solidFill>
              <a:prstDash val="solid"/>
              <a:round/>
              <a:headEnd type="oval" w="med" len="med"/>
              <a:tailEnd type="triangle" w="med" len="med"/>
            </a:ln>
            <a:effectLst/>
          </p:spPr>
          <p:txBody>
            <a:bodyPr wrap="square" lIns="65023" tIns="65023" rIns="65023" bIns="65023" numCol="1" anchor="ctr">
              <a:noAutofit/>
            </a:bodyPr>
            <a:lstStyle/>
            <a:p>
              <a:pPr defTabSz="1300480">
                <a:defRPr sz="3400">
                  <a:solidFill>
                    <a:srgbClr val="A4A4A4"/>
                  </a:solidFill>
                  <a:latin typeface="Helvetica"/>
                  <a:ea typeface="Helvetica"/>
                  <a:cs typeface="Helvetica"/>
                  <a:sym typeface="Helvetica"/>
                </a:defRPr>
              </a:pPr>
            </a:p>
          </p:txBody>
        </p:sp>
      </p:grpSp>
      <p:grpSp>
        <p:nvGrpSpPr>
          <p:cNvPr id="828" name="Group 828"/>
          <p:cNvGrpSpPr/>
          <p:nvPr/>
        </p:nvGrpSpPr>
        <p:grpSpPr>
          <a:xfrm>
            <a:off x="6422157" y="3359573"/>
            <a:ext cx="569338" cy="3088647"/>
            <a:chOff x="-7" y="0"/>
            <a:chExt cx="569337" cy="3088646"/>
          </a:xfrm>
        </p:grpSpPr>
        <p:sp>
          <p:nvSpPr>
            <p:cNvPr id="826" name="Shape 826"/>
            <p:cNvSpPr/>
            <p:nvPr/>
          </p:nvSpPr>
          <p:spPr>
            <a:xfrm flipH="1">
              <a:off x="284661" y="0"/>
              <a:ext cx="1" cy="2817707"/>
            </a:xfrm>
            <a:prstGeom prst="line">
              <a:avLst/>
            </a:prstGeom>
            <a:noFill/>
            <a:ln w="12700" cap="flat">
              <a:solidFill>
                <a:srgbClr val="A4A4A4"/>
              </a:solidFill>
              <a:prstDash val="dash"/>
              <a:round/>
              <a:tailEnd type="triangle" w="med" len="me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827" name="Shape 827"/>
            <p:cNvSpPr/>
            <p:nvPr/>
          </p:nvSpPr>
          <p:spPr>
            <a:xfrm>
              <a:off x="-8" y="254711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noFill/>
            <a:ln w="38100" cap="flat">
              <a:solidFill>
                <a:srgbClr val="A4A4A4"/>
              </a:solidFill>
              <a:prstDash val="solid"/>
              <a:round/>
              <a:headEnd type="oval" w="med" len="med"/>
              <a:tailEnd type="triangle" w="med" len="med"/>
            </a:ln>
            <a:effectLst/>
          </p:spPr>
          <p:txBody>
            <a:bodyPr wrap="square" lIns="65023" tIns="65023" rIns="65023" bIns="65023" numCol="1" anchor="ctr">
              <a:noAutofit/>
            </a:bodyPr>
            <a:lstStyle/>
            <a:p>
              <a:pPr defTabSz="1300480">
                <a:defRPr sz="3400">
                  <a:solidFill>
                    <a:srgbClr val="A4A4A4"/>
                  </a:solidFill>
                  <a:latin typeface="Helvetica"/>
                  <a:ea typeface="Helvetica"/>
                  <a:cs typeface="Helvetica"/>
                  <a:sym typeface="Helvetica"/>
                </a:defRPr>
              </a:pPr>
            </a:p>
          </p:txBody>
        </p:sp>
      </p:grpSp>
      <p:grpSp>
        <p:nvGrpSpPr>
          <p:cNvPr id="831" name="Group 831"/>
          <p:cNvGrpSpPr/>
          <p:nvPr/>
        </p:nvGrpSpPr>
        <p:grpSpPr>
          <a:xfrm>
            <a:off x="7324554" y="3384177"/>
            <a:ext cx="569338" cy="3088647"/>
            <a:chOff x="-7" y="0"/>
            <a:chExt cx="569337" cy="3088646"/>
          </a:xfrm>
        </p:grpSpPr>
        <p:sp>
          <p:nvSpPr>
            <p:cNvPr id="829" name="Shape 829"/>
            <p:cNvSpPr/>
            <p:nvPr/>
          </p:nvSpPr>
          <p:spPr>
            <a:xfrm flipH="1">
              <a:off x="284661" y="0"/>
              <a:ext cx="1" cy="2817707"/>
            </a:xfrm>
            <a:prstGeom prst="line">
              <a:avLst/>
            </a:prstGeom>
            <a:noFill/>
            <a:ln w="12700" cap="flat">
              <a:solidFill>
                <a:srgbClr val="A4A4A4"/>
              </a:solidFill>
              <a:prstDash val="dash"/>
              <a:round/>
              <a:tailEnd type="triangle" w="med" len="me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830" name="Shape 830"/>
            <p:cNvSpPr/>
            <p:nvPr/>
          </p:nvSpPr>
          <p:spPr>
            <a:xfrm>
              <a:off x="-8" y="254711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noFill/>
            <a:ln w="38100" cap="flat">
              <a:solidFill>
                <a:srgbClr val="A4A4A4"/>
              </a:solidFill>
              <a:prstDash val="solid"/>
              <a:round/>
              <a:headEnd type="oval" w="med" len="med"/>
              <a:tailEnd type="triangle" w="med" len="med"/>
            </a:ln>
            <a:effectLst/>
          </p:spPr>
          <p:txBody>
            <a:bodyPr wrap="square" lIns="65023" tIns="65023" rIns="65023" bIns="65023" numCol="1" anchor="ctr">
              <a:noAutofit/>
            </a:bodyPr>
            <a:lstStyle/>
            <a:p>
              <a:pPr defTabSz="1300480">
                <a:defRPr sz="3400">
                  <a:solidFill>
                    <a:srgbClr val="A4A4A4"/>
                  </a:solidFill>
                  <a:latin typeface="Helvetica"/>
                  <a:ea typeface="Helvetica"/>
                  <a:cs typeface="Helvetica"/>
                  <a:sym typeface="Helvetica"/>
                </a:defRPr>
              </a:pPr>
            </a:p>
          </p:txBody>
        </p:sp>
      </p:grpSp>
      <p:grpSp>
        <p:nvGrpSpPr>
          <p:cNvPr id="834" name="Group 834"/>
          <p:cNvGrpSpPr/>
          <p:nvPr/>
        </p:nvGrpSpPr>
        <p:grpSpPr>
          <a:xfrm>
            <a:off x="8226949" y="3384177"/>
            <a:ext cx="569338" cy="3088647"/>
            <a:chOff x="-7" y="0"/>
            <a:chExt cx="569337" cy="3088646"/>
          </a:xfrm>
        </p:grpSpPr>
        <p:sp>
          <p:nvSpPr>
            <p:cNvPr id="832" name="Shape 832"/>
            <p:cNvSpPr/>
            <p:nvPr/>
          </p:nvSpPr>
          <p:spPr>
            <a:xfrm flipH="1">
              <a:off x="284661" y="0"/>
              <a:ext cx="1" cy="2817707"/>
            </a:xfrm>
            <a:prstGeom prst="line">
              <a:avLst/>
            </a:prstGeom>
            <a:noFill/>
            <a:ln w="12700" cap="flat">
              <a:solidFill>
                <a:srgbClr val="A4A4A4"/>
              </a:solidFill>
              <a:prstDash val="dash"/>
              <a:round/>
              <a:tailEnd type="triangle" w="med" len="me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833" name="Shape 833"/>
            <p:cNvSpPr/>
            <p:nvPr/>
          </p:nvSpPr>
          <p:spPr>
            <a:xfrm>
              <a:off x="-8" y="254711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noFill/>
            <a:ln w="38100" cap="flat">
              <a:solidFill>
                <a:srgbClr val="A4A4A4"/>
              </a:solidFill>
              <a:prstDash val="solid"/>
              <a:round/>
              <a:headEnd type="oval" w="med" len="med"/>
              <a:tailEnd type="triangle" w="med" len="med"/>
            </a:ln>
            <a:effectLst/>
          </p:spPr>
          <p:txBody>
            <a:bodyPr wrap="square" lIns="65023" tIns="65023" rIns="65023" bIns="65023" numCol="1" anchor="ctr">
              <a:noAutofit/>
            </a:bodyPr>
            <a:lstStyle/>
            <a:p>
              <a:pPr defTabSz="1300480">
                <a:defRPr sz="3400">
                  <a:solidFill>
                    <a:srgbClr val="A4A4A4"/>
                  </a:solidFill>
                  <a:latin typeface="Helvetica"/>
                  <a:ea typeface="Helvetica"/>
                  <a:cs typeface="Helvetica"/>
                  <a:sym typeface="Helvetica"/>
                </a:defRPr>
              </a:pPr>
            </a:p>
          </p:txBody>
        </p:sp>
      </p:grpSp>
      <p:grpSp>
        <p:nvGrpSpPr>
          <p:cNvPr id="837" name="Group 837"/>
          <p:cNvGrpSpPr/>
          <p:nvPr/>
        </p:nvGrpSpPr>
        <p:grpSpPr>
          <a:xfrm>
            <a:off x="10934139" y="3359573"/>
            <a:ext cx="569338" cy="3088647"/>
            <a:chOff x="-7" y="0"/>
            <a:chExt cx="569337" cy="3088646"/>
          </a:xfrm>
        </p:grpSpPr>
        <p:sp>
          <p:nvSpPr>
            <p:cNvPr id="835" name="Shape 835"/>
            <p:cNvSpPr/>
            <p:nvPr/>
          </p:nvSpPr>
          <p:spPr>
            <a:xfrm flipH="1">
              <a:off x="284661" y="0"/>
              <a:ext cx="1" cy="2817707"/>
            </a:xfrm>
            <a:prstGeom prst="line">
              <a:avLst/>
            </a:prstGeom>
            <a:noFill/>
            <a:ln w="12700" cap="flat">
              <a:solidFill>
                <a:srgbClr val="A4A4A4"/>
              </a:solidFill>
              <a:prstDash val="dash"/>
              <a:round/>
              <a:tailEnd type="triangle" w="med" len="me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836" name="Shape 836"/>
            <p:cNvSpPr/>
            <p:nvPr/>
          </p:nvSpPr>
          <p:spPr>
            <a:xfrm>
              <a:off x="-8" y="254711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noFill/>
            <a:ln w="38100" cap="flat">
              <a:solidFill>
                <a:srgbClr val="A4A4A4"/>
              </a:solidFill>
              <a:prstDash val="solid"/>
              <a:round/>
              <a:headEnd type="oval" w="med" len="med"/>
              <a:tailEnd type="triangle" w="med" len="med"/>
            </a:ln>
            <a:effectLst/>
          </p:spPr>
          <p:txBody>
            <a:bodyPr wrap="square" lIns="65023" tIns="65023" rIns="65023" bIns="65023" numCol="1" anchor="ctr">
              <a:noAutofit/>
            </a:bodyPr>
            <a:lstStyle/>
            <a:p>
              <a:pPr defTabSz="1300480">
                <a:defRPr sz="3400">
                  <a:solidFill>
                    <a:srgbClr val="A4A4A4"/>
                  </a:solidFill>
                  <a:latin typeface="Helvetica"/>
                  <a:ea typeface="Helvetica"/>
                  <a:cs typeface="Helvetica"/>
                  <a:sym typeface="Helvetica"/>
                </a:defRPr>
              </a:pPr>
            </a:p>
          </p:txBody>
        </p:sp>
      </p:grpSp>
      <p:sp>
        <p:nvSpPr>
          <p:cNvPr id="838" name="Shape 838"/>
          <p:cNvSpPr/>
          <p:nvPr/>
        </p:nvSpPr>
        <p:spPr>
          <a:xfrm flipV="1">
            <a:off x="1444977" y="3142826"/>
            <a:ext cx="1" cy="2920789"/>
          </a:xfrm>
          <a:prstGeom prst="line">
            <a:avLst/>
          </a:prstGeom>
          <a:ln w="63500">
            <a:solidFill>
              <a:srgbClr val="FFFFFF"/>
            </a:solidFill>
            <a:headEnd type="oval"/>
            <a:tailEnd type="triangle"/>
          </a:ln>
        </p:spPr>
        <p:txBody>
          <a:bodyPr lIns="0" tIns="0" rIns="0" bIns="0"/>
          <a:lstStyle/>
          <a:p>
            <a:pPr algn="l" defTabSz="650240">
              <a:defRPr sz="1600">
                <a:latin typeface="Helvetica"/>
                <a:ea typeface="Helvetica"/>
                <a:cs typeface="Helvetica"/>
                <a:sym typeface="Helvetica"/>
              </a:defRPr>
            </a:pPr>
          </a:p>
        </p:txBody>
      </p:sp>
      <p:sp>
        <p:nvSpPr>
          <p:cNvPr id="839" name="Shape 839"/>
          <p:cNvSpPr/>
          <p:nvPr/>
        </p:nvSpPr>
        <p:spPr>
          <a:xfrm rot="16200000">
            <a:off x="-647646" y="4532721"/>
            <a:ext cx="2262185"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Defect Density</a:t>
            </a:r>
          </a:p>
        </p:txBody>
      </p:sp>
      <p:grpSp>
        <p:nvGrpSpPr>
          <p:cNvPr id="842" name="Group 842"/>
          <p:cNvGrpSpPr/>
          <p:nvPr/>
        </p:nvGrpSpPr>
        <p:grpSpPr>
          <a:xfrm>
            <a:off x="9129345" y="3359573"/>
            <a:ext cx="569338" cy="3088647"/>
            <a:chOff x="-7" y="0"/>
            <a:chExt cx="569337" cy="3088646"/>
          </a:xfrm>
        </p:grpSpPr>
        <p:sp>
          <p:nvSpPr>
            <p:cNvPr id="840" name="Shape 840"/>
            <p:cNvSpPr/>
            <p:nvPr/>
          </p:nvSpPr>
          <p:spPr>
            <a:xfrm flipH="1">
              <a:off x="284661" y="0"/>
              <a:ext cx="1" cy="2817707"/>
            </a:xfrm>
            <a:prstGeom prst="line">
              <a:avLst/>
            </a:prstGeom>
            <a:noFill/>
            <a:ln w="12700" cap="flat">
              <a:solidFill>
                <a:srgbClr val="A4A4A4"/>
              </a:solidFill>
              <a:prstDash val="dash"/>
              <a:round/>
              <a:tailEnd type="triangle" w="med" len="med"/>
            </a:ln>
            <a:effectLst/>
          </p:spPr>
          <p:txBody>
            <a:bodyPr wrap="square" lIns="0" tIns="0" rIns="0" bIns="0" numCol="1" anchor="t">
              <a:noAutofit/>
            </a:bodyPr>
            <a:lstStyle/>
            <a:p>
              <a:pPr algn="l" defTabSz="650240">
                <a:defRPr sz="1600">
                  <a:latin typeface="Helvetica"/>
                  <a:ea typeface="Helvetica"/>
                  <a:cs typeface="Helvetica"/>
                  <a:sym typeface="Helvetica"/>
                </a:defRPr>
              </a:pPr>
            </a:p>
          </p:txBody>
        </p:sp>
        <p:sp>
          <p:nvSpPr>
            <p:cNvPr id="841" name="Shape 841"/>
            <p:cNvSpPr/>
            <p:nvPr/>
          </p:nvSpPr>
          <p:spPr>
            <a:xfrm>
              <a:off x="-8" y="2547116"/>
              <a:ext cx="569338" cy="541531"/>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8"/>
                    <a:pt x="-279" y="15998"/>
                    <a:pt x="13" y="10115"/>
                  </a:cubicBezTo>
                  <a:cubicBezTo>
                    <a:pt x="232" y="5713"/>
                    <a:pt x="3100" y="1901"/>
                    <a:pt x="7230" y="522"/>
                  </a:cubicBezTo>
                </a:path>
              </a:pathLst>
            </a:custGeom>
            <a:noFill/>
            <a:ln w="38100" cap="flat">
              <a:solidFill>
                <a:srgbClr val="A4A4A4"/>
              </a:solidFill>
              <a:prstDash val="solid"/>
              <a:round/>
              <a:headEnd type="oval" w="med" len="med"/>
              <a:tailEnd type="triangle" w="med" len="med"/>
            </a:ln>
            <a:effectLst/>
          </p:spPr>
          <p:txBody>
            <a:bodyPr wrap="square" lIns="65023" tIns="65023" rIns="65023" bIns="65023" numCol="1" anchor="ctr">
              <a:noAutofit/>
            </a:bodyPr>
            <a:lstStyle/>
            <a:p>
              <a:pPr defTabSz="1300480">
                <a:defRPr sz="3400">
                  <a:solidFill>
                    <a:srgbClr val="A4A4A4"/>
                  </a:solidFill>
                  <a:latin typeface="Helvetica"/>
                  <a:ea typeface="Helvetica"/>
                  <a:cs typeface="Helvetica"/>
                  <a:sym typeface="Helvetica"/>
                </a:defRPr>
              </a:pPr>
            </a:p>
          </p:txBody>
        </p:sp>
      </p:grpSp>
      <p:sp>
        <p:nvSpPr>
          <p:cNvPr id="843" name="Shape 843"/>
          <p:cNvSpPr/>
          <p:nvPr/>
        </p:nvSpPr>
        <p:spPr>
          <a:xfrm>
            <a:off x="4293732" y="6583594"/>
            <a:ext cx="650291"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0.3</a:t>
            </a:r>
          </a:p>
        </p:txBody>
      </p:sp>
      <p:sp>
        <p:nvSpPr>
          <p:cNvPr id="844" name="Shape 844"/>
          <p:cNvSpPr/>
          <p:nvPr/>
        </p:nvSpPr>
        <p:spPr>
          <a:xfrm>
            <a:off x="6381682" y="6583594"/>
            <a:ext cx="650290"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0.5</a:t>
            </a:r>
          </a:p>
        </p:txBody>
      </p:sp>
      <p:sp>
        <p:nvSpPr>
          <p:cNvPr id="845" name="Shape 845"/>
          <p:cNvSpPr/>
          <p:nvPr/>
        </p:nvSpPr>
        <p:spPr>
          <a:xfrm>
            <a:off x="7284076" y="6583594"/>
            <a:ext cx="650291"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0.6</a:t>
            </a:r>
          </a:p>
        </p:txBody>
      </p:sp>
      <p:sp>
        <p:nvSpPr>
          <p:cNvPr id="846" name="Shape 846"/>
          <p:cNvSpPr/>
          <p:nvPr/>
        </p:nvSpPr>
        <p:spPr>
          <a:xfrm>
            <a:off x="8186474" y="6583594"/>
            <a:ext cx="650290"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0.7</a:t>
            </a:r>
          </a:p>
        </p:txBody>
      </p:sp>
      <p:sp>
        <p:nvSpPr>
          <p:cNvPr id="847" name="Shape 847"/>
          <p:cNvSpPr/>
          <p:nvPr/>
        </p:nvSpPr>
        <p:spPr>
          <a:xfrm>
            <a:off x="9088870" y="6583594"/>
            <a:ext cx="650291"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defTabSz="1300480">
              <a:defRPr sz="2800">
                <a:solidFill>
                  <a:srgbClr val="A4A4A4"/>
                </a:solidFill>
                <a:latin typeface="Helvetica"/>
                <a:ea typeface="Helvetica"/>
                <a:cs typeface="Helvetica"/>
                <a:sym typeface="Helvetica"/>
              </a:defRPr>
            </a:lvl1pPr>
          </a:lstStyle>
          <a:p>
            <a:pPr/>
            <a:r>
              <a:t>0.8</a:t>
            </a:r>
          </a:p>
        </p:txBody>
      </p:sp>
      <p:sp>
        <p:nvSpPr>
          <p:cNvPr id="848" name="Shape 848"/>
          <p:cNvSpPr/>
          <p:nvPr/>
        </p:nvSpPr>
        <p:spPr>
          <a:xfrm>
            <a:off x="742018" y="4009813"/>
            <a:ext cx="509744"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20</a:t>
            </a:r>
          </a:p>
        </p:txBody>
      </p:sp>
      <p:sp>
        <p:nvSpPr>
          <p:cNvPr id="849" name="Shape 849"/>
          <p:cNvSpPr/>
          <p:nvPr/>
        </p:nvSpPr>
        <p:spPr>
          <a:xfrm>
            <a:off x="742018" y="4785021"/>
            <a:ext cx="509744"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10</a:t>
            </a:r>
          </a:p>
        </p:txBody>
      </p:sp>
      <p:sp>
        <p:nvSpPr>
          <p:cNvPr id="850" name="Shape 850"/>
          <p:cNvSpPr/>
          <p:nvPr/>
        </p:nvSpPr>
        <p:spPr>
          <a:xfrm>
            <a:off x="837771" y="5516541"/>
            <a:ext cx="328927" cy="533401"/>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400">
                <a:solidFill>
                  <a:srgbClr val="FFFFFF"/>
                </a:solidFill>
                <a:latin typeface="Helvetica"/>
                <a:ea typeface="Helvetica"/>
                <a:cs typeface="Helvetica"/>
                <a:sym typeface="Helvetica"/>
              </a:defRPr>
            </a:lvl1pPr>
          </a:lstStyle>
          <a:p>
            <a:pPr/>
            <a:r>
              <a:t>1</a:t>
            </a:r>
          </a:p>
        </p:txBody>
      </p:sp>
      <p:sp>
        <p:nvSpPr>
          <p:cNvPr id="851" name="Shape 851"/>
          <p:cNvSpPr/>
          <p:nvPr/>
        </p:nvSpPr>
        <p:spPr>
          <a:xfrm>
            <a:off x="4616704" y="5017685"/>
            <a:ext cx="6648705" cy="1121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024" y="6574"/>
                </a:lnTo>
                <a:lnTo>
                  <a:pt x="9823" y="7200"/>
                </a:lnTo>
                <a:lnTo>
                  <a:pt x="12833" y="9704"/>
                </a:lnTo>
                <a:lnTo>
                  <a:pt x="15632" y="15026"/>
                </a:lnTo>
                <a:lnTo>
                  <a:pt x="21600" y="21600"/>
                </a:lnTo>
              </a:path>
            </a:pathLst>
          </a:custGeom>
          <a:ln w="76200">
            <a:solidFill>
              <a:srgbClr val="7030A0"/>
            </a:solidFill>
          </a:ln>
        </p:spPr>
        <p:txBody>
          <a:bodyPr lIns="65023" tIns="65023" rIns="65023" bIns="65023" anchor="ctr"/>
          <a:lstStyle/>
          <a:p>
            <a:pPr defTabSz="1300480">
              <a:defRPr sz="3400">
                <a:solidFill>
                  <a:srgbClr val="FFFFFF"/>
                </a:solidFill>
                <a:latin typeface="Helvetica"/>
                <a:ea typeface="Helvetica"/>
                <a:cs typeface="Helvetica"/>
                <a:sym typeface="Helvetica"/>
              </a:defRPr>
            </a:pPr>
          </a:p>
        </p:txBody>
      </p:sp>
      <p:sp>
        <p:nvSpPr>
          <p:cNvPr id="852" name="Shape 852"/>
          <p:cNvSpPr/>
          <p:nvPr/>
        </p:nvSpPr>
        <p:spPr>
          <a:xfrm>
            <a:off x="1208002" y="1625599"/>
            <a:ext cx="10439965" cy="100330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A team in Client BIOS used SQC to reduce requirements defect density by 98% over six cycles:</a:t>
            </a:r>
          </a:p>
        </p:txBody>
      </p:sp>
      <p:sp>
        <p:nvSpPr>
          <p:cNvPr id="853" name="Shape 853"/>
          <p:cNvSpPr/>
          <p:nvPr/>
        </p:nvSpPr>
        <p:spPr>
          <a:xfrm>
            <a:off x="866986" y="7879842"/>
            <a:ext cx="11207609" cy="1003301"/>
          </a:xfrm>
          <a:prstGeom prst="rect">
            <a:avLst/>
          </a:prstGeom>
          <a:gradFill>
            <a:gsLst>
              <a:gs pos="0">
                <a:srgbClr val="2F5285"/>
              </a:gs>
              <a:gs pos="80000">
                <a:srgbClr val="3D6CAF"/>
              </a:gs>
              <a:gs pos="100000">
                <a:srgbClr val="3C6CB2"/>
              </a:gs>
            </a:gsLst>
            <a:lin ang="16200000"/>
          </a:gradFill>
          <a:ln w="12700">
            <a:miter lim="400000"/>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800"/>
              </a:spcBef>
              <a:defRPr sz="2800">
                <a:solidFill>
                  <a:srgbClr val="FFFFFF"/>
                </a:solidFill>
                <a:latin typeface="Helvetica"/>
                <a:ea typeface="Helvetica"/>
                <a:cs typeface="Helvetica"/>
                <a:sym typeface="Helvetica"/>
              </a:defRPr>
            </a:pPr>
            <a:r>
              <a:t>This effort had </a:t>
            </a:r>
            <a:r>
              <a:rPr i="1"/>
              <a:t>significant</a:t>
            </a:r>
            <a:r>
              <a:t> benefits to downstream work, including improved productivity, time to test, and customer quality</a:t>
            </a:r>
          </a:p>
        </p:txBody>
      </p:sp>
      <p:sp>
        <p:nvSpPr>
          <p:cNvPr id="854" name="Shape 854"/>
          <p:cNvSpPr/>
          <p:nvPr>
            <p:ph type="sldNum" sz="quarter" idx="2"/>
          </p:nvPr>
        </p:nvSpPr>
        <p:spPr>
          <a:xfrm>
            <a:off x="647982" y="9399419"/>
            <a:ext cx="180624" cy="18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8" name="Shape 858"/>
          <p:cNvSpPr/>
          <p:nvPr/>
        </p:nvSpPr>
        <p:spPr>
          <a:xfrm>
            <a:off x="3034453" y="9399419"/>
            <a:ext cx="6967503" cy="36124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300480">
              <a:defRPr sz="1100">
                <a:solidFill>
                  <a:srgbClr val="DADADA"/>
                </a:solidFill>
                <a:latin typeface="Helvetica"/>
                <a:ea typeface="Helvetica"/>
                <a:cs typeface="Helvetica"/>
                <a:sym typeface="Helvetica"/>
              </a:defRPr>
            </a:lvl1pPr>
          </a:lstStyle>
          <a:p>
            <a:pPr/>
            <a:r>
              <a:t>Copyright © 2014 Intel Corporation. All rights reserved. No part of this presentation may be reproduced without written permission of Intel Corporation.</a:t>
            </a:r>
          </a:p>
        </p:txBody>
      </p:sp>
      <p:sp>
        <p:nvSpPr>
          <p:cNvPr id="859" name="Shape 859"/>
          <p:cNvSpPr/>
          <p:nvPr>
            <p:ph type="title"/>
          </p:nvPr>
        </p:nvSpPr>
        <p:spPr>
          <a:xfrm>
            <a:off x="647982" y="388337"/>
            <a:ext cx="11715608" cy="1264357"/>
          </a:xfrm>
          <a:prstGeom prst="rect">
            <a:avLst/>
          </a:prstGeom>
        </p:spPr>
        <p:txBody>
          <a:bodyPr/>
          <a:lstStyle/>
          <a:p>
            <a:pPr/>
            <a:r>
              <a:t>SQC Review Cycles</a:t>
            </a:r>
          </a:p>
        </p:txBody>
      </p:sp>
      <p:sp>
        <p:nvSpPr>
          <p:cNvPr id="860" name="Shape 860"/>
          <p:cNvSpPr/>
          <p:nvPr/>
        </p:nvSpPr>
        <p:spPr>
          <a:xfrm>
            <a:off x="7263349" y="3143165"/>
            <a:ext cx="3260317"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1. Identify checkers</a:t>
            </a:r>
          </a:p>
        </p:txBody>
      </p:sp>
      <p:sp>
        <p:nvSpPr>
          <p:cNvPr id="861" name="Shape 861"/>
          <p:cNvSpPr/>
          <p:nvPr/>
        </p:nvSpPr>
        <p:spPr>
          <a:xfrm>
            <a:off x="7743998" y="3988138"/>
            <a:ext cx="2437110" cy="5635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2. Select rules</a:t>
            </a:r>
          </a:p>
        </p:txBody>
      </p:sp>
      <p:sp>
        <p:nvSpPr>
          <p:cNvPr id="862" name="Shape 862"/>
          <p:cNvSpPr/>
          <p:nvPr/>
        </p:nvSpPr>
        <p:spPr>
          <a:xfrm>
            <a:off x="7793106" y="4985173"/>
            <a:ext cx="3862861"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3. Sample specification</a:t>
            </a:r>
          </a:p>
        </p:txBody>
      </p:sp>
      <p:sp>
        <p:nvSpPr>
          <p:cNvPr id="863" name="Shape 863"/>
          <p:cNvSpPr/>
          <p:nvPr/>
        </p:nvSpPr>
        <p:spPr>
          <a:xfrm>
            <a:off x="7073669" y="5846559"/>
            <a:ext cx="3280073"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4. Instruct checkers</a:t>
            </a:r>
          </a:p>
        </p:txBody>
      </p:sp>
      <p:sp>
        <p:nvSpPr>
          <p:cNvPr id="864" name="Shape 864"/>
          <p:cNvSpPr/>
          <p:nvPr/>
        </p:nvSpPr>
        <p:spPr>
          <a:xfrm>
            <a:off x="4768426" y="6446927"/>
            <a:ext cx="2838571" cy="5635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5. Check sample</a:t>
            </a:r>
          </a:p>
        </p:txBody>
      </p:sp>
      <p:sp>
        <p:nvSpPr>
          <p:cNvPr id="865" name="Shape 865"/>
          <p:cNvSpPr/>
          <p:nvPr/>
        </p:nvSpPr>
        <p:spPr>
          <a:xfrm>
            <a:off x="2108058" y="5715241"/>
            <a:ext cx="2798355"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6. Report results</a:t>
            </a:r>
          </a:p>
        </p:txBody>
      </p:sp>
      <p:sp>
        <p:nvSpPr>
          <p:cNvPr id="866" name="Shape 866"/>
          <p:cNvSpPr/>
          <p:nvPr/>
        </p:nvSpPr>
        <p:spPr>
          <a:xfrm>
            <a:off x="1517226" y="4833157"/>
            <a:ext cx="2979506" cy="5635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7. Analyze results</a:t>
            </a:r>
          </a:p>
        </p:txBody>
      </p:sp>
      <p:sp>
        <p:nvSpPr>
          <p:cNvPr id="867" name="Shape 867"/>
          <p:cNvSpPr/>
          <p:nvPr/>
        </p:nvSpPr>
        <p:spPr>
          <a:xfrm>
            <a:off x="1625599" y="3981529"/>
            <a:ext cx="2919181"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8. Decide actions</a:t>
            </a:r>
          </a:p>
        </p:txBody>
      </p:sp>
      <p:sp>
        <p:nvSpPr>
          <p:cNvPr id="868" name="Shape 868"/>
          <p:cNvSpPr/>
          <p:nvPr/>
        </p:nvSpPr>
        <p:spPr>
          <a:xfrm>
            <a:off x="1847657" y="3143165"/>
            <a:ext cx="2959397" cy="563542"/>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9. Identify causes</a:t>
            </a:r>
          </a:p>
        </p:txBody>
      </p:sp>
      <p:sp>
        <p:nvSpPr>
          <p:cNvPr id="869" name="Shape 869"/>
          <p:cNvSpPr/>
          <p:nvPr/>
        </p:nvSpPr>
        <p:spPr>
          <a:xfrm>
            <a:off x="1296227" y="7989571"/>
            <a:ext cx="10191345" cy="1003301"/>
          </a:xfrm>
          <a:prstGeom prst="rect">
            <a:avLst/>
          </a:prstGeom>
          <a:gradFill>
            <a:gsLst>
              <a:gs pos="0">
                <a:srgbClr val="2F5285"/>
              </a:gs>
              <a:gs pos="80000">
                <a:srgbClr val="3D6CAF"/>
              </a:gs>
              <a:gs pos="100000">
                <a:srgbClr val="3C6CB2"/>
              </a:gs>
            </a:gsLst>
            <a:lin ang="16200000"/>
          </a:gradFill>
          <a:ln w="12700">
            <a:miter lim="400000"/>
          </a:ln>
          <a:effectLst>
            <a:outerShdw sx="100000" sy="100000" kx="0" ky="0" algn="b" rotWithShape="0" blurRad="50800" dist="25400" dir="5400000">
              <a:srgbClr val="000000">
                <a:alpha val="35000"/>
              </a:srgbClr>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800"/>
              </a:spcBef>
              <a:defRPr sz="2800">
                <a:solidFill>
                  <a:srgbClr val="FFFFFF"/>
                </a:solidFill>
                <a:latin typeface="Helvetica"/>
                <a:ea typeface="Helvetica"/>
                <a:cs typeface="Helvetica"/>
                <a:sym typeface="Helvetica"/>
              </a:defRPr>
            </a:lvl1pPr>
          </a:lstStyle>
          <a:p>
            <a:pPr/>
            <a:r>
              <a:t>Typical time investment for one cycle: 60-120 minutes, depending on sample size</a:t>
            </a:r>
          </a:p>
        </p:txBody>
      </p:sp>
      <p:sp>
        <p:nvSpPr>
          <p:cNvPr id="870" name="Shape 870"/>
          <p:cNvSpPr/>
          <p:nvPr/>
        </p:nvSpPr>
        <p:spPr>
          <a:xfrm flipH="1">
            <a:off x="6817748" y="3427687"/>
            <a:ext cx="445603" cy="473754"/>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1" name="Shape 871"/>
          <p:cNvSpPr/>
          <p:nvPr/>
        </p:nvSpPr>
        <p:spPr>
          <a:xfrm flipH="1">
            <a:off x="7251241" y="4272661"/>
            <a:ext cx="492758" cy="170646"/>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2" name="Shape 872"/>
          <p:cNvSpPr/>
          <p:nvPr/>
        </p:nvSpPr>
        <p:spPr>
          <a:xfrm flipH="1" flipV="1">
            <a:off x="7305426" y="5095794"/>
            <a:ext cx="487681" cy="173902"/>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3" name="Shape 873"/>
          <p:cNvSpPr/>
          <p:nvPr/>
        </p:nvSpPr>
        <p:spPr>
          <a:xfrm flipH="1" flipV="1">
            <a:off x="6742508" y="5743788"/>
            <a:ext cx="331162" cy="387295"/>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4" name="Shape 874"/>
          <p:cNvSpPr/>
          <p:nvPr/>
        </p:nvSpPr>
        <p:spPr>
          <a:xfrm flipH="1" flipV="1">
            <a:off x="6128572" y="5937673"/>
            <a:ext cx="88914" cy="509256"/>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5" name="Shape 875"/>
          <p:cNvSpPr/>
          <p:nvPr/>
        </p:nvSpPr>
        <p:spPr>
          <a:xfrm flipV="1">
            <a:off x="5010733" y="5635413"/>
            <a:ext cx="289787" cy="364352"/>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6" name="Shape 876"/>
          <p:cNvSpPr/>
          <p:nvPr/>
        </p:nvSpPr>
        <p:spPr>
          <a:xfrm flipV="1">
            <a:off x="4602288" y="4985174"/>
            <a:ext cx="335674" cy="132507"/>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7" name="Shape 877"/>
          <p:cNvSpPr/>
          <p:nvPr/>
        </p:nvSpPr>
        <p:spPr>
          <a:xfrm>
            <a:off x="4612629" y="4266052"/>
            <a:ext cx="372545" cy="177255"/>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8" name="Shape 878"/>
          <p:cNvSpPr/>
          <p:nvPr/>
        </p:nvSpPr>
        <p:spPr>
          <a:xfrm>
            <a:off x="4882562" y="3427687"/>
            <a:ext cx="417958" cy="560452"/>
          </a:xfrm>
          <a:prstGeom prst="line">
            <a:avLst/>
          </a:prstGeom>
          <a:solidFill>
            <a:srgbClr val="A6CAE1"/>
          </a:solidFill>
          <a:ln w="25400">
            <a:solidFill>
              <a:srgbClr val="FFFFFF"/>
            </a:solidFill>
          </a:ln>
        </p:spPr>
        <p:txBody>
          <a:bodyPr lIns="0" tIns="0" rIns="0" bIns="0"/>
          <a:lstStyle/>
          <a:p>
            <a:pPr algn="l" defTabSz="650240">
              <a:defRPr sz="1600">
                <a:latin typeface="Helvetica"/>
                <a:ea typeface="Helvetica"/>
                <a:cs typeface="Helvetica"/>
                <a:sym typeface="Helvetica"/>
              </a:defRPr>
            </a:pPr>
          </a:p>
        </p:txBody>
      </p:sp>
      <p:sp>
        <p:nvSpPr>
          <p:cNvPr id="879" name="Shape 879"/>
          <p:cNvSpPr/>
          <p:nvPr/>
        </p:nvSpPr>
        <p:spPr>
          <a:xfrm>
            <a:off x="1300480" y="1950719"/>
            <a:ext cx="9322980" cy="563543"/>
          </a:xfrm>
          <a:prstGeom prst="rect">
            <a:avLst/>
          </a:prstGeom>
          <a:ln w="12700">
            <a:miter lim="400000"/>
          </a:ln>
          <a:extLst>
            <a:ext uri="{C572A759-6A51-4108-AA02-DFA0A04FC94B}">
              <ma14:wrappingTextBoxFlag xmlns:ma14="http://schemas.microsoft.com/office/mac/drawingml/2011/main" val="1"/>
            </a:ext>
          </a:extLst>
        </p:spPr>
        <p:txBody>
          <a:bodyPr wrap="none" lIns="65023" tIns="65023" rIns="65023" bIns="65023">
            <a:spAutoFit/>
          </a:bodyPr>
          <a:lstStyle>
            <a:lvl1pPr algn="l" defTabSz="1300480">
              <a:spcBef>
                <a:spcPts val="800"/>
              </a:spcBef>
              <a:defRPr sz="2800">
                <a:solidFill>
                  <a:srgbClr val="FFFFFF"/>
                </a:solidFill>
                <a:latin typeface="Helvetica"/>
                <a:ea typeface="Helvetica"/>
                <a:cs typeface="Helvetica"/>
                <a:sym typeface="Helvetica"/>
              </a:defRPr>
            </a:lvl1pPr>
          </a:lstStyle>
          <a:p>
            <a:pPr/>
            <a:r>
              <a:t>Each SQC review cycle follows the same simple process:</a:t>
            </a:r>
          </a:p>
        </p:txBody>
      </p:sp>
      <p:sp>
        <p:nvSpPr>
          <p:cNvPr id="880" name="Shape 880"/>
          <p:cNvSpPr/>
          <p:nvPr/>
        </p:nvSpPr>
        <p:spPr>
          <a:xfrm>
            <a:off x="4921186" y="3669874"/>
            <a:ext cx="2384269" cy="2267826"/>
          </a:xfrm>
          <a:custGeom>
            <a:avLst/>
            <a:gdLst/>
            <a:ahLst/>
            <a:cxnLst>
              <a:cxn ang="0">
                <a:pos x="wd2" y="hd2"/>
              </a:cxn>
              <a:cxn ang="5400000">
                <a:pos x="wd2" y="hd2"/>
              </a:cxn>
              <a:cxn ang="10800000">
                <a:pos x="wd2" y="hd2"/>
              </a:cxn>
              <a:cxn ang="16200000">
                <a:pos x="wd2" y="hd2"/>
              </a:cxn>
            </a:cxnLst>
            <a:rect l="0" t="0" r="r" b="b"/>
            <a:pathLst>
              <a:path w="21043" h="21317" fill="norm" stroke="1" extrusionOk="0">
                <a:moveTo>
                  <a:pt x="11050" y="0"/>
                </a:moveTo>
                <a:lnTo>
                  <a:pt x="11050" y="0"/>
                </a:lnTo>
                <a:cubicBezTo>
                  <a:pt x="16853" y="296"/>
                  <a:pt x="21321" y="5305"/>
                  <a:pt x="21029" y="11188"/>
                </a:cubicBezTo>
                <a:cubicBezTo>
                  <a:pt x="20737" y="17071"/>
                  <a:pt x="15795" y="21600"/>
                  <a:pt x="9992" y="21304"/>
                </a:cubicBezTo>
                <a:cubicBezTo>
                  <a:pt x="4189" y="21007"/>
                  <a:pt x="-279" y="15998"/>
                  <a:pt x="13" y="10115"/>
                </a:cubicBezTo>
                <a:cubicBezTo>
                  <a:pt x="267" y="5008"/>
                  <a:pt x="4061" y="802"/>
                  <a:pt x="9056" y="90"/>
                </a:cubicBezTo>
              </a:path>
            </a:pathLst>
          </a:custGeom>
          <a:ln w="76200">
            <a:solidFill>
              <a:srgbClr val="F5E647"/>
            </a:solidFill>
            <a:headEnd type="oval"/>
            <a:tailEnd type="triangle"/>
          </a:ln>
        </p:spPr>
        <p:txBody>
          <a:bodyPr lIns="65023" tIns="65023" rIns="65023" bIns="65023" anchor="ctr"/>
          <a:lstStyle/>
          <a:p>
            <a:pPr defTabSz="1300480">
              <a:defRPr sz="2800">
                <a:solidFill>
                  <a:srgbClr val="FFFFFF"/>
                </a:solidFill>
                <a:latin typeface="Helvetica"/>
                <a:ea typeface="Helvetica"/>
                <a:cs typeface="Helvetica"/>
                <a:sym typeface="Helvetica"/>
              </a:defRPr>
            </a:pPr>
          </a:p>
        </p:txBody>
      </p:sp>
      <p:sp>
        <p:nvSpPr>
          <p:cNvPr id="881" name="Shape 881"/>
          <p:cNvSpPr/>
          <p:nvPr>
            <p:ph type="sldNum" sz="quarter" idx="2"/>
          </p:nvPr>
        </p:nvSpPr>
        <p:spPr>
          <a:xfrm>
            <a:off x="647982" y="9399419"/>
            <a:ext cx="180624" cy="180623"/>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3" name="Shape 883"/>
          <p:cNvSpPr/>
          <p:nvPr>
            <p:ph type="title" idx="4294967295"/>
          </p:nvPr>
        </p:nvSpPr>
        <p:spPr>
          <a:xfrm>
            <a:off x="650239" y="390595"/>
            <a:ext cx="11704322" cy="1625601"/>
          </a:xfrm>
          <a:prstGeom prst="rect">
            <a:avLst/>
          </a:prstGeom>
        </p:spPr>
        <p:txBody>
          <a:bodyPr lIns="65023" tIns="65023" rIns="65023" bIns="65023"/>
          <a:lstStyle/>
          <a:p>
            <a:pPr defTabSz="461670">
              <a:defRPr sz="2982">
                <a:latin typeface="Calibri"/>
                <a:ea typeface="Calibri"/>
                <a:cs typeface="Calibri"/>
                <a:sym typeface="Calibri"/>
              </a:defRPr>
            </a:pPr>
            <a:r>
              <a:t>We saw that the individual defect rate went down by about 50% every time a new drawing was Inspected for an individual engineer.</a:t>
            </a:r>
            <a:br/>
          </a:p>
        </p:txBody>
      </p:sp>
      <p:pic>
        <p:nvPicPr>
          <p:cNvPr id="884" name="image.pdf"/>
          <p:cNvPicPr>
            <a:picLocks noChangeAspect="1"/>
          </p:cNvPicPr>
          <p:nvPr/>
        </p:nvPicPr>
        <p:blipFill>
          <a:blip r:embed="rId2">
            <a:extLst/>
          </a:blip>
          <a:stretch>
            <a:fillRect/>
          </a:stretch>
        </p:blipFill>
        <p:spPr>
          <a:xfrm>
            <a:off x="1083733" y="2228426"/>
            <a:ext cx="9753601" cy="7308428"/>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86" name="Shape 886"/>
          <p:cNvSpPr/>
          <p:nvPr>
            <p:ph type="title"/>
          </p:nvPr>
        </p:nvSpPr>
        <p:spPr>
          <a:xfrm>
            <a:off x="650239" y="390596"/>
            <a:ext cx="11704322" cy="1625602"/>
          </a:xfrm>
          <a:prstGeom prst="rect">
            <a:avLst/>
          </a:prstGeom>
        </p:spPr>
        <p:txBody>
          <a:bodyPr/>
          <a:lstStyle/>
          <a:p>
            <a:pPr/>
            <a:r>
              <a:t>A Recent Example</a:t>
            </a:r>
          </a:p>
        </p:txBody>
      </p:sp>
      <p:graphicFrame>
        <p:nvGraphicFramePr>
          <p:cNvPr id="887" name="Table 887"/>
          <p:cNvGraphicFramePr/>
          <p:nvPr/>
        </p:nvGraphicFramePr>
        <p:xfrm>
          <a:off x="1842346" y="3034453"/>
          <a:ext cx="9320108" cy="4322889"/>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249045"/>
                <a:gridCol w="1813130"/>
                <a:gridCol w="1611673"/>
                <a:gridCol w="2417507"/>
                <a:gridCol w="2216050"/>
              </a:tblGrid>
              <a:tr h="864439">
                <a:tc>
                  <a:txBody>
                    <a:bodyPr/>
                    <a:lstStyle/>
                    <a:p>
                      <a:pPr algn="l" defTabSz="1300480">
                        <a:tabLst>
                          <a:tab pos="3568700" algn="r"/>
                        </a:tabLst>
                        <a:defRPr b="0">
                          <a:solidFill>
                            <a:srgbClr val="000000"/>
                          </a:solidFill>
                        </a:defRPr>
                      </a:pPr>
                      <a:r>
                        <a:rPr sz="2400">
                          <a:latin typeface="Neo Sans Intel"/>
                          <a:ea typeface="Neo Sans Intel"/>
                          <a:cs typeface="Neo Sans Intel"/>
                          <a:sym typeface="Neo Sans Intel"/>
                        </a:rPr>
                        <a:t>Rev.</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1300480">
                        <a:tabLst>
                          <a:tab pos="3568700" algn="r"/>
                        </a:tabLst>
                        <a:defRPr b="0">
                          <a:solidFill>
                            <a:srgbClr val="000000"/>
                          </a:solidFill>
                        </a:defRPr>
                      </a:pPr>
                      <a:r>
                        <a:rPr sz="2400">
                          <a:latin typeface="Neo Sans Intel"/>
                          <a:ea typeface="Neo Sans Intel"/>
                          <a:cs typeface="Neo Sans Intel"/>
                          <a:sym typeface="Neo Sans Intel"/>
                        </a:rPr>
                        <a:t># of Defects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1300480">
                        <a:tabLst>
                          <a:tab pos="3568700" algn="r"/>
                        </a:tabLst>
                        <a:defRPr b="0">
                          <a:solidFill>
                            <a:srgbClr val="000000"/>
                          </a:solidFill>
                        </a:defRPr>
                      </a:pPr>
                      <a:r>
                        <a:rPr sz="2400">
                          <a:latin typeface="Neo Sans Intel"/>
                          <a:ea typeface="Neo Sans Intel"/>
                          <a:cs typeface="Neo Sans Intel"/>
                          <a:sym typeface="Neo Sans Intel"/>
                        </a:rPr>
                        <a:t># of Pages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1300480">
                        <a:tabLst>
                          <a:tab pos="3568700" algn="r"/>
                        </a:tabLst>
                        <a:defRPr b="0">
                          <a:solidFill>
                            <a:srgbClr val="000000"/>
                          </a:solidFill>
                        </a:defRPr>
                      </a:pPr>
                      <a:r>
                        <a:rPr sz="2400">
                          <a:latin typeface="Neo Sans Intel"/>
                          <a:ea typeface="Neo Sans Intel"/>
                          <a:cs typeface="Neo Sans Intel"/>
                          <a:sym typeface="Neo Sans Intel"/>
                        </a:rPr>
                        <a:t>Defects/ Page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c>
                  <a:txBody>
                    <a:bodyPr/>
                    <a:lstStyle/>
                    <a:p>
                      <a:pPr algn="l" defTabSz="1300480">
                        <a:tabLst>
                          <a:tab pos="3568700" algn="r"/>
                        </a:tabLst>
                        <a:defRPr b="0">
                          <a:solidFill>
                            <a:srgbClr val="000000"/>
                          </a:solidFill>
                        </a:defRPr>
                      </a:pPr>
                      <a:r>
                        <a:rPr sz="2400">
                          <a:latin typeface="Neo Sans Intel"/>
                          <a:ea typeface="Neo Sans Intel"/>
                          <a:cs typeface="Neo Sans Intel"/>
                          <a:sym typeface="Neo Sans Intel"/>
                        </a:rPr>
                        <a:t>% Change in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C0504D"/>
                    </a:solidFill>
                  </a:tcPr>
                </a:tc>
              </a:tr>
              <a:tr h="492249">
                <a:tc>
                  <a:txBody>
                    <a:bodyPr/>
                    <a:lstStyle/>
                    <a:p>
                      <a:pPr algn="l" defTabSz="1300480">
                        <a:tabLst>
                          <a:tab pos="3568700" algn="r"/>
                        </a:tabLst>
                      </a:pPr>
                      <a:r>
                        <a:rPr sz="2400">
                          <a:latin typeface="Neo Sans Intel"/>
                          <a:ea typeface="Neo Sans Intel"/>
                          <a:cs typeface="Neo Sans Intel"/>
                          <a:sym typeface="Neo Sans Intel"/>
                        </a:rPr>
                        <a:t>0.3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312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31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10.06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 </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2249">
                <a:tc>
                  <a:txBody>
                    <a:bodyPr/>
                    <a:lstStyle/>
                    <a:p>
                      <a:pPr algn="l" defTabSz="1300480">
                        <a:tabLst>
                          <a:tab pos="3568700" algn="r"/>
                        </a:tabLst>
                      </a:pPr>
                      <a:r>
                        <a:rPr sz="2400">
                          <a:latin typeface="Neo Sans Intel"/>
                          <a:ea typeface="Neo Sans Intel"/>
                          <a:cs typeface="Neo Sans Intel"/>
                          <a:sym typeface="Neo Sans Intel"/>
                        </a:rPr>
                        <a:t>0.5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209</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44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4.75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-53%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2249">
                <a:tc>
                  <a:txBody>
                    <a:bodyPr/>
                    <a:lstStyle/>
                    <a:p>
                      <a:pPr algn="l" defTabSz="1300480">
                        <a:tabLst>
                          <a:tab pos="3568700" algn="r"/>
                        </a:tabLst>
                      </a:pPr>
                      <a:r>
                        <a:rPr sz="2400">
                          <a:latin typeface="Neo Sans Intel"/>
                          <a:ea typeface="Neo Sans Intel"/>
                          <a:cs typeface="Neo Sans Intel"/>
                          <a:sym typeface="Neo Sans Intel"/>
                        </a:rPr>
                        <a:t>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247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4.12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-13%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2249">
                <a:tc>
                  <a:txBody>
                    <a:bodyPr/>
                    <a:lstStyle/>
                    <a:p>
                      <a:pPr algn="l" defTabSz="1300480">
                        <a:tabLst>
                          <a:tab pos="3568700" algn="r"/>
                        </a:tabLst>
                      </a:pPr>
                      <a:r>
                        <a:rPr sz="2400">
                          <a:latin typeface="Neo Sans Intel"/>
                          <a:ea typeface="Neo Sans Intel"/>
                          <a:cs typeface="Neo Sans Intel"/>
                          <a:sym typeface="Neo Sans Intel"/>
                        </a:rPr>
                        <a:t>0.7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114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33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3.45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-16%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2249">
                <a:tc>
                  <a:txBody>
                    <a:bodyPr/>
                    <a:lstStyle/>
                    <a:p>
                      <a:pPr algn="l" defTabSz="1300480">
                        <a:tabLst>
                          <a:tab pos="3568700" algn="r"/>
                        </a:tabLst>
                      </a:pPr>
                      <a:r>
                        <a:rPr sz="2400">
                          <a:latin typeface="Neo Sans Intel"/>
                          <a:ea typeface="Neo Sans Intel"/>
                          <a:cs typeface="Neo Sans Intel"/>
                          <a:sym typeface="Neo Sans Intel"/>
                        </a:rPr>
                        <a:t>0.8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38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1.18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-66%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2249">
                <a:tc>
                  <a:txBody>
                    <a:bodyPr/>
                    <a:lstStyle/>
                    <a:p>
                      <a:pPr algn="l" defTabSz="1300480">
                        <a:tabLst>
                          <a:tab pos="3568700" algn="r"/>
                        </a:tabLst>
                      </a:pPr>
                      <a:r>
                        <a:rPr sz="2400">
                          <a:latin typeface="Neo Sans Intel"/>
                          <a:ea typeface="Neo Sans Intel"/>
                          <a:cs typeface="Neo Sans Intel"/>
                          <a:sym typeface="Neo Sans Intel"/>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0.22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1300480">
                        <a:tabLst>
                          <a:tab pos="3568700" algn="r"/>
                        </a:tabLst>
                      </a:pPr>
                      <a:r>
                        <a:rPr sz="2400">
                          <a:latin typeface="Neo Sans Intel"/>
                          <a:ea typeface="Neo Sans Intel"/>
                          <a:cs typeface="Neo Sans Intel"/>
                          <a:sym typeface="Neo Sans Intel"/>
                        </a:rPr>
                        <a:t>-81%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r h="492249">
                <a:tc gridSpan="4">
                  <a:txBody>
                    <a:bodyPr/>
                    <a:lstStyle/>
                    <a:p>
                      <a:pPr algn="l" defTabSz="1300480">
                        <a:tabLst>
                          <a:tab pos="3568700" algn="r"/>
                        </a:tabLst>
                      </a:pPr>
                      <a:r>
                        <a:rPr sz="2400">
                          <a:latin typeface="Neo Sans Intel"/>
                          <a:ea typeface="Neo Sans Intel"/>
                          <a:cs typeface="Neo Sans Intel"/>
                          <a:sym typeface="Neo Sans Intel"/>
                        </a:rPr>
                        <a:t>Overall % change in DPP revision 0.3 to 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c hMerge="1">
                  <a:tcPr/>
                </a:tc>
                <a:tc hMerge="1">
                  <a:tcPr/>
                </a:tc>
                <a:tc hMerge="1">
                  <a:tcPr/>
                </a:tc>
                <a:tc>
                  <a:txBody>
                    <a:bodyPr/>
                    <a:lstStyle/>
                    <a:p>
                      <a:pPr algn="l" defTabSz="1300480">
                        <a:tabLst>
                          <a:tab pos="3568700" algn="r"/>
                        </a:tabLst>
                      </a:pPr>
                      <a:r>
                        <a:rPr sz="2400">
                          <a:latin typeface="Neo Sans Intel Medium"/>
                          <a:ea typeface="Neo Sans Intel Medium"/>
                          <a:cs typeface="Neo Sans Intel Medium"/>
                          <a:sym typeface="Neo Sans Intel Medium"/>
                        </a:rPr>
                        <a:t>-98%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noFill/>
                  </a:tcPr>
                </a:tc>
              </a:tr>
            </a:tbl>
          </a:graphicData>
        </a:graphic>
      </p:graphicFrame>
      <p:sp>
        <p:nvSpPr>
          <p:cNvPr id="888" name="Shape 888"/>
          <p:cNvSpPr/>
          <p:nvPr/>
        </p:nvSpPr>
        <p:spPr>
          <a:xfrm>
            <a:off x="650239" y="1950719"/>
            <a:ext cx="11270828" cy="841247"/>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lvl1pPr algn="l" defTabSz="1300480">
              <a:defRPr sz="2400">
                <a:latin typeface="Calibri"/>
                <a:ea typeface="Calibri"/>
                <a:cs typeface="Calibri"/>
                <a:sym typeface="Calibri"/>
              </a:defRPr>
            </a:lvl1pPr>
          </a:lstStyle>
          <a:p>
            <a:pPr/>
            <a:r>
              <a:t>Application of Specification Quality Control by a SW team resulted in the following defect density reduction in requirements over several months:</a:t>
            </a:r>
          </a:p>
        </p:txBody>
      </p:sp>
      <p:sp>
        <p:nvSpPr>
          <p:cNvPr id="889" name="Shape 889"/>
          <p:cNvSpPr/>
          <p:nvPr/>
        </p:nvSpPr>
        <p:spPr>
          <a:xfrm>
            <a:off x="650239" y="7586133"/>
            <a:ext cx="11812695" cy="1552446"/>
          </a:xfrm>
          <a:prstGeom prst="rect">
            <a:avLst/>
          </a:prstGeom>
          <a:ln w="12700">
            <a:miter lim="400000"/>
          </a:ln>
          <a:extLst>
            <a:ext uri="{C572A759-6A51-4108-AA02-DFA0A04FC94B}">
              <ma14:wrappingTextBoxFlag xmlns:ma14="http://schemas.microsoft.com/office/mac/drawingml/2011/main" val="1"/>
            </a:ext>
          </a:extLst>
        </p:spPr>
        <p:txBody>
          <a:bodyPr lIns="65022" tIns="65022" rIns="65022" bIns="65022">
            <a:spAutoFit/>
          </a:bodyPr>
          <a:lstStyle/>
          <a:p>
            <a:pPr algn="l" defTabSz="1300480">
              <a:defRPr sz="2400">
                <a:latin typeface="Calibri"/>
                <a:ea typeface="Calibri"/>
                <a:cs typeface="Calibri"/>
                <a:sym typeface="Calibri"/>
              </a:defRPr>
            </a:pPr>
            <a:r>
              <a:t>Downstream benefits:</a:t>
            </a:r>
          </a:p>
          <a:p>
            <a:pPr marL="381000" indent="-381000" algn="l" defTabSz="1300480">
              <a:buSzPct val="100000"/>
              <a:buFont typeface="Arial"/>
              <a:buChar char="•"/>
              <a:defRPr sz="2400">
                <a:latin typeface="Calibri"/>
                <a:ea typeface="Calibri"/>
                <a:cs typeface="Calibri"/>
                <a:sym typeface="Calibri"/>
              </a:defRPr>
            </a:pPr>
            <a:r>
              <a:t>Scope delivered at the Alpha milestone increased 300%, released scope up 233%</a:t>
            </a:r>
          </a:p>
          <a:p>
            <a:pPr marL="381000" indent="-381000" algn="l" defTabSz="1300480">
              <a:buSzPct val="100000"/>
              <a:buFont typeface="Arial"/>
              <a:buChar char="•"/>
              <a:defRPr sz="2400">
                <a:latin typeface="Calibri"/>
                <a:ea typeface="Calibri"/>
                <a:cs typeface="Calibri"/>
                <a:sym typeface="Calibri"/>
              </a:defRPr>
            </a:pPr>
            <a:r>
              <a:t>SW defects reduced by ~50%</a:t>
            </a:r>
          </a:p>
          <a:p>
            <a:pPr marL="381000" indent="-381000" algn="l" defTabSz="1300480">
              <a:buSzPct val="100000"/>
              <a:buFont typeface="Arial"/>
              <a:buChar char="•"/>
              <a:defRPr sz="2400">
                <a:latin typeface="Calibri"/>
                <a:ea typeface="Calibri"/>
                <a:cs typeface="Calibri"/>
                <a:sym typeface="Calibri"/>
              </a:defRPr>
            </a:pPr>
            <a:r>
              <a:t>Defects that did occur were resolved in far less time on average</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93" name="Shape 893"/>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Copyright Tom@Gilb.com 2014</a:t>
            </a:r>
          </a:p>
        </p:txBody>
      </p:sp>
      <p:sp>
        <p:nvSpPr>
          <p:cNvPr id="894" name="Shape 894"/>
          <p:cNvSpPr/>
          <p:nvPr/>
        </p:nvSpPr>
        <p:spPr>
          <a:xfrm>
            <a:off x="975359" y="9050691"/>
            <a:ext cx="183587" cy="322084"/>
          </a:xfrm>
          <a:prstGeom prst="rect">
            <a:avLst/>
          </a:prstGeom>
          <a:ln w="12700">
            <a:miter lim="400000"/>
          </a:ln>
          <a:extLst>
            <a:ext uri="{C572A759-6A51-4108-AA02-DFA0A04FC94B}">
              <ma14:wrappingTextBoxFlag xmlns:ma14="http://schemas.microsoft.com/office/mac/drawingml/2011/main" val="1"/>
            </a:ext>
          </a:extLst>
        </p:spPr>
        <p:txBody>
          <a:bodyPr wrap="none" lIns="63217" tIns="63217" rIns="63217" bIns="63217" anchor="ctr">
            <a:spAutoFit/>
          </a:bodyPr>
          <a:lstStyle>
            <a:lvl1pPr algn="l" defTabSz="650240">
              <a:defRPr sz="1400">
                <a:latin typeface="Times New Roman"/>
                <a:ea typeface="Times New Roman"/>
                <a:cs typeface="Times New Roman"/>
                <a:sym typeface="Times New Roman"/>
              </a:defRPr>
            </a:lvl1pPr>
          </a:lstStyle>
          <a:p>
            <a:pPr/>
            <a:r>
              <a:t> </a:t>
            </a:r>
          </a:p>
        </p:txBody>
      </p:sp>
      <p:sp>
        <p:nvSpPr>
          <p:cNvPr id="895" name="Shape 895"/>
          <p:cNvSpPr/>
          <p:nvPr>
            <p:ph type="title"/>
          </p:nvPr>
        </p:nvSpPr>
        <p:spPr>
          <a:xfrm>
            <a:off x="758613" y="-1"/>
            <a:ext cx="11054081" cy="1625601"/>
          </a:xfrm>
          <a:prstGeom prst="rect">
            <a:avLst/>
          </a:prstGeom>
        </p:spPr>
        <p:txBody>
          <a:bodyPr/>
          <a:lstStyle/>
          <a:p>
            <a:pPr>
              <a:defRPr sz="4400"/>
            </a:pPr>
            <a:r>
              <a:t>Prevention + Pre-test Detection </a:t>
            </a:r>
            <a:br/>
            <a:r>
              <a:t>is the most effective and efficient</a:t>
            </a:r>
          </a:p>
        </p:txBody>
      </p:sp>
      <p:sp>
        <p:nvSpPr>
          <p:cNvPr id="896" name="Shape 896"/>
          <p:cNvSpPr/>
          <p:nvPr>
            <p:ph type="body" sz="quarter" idx="1"/>
          </p:nvPr>
        </p:nvSpPr>
        <p:spPr>
          <a:xfrm>
            <a:off x="681848" y="7044266"/>
            <a:ext cx="12322953" cy="1772298"/>
          </a:xfrm>
          <a:prstGeom prst="rect">
            <a:avLst/>
          </a:prstGeom>
        </p:spPr>
        <p:txBody>
          <a:bodyPr/>
          <a:lstStyle/>
          <a:p>
            <a:pPr marL="457200" indent="-457200">
              <a:spcBef>
                <a:spcPts val="600"/>
              </a:spcBef>
              <a:defRPr sz="2400" u="sng"/>
            </a:pPr>
            <a:r>
              <a:t>Prevention</a:t>
            </a:r>
            <a:r>
              <a:rPr u="none"/>
              <a:t> data based on state of the art prevention experiences (IBM RTP), Others (Space Shuttle IBM SJ 1-95) 95%+  (99.99% in Fixes)</a:t>
            </a:r>
            <a:endParaRPr u="none"/>
          </a:p>
          <a:p>
            <a:pPr marL="457200" indent="-457200">
              <a:spcBef>
                <a:spcPts val="600"/>
              </a:spcBef>
              <a:defRPr sz="2400"/>
            </a:pPr>
            <a:r>
              <a:t>Cumulative Inspection </a:t>
            </a:r>
            <a:r>
              <a:rPr u="sng"/>
              <a:t>detection</a:t>
            </a:r>
            <a:r>
              <a:t> data based on state of the art Inspection</a:t>
            </a:r>
            <a:r>
              <a:rPr sz="2200"/>
              <a:t> (in an environment where prevention is also being used, IBM MN, </a:t>
            </a:r>
            <a:r>
              <a:t>Sema UK, IBM UK</a:t>
            </a:r>
            <a:r>
              <a:rPr sz="2200"/>
              <a:t>)</a:t>
            </a:r>
          </a:p>
        </p:txBody>
      </p:sp>
      <p:grpSp>
        <p:nvGrpSpPr>
          <p:cNvPr id="943" name="Group 943"/>
          <p:cNvGrpSpPr/>
          <p:nvPr/>
        </p:nvGrpSpPr>
        <p:grpSpPr>
          <a:xfrm>
            <a:off x="6773" y="1569156"/>
            <a:ext cx="12986740" cy="5396090"/>
            <a:chOff x="0" y="0"/>
            <a:chExt cx="12986738" cy="5396089"/>
          </a:xfrm>
        </p:grpSpPr>
        <p:grpSp>
          <p:nvGrpSpPr>
            <p:cNvPr id="899" name="Group 899"/>
            <p:cNvGrpSpPr/>
            <p:nvPr/>
          </p:nvGrpSpPr>
          <p:grpSpPr>
            <a:xfrm>
              <a:off x="-1" y="0"/>
              <a:ext cx="12986740" cy="5305779"/>
              <a:chOff x="0" y="0"/>
              <a:chExt cx="12986738" cy="5305778"/>
            </a:xfrm>
          </p:grpSpPr>
          <p:sp>
            <p:nvSpPr>
              <p:cNvPr id="897" name="Shape 897"/>
              <p:cNvSpPr/>
              <p:nvPr/>
            </p:nvSpPr>
            <p:spPr>
              <a:xfrm>
                <a:off x="0" y="0"/>
                <a:ext cx="12986739" cy="5305779"/>
              </a:xfrm>
              <a:prstGeom prst="rect">
                <a:avLst/>
              </a:prstGeom>
              <a:solidFill>
                <a:srgbClr val="FFFFFF"/>
              </a:solidFill>
              <a:ln w="12700" cap="flat">
                <a:solidFill>
                  <a:srgbClr val="000000"/>
                </a:solidFill>
                <a:prstDash val="solid"/>
                <a:miter lim="800000"/>
              </a:ln>
              <a:effectLst/>
            </p:spPr>
            <p:txBody>
              <a:bodyPr wrap="square" lIns="65023" tIns="65023" rIns="65023" bIns="65023" numCol="1" anchor="ctr">
                <a:noAutofit/>
              </a:bodyPr>
              <a:lstStyle/>
              <a:p>
                <a:pPr algn="l" defTabSz="2675467">
                  <a:defRPr sz="2400">
                    <a:latin typeface="Calibri"/>
                    <a:ea typeface="Calibri"/>
                    <a:cs typeface="Calibri"/>
                    <a:sym typeface="Calibri"/>
                  </a:defRPr>
                </a:pPr>
              </a:p>
            </p:txBody>
          </p:sp>
          <p:sp>
            <p:nvSpPr>
              <p:cNvPr id="898" name="Shape 898"/>
              <p:cNvSpPr/>
              <p:nvPr/>
            </p:nvSpPr>
            <p:spPr>
              <a:xfrm>
                <a:off x="0" y="2424712"/>
                <a:ext cx="283614" cy="456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ctr">
                <a:spAutoFit/>
              </a:bodyPr>
              <a:lstStyle>
                <a:lvl1pPr algn="l" defTabSz="2675467">
                  <a:defRPr sz="1800">
                    <a:latin typeface="Calibri"/>
                    <a:ea typeface="Calibri"/>
                    <a:cs typeface="Calibri"/>
                    <a:sym typeface="Calibri"/>
                  </a:defRPr>
                </a:lvl1pPr>
              </a:lstStyle>
              <a:p>
                <a:pPr/>
                <a:r>
                  <a:t>\</a:t>
                </a:r>
              </a:p>
            </p:txBody>
          </p:sp>
        </p:grpSp>
        <p:sp>
          <p:nvSpPr>
            <p:cNvPr id="900" name="Shape 900"/>
            <p:cNvSpPr/>
            <p:nvPr/>
          </p:nvSpPr>
          <p:spPr>
            <a:xfrm>
              <a:off x="3980462" y="5238044"/>
              <a:ext cx="1" cy="158046"/>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1" name="Shape 901"/>
            <p:cNvSpPr/>
            <p:nvPr/>
          </p:nvSpPr>
          <p:spPr>
            <a:xfrm>
              <a:off x="5432213" y="5238044"/>
              <a:ext cx="1" cy="158046"/>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2" name="Shape 902"/>
            <p:cNvSpPr/>
            <p:nvPr/>
          </p:nvSpPr>
          <p:spPr>
            <a:xfrm>
              <a:off x="6881706" y="5238044"/>
              <a:ext cx="1" cy="158046"/>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3" name="Shape 903"/>
            <p:cNvSpPr/>
            <p:nvPr/>
          </p:nvSpPr>
          <p:spPr>
            <a:xfrm>
              <a:off x="8333457" y="5238044"/>
              <a:ext cx="1" cy="158046"/>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4" name="Shape 904"/>
            <p:cNvSpPr/>
            <p:nvPr/>
          </p:nvSpPr>
          <p:spPr>
            <a:xfrm>
              <a:off x="9990666" y="5238044"/>
              <a:ext cx="1" cy="158046"/>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5" name="Shape 905"/>
            <p:cNvSpPr/>
            <p:nvPr/>
          </p:nvSpPr>
          <p:spPr>
            <a:xfrm>
              <a:off x="11442417" y="5238044"/>
              <a:ext cx="1" cy="158046"/>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6" name="Shape 906"/>
            <p:cNvSpPr/>
            <p:nvPr/>
          </p:nvSpPr>
          <p:spPr>
            <a:xfrm>
              <a:off x="2151662" y="2984782"/>
              <a:ext cx="338667" cy="1"/>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7" name="Shape 907"/>
            <p:cNvSpPr/>
            <p:nvPr/>
          </p:nvSpPr>
          <p:spPr>
            <a:xfrm>
              <a:off x="2151662" y="2050062"/>
              <a:ext cx="338667" cy="1"/>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8" name="Shape 908"/>
            <p:cNvSpPr/>
            <p:nvPr/>
          </p:nvSpPr>
          <p:spPr>
            <a:xfrm>
              <a:off x="2151662" y="1467555"/>
              <a:ext cx="338667" cy="1"/>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09" name="Shape 909"/>
            <p:cNvSpPr/>
            <p:nvPr/>
          </p:nvSpPr>
          <p:spPr>
            <a:xfrm>
              <a:off x="2151662" y="1002453"/>
              <a:ext cx="338667" cy="1"/>
            </a:xfrm>
            <a:prstGeom prst="line">
              <a:avLst/>
            </a:prstGeom>
            <a:noFill/>
            <a:ln w="635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10" name="Shape 910"/>
            <p:cNvSpPr/>
            <p:nvPr/>
          </p:nvSpPr>
          <p:spPr>
            <a:xfrm>
              <a:off x="406400" y="2704817"/>
              <a:ext cx="1043530" cy="735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50%</a:t>
              </a:r>
            </a:p>
          </p:txBody>
        </p:sp>
        <p:sp>
          <p:nvSpPr>
            <p:cNvPr id="911" name="Shape 911"/>
            <p:cNvSpPr/>
            <p:nvPr/>
          </p:nvSpPr>
          <p:spPr>
            <a:xfrm>
              <a:off x="406400" y="1772355"/>
              <a:ext cx="1043530"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70%</a:t>
              </a:r>
            </a:p>
          </p:txBody>
        </p:sp>
        <p:sp>
          <p:nvSpPr>
            <p:cNvPr id="912" name="Shape 912"/>
            <p:cNvSpPr/>
            <p:nvPr/>
          </p:nvSpPr>
          <p:spPr>
            <a:xfrm>
              <a:off x="406400" y="1189848"/>
              <a:ext cx="1043530" cy="735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80%</a:t>
              </a:r>
            </a:p>
          </p:txBody>
        </p:sp>
        <p:sp>
          <p:nvSpPr>
            <p:cNvPr id="913" name="Shape 913"/>
            <p:cNvSpPr/>
            <p:nvPr/>
          </p:nvSpPr>
          <p:spPr>
            <a:xfrm>
              <a:off x="406400" y="724746"/>
              <a:ext cx="1043530" cy="7357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90%</a:t>
              </a:r>
            </a:p>
          </p:txBody>
        </p:sp>
        <p:sp>
          <p:nvSpPr>
            <p:cNvPr id="914" name="Shape 914"/>
            <p:cNvSpPr/>
            <p:nvPr/>
          </p:nvSpPr>
          <p:spPr>
            <a:xfrm flipV="1">
              <a:off x="2379697" y="2987040"/>
              <a:ext cx="1338863" cy="2327770"/>
            </a:xfrm>
            <a:prstGeom prst="line">
              <a:avLst/>
            </a:prstGeom>
            <a:noFill/>
            <a:ln w="101600" cap="flat">
              <a:solidFill>
                <a:srgbClr val="0000FF"/>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15" name="Shape 915"/>
            <p:cNvSpPr/>
            <p:nvPr/>
          </p:nvSpPr>
          <p:spPr>
            <a:xfrm flipV="1">
              <a:off x="3811128" y="2052320"/>
              <a:ext cx="1790419" cy="932463"/>
            </a:xfrm>
            <a:prstGeom prst="line">
              <a:avLst/>
            </a:prstGeom>
            <a:noFill/>
            <a:ln w="63500" cap="flat">
              <a:solidFill>
                <a:srgbClr val="0000FF"/>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16" name="Shape 916"/>
            <p:cNvSpPr/>
            <p:nvPr/>
          </p:nvSpPr>
          <p:spPr>
            <a:xfrm flipV="1">
              <a:off x="5655733" y="1004711"/>
              <a:ext cx="2865120" cy="1045352"/>
            </a:xfrm>
            <a:prstGeom prst="line">
              <a:avLst/>
            </a:prstGeom>
            <a:noFill/>
            <a:ln w="25400" cap="flat">
              <a:solidFill>
                <a:srgbClr val="0000FF"/>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17" name="Shape 917"/>
            <p:cNvSpPr/>
            <p:nvPr/>
          </p:nvSpPr>
          <p:spPr>
            <a:xfrm>
              <a:off x="3928533" y="2783840"/>
              <a:ext cx="6835996" cy="6214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sz="2800">
                  <a:latin typeface="Book Antiqua"/>
                  <a:ea typeface="Book Antiqua"/>
                  <a:cs typeface="Book Antiqua"/>
                  <a:sym typeface="Book Antiqua"/>
                </a:defRPr>
              </a:lvl1pPr>
            </a:lstStyle>
            <a:p>
              <a:pPr/>
              <a:r>
                <a:t>&lt;-Mays &amp; Jones 50% prevented(IBM) 1990</a:t>
              </a:r>
            </a:p>
          </p:txBody>
        </p:sp>
        <p:sp>
          <p:nvSpPr>
            <p:cNvPr id="918" name="Shape 918"/>
            <p:cNvSpPr/>
            <p:nvPr/>
          </p:nvSpPr>
          <p:spPr>
            <a:xfrm>
              <a:off x="5795715" y="1840088"/>
              <a:ext cx="4808659" cy="6214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sz="2800">
                  <a:latin typeface="Book Antiqua"/>
                  <a:ea typeface="Book Antiqua"/>
                  <a:cs typeface="Book Antiqua"/>
                  <a:sym typeface="Book Antiqua"/>
                </a:defRPr>
              </a:lvl1pPr>
            </a:lstStyle>
            <a:p>
              <a:pPr/>
              <a:r>
                <a:t>&lt;- Mays 1993, 70% prevented</a:t>
              </a:r>
            </a:p>
          </p:txBody>
        </p:sp>
        <p:sp>
          <p:nvSpPr>
            <p:cNvPr id="919" name="Shape 919"/>
            <p:cNvSpPr/>
            <p:nvPr/>
          </p:nvSpPr>
          <p:spPr>
            <a:xfrm>
              <a:off x="3515360" y="4572000"/>
              <a:ext cx="430954"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1</a:t>
              </a:r>
            </a:p>
          </p:txBody>
        </p:sp>
        <p:sp>
          <p:nvSpPr>
            <p:cNvPr id="920" name="Shape 920"/>
            <p:cNvSpPr/>
            <p:nvPr/>
          </p:nvSpPr>
          <p:spPr>
            <a:xfrm>
              <a:off x="4964853" y="4572000"/>
              <a:ext cx="430954"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2</a:t>
              </a:r>
            </a:p>
          </p:txBody>
        </p:sp>
        <p:sp>
          <p:nvSpPr>
            <p:cNvPr id="921" name="Shape 921"/>
            <p:cNvSpPr/>
            <p:nvPr/>
          </p:nvSpPr>
          <p:spPr>
            <a:xfrm>
              <a:off x="6416604" y="4572000"/>
              <a:ext cx="430954"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3</a:t>
              </a:r>
            </a:p>
          </p:txBody>
        </p:sp>
        <p:sp>
          <p:nvSpPr>
            <p:cNvPr id="922" name="Shape 922"/>
            <p:cNvSpPr/>
            <p:nvPr/>
          </p:nvSpPr>
          <p:spPr>
            <a:xfrm>
              <a:off x="7866098" y="4572000"/>
              <a:ext cx="430954"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4</a:t>
              </a:r>
            </a:p>
          </p:txBody>
        </p:sp>
        <p:sp>
          <p:nvSpPr>
            <p:cNvPr id="923" name="Shape 923"/>
            <p:cNvSpPr/>
            <p:nvPr/>
          </p:nvSpPr>
          <p:spPr>
            <a:xfrm>
              <a:off x="9525564" y="4572000"/>
              <a:ext cx="430954"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5</a:t>
              </a:r>
            </a:p>
          </p:txBody>
        </p:sp>
        <p:sp>
          <p:nvSpPr>
            <p:cNvPr id="924" name="Shape 924"/>
            <p:cNvSpPr/>
            <p:nvPr/>
          </p:nvSpPr>
          <p:spPr>
            <a:xfrm>
              <a:off x="10769600" y="4572000"/>
              <a:ext cx="430954" cy="7357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Book Antiqua"/>
                  <a:ea typeface="Book Antiqua"/>
                  <a:cs typeface="Book Antiqua"/>
                  <a:sym typeface="Book Antiqua"/>
                </a:defRPr>
              </a:lvl1pPr>
            </a:lstStyle>
            <a:p>
              <a:pPr/>
              <a:r>
                <a:t>6</a:t>
              </a:r>
            </a:p>
          </p:txBody>
        </p:sp>
        <p:sp>
          <p:nvSpPr>
            <p:cNvPr id="925" name="Shape 925"/>
            <p:cNvSpPr/>
            <p:nvPr/>
          </p:nvSpPr>
          <p:spPr>
            <a:xfrm flipV="1">
              <a:off x="2357120" y="2984782"/>
              <a:ext cx="754098" cy="2214881"/>
            </a:xfrm>
            <a:prstGeom prst="line">
              <a:avLst/>
            </a:prstGeom>
            <a:noFill/>
            <a:ln w="63500" cap="flat">
              <a:solidFill>
                <a:srgbClr val="4F81BD"/>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26" name="Shape 926"/>
            <p:cNvSpPr/>
            <p:nvPr/>
          </p:nvSpPr>
          <p:spPr>
            <a:xfrm>
              <a:off x="4763911" y="2625795"/>
              <a:ext cx="5183859" cy="17136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4826" tIns="94826" rIns="94826" bIns="94826" numCol="1" anchor="t">
              <a:spAutoFit/>
            </a:bodyPr>
            <a:lstStyle/>
            <a:p>
              <a:pPr algn="l" defTabSz="2675467">
                <a:defRPr>
                  <a:solidFill>
                    <a:srgbClr val="0000FF"/>
                  </a:solidFill>
                  <a:latin typeface="Book Antiqua"/>
                  <a:ea typeface="Book Antiqua"/>
                  <a:cs typeface="Book Antiqua"/>
                  <a:sym typeface="Book Antiqua"/>
                </a:defRPr>
              </a:pPr>
              <a:r>
                <a:t>   </a:t>
              </a:r>
            </a:p>
            <a:p>
              <a:pPr algn="l" defTabSz="2675467">
                <a:defRPr>
                  <a:solidFill>
                    <a:srgbClr val="0000FF"/>
                  </a:solidFill>
                  <a:latin typeface="Book Antiqua"/>
                  <a:ea typeface="Book Antiqua"/>
                  <a:cs typeface="Book Antiqua"/>
                  <a:sym typeface="Book Antiqua"/>
                </a:defRPr>
              </a:pPr>
              <a:r>
                <a:t> </a:t>
              </a:r>
              <a:r>
                <a:rPr sz="2800">
                  <a:solidFill>
                    <a:srgbClr val="C0504D"/>
                  </a:solidFill>
                  <a:effectLst>
                    <a:outerShdw sx="100000" sy="100000" kx="0" ky="0" algn="b" rotWithShape="0" blurRad="38100" dist="38100" dir="2700000">
                      <a:srgbClr val="DDDDDD"/>
                    </a:outerShdw>
                  </a:effectLst>
                </a:rPr>
                <a:t>"</a:t>
              </a:r>
              <a:r>
                <a:rPr sz="6400">
                  <a:solidFill>
                    <a:srgbClr val="C0504D"/>
                  </a:solidFill>
                  <a:effectLst>
                    <a:outerShdw sx="100000" sy="100000" kx="0" ky="0" algn="b" rotWithShape="0" blurRad="38100" dist="38100" dir="2700000">
                      <a:srgbClr val="DDDDDD"/>
                    </a:outerShdw>
                  </a:effectLst>
                </a:rPr>
                <a:t>Prevented</a:t>
              </a:r>
              <a:r>
                <a:rPr sz="2800">
                  <a:effectLst>
                    <a:outerShdw sx="100000" sy="100000" kx="0" ky="0" algn="b" rotWithShape="0" blurRad="38100" dist="38100" dir="2700000">
                      <a:srgbClr val="DDDDDD"/>
                    </a:outerShdw>
                  </a:effectLst>
                </a:rPr>
                <a:t>"</a:t>
              </a:r>
            </a:p>
          </p:txBody>
        </p:sp>
        <p:sp>
          <p:nvSpPr>
            <p:cNvPr id="927" name="Shape 927"/>
            <p:cNvSpPr/>
            <p:nvPr/>
          </p:nvSpPr>
          <p:spPr>
            <a:xfrm>
              <a:off x="2332284" y="535093"/>
              <a:ext cx="6405316" cy="1"/>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28" name="Shape 928"/>
            <p:cNvSpPr/>
            <p:nvPr/>
          </p:nvSpPr>
          <p:spPr>
            <a:xfrm flipV="1">
              <a:off x="3185724" y="1162756"/>
              <a:ext cx="546383" cy="1831058"/>
            </a:xfrm>
            <a:prstGeom prst="line">
              <a:avLst/>
            </a:prstGeom>
            <a:noFill/>
            <a:ln w="63500" cap="flat">
              <a:solidFill>
                <a:srgbClr val="4F81BD"/>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29" name="Shape 929"/>
            <p:cNvSpPr/>
            <p:nvPr/>
          </p:nvSpPr>
          <p:spPr>
            <a:xfrm flipV="1">
              <a:off x="3811128" y="731519"/>
              <a:ext cx="1790419" cy="424464"/>
            </a:xfrm>
            <a:prstGeom prst="line">
              <a:avLst/>
            </a:prstGeom>
            <a:noFill/>
            <a:ln w="63500" cap="flat">
              <a:solidFill>
                <a:srgbClr val="4F81BD"/>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30" name="Shape 930"/>
            <p:cNvSpPr/>
            <p:nvPr/>
          </p:nvSpPr>
          <p:spPr>
            <a:xfrm flipV="1">
              <a:off x="5657991" y="629920"/>
              <a:ext cx="2657405" cy="106116"/>
            </a:xfrm>
            <a:prstGeom prst="line">
              <a:avLst/>
            </a:prstGeom>
            <a:noFill/>
            <a:ln w="25400" cap="flat">
              <a:solidFill>
                <a:srgbClr val="4F81BD"/>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31" name="Shape 931"/>
            <p:cNvSpPr/>
            <p:nvPr/>
          </p:nvSpPr>
          <p:spPr>
            <a:xfrm>
              <a:off x="3928533" y="1169528"/>
              <a:ext cx="2553516" cy="10024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p>
              <a:pPr algn="l" defTabSz="2675467">
                <a:defRPr sz="2800">
                  <a:latin typeface="Calibri"/>
                  <a:ea typeface="Calibri"/>
                  <a:cs typeface="Calibri"/>
                  <a:sym typeface="Calibri"/>
                </a:defRPr>
              </a:pPr>
              <a:r>
                <a:t>70% Detection</a:t>
              </a:r>
            </a:p>
            <a:p>
              <a:pPr algn="l" defTabSz="2675467">
                <a:defRPr sz="2800">
                  <a:latin typeface="Calibri"/>
                  <a:ea typeface="Calibri"/>
                  <a:cs typeface="Calibri"/>
                  <a:sym typeface="Calibri"/>
                </a:defRPr>
              </a:pPr>
              <a:r>
                <a:t> by Inspection</a:t>
              </a:r>
            </a:p>
          </p:txBody>
        </p:sp>
        <p:sp>
          <p:nvSpPr>
            <p:cNvPr id="932" name="Shape 932"/>
            <p:cNvSpPr/>
            <p:nvPr/>
          </p:nvSpPr>
          <p:spPr>
            <a:xfrm>
              <a:off x="5795715" y="399626"/>
              <a:ext cx="5980681" cy="10024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p>
              <a:pPr algn="l" defTabSz="2675467">
                <a:defRPr sz="2800">
                  <a:latin typeface="Calibri"/>
                  <a:ea typeface="Calibri"/>
                  <a:cs typeface="Calibri"/>
                  <a:sym typeface="Calibri"/>
                </a:defRPr>
              </a:pPr>
              <a:r>
                <a:t>95% cumulative detection </a:t>
              </a:r>
            </a:p>
            <a:p>
              <a:pPr algn="l" defTabSz="2675467">
                <a:defRPr sz="2800">
                  <a:latin typeface="Calibri"/>
                  <a:ea typeface="Calibri"/>
                  <a:cs typeface="Calibri"/>
                  <a:sym typeface="Calibri"/>
                </a:defRPr>
              </a:pPr>
              <a:r>
                <a:t>by Inspection (state of the art limit)</a:t>
              </a:r>
            </a:p>
          </p:txBody>
        </p:sp>
        <p:sp>
          <p:nvSpPr>
            <p:cNvPr id="933" name="Shape 933"/>
            <p:cNvSpPr/>
            <p:nvPr/>
          </p:nvSpPr>
          <p:spPr>
            <a:xfrm>
              <a:off x="2790613" y="1137919"/>
              <a:ext cx="843407" cy="596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sz="2800">
                  <a:latin typeface="Calibri"/>
                  <a:ea typeface="Calibri"/>
                  <a:cs typeface="Calibri"/>
                  <a:sym typeface="Calibri"/>
                </a:defRPr>
              </a:lvl1pPr>
            </a:lstStyle>
            <a:p>
              <a:pPr/>
              <a:r>
                <a:t>Test</a:t>
              </a:r>
            </a:p>
          </p:txBody>
        </p:sp>
        <p:sp>
          <p:nvSpPr>
            <p:cNvPr id="934" name="Shape 934"/>
            <p:cNvSpPr/>
            <p:nvPr/>
          </p:nvSpPr>
          <p:spPr>
            <a:xfrm>
              <a:off x="3187982" y="1898791"/>
              <a:ext cx="1905345" cy="1053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p>
              <a:pPr algn="l" defTabSz="2675467">
                <a:defRPr sz="2800">
                  <a:solidFill>
                    <a:srgbClr val="4F81BD"/>
                  </a:solidFill>
                  <a:effectLst>
                    <a:outerShdw sx="100000" sy="100000" kx="0" ky="0" algn="b" rotWithShape="0" blurRad="38100" dist="38100" dir="2700000">
                      <a:srgbClr val="DDDDDD"/>
                    </a:outerShdw>
                  </a:effectLst>
                  <a:latin typeface="Book Antiqua"/>
                  <a:ea typeface="Book Antiqua"/>
                  <a:cs typeface="Book Antiqua"/>
                  <a:sym typeface="Book Antiqua"/>
                </a:defRPr>
              </a:pPr>
              <a:r>
                <a:t> "Detected</a:t>
              </a:r>
            </a:p>
            <a:p>
              <a:pPr algn="l" defTabSz="2675467">
                <a:defRPr sz="2800">
                  <a:solidFill>
                    <a:srgbClr val="4F81BD"/>
                  </a:solidFill>
                  <a:effectLst>
                    <a:outerShdw sx="100000" sy="100000" kx="0" ky="0" algn="b" rotWithShape="0" blurRad="38100" dist="38100" dir="2700000">
                      <a:srgbClr val="DDDDDD"/>
                    </a:outerShdw>
                  </a:effectLst>
                  <a:latin typeface="Book Antiqua"/>
                  <a:ea typeface="Book Antiqua"/>
                  <a:cs typeface="Book Antiqua"/>
                  <a:sym typeface="Book Antiqua"/>
                </a:defRPr>
              </a:pPr>
              <a:r>
                <a:t>Cheaply"</a:t>
              </a:r>
            </a:p>
          </p:txBody>
        </p:sp>
        <p:sp>
          <p:nvSpPr>
            <p:cNvPr id="935" name="Shape 935"/>
            <p:cNvSpPr/>
            <p:nvPr/>
          </p:nvSpPr>
          <p:spPr>
            <a:xfrm>
              <a:off x="8696959" y="191911"/>
              <a:ext cx="975194" cy="5960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sz="2800">
                  <a:latin typeface="Calibri"/>
                  <a:ea typeface="Calibri"/>
                  <a:cs typeface="Calibri"/>
                  <a:sym typeface="Calibri"/>
                </a:defRPr>
              </a:lvl1pPr>
            </a:lstStyle>
            <a:p>
              <a:pPr/>
              <a:r>
                <a:t>100%</a:t>
              </a:r>
            </a:p>
          </p:txBody>
        </p:sp>
        <p:sp>
          <p:nvSpPr>
            <p:cNvPr id="936" name="Shape 936"/>
            <p:cNvSpPr/>
            <p:nvPr/>
          </p:nvSpPr>
          <p:spPr>
            <a:xfrm>
              <a:off x="3655342" y="1180817"/>
              <a:ext cx="27094" cy="69992"/>
            </a:xfrm>
            <a:prstGeom prst="ellipse">
              <a:avLst/>
            </a:prstGeom>
            <a:noFill/>
            <a:ln w="177800" cap="flat">
              <a:solidFill>
                <a:srgbClr val="C0504D"/>
              </a:solidFill>
              <a:prstDash val="solid"/>
              <a:round/>
            </a:ln>
            <a:effectLst/>
          </p:spPr>
          <p:txBody>
            <a:bodyPr wrap="square" lIns="65023" tIns="65023" rIns="65023" bIns="65023" numCol="1" anchor="ctr">
              <a:noAutofit/>
            </a:bodyPr>
            <a:lstStyle/>
            <a:p>
              <a:pPr algn="l" defTabSz="650240">
                <a:defRPr sz="2400">
                  <a:latin typeface="Calibri"/>
                  <a:ea typeface="Calibri"/>
                  <a:cs typeface="Calibri"/>
                  <a:sym typeface="Calibri"/>
                </a:defRPr>
              </a:pPr>
            </a:p>
          </p:txBody>
        </p:sp>
        <p:sp>
          <p:nvSpPr>
            <p:cNvPr id="937" name="Shape 937"/>
            <p:cNvSpPr/>
            <p:nvPr/>
          </p:nvSpPr>
          <p:spPr>
            <a:xfrm>
              <a:off x="5727982" y="643466"/>
              <a:ext cx="27094" cy="72250"/>
            </a:xfrm>
            <a:prstGeom prst="ellipse">
              <a:avLst/>
            </a:prstGeom>
            <a:noFill/>
            <a:ln w="177800" cap="flat">
              <a:solidFill>
                <a:srgbClr val="C0504D"/>
              </a:solidFill>
              <a:prstDash val="solid"/>
              <a:round/>
            </a:ln>
            <a:effectLst/>
          </p:spPr>
          <p:txBody>
            <a:bodyPr wrap="square" lIns="65023" tIns="65023" rIns="65023" bIns="65023" numCol="1" anchor="ctr">
              <a:noAutofit/>
            </a:bodyPr>
            <a:lstStyle/>
            <a:p>
              <a:pPr algn="l" defTabSz="650240">
                <a:defRPr sz="2400">
                  <a:latin typeface="Calibri"/>
                  <a:ea typeface="Calibri"/>
                  <a:cs typeface="Calibri"/>
                  <a:sym typeface="Calibri"/>
                </a:defRPr>
              </a:pPr>
            </a:p>
          </p:txBody>
        </p:sp>
        <p:sp>
          <p:nvSpPr>
            <p:cNvPr id="938" name="Shape 938"/>
            <p:cNvSpPr/>
            <p:nvPr/>
          </p:nvSpPr>
          <p:spPr>
            <a:xfrm>
              <a:off x="3863058" y="2903502"/>
              <a:ext cx="27094" cy="69991"/>
            </a:xfrm>
            <a:prstGeom prst="ellipse">
              <a:avLst/>
            </a:prstGeom>
            <a:noFill/>
            <a:ln w="177800" cap="flat">
              <a:solidFill>
                <a:srgbClr val="C0504D"/>
              </a:solidFill>
              <a:prstDash val="solid"/>
              <a:round/>
            </a:ln>
            <a:effectLst/>
          </p:spPr>
          <p:txBody>
            <a:bodyPr wrap="square" lIns="65023" tIns="65023" rIns="65023" bIns="65023" numCol="1" anchor="ctr">
              <a:noAutofit/>
            </a:bodyPr>
            <a:lstStyle/>
            <a:p>
              <a:pPr algn="l" defTabSz="650240">
                <a:defRPr sz="2400">
                  <a:latin typeface="Calibri"/>
                  <a:ea typeface="Calibri"/>
                  <a:cs typeface="Calibri"/>
                  <a:sym typeface="Calibri"/>
                </a:defRPr>
              </a:pPr>
            </a:p>
          </p:txBody>
        </p:sp>
        <p:sp>
          <p:nvSpPr>
            <p:cNvPr id="939" name="Shape 939"/>
            <p:cNvSpPr/>
            <p:nvPr/>
          </p:nvSpPr>
          <p:spPr>
            <a:xfrm>
              <a:off x="5522524" y="2041031"/>
              <a:ext cx="24836" cy="74508"/>
            </a:xfrm>
            <a:prstGeom prst="ellipse">
              <a:avLst/>
            </a:prstGeom>
            <a:noFill/>
            <a:ln w="177800" cap="flat">
              <a:solidFill>
                <a:srgbClr val="C0504D"/>
              </a:solidFill>
              <a:prstDash val="solid"/>
              <a:round/>
            </a:ln>
            <a:effectLst/>
          </p:spPr>
          <p:txBody>
            <a:bodyPr wrap="square" lIns="65023" tIns="65023" rIns="65023" bIns="65023" numCol="1" anchor="ctr">
              <a:noAutofit/>
            </a:bodyPr>
            <a:lstStyle/>
            <a:p>
              <a:pPr algn="l" defTabSz="650240">
                <a:defRPr sz="2400">
                  <a:latin typeface="Calibri"/>
                  <a:ea typeface="Calibri"/>
                  <a:cs typeface="Calibri"/>
                  <a:sym typeface="Calibri"/>
                </a:defRPr>
              </a:pPr>
            </a:p>
          </p:txBody>
        </p:sp>
        <p:sp>
          <p:nvSpPr>
            <p:cNvPr id="940" name="Shape 940"/>
            <p:cNvSpPr/>
            <p:nvPr/>
          </p:nvSpPr>
          <p:spPr>
            <a:xfrm flipV="1">
              <a:off x="2174239" y="1079218"/>
              <a:ext cx="912144" cy="4197209"/>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41" name="Shape 941"/>
            <p:cNvSpPr/>
            <p:nvPr/>
          </p:nvSpPr>
          <p:spPr>
            <a:xfrm flipV="1">
              <a:off x="3106702" y="609599"/>
              <a:ext cx="2465494" cy="465104"/>
            </a:xfrm>
            <a:prstGeom prst="line">
              <a:avLst/>
            </a:prstGeom>
            <a:noFill/>
            <a:ln w="12700" cap="flat">
              <a:solidFill>
                <a:srgbClr val="000000"/>
              </a:solidFill>
              <a:prstDash val="solid"/>
              <a:round/>
            </a:ln>
            <a:effectLst/>
          </p:spPr>
          <p:txBody>
            <a:bodyPr wrap="square" lIns="65023" tIns="65023" rIns="65023" bIns="65023" numCol="1" anchor="t">
              <a:noAutofit/>
            </a:bodyPr>
            <a:lstStyle/>
            <a:p>
              <a:pPr algn="l" defTabSz="650240">
                <a:defRPr sz="2400">
                  <a:latin typeface="Calibri"/>
                  <a:ea typeface="Calibri"/>
                  <a:cs typeface="Calibri"/>
                  <a:sym typeface="Calibri"/>
                </a:defRPr>
              </a:pPr>
            </a:p>
          </p:txBody>
        </p:sp>
        <p:sp>
          <p:nvSpPr>
            <p:cNvPr id="942" name="Shape 942"/>
            <p:cNvSpPr/>
            <p:nvPr/>
          </p:nvSpPr>
          <p:spPr>
            <a:xfrm>
              <a:off x="2591929" y="399626"/>
              <a:ext cx="913380" cy="7036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4826" tIns="94826" rIns="94826" bIns="94826" numCol="1" anchor="t">
              <a:spAutoFit/>
            </a:bodyPr>
            <a:lstStyle>
              <a:lvl1pPr algn="l" defTabSz="2675467">
                <a:defRPr>
                  <a:latin typeface="Times New Roman"/>
                  <a:ea typeface="Times New Roman"/>
                  <a:cs typeface="Times New Roman"/>
                  <a:sym typeface="Times New Roman"/>
                </a:defRPr>
              </a:lvl1pPr>
            </a:lstStyle>
            <a:p>
              <a:pPr/>
              <a:r>
                <a:t>Use</a:t>
              </a:r>
            </a:p>
          </p:txBody>
        </p:sp>
      </p:grpSp>
      <p:pic>
        <p:nvPicPr>
          <p:cNvPr id="944" name="image35.jpeg" descr="IBMLOGO"/>
          <p:cNvPicPr>
            <a:picLocks noChangeAspect="1"/>
          </p:cNvPicPr>
          <p:nvPr/>
        </p:nvPicPr>
        <p:blipFill>
          <a:blip r:embed="rId2">
            <a:extLst/>
          </a:blip>
          <a:stretch>
            <a:fillRect/>
          </a:stretch>
        </p:blipFill>
        <p:spPr>
          <a:xfrm>
            <a:off x="10403840" y="4768426"/>
            <a:ext cx="2456463" cy="1284678"/>
          </a:xfrm>
          <a:prstGeom prst="rect">
            <a:avLst/>
          </a:prstGeom>
          <a:ln w="12700">
            <a:miter lim="400000"/>
          </a:ln>
        </p:spPr>
      </p:pic>
      <p:pic>
        <p:nvPicPr>
          <p:cNvPr id="945" name="image36.png"/>
          <p:cNvPicPr>
            <a:picLocks noChangeAspect="1"/>
          </p:cNvPicPr>
          <p:nvPr/>
        </p:nvPicPr>
        <p:blipFill>
          <a:blip r:embed="rId3">
            <a:extLst/>
          </a:blip>
          <a:stretch>
            <a:fillRect/>
          </a:stretch>
        </p:blipFill>
        <p:spPr>
          <a:xfrm>
            <a:off x="10620586" y="5743786"/>
            <a:ext cx="1959752" cy="740552"/>
          </a:xfrm>
          <a:prstGeom prst="rect">
            <a:avLst/>
          </a:prstGeom>
          <a:ln w="12700">
            <a:miter lim="400000"/>
          </a:ln>
        </p:spPr>
      </p:pic>
      <p:sp>
        <p:nvSpPr>
          <p:cNvPr id="946" name="Shape 946"/>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7" name="Shape 947"/>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98989"/>
                </a:solidFill>
                <a:latin typeface="Calibri"/>
                <a:ea typeface="Calibri"/>
                <a:cs typeface="Calibri"/>
                <a:sym typeface="Calibri"/>
              </a:defRPr>
            </a:lvl1pPr>
          </a:lstStyle>
          <a:p>
            <a:pPr/>
            <a:r>
              <a:t>19 August 2014</a:t>
            </a:r>
          </a:p>
        </p:txBody>
      </p:sp>
      <p:sp>
        <p:nvSpPr>
          <p:cNvPr id="948" name="Shape 948"/>
          <p:cNvSpPr/>
          <p:nvPr/>
        </p:nvSpPr>
        <p:spPr>
          <a:xfrm>
            <a:off x="8323363" y="8698822"/>
            <a:ext cx="3421969" cy="1201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400"/>
              </a:spcBef>
              <a:defRPr sz="1800">
                <a:latin typeface="Arial Black"/>
                <a:ea typeface="Arial Black"/>
                <a:cs typeface="Arial Black"/>
                <a:sym typeface="Arial Black"/>
              </a:defRPr>
            </a:pPr>
            <a:r>
              <a:t>These slides are at </a:t>
            </a:r>
          </a:p>
          <a:p>
            <a:pPr defTabSz="457200">
              <a:spcBef>
                <a:spcPts val="400"/>
              </a:spcBef>
              <a:defRPr sz="1800">
                <a:latin typeface="Arial Black"/>
                <a:ea typeface="Arial Black"/>
                <a:cs typeface="Arial Black"/>
                <a:sym typeface="Arial Black"/>
              </a:defRPr>
            </a:pPr>
            <a:r>
              <a:rPr u="sng">
                <a:solidFill>
                  <a:srgbClr val="0000FF"/>
                </a:solidFill>
                <a:uFill>
                  <a:solidFill>
                    <a:srgbClr val="0000FF"/>
                  </a:solidFill>
                </a:uFill>
                <a:hlinkClick r:id="rId4" invalidUrl="" action="" tgtFrame="" tooltip="" history="1" highlightClick="0" endSnd="0"/>
              </a:rPr>
              <a:t>http://www.gilb.com/</a:t>
            </a:r>
            <a:r>
              <a:rPr u="sng">
                <a:solidFill>
                  <a:srgbClr val="0000FF"/>
                </a:solidFill>
                <a:uFill>
                  <a:solidFill>
                    <a:srgbClr val="0000FF"/>
                  </a:solidFill>
                </a:uFill>
                <a:hlinkClick r:id="rId4" invalidUrl="" action="" tgtFrame="" tooltip="" history="1" highlightClick="0" endSnd="0"/>
              </a:rPr>
              <a:t>dl821</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50" name="Shape 950"/>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Copyright Tom@Gilb.com 2016</a:t>
            </a:r>
          </a:p>
        </p:txBody>
      </p:sp>
      <p:sp>
        <p:nvSpPr>
          <p:cNvPr id="951" name="Shape 951"/>
          <p:cNvSpPr/>
          <p:nvPr/>
        </p:nvSpPr>
        <p:spPr>
          <a:xfrm>
            <a:off x="975359" y="9050691"/>
            <a:ext cx="183587" cy="322084"/>
          </a:xfrm>
          <a:prstGeom prst="rect">
            <a:avLst/>
          </a:prstGeom>
          <a:ln w="12700">
            <a:miter lim="400000"/>
          </a:ln>
          <a:extLst>
            <a:ext uri="{C572A759-6A51-4108-AA02-DFA0A04FC94B}">
              <ma14:wrappingTextBoxFlag xmlns:ma14="http://schemas.microsoft.com/office/mac/drawingml/2011/main" val="1"/>
            </a:ext>
          </a:extLst>
        </p:spPr>
        <p:txBody>
          <a:bodyPr wrap="none" lIns="63217" tIns="63217" rIns="63217" bIns="63217" anchor="ctr">
            <a:spAutoFit/>
          </a:bodyPr>
          <a:lstStyle>
            <a:lvl1pPr algn="l" defTabSz="650240">
              <a:defRPr sz="1400">
                <a:latin typeface="Times New Roman"/>
                <a:ea typeface="Times New Roman"/>
                <a:cs typeface="Times New Roman"/>
                <a:sym typeface="Times New Roman"/>
              </a:defRPr>
            </a:lvl1pPr>
          </a:lstStyle>
          <a:p>
            <a:pPr/>
            <a:r>
              <a:t> </a:t>
            </a:r>
          </a:p>
        </p:txBody>
      </p:sp>
      <p:sp>
        <p:nvSpPr>
          <p:cNvPr id="952" name="Shape 952"/>
          <p:cNvSpPr/>
          <p:nvPr>
            <p:ph type="title"/>
          </p:nvPr>
        </p:nvSpPr>
        <p:spPr>
          <a:xfrm>
            <a:off x="869245" y="216746"/>
            <a:ext cx="11054081" cy="866988"/>
          </a:xfrm>
          <a:prstGeom prst="rect">
            <a:avLst/>
          </a:prstGeom>
        </p:spPr>
        <p:txBody>
          <a:bodyPr/>
          <a:lstStyle>
            <a:lvl1pPr defTabSz="591718">
              <a:defRPr sz="4914"/>
            </a:lvl1pPr>
          </a:lstStyle>
          <a:p>
            <a:pPr/>
            <a:r>
              <a:t>IBM MN &amp; NC DP Experience  </a:t>
            </a:r>
          </a:p>
        </p:txBody>
      </p:sp>
      <p:sp>
        <p:nvSpPr>
          <p:cNvPr id="953" name="Shape 953"/>
          <p:cNvSpPr/>
          <p:nvPr>
            <p:ph type="body" idx="1"/>
          </p:nvPr>
        </p:nvSpPr>
        <p:spPr>
          <a:xfrm>
            <a:off x="214489" y="993421"/>
            <a:ext cx="12788055" cy="7154135"/>
          </a:xfrm>
          <a:prstGeom prst="rect">
            <a:avLst/>
          </a:prstGeom>
        </p:spPr>
        <p:txBody>
          <a:bodyPr/>
          <a:lstStyle/>
          <a:p>
            <a:pPr marL="446455" indent="-446455" defTabSz="604723">
              <a:spcBef>
                <a:spcPts val="600"/>
              </a:spcBef>
              <a:defRPr sz="2604">
                <a:latin typeface="Arial Black"/>
                <a:ea typeface="Arial Black"/>
                <a:cs typeface="Arial Black"/>
                <a:sym typeface="Arial Black"/>
              </a:defRPr>
            </a:pPr>
            <a:r>
              <a:t>2162 DPP Actions implemented </a:t>
            </a:r>
          </a:p>
          <a:p>
            <a:pPr lvl="1" marL="797242" indent="-372046" defTabSz="604723">
              <a:spcBef>
                <a:spcPts val="600"/>
              </a:spcBef>
              <a:defRPr sz="2604"/>
            </a:pPr>
            <a:r>
              <a:t>between Dec. 91 and May 1993 (30 months)&lt;-Kan</a:t>
            </a:r>
          </a:p>
          <a:p>
            <a:pPr marL="446455" indent="-446455" defTabSz="604723">
              <a:spcBef>
                <a:spcPts val="600"/>
              </a:spcBef>
              <a:defRPr sz="2604"/>
            </a:pPr>
          </a:p>
          <a:p>
            <a:pPr marL="446455" indent="-446455" defTabSz="604723">
              <a:spcBef>
                <a:spcPts val="600"/>
              </a:spcBef>
              <a:defRPr sz="2604"/>
            </a:pPr>
            <a:r>
              <a:t>RTP about 182 per year for 200 people.&lt;-Mays 1995</a:t>
            </a:r>
          </a:p>
          <a:p>
            <a:pPr lvl="1" marL="779526" indent="-354329" defTabSz="604723">
              <a:spcBef>
                <a:spcPts val="500"/>
              </a:spcBef>
              <a:defRPr sz="2232"/>
            </a:pPr>
            <a:r>
              <a:t>1822 suggested ten years (85-94)</a:t>
            </a:r>
            <a:endParaRPr sz="3534"/>
          </a:p>
          <a:p>
            <a:pPr lvl="1" marL="779526" indent="-354329" defTabSz="604723">
              <a:spcBef>
                <a:spcPts val="500"/>
              </a:spcBef>
              <a:defRPr sz="2232"/>
            </a:pPr>
            <a:r>
              <a:t>175 test related</a:t>
            </a:r>
            <a:endParaRPr sz="3534"/>
          </a:p>
          <a:p>
            <a:pPr marL="446455" indent="-446455" defTabSz="604723">
              <a:spcBef>
                <a:spcPts val="600"/>
              </a:spcBef>
              <a:defRPr sz="2604"/>
            </a:pPr>
            <a:r>
              <a:t>RTP 227 person org&lt;- Mays slides</a:t>
            </a:r>
          </a:p>
          <a:p>
            <a:pPr lvl="1" marL="779526" indent="-354329" defTabSz="604723">
              <a:spcBef>
                <a:spcPts val="500"/>
              </a:spcBef>
              <a:defRPr sz="2232"/>
            </a:pPr>
            <a:r>
              <a:t>130 actions (@ 0.5 work-years</a:t>
            </a:r>
            <a:endParaRPr sz="3534"/>
          </a:p>
          <a:p>
            <a:pPr lvl="1" marL="779526" indent="-354329" defTabSz="604723">
              <a:spcBef>
                <a:spcPts val="500"/>
              </a:spcBef>
              <a:defRPr sz="2232"/>
            </a:pPr>
            <a:r>
              <a:t>34 causal analysis meetings @ 0.2 work-years</a:t>
            </a:r>
            <a:endParaRPr sz="3534"/>
          </a:p>
          <a:p>
            <a:pPr lvl="1" marL="779526" indent="-354329" defTabSz="604723">
              <a:spcBef>
                <a:spcPts val="500"/>
              </a:spcBef>
              <a:defRPr sz="2232"/>
            </a:pPr>
            <a:r>
              <a:t>19 action team meetings @ 0.1work-years</a:t>
            </a:r>
            <a:endParaRPr sz="3534"/>
          </a:p>
          <a:p>
            <a:pPr lvl="1" marL="779526" indent="-354329" defTabSz="604723">
              <a:spcBef>
                <a:spcPts val="500"/>
              </a:spcBef>
              <a:defRPr sz="2232"/>
            </a:pPr>
            <a:r>
              <a:t>Kickoff meeting @ 0.1 work-years</a:t>
            </a:r>
            <a:endParaRPr sz="3534"/>
          </a:p>
          <a:p>
            <a:pPr lvl="1" marL="779526" indent="-354329" defTabSz="604723">
              <a:spcBef>
                <a:spcPts val="500"/>
              </a:spcBef>
              <a:defRPr sz="2232"/>
            </a:pPr>
            <a:r>
              <a:t>TOTAL costs 1% of org. resources</a:t>
            </a:r>
            <a:endParaRPr sz="3534"/>
          </a:p>
          <a:p>
            <a:pPr marL="438483" indent="-438483" defTabSz="604723">
              <a:defRPr sz="4092"/>
            </a:pPr>
            <a:r>
              <a:t>ROI DPP 10:1 to 13:1, internal 2:1 to 3:1</a:t>
            </a:r>
          </a:p>
          <a:p>
            <a:pPr marL="438483" indent="-438483" defTabSz="604723">
              <a:defRPr sz="4092"/>
            </a:pPr>
            <a:r>
              <a:t>Defect Rates at all stages 50% lower with DPP </a:t>
            </a:r>
            <a:endParaRPr sz="1674">
              <a:latin typeface="Arial Black"/>
              <a:ea typeface="Arial Black"/>
              <a:cs typeface="Arial Black"/>
              <a:sym typeface="Arial Black"/>
            </a:endParaRPr>
          </a:p>
        </p:txBody>
      </p:sp>
      <p:pic>
        <p:nvPicPr>
          <p:cNvPr id="954" name="image36.png"/>
          <p:cNvPicPr>
            <a:picLocks noChangeAspect="1"/>
          </p:cNvPicPr>
          <p:nvPr/>
        </p:nvPicPr>
        <p:blipFill>
          <a:blip r:embed="rId2">
            <a:extLst/>
          </a:blip>
          <a:stretch>
            <a:fillRect/>
          </a:stretch>
        </p:blipFill>
        <p:spPr>
          <a:xfrm>
            <a:off x="8778240" y="4334933"/>
            <a:ext cx="3492784" cy="1553352"/>
          </a:xfrm>
          <a:prstGeom prst="rect">
            <a:avLst/>
          </a:prstGeom>
          <a:ln w="12700">
            <a:miter lim="400000"/>
          </a:ln>
        </p:spPr>
      </p:pic>
      <p:pic>
        <p:nvPicPr>
          <p:cNvPr id="955" name="image35.jpeg" descr="IBMLOGO"/>
          <p:cNvPicPr>
            <a:picLocks noChangeAspect="1"/>
          </p:cNvPicPr>
          <p:nvPr/>
        </p:nvPicPr>
        <p:blipFill>
          <a:blip r:embed="rId3">
            <a:extLst/>
          </a:blip>
          <a:stretch>
            <a:fillRect/>
          </a:stretch>
        </p:blipFill>
        <p:spPr>
          <a:xfrm>
            <a:off x="10428339" y="2625709"/>
            <a:ext cx="2456463" cy="1284677"/>
          </a:xfrm>
          <a:prstGeom prst="rect">
            <a:avLst/>
          </a:prstGeom>
          <a:ln w="12700">
            <a:miter lim="400000"/>
          </a:ln>
        </p:spPr>
      </p:pic>
      <p:pic>
        <p:nvPicPr>
          <p:cNvPr id="956" name="image37.png" descr="Picture 5"/>
          <p:cNvPicPr>
            <a:picLocks noChangeAspect="1"/>
          </p:cNvPicPr>
          <p:nvPr/>
        </p:nvPicPr>
        <p:blipFill>
          <a:blip r:embed="rId4">
            <a:extLst/>
          </a:blip>
          <a:stretch>
            <a:fillRect/>
          </a:stretch>
        </p:blipFill>
        <p:spPr>
          <a:xfrm>
            <a:off x="8829614" y="919329"/>
            <a:ext cx="2185530" cy="1562383"/>
          </a:xfrm>
          <a:prstGeom prst="rect">
            <a:avLst/>
          </a:prstGeom>
          <a:ln w="12700">
            <a:miter lim="400000"/>
          </a:ln>
        </p:spPr>
      </p:pic>
      <p:sp>
        <p:nvSpPr>
          <p:cNvPr id="957" name="Shape 957"/>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8" name="Shape 958"/>
          <p:cNvSpPr/>
          <p:nvPr/>
        </p:nvSpPr>
        <p:spPr>
          <a:xfrm>
            <a:off x="8569108" y="8610769"/>
            <a:ext cx="3421968" cy="1201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400"/>
              </a:spcBef>
              <a:defRPr sz="1800">
                <a:latin typeface="Arial Black"/>
                <a:ea typeface="Arial Black"/>
                <a:cs typeface="Arial Black"/>
                <a:sym typeface="Arial Black"/>
              </a:defRPr>
            </a:pPr>
            <a:r>
              <a:t>These slides are at </a:t>
            </a:r>
          </a:p>
          <a:p>
            <a:pPr defTabSz="457200">
              <a:spcBef>
                <a:spcPts val="400"/>
              </a:spcBef>
              <a:defRPr sz="1800">
                <a:latin typeface="Arial Black"/>
                <a:ea typeface="Arial Black"/>
                <a:cs typeface="Arial Black"/>
                <a:sym typeface="Arial Black"/>
              </a:defRPr>
            </a:pPr>
            <a:r>
              <a:rPr u="sng">
                <a:solidFill>
                  <a:srgbClr val="0000FF"/>
                </a:solidFill>
                <a:uFill>
                  <a:solidFill>
                    <a:srgbClr val="0000FF"/>
                  </a:solidFill>
                </a:uFill>
                <a:hlinkClick r:id="rId5" invalidUrl="" action="" tgtFrame="" tooltip="" history="1" highlightClick="0" endSnd="0"/>
              </a:rPr>
              <a:t>http://www.gilb.com/</a:t>
            </a:r>
            <a:r>
              <a:rPr u="sng">
                <a:solidFill>
                  <a:srgbClr val="0000FF"/>
                </a:solidFill>
                <a:uFill>
                  <a:solidFill>
                    <a:srgbClr val="0000FF"/>
                  </a:solidFill>
                </a:uFill>
                <a:hlinkClick r:id="rId5" invalidUrl="" action="" tgtFrame="" tooltip="" history="1" highlightClick="0" endSnd="0"/>
              </a:rPr>
              <a:t>dl821</a:t>
            </a:r>
          </a:p>
        </p:txBody>
      </p:sp>
      <p:sp>
        <p:nvSpPr>
          <p:cNvPr id="959" name="Shape 959"/>
          <p:cNvSpPr/>
          <p:nvPr/>
        </p:nvSpPr>
        <p:spPr>
          <a:xfrm>
            <a:off x="8883801" y="4501842"/>
            <a:ext cx="2317090"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Research </a:t>
            </a:r>
          </a:p>
          <a:p>
            <a:pPr/>
            <a:r>
              <a:t>Triangle</a:t>
            </a:r>
          </a:p>
          <a:p>
            <a:pPr/>
            <a:r>
              <a:t>Park</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1" name="Shape 961"/>
          <p:cNvSpPr/>
          <p:nvPr>
            <p:ph type="title"/>
          </p:nvPr>
        </p:nvSpPr>
        <p:spPr>
          <a:prstGeom prst="rect">
            <a:avLst/>
          </a:prstGeom>
        </p:spPr>
        <p:txBody>
          <a:bodyPr/>
          <a:lstStyle/>
          <a:p>
            <a:pPr defTabSz="379729">
              <a:defRPr sz="5200"/>
            </a:pPr>
            <a:r>
              <a:t>5. by using </a:t>
            </a:r>
          </a:p>
          <a:p>
            <a:pPr defTabSz="379729">
              <a:defRPr sz="5200"/>
            </a:pPr>
            <a:r>
              <a:t>scale free methods: </a:t>
            </a:r>
          </a:p>
          <a:p>
            <a:pPr defTabSz="379729">
              <a:defRPr sz="5200"/>
            </a:pPr>
          </a:p>
          <a:p>
            <a:pPr defTabSz="379729">
              <a:defRPr sz="5200"/>
            </a:pPr>
            <a:r>
              <a:t>scale does not matter</a:t>
            </a:r>
          </a:p>
        </p:txBody>
      </p:sp>
      <p:sp>
        <p:nvSpPr>
          <p:cNvPr id="962" name="Shape 96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4" name="Shape 964"/>
          <p:cNvSpPr/>
          <p:nvPr>
            <p:ph type="title"/>
          </p:nvPr>
        </p:nvSpPr>
        <p:spPr>
          <a:xfrm>
            <a:off x="952500" y="444500"/>
            <a:ext cx="11099800" cy="950875"/>
          </a:xfrm>
          <a:prstGeom prst="rect">
            <a:avLst/>
          </a:prstGeom>
        </p:spPr>
        <p:txBody>
          <a:bodyPr/>
          <a:lstStyle>
            <a:lvl1pPr defTabSz="408940">
              <a:defRPr sz="5600"/>
            </a:lvl1pPr>
          </a:lstStyle>
          <a:p>
            <a:pPr/>
            <a:r>
              <a:t>Erik Simmons, Intel Scaling</a:t>
            </a:r>
          </a:p>
        </p:txBody>
      </p:sp>
      <p:sp>
        <p:nvSpPr>
          <p:cNvPr id="965" name="Shape 965"/>
          <p:cNvSpPr/>
          <p:nvPr>
            <p:ph type="body" idx="1"/>
          </p:nvPr>
        </p:nvSpPr>
        <p:spPr>
          <a:xfrm>
            <a:off x="184523" y="1468908"/>
            <a:ext cx="6887473" cy="8076336"/>
          </a:xfrm>
          <a:prstGeom prst="rect">
            <a:avLst/>
          </a:prstGeom>
        </p:spPr>
        <p:txBody>
          <a:bodyPr/>
          <a:lstStyle/>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 I’m deeply interested in scale-free practices. </a:t>
            </a: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I’m also interested in specific practices tuned to large, small, complicated, and complex projects, </a:t>
            </a: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but I find </a:t>
            </a:r>
            <a:r>
              <a:rPr b="1"/>
              <a:t>particular power in scale-free practices. </a:t>
            </a:r>
            <a:endParaRPr b="1"/>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Your work for decades has been focused on a very good set of these. </a:t>
            </a:r>
          </a:p>
          <a:p>
            <a:pPr lvl="1" marL="687493" indent="-260773" defTabSz="438911">
              <a:lnSpc>
                <a:spcPct val="117999"/>
              </a:lnSpc>
              <a:spcBef>
                <a:spcPts val="0"/>
              </a:spcBef>
              <a:buSzPct val="45000"/>
              <a:buBlip>
                <a:blip r:embed="rId2"/>
              </a:buBlip>
              <a:defRPr b="1" sz="2112">
                <a:latin typeface="Helvetica Neue"/>
                <a:ea typeface="Helvetica Neue"/>
                <a:cs typeface="Helvetica Neue"/>
                <a:sym typeface="Helvetica Neue"/>
              </a:defRPr>
            </a:pPr>
            <a:r>
              <a:t>SQC, for example, works on any size specification. It does not (need to) scale.</a:t>
            </a:r>
          </a:p>
          <a:p>
            <a:pPr lvl="1" marL="68749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SQC: (Specification Quality Control).see next slide</a:t>
            </a: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 </a:t>
            </a: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BTW, I think the agile principles are also quite scale-free. But most </a:t>
            </a:r>
            <a:r>
              <a:rPr b="1"/>
              <a:t>Scrum practices are definitely not.</a:t>
            </a:r>
            <a:endParaRPr b="1"/>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 </a:t>
            </a:r>
          </a:p>
          <a:p>
            <a:pPr marL="26077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So, perhaps you can chart a better course by advocating for use of scale-free core practices, </a:t>
            </a:r>
          </a:p>
          <a:p>
            <a:pPr lvl="1" marL="68749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augmented with a set of specific, tailored practices </a:t>
            </a:r>
          </a:p>
          <a:p>
            <a:pPr lvl="1" marL="687493" indent="-260773" defTabSz="438911">
              <a:lnSpc>
                <a:spcPct val="117999"/>
              </a:lnSpc>
              <a:spcBef>
                <a:spcPts val="0"/>
              </a:spcBef>
              <a:buSzPct val="45000"/>
              <a:buBlip>
                <a:blip r:embed="rId2"/>
              </a:buBlip>
              <a:defRPr sz="2112">
                <a:latin typeface="Helvetica Neue"/>
                <a:ea typeface="Helvetica Neue"/>
                <a:cs typeface="Helvetica Neue"/>
                <a:sym typeface="Helvetica Neue"/>
              </a:defRPr>
            </a:pPr>
            <a:r>
              <a:t>that are effective for the size of the project in question.</a:t>
            </a:r>
          </a:p>
        </p:txBody>
      </p:sp>
      <p:pic>
        <p:nvPicPr>
          <p:cNvPr id="966" name="Screen Shot 2016-09-12 at 09.02.24.png"/>
          <p:cNvPicPr>
            <a:picLocks noChangeAspect="1"/>
          </p:cNvPicPr>
          <p:nvPr/>
        </p:nvPicPr>
        <p:blipFill>
          <a:blip r:embed="rId3">
            <a:extLst/>
          </a:blip>
          <a:stretch>
            <a:fillRect/>
          </a:stretch>
        </p:blipFill>
        <p:spPr>
          <a:xfrm>
            <a:off x="7223259" y="2931553"/>
            <a:ext cx="4419601" cy="439420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xfrm>
            <a:off x="952499" y="-9737"/>
            <a:ext cx="6516018" cy="944726"/>
          </a:xfrm>
          <a:prstGeom prst="rect">
            <a:avLst/>
          </a:prstGeom>
        </p:spPr>
        <p:txBody>
          <a:bodyPr/>
          <a:lstStyle>
            <a:lvl1pPr defTabSz="572516">
              <a:defRPr sz="4704"/>
            </a:lvl1pPr>
          </a:lstStyle>
          <a:p>
            <a:pPr/>
            <a:r>
              <a:t>Degrees of Wickedness</a:t>
            </a:r>
          </a:p>
        </p:txBody>
      </p:sp>
      <p:sp>
        <p:nvSpPr>
          <p:cNvPr id="244" name="Shape 244"/>
          <p:cNvSpPr/>
          <p:nvPr>
            <p:ph type="body" idx="1"/>
          </p:nvPr>
        </p:nvSpPr>
        <p:spPr>
          <a:xfrm>
            <a:off x="360368" y="1062763"/>
            <a:ext cx="7425749" cy="7628075"/>
          </a:xfrm>
          <a:prstGeom prst="rect">
            <a:avLst/>
          </a:prstGeom>
        </p:spPr>
        <p:txBody>
          <a:bodyPr/>
          <a:lstStyle/>
          <a:p>
            <a:pPr algn="l" defTabSz="268731">
              <a:lnSpc>
                <a:spcPct val="150000"/>
              </a:lnSpc>
              <a:defRPr b="1" sz="1380">
                <a:latin typeface="Helvetica"/>
                <a:ea typeface="Helvetica"/>
                <a:cs typeface="Helvetica"/>
                <a:sym typeface="Helvetica"/>
              </a:defRPr>
            </a:pPr>
            <a:r>
              <a:t>“It turns out there's a slippery linguistic trap in the name 'wicked problem,' </a:t>
            </a:r>
          </a:p>
          <a:p>
            <a:pPr algn="l" defTabSz="268731">
              <a:lnSpc>
                <a:spcPct val="150000"/>
              </a:lnSpc>
              <a:defRPr b="1" sz="1380">
                <a:latin typeface="Helvetica"/>
                <a:ea typeface="Helvetica"/>
                <a:cs typeface="Helvetica"/>
                <a:sym typeface="Helvetica"/>
              </a:defRPr>
            </a:pPr>
            <a:r>
              <a:t>because the name implies there's a 'solution.’ </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It's more accurate to talk about the degree of 'wickedness' in a situation (or perhaps how messy a given 'mess' is). </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(Framing the challenge in this way might help to break our addiction to racing around creating and exacerbating 'problems' with our 'solutions.') </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The truth is that a wicked problem is a set of interlocking issues across many domains (i.e. political, environmental, economic, etc.), </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and any attempt to bound the scope of the challenge is arbitrary. </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Moreover, only a tame problem can be ‘solved'—</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wicked problems can only be managed more or less effectively, more or less efficiently. </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The best we can do is to find more elegant and expedient interventions,</a:t>
            </a:r>
          </a:p>
          <a:p>
            <a:pPr algn="l" defTabSz="268731">
              <a:lnSpc>
                <a:spcPct val="150000"/>
              </a:lnSpc>
              <a:defRPr b="1" sz="1380">
                <a:latin typeface="Helvetica"/>
                <a:ea typeface="Helvetica"/>
                <a:cs typeface="Helvetica"/>
                <a:sym typeface="Helvetica"/>
              </a:defRPr>
            </a:pPr>
          </a:p>
          <a:p>
            <a:pPr algn="l" defTabSz="268731">
              <a:lnSpc>
                <a:spcPct val="150000"/>
              </a:lnSpc>
              <a:defRPr b="1" sz="1380">
                <a:latin typeface="Helvetica"/>
                <a:ea typeface="Helvetica"/>
                <a:cs typeface="Helvetica"/>
                <a:sym typeface="Helvetica"/>
              </a:defRPr>
            </a:pPr>
            <a:r>
              <a:t> but ultimately the human condition is that there's no getting away from the 'Whac-a-mole' phenomenon that even the most elegant intervention on a wicked problem will make some issue(s) more wicked for some stakeholder(s).”</a:t>
            </a:r>
          </a:p>
        </p:txBody>
      </p:sp>
      <p:pic>
        <p:nvPicPr>
          <p:cNvPr id="245" name="Screen Shot 2016-01-10 at 02.30.17.png"/>
          <p:cNvPicPr>
            <a:picLocks noChangeAspect="1"/>
          </p:cNvPicPr>
          <p:nvPr/>
        </p:nvPicPr>
        <p:blipFill>
          <a:blip r:embed="rId3">
            <a:extLst/>
          </a:blip>
          <a:stretch>
            <a:fillRect/>
          </a:stretch>
        </p:blipFill>
        <p:spPr>
          <a:xfrm>
            <a:off x="7734300" y="328083"/>
            <a:ext cx="4749800" cy="7162801"/>
          </a:xfrm>
          <a:prstGeom prst="rect">
            <a:avLst/>
          </a:prstGeom>
          <a:ln w="12700">
            <a:miter lim="400000"/>
          </a:ln>
        </p:spPr>
      </p:pic>
      <p:sp>
        <p:nvSpPr>
          <p:cNvPr id="246" name="Shape 246"/>
          <p:cNvSpPr/>
          <p:nvPr/>
        </p:nvSpPr>
        <p:spPr>
          <a:xfrm>
            <a:off x="8928074" y="7960783"/>
            <a:ext cx="236225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Jeff Conklin</a:t>
            </a:r>
          </a:p>
        </p:txBody>
      </p:sp>
      <p:sp>
        <p:nvSpPr>
          <p:cNvPr id="247" name="Shape 247"/>
          <p:cNvSpPr/>
          <p:nvPr/>
        </p:nvSpPr>
        <p:spPr>
          <a:xfrm>
            <a:off x="1366659" y="9052983"/>
            <a:ext cx="10271482" cy="317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lvl1pPr>
          </a:lstStyle>
          <a:p>
            <a:pPr/>
            <a:r>
              <a:t>http://cognexusgroup.com/wp-content/uploads/2013/07/Using-Dialogue-Mapping-to-Address-Wicked-Problems-05-23-2013.pdf</a:t>
            </a:r>
          </a:p>
        </p:txBody>
      </p:sp>
      <p:sp>
        <p:nvSpPr>
          <p:cNvPr id="248" name="Shape 248"/>
          <p:cNvSpPr/>
          <p:nvPr>
            <p:ph type="sldNum" sz="quarter" idx="2"/>
          </p:nvPr>
        </p:nvSpPr>
        <p:spPr>
          <a:xfrm>
            <a:off x="6325920" y="9251950"/>
            <a:ext cx="340260" cy="3429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8" name="Shape 968"/>
          <p:cNvSpPr/>
          <p:nvPr>
            <p:ph type="title"/>
          </p:nvPr>
        </p:nvSpPr>
        <p:spPr>
          <a:prstGeom prst="rect">
            <a:avLst/>
          </a:prstGeom>
        </p:spPr>
        <p:txBody>
          <a:bodyPr/>
          <a:lstStyle/>
          <a:p>
            <a:pPr/>
            <a:r>
              <a:t>Scale-free Principles</a:t>
            </a:r>
          </a:p>
        </p:txBody>
      </p:sp>
      <p:sp>
        <p:nvSpPr>
          <p:cNvPr id="969" name="Shape 969"/>
          <p:cNvSpPr/>
          <p:nvPr>
            <p:ph type="body" idx="1"/>
          </p:nvPr>
        </p:nvSpPr>
        <p:spPr>
          <a:xfrm>
            <a:off x="165129" y="2222500"/>
            <a:ext cx="11329661" cy="7123441"/>
          </a:xfrm>
          <a:prstGeom prst="rect">
            <a:avLst/>
          </a:prstGeom>
        </p:spPr>
        <p:txBody>
          <a:bodyPr/>
          <a:lstStyle/>
          <a:p>
            <a:pPr marL="221741" indent="-221741" defTabSz="443484">
              <a:spcBef>
                <a:spcPts val="400"/>
              </a:spcBef>
              <a:buSzPct val="100000"/>
              <a:buAutoNum type="arabicPeriod" startAt="1"/>
              <a:defRPr sz="2134">
                <a:latin typeface="Helvetica"/>
                <a:ea typeface="Helvetica"/>
                <a:cs typeface="Helvetica"/>
                <a:sym typeface="Helvetica"/>
              </a:defRPr>
            </a:pPr>
            <a:r>
              <a:t>Keep focus on measurable delivery of critical values and their costs. [3, 4, 5, 6, 9, 10,  12, VP (20) Part 1</a:t>
            </a:r>
            <a:r>
              <a:rPr b="1"/>
              <a:t>, VP 10.6 </a:t>
            </a:r>
            <a:r>
              <a:t>]</a:t>
            </a:r>
          </a:p>
          <a:p>
            <a:pPr marL="221741" indent="-221741" defTabSz="443484">
              <a:spcBef>
                <a:spcPts val="400"/>
              </a:spcBef>
              <a:buSzPct val="100000"/>
              <a:buAutoNum type="arabicPeriod" startAt="1"/>
              <a:defRPr sz="2134">
                <a:latin typeface="Helvetica"/>
                <a:ea typeface="Helvetica"/>
                <a:cs typeface="Helvetica"/>
                <a:sym typeface="Helvetica"/>
              </a:defRPr>
            </a:pPr>
            <a:r>
              <a:t>Deliver value early, quickly and regularly: in roughly 2% increments. [14, 11, </a:t>
            </a:r>
            <a:r>
              <a:rPr b="1"/>
              <a:t>VP Ch.4, </a:t>
            </a:r>
            <a:r>
              <a:t>2</a:t>
            </a:r>
            <a:r>
              <a:rPr b="1"/>
              <a:t>,</a:t>
            </a:r>
            <a:r>
              <a:t> 5  ]</a:t>
            </a:r>
          </a:p>
          <a:p>
            <a:pPr marL="221741" indent="-221741" defTabSz="443484">
              <a:spcBef>
                <a:spcPts val="400"/>
              </a:spcBef>
              <a:buSzPct val="100000"/>
              <a:buAutoNum type="arabicPeriod" startAt="1"/>
              <a:defRPr sz="2134">
                <a:latin typeface="Helvetica"/>
                <a:ea typeface="Helvetica"/>
                <a:cs typeface="Helvetica"/>
                <a:sym typeface="Helvetica"/>
              </a:defRPr>
            </a:pPr>
            <a:r>
              <a:t>Do NOT focus on code delivery; focus on overall system value and costs.  [ </a:t>
            </a:r>
            <a:r>
              <a:rPr b="1"/>
              <a:t>VP Ch.4, </a:t>
            </a:r>
            <a:r>
              <a:t>10D, 10F, 13, VP 3.4, VP 2.10, VP 9.8, 4, 12]</a:t>
            </a:r>
          </a:p>
          <a:p>
            <a:pPr marL="221741" indent="-221741" defTabSz="443484">
              <a:spcBef>
                <a:spcPts val="400"/>
              </a:spcBef>
              <a:buSzPct val="100000"/>
              <a:buAutoNum type="arabicPeriod" startAt="1"/>
              <a:defRPr sz="2134">
                <a:latin typeface="Helvetica"/>
                <a:ea typeface="Helvetica"/>
                <a:cs typeface="Helvetica"/>
                <a:sym typeface="Helvetica"/>
              </a:defRPr>
            </a:pPr>
            <a:r>
              <a:t>Focus on quantified </a:t>
            </a:r>
            <a:r>
              <a:rPr i="1"/>
              <a:t>critical stakeholder</a:t>
            </a:r>
            <a:r>
              <a:t> values.  [</a:t>
            </a:r>
            <a:r>
              <a:rPr b="1"/>
              <a:t>19</a:t>
            </a:r>
            <a:r>
              <a:t>, VP 3.4, VP 3.7, VP 3.9, VP 3.10 VP 4.2, 10 ] </a:t>
            </a:r>
          </a:p>
          <a:p>
            <a:pPr marL="221741" indent="-221741" defTabSz="443484">
              <a:spcBef>
                <a:spcPts val="400"/>
              </a:spcBef>
              <a:buSzPct val="100000"/>
              <a:buAutoNum type="arabicPeriod" startAt="1"/>
              <a:defRPr sz="2134">
                <a:latin typeface="Helvetica"/>
                <a:ea typeface="Helvetica"/>
                <a:cs typeface="Helvetica"/>
                <a:sym typeface="Helvetica"/>
              </a:defRPr>
            </a:pPr>
            <a:r>
              <a:t>Synchronize all teams in terms of measurable value delivery. [VP 3.3, VP 3.4, VP Part 1, VP 3.6, VP 3.8, VP 8.4 , 11, 12, 13 ]</a:t>
            </a:r>
          </a:p>
          <a:p>
            <a:pPr marL="221741" indent="-221741" defTabSz="443484">
              <a:spcBef>
                <a:spcPts val="400"/>
              </a:spcBef>
              <a:buSzPct val="100000"/>
              <a:buAutoNum type="arabicPeriod" startAt="1"/>
              <a:defRPr sz="2134">
                <a:latin typeface="Helvetica"/>
                <a:ea typeface="Helvetica"/>
                <a:cs typeface="Helvetica"/>
                <a:sym typeface="Helvetica"/>
              </a:defRPr>
            </a:pPr>
            <a:r>
              <a:t>Solve big problems through ingenious architecture; not through coding faster. [VP 4.5, VP 5.1, VP 5.3, VP 7.2, 15 ]</a:t>
            </a:r>
          </a:p>
          <a:p>
            <a:pPr marL="221741" indent="-221741" defTabSz="443484">
              <a:spcBef>
                <a:spcPts val="400"/>
              </a:spcBef>
              <a:buSzPct val="100000"/>
              <a:buAutoNum type="arabicPeriod" startAt="1"/>
              <a:defRPr sz="2134">
                <a:latin typeface="Helvetica"/>
                <a:ea typeface="Helvetica"/>
                <a:cs typeface="Helvetica"/>
                <a:sym typeface="Helvetica"/>
              </a:defRPr>
            </a:pPr>
            <a:r>
              <a:t>Decompose the large problems by incremental value deliveries: not code deliveries. [</a:t>
            </a:r>
            <a:r>
              <a:rPr b="1"/>
              <a:t>7</a:t>
            </a:r>
            <a:r>
              <a:t>, VP Ch. 5, VP 5.1, VP 5.6 , 10, 11, 13, 15]</a:t>
            </a:r>
          </a:p>
          <a:p>
            <a:pPr marL="221741" indent="-221741" defTabSz="443484">
              <a:spcBef>
                <a:spcPts val="400"/>
              </a:spcBef>
              <a:buSzPct val="100000"/>
              <a:buAutoNum type="arabicPeriod" startAt="1"/>
              <a:defRPr sz="2134">
                <a:latin typeface="Helvetica"/>
                <a:ea typeface="Helvetica"/>
                <a:cs typeface="Helvetica"/>
                <a:sym typeface="Helvetica"/>
              </a:defRPr>
            </a:pPr>
            <a:r>
              <a:t>The software component needs to be integrated into the total system of hardware, data, people, culture. [ VP 5.2, 10 ]</a:t>
            </a:r>
          </a:p>
          <a:p>
            <a:pPr marL="221741" indent="-221741" defTabSz="443484">
              <a:spcBef>
                <a:spcPts val="400"/>
              </a:spcBef>
              <a:buSzPct val="100000"/>
              <a:buAutoNum type="arabicPeriod" startAt="1"/>
              <a:defRPr sz="2134">
                <a:latin typeface="Helvetica"/>
                <a:ea typeface="Helvetica"/>
                <a:cs typeface="Helvetica"/>
                <a:sym typeface="Helvetica"/>
              </a:defRPr>
            </a:pPr>
            <a:r>
              <a:t>If your team cannot deliver small increments of real value early, frequently, and predictably; they are incompetent and need to be abandoned for those who can deliver. [7,  VP 2.8, 10]</a:t>
            </a:r>
          </a:p>
          <a:p>
            <a:pPr marL="221741" indent="-221741" defTabSz="443484">
              <a:spcBef>
                <a:spcPts val="400"/>
              </a:spcBef>
              <a:buSzPct val="100000"/>
              <a:buAutoNum type="arabicPeriod" startAt="1"/>
              <a:defRPr sz="2134">
                <a:latin typeface="Helvetica"/>
                <a:ea typeface="Helvetica"/>
                <a:cs typeface="Helvetica"/>
                <a:sym typeface="Helvetica"/>
              </a:defRPr>
            </a:pPr>
            <a:r>
              <a:t>Never commit to contacts for </a:t>
            </a:r>
            <a:r>
              <a:rPr i="1"/>
              <a:t>work done</a:t>
            </a:r>
            <a:r>
              <a:t> or </a:t>
            </a:r>
            <a:r>
              <a:rPr i="1"/>
              <a:t>code delivered</a:t>
            </a:r>
            <a:r>
              <a:t> alone: there must always be a sufficiently large contractual protection, of paying for measurable value delivered. [12, 15 ]. </a:t>
            </a:r>
          </a:p>
        </p:txBody>
      </p:sp>
      <p:pic>
        <p:nvPicPr>
          <p:cNvPr id="970" name="Screen Shot 2016-08-29 at 17.45.27.png"/>
          <p:cNvPicPr>
            <a:picLocks noChangeAspect="1"/>
          </p:cNvPicPr>
          <p:nvPr/>
        </p:nvPicPr>
        <p:blipFill>
          <a:blip r:embed="rId2">
            <a:extLst/>
          </a:blip>
          <a:stretch>
            <a:fillRect/>
          </a:stretch>
        </p:blipFill>
        <p:spPr>
          <a:xfrm>
            <a:off x="11527382" y="7396195"/>
            <a:ext cx="1469494" cy="2322257"/>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2" name="Shape 972"/>
          <p:cNvSpPr/>
          <p:nvPr>
            <p:ph type="title"/>
          </p:nvPr>
        </p:nvSpPr>
        <p:spPr>
          <a:xfrm>
            <a:off x="952500" y="635000"/>
            <a:ext cx="5334000" cy="854934"/>
          </a:xfrm>
          <a:prstGeom prst="rect">
            <a:avLst/>
          </a:prstGeom>
        </p:spPr>
        <p:txBody>
          <a:bodyPr/>
          <a:lstStyle>
            <a:lvl1pPr defTabSz="484886">
              <a:defRPr sz="4980"/>
            </a:lvl1pPr>
          </a:lstStyle>
          <a:p>
            <a:pPr/>
            <a:r>
              <a:t>Methods</a:t>
            </a:r>
          </a:p>
        </p:txBody>
      </p:sp>
      <p:sp>
        <p:nvSpPr>
          <p:cNvPr id="973" name="Shape 973"/>
          <p:cNvSpPr/>
          <p:nvPr>
            <p:ph type="body" idx="1"/>
          </p:nvPr>
        </p:nvSpPr>
        <p:spPr>
          <a:xfrm>
            <a:off x="952500" y="1695122"/>
            <a:ext cx="11284104" cy="7169478"/>
          </a:xfrm>
          <a:prstGeom prst="rect">
            <a:avLst/>
          </a:prstGeom>
        </p:spPr>
        <p:txBody>
          <a:bodyPr/>
          <a:lstStyle/>
          <a:p>
            <a:pPr marL="228599" indent="-228599" algn="l" defTabSz="457200">
              <a:spcBef>
                <a:spcPts val="500"/>
              </a:spcBef>
              <a:buSzPct val="100000"/>
              <a:buAutoNum type="arabicPeriod" startAt="1"/>
              <a:defRPr sz="2600">
                <a:latin typeface="Helvetica"/>
                <a:ea typeface="Helvetica"/>
                <a:cs typeface="Helvetica"/>
                <a:sym typeface="Helvetica"/>
              </a:defRPr>
            </a:pPr>
            <a:r>
              <a:t>Quantification of Values [10, VP 1.1].</a:t>
            </a:r>
          </a:p>
          <a:p>
            <a:pPr marL="228599" indent="-228599" algn="l" defTabSz="457200">
              <a:spcBef>
                <a:spcPts val="500"/>
              </a:spcBef>
              <a:buSzPct val="100000"/>
              <a:buAutoNum type="arabicPeriod" startAt="1"/>
              <a:defRPr sz="2600">
                <a:latin typeface="Helvetica"/>
                <a:ea typeface="Helvetica"/>
                <a:cs typeface="Helvetica"/>
                <a:sym typeface="Helvetica"/>
              </a:defRPr>
            </a:pPr>
            <a:r>
              <a:t>Quantification of short term and long term costs [VP 3.4, VP 4.5, VP 6.7 ].</a:t>
            </a:r>
          </a:p>
          <a:p>
            <a:pPr marL="228599" indent="-228599" algn="l" defTabSz="457200">
              <a:spcBef>
                <a:spcPts val="500"/>
              </a:spcBef>
              <a:buSzPct val="100000"/>
              <a:buAutoNum type="arabicPeriod" startAt="1"/>
              <a:defRPr sz="2600">
                <a:latin typeface="Helvetica"/>
                <a:ea typeface="Helvetica"/>
                <a:cs typeface="Helvetica"/>
                <a:sym typeface="Helvetica"/>
              </a:defRPr>
            </a:pPr>
            <a:r>
              <a:t>Design to Cost: Top Level Architecture [ VP 7.9, 10 ].</a:t>
            </a:r>
          </a:p>
          <a:p>
            <a:pPr marL="228599" indent="-228599" algn="l" defTabSz="457200">
              <a:spcBef>
                <a:spcPts val="500"/>
              </a:spcBef>
              <a:buSzPct val="100000"/>
              <a:buAutoNum type="arabicPeriod" startAt="1"/>
              <a:defRPr sz="2600">
                <a:latin typeface="Helvetica"/>
                <a:ea typeface="Helvetica"/>
                <a:cs typeface="Helvetica"/>
                <a:sym typeface="Helvetica"/>
              </a:defRPr>
            </a:pPr>
            <a:r>
              <a:t>Dynamic Design to Cost: Each Delivery Cycle [12 C, VP 4.5, VP 2.5, VP 2.3, 5, 10, 12  ].</a:t>
            </a:r>
          </a:p>
          <a:p>
            <a:pPr marL="228599" indent="-228599" algn="l" defTabSz="457200">
              <a:spcBef>
                <a:spcPts val="500"/>
              </a:spcBef>
              <a:buSzPct val="100000"/>
              <a:buAutoNum type="arabicPeriod" startAt="1"/>
              <a:defRPr sz="2600">
                <a:latin typeface="Helvetica"/>
                <a:ea typeface="Helvetica"/>
                <a:cs typeface="Helvetica"/>
                <a:sym typeface="Helvetica"/>
              </a:defRPr>
            </a:pPr>
            <a:r>
              <a:t>Quality Control of Plans, Contracts, Code and all written artifacts [VP Part 2, VP Part 4, VP 7.7 ].</a:t>
            </a:r>
          </a:p>
          <a:p>
            <a:pPr marL="228599" indent="-228599" algn="l" defTabSz="457200">
              <a:spcBef>
                <a:spcPts val="500"/>
              </a:spcBef>
              <a:buSzPct val="100000"/>
              <a:buAutoNum type="arabicPeriod" startAt="1"/>
              <a:defRPr sz="2600">
                <a:latin typeface="Helvetica"/>
                <a:ea typeface="Helvetica"/>
                <a:cs typeface="Helvetica"/>
                <a:sym typeface="Helvetica"/>
              </a:defRPr>
            </a:pPr>
            <a:r>
              <a:t>Flexible Contracting [12,  VP 4.5].</a:t>
            </a:r>
          </a:p>
          <a:p>
            <a:pPr marL="228599" indent="-228599" algn="l" defTabSz="457200">
              <a:spcBef>
                <a:spcPts val="500"/>
              </a:spcBef>
              <a:buSzPct val="100000"/>
              <a:buAutoNum type="arabicPeriod" startAt="1"/>
              <a:defRPr b="1" sz="2600">
                <a:latin typeface="Helvetica"/>
                <a:ea typeface="Helvetica"/>
                <a:cs typeface="Helvetica"/>
                <a:sym typeface="Helvetica"/>
              </a:defRPr>
            </a:pPr>
            <a:r>
              <a:t>Value delivery Cycle Measurable Feedback, Learning and Change [4,  VP 7.3, VP 9.8, VP 6.7, VP 8.6, 2, 9, 10, 11, 14 ].</a:t>
            </a:r>
          </a:p>
          <a:p>
            <a:pPr marL="228599" indent="-228599" algn="l" defTabSz="457200">
              <a:spcBef>
                <a:spcPts val="500"/>
              </a:spcBef>
              <a:buSzPct val="100000"/>
              <a:buAutoNum type="arabicPeriod" startAt="1"/>
              <a:defRPr b="1" sz="2600">
                <a:latin typeface="Helvetica"/>
                <a:ea typeface="Helvetica"/>
                <a:cs typeface="Helvetica"/>
                <a:sym typeface="Helvetica"/>
              </a:defRPr>
            </a:pPr>
            <a:r>
              <a:t>Value Decision Tables (Impact Estimation Tables) [9, VP 2.3, VP 4.4, VP 5.3, 13 ].</a:t>
            </a:r>
          </a:p>
          <a:p>
            <a:pPr marL="228599" indent="-228599" algn="l" defTabSz="457200">
              <a:spcBef>
                <a:spcPts val="500"/>
              </a:spcBef>
              <a:buSzPct val="100000"/>
              <a:buAutoNum type="arabicPeriod" startAt="1"/>
              <a:defRPr sz="2600">
                <a:latin typeface="Helvetica"/>
                <a:ea typeface="Helvetica"/>
                <a:cs typeface="Helvetica"/>
                <a:sym typeface="Helvetica"/>
              </a:defRPr>
            </a:pPr>
            <a:r>
              <a:t>Risk Management in all aspects of planning and Management [ VP Ch. 7], 12.</a:t>
            </a:r>
          </a:p>
          <a:p>
            <a:pPr marL="228599" indent="-228599" algn="l" defTabSz="457200">
              <a:spcBef>
                <a:spcPts val="500"/>
              </a:spcBef>
              <a:buSzPct val="100000"/>
              <a:buAutoNum type="arabicPeriod" startAt="1"/>
              <a:defRPr sz="2600">
                <a:latin typeface="Helvetica"/>
                <a:ea typeface="Helvetica"/>
                <a:cs typeface="Helvetica"/>
                <a:sym typeface="Helvetica"/>
              </a:defRPr>
            </a:pPr>
            <a:r>
              <a:t>Intelligent Prioritization Policies: for short term and long term [ VP Ch. 6, 12, 13, 14].</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5" name="Shape 975"/>
          <p:cNvSpPr/>
          <p:nvPr>
            <p:ph type="title"/>
          </p:nvPr>
        </p:nvSpPr>
        <p:spPr>
          <a:xfrm>
            <a:off x="1270000" y="7367992"/>
            <a:ext cx="10667356" cy="1095086"/>
          </a:xfrm>
          <a:prstGeom prst="rect">
            <a:avLst/>
          </a:prstGeom>
        </p:spPr>
        <p:txBody>
          <a:bodyPr/>
          <a:lstStyle/>
          <a:p>
            <a:pPr defTabSz="233679">
              <a:defRPr sz="3200"/>
            </a:pPr>
            <a:r>
              <a:t>Value Planning Cycle = ‘Evo’</a:t>
            </a:r>
          </a:p>
          <a:p>
            <a:pPr defTabSz="233679">
              <a:defRPr sz="3200"/>
            </a:pPr>
            <a:r>
              <a:t>Cycle of Value delivery of any size project</a:t>
            </a:r>
          </a:p>
        </p:txBody>
      </p:sp>
      <p:sp>
        <p:nvSpPr>
          <p:cNvPr id="976" name="Shape 976"/>
          <p:cNvSpPr/>
          <p:nvPr>
            <p:ph type="body" sz="quarter" idx="1"/>
          </p:nvPr>
        </p:nvSpPr>
        <p:spPr>
          <a:xfrm>
            <a:off x="1472555" y="8672254"/>
            <a:ext cx="10262245" cy="649547"/>
          </a:xfrm>
          <a:prstGeom prst="rect">
            <a:avLst/>
          </a:prstGeom>
        </p:spPr>
        <p:txBody>
          <a:bodyPr/>
          <a:lstStyle>
            <a:lvl1pPr algn="l" defTabSz="356615">
              <a:spcBef>
                <a:spcPts val="300"/>
              </a:spcBef>
              <a:defRPr sz="1482">
                <a:latin typeface="Helvetica"/>
                <a:ea typeface="Helvetica"/>
                <a:cs typeface="Helvetica"/>
                <a:sym typeface="Helvetica"/>
              </a:defRPr>
            </a:lvl1pPr>
          </a:lstStyle>
          <a:p>
            <a:pPr/>
            <a:r>
              <a:t>7. Value delivery Cycle Measurable Feedback, Learning and Change [4,  VP 7.3, VP 9.8, VP 6.7, VP 8.6, 2, 9, 10, 11, 14 ].</a:t>
            </a:r>
          </a:p>
        </p:txBody>
      </p:sp>
      <p:pic>
        <p:nvPicPr>
          <p:cNvPr id="977" name="Value Planning Cycle.png"/>
          <p:cNvPicPr>
            <a:picLocks noChangeAspect="1"/>
          </p:cNvPicPr>
          <p:nvPr/>
        </p:nvPicPr>
        <p:blipFill>
          <a:blip r:embed="rId2">
            <a:extLst/>
          </a:blip>
          <a:stretch>
            <a:fillRect/>
          </a:stretch>
        </p:blipFill>
        <p:spPr>
          <a:xfrm>
            <a:off x="2907579" y="209332"/>
            <a:ext cx="7189642" cy="718964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9" name="Shape 979"/>
          <p:cNvSpPr/>
          <p:nvPr>
            <p:ph type="title"/>
          </p:nvPr>
        </p:nvSpPr>
        <p:spPr>
          <a:xfrm>
            <a:off x="1270000" y="6474209"/>
            <a:ext cx="10464800" cy="1666492"/>
          </a:xfrm>
          <a:prstGeom prst="rect">
            <a:avLst/>
          </a:prstGeom>
        </p:spPr>
        <p:txBody>
          <a:bodyPr/>
          <a:lstStyle/>
          <a:p>
            <a:pPr defTabSz="239522">
              <a:defRPr sz="3280"/>
            </a:pPr>
            <a:r>
              <a:t>Top Level View of Any Size Project</a:t>
            </a:r>
          </a:p>
          <a:p>
            <a:pPr defTabSz="239522">
              <a:defRPr sz="3280"/>
            </a:pPr>
            <a:r>
              <a:t>a Model of Relation between </a:t>
            </a:r>
          </a:p>
          <a:p>
            <a:pPr defTabSz="239522">
              <a:defRPr sz="3280"/>
            </a:pPr>
            <a:r>
              <a:rPr b="1">
                <a:latin typeface="Helvetica"/>
                <a:ea typeface="Helvetica"/>
                <a:cs typeface="Helvetica"/>
                <a:sym typeface="Helvetica"/>
              </a:rPr>
              <a:t>Requirements</a:t>
            </a:r>
            <a:r>
              <a:t> and </a:t>
            </a:r>
            <a:r>
              <a:rPr b="1">
                <a:latin typeface="Helvetica"/>
                <a:ea typeface="Helvetica"/>
                <a:cs typeface="Helvetica"/>
                <a:sym typeface="Helvetica"/>
              </a:rPr>
              <a:t>Architecture</a:t>
            </a:r>
          </a:p>
        </p:txBody>
      </p:sp>
      <p:sp>
        <p:nvSpPr>
          <p:cNvPr id="980" name="Shape 980"/>
          <p:cNvSpPr/>
          <p:nvPr>
            <p:ph type="body" sz="quarter" idx="1"/>
          </p:nvPr>
        </p:nvSpPr>
        <p:spPr>
          <a:prstGeom prst="rect">
            <a:avLst/>
          </a:prstGeom>
        </p:spPr>
        <p:txBody>
          <a:bodyPr/>
          <a:lstStyle/>
          <a:p>
            <a:pPr defTabSz="414781">
              <a:defRPr sz="2272"/>
            </a:pPr>
            <a:r>
              <a:t>8. Value Decision Tables (Impact Estimation Tables) [</a:t>
            </a:r>
            <a:r>
              <a:rPr b="1">
                <a:latin typeface="Helvetica"/>
                <a:ea typeface="Helvetica"/>
                <a:cs typeface="Helvetica"/>
                <a:sym typeface="Helvetica"/>
              </a:rPr>
              <a:t>9</a:t>
            </a:r>
            <a:r>
              <a:t>, VP 2.3, VP 4.4, VP 5.3, 13 ].</a:t>
            </a:r>
          </a:p>
        </p:txBody>
      </p:sp>
      <p:pic>
        <p:nvPicPr>
          <p:cNvPr id="981" name="pasted-image.png"/>
          <p:cNvPicPr>
            <a:picLocks noChangeAspect="1"/>
          </p:cNvPicPr>
          <p:nvPr/>
        </p:nvPicPr>
        <p:blipFill>
          <a:blip r:embed="rId2">
            <a:extLst/>
          </a:blip>
          <a:srcRect l="0" t="2259" r="0" b="8597"/>
          <a:stretch>
            <a:fillRect/>
          </a:stretch>
        </p:blipFill>
        <p:spPr>
          <a:xfrm>
            <a:off x="2109626" y="40865"/>
            <a:ext cx="9546321" cy="6382409"/>
          </a:xfrm>
          <a:prstGeom prst="rect">
            <a:avLst/>
          </a:prstGeom>
          <a:ln w="12700">
            <a:miter lim="400000"/>
          </a:ln>
        </p:spPr>
      </p:pic>
      <p:sp>
        <p:nvSpPr>
          <p:cNvPr id="982" name="Shape 982"/>
          <p:cNvSpPr/>
          <p:nvPr/>
        </p:nvSpPr>
        <p:spPr>
          <a:xfrm flipH="1" flipV="1">
            <a:off x="3120098" y="1020505"/>
            <a:ext cx="450697" cy="6560092"/>
          </a:xfrm>
          <a:prstGeom prst="line">
            <a:avLst/>
          </a:prstGeom>
          <a:ln w="25400">
            <a:solidFill>
              <a:srgbClr val="000000"/>
            </a:solidFill>
            <a:miter lim="400000"/>
            <a:tailEnd type="triangle"/>
          </a:ln>
        </p:spPr>
        <p:txBody>
          <a:bodyPr lIns="50800" tIns="50800" rIns="50800" bIns="50800" anchor="ctr"/>
          <a:lstStyle/>
          <a:p>
            <a:pPr>
              <a:defRPr sz="2400">
                <a:solidFill>
                  <a:srgbClr val="FFFFFF"/>
                </a:solidFill>
              </a:defRPr>
            </a:pPr>
          </a:p>
        </p:txBody>
      </p:sp>
      <p:sp>
        <p:nvSpPr>
          <p:cNvPr id="983" name="Shape 983"/>
          <p:cNvSpPr/>
          <p:nvPr/>
        </p:nvSpPr>
        <p:spPr>
          <a:xfrm flipH="1" flipV="1">
            <a:off x="4434541" y="571245"/>
            <a:ext cx="3328191" cy="7226350"/>
          </a:xfrm>
          <a:prstGeom prst="line">
            <a:avLst/>
          </a:prstGeom>
          <a:ln w="25400">
            <a:solidFill>
              <a:srgbClr val="000000"/>
            </a:solidFill>
            <a:miter lim="400000"/>
            <a:tailEnd type="triangle"/>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5" name="Shape 985"/>
          <p:cNvSpPr/>
          <p:nvPr>
            <p:ph type="title"/>
          </p:nvPr>
        </p:nvSpPr>
        <p:spPr>
          <a:xfrm>
            <a:off x="952500" y="635000"/>
            <a:ext cx="5334000" cy="896795"/>
          </a:xfrm>
          <a:prstGeom prst="rect">
            <a:avLst/>
          </a:prstGeom>
        </p:spPr>
        <p:txBody>
          <a:bodyPr/>
          <a:lstStyle>
            <a:lvl1pPr defTabSz="502412">
              <a:defRPr sz="5160"/>
            </a:lvl1pPr>
          </a:lstStyle>
          <a:p>
            <a:pPr/>
            <a:r>
              <a:t>Engineering Tools</a:t>
            </a:r>
          </a:p>
        </p:txBody>
      </p:sp>
      <p:sp>
        <p:nvSpPr>
          <p:cNvPr id="986" name="Shape 986"/>
          <p:cNvSpPr/>
          <p:nvPr>
            <p:ph type="body" sz="half" idx="1"/>
          </p:nvPr>
        </p:nvSpPr>
        <p:spPr>
          <a:xfrm>
            <a:off x="952500" y="1787674"/>
            <a:ext cx="5334000" cy="7076926"/>
          </a:xfrm>
          <a:prstGeom prst="rect">
            <a:avLst/>
          </a:prstGeom>
        </p:spPr>
        <p:txBody>
          <a:bodyPr/>
          <a:lstStyle/>
          <a:p>
            <a:pPr marL="217170" indent="-217170" algn="l" defTabSz="434340">
              <a:spcBef>
                <a:spcPts val="400"/>
              </a:spcBef>
              <a:buSzPct val="100000"/>
              <a:buAutoNum type="arabicPeriod" startAt="1"/>
              <a:defRPr sz="1900">
                <a:latin typeface="Helvetica"/>
                <a:ea typeface="Helvetica"/>
                <a:cs typeface="Helvetica"/>
                <a:sym typeface="Helvetica"/>
              </a:defRPr>
            </a:pPr>
            <a:r>
              <a:t>The Planning language: ‘Planguage’ [ 22, VP, 8, 9].</a:t>
            </a:r>
          </a:p>
          <a:p>
            <a:pPr marL="217170" indent="-217170" algn="l" defTabSz="434340">
              <a:spcBef>
                <a:spcPts val="400"/>
              </a:spcBef>
              <a:buSzPct val="100000"/>
              <a:buAutoNum type="arabicPeriod" startAt="1"/>
              <a:defRPr sz="1900">
                <a:latin typeface="Helvetica"/>
                <a:ea typeface="Helvetica"/>
                <a:cs typeface="Helvetica"/>
                <a:sym typeface="Helvetica"/>
              </a:defRPr>
            </a:pPr>
            <a:r>
              <a:t>The 111111 Decomposition Method [7B, 7C, 3 ].</a:t>
            </a:r>
          </a:p>
          <a:p>
            <a:pPr marL="217170" indent="-217170" algn="l" defTabSz="434340">
              <a:spcBef>
                <a:spcPts val="400"/>
              </a:spcBef>
              <a:buSzPct val="100000"/>
              <a:buAutoNum type="arabicPeriod" startAt="1"/>
              <a:defRPr sz="1900">
                <a:latin typeface="Helvetica"/>
                <a:ea typeface="Helvetica"/>
                <a:cs typeface="Helvetica"/>
                <a:sym typeface="Helvetica"/>
              </a:defRPr>
            </a:pPr>
            <a:r>
              <a:t>Flexible Contracts  [12 ]. </a:t>
            </a:r>
          </a:p>
          <a:p>
            <a:pPr marL="217170" indent="-217170" algn="l" defTabSz="434340">
              <a:spcBef>
                <a:spcPts val="400"/>
              </a:spcBef>
              <a:buSzPct val="100000"/>
              <a:buAutoNum type="arabicPeriod" startAt="1"/>
              <a:defRPr b="1" sz="1900">
                <a:latin typeface="Helvetica"/>
                <a:ea typeface="Helvetica"/>
                <a:cs typeface="Helvetica"/>
                <a:sym typeface="Helvetica"/>
              </a:defRPr>
            </a:pPr>
            <a:r>
              <a:t>The ‘Needs and means Planning’ tool [16, 9 ].</a:t>
            </a:r>
          </a:p>
          <a:p>
            <a:pPr marL="217170" indent="-217170" algn="l" defTabSz="434340">
              <a:spcBef>
                <a:spcPts val="400"/>
              </a:spcBef>
              <a:buSzPct val="100000"/>
              <a:buAutoNum type="arabicPeriod" startAt="1"/>
              <a:defRPr sz="1900">
                <a:latin typeface="Helvetica"/>
                <a:ea typeface="Helvetica"/>
                <a:cs typeface="Helvetica"/>
                <a:sym typeface="Helvetica"/>
              </a:defRPr>
            </a:pPr>
            <a:r>
              <a:t>Quantification of Values processes: Scales, Meters, Past, Tolerable, Wish, Goal. [VP 10.7 ].</a:t>
            </a:r>
          </a:p>
          <a:p>
            <a:pPr marL="217170" indent="-217170" algn="l" defTabSz="434340">
              <a:spcBef>
                <a:spcPts val="400"/>
              </a:spcBef>
              <a:buSzPct val="100000"/>
              <a:buAutoNum type="arabicPeriod" startAt="1"/>
              <a:defRPr sz="1900">
                <a:latin typeface="Helvetica"/>
                <a:ea typeface="Helvetica"/>
                <a:cs typeface="Helvetica"/>
                <a:sym typeface="Helvetica"/>
              </a:defRPr>
            </a:pPr>
            <a:r>
              <a:t>The Agile Spec QC measurement process, Exit Processes, Rules [VP 10.4, VP Part 4 ].</a:t>
            </a:r>
          </a:p>
          <a:p>
            <a:pPr marL="217170" indent="-217170" algn="l" defTabSz="434340">
              <a:spcBef>
                <a:spcPts val="400"/>
              </a:spcBef>
              <a:buSzPct val="100000"/>
              <a:buAutoNum type="arabicPeriod" startAt="1"/>
              <a:defRPr sz="1900">
                <a:latin typeface="Helvetica"/>
                <a:ea typeface="Helvetica"/>
                <a:cs typeface="Helvetica"/>
                <a:sym typeface="Helvetica"/>
              </a:defRPr>
            </a:pPr>
            <a:r>
              <a:t>Multiple Relationship Management technology [9, VP Ch.3, VP Ch. 6, 13 ].</a:t>
            </a:r>
          </a:p>
          <a:p>
            <a:pPr marL="217170" indent="-217170" algn="l" defTabSz="434340">
              <a:spcBef>
                <a:spcPts val="400"/>
              </a:spcBef>
              <a:buSzPct val="100000"/>
              <a:buAutoNum type="arabicPeriod" startAt="1"/>
              <a:defRPr sz="1900">
                <a:latin typeface="Helvetica"/>
                <a:ea typeface="Helvetica"/>
                <a:cs typeface="Helvetica"/>
                <a:sym typeface="Helvetica"/>
              </a:defRPr>
            </a:pPr>
            <a:r>
              <a:t>Continuous Architecture adjustment based on delivery cycle feedback (Cleanroom) [ 5, 14, 8].</a:t>
            </a:r>
          </a:p>
          <a:p>
            <a:pPr marL="217170" indent="-217170" algn="l" defTabSz="434340">
              <a:spcBef>
                <a:spcPts val="400"/>
              </a:spcBef>
              <a:buSzPct val="100000"/>
              <a:buAutoNum type="arabicPeriod" startAt="1"/>
              <a:defRPr sz="1900">
                <a:latin typeface="Helvetica"/>
                <a:ea typeface="Helvetica"/>
                <a:cs typeface="Helvetica"/>
                <a:sym typeface="Helvetica"/>
              </a:defRPr>
            </a:pPr>
            <a:r>
              <a:t>Graphic Visibility of Values, Costs, and Risks [16 ].</a:t>
            </a:r>
          </a:p>
          <a:p>
            <a:pPr marL="217170" indent="-217170" algn="l" defTabSz="434340">
              <a:spcBef>
                <a:spcPts val="400"/>
              </a:spcBef>
              <a:buSzPct val="100000"/>
              <a:buAutoNum type="arabicPeriod" startAt="1"/>
              <a:defRPr sz="1900">
                <a:latin typeface="Helvetica"/>
                <a:ea typeface="Helvetica"/>
                <a:cs typeface="Helvetica"/>
                <a:sym typeface="Helvetica"/>
              </a:defRPr>
            </a:pPr>
            <a:r>
              <a:t>Design to Cost Practices: initially and continuously [14, 12 C, VP 4.5, VP 2.5, VP 2.3, 5 ].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88" name="Shape 988"/>
          <p:cNvSpPr/>
          <p:nvPr/>
        </p:nvSpPr>
        <p:spPr>
          <a:xfrm>
            <a:off x="4443306" y="9114112"/>
            <a:ext cx="4118188"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defTabSz="650240">
              <a:defRPr sz="1600">
                <a:solidFill>
                  <a:srgbClr val="888888"/>
                </a:solidFill>
                <a:latin typeface="Calibri"/>
                <a:ea typeface="Calibri"/>
                <a:cs typeface="Calibri"/>
                <a:sym typeface="Calibri"/>
              </a:defRPr>
            </a:lvl1pPr>
          </a:lstStyle>
          <a:p>
            <a:pPr/>
            <a:r>
              <a:t>Copyright Tom@Gilb.com 2014</a:t>
            </a:r>
          </a:p>
        </p:txBody>
      </p:sp>
      <p:sp>
        <p:nvSpPr>
          <p:cNvPr id="989" name="Shape 989"/>
          <p:cNvSpPr/>
          <p:nvPr>
            <p:ph type="title"/>
          </p:nvPr>
        </p:nvSpPr>
        <p:spPr>
          <a:xfrm>
            <a:off x="650239" y="79878"/>
            <a:ext cx="8397049" cy="871394"/>
          </a:xfrm>
          <a:prstGeom prst="rect">
            <a:avLst/>
          </a:prstGeom>
        </p:spPr>
        <p:txBody>
          <a:bodyPr/>
          <a:lstStyle/>
          <a:p>
            <a:pPr defTabSz="448665">
              <a:defRPr sz="2484"/>
            </a:pPr>
            <a:r>
              <a:t>My Own Project Development Process: </a:t>
            </a:r>
          </a:p>
          <a:p>
            <a:pPr defTabSz="448665">
              <a:defRPr sz="2484"/>
            </a:pPr>
            <a:r>
              <a:t>delegation of design to  implementors and programmers</a:t>
            </a:r>
          </a:p>
        </p:txBody>
      </p:sp>
      <p:sp>
        <p:nvSpPr>
          <p:cNvPr id="990" name="Shape 990"/>
          <p:cNvSpPr/>
          <p:nvPr>
            <p:ph type="body" sz="half" idx="1"/>
          </p:nvPr>
        </p:nvSpPr>
        <p:spPr>
          <a:xfrm>
            <a:off x="-1" y="2838690"/>
            <a:ext cx="12354562" cy="4076220"/>
          </a:xfrm>
          <a:prstGeom prst="rect">
            <a:avLst/>
          </a:prstGeom>
        </p:spPr>
        <p:txBody>
          <a:bodyPr/>
          <a:lstStyle/>
          <a:p>
            <a:pPr marL="412908" indent="-412908" defTabSz="552704">
              <a:lnSpc>
                <a:spcPct val="80000"/>
              </a:lnSpc>
              <a:spcBef>
                <a:spcPts val="600"/>
              </a:spcBef>
              <a:defRPr sz="2890"/>
            </a:pPr>
            <a:r>
              <a:t>Make </a:t>
            </a:r>
            <a:r>
              <a:rPr i="1" u="sng"/>
              <a:t>developers</a:t>
            </a:r>
            <a:r>
              <a:t> </a:t>
            </a:r>
            <a:r>
              <a:rPr b="1"/>
              <a:t>responsible</a:t>
            </a:r>
          </a:p>
          <a:p>
            <a:pPr lvl="1" marL="712470" indent="-323850" defTabSz="552704">
              <a:lnSpc>
                <a:spcPct val="80000"/>
              </a:lnSpc>
              <a:spcBef>
                <a:spcPts val="600"/>
              </a:spcBef>
              <a:defRPr b="1" sz="2380"/>
            </a:pPr>
            <a:r>
              <a:t> for delivery of the ‘quantified’ critical requirements levels </a:t>
            </a:r>
          </a:p>
          <a:p>
            <a:pPr lvl="2" marL="1036320" indent="-259080" defTabSz="552704">
              <a:lnSpc>
                <a:spcPct val="80000"/>
              </a:lnSpc>
              <a:spcBef>
                <a:spcPts val="500"/>
              </a:spcBef>
              <a:defRPr sz="2040"/>
            </a:pPr>
            <a:r>
              <a:t>(Performance, Qualities, cost, deadline)</a:t>
            </a:r>
          </a:p>
          <a:p>
            <a:pPr marL="412908" indent="-412908" defTabSz="552704">
              <a:lnSpc>
                <a:spcPct val="80000"/>
              </a:lnSpc>
              <a:spcBef>
                <a:spcPts val="600"/>
              </a:spcBef>
              <a:defRPr sz="2890"/>
            </a:pPr>
            <a:r>
              <a:t>Give them the </a:t>
            </a:r>
            <a:r>
              <a:rPr b="1"/>
              <a:t>freedom to decide the ‘right’ designs</a:t>
            </a:r>
          </a:p>
          <a:p>
            <a:pPr lvl="1" marL="712470" indent="-323850" defTabSz="552704">
              <a:lnSpc>
                <a:spcPct val="80000"/>
              </a:lnSpc>
              <a:spcBef>
                <a:spcPts val="600"/>
              </a:spcBef>
              <a:defRPr sz="2380"/>
            </a:pPr>
            <a:r>
              <a:t>With immediate responsibility to </a:t>
            </a:r>
            <a:r>
              <a:rPr i="1"/>
              <a:t>measure</a:t>
            </a:r>
            <a:r>
              <a:t> that they are delivering the results</a:t>
            </a:r>
          </a:p>
          <a:p>
            <a:pPr marL="412908" indent="-412908" defTabSz="552704">
              <a:lnSpc>
                <a:spcPct val="80000"/>
              </a:lnSpc>
              <a:spcBef>
                <a:spcPts val="600"/>
              </a:spcBef>
              <a:defRPr sz="2890"/>
            </a:pPr>
            <a:r>
              <a:t>Get the ‘unprofessional’ users and </a:t>
            </a:r>
            <a:r>
              <a:rPr b="1"/>
              <a:t>customers ‘off their backs’</a:t>
            </a:r>
          </a:p>
          <a:p>
            <a:pPr lvl="1" marL="712470" indent="-323850" defTabSz="552704">
              <a:lnSpc>
                <a:spcPct val="80000"/>
              </a:lnSpc>
              <a:spcBef>
                <a:spcPts val="600"/>
              </a:spcBef>
              <a:defRPr sz="2380"/>
            </a:pPr>
            <a:r>
              <a:t>Avoid receiving features and stories; avoid ‘architecture from managers’.</a:t>
            </a:r>
          </a:p>
          <a:p>
            <a:pPr lvl="2" marL="1036320" indent="-259080" defTabSz="552704">
              <a:lnSpc>
                <a:spcPct val="80000"/>
              </a:lnSpc>
              <a:spcBef>
                <a:spcPts val="500"/>
              </a:spcBef>
              <a:defRPr sz="2040"/>
            </a:pPr>
            <a:r>
              <a:t> which are usually amateur design, by people who have no overview or responsibility or design ability (users and customers, and managers)</a:t>
            </a:r>
          </a:p>
          <a:p>
            <a:pPr marL="412908" indent="-412908" defTabSz="552704">
              <a:lnSpc>
                <a:spcPct val="80000"/>
              </a:lnSpc>
              <a:spcBef>
                <a:spcPts val="600"/>
              </a:spcBef>
              <a:defRPr b="1" sz="2890"/>
            </a:pPr>
            <a:r>
              <a:t>Elevate your talent</a:t>
            </a:r>
            <a:r>
              <a:rPr b="0"/>
              <a:t> by becoming a </a:t>
            </a:r>
            <a:r>
              <a:t>real ‘software ENGINEER’</a:t>
            </a:r>
          </a:p>
          <a:p>
            <a:pPr lvl="1" marL="712470" indent="-323850" defTabSz="552704">
              <a:lnSpc>
                <a:spcPct val="80000"/>
              </a:lnSpc>
              <a:spcBef>
                <a:spcPts val="600"/>
              </a:spcBef>
              <a:defRPr sz="2380"/>
            </a:pPr>
            <a:r>
              <a:t>With coding-expert craftsmanship, as your basic talent</a:t>
            </a:r>
          </a:p>
        </p:txBody>
      </p:sp>
      <p:sp>
        <p:nvSpPr>
          <p:cNvPr id="991" name="Shape 991"/>
          <p:cNvSpPr/>
          <p:nvPr/>
        </p:nvSpPr>
        <p:spPr>
          <a:xfrm>
            <a:off x="650239" y="9114112"/>
            <a:ext cx="3034455" cy="371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nchor="ctr">
            <a:spAutoFit/>
          </a:bodyPr>
          <a:lstStyle>
            <a:lvl1pPr algn="l" defTabSz="650240">
              <a:defRPr sz="1600">
                <a:solidFill>
                  <a:srgbClr val="898989"/>
                </a:solidFill>
                <a:latin typeface="Calibri"/>
                <a:ea typeface="Calibri"/>
                <a:cs typeface="Calibri"/>
                <a:sym typeface="Calibri"/>
              </a:defRPr>
            </a:lvl1pPr>
          </a:lstStyle>
          <a:p>
            <a:pPr/>
            <a:r>
              <a:t>19 August 2014</a:t>
            </a:r>
          </a:p>
        </p:txBody>
      </p:sp>
      <p:sp>
        <p:nvSpPr>
          <p:cNvPr id="992" name="Shape 992"/>
          <p:cNvSpPr/>
          <p:nvPr>
            <p:ph type="sldNum" sz="quarter" idx="2"/>
          </p:nvPr>
        </p:nvSpPr>
        <p:spPr>
          <a:xfrm>
            <a:off x="11998689" y="9114112"/>
            <a:ext cx="355871" cy="37134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3" name="image18.png"/>
          <p:cNvPicPr>
            <a:picLocks noChangeAspect="1"/>
          </p:cNvPicPr>
          <p:nvPr/>
        </p:nvPicPr>
        <p:blipFill>
          <a:blip r:embed="rId3">
            <a:extLst/>
          </a:blip>
          <a:stretch>
            <a:fillRect/>
          </a:stretch>
        </p:blipFill>
        <p:spPr>
          <a:xfrm>
            <a:off x="9125351" y="-1"/>
            <a:ext cx="4238312" cy="2820405"/>
          </a:xfrm>
          <a:prstGeom prst="rect">
            <a:avLst/>
          </a:prstGeom>
          <a:ln w="12700">
            <a:miter lim="400000"/>
          </a:ln>
        </p:spPr>
      </p:pic>
      <p:sp>
        <p:nvSpPr>
          <p:cNvPr id="994" name="Shape 994"/>
          <p:cNvSpPr/>
          <p:nvPr/>
        </p:nvSpPr>
        <p:spPr>
          <a:xfrm>
            <a:off x="8413362" y="8542772"/>
            <a:ext cx="3421969" cy="12019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spcBef>
                <a:spcPts val="400"/>
              </a:spcBef>
              <a:defRPr sz="1800">
                <a:latin typeface="Arial Black"/>
                <a:ea typeface="Arial Black"/>
                <a:cs typeface="Arial Black"/>
                <a:sym typeface="Arial Black"/>
              </a:defRPr>
            </a:pPr>
            <a:r>
              <a:t>These slides are at </a:t>
            </a:r>
          </a:p>
          <a:p>
            <a:pPr defTabSz="457200">
              <a:spcBef>
                <a:spcPts val="400"/>
              </a:spcBef>
              <a:defRPr sz="1800">
                <a:latin typeface="Arial Black"/>
                <a:ea typeface="Arial Black"/>
                <a:cs typeface="Arial Black"/>
                <a:sym typeface="Arial Black"/>
              </a:defRPr>
            </a:pPr>
            <a:r>
              <a:rPr u="sng">
                <a:solidFill>
                  <a:srgbClr val="0000FF"/>
                </a:solidFill>
                <a:uFill>
                  <a:solidFill>
                    <a:srgbClr val="0000FF"/>
                  </a:solidFill>
                </a:uFill>
                <a:hlinkClick r:id="rId4" invalidUrl="" action="" tgtFrame="" tooltip="" history="1" highlightClick="0" endSnd="0"/>
              </a:rPr>
              <a:t>http://www.gilb.com/</a:t>
            </a:r>
            <a:r>
              <a:rPr u="sng">
                <a:solidFill>
                  <a:srgbClr val="0000FF"/>
                </a:solidFill>
                <a:uFill>
                  <a:solidFill>
                    <a:srgbClr val="0000FF"/>
                  </a:solidFill>
                </a:uFill>
                <a:hlinkClick r:id="rId4" invalidUrl="" action="" tgtFrame="" tooltip="" history="1" highlightClick="0" endSnd="0"/>
              </a:rPr>
              <a:t>dl821</a:t>
            </a:r>
          </a:p>
        </p:txBody>
      </p:sp>
      <p:sp>
        <p:nvSpPr>
          <p:cNvPr id="995" name="Shape 995"/>
          <p:cNvSpPr/>
          <p:nvPr/>
        </p:nvSpPr>
        <p:spPr>
          <a:xfrm>
            <a:off x="2775476" y="7042961"/>
            <a:ext cx="5833873" cy="1943101"/>
          </a:xfrm>
          <a:prstGeom prst="rect">
            <a:avLst/>
          </a:prstGeom>
          <a:blipFill>
            <a:blip r:embed="rId5"/>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Cases and real examples</a:t>
            </a:r>
          </a:p>
          <a:p>
            <a:pPr>
              <a:defRPr sz="2400">
                <a:solidFill>
                  <a:srgbClr val="FFFFFF"/>
                </a:solidFill>
              </a:defRPr>
            </a:pPr>
            <a:r>
              <a:t>‘Value Driven Project Management’ slides</a:t>
            </a:r>
          </a:p>
          <a:p>
            <a:pPr>
              <a:defRPr sz="2400">
                <a:solidFill>
                  <a:srgbClr val="FFFFFF"/>
                </a:solidFill>
              </a:defRPr>
            </a:pPr>
            <a:r>
              <a:t>Includes ‘Confirmit’ Case, slide 70 on.</a:t>
            </a:r>
          </a:p>
          <a:p>
            <a:pPr>
              <a:defRPr sz="2400">
                <a:solidFill>
                  <a:srgbClr val="FFFFFF"/>
                </a:solidFill>
              </a:defRPr>
            </a:pPr>
            <a:r>
              <a:t>http://www.gilb.com/dl152</a:t>
            </a:r>
          </a:p>
        </p:txBody>
      </p:sp>
      <p:sp>
        <p:nvSpPr>
          <p:cNvPr id="996" name="Shape 996"/>
          <p:cNvSpPr/>
          <p:nvPr/>
        </p:nvSpPr>
        <p:spPr>
          <a:xfrm>
            <a:off x="2577839" y="1107580"/>
            <a:ext cx="5179163" cy="1574801"/>
          </a:xfrm>
          <a:prstGeom prst="rect">
            <a:avLst/>
          </a:prstGeom>
          <a:blipFill>
            <a:blip r:embed="rId6"/>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solidFill>
                  <a:srgbClr val="FFFFFF"/>
                </a:solidFill>
              </a:defRPr>
            </a:pPr>
            <a:r>
              <a:t>Competitive Engineering: Book 2005</a:t>
            </a:r>
          </a:p>
          <a:p>
            <a:pPr>
              <a:defRPr sz="2400">
                <a:solidFill>
                  <a:srgbClr val="FFFFFF"/>
                </a:solidFill>
              </a:defRPr>
            </a:pPr>
            <a:r>
              <a:t>http://tinyurl.com/CEset2015</a:t>
            </a:r>
          </a:p>
          <a:p>
            <a:pPr>
              <a:defRPr sz="2400">
                <a:solidFill>
                  <a:srgbClr val="FFFFFF"/>
                </a:solidFill>
              </a:defRPr>
            </a:pPr>
            <a:r>
              <a:t>Is a dropbox set of Full Glossary</a:t>
            </a:r>
          </a:p>
          <a:p>
            <a:pPr>
              <a:defRPr sz="2400">
                <a:solidFill>
                  <a:srgbClr val="FFFFFF"/>
                </a:solidFill>
              </a:defRPr>
            </a:pPr>
            <a:r>
              <a:t>Chapter By Chapter pdfs and full pdf</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0" name="Shape 1000"/>
          <p:cNvSpPr/>
          <p:nvPr>
            <p:ph type="title"/>
          </p:nvPr>
        </p:nvSpPr>
        <p:spPr>
          <a:xfrm>
            <a:off x="952500" y="635000"/>
            <a:ext cx="5334000" cy="897694"/>
          </a:xfrm>
          <a:prstGeom prst="rect">
            <a:avLst/>
          </a:prstGeom>
        </p:spPr>
        <p:txBody>
          <a:bodyPr/>
          <a:lstStyle>
            <a:lvl1pPr defTabSz="508254">
              <a:defRPr sz="5220"/>
            </a:lvl1pPr>
          </a:lstStyle>
          <a:p>
            <a:pPr/>
            <a:r>
              <a:t>Conclusion</a:t>
            </a:r>
          </a:p>
        </p:txBody>
      </p:sp>
      <p:sp>
        <p:nvSpPr>
          <p:cNvPr id="1001" name="Shape 1001"/>
          <p:cNvSpPr/>
          <p:nvPr>
            <p:ph type="body" sz="half" idx="1"/>
          </p:nvPr>
        </p:nvSpPr>
        <p:spPr>
          <a:xfrm>
            <a:off x="952500" y="1894207"/>
            <a:ext cx="5334000" cy="6970393"/>
          </a:xfrm>
          <a:prstGeom prst="rect">
            <a:avLst/>
          </a:prstGeom>
        </p:spPr>
        <p:txBody>
          <a:bodyPr/>
          <a:lstStyle/>
          <a:p>
            <a:pPr algn="l" defTabSz="342900">
              <a:spcBef>
                <a:spcPts val="300"/>
              </a:spcBef>
              <a:defRPr sz="1875">
                <a:latin typeface="Helvetica"/>
                <a:ea typeface="Helvetica"/>
                <a:cs typeface="Helvetica"/>
                <a:sym typeface="Helvetica"/>
              </a:defRPr>
            </a:pPr>
            <a:r>
              <a:t>We need to take these </a:t>
            </a:r>
            <a:r>
              <a:rPr b="1"/>
              <a:t>scale-free engineering ideas </a:t>
            </a:r>
            <a:r>
              <a:t>seriously</a:t>
            </a:r>
          </a:p>
          <a:p>
            <a:pPr lvl="1" indent="2125413" algn="l" defTabSz="342900">
              <a:spcBef>
                <a:spcPts val="300"/>
              </a:spcBef>
              <a:defRPr sz="1875">
                <a:latin typeface="Helvetica"/>
                <a:ea typeface="Helvetica"/>
                <a:cs typeface="Helvetica"/>
                <a:sym typeface="Helvetica"/>
              </a:defRPr>
            </a:pPr>
            <a:r>
              <a:t> if we are to get </a:t>
            </a:r>
            <a:r>
              <a:rPr b="1"/>
              <a:t>better</a:t>
            </a:r>
            <a:r>
              <a:t> </a:t>
            </a:r>
            <a:r>
              <a:rPr b="1"/>
              <a:t>control over large-scale software and systems engineering projects</a:t>
            </a:r>
            <a:r>
              <a:t>.</a:t>
            </a:r>
          </a:p>
          <a:p>
            <a:pPr algn="l" defTabSz="342900">
              <a:spcBef>
                <a:spcPts val="300"/>
              </a:spcBef>
              <a:defRPr sz="1875">
                <a:latin typeface="Helvetica"/>
                <a:ea typeface="Helvetica"/>
                <a:cs typeface="Helvetica"/>
                <a:sym typeface="Helvetica"/>
              </a:defRPr>
            </a:pPr>
          </a:p>
          <a:p>
            <a:pPr marL="231510" indent="-231510" algn="l" defTabSz="342900">
              <a:spcBef>
                <a:spcPts val="300"/>
              </a:spcBef>
              <a:buSzPct val="45000"/>
              <a:buBlip>
                <a:blip r:embed="rId2"/>
              </a:buBlip>
              <a:defRPr sz="1875">
                <a:latin typeface="Helvetica"/>
                <a:ea typeface="Helvetica"/>
                <a:cs typeface="Helvetica"/>
                <a:sym typeface="Helvetica"/>
              </a:defRPr>
            </a:pPr>
            <a:r>
              <a:t>The ideas have serious practical international experience, </a:t>
            </a:r>
          </a:p>
          <a:p>
            <a:pPr marL="231510" indent="-231510" algn="l" defTabSz="342900">
              <a:spcBef>
                <a:spcPts val="300"/>
              </a:spcBef>
              <a:buSzPct val="45000"/>
              <a:buBlip>
                <a:blip r:embed="rId2"/>
              </a:buBlip>
              <a:defRPr sz="1875">
                <a:latin typeface="Helvetica"/>
                <a:ea typeface="Helvetica"/>
                <a:cs typeface="Helvetica"/>
                <a:sym typeface="Helvetica"/>
              </a:defRPr>
            </a:pPr>
            <a:r>
              <a:t>and can be tried out one-by-one. </a:t>
            </a:r>
          </a:p>
          <a:p>
            <a:pPr marL="231510" indent="-231510" algn="l" defTabSz="342900">
              <a:spcBef>
                <a:spcPts val="300"/>
              </a:spcBef>
              <a:buSzPct val="45000"/>
              <a:buBlip>
                <a:blip r:embed="rId2"/>
              </a:buBlip>
              <a:defRPr sz="1875">
                <a:latin typeface="Helvetica"/>
                <a:ea typeface="Helvetica"/>
                <a:cs typeface="Helvetica"/>
                <a:sym typeface="Helvetica"/>
              </a:defRPr>
            </a:pPr>
            <a:r>
              <a:t>They can be added to any other practices, that are, or will be successful for you, </a:t>
            </a:r>
          </a:p>
          <a:p>
            <a:pPr marL="231510" indent="-231510" algn="l" defTabSz="342900">
              <a:spcBef>
                <a:spcPts val="300"/>
              </a:spcBef>
              <a:buSzPct val="45000"/>
              <a:buBlip>
                <a:blip r:embed="rId2"/>
              </a:buBlip>
              <a:defRPr sz="1875">
                <a:latin typeface="Helvetica"/>
                <a:ea typeface="Helvetica"/>
                <a:cs typeface="Helvetica"/>
                <a:sym typeface="Helvetica"/>
              </a:defRPr>
            </a:pPr>
            <a:r>
              <a:t>They are free ideas. </a:t>
            </a:r>
          </a:p>
          <a:p>
            <a:pPr algn="l" defTabSz="342900">
              <a:spcBef>
                <a:spcPts val="300"/>
              </a:spcBef>
              <a:defRPr sz="1875">
                <a:latin typeface="Helvetica"/>
                <a:ea typeface="Helvetica"/>
                <a:cs typeface="Helvetica"/>
                <a:sym typeface="Helvetica"/>
              </a:defRPr>
            </a:pPr>
          </a:p>
          <a:p>
            <a:pPr algn="l" defTabSz="342900">
              <a:spcBef>
                <a:spcPts val="300"/>
              </a:spcBef>
              <a:defRPr b="1" sz="1875">
                <a:latin typeface="Helvetica"/>
                <a:ea typeface="Helvetica"/>
                <a:cs typeface="Helvetica"/>
                <a:sym typeface="Helvetica"/>
              </a:defRPr>
            </a:pPr>
            <a:r>
              <a:t>‘This stuff works!” </a:t>
            </a:r>
          </a:p>
          <a:p>
            <a:pPr algn="l" defTabSz="342900">
              <a:spcBef>
                <a:spcPts val="300"/>
              </a:spcBef>
              <a:defRPr sz="1875">
                <a:latin typeface="Helvetica"/>
                <a:ea typeface="Helvetica"/>
                <a:cs typeface="Helvetica"/>
                <a:sym typeface="Helvetica"/>
              </a:defRPr>
            </a:pPr>
            <a:r>
              <a:t>(Erik Simmons, Intel, [22, 25])</a:t>
            </a:r>
          </a:p>
          <a:p>
            <a:pPr algn="l" defTabSz="342900">
              <a:spcBef>
                <a:spcPts val="300"/>
              </a:spcBef>
              <a:defRPr sz="1875">
                <a:latin typeface="Helvetica"/>
                <a:ea typeface="Helvetica"/>
                <a:cs typeface="Helvetica"/>
                <a:sym typeface="Helvetica"/>
              </a:defRPr>
            </a:pPr>
            <a:r>
              <a:t>Experience 1999 to 2016 for 20,000 engineers</a:t>
            </a:r>
          </a:p>
          <a:p>
            <a:pPr algn="l" defTabSz="342900">
              <a:spcBef>
                <a:spcPts val="300"/>
              </a:spcBef>
              <a:defRPr sz="1875">
                <a:latin typeface="Helvetica"/>
                <a:ea typeface="Helvetica"/>
                <a:cs typeface="Helvetica"/>
                <a:sym typeface="Helvetica"/>
              </a:defRPr>
            </a:pPr>
          </a:p>
          <a:p>
            <a:pPr algn="l" defTabSz="342900">
              <a:spcBef>
                <a:spcPts val="300"/>
              </a:spcBef>
              <a:defRPr sz="1875">
                <a:latin typeface="Helvetica"/>
                <a:ea typeface="Helvetica"/>
                <a:cs typeface="Helvetica"/>
                <a:sym typeface="Helvetica"/>
              </a:defRPr>
            </a:pPr>
            <a:r>
              <a:t>Just do it!</a:t>
            </a:r>
          </a:p>
        </p:txBody>
      </p:sp>
      <p:pic>
        <p:nvPicPr>
          <p:cNvPr id="1002" name="CE-Book-Cover Halfsize.png"/>
          <p:cNvPicPr>
            <a:picLocks noChangeAspect="1"/>
          </p:cNvPicPr>
          <p:nvPr/>
        </p:nvPicPr>
        <p:blipFill>
          <a:blip r:embed="rId3">
            <a:extLst/>
          </a:blip>
          <a:stretch>
            <a:fillRect/>
          </a:stretch>
        </p:blipFill>
        <p:spPr>
          <a:xfrm>
            <a:off x="7023100" y="1955800"/>
            <a:ext cx="3886200" cy="5842000"/>
          </a:xfrm>
          <a:prstGeom prst="rect">
            <a:avLst/>
          </a:prstGeom>
          <a:ln w="12700">
            <a:miter lim="400000"/>
          </a:ln>
        </p:spPr>
      </p:pic>
      <p:sp>
        <p:nvSpPr>
          <p:cNvPr id="1003" name="Shape 1003"/>
          <p:cNvSpPr/>
          <p:nvPr/>
        </p:nvSpPr>
        <p:spPr>
          <a:xfrm flipH="1">
            <a:off x="3124199" y="5472428"/>
            <a:ext cx="4200923" cy="1195568"/>
          </a:xfrm>
          <a:prstGeom prst="line">
            <a:avLst/>
          </a:prstGeom>
          <a:ln w="25400">
            <a:solidFill>
              <a:srgbClr val="000000"/>
            </a:solidFill>
            <a:miter lim="400000"/>
            <a:tailEnd type="triangle"/>
          </a:ln>
        </p:spPr>
        <p:txBody>
          <a:bodyPr lIns="50800" tIns="50800" rIns="50800" bIns="50800" anchor="ctr"/>
          <a:lstStyle/>
          <a:p>
            <a:pPr>
              <a:defRPr sz="2400">
                <a:solidFill>
                  <a:srgbClr val="FFFFFF"/>
                </a:solidFill>
              </a:defRPr>
            </a:pP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5" name="Shape 1005"/>
          <p:cNvSpPr/>
          <p:nvPr>
            <p:ph type="title"/>
          </p:nvPr>
        </p:nvSpPr>
        <p:spPr>
          <a:xfrm>
            <a:off x="1493734" y="444500"/>
            <a:ext cx="10727431" cy="7959864"/>
          </a:xfrm>
          <a:prstGeom prst="rect">
            <a:avLst/>
          </a:prstGeom>
        </p:spPr>
        <p:txBody>
          <a:bodyPr/>
          <a:lstStyle/>
          <a:p>
            <a:pPr defTabSz="233679">
              <a:defRPr sz="3200"/>
            </a:pPr>
            <a:r>
              <a:t>end of 45 minute talk</a:t>
            </a:r>
          </a:p>
          <a:p>
            <a:pPr defTabSz="233679">
              <a:defRPr sz="3200"/>
            </a:pPr>
          </a:p>
          <a:p>
            <a:pPr defTabSz="233679">
              <a:defRPr sz="3200"/>
            </a:pPr>
            <a:r>
              <a:t>if you cannot afford the cheap version of </a:t>
            </a:r>
          </a:p>
          <a:p>
            <a:pPr defTabSz="233679">
              <a:defRPr sz="3200"/>
            </a:pPr>
            <a:r>
              <a:rPr u="sng">
                <a:hlinkClick r:id="rId2" invalidUrl="" action="" tgtFrame="" tooltip="" history="1" highlightClick="0" endSnd="0"/>
              </a:rPr>
              <a:t>leanpub.com/ValuePlanning</a:t>
            </a:r>
          </a:p>
          <a:p>
            <a:pPr defTabSz="233679">
              <a:defRPr sz="3200"/>
            </a:pPr>
          </a:p>
          <a:p>
            <a:pPr defTabSz="233679">
              <a:defRPr sz="1600"/>
            </a:pPr>
            <a:r>
              <a:t>or the discounted copy</a:t>
            </a:r>
          </a:p>
          <a:p>
            <a:pPr algn="l" defTabSz="182880">
              <a:defRPr sz="1600">
                <a:solidFill>
                  <a:srgbClr val="454545"/>
                </a:solidFill>
                <a:latin typeface="Helvetica Neue"/>
                <a:ea typeface="Helvetica Neue"/>
                <a:cs typeface="Helvetica Neue"/>
                <a:sym typeface="Helvetica Neue"/>
              </a:defRPr>
            </a:pPr>
            <a:r>
              <a:rPr b="1"/>
              <a:t>Value Planning</a:t>
            </a:r>
            <a:r>
              <a:t> (digital manuscript)</a:t>
            </a:r>
          </a:p>
          <a:p>
            <a:pPr algn="l" defTabSz="182880">
              <a:defRPr sz="1600" u="sng">
                <a:solidFill>
                  <a:srgbClr val="0069D9"/>
                </a:solidFill>
                <a:uFill>
                  <a:solidFill>
                    <a:srgbClr val="0069D9"/>
                  </a:solidFill>
                </a:uFill>
                <a:latin typeface="Helvetica Neue"/>
                <a:ea typeface="Helvetica Neue"/>
                <a:cs typeface="Helvetica Neue"/>
                <a:sym typeface="Helvetica Neue"/>
              </a:defRPr>
            </a:pPr>
            <a:r>
              <a:rPr>
                <a:hlinkClick r:id="rId3" invalidUrl="" action="" tgtFrame="" tooltip="" history="1" highlightClick="0" endSnd="0"/>
              </a:rPr>
              <a:t>https://www.gilb.com/store?tag=books</a:t>
            </a:r>
            <a:endParaRPr u="none">
              <a:solidFill>
                <a:srgbClr val="E4AF0A"/>
              </a:solidFill>
            </a:endParaRPr>
          </a:p>
          <a:p>
            <a:pPr algn="l" defTabSz="182880">
              <a:defRPr sz="1600">
                <a:solidFill>
                  <a:srgbClr val="454545"/>
                </a:solidFill>
                <a:latin typeface="Helvetica Neue"/>
                <a:ea typeface="Helvetica Neue"/>
                <a:cs typeface="Helvetica Neue"/>
                <a:sym typeface="Helvetica Neue"/>
              </a:defRPr>
            </a:pPr>
            <a:r>
              <a:t>Purchase Offer Coupon Code: VP20 (€20 off)</a:t>
            </a: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r>
              <a:t>Then I’ll send you a free copy if you promise to read it in a month and send me a review</a:t>
            </a:r>
          </a:p>
          <a:p>
            <a:pPr algn="l" defTabSz="182880">
              <a:defRPr sz="1600">
                <a:solidFill>
                  <a:srgbClr val="454545"/>
                </a:solidFill>
                <a:latin typeface="Helvetica Neue"/>
                <a:ea typeface="Helvetica Neue"/>
                <a:cs typeface="Helvetica Neue"/>
                <a:sym typeface="Helvetica Neue"/>
              </a:defRPr>
            </a:pPr>
            <a:r>
              <a:rPr u="sng">
                <a:hlinkClick r:id="rId4" invalidUrl="" action="" tgtFrame="" tooltip="" history="1" highlightClick="0" endSnd="0"/>
              </a:rPr>
              <a:t>tom@gilb.com</a:t>
            </a: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r>
              <a:t>Russian and german editions available</a:t>
            </a:r>
          </a:p>
          <a:p>
            <a:pPr algn="l" defTabSz="182880">
              <a:defRPr sz="1600">
                <a:solidFill>
                  <a:srgbClr val="454545"/>
                </a:solidFill>
                <a:latin typeface="Helvetica Neue"/>
                <a:ea typeface="Helvetica Neue"/>
                <a:cs typeface="Helvetica Neue"/>
                <a:sym typeface="Helvetica Neue"/>
              </a:defRPr>
            </a:pPr>
            <a:r>
              <a:rPr u="sng">
                <a:hlinkClick r:id="rId5" invalidUrl="" action="" tgtFrame="" tooltip="" history="1" highlightClick="0" endSnd="0"/>
              </a:rPr>
              <a:t>leanpub.com/ValuePlanningDeutsch</a:t>
            </a:r>
          </a:p>
          <a:p>
            <a:pPr algn="l" defTabSz="182880">
              <a:defRPr sz="1600">
                <a:solidFill>
                  <a:srgbClr val="454545"/>
                </a:solidFill>
                <a:latin typeface="Helvetica Neue"/>
                <a:ea typeface="Helvetica Neue"/>
                <a:cs typeface="Helvetica Neue"/>
                <a:sym typeface="Helvetica Neue"/>
              </a:defRPr>
            </a:pPr>
            <a:r>
              <a:rPr u="sng">
                <a:hlinkClick r:id="rId6" invalidUrl="" action="" tgtFrame="" tooltip="" history="1" highlightClick="0" endSnd="0"/>
              </a:rPr>
              <a:t>leanpub.com/valueplanning</a:t>
            </a:r>
            <a:r>
              <a:t> russian</a:t>
            </a: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r>
              <a:t>Weekly </a:t>
            </a:r>
            <a:r>
              <a:rPr b="1"/>
              <a:t>Blog</a:t>
            </a:r>
            <a:r>
              <a:t> (Based on Value Planning book): </a:t>
            </a:r>
            <a:r>
              <a:rPr u="sng">
                <a:solidFill>
                  <a:srgbClr val="0069D9"/>
                </a:solidFill>
                <a:uFill>
                  <a:solidFill>
                    <a:srgbClr val="0069D9"/>
                  </a:solidFill>
                </a:uFill>
                <a:hlinkClick r:id="rId7" invalidUrl="" action="" tgtFrame="" tooltip="" history="1" highlightClick="0" endSnd="0"/>
              </a:rPr>
              <a:t>www.Gilb.com/blog</a:t>
            </a:r>
          </a:p>
          <a:p>
            <a:pPr algn="l" defTabSz="182880">
              <a:defRPr sz="1600">
                <a:solidFill>
                  <a:srgbClr val="454545"/>
                </a:solidFill>
                <a:latin typeface="Helvetica Neue"/>
                <a:ea typeface="Helvetica Neue"/>
                <a:cs typeface="Helvetica Neue"/>
                <a:sym typeface="Helvetica Neue"/>
              </a:defRPr>
            </a:pPr>
          </a:p>
          <a:p>
            <a:pPr algn="l" defTabSz="182880">
              <a:defRPr sz="1600">
                <a:solidFill>
                  <a:srgbClr val="454545"/>
                </a:solidFill>
                <a:latin typeface="Helvetica Neue"/>
                <a:ea typeface="Helvetica Neue"/>
                <a:cs typeface="Helvetica Neue"/>
                <a:sym typeface="Helvetica Neue"/>
              </a:defRPr>
            </a:pPr>
            <a:r>
              <a:t>Weekly Principles Videos (free first 4)</a:t>
            </a:r>
          </a:p>
          <a:p>
            <a:pPr algn="l" defTabSz="182880">
              <a:defRPr sz="1600" u="sng">
                <a:solidFill>
                  <a:srgbClr val="0069D9"/>
                </a:solidFill>
                <a:uFill>
                  <a:solidFill>
                    <a:srgbClr val="0069D9"/>
                  </a:solidFill>
                </a:uFill>
                <a:latin typeface="Helvetica"/>
                <a:ea typeface="Helvetica"/>
                <a:cs typeface="Helvetica"/>
                <a:sym typeface="Helvetica"/>
              </a:defRPr>
            </a:pPr>
            <a:r>
              <a:rPr>
                <a:hlinkClick r:id="rId8" invalidUrl="" action="" tgtFrame="" tooltip="" history="1" highlightClick="0" endSnd="0"/>
              </a:rPr>
              <a:t>https://www.gilb.com/p/principles</a:t>
            </a:r>
            <a:endParaRPr u="none">
              <a:solidFill>
                <a:srgbClr val="454545"/>
              </a:solidFill>
              <a:latin typeface="Helvetica Neue"/>
              <a:ea typeface="Helvetica Neue"/>
              <a:cs typeface="Helvetica Neue"/>
              <a:sym typeface="Helvetica Neue"/>
            </a:endParaRPr>
          </a:p>
          <a:p>
            <a:pPr algn="l" defTabSz="182880">
              <a:defRPr sz="1600">
                <a:solidFill>
                  <a:srgbClr val="454545"/>
                </a:solidFill>
                <a:latin typeface="Helvetica Neue"/>
                <a:ea typeface="Helvetica Neue"/>
                <a:cs typeface="Helvetica Neue"/>
                <a:sym typeface="Helvetica Neue"/>
              </a:defRPr>
            </a:pPr>
          </a:p>
          <a:p>
            <a:pPr algn="l" defTabSz="182880">
              <a:defRPr sz="1600">
                <a:latin typeface="Helvetica Neue"/>
                <a:ea typeface="Helvetica Neue"/>
                <a:cs typeface="Helvetica Neue"/>
                <a:sym typeface="Helvetica Neue"/>
              </a:defRPr>
            </a:pPr>
          </a:p>
          <a:p>
            <a:pPr algn="l" defTabSz="182880">
              <a:defRPr sz="1600" u="sng">
                <a:solidFill>
                  <a:srgbClr val="0069D9"/>
                </a:solidFill>
                <a:uFill>
                  <a:solidFill>
                    <a:srgbClr val="0069D9"/>
                  </a:solidFill>
                </a:uFill>
                <a:latin typeface="Helvetica Neue"/>
                <a:ea typeface="Helvetica Neue"/>
                <a:cs typeface="Helvetica Neue"/>
                <a:sym typeface="Helvetica Neue"/>
              </a:defRPr>
            </a:pPr>
            <a:r>
              <a:rPr u="none">
                <a:solidFill>
                  <a:srgbClr val="000000"/>
                </a:solidFill>
              </a:rPr>
              <a:t>See my TEDx Talk </a:t>
            </a:r>
            <a:r>
              <a:rPr>
                <a:hlinkClick r:id="rId9" invalidUrl="" action="" tgtFrame="" tooltip="" history="1" highlightClick="0" endSnd="0"/>
              </a:rPr>
              <a:t>Quantify the un-quantifiable</a:t>
            </a:r>
            <a:r>
              <a:rPr u="none">
                <a:solidFill>
                  <a:srgbClr val="000000"/>
                </a:solidFill>
              </a:rPr>
              <a:t> </a:t>
            </a:r>
            <a:endParaRPr u="none">
              <a:solidFill>
                <a:srgbClr val="000000"/>
              </a:solidFill>
            </a:endParaRPr>
          </a:p>
          <a:p>
            <a:pPr algn="l" defTabSz="182880">
              <a:defRPr sz="1600">
                <a:latin typeface="Helvetica Neue"/>
                <a:ea typeface="Helvetica Neue"/>
                <a:cs typeface="Helvetica Neue"/>
                <a:sym typeface="Helvetica Neue"/>
              </a:defRPr>
            </a:pPr>
          </a:p>
          <a:p>
            <a:pPr algn="l" defTabSz="182880">
              <a:defRPr sz="1600" u="sng">
                <a:solidFill>
                  <a:srgbClr val="0069D9"/>
                </a:solidFill>
                <a:uFill>
                  <a:solidFill>
                    <a:srgbClr val="0069D9"/>
                  </a:solidFill>
                </a:uFill>
                <a:latin typeface="Helvetica Neue"/>
                <a:ea typeface="Helvetica Neue"/>
                <a:cs typeface="Helvetica Neue"/>
                <a:sym typeface="Helvetica Neue"/>
              </a:defRPr>
            </a:pPr>
            <a:r>
              <a:rPr u="none">
                <a:solidFill>
                  <a:srgbClr val="000000"/>
                </a:solidFill>
              </a:rPr>
              <a:t>Check out the </a:t>
            </a:r>
            <a:r>
              <a:rPr>
                <a:hlinkClick r:id="rId10" invalidUrl="" action="" tgtFrame="" tooltip="" history="1" highlightClick="0" endSnd="0"/>
              </a:rPr>
              <a:t>Value Requirements Workshops in Linz, London, Amsterdam</a:t>
            </a:r>
            <a:endParaRPr u="none">
              <a:solidFill>
                <a:srgbClr val="000000"/>
              </a:solidFill>
            </a:endParaRPr>
          </a:p>
          <a:p>
            <a:pPr algn="l" defTabSz="182880">
              <a:defRPr sz="1600">
                <a:latin typeface="Helvetica Neue"/>
                <a:ea typeface="Helvetica Neue"/>
                <a:cs typeface="Helvetica Neue"/>
                <a:sym typeface="Helvetica Neue"/>
              </a:defRPr>
            </a:pPr>
            <a:r>
              <a:t>Free London </a:t>
            </a:r>
            <a:r>
              <a:rPr u="sng">
                <a:solidFill>
                  <a:srgbClr val="0069D9"/>
                </a:solidFill>
                <a:uFill>
                  <a:solidFill>
                    <a:srgbClr val="0069D9"/>
                  </a:solidFill>
                </a:uFill>
                <a:hlinkClick r:id="rId11" invalidUrl="" action="" tgtFrame="" tooltip="" history="1" highlightClick="0" endSnd="0"/>
              </a:rPr>
              <a:t>BCS courses</a:t>
            </a:r>
          </a:p>
          <a:p>
            <a:pPr algn="l" defTabSz="182880">
              <a:defRPr sz="720">
                <a:latin typeface="Helvetica Neue"/>
                <a:ea typeface="Helvetica Neue"/>
                <a:cs typeface="Helvetica Neue"/>
                <a:sym typeface="Helvetica Neue"/>
              </a:defRPr>
            </a:pPr>
          </a:p>
        </p:txBody>
      </p:sp>
      <p:sp>
        <p:nvSpPr>
          <p:cNvPr id="1006" name="Shape 10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08" name="Shape 1008"/>
          <p:cNvSpPr/>
          <p:nvPr>
            <p:ph type="title"/>
          </p:nvPr>
        </p:nvSpPr>
        <p:spPr>
          <a:xfrm>
            <a:off x="2135358" y="3225800"/>
            <a:ext cx="9599442" cy="5364645"/>
          </a:xfrm>
          <a:prstGeom prst="rect">
            <a:avLst/>
          </a:prstGeom>
        </p:spPr>
        <p:txBody>
          <a:bodyPr/>
          <a:lstStyle/>
          <a:p>
            <a:pPr defTabSz="274574">
              <a:defRPr sz="3759"/>
            </a:pPr>
            <a:r>
              <a:t>below is a set of slides which go deeper into handling complexity than we can deal with in the 45 minutes. but I include them for advanced study.</a:t>
            </a:r>
          </a:p>
          <a:p>
            <a:pPr defTabSz="274574">
              <a:defRPr sz="3759"/>
            </a:pPr>
            <a:r>
              <a:t>They are based on my paper </a:t>
            </a:r>
          </a:p>
          <a:p>
            <a:pPr defTabSz="274574">
              <a:defRPr sz="3759"/>
            </a:pPr>
            <a:r>
              <a:t>CONFRONTING WICKED PROBLEMS: </a:t>
            </a:r>
          </a:p>
          <a:p>
            <a:pPr defTabSz="274574">
              <a:defRPr sz="3759"/>
            </a:pPr>
            <a:r>
              <a:t>and some Planguage Tools to deal with them.</a:t>
            </a:r>
          </a:p>
          <a:p>
            <a:pPr defTabSz="274574">
              <a:defRPr sz="3759"/>
            </a:pPr>
            <a:r>
              <a:rPr u="sng">
                <a:hlinkClick r:id="rId2" invalidUrl="" action="" tgtFrame="" tooltip="" history="1" highlightClick="0" endSnd="0"/>
              </a:rPr>
              <a:t>http://www.gilb.com/dl866</a:t>
            </a:r>
          </a:p>
        </p:txBody>
      </p:sp>
      <p:sp>
        <p:nvSpPr>
          <p:cNvPr id="1009" name="Shape 100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1" name="Shape 1011"/>
          <p:cNvSpPr/>
          <p:nvPr>
            <p:ph type="ctrTitle"/>
          </p:nvPr>
        </p:nvSpPr>
        <p:spPr>
          <a:prstGeom prst="rect">
            <a:avLst/>
          </a:prstGeom>
        </p:spPr>
        <p:txBody>
          <a:bodyPr/>
          <a:lstStyle>
            <a:lvl1pPr defTabSz="514095">
              <a:defRPr sz="7040"/>
            </a:lvl1pPr>
          </a:lstStyle>
          <a:p>
            <a:pPr/>
            <a:r>
              <a:t>WICKED PROBLEMS ARE POSSIBLY SIMPLE; IF YOU KNOW HOW</a:t>
            </a:r>
          </a:p>
        </p:txBody>
      </p:sp>
      <p:sp>
        <p:nvSpPr>
          <p:cNvPr id="1012" name="Shape 1012"/>
          <p:cNvSpPr/>
          <p:nvPr>
            <p:ph type="subTitle" sz="quarter" idx="1"/>
          </p:nvPr>
        </p:nvSpPr>
        <p:spPr>
          <a:prstGeom prst="rect">
            <a:avLst/>
          </a:prstGeom>
        </p:spPr>
        <p:txBody>
          <a:bodyPr/>
          <a:lstStyle/>
          <a:p>
            <a:pPr/>
            <a:r>
              <a:t>Tom’s Personal View of Evil</a:t>
            </a:r>
          </a:p>
          <a:p>
            <a:pPr/>
            <a:r>
              <a:t>23 June 2016, GilbFest</a:t>
            </a:r>
          </a:p>
        </p:txBody>
      </p:sp>
      <p:sp>
        <p:nvSpPr>
          <p:cNvPr id="1013" name="Shape 1013"/>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nvSpPr>
        <p:spPr>
          <a:xfrm>
            <a:off x="8919467" y="4338249"/>
            <a:ext cx="170756"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Helvetica"/>
                <a:ea typeface="Helvetica"/>
                <a:cs typeface="Helvetica"/>
                <a:sym typeface="Helvetica"/>
              </a:defRPr>
            </a:lvl1pPr>
          </a:lstStyle>
          <a:p>
            <a:pPr/>
            <a:r>
              <a:t> </a:t>
            </a:r>
          </a:p>
        </p:txBody>
      </p:sp>
      <p:sp>
        <p:nvSpPr>
          <p:cNvPr id="253" name="Shape 253"/>
          <p:cNvSpPr/>
          <p:nvPr/>
        </p:nvSpPr>
        <p:spPr>
          <a:xfrm>
            <a:off x="8653993" y="6000259"/>
            <a:ext cx="170756" cy="34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latin typeface="Helvetica"/>
                <a:ea typeface="Helvetica"/>
                <a:cs typeface="Helvetica"/>
                <a:sym typeface="Helvetica"/>
              </a:defRPr>
            </a:lvl1pPr>
          </a:lstStyle>
          <a:p>
            <a:pPr/>
            <a:r>
              <a:t> </a:t>
            </a:r>
          </a:p>
        </p:txBody>
      </p:sp>
      <p:pic>
        <p:nvPicPr>
          <p:cNvPr id="254" name="PPG Framework VP URL93 John C. Camillus.png"/>
          <p:cNvPicPr>
            <a:picLocks noChangeAspect="1"/>
          </p:cNvPicPr>
          <p:nvPr/>
        </p:nvPicPr>
        <p:blipFill>
          <a:blip r:embed="rId3">
            <a:extLst/>
          </a:blip>
          <a:stretch>
            <a:fillRect/>
          </a:stretch>
        </p:blipFill>
        <p:spPr>
          <a:xfrm>
            <a:off x="2041147" y="-367101"/>
            <a:ext cx="10010890" cy="9753601"/>
          </a:xfrm>
          <a:prstGeom prst="rect">
            <a:avLst/>
          </a:prstGeom>
          <a:ln w="12700">
            <a:miter lim="400000"/>
          </a:ln>
        </p:spPr>
      </p:pic>
      <p:sp>
        <p:nvSpPr>
          <p:cNvPr id="255" name="Shape 255"/>
          <p:cNvSpPr/>
          <p:nvPr/>
        </p:nvSpPr>
        <p:spPr>
          <a:xfrm>
            <a:off x="93263" y="134712"/>
            <a:ext cx="4027476"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PPG’s Framework </a:t>
            </a:r>
          </a:p>
          <a:p>
            <a:pPr/>
            <a:r>
              <a:t>for Responding to </a:t>
            </a:r>
          </a:p>
          <a:p>
            <a:pPr/>
            <a:r>
              <a:t>Wicked Issues </a:t>
            </a:r>
          </a:p>
        </p:txBody>
      </p:sp>
      <p:sp>
        <p:nvSpPr>
          <p:cNvPr id="256" name="Shape 256"/>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5" name="Shape 1015"/>
          <p:cNvSpPr/>
          <p:nvPr>
            <p:ph type="title"/>
          </p:nvPr>
        </p:nvSpPr>
        <p:spPr>
          <a:prstGeom prst="rect">
            <a:avLst/>
          </a:prstGeom>
        </p:spPr>
        <p:txBody>
          <a:bodyPr/>
          <a:lstStyle/>
          <a:p>
            <a:pPr defTabSz="457200">
              <a:lnSpc>
                <a:spcPts val="8700"/>
              </a:lnSpc>
              <a:spcBef>
                <a:spcPts val="1200"/>
              </a:spcBef>
              <a:defRPr b="1" sz="4500">
                <a:latin typeface="Helvetica"/>
                <a:ea typeface="Helvetica"/>
                <a:cs typeface="Helvetica"/>
                <a:sym typeface="Helvetica"/>
              </a:defRPr>
            </a:pPr>
            <a:r>
              <a:t>“CONFRONTING WICKED PROBLEMS: </a:t>
            </a:r>
          </a:p>
          <a:p>
            <a:pPr defTabSz="457200">
              <a:lnSpc>
                <a:spcPts val="6700"/>
              </a:lnSpc>
              <a:spcBef>
                <a:spcPts val="1200"/>
              </a:spcBef>
              <a:defRPr b="1" sz="2900">
                <a:latin typeface="Helvetica"/>
                <a:ea typeface="Helvetica"/>
                <a:cs typeface="Helvetica"/>
                <a:sym typeface="Helvetica"/>
              </a:defRPr>
            </a:pPr>
            <a:r>
              <a:t>and some </a:t>
            </a:r>
            <a:r>
              <a:rPr i="1"/>
              <a:t>Planguage</a:t>
            </a:r>
            <a:r>
              <a:t> Tools to deal with them”</a:t>
            </a:r>
            <a:endParaRPr b="0" sz="1200">
              <a:latin typeface="Times"/>
              <a:ea typeface="Times"/>
              <a:cs typeface="Times"/>
              <a:sym typeface="Times"/>
            </a:endParaRPr>
          </a:p>
        </p:txBody>
      </p:sp>
      <p:sp>
        <p:nvSpPr>
          <p:cNvPr id="1016" name="Shape 1016"/>
          <p:cNvSpPr/>
          <p:nvPr/>
        </p:nvSpPr>
        <p:spPr>
          <a:xfrm>
            <a:off x="3338846" y="511845"/>
            <a:ext cx="5644592"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BASED ON T GILB PAPER</a:t>
            </a:r>
          </a:p>
        </p:txBody>
      </p:sp>
      <p:sp>
        <p:nvSpPr>
          <p:cNvPr id="1017" name="Shape 1017"/>
          <p:cNvSpPr/>
          <p:nvPr/>
        </p:nvSpPr>
        <p:spPr>
          <a:xfrm>
            <a:off x="4461494" y="6815690"/>
            <a:ext cx="3782416"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 January 2016,</a:t>
            </a:r>
          </a:p>
          <a:p>
            <a:pPr/>
            <a:r>
              <a:t>gilb.com/dl866</a:t>
            </a:r>
          </a:p>
        </p:txBody>
      </p:sp>
      <p:sp>
        <p:nvSpPr>
          <p:cNvPr id="1018" name="Shape 1018"/>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0" name="Shape 1020"/>
          <p:cNvSpPr/>
          <p:nvPr>
            <p:ph type="title"/>
          </p:nvPr>
        </p:nvSpPr>
        <p:spPr>
          <a:xfrm>
            <a:off x="952500" y="635000"/>
            <a:ext cx="5334000" cy="1239695"/>
          </a:xfrm>
          <a:prstGeom prst="rect">
            <a:avLst/>
          </a:prstGeom>
        </p:spPr>
        <p:txBody>
          <a:bodyPr/>
          <a:lstStyle/>
          <a:p>
            <a:pPr algn="l" defTabSz="429768">
              <a:lnSpc>
                <a:spcPts val="5300"/>
              </a:lnSpc>
              <a:spcBef>
                <a:spcPts val="1100"/>
              </a:spcBef>
              <a:defRPr b="1" sz="2256">
                <a:latin typeface="Helvetica"/>
                <a:ea typeface="Helvetica"/>
                <a:cs typeface="Helvetica"/>
                <a:sym typeface="Helvetica"/>
              </a:defRPr>
            </a:pPr>
            <a:r>
              <a:t>How Planguage Tools </a:t>
            </a:r>
          </a:p>
          <a:p>
            <a:pPr algn="l" defTabSz="429768">
              <a:lnSpc>
                <a:spcPts val="5300"/>
              </a:lnSpc>
              <a:spcBef>
                <a:spcPts val="1100"/>
              </a:spcBef>
              <a:defRPr b="1" sz="2256">
                <a:latin typeface="Helvetica"/>
                <a:ea typeface="Helvetica"/>
                <a:cs typeface="Helvetica"/>
                <a:sym typeface="Helvetica"/>
              </a:defRPr>
            </a:pPr>
            <a:r>
              <a:t>Help Whack Wickedness. </a:t>
            </a:r>
            <a:endParaRPr b="0" sz="1128">
              <a:latin typeface="Times"/>
              <a:ea typeface="Times"/>
              <a:cs typeface="Times"/>
              <a:sym typeface="Times"/>
            </a:endParaRPr>
          </a:p>
        </p:txBody>
      </p:sp>
      <p:sp>
        <p:nvSpPr>
          <p:cNvPr id="1021" name="Shape 102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2" name="CE-Book-1280x720.png"/>
          <p:cNvPicPr>
            <a:picLocks noChangeAspect="1"/>
          </p:cNvPicPr>
          <p:nvPr/>
        </p:nvPicPr>
        <p:blipFill>
          <a:blip r:embed="rId2">
            <a:extLst/>
          </a:blip>
          <a:stretch>
            <a:fillRect/>
          </a:stretch>
        </p:blipFill>
        <p:spPr>
          <a:xfrm>
            <a:off x="6065842" y="855797"/>
            <a:ext cx="6766016" cy="3805884"/>
          </a:xfrm>
          <a:prstGeom prst="rect">
            <a:avLst/>
          </a:prstGeom>
          <a:ln w="12700">
            <a:miter lim="400000"/>
          </a:ln>
        </p:spPr>
      </p:pic>
      <p:pic>
        <p:nvPicPr>
          <p:cNvPr id="1023" name="Value Planning Cover 2015.pdf"/>
          <p:cNvPicPr>
            <a:picLocks noChangeAspect="1"/>
          </p:cNvPicPr>
          <p:nvPr/>
        </p:nvPicPr>
        <p:blipFill>
          <a:blip r:embed="rId3">
            <a:extLst/>
          </a:blip>
          <a:stretch>
            <a:fillRect/>
          </a:stretch>
        </p:blipFill>
        <p:spPr>
          <a:xfrm>
            <a:off x="8481299" y="4437786"/>
            <a:ext cx="3904872" cy="5522604"/>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25" name="image94.png"/>
          <p:cNvPicPr>
            <a:picLocks noChangeAspect="1"/>
          </p:cNvPicPr>
          <p:nvPr/>
        </p:nvPicPr>
        <p:blipFill>
          <a:blip r:embed="rId2">
            <a:extLst/>
          </a:blip>
          <a:stretch>
            <a:fillRect/>
          </a:stretch>
        </p:blipFill>
        <p:spPr>
          <a:xfrm>
            <a:off x="6665051" y="3349932"/>
            <a:ext cx="6337935" cy="3513269"/>
          </a:xfrm>
          <a:prstGeom prst="rect">
            <a:avLst/>
          </a:prstGeom>
          <a:ln w="12700">
            <a:miter lim="400000"/>
          </a:ln>
        </p:spPr>
      </p:pic>
      <p:sp>
        <p:nvSpPr>
          <p:cNvPr id="1026" name="Shape 1026"/>
          <p:cNvSpPr/>
          <p:nvPr>
            <p:ph type="title"/>
          </p:nvPr>
        </p:nvSpPr>
        <p:spPr>
          <a:prstGeom prst="rect">
            <a:avLst/>
          </a:prstGeom>
        </p:spPr>
        <p:txBody>
          <a:bodyPr/>
          <a:lstStyle/>
          <a:p>
            <a:pPr defTabSz="457200">
              <a:lnSpc>
                <a:spcPts val="6300"/>
              </a:lnSpc>
              <a:spcBef>
                <a:spcPts val="1200"/>
              </a:spcBef>
              <a:defRPr b="1" sz="3800">
                <a:latin typeface="Helvetica"/>
                <a:ea typeface="Helvetica"/>
                <a:cs typeface="Helvetica"/>
                <a:sym typeface="Helvetica"/>
              </a:defRPr>
            </a:pPr>
            <a:r>
              <a:t>W1. There is no </a:t>
            </a:r>
            <a:r>
              <a:rPr i="1"/>
              <a:t>definitive formulation</a:t>
            </a:r>
            <a:r>
              <a:t> </a:t>
            </a:r>
          </a:p>
          <a:p>
            <a:pPr defTabSz="457200">
              <a:lnSpc>
                <a:spcPts val="6300"/>
              </a:lnSpc>
              <a:spcBef>
                <a:spcPts val="1200"/>
              </a:spcBef>
              <a:defRPr b="1" sz="3800">
                <a:latin typeface="Helvetica"/>
                <a:ea typeface="Helvetica"/>
                <a:cs typeface="Helvetica"/>
                <a:sym typeface="Helvetica"/>
              </a:defRPr>
            </a:pPr>
            <a:r>
              <a:t>of a wicked problem.</a:t>
            </a:r>
          </a:p>
        </p:txBody>
      </p:sp>
      <p:sp>
        <p:nvSpPr>
          <p:cNvPr id="1027" name="Shape 1027"/>
          <p:cNvSpPr/>
          <p:nvPr>
            <p:ph type="body" sz="half" idx="1"/>
          </p:nvPr>
        </p:nvSpPr>
        <p:spPr>
          <a:xfrm>
            <a:off x="298751" y="2198513"/>
            <a:ext cx="6366962" cy="6947649"/>
          </a:xfrm>
          <a:prstGeom prst="rect">
            <a:avLst/>
          </a:prstGeom>
        </p:spPr>
        <p:txBody>
          <a:bodyPr/>
          <a:lstStyle/>
          <a:p>
            <a:pPr marL="0" indent="0" defTabSz="374904">
              <a:lnSpc>
                <a:spcPts val="3000"/>
              </a:lnSpc>
              <a:spcBef>
                <a:spcPts val="900"/>
              </a:spcBef>
              <a:buSzTx/>
              <a:buNone/>
              <a:defRPr b="1" sz="1312">
                <a:latin typeface="Helvetica"/>
                <a:ea typeface="Helvetica"/>
                <a:cs typeface="Helvetica"/>
                <a:sym typeface="Helvetica"/>
              </a:defRPr>
            </a:pPr>
            <a:endParaRPr sz="984">
              <a:latin typeface="Times"/>
              <a:ea typeface="Times"/>
              <a:cs typeface="Times"/>
              <a:sym typeface="Times"/>
            </a:endParaRPr>
          </a:p>
          <a:p>
            <a:pPr marL="0" indent="0" defTabSz="374904">
              <a:lnSpc>
                <a:spcPts val="3500"/>
              </a:lnSpc>
              <a:spcBef>
                <a:spcPts val="900"/>
              </a:spcBef>
              <a:buSzTx/>
              <a:buNone/>
              <a:defRPr b="1" sz="1803">
                <a:latin typeface="Helvetica"/>
                <a:ea typeface="Helvetica"/>
                <a:cs typeface="Helvetica"/>
                <a:sym typeface="Helvetica"/>
              </a:defRPr>
            </a:pPr>
            <a:r>
              <a:t>Planguage (The Planning Language) does not need or expect a ‘definitive formulation’ of a problem. </a:t>
            </a:r>
            <a:endParaRPr>
              <a:latin typeface="Times"/>
              <a:ea typeface="Times"/>
              <a:cs typeface="Times"/>
              <a:sym typeface="Times"/>
            </a:endParaRPr>
          </a:p>
          <a:p>
            <a:pPr marL="0" indent="0" defTabSz="374904">
              <a:lnSpc>
                <a:spcPts val="3500"/>
              </a:lnSpc>
              <a:spcBef>
                <a:spcPts val="900"/>
              </a:spcBef>
              <a:buSzTx/>
              <a:buNone/>
              <a:defRPr b="1" sz="1803">
                <a:latin typeface="Helvetica"/>
                <a:ea typeface="Helvetica"/>
                <a:cs typeface="Helvetica"/>
                <a:sym typeface="Helvetica"/>
              </a:defRPr>
            </a:pPr>
            <a:r>
              <a:t>Planguage allows you to specify any set of </a:t>
            </a:r>
            <a:r>
              <a:rPr i="1"/>
              <a:t>problem statements </a:t>
            </a:r>
            <a:r>
              <a:t>(value objectives, constraints, assumptions, constrained strategies, budgets, deadlines, stakeholders) that might be useful. </a:t>
            </a:r>
            <a:endParaRPr>
              <a:latin typeface="Times"/>
              <a:ea typeface="Times"/>
              <a:cs typeface="Times"/>
              <a:sym typeface="Times"/>
            </a:endParaRPr>
          </a:p>
          <a:p>
            <a:pPr marL="0" indent="0" defTabSz="374904">
              <a:lnSpc>
                <a:spcPts val="2800"/>
              </a:lnSpc>
              <a:spcBef>
                <a:spcPts val="900"/>
              </a:spcBef>
              <a:buSzTx/>
              <a:buNone/>
              <a:defRPr b="1" sz="1230">
                <a:latin typeface="Helvetica"/>
                <a:ea typeface="Helvetica"/>
                <a:cs typeface="Helvetica"/>
                <a:sym typeface="Helvetica"/>
              </a:defRPr>
            </a:pPr>
            <a:r>
              <a:t>They can all be modified at any time. They can be versioned. They can be officially sanctioned or approved, until further notice. They can be quality controlled. The quality , relevance, correctness and usefulness of any class of problem statement can be gradually enhanced. </a:t>
            </a:r>
            <a:endParaRPr sz="984">
              <a:latin typeface="Times"/>
              <a:ea typeface="Times"/>
              <a:cs typeface="Times"/>
              <a:sym typeface="Times"/>
            </a:endParaRPr>
          </a:p>
          <a:p>
            <a:pPr marL="0" indent="0" defTabSz="374904">
              <a:lnSpc>
                <a:spcPts val="2800"/>
              </a:lnSpc>
              <a:spcBef>
                <a:spcPts val="900"/>
              </a:spcBef>
              <a:buSzTx/>
              <a:buNone/>
              <a:defRPr b="1" sz="1230">
                <a:latin typeface="Helvetica"/>
                <a:ea typeface="Helvetica"/>
                <a:cs typeface="Helvetica"/>
                <a:sym typeface="Helvetica"/>
              </a:defRPr>
            </a:pPr>
            <a:r>
              <a:t>Problem statements can easily be integrated with each other, and their relationship to solutions (strategies, designs, architectures) can easily and automatically be mapped and tracked. </a:t>
            </a:r>
            <a:endParaRPr sz="984">
              <a:latin typeface="Times"/>
              <a:ea typeface="Times"/>
              <a:cs typeface="Times"/>
              <a:sym typeface="Times"/>
            </a:endParaRPr>
          </a:p>
          <a:p>
            <a:pPr marL="0" indent="0" defTabSz="374904">
              <a:lnSpc>
                <a:spcPts val="2800"/>
              </a:lnSpc>
              <a:spcBef>
                <a:spcPts val="900"/>
              </a:spcBef>
              <a:buSzTx/>
              <a:buNone/>
              <a:defRPr b="1" sz="1230">
                <a:latin typeface="Helvetica"/>
                <a:ea typeface="Helvetica"/>
                <a:cs typeface="Helvetica"/>
                <a:sym typeface="Helvetica"/>
              </a:defRPr>
            </a:pPr>
            <a:r>
              <a:t>Problem statements can be directly and measurably related to emerging value delivery, and costs: giving real time feedback to the planning model. </a:t>
            </a:r>
            <a:endParaRPr sz="984">
              <a:latin typeface="Times"/>
              <a:ea typeface="Times"/>
              <a:cs typeface="Times"/>
              <a:sym typeface="Times"/>
            </a:endParaRPr>
          </a:p>
          <a:p>
            <a:pPr marL="0" indent="0" defTabSz="374904">
              <a:lnSpc>
                <a:spcPts val="2800"/>
              </a:lnSpc>
              <a:spcBef>
                <a:spcPts val="900"/>
              </a:spcBef>
              <a:buSzTx/>
              <a:buNone/>
              <a:defRPr b="1" sz="1230">
                <a:latin typeface="Helvetica"/>
                <a:ea typeface="Helvetica"/>
                <a:cs typeface="Helvetica"/>
                <a:sym typeface="Helvetica"/>
              </a:defRPr>
            </a:pPr>
            <a:r>
              <a:t>A rich set of </a:t>
            </a:r>
            <a:r>
              <a:rPr i="1"/>
              <a:t>background </a:t>
            </a:r>
            <a:r>
              <a:t>specifications is expected and encouraged for all problem statements. These include such items as issues, assumptions, constraints, sources, evidence, risks, stakeholders, and very much more [VP 2.2, 3.1, 4.2 for detail]. </a:t>
            </a:r>
            <a:endParaRPr sz="984">
              <a:latin typeface="Times"/>
              <a:ea typeface="Times"/>
              <a:cs typeface="Times"/>
              <a:sym typeface="Times"/>
            </a:endParaRPr>
          </a:p>
          <a:p>
            <a:pPr marL="0" indent="0" defTabSz="374904">
              <a:lnSpc>
                <a:spcPts val="2800"/>
              </a:lnSpc>
              <a:spcBef>
                <a:spcPts val="900"/>
              </a:spcBef>
              <a:buSzTx/>
              <a:buNone/>
              <a:defRPr b="1" sz="1230">
                <a:latin typeface="Helvetica"/>
                <a:ea typeface="Helvetica"/>
                <a:cs typeface="Helvetica"/>
                <a:sym typeface="Helvetica"/>
              </a:defRPr>
            </a:pPr>
            <a:r>
              <a:t>The </a:t>
            </a:r>
            <a:r>
              <a:rPr i="1"/>
              <a:t>background </a:t>
            </a:r>
            <a:r>
              <a:t>specification for a problem statement (like an ‘objective’) does not change the </a:t>
            </a:r>
            <a:r>
              <a:rPr i="1"/>
              <a:t>core problem specification</a:t>
            </a:r>
            <a:r>
              <a:t>. But it enables us to sense the larger and more complex relationships involved (for example multiple </a:t>
            </a:r>
            <a:r>
              <a:rPr i="1"/>
              <a:t>risks </a:t>
            </a:r>
            <a:r>
              <a:t>and </a:t>
            </a:r>
            <a:r>
              <a:rPr i="1"/>
              <a:t>stakeholders </a:t>
            </a:r>
            <a:r>
              <a:t>for every single problem statement). </a:t>
            </a:r>
            <a:endParaRPr sz="984">
              <a:latin typeface="Times"/>
              <a:ea typeface="Times"/>
              <a:cs typeface="Times"/>
              <a:sym typeface="Times"/>
            </a:endParaRPr>
          </a:p>
          <a:p>
            <a:pPr marL="0" indent="0" defTabSz="374904">
              <a:lnSpc>
                <a:spcPts val="3200"/>
              </a:lnSpc>
              <a:spcBef>
                <a:spcPts val="900"/>
              </a:spcBef>
              <a:buSzTx/>
              <a:buNone/>
              <a:defRPr b="1" sz="1558">
                <a:latin typeface="Helvetica"/>
                <a:ea typeface="Helvetica"/>
                <a:cs typeface="Helvetica"/>
                <a:sym typeface="Helvetica"/>
              </a:defRPr>
            </a:pPr>
            <a:r>
              <a:t>Background specification triggers and motivates us to analyze deeper and improve our view or model of the problem space. </a:t>
            </a:r>
            <a:endParaRPr>
              <a:latin typeface="Times"/>
              <a:ea typeface="Times"/>
              <a:cs typeface="Times"/>
              <a:sym typeface="Times"/>
            </a:endParaRPr>
          </a:p>
        </p:txBody>
      </p:sp>
      <p:sp>
        <p:nvSpPr>
          <p:cNvPr id="1028" name="Shape 1028"/>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30" name="Shape 1030"/>
          <p:cNvSpPr/>
          <p:nvPr>
            <p:ph type="title"/>
          </p:nvPr>
        </p:nvSpPr>
        <p:spPr>
          <a:xfrm>
            <a:off x="952500" y="444500"/>
            <a:ext cx="11099800" cy="873522"/>
          </a:xfrm>
          <a:prstGeom prst="rect">
            <a:avLst/>
          </a:prstGeom>
        </p:spPr>
        <p:txBody>
          <a:bodyPr/>
          <a:lstStyle>
            <a:lvl1pPr defTabSz="457200">
              <a:lnSpc>
                <a:spcPts val="6600"/>
              </a:lnSpc>
              <a:spcBef>
                <a:spcPts val="1200"/>
              </a:spcBef>
              <a:defRPr b="1" sz="4000">
                <a:latin typeface="Helvetica"/>
                <a:ea typeface="Helvetica"/>
                <a:cs typeface="Helvetica"/>
                <a:sym typeface="Helvetica"/>
              </a:defRPr>
            </a:lvl1pPr>
          </a:lstStyle>
          <a:p>
            <a:pPr/>
            <a:r>
              <a:t>W2. Wicked problems have no stopping rule. </a:t>
            </a:r>
          </a:p>
        </p:txBody>
      </p:sp>
      <p:sp>
        <p:nvSpPr>
          <p:cNvPr id="1031" name="Shape 1031"/>
          <p:cNvSpPr/>
          <p:nvPr>
            <p:ph type="body" idx="1"/>
          </p:nvPr>
        </p:nvSpPr>
        <p:spPr>
          <a:xfrm>
            <a:off x="293588" y="1422796"/>
            <a:ext cx="6671767" cy="7724379"/>
          </a:xfrm>
          <a:prstGeom prst="rect">
            <a:avLst/>
          </a:prstGeom>
        </p:spPr>
        <p:txBody>
          <a:bodyPr/>
          <a:lstStyle/>
          <a:p>
            <a:pPr marL="0" indent="0" defTabSz="288036">
              <a:lnSpc>
                <a:spcPts val="2600"/>
              </a:lnSpc>
              <a:spcBef>
                <a:spcPts val="700"/>
              </a:spcBef>
              <a:buSzTx/>
              <a:buNone/>
              <a:defRPr b="1" sz="1323">
                <a:latin typeface="Helvetica"/>
                <a:ea typeface="Helvetica"/>
                <a:cs typeface="Helvetica"/>
                <a:sym typeface="Helvetica"/>
              </a:defRPr>
            </a:pPr>
            <a:r>
              <a:t>Planguage makes no assumptions about stopping a development, or the existence of a ‘final state’. </a:t>
            </a:r>
            <a:endParaRPr>
              <a:latin typeface="Times"/>
              <a:ea typeface="Times"/>
              <a:cs typeface="Times"/>
              <a:sym typeface="Times"/>
            </a:endParaRPr>
          </a:p>
          <a:p>
            <a:pPr marL="0" indent="0" defTabSz="288036">
              <a:lnSpc>
                <a:spcPts val="2600"/>
              </a:lnSpc>
              <a:spcBef>
                <a:spcPts val="700"/>
              </a:spcBef>
              <a:buSzTx/>
              <a:buNone/>
              <a:defRPr b="1" sz="1323">
                <a:latin typeface="Helvetica"/>
                <a:ea typeface="Helvetica"/>
                <a:cs typeface="Helvetica"/>
                <a:sym typeface="Helvetica"/>
              </a:defRPr>
            </a:pPr>
            <a:r>
              <a:t>Planguage assumes that the systems it is planning for, already have a life in the real world, and will continue to have a life for the foreseeable future. </a:t>
            </a:r>
            <a:endParaRPr>
              <a:latin typeface="Times"/>
              <a:ea typeface="Times"/>
              <a:cs typeface="Times"/>
              <a:sym typeface="Times"/>
            </a:endParaRPr>
          </a:p>
          <a:p>
            <a:pPr marL="0" indent="0" defTabSz="288036">
              <a:lnSpc>
                <a:spcPts val="2200"/>
              </a:lnSpc>
              <a:spcBef>
                <a:spcPts val="700"/>
              </a:spcBef>
              <a:buSzTx/>
              <a:buNone/>
              <a:defRPr sz="945">
                <a:latin typeface="Arial Black"/>
                <a:ea typeface="Arial Black"/>
                <a:cs typeface="Arial Black"/>
                <a:sym typeface="Arial Black"/>
              </a:defRPr>
            </a:pPr>
            <a:r>
              <a:t>Planguage is all about high-priority incremental improvement, towards the current long-term objectives, using resources </a:t>
            </a:r>
            <a:r>
              <a:t>actually </a:t>
            </a:r>
            <a:r>
              <a:t>available. </a:t>
            </a:r>
            <a:endParaRPr sz="756"/>
          </a:p>
          <a:p>
            <a:pPr marL="0" indent="0" defTabSz="288036">
              <a:lnSpc>
                <a:spcPts val="2200"/>
              </a:lnSpc>
              <a:spcBef>
                <a:spcPts val="700"/>
              </a:spcBef>
              <a:buSzTx/>
              <a:buNone/>
              <a:defRPr sz="945">
                <a:latin typeface="Arial Black"/>
                <a:ea typeface="Arial Black"/>
                <a:cs typeface="Arial Black"/>
                <a:sym typeface="Arial Black"/>
              </a:defRPr>
            </a:pPr>
            <a:r>
              <a:t>The Planguage planning process is merely a tool for keeping track of concerns, and solution ideas. </a:t>
            </a:r>
            <a:endParaRPr sz="756"/>
          </a:p>
          <a:p>
            <a:pPr marL="0" indent="0" defTabSz="288036">
              <a:lnSpc>
                <a:spcPts val="2200"/>
              </a:lnSpc>
              <a:spcBef>
                <a:spcPts val="700"/>
              </a:spcBef>
              <a:buSzTx/>
              <a:buNone/>
              <a:defRPr sz="945">
                <a:latin typeface="Arial Black"/>
                <a:ea typeface="Arial Black"/>
                <a:cs typeface="Arial Black"/>
                <a:sym typeface="Arial Black"/>
              </a:defRPr>
            </a:pPr>
            <a:r>
              <a:t>The tool is used to keep track of the current state of the system, from </a:t>
            </a:r>
            <a:r>
              <a:t>any </a:t>
            </a:r>
            <a:r>
              <a:t>interesting, and all useful emerging, multiple viewpoints. </a:t>
            </a:r>
            <a:endParaRPr sz="756"/>
          </a:p>
          <a:p>
            <a:pPr marL="0" indent="0" defTabSz="288036">
              <a:lnSpc>
                <a:spcPts val="2200"/>
              </a:lnSpc>
              <a:spcBef>
                <a:spcPts val="700"/>
              </a:spcBef>
              <a:buSzTx/>
              <a:buNone/>
              <a:defRPr sz="945">
                <a:latin typeface="Arial Black"/>
                <a:ea typeface="Arial Black"/>
                <a:cs typeface="Arial Black"/>
                <a:sym typeface="Arial Black"/>
              </a:defRPr>
            </a:pPr>
            <a:r>
              <a:t>Planguage assumes conflict and change are normal, and natural: and tries to make the best decisions in that light. </a:t>
            </a:r>
            <a:endParaRPr sz="756"/>
          </a:p>
          <a:p>
            <a:pPr marL="0" indent="0" defTabSz="288036">
              <a:lnSpc>
                <a:spcPts val="2200"/>
              </a:lnSpc>
              <a:spcBef>
                <a:spcPts val="700"/>
              </a:spcBef>
              <a:buSzTx/>
              <a:buNone/>
              <a:defRPr sz="945">
                <a:latin typeface="Arial Black"/>
                <a:ea typeface="Arial Black"/>
                <a:cs typeface="Arial Black"/>
                <a:sym typeface="Arial Black"/>
              </a:defRPr>
            </a:pPr>
            <a:r>
              <a:t>The nearest thing we have to ‘</a:t>
            </a:r>
            <a:r>
              <a:t>stopping </a:t>
            </a:r>
            <a:r>
              <a:t>rules’ (knowing when to quit planning, or investing in change) are </a:t>
            </a:r>
            <a:r>
              <a:t>locally formulated </a:t>
            </a:r>
            <a:r>
              <a:t>policies, such as: </a:t>
            </a:r>
            <a:endParaRPr sz="756"/>
          </a:p>
          <a:p>
            <a:pPr marL="0" indent="0" defTabSz="288036">
              <a:lnSpc>
                <a:spcPts val="2200"/>
              </a:lnSpc>
              <a:spcBef>
                <a:spcPts val="700"/>
              </a:spcBef>
              <a:buSzTx/>
              <a:buNone/>
              <a:defRPr sz="945">
                <a:latin typeface="Arial Black"/>
                <a:ea typeface="Arial Black"/>
                <a:cs typeface="Arial Black"/>
                <a:sym typeface="Arial Black"/>
              </a:defRPr>
            </a:pPr>
            <a:r>
              <a:t>Stop when the next cycle of change is not profitable enough (VP 4.7, 5.9). Stop when no credible solutions are on the table. (VP 4.9, 4.8, 5.8)</a:t>
            </a:r>
            <a:br/>
            <a:r>
              <a:t>Stop when planned results have repeatedly not been delivered (VP 4.5). </a:t>
            </a:r>
            <a:endParaRPr sz="756"/>
          </a:p>
          <a:p>
            <a:pPr marL="0" indent="0" defTabSz="288036">
              <a:lnSpc>
                <a:spcPts val="2200"/>
              </a:lnSpc>
              <a:spcBef>
                <a:spcPts val="700"/>
              </a:spcBef>
              <a:buSzTx/>
              <a:buNone/>
              <a:defRPr sz="945">
                <a:latin typeface="Arial Black"/>
                <a:ea typeface="Arial Black"/>
                <a:cs typeface="Arial Black"/>
                <a:sym typeface="Arial Black"/>
              </a:defRPr>
            </a:pPr>
            <a:r>
              <a:t>W E Deming taught me that the Plan Do Study Act cycle (PDSA) was expected to continue, ‘as long as there is competition’. We do not think in terms of any ‘big stop’: just focus on smart prioritization. </a:t>
            </a:r>
            <a:endParaRPr sz="756"/>
          </a:p>
          <a:p>
            <a:pPr marL="0" indent="0" defTabSz="288036">
              <a:lnSpc>
                <a:spcPts val="2300"/>
              </a:lnSpc>
              <a:spcBef>
                <a:spcPts val="700"/>
              </a:spcBef>
              <a:buSzTx/>
              <a:buNone/>
              <a:defRPr sz="1008">
                <a:latin typeface="Arial Black"/>
                <a:ea typeface="Arial Black"/>
                <a:cs typeface="Arial Black"/>
                <a:sym typeface="Arial Black"/>
              </a:defRPr>
            </a:pPr>
            <a:endParaRPr sz="756"/>
          </a:p>
          <a:p>
            <a:pPr marL="0" indent="0" defTabSz="288036">
              <a:lnSpc>
                <a:spcPts val="2200"/>
              </a:lnSpc>
              <a:spcBef>
                <a:spcPts val="700"/>
              </a:spcBef>
              <a:buSzTx/>
              <a:buNone/>
              <a:defRPr sz="945">
                <a:latin typeface="Arial Black"/>
                <a:ea typeface="Arial Black"/>
                <a:cs typeface="Arial Black"/>
                <a:sym typeface="Arial Black"/>
              </a:defRPr>
            </a:pPr>
            <a:r>
              <a:t>Planguage is unusually </a:t>
            </a:r>
            <a:r>
              <a:t>quantified </a:t>
            </a:r>
            <a:r>
              <a:t>regarding problem statements (VP Part 1, Chapter 1). All values and qualities are normally quantified. No management BS allowed [10]. </a:t>
            </a:r>
            <a:endParaRPr sz="756"/>
          </a:p>
          <a:p>
            <a:pPr marL="0" indent="0" defTabSz="288036">
              <a:lnSpc>
                <a:spcPts val="2200"/>
              </a:lnSpc>
              <a:spcBef>
                <a:spcPts val="700"/>
              </a:spcBef>
              <a:buSzTx/>
              <a:buNone/>
              <a:defRPr sz="945">
                <a:latin typeface="Arial Black"/>
                <a:ea typeface="Arial Black"/>
                <a:cs typeface="Arial Black"/>
                <a:sym typeface="Arial Black"/>
              </a:defRPr>
            </a:pPr>
            <a:r>
              <a:t>So the quantified worst-case levels,and target levels of a desired value, give us a very specific device to know when to stop: when to stop planning, when to stop inventing, when to stop delivering improvements, when to stop and NOT deliver changes at all. </a:t>
            </a:r>
            <a:endParaRPr sz="756"/>
          </a:p>
          <a:p>
            <a:pPr marL="0" indent="0" defTabSz="288036">
              <a:lnSpc>
                <a:spcPts val="2200"/>
              </a:lnSpc>
              <a:spcBef>
                <a:spcPts val="700"/>
              </a:spcBef>
              <a:buSzTx/>
              <a:buNone/>
              <a:defRPr sz="945">
                <a:latin typeface="Arial Black"/>
                <a:ea typeface="Arial Black"/>
                <a:cs typeface="Arial Black"/>
                <a:sym typeface="Arial Black"/>
              </a:defRPr>
            </a:pPr>
            <a:r>
              <a:t>Planguage has a rich variety of tools and specifications for stopping, when that is appropriate. For a rich variety of reasons and conditions. But it has a ‘lust for life’ to try to keep delivering value to stakeholders. And it makes that possible by quickly stopping low-priority activity. (VP Chapter 6). </a:t>
            </a:r>
            <a:endParaRPr sz="756"/>
          </a:p>
          <a:p>
            <a:pPr marL="0" indent="0" defTabSz="288036">
              <a:lnSpc>
                <a:spcPts val="2200"/>
              </a:lnSpc>
              <a:spcBef>
                <a:spcPts val="700"/>
              </a:spcBef>
              <a:buSzTx/>
              <a:buNone/>
              <a:defRPr sz="945">
                <a:latin typeface="Arial Black"/>
                <a:ea typeface="Arial Black"/>
                <a:cs typeface="Arial Black"/>
                <a:sym typeface="Arial Black"/>
              </a:defRPr>
            </a:pPr>
            <a:r>
              <a:t>Your own culture needs to decide on your own values and priorities regarding when to stop and go. </a:t>
            </a:r>
            <a:endParaRPr sz="756">
              <a:latin typeface="Times"/>
              <a:ea typeface="Times"/>
              <a:cs typeface="Times"/>
              <a:sym typeface="Times"/>
            </a:endParaRPr>
          </a:p>
          <a:p>
            <a:pPr marL="0" indent="0" defTabSz="288036">
              <a:lnSpc>
                <a:spcPts val="2500"/>
              </a:lnSpc>
              <a:spcBef>
                <a:spcPts val="700"/>
              </a:spcBef>
              <a:buSzTx/>
              <a:buNone/>
              <a:defRPr b="1" sz="1197">
                <a:latin typeface="Helvetica"/>
                <a:ea typeface="Helvetica"/>
                <a:cs typeface="Helvetica"/>
                <a:sym typeface="Helvetica"/>
              </a:defRPr>
            </a:pPr>
            <a:r>
              <a:t>Planguage has rich built-in specifications that even automatically point out red lights and green lights. Planguage specifications can compute what to prioritize (Green) and what to stop (Red Light). (VP 6.7 ) </a:t>
            </a:r>
            <a:endParaRPr>
              <a:latin typeface="Times"/>
              <a:ea typeface="Times"/>
              <a:cs typeface="Times"/>
              <a:sym typeface="Times"/>
            </a:endParaRPr>
          </a:p>
        </p:txBody>
      </p:sp>
      <p:sp>
        <p:nvSpPr>
          <p:cNvPr id="1032" name="Shape 1032"/>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3" name="image181.png"/>
          <p:cNvPicPr>
            <a:picLocks noChangeAspect="1"/>
          </p:cNvPicPr>
          <p:nvPr/>
        </p:nvPicPr>
        <p:blipFill>
          <a:blip r:embed="rId2">
            <a:extLst/>
          </a:blip>
          <a:stretch>
            <a:fillRect/>
          </a:stretch>
        </p:blipFill>
        <p:spPr>
          <a:xfrm>
            <a:off x="7067550" y="3222625"/>
            <a:ext cx="5727700" cy="330835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35" name="Screen Shot 2016-01-10 at 15.55.24.png"/>
          <p:cNvPicPr>
            <a:picLocks noChangeAspect="1"/>
          </p:cNvPicPr>
          <p:nvPr/>
        </p:nvPicPr>
        <p:blipFill>
          <a:blip r:embed="rId2">
            <a:extLst/>
          </a:blip>
          <a:stretch>
            <a:fillRect/>
          </a:stretch>
        </p:blipFill>
        <p:spPr>
          <a:xfrm>
            <a:off x="2774339" y="5201752"/>
            <a:ext cx="7456122" cy="4468874"/>
          </a:xfrm>
          <a:prstGeom prst="rect">
            <a:avLst/>
          </a:prstGeom>
          <a:ln w="12700">
            <a:miter lim="400000"/>
          </a:ln>
        </p:spPr>
      </p:pic>
      <p:sp>
        <p:nvSpPr>
          <p:cNvPr id="1036" name="Shape 1036"/>
          <p:cNvSpPr/>
          <p:nvPr>
            <p:ph type="title"/>
          </p:nvPr>
        </p:nvSpPr>
        <p:spPr>
          <a:xfrm>
            <a:off x="952500" y="12700"/>
            <a:ext cx="11099800" cy="2159000"/>
          </a:xfrm>
          <a:prstGeom prst="rect">
            <a:avLst/>
          </a:prstGeom>
        </p:spPr>
        <p:txBody>
          <a:bodyPr/>
          <a:lstStyle>
            <a:lvl1pPr defTabSz="365760">
              <a:lnSpc>
                <a:spcPts val="7200"/>
              </a:lnSpc>
              <a:spcBef>
                <a:spcPts val="900"/>
              </a:spcBef>
              <a:defRPr b="1" sz="4800">
                <a:latin typeface="Helvetica"/>
                <a:ea typeface="Helvetica"/>
                <a:cs typeface="Helvetica"/>
                <a:sym typeface="Helvetica"/>
              </a:defRPr>
            </a:lvl1pPr>
          </a:lstStyle>
          <a:p>
            <a:pPr/>
            <a:r>
              <a:t>W3. Solutions to wicked problems are not true-or-false, but good-or-bad. </a:t>
            </a:r>
          </a:p>
        </p:txBody>
      </p:sp>
      <p:sp>
        <p:nvSpPr>
          <p:cNvPr id="1037" name="Shape 1037"/>
          <p:cNvSpPr/>
          <p:nvPr>
            <p:ph type="body" sz="half" idx="1"/>
          </p:nvPr>
        </p:nvSpPr>
        <p:spPr>
          <a:xfrm>
            <a:off x="317500" y="2070100"/>
            <a:ext cx="12369800" cy="3154065"/>
          </a:xfrm>
          <a:prstGeom prst="rect">
            <a:avLst/>
          </a:prstGeom>
        </p:spPr>
        <p:txBody>
          <a:bodyPr/>
          <a:lstStyle/>
          <a:p>
            <a:pPr marL="0" indent="0" defTabSz="374904">
              <a:lnSpc>
                <a:spcPts val="3500"/>
              </a:lnSpc>
              <a:spcBef>
                <a:spcPts val="900"/>
              </a:spcBef>
              <a:buSzTx/>
              <a:buNone/>
              <a:defRPr sz="1230">
                <a:latin typeface="Helvetica"/>
                <a:ea typeface="Helvetica"/>
                <a:cs typeface="Helvetica"/>
                <a:sym typeface="Helvetica"/>
              </a:defRPr>
            </a:pPr>
            <a:r>
              <a:rPr b="1" sz="1803"/>
              <a:t>Planguage has no preconceived notion that solutions are ‘correct or good’ or not.</a:t>
            </a:r>
            <a:br>
              <a:rPr b="1" sz="1803"/>
            </a:br>
            <a:r>
              <a:t>It </a:t>
            </a:r>
            <a:r>
              <a:rPr i="1"/>
              <a:t>explicitly </a:t>
            </a:r>
            <a:r>
              <a:t>recognizes that:</a:t>
            </a:r>
            <a:br/>
            <a:r>
              <a:t>• </a:t>
            </a:r>
            <a:r>
              <a:rPr b="1"/>
              <a:t>Problems </a:t>
            </a:r>
            <a:r>
              <a:t>(objectives, constraints) are the best currently available subjective stakeholder compromise.</a:t>
            </a:r>
            <a:br/>
            <a:r>
              <a:t>• Problem specification is subject to constant change pressure. </a:t>
            </a:r>
            <a:endParaRPr sz="984">
              <a:latin typeface="Times"/>
              <a:ea typeface="Times"/>
              <a:cs typeface="Times"/>
              <a:sym typeface="Times"/>
            </a:endParaRPr>
          </a:p>
          <a:p>
            <a:pPr marL="0" indent="0" defTabSz="374904">
              <a:lnSpc>
                <a:spcPts val="2800"/>
              </a:lnSpc>
              <a:spcBef>
                <a:spcPts val="900"/>
              </a:spcBef>
              <a:buSzTx/>
              <a:buNone/>
              <a:defRPr sz="1230">
                <a:latin typeface="Helvetica"/>
                <a:ea typeface="Helvetica"/>
                <a:cs typeface="Helvetica"/>
                <a:sym typeface="Helvetica"/>
              </a:defRPr>
            </a:pPr>
            <a:r>
              <a:t>• </a:t>
            </a:r>
            <a:r>
              <a:rPr b="1"/>
              <a:t>Solutions </a:t>
            </a:r>
            <a:r>
              <a:t>(strategies, architecture) are the best available ‘hypothesis’ as to how to solve a set of problems (‘solve’ = delivery sufficient [Target level] overall value delivery, within constraints, </a:t>
            </a:r>
          </a:p>
          <a:p>
            <a:pPr marL="0" indent="0" defTabSz="374904">
              <a:lnSpc>
                <a:spcPts val="2800"/>
              </a:lnSpc>
              <a:spcBef>
                <a:spcPts val="900"/>
              </a:spcBef>
              <a:buSzTx/>
              <a:buNone/>
              <a:defRPr sz="1230">
                <a:latin typeface="Helvetica"/>
                <a:ea typeface="Helvetica"/>
                <a:cs typeface="Helvetica"/>
                <a:sym typeface="Helvetica"/>
              </a:defRPr>
            </a:pPr>
            <a:r>
              <a:t>at lowest budgeted resource costs; with regard to risk-of-deviation from expectations (estimates). The degree of solution ‘goodness’ is directly related to the current problem specification.</a:t>
            </a:r>
            <a:br/>
          </a:p>
          <a:p>
            <a:pPr marL="0" indent="0" defTabSz="374904">
              <a:lnSpc>
                <a:spcPts val="2800"/>
              </a:lnSpc>
              <a:spcBef>
                <a:spcPts val="900"/>
              </a:spcBef>
              <a:buSzTx/>
              <a:buNone/>
              <a:defRPr sz="1230">
                <a:latin typeface="Helvetica"/>
                <a:ea typeface="Helvetica"/>
                <a:cs typeface="Helvetica"/>
                <a:sym typeface="Helvetica"/>
              </a:defRPr>
            </a:pPr>
            <a:r>
              <a:t>• The degree of goodness is numerically computed in the Planguage tool ‘Impact Estimation </a:t>
            </a:r>
            <a:r>
              <a:t>table” (sample IET in above VP [8] </a:t>
            </a:r>
            <a:r>
              <a:t>Figure 6.7). This can be supported by automation as in the example below. </a:t>
            </a:r>
          </a:p>
          <a:p>
            <a:pPr marL="0" indent="0" defTabSz="374904">
              <a:lnSpc>
                <a:spcPts val="3300"/>
              </a:lnSpc>
              <a:spcBef>
                <a:spcPts val="900"/>
              </a:spcBef>
              <a:buSzTx/>
              <a:buNone/>
              <a:defRPr sz="1230">
                <a:latin typeface="Helvetica"/>
                <a:ea typeface="Helvetica"/>
                <a:cs typeface="Helvetica"/>
                <a:sym typeface="Helvetica"/>
              </a:defRPr>
            </a:pPr>
            <a:r>
              <a:t>I conclude that </a:t>
            </a:r>
            <a:r>
              <a:rPr b="1" sz="1640"/>
              <a:t>Planguage is well suited to this ‘good or bad’ aspect of Wicked Problems. </a:t>
            </a:r>
          </a:p>
        </p:txBody>
      </p:sp>
      <p:sp>
        <p:nvSpPr>
          <p:cNvPr id="1038" name="Shape 1038"/>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0" name="Shape 1040"/>
          <p:cNvSpPr/>
          <p:nvPr>
            <p:ph type="title"/>
          </p:nvPr>
        </p:nvSpPr>
        <p:spPr>
          <a:prstGeom prst="rect">
            <a:avLst/>
          </a:prstGeom>
        </p:spPr>
        <p:txBody>
          <a:bodyPr/>
          <a:lstStyle>
            <a:lvl1pPr defTabSz="320039">
              <a:lnSpc>
                <a:spcPts val="6200"/>
              </a:lnSpc>
              <a:spcBef>
                <a:spcPts val="800"/>
              </a:spcBef>
              <a:defRPr b="1" sz="4200">
                <a:latin typeface="Helvetica"/>
                <a:ea typeface="Helvetica"/>
                <a:cs typeface="Helvetica"/>
                <a:sym typeface="Helvetica"/>
              </a:defRPr>
            </a:lvl1pPr>
          </a:lstStyle>
          <a:p>
            <a:pPr/>
            <a:r>
              <a:t>W4. There is no immediate and no ultimate test of a solution to a wicked problem. </a:t>
            </a:r>
            <a:endParaRPr b="0">
              <a:latin typeface="Times"/>
              <a:ea typeface="Times"/>
              <a:cs typeface="Times"/>
              <a:sym typeface="Times"/>
            </a:endParaRPr>
          </a:p>
        </p:txBody>
      </p:sp>
      <p:sp>
        <p:nvSpPr>
          <p:cNvPr id="1041" name="Shape 1041"/>
          <p:cNvSpPr/>
          <p:nvPr>
            <p:ph type="body" sz="half" idx="1"/>
          </p:nvPr>
        </p:nvSpPr>
        <p:spPr>
          <a:xfrm>
            <a:off x="1054100" y="2476500"/>
            <a:ext cx="5334000" cy="6286500"/>
          </a:xfrm>
          <a:prstGeom prst="rect">
            <a:avLst/>
          </a:prstGeom>
        </p:spPr>
        <p:txBody>
          <a:bodyPr/>
          <a:lstStyle/>
          <a:p>
            <a:pPr marL="0" indent="0" defTabSz="352043">
              <a:lnSpc>
                <a:spcPts val="2800"/>
              </a:lnSpc>
              <a:spcBef>
                <a:spcPts val="900"/>
              </a:spcBef>
              <a:buSzTx/>
              <a:buNone/>
              <a:defRPr sz="1232">
                <a:solidFill>
                  <a:srgbClr val="030303"/>
                </a:solidFill>
                <a:latin typeface="Times"/>
                <a:ea typeface="Times"/>
                <a:cs typeface="Times"/>
                <a:sym typeface="Times"/>
              </a:defRPr>
            </a:pPr>
            <a:r>
              <a:t>This problem is not particular for Wicked Problems. It applies to all problems, all efforts, all changes. Butterfly Effect: the sensitive dependence on initial conditions in which a small change in one state of a deterministic nonlinear system can result in large differences in a later state. It is tough to make predictions, especially about the future (Yogi Berra et al). </a:t>
            </a: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In Planguage, using the Project management subset ‘Evo’ Value Delivery [7], we do in fact measure, in the short term (typically weekly, as in Confirmit example above [Figure W2], the impacts on all the critical factors that interest us.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In this Confirmit case, we estimate and later measure on a set of critical top level Performance Values, and we estimate and later measure time and effort needed to do the change.[See VP [8] </a:t>
            </a:r>
            <a:r>
              <a:rPr>
                <a:solidFill>
                  <a:srgbClr val="000000"/>
                </a:solidFill>
              </a:rPr>
              <a:t>Section 8.6 Getting early short-term feedback.</a:t>
            </a:r>
            <a:r>
              <a:t>]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Later, for example at quarterly release, addition measurements are made. This takes into account the changes made after the earlier changes. It accounts for the parallel changes made by other teams. it typically is more sophisticated testing and measurement (pre release to world market).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After a release of changes we can </a:t>
            </a:r>
            <a:r>
              <a:rPr i="1"/>
              <a:t>continue </a:t>
            </a:r>
            <a:r>
              <a:t>to measure the factors of interest, as they affect real world users of a system. We can certainly expect feedback if they are unhappy!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Finally, in the next round of changes, the critical performance values will </a:t>
            </a:r>
            <a:r>
              <a:rPr i="1"/>
              <a:t>again </a:t>
            </a:r>
            <a:r>
              <a:t>be measured, as demonstration that they have held up, or not, over time.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We do not need ‘ultimate tests in infinite time’. We need to keep reasonable track of reality in a cost effective manner, and Planguage [Evo] gives us rich numeric opportunity to do so.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All critical problems (of improvement) are always </a:t>
            </a:r>
            <a:r>
              <a:rPr i="1"/>
              <a:t>quantified </a:t>
            </a:r>
            <a:r>
              <a:t>in Planguage, or at least ‘testable’ for presence: that is the basic idea of Planguage.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r>
              <a:t>Reasonable and sufficient measurement and testing is invariably possible. </a:t>
            </a:r>
            <a:endParaRPr sz="924">
              <a:solidFill>
                <a:srgbClr val="000000"/>
              </a:solidFill>
              <a:latin typeface="Times"/>
              <a:ea typeface="Times"/>
              <a:cs typeface="Times"/>
              <a:sym typeface="Times"/>
            </a:endParaRPr>
          </a:p>
          <a:p>
            <a:pPr marL="0" indent="0" defTabSz="352043">
              <a:lnSpc>
                <a:spcPts val="2600"/>
              </a:lnSpc>
              <a:spcBef>
                <a:spcPts val="900"/>
              </a:spcBef>
              <a:buSzTx/>
              <a:buNone/>
              <a:defRPr sz="1154">
                <a:solidFill>
                  <a:srgbClr val="030303"/>
                </a:solidFill>
                <a:latin typeface="Helvetica"/>
                <a:ea typeface="Helvetica"/>
                <a:cs typeface="Helvetica"/>
                <a:sym typeface="Helvetica"/>
              </a:defRPr>
            </a:pPr>
            <a:endParaRPr sz="924">
              <a:solidFill>
                <a:srgbClr val="000000"/>
              </a:solidFill>
            </a:endParaRPr>
          </a:p>
        </p:txBody>
      </p:sp>
      <p:sp>
        <p:nvSpPr>
          <p:cNvPr id="1042" name="Shape 1042"/>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3" name="Screen Shot 2016-06-23 at 10.47.54.png"/>
          <p:cNvPicPr>
            <a:picLocks noChangeAspect="1"/>
          </p:cNvPicPr>
          <p:nvPr/>
        </p:nvPicPr>
        <p:blipFill>
          <a:blip r:embed="rId2">
            <a:extLst/>
          </a:blip>
          <a:stretch>
            <a:fillRect/>
          </a:stretch>
        </p:blipFill>
        <p:spPr>
          <a:xfrm>
            <a:off x="6679772" y="2956673"/>
            <a:ext cx="6502828" cy="3840254"/>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5" name="Shape 1045"/>
          <p:cNvSpPr/>
          <p:nvPr>
            <p:ph type="title"/>
          </p:nvPr>
        </p:nvSpPr>
        <p:spPr>
          <a:prstGeom prst="rect">
            <a:avLst/>
          </a:prstGeom>
        </p:spPr>
        <p:txBody>
          <a:bodyPr/>
          <a:lstStyle/>
          <a:p>
            <a:pPr defTabSz="256031">
              <a:lnSpc>
                <a:spcPts val="4900"/>
              </a:lnSpc>
              <a:spcBef>
                <a:spcPts val="600"/>
              </a:spcBef>
              <a:defRPr sz="3359">
                <a:solidFill>
                  <a:srgbClr val="030303"/>
                </a:solidFill>
                <a:latin typeface="Helvetica"/>
                <a:ea typeface="Helvetica"/>
                <a:cs typeface="Helvetica"/>
                <a:sym typeface="Helvetica"/>
              </a:defRPr>
            </a:pPr>
            <a:r>
              <a:t> W4 (continued) I believe one central reason that ‘Wicked Problems’ </a:t>
            </a:r>
            <a:r>
              <a:rPr b="1" i="1"/>
              <a:t>appear </a:t>
            </a:r>
            <a:r>
              <a:rPr b="1"/>
              <a:t>to be</a:t>
            </a:r>
            <a:r>
              <a:t> so wicked, is because we have such a </a:t>
            </a:r>
            <a:r>
              <a:rPr b="1" i="1"/>
              <a:t>poor culture of quantification</a:t>
            </a:r>
            <a:r>
              <a:rPr i="1"/>
              <a:t> </a:t>
            </a:r>
            <a:r>
              <a:t>of critical factors.</a:t>
            </a:r>
          </a:p>
        </p:txBody>
      </p:sp>
      <p:sp>
        <p:nvSpPr>
          <p:cNvPr id="1046" name="Shape 1046"/>
          <p:cNvSpPr/>
          <p:nvPr>
            <p:ph type="body" sz="half" idx="1"/>
          </p:nvPr>
        </p:nvSpPr>
        <p:spPr>
          <a:prstGeom prst="rect">
            <a:avLst/>
          </a:prstGeom>
        </p:spPr>
        <p:txBody>
          <a:bodyPr/>
          <a:lstStyle/>
          <a:p>
            <a:pPr marL="0" indent="0" defTabSz="411479">
              <a:lnSpc>
                <a:spcPts val="3100"/>
              </a:lnSpc>
              <a:spcBef>
                <a:spcPts val="1000"/>
              </a:spcBef>
              <a:buSzTx/>
              <a:buNone/>
              <a:defRPr sz="1350">
                <a:solidFill>
                  <a:srgbClr val="030303"/>
                </a:solidFill>
                <a:latin typeface="Helvetica"/>
                <a:ea typeface="Helvetica"/>
                <a:cs typeface="Helvetica"/>
                <a:sym typeface="Helvetica"/>
              </a:defRPr>
            </a:pPr>
            <a:r>
              <a:t>Words and ‘poetry’ (‘state of the art competitiveness’, ‘end world hunger’) substitute for clear thinking and clear problem specification. </a:t>
            </a:r>
            <a:endParaRPr sz="1079">
              <a:solidFill>
                <a:srgbClr val="000000"/>
              </a:solidFill>
              <a:latin typeface="Times"/>
              <a:ea typeface="Times"/>
              <a:cs typeface="Times"/>
              <a:sym typeface="Times"/>
            </a:endParaRPr>
          </a:p>
          <a:p>
            <a:pPr marL="0" indent="0" defTabSz="411479">
              <a:lnSpc>
                <a:spcPts val="3100"/>
              </a:lnSpc>
              <a:spcBef>
                <a:spcPts val="1000"/>
              </a:spcBef>
              <a:buSzTx/>
              <a:buNone/>
              <a:defRPr sz="1350">
                <a:solidFill>
                  <a:srgbClr val="030303"/>
                </a:solidFill>
                <a:latin typeface="Helvetica"/>
                <a:ea typeface="Helvetica"/>
                <a:cs typeface="Helvetica"/>
                <a:sym typeface="Helvetica"/>
              </a:defRPr>
            </a:pPr>
            <a:r>
              <a:t>This quantification, and background clarification, does not itself, and alone solve the problem central to Wicked problems (the very complex and voluminous nature of real systems). </a:t>
            </a:r>
            <a:endParaRPr sz="1079">
              <a:solidFill>
                <a:srgbClr val="000000"/>
              </a:solidFill>
              <a:latin typeface="Times"/>
              <a:ea typeface="Times"/>
              <a:cs typeface="Times"/>
              <a:sym typeface="Times"/>
            </a:endParaRPr>
          </a:p>
          <a:p>
            <a:pPr marL="0" indent="0" defTabSz="411479">
              <a:lnSpc>
                <a:spcPts val="3100"/>
              </a:lnSpc>
              <a:spcBef>
                <a:spcPts val="1000"/>
              </a:spcBef>
              <a:buSzTx/>
              <a:buNone/>
              <a:defRPr sz="1350">
                <a:solidFill>
                  <a:srgbClr val="030303"/>
                </a:solidFill>
                <a:latin typeface="Helvetica"/>
                <a:ea typeface="Helvetica"/>
                <a:cs typeface="Helvetica"/>
                <a:sym typeface="Helvetica"/>
              </a:defRPr>
            </a:pPr>
            <a:r>
              <a:t>But lack of quantification of critical system performance problems makes even short-term and real- time understanding of the problem impossible. But that is NOT a Wicked Problem; it is simply our professional incompetence. </a:t>
            </a:r>
            <a:endParaRPr sz="1079">
              <a:solidFill>
                <a:srgbClr val="000000"/>
              </a:solidFill>
              <a:latin typeface="Times"/>
              <a:ea typeface="Times"/>
              <a:cs typeface="Times"/>
              <a:sym typeface="Times"/>
            </a:endParaRPr>
          </a:p>
          <a:p>
            <a:pPr marL="0" indent="0" defTabSz="411479">
              <a:lnSpc>
                <a:spcPts val="3100"/>
              </a:lnSpc>
              <a:spcBef>
                <a:spcPts val="1000"/>
              </a:spcBef>
              <a:buSzTx/>
              <a:buNone/>
              <a:defRPr sz="1350">
                <a:solidFill>
                  <a:srgbClr val="030303"/>
                </a:solidFill>
                <a:latin typeface="Helvetica"/>
                <a:ea typeface="Helvetica"/>
                <a:cs typeface="Helvetica"/>
                <a:sym typeface="Helvetica"/>
              </a:defRPr>
            </a:pPr>
            <a:r>
              <a:t>We then </a:t>
            </a:r>
            <a:r>
              <a:rPr i="1"/>
              <a:t>falsely </a:t>
            </a:r>
            <a:r>
              <a:t>blame our lack-of-understanding on the ‘system complexity’: when we in fact have </a:t>
            </a:r>
            <a:r>
              <a:rPr i="1"/>
              <a:t>not even taken very basic steps </a:t>
            </a:r>
            <a:r>
              <a:t>to clear the fog in front of our faces (to quantify critical variables). </a:t>
            </a:r>
            <a:endParaRPr sz="1079">
              <a:solidFill>
                <a:srgbClr val="000000"/>
              </a:solidFill>
              <a:latin typeface="Times"/>
              <a:ea typeface="Times"/>
              <a:cs typeface="Times"/>
              <a:sym typeface="Times"/>
            </a:endParaRPr>
          </a:p>
          <a:p>
            <a:pPr marL="0" indent="0" defTabSz="411479">
              <a:lnSpc>
                <a:spcPts val="3100"/>
              </a:lnSpc>
              <a:spcBef>
                <a:spcPts val="1000"/>
              </a:spcBef>
              <a:buSzTx/>
              <a:buNone/>
              <a:defRPr sz="1350">
                <a:latin typeface="Helvetica"/>
                <a:ea typeface="Helvetica"/>
                <a:cs typeface="Helvetica"/>
                <a:sym typeface="Helvetica"/>
              </a:defRPr>
            </a:pPr>
            <a:r>
              <a:t>In conclusion: </a:t>
            </a:r>
            <a:endParaRPr sz="1079">
              <a:latin typeface="Times"/>
              <a:ea typeface="Times"/>
              <a:cs typeface="Times"/>
              <a:sym typeface="Times"/>
            </a:endParaRPr>
          </a:p>
          <a:p>
            <a:pPr marL="411479" indent="-411479" defTabSz="411479">
              <a:lnSpc>
                <a:spcPts val="3100"/>
              </a:lnSpc>
              <a:spcBef>
                <a:spcPts val="1300"/>
              </a:spcBef>
              <a:buSzTx/>
              <a:buNone/>
              <a:tabLst>
                <a:tab pos="114300" algn="l"/>
                <a:tab pos="406400" algn="l"/>
              </a:tabLst>
              <a:defRPr sz="1350">
                <a:latin typeface="Helvetica"/>
                <a:ea typeface="Helvetica"/>
                <a:cs typeface="Helvetica"/>
                <a:sym typeface="Helvetica"/>
              </a:defRPr>
            </a:pPr>
            <a:r>
              <a:rPr sz="1079">
                <a:latin typeface="Times"/>
                <a:ea typeface="Times"/>
                <a:cs typeface="Times"/>
                <a:sym typeface="Times"/>
              </a:rPr>
              <a:t>	</a:t>
            </a:r>
            <a:r>
              <a:t>1.	we can normally get immediate and continuous, tests and measurements, of solutions, in </a:t>
            </a:r>
            <a:br/>
            <a:r>
              <a:t>relation to clear problem statements, if we want them. </a:t>
            </a:r>
            <a:br/>
          </a:p>
          <a:p>
            <a:pPr marL="411479" indent="-411479" defTabSz="411479">
              <a:lnSpc>
                <a:spcPts val="3100"/>
              </a:lnSpc>
              <a:spcBef>
                <a:spcPts val="1300"/>
              </a:spcBef>
              <a:buSzTx/>
              <a:buNone/>
              <a:tabLst>
                <a:tab pos="114300" algn="l"/>
                <a:tab pos="406400" algn="l"/>
              </a:tabLst>
              <a:defRPr sz="1350">
                <a:latin typeface="Helvetica"/>
                <a:ea typeface="Helvetica"/>
                <a:cs typeface="Helvetica"/>
                <a:sym typeface="Helvetica"/>
              </a:defRPr>
            </a:pPr>
            <a:r>
              <a:t>	2.	we do not need to worry about </a:t>
            </a:r>
            <a:r>
              <a:rPr i="1"/>
              <a:t>unrealistic ideas </a:t>
            </a:r>
            <a:r>
              <a:t>like ‘ultimate test’ of a solution. </a:t>
            </a:r>
            <a:br/>
          </a:p>
          <a:p>
            <a:pPr marL="0" indent="0" defTabSz="411479">
              <a:lnSpc>
                <a:spcPts val="3100"/>
              </a:lnSpc>
              <a:spcBef>
                <a:spcPts val="1000"/>
              </a:spcBef>
              <a:buSzTx/>
              <a:buNone/>
              <a:defRPr sz="1350">
                <a:latin typeface="Helvetica"/>
                <a:ea typeface="Helvetica"/>
                <a:cs typeface="Helvetica"/>
                <a:sym typeface="Helvetica"/>
              </a:defRPr>
            </a:pPr>
            <a:r>
              <a:t>‘Ultimate tests’ would be nice, of course, but they are not necessary, and they are never possible in the real world. </a:t>
            </a:r>
            <a:endParaRPr sz="1079">
              <a:latin typeface="Times"/>
              <a:ea typeface="Times"/>
              <a:cs typeface="Times"/>
              <a:sym typeface="Times"/>
            </a:endParaRPr>
          </a:p>
        </p:txBody>
      </p:sp>
      <p:sp>
        <p:nvSpPr>
          <p:cNvPr id="1047" name="Shape 1047"/>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8" name="Screen Shot 2016-06-23 at 10.47.54.png"/>
          <p:cNvPicPr>
            <a:picLocks noChangeAspect="1"/>
          </p:cNvPicPr>
          <p:nvPr/>
        </p:nvPicPr>
        <p:blipFill>
          <a:blip r:embed="rId2">
            <a:extLst/>
          </a:blip>
          <a:stretch>
            <a:fillRect/>
          </a:stretch>
        </p:blipFill>
        <p:spPr>
          <a:xfrm>
            <a:off x="6679772" y="2956673"/>
            <a:ext cx="6502828" cy="3840254"/>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0" name="image145.png"/>
          <p:cNvPicPr>
            <a:picLocks noChangeAspect="1"/>
          </p:cNvPicPr>
          <p:nvPr/>
        </p:nvPicPr>
        <p:blipFill>
          <a:blip r:embed="rId2">
            <a:extLst/>
          </a:blip>
          <a:srcRect l="0" t="0" r="0" b="2387"/>
          <a:stretch>
            <a:fillRect/>
          </a:stretch>
        </p:blipFill>
        <p:spPr>
          <a:xfrm>
            <a:off x="6257163" y="3127057"/>
            <a:ext cx="6693308" cy="3877328"/>
          </a:xfrm>
          <a:prstGeom prst="rect">
            <a:avLst/>
          </a:prstGeom>
          <a:ln w="12700">
            <a:miter lim="400000"/>
          </a:ln>
        </p:spPr>
      </p:pic>
      <p:sp>
        <p:nvSpPr>
          <p:cNvPr id="1051" name="Shape 1051"/>
          <p:cNvSpPr/>
          <p:nvPr>
            <p:ph type="title"/>
          </p:nvPr>
        </p:nvSpPr>
        <p:spPr>
          <a:prstGeom prst="rect">
            <a:avLst/>
          </a:prstGeom>
        </p:spPr>
        <p:txBody>
          <a:bodyPr/>
          <a:lstStyle>
            <a:lvl1pPr defTabSz="256031">
              <a:lnSpc>
                <a:spcPts val="5000"/>
              </a:lnSpc>
              <a:spcBef>
                <a:spcPts val="600"/>
              </a:spcBef>
              <a:defRPr b="1" sz="3359">
                <a:latin typeface="Helvetica"/>
                <a:ea typeface="Helvetica"/>
                <a:cs typeface="Helvetica"/>
                <a:sym typeface="Helvetica"/>
              </a:defRPr>
            </a:lvl1pPr>
          </a:lstStyle>
          <a:p>
            <a:pPr/>
            <a:r>
              <a:t>W5. Every solution to a wicked problem is a "one-shot operation"; because there is no opportunity to learn by trial-and-error, every attempt counts significantly. </a:t>
            </a:r>
            <a:endParaRPr b="0" sz="672">
              <a:latin typeface="Times"/>
              <a:ea typeface="Times"/>
              <a:cs typeface="Times"/>
              <a:sym typeface="Times"/>
            </a:endParaRPr>
          </a:p>
        </p:txBody>
      </p:sp>
      <p:sp>
        <p:nvSpPr>
          <p:cNvPr id="1052" name="Shape 1052"/>
          <p:cNvSpPr/>
          <p:nvPr>
            <p:ph type="body" sz="half" idx="1"/>
          </p:nvPr>
        </p:nvSpPr>
        <p:spPr>
          <a:prstGeom prst="rect">
            <a:avLst/>
          </a:prstGeom>
        </p:spPr>
        <p:txBody>
          <a:bodyPr/>
          <a:lstStyle/>
          <a:p>
            <a:pPr marL="0" indent="0" defTabSz="365760">
              <a:lnSpc>
                <a:spcPts val="3300"/>
              </a:lnSpc>
              <a:spcBef>
                <a:spcPts val="900"/>
              </a:spcBef>
              <a:buSzTx/>
              <a:buNone/>
              <a:defRPr sz="1200">
                <a:latin typeface="Helvetica"/>
                <a:ea typeface="Helvetica"/>
                <a:cs typeface="Helvetica"/>
                <a:sym typeface="Helvetica"/>
              </a:defRPr>
            </a:pPr>
            <a:r>
              <a:rPr b="1" sz="1680"/>
              <a:t>This is another example of a possibly ‘artificial’ problem which is not inevitably inherent in complex systems.</a:t>
            </a:r>
            <a:endParaRPr b="1" sz="1680"/>
          </a:p>
          <a:p>
            <a:pPr marL="0" indent="0" defTabSz="365760">
              <a:lnSpc>
                <a:spcPts val="2800"/>
              </a:lnSpc>
              <a:spcBef>
                <a:spcPts val="900"/>
              </a:spcBef>
              <a:buSzTx/>
              <a:buNone/>
              <a:defRPr sz="1200">
                <a:latin typeface="Helvetica"/>
                <a:ea typeface="Helvetica"/>
                <a:cs typeface="Helvetica"/>
                <a:sym typeface="Helvetica"/>
              </a:defRPr>
            </a:pPr>
            <a:r>
              <a:t> It might be, but another possibility is that the planner has </a:t>
            </a:r>
            <a:r>
              <a:rPr b="1"/>
              <a:t>simply not learned </a:t>
            </a:r>
            <a:r>
              <a:t>to decompose ‘big strategies’ into smaller, deliverable and possibly retractable ‘experiments. </a:t>
            </a:r>
            <a:endParaRPr sz="960">
              <a:latin typeface="Times"/>
              <a:ea typeface="Times"/>
              <a:cs typeface="Times"/>
              <a:sym typeface="Times"/>
            </a:endParaRPr>
          </a:p>
          <a:p>
            <a:pPr marL="0" indent="0" defTabSz="365760">
              <a:lnSpc>
                <a:spcPts val="2800"/>
              </a:lnSpc>
              <a:spcBef>
                <a:spcPts val="900"/>
              </a:spcBef>
              <a:buSzTx/>
              <a:buNone/>
              <a:defRPr sz="1200">
                <a:latin typeface="Helvetica"/>
                <a:ea typeface="Helvetica"/>
                <a:cs typeface="Helvetica"/>
                <a:sym typeface="Helvetica"/>
              </a:defRPr>
            </a:pPr>
            <a:r>
              <a:t>I view this widespread inability do decompose big strategies as ‘professional incompetence’. The incompetence is caused by lack of knowledge, and training, in decomposition. </a:t>
            </a:r>
            <a:endParaRPr sz="960">
              <a:latin typeface="Times"/>
              <a:ea typeface="Times"/>
              <a:cs typeface="Times"/>
              <a:sym typeface="Times"/>
            </a:endParaRPr>
          </a:p>
          <a:p>
            <a:pPr marL="0" indent="0" defTabSz="365760">
              <a:lnSpc>
                <a:spcPts val="2800"/>
              </a:lnSpc>
              <a:spcBef>
                <a:spcPts val="900"/>
              </a:spcBef>
              <a:buSzTx/>
              <a:buNone/>
              <a:defRPr sz="1200">
                <a:latin typeface="Helvetica"/>
                <a:ea typeface="Helvetica"/>
                <a:cs typeface="Helvetica"/>
                <a:sym typeface="Helvetica"/>
              </a:defRPr>
            </a:pPr>
            <a:r>
              <a:t>Notice that decomposing solutions into simple experimental components is fundamental to both scientific experiment and to engineering. And there are some very big hairy problems they tackle. Think ‘Space’ and ‘Universe’. </a:t>
            </a:r>
            <a:endParaRPr sz="960">
              <a:latin typeface="Times"/>
              <a:ea typeface="Times"/>
              <a:cs typeface="Times"/>
              <a:sym typeface="Times"/>
            </a:endParaRPr>
          </a:p>
          <a:p>
            <a:pPr marL="0" indent="0" defTabSz="365760">
              <a:lnSpc>
                <a:spcPts val="2800"/>
              </a:lnSpc>
              <a:spcBef>
                <a:spcPts val="900"/>
              </a:spcBef>
              <a:buSzTx/>
              <a:buNone/>
              <a:defRPr sz="1200">
                <a:latin typeface="Helvetica"/>
                <a:ea typeface="Helvetica"/>
                <a:cs typeface="Helvetica"/>
                <a:sym typeface="Helvetica"/>
              </a:defRPr>
            </a:pPr>
            <a:r>
              <a:t>Planguage tries to deal with this problem of decomposition, at length, with constructive and teachable methods. [8, Evo. and VP Chapter 5. Decomposition (by value, by responsibility) page 363 to p. 415]. </a:t>
            </a:r>
            <a:endParaRPr sz="960">
              <a:latin typeface="Times"/>
              <a:ea typeface="Times"/>
              <a:cs typeface="Times"/>
              <a:sym typeface="Times"/>
            </a:endParaRPr>
          </a:p>
          <a:p>
            <a:pPr marL="0" indent="0" defTabSz="365760">
              <a:lnSpc>
                <a:spcPts val="2800"/>
              </a:lnSpc>
              <a:spcBef>
                <a:spcPts val="900"/>
              </a:spcBef>
              <a:buSzTx/>
              <a:buNone/>
              <a:defRPr sz="1200">
                <a:latin typeface="Helvetica"/>
                <a:ea typeface="Helvetica"/>
                <a:cs typeface="Helvetica"/>
                <a:sym typeface="Helvetica"/>
              </a:defRPr>
            </a:pPr>
            <a:r>
              <a:t>Imagination, intelligence, experience, motivation will allow professionals to figure out how to decompose. I had to learn it by practical experience over decades. But most professionals have not learned such methods explicitly. Half of them are in illogical denial (it ‘cannot’ be composed). So it is time to teach the methods, rather than hope people will figure it out in a few decades, personally. </a:t>
            </a:r>
          </a:p>
          <a:p>
            <a:pPr marL="0" indent="0" defTabSz="365760">
              <a:lnSpc>
                <a:spcPts val="3100"/>
              </a:lnSpc>
              <a:spcBef>
                <a:spcPts val="900"/>
              </a:spcBef>
              <a:buSzTx/>
              <a:buNone/>
              <a:defRPr sz="1520">
                <a:latin typeface="Helvetica"/>
                <a:ea typeface="Helvetica"/>
                <a:cs typeface="Helvetica"/>
                <a:sym typeface="Helvetica"/>
              </a:defRPr>
            </a:pPr>
            <a:r>
              <a:t>I conclude that some </a:t>
            </a:r>
            <a:r>
              <a:rPr b="1"/>
              <a:t>problems appear more ‘Wicked’ than they really are, because people are not trained in decomposition methods</a:t>
            </a:r>
            <a:r>
              <a:t>, which would allow us to avoid the ‘every attempt counts significantly’ problem. </a:t>
            </a:r>
            <a:endParaRPr>
              <a:latin typeface="Times"/>
              <a:ea typeface="Times"/>
              <a:cs typeface="Times"/>
              <a:sym typeface="Times"/>
            </a:endParaRPr>
          </a:p>
          <a:p>
            <a:pPr marL="0" indent="0" defTabSz="365760">
              <a:lnSpc>
                <a:spcPts val="2800"/>
              </a:lnSpc>
              <a:spcBef>
                <a:spcPts val="900"/>
              </a:spcBef>
              <a:buSzTx/>
              <a:buNone/>
              <a:defRPr sz="1200">
                <a:latin typeface="Helvetica"/>
                <a:ea typeface="Helvetica"/>
                <a:cs typeface="Helvetica"/>
                <a:sym typeface="Helvetica"/>
              </a:defRPr>
            </a:pPr>
            <a:endParaRPr sz="960">
              <a:latin typeface="Times"/>
              <a:ea typeface="Times"/>
              <a:cs typeface="Times"/>
              <a:sym typeface="Times"/>
            </a:endParaRPr>
          </a:p>
        </p:txBody>
      </p:sp>
      <p:sp>
        <p:nvSpPr>
          <p:cNvPr id="1053" name="Shape 1053"/>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54" name="Shape 1054"/>
          <p:cNvSpPr/>
          <p:nvPr/>
        </p:nvSpPr>
        <p:spPr>
          <a:xfrm>
            <a:off x="10336510" y="5098603"/>
            <a:ext cx="15664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lvl1pPr>
          </a:lstStyle>
          <a:p>
            <a:pPr/>
            <a:r>
              <a:t> </a:t>
            </a:r>
          </a:p>
        </p:txBody>
      </p:sp>
      <p:sp>
        <p:nvSpPr>
          <p:cNvPr id="1055" name="Shape 1055"/>
          <p:cNvSpPr/>
          <p:nvPr/>
        </p:nvSpPr>
        <p:spPr>
          <a:xfrm>
            <a:off x="9238947" y="4149033"/>
            <a:ext cx="156643" cy="27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latin typeface="Helvetica"/>
                <a:ea typeface="Helvetica"/>
                <a:cs typeface="Helvetica"/>
                <a:sym typeface="Helvetica"/>
              </a:defRPr>
            </a:lvl1pPr>
          </a:lstStyle>
          <a:p>
            <a:pPr/>
            <a:r>
              <a:t> </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57" name="image27.png"/>
          <p:cNvPicPr>
            <a:picLocks noChangeAspect="1"/>
          </p:cNvPicPr>
          <p:nvPr/>
        </p:nvPicPr>
        <p:blipFill>
          <a:blip r:embed="rId2">
            <a:extLst/>
          </a:blip>
          <a:stretch>
            <a:fillRect/>
          </a:stretch>
        </p:blipFill>
        <p:spPr>
          <a:xfrm>
            <a:off x="6209276" y="3116512"/>
            <a:ext cx="6590207" cy="5260476"/>
          </a:xfrm>
          <a:prstGeom prst="rect">
            <a:avLst/>
          </a:prstGeom>
          <a:ln w="12700">
            <a:miter lim="400000"/>
          </a:ln>
        </p:spPr>
      </p:pic>
      <p:sp>
        <p:nvSpPr>
          <p:cNvPr id="1058" name="Shape 1058"/>
          <p:cNvSpPr/>
          <p:nvPr>
            <p:ph type="title"/>
          </p:nvPr>
        </p:nvSpPr>
        <p:spPr>
          <a:xfrm>
            <a:off x="952500" y="53896"/>
            <a:ext cx="11099800" cy="2260870"/>
          </a:xfrm>
          <a:prstGeom prst="rect">
            <a:avLst/>
          </a:prstGeom>
        </p:spPr>
        <p:txBody>
          <a:bodyPr/>
          <a:lstStyle/>
          <a:p>
            <a:pPr defTabSz="187452">
              <a:lnSpc>
                <a:spcPts val="3600"/>
              </a:lnSpc>
              <a:spcBef>
                <a:spcPts val="400"/>
              </a:spcBef>
              <a:defRPr b="1" sz="2460">
                <a:latin typeface="Helvetica"/>
                <a:ea typeface="Helvetica"/>
                <a:cs typeface="Helvetica"/>
                <a:sym typeface="Helvetica"/>
              </a:defRPr>
            </a:pPr>
            <a:r>
              <a:t>W6. Wicked problems do not have an enumerable </a:t>
            </a:r>
          </a:p>
          <a:p>
            <a:pPr defTabSz="187452">
              <a:lnSpc>
                <a:spcPts val="3600"/>
              </a:lnSpc>
              <a:spcBef>
                <a:spcPts val="400"/>
              </a:spcBef>
              <a:defRPr b="1" sz="2460">
                <a:latin typeface="Helvetica"/>
                <a:ea typeface="Helvetica"/>
                <a:cs typeface="Helvetica"/>
                <a:sym typeface="Helvetica"/>
              </a:defRPr>
            </a:pPr>
            <a:r>
              <a:t>(or an exhaustively describable) set of potential solutions, </a:t>
            </a:r>
          </a:p>
          <a:p>
            <a:pPr defTabSz="187452">
              <a:lnSpc>
                <a:spcPts val="3600"/>
              </a:lnSpc>
              <a:spcBef>
                <a:spcPts val="400"/>
              </a:spcBef>
              <a:defRPr b="1" sz="2460">
                <a:latin typeface="Helvetica"/>
                <a:ea typeface="Helvetica"/>
                <a:cs typeface="Helvetica"/>
                <a:sym typeface="Helvetica"/>
              </a:defRPr>
            </a:pPr>
            <a:r>
              <a:t>nor is there a well-described set of permissible operations </a:t>
            </a:r>
          </a:p>
          <a:p>
            <a:pPr defTabSz="187452">
              <a:lnSpc>
                <a:spcPts val="3600"/>
              </a:lnSpc>
              <a:spcBef>
                <a:spcPts val="400"/>
              </a:spcBef>
              <a:defRPr b="1" sz="2460">
                <a:latin typeface="Helvetica"/>
                <a:ea typeface="Helvetica"/>
                <a:cs typeface="Helvetica"/>
                <a:sym typeface="Helvetica"/>
              </a:defRPr>
            </a:pPr>
            <a:r>
              <a:t>that may be incorporated into the plan. </a:t>
            </a:r>
            <a:endParaRPr b="0">
              <a:latin typeface="Times"/>
              <a:ea typeface="Times"/>
              <a:cs typeface="Times"/>
              <a:sym typeface="Times"/>
            </a:endParaRPr>
          </a:p>
        </p:txBody>
      </p:sp>
      <p:sp>
        <p:nvSpPr>
          <p:cNvPr id="1059" name="Shape 1059"/>
          <p:cNvSpPr/>
          <p:nvPr>
            <p:ph type="body" sz="half" idx="1"/>
          </p:nvPr>
        </p:nvSpPr>
        <p:spPr>
          <a:prstGeom prst="rect">
            <a:avLst/>
          </a:prstGeom>
        </p:spPr>
        <p:txBody>
          <a:bodyPr/>
          <a:lstStyle/>
          <a:p>
            <a:pPr marL="0" indent="0" defTabSz="242315">
              <a:lnSpc>
                <a:spcPts val="2100"/>
              </a:lnSpc>
              <a:spcBef>
                <a:spcPts val="600"/>
              </a:spcBef>
              <a:buSzTx/>
              <a:buNone/>
              <a:defRPr sz="795">
                <a:latin typeface="Helvetica"/>
                <a:ea typeface="Helvetica"/>
                <a:cs typeface="Helvetica"/>
                <a:sym typeface="Helvetica"/>
              </a:defRPr>
            </a:pPr>
            <a:r>
              <a:rPr b="1" sz="1060"/>
              <a:t>Well, with this point of view, absolutely all real life problems, about people, culture and technology are ‘Wicked’. Again this is an </a:t>
            </a:r>
            <a:r>
              <a:rPr b="1" i="1" sz="1060"/>
              <a:t>unnecessary </a:t>
            </a:r>
            <a:r>
              <a:rPr b="1" sz="1060"/>
              <a:t>and </a:t>
            </a:r>
            <a:r>
              <a:rPr b="1" i="1" sz="1060"/>
              <a:t>unrealistic </a:t>
            </a:r>
            <a:r>
              <a:rPr b="1" sz="1060"/>
              <a:t>expectation (‘exhaustively describable’) to real world problem solving.</a:t>
            </a:r>
            <a:r>
              <a:t> </a:t>
            </a:r>
            <a:endParaRPr sz="635">
              <a:latin typeface="Times"/>
              <a:ea typeface="Times"/>
              <a:cs typeface="Times"/>
              <a:sym typeface="Times"/>
            </a:endParaRPr>
          </a:p>
          <a:p>
            <a:pPr marL="0" indent="0" defTabSz="242315">
              <a:lnSpc>
                <a:spcPts val="1800"/>
              </a:lnSpc>
              <a:spcBef>
                <a:spcPts val="600"/>
              </a:spcBef>
              <a:buSzTx/>
              <a:buNone/>
              <a:defRPr b="1" sz="795">
                <a:latin typeface="Helvetica"/>
                <a:ea typeface="Helvetica"/>
                <a:cs typeface="Helvetica"/>
                <a:sym typeface="Helvetica"/>
              </a:defRPr>
            </a:pPr>
            <a:r>
              <a:t>Unrealistic and Unnecessary: </a:t>
            </a:r>
            <a:endParaRPr b="0" sz="635">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r>
              <a:t>Even in chess, where the solution space is theoretically exhaustively describable using a computer, there is a time limitation, and even a constraint n real players not using computers in real play. There is too often far too many combinations of play. And this is irrelevant, as long as you either win, or sometimes ‘draw’. You do not need all possible solutions, you need a ‘pretty good’ or ‘good enough’, </a:t>
            </a:r>
            <a:r>
              <a:rPr b="1"/>
              <a:t>on time</a:t>
            </a:r>
            <a:r>
              <a:t>, to meet your deadline (chess clock). </a:t>
            </a:r>
            <a:endParaRPr sz="635">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r>
              <a:t>Planguage as a planning tool has a large number of tools to support this concept of ‘good enough, on time’. We will explain a few, as a sample of the toolset. </a:t>
            </a:r>
          </a:p>
          <a:p>
            <a:pPr marL="0" indent="0" defTabSz="242315">
              <a:lnSpc>
                <a:spcPts val="1800"/>
              </a:lnSpc>
              <a:spcBef>
                <a:spcPts val="600"/>
              </a:spcBef>
              <a:buSzTx/>
              <a:buNone/>
              <a:defRPr sz="795">
                <a:latin typeface="Helvetica"/>
                <a:ea typeface="Helvetica"/>
                <a:cs typeface="Helvetica"/>
                <a:sym typeface="Helvetica"/>
              </a:defRPr>
            </a:pPr>
            <a:r>
              <a:t>The first concept is what we call a ‘scalar constraint’. It is used in problem formulation. For example “The room temperature must be at least 15 degrees C”. One Planguage term we use is to call this a Tolerable Level of theValue. </a:t>
            </a:r>
            <a:endParaRPr sz="635">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r>
              <a:t>So if at least one potential solution, to the temperature problem are estimated to give us ‘at least 15 degrees C’, then the solution is theoretically sufficient. There is not need to look for 1,000+ other possible solutions. This logic is built into the Impact Estimation table in Planguage. And you se it in Figure W4 above. If the level delivered is at or above the Tolerable level, we get a ‘yellow’ light signal. The solution is ‘sufficient’, to meet minimum requirements. </a:t>
            </a:r>
            <a:endParaRPr sz="635">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r>
              <a:t>In the next stage of deciding we have enough solutions, we ask in Planguage is the solutions will potentially (later when applied, ‘really reach the target levels) reach our Target levels (a formal numeric definition of success and sufficient problem solving). If any set of solutions will reach our success, sufficiency, levels that there is hotpoint is considering the entire solution space exhaustively. That would cost far more than any benefit. it would delay delivery of benefits to the real world in good time. it is silly to even hint that this is ‘necessary’, to exhaust the solution space at all. Can we use common sense here , please? </a:t>
            </a:r>
            <a:endParaRPr sz="635">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r>
              <a:t>of course the above explanation is a simplification, to show the principles involved. Even fairly simple (not especially Wicked) problems require us to think about many other factors, when considering if we have explored the solution space sufficiently. For example costs, interaction between solutions, changes in the stakeholder space, poor implementation of otherwise theoretically good solutions, and much more. I can assure you that these factors are all systematically considered, and we have tools for them built into basic Planguage. </a:t>
            </a:r>
            <a:endParaRPr sz="635">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r>
              <a:t>See for yourself. VP Part 1 to 5 (50 pages, free book sample [8,]) and really most detailed in the larger books [8, 7] </a:t>
            </a:r>
            <a:endParaRPr sz="635">
              <a:latin typeface="Times"/>
              <a:ea typeface="Times"/>
              <a:cs typeface="Times"/>
              <a:sym typeface="Times"/>
            </a:endParaRPr>
          </a:p>
          <a:p>
            <a:pPr marL="0" indent="0" defTabSz="242315">
              <a:lnSpc>
                <a:spcPts val="1500"/>
              </a:lnSpc>
              <a:spcBef>
                <a:spcPts val="0"/>
              </a:spcBef>
              <a:buSzTx/>
              <a:buNone/>
              <a:defRPr sz="635">
                <a:latin typeface="Times"/>
                <a:ea typeface="Times"/>
                <a:cs typeface="Times"/>
                <a:sym typeface="Times"/>
              </a:defRPr>
            </a:pPr>
            <a:r>
              <a:t> </a:t>
            </a:r>
          </a:p>
          <a:p>
            <a:pPr marL="0" indent="0" defTabSz="242315">
              <a:lnSpc>
                <a:spcPts val="1900"/>
              </a:lnSpc>
              <a:spcBef>
                <a:spcPts val="600"/>
              </a:spcBef>
              <a:buSzTx/>
              <a:buNone/>
              <a:defRPr sz="847">
                <a:latin typeface="Helvetica"/>
                <a:ea typeface="Helvetica"/>
                <a:cs typeface="Helvetica"/>
                <a:sym typeface="Helvetica"/>
              </a:defRPr>
            </a:pPr>
            <a:r>
              <a:t>Wicked Problems </a:t>
            </a:r>
            <a:endParaRPr sz="635">
              <a:latin typeface="Times"/>
              <a:ea typeface="Times"/>
              <a:cs typeface="Times"/>
              <a:sym typeface="Times"/>
            </a:endParaRPr>
          </a:p>
          <a:p>
            <a:pPr marL="0" indent="0" defTabSz="242315">
              <a:lnSpc>
                <a:spcPts val="2300"/>
              </a:lnSpc>
              <a:spcBef>
                <a:spcPts val="600"/>
              </a:spcBef>
              <a:buSzTx/>
              <a:buNone/>
              <a:defRPr sz="795">
                <a:latin typeface="Helvetica"/>
                <a:ea typeface="Helvetica"/>
                <a:cs typeface="Helvetica"/>
                <a:sym typeface="Helvetica"/>
              </a:defRPr>
            </a:pPr>
            <a:r>
              <a:t>I conclude that this </a:t>
            </a:r>
            <a:r>
              <a:rPr b="1" sz="1166"/>
              <a:t>‘Enumerable Solutions’ Wicked Problem characteristic [W6] is artificial, academic theory, of no practical use in the real world. A waste of time to worry about at all. The real problem is finding sufficient for defined purpose solutions. </a:t>
            </a:r>
            <a:endParaRPr b="1" sz="1166">
              <a:latin typeface="Times"/>
              <a:ea typeface="Times"/>
              <a:cs typeface="Times"/>
              <a:sym typeface="Times"/>
            </a:endParaRPr>
          </a:p>
          <a:p>
            <a:pPr marL="0" indent="0" defTabSz="242315">
              <a:lnSpc>
                <a:spcPts val="1800"/>
              </a:lnSpc>
              <a:spcBef>
                <a:spcPts val="600"/>
              </a:spcBef>
              <a:buSzTx/>
              <a:buNone/>
              <a:defRPr sz="795">
                <a:latin typeface="Helvetica"/>
                <a:ea typeface="Helvetica"/>
                <a:cs typeface="Helvetica"/>
                <a:sym typeface="Helvetica"/>
              </a:defRPr>
            </a:pPr>
            <a:endParaRPr sz="635">
              <a:latin typeface="Times"/>
              <a:ea typeface="Times"/>
              <a:cs typeface="Times"/>
              <a:sym typeface="Times"/>
            </a:endParaRPr>
          </a:p>
        </p:txBody>
      </p:sp>
      <p:sp>
        <p:nvSpPr>
          <p:cNvPr id="1060" name="Shape 1060"/>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2" name="Shape 1062"/>
          <p:cNvSpPr/>
          <p:nvPr>
            <p:ph type="title"/>
          </p:nvPr>
        </p:nvSpPr>
        <p:spPr>
          <a:prstGeom prst="rect">
            <a:avLst/>
          </a:prstGeom>
        </p:spPr>
        <p:txBody>
          <a:bodyPr/>
          <a:lstStyle/>
          <a:p>
            <a:pPr defTabSz="310895">
              <a:lnSpc>
                <a:spcPts val="6100"/>
              </a:lnSpc>
              <a:spcBef>
                <a:spcPts val="800"/>
              </a:spcBef>
              <a:defRPr b="1" sz="4080">
                <a:latin typeface="Helvetica"/>
                <a:ea typeface="Helvetica"/>
                <a:cs typeface="Helvetica"/>
                <a:sym typeface="Helvetica"/>
              </a:defRPr>
            </a:pPr>
            <a:r>
              <a:t>W7.1 Every wicked problem </a:t>
            </a:r>
          </a:p>
          <a:p>
            <a:pPr defTabSz="310895">
              <a:lnSpc>
                <a:spcPts val="6100"/>
              </a:lnSpc>
              <a:spcBef>
                <a:spcPts val="800"/>
              </a:spcBef>
              <a:defRPr b="1" sz="4080">
                <a:latin typeface="Helvetica"/>
                <a:ea typeface="Helvetica"/>
                <a:cs typeface="Helvetica"/>
                <a:sym typeface="Helvetica"/>
              </a:defRPr>
            </a:pPr>
            <a:r>
              <a:t>is essentially </a:t>
            </a:r>
            <a:r>
              <a:rPr i="1"/>
              <a:t>unique</a:t>
            </a:r>
            <a:r>
              <a:t>. </a:t>
            </a:r>
            <a:endParaRPr b="0">
              <a:latin typeface="Times"/>
              <a:ea typeface="Times"/>
              <a:cs typeface="Times"/>
              <a:sym typeface="Times"/>
            </a:endParaRPr>
          </a:p>
        </p:txBody>
      </p:sp>
      <p:sp>
        <p:nvSpPr>
          <p:cNvPr id="1063" name="Shape 1063"/>
          <p:cNvSpPr/>
          <p:nvPr>
            <p:ph type="body" sz="half" idx="1"/>
          </p:nvPr>
        </p:nvSpPr>
        <p:spPr>
          <a:prstGeom prst="rect">
            <a:avLst/>
          </a:prstGeom>
        </p:spPr>
        <p:txBody>
          <a:bodyPr/>
          <a:lstStyle/>
          <a:p>
            <a:pPr marL="0" indent="0" defTabSz="457200">
              <a:lnSpc>
                <a:spcPts val="5600"/>
              </a:lnSpc>
              <a:spcBef>
                <a:spcPts val="1200"/>
              </a:spcBef>
              <a:buSzTx/>
              <a:buNone/>
              <a:defRPr b="1" sz="2400">
                <a:latin typeface="Helvetica"/>
                <a:ea typeface="Helvetica"/>
                <a:cs typeface="Helvetica"/>
                <a:sym typeface="Helvetica"/>
              </a:defRPr>
            </a:pPr>
            <a:r>
              <a:t>‘Wickedness’: needs an improved definition. </a:t>
            </a:r>
            <a:endParaRPr b="0" sz="1200">
              <a:latin typeface="Times"/>
              <a:ea typeface="Times"/>
              <a:cs typeface="Times"/>
              <a:sym typeface="Times"/>
            </a:endParaRPr>
          </a:p>
          <a:p>
            <a:pPr marL="0" indent="0" defTabSz="457200">
              <a:lnSpc>
                <a:spcPts val="3500"/>
              </a:lnSpc>
              <a:spcBef>
                <a:spcPts val="1200"/>
              </a:spcBef>
              <a:buSzTx/>
              <a:buNone/>
              <a:defRPr sz="1500">
                <a:latin typeface="Helvetica"/>
                <a:ea typeface="Helvetica"/>
                <a:cs typeface="Helvetica"/>
                <a:sym typeface="Helvetica"/>
              </a:defRPr>
            </a:pPr>
            <a:r>
              <a:t>Again, I am getting a bit tired of the fact that these Wickedness characteristics are not especially for ‘Wicked’ problems. Maybe I need to define ‘Wicked’ to my </a:t>
            </a:r>
            <a:r>
              <a:rPr i="1"/>
              <a:t>own </a:t>
            </a:r>
            <a:r>
              <a:t>satisfaction? </a:t>
            </a:r>
            <a:endParaRPr sz="1200">
              <a:latin typeface="Times"/>
              <a:ea typeface="Times"/>
              <a:cs typeface="Times"/>
              <a:sym typeface="Times"/>
            </a:endParaRPr>
          </a:p>
          <a:p>
            <a:pPr marL="0" indent="0" defTabSz="457200">
              <a:lnSpc>
                <a:spcPts val="3500"/>
              </a:lnSpc>
              <a:spcBef>
                <a:spcPts val="1200"/>
              </a:spcBef>
              <a:buSzTx/>
              <a:buNone/>
              <a:defRPr sz="1500">
                <a:latin typeface="Helvetica"/>
                <a:ea typeface="Helvetica"/>
                <a:cs typeface="Helvetica"/>
                <a:sym typeface="Helvetica"/>
              </a:defRPr>
            </a:pPr>
            <a:r>
              <a:t>One immediate thought is that ‘Wickedness’ is </a:t>
            </a:r>
            <a:r>
              <a:rPr i="1"/>
              <a:t>not about the problem itself</a:t>
            </a:r>
            <a:r>
              <a:t>. It is the </a:t>
            </a:r>
            <a:r>
              <a:rPr i="1"/>
              <a:t>combination </a:t>
            </a:r>
            <a:r>
              <a:t>of ‘the problem’ and ‘the methods-we-know-about; and are willing to use to deal with the problem set’. </a:t>
            </a:r>
            <a:endParaRPr sz="1200">
              <a:latin typeface="Times"/>
              <a:ea typeface="Times"/>
              <a:cs typeface="Times"/>
              <a:sym typeface="Times"/>
            </a:endParaRPr>
          </a:p>
          <a:p>
            <a:pPr marL="0" indent="0" defTabSz="457200">
              <a:lnSpc>
                <a:spcPts val="3500"/>
              </a:lnSpc>
              <a:spcBef>
                <a:spcPts val="1200"/>
              </a:spcBef>
              <a:buSzTx/>
              <a:buNone/>
              <a:defRPr sz="1500">
                <a:latin typeface="Helvetica"/>
                <a:ea typeface="Helvetica"/>
                <a:cs typeface="Helvetica"/>
                <a:sym typeface="Helvetica"/>
              </a:defRPr>
            </a:pPr>
            <a:r>
              <a:t>And maybe, we need to include, some other factors like resources, constraints and motivations. </a:t>
            </a:r>
            <a:endParaRPr sz="1200">
              <a:latin typeface="Times"/>
              <a:ea typeface="Times"/>
              <a:cs typeface="Times"/>
              <a:sym typeface="Times"/>
            </a:endParaRPr>
          </a:p>
          <a:p>
            <a:pPr marL="0" indent="0" defTabSz="457200">
              <a:lnSpc>
                <a:spcPts val="3500"/>
              </a:lnSpc>
              <a:spcBef>
                <a:spcPts val="1200"/>
              </a:spcBef>
              <a:buSzTx/>
              <a:buNone/>
              <a:defRPr sz="1500">
                <a:latin typeface="Helvetica"/>
                <a:ea typeface="Helvetica"/>
                <a:cs typeface="Helvetica"/>
                <a:sym typeface="Helvetica"/>
              </a:defRPr>
            </a:pPr>
            <a:r>
              <a:t>The essential ideas are that it is about our real-life current </a:t>
            </a:r>
            <a:r>
              <a:rPr i="1"/>
              <a:t>ability to solve the problem</a:t>
            </a:r>
            <a:r>
              <a:t>; not about the problem </a:t>
            </a:r>
            <a:r>
              <a:rPr i="1"/>
              <a:t>itself</a:t>
            </a:r>
            <a:r>
              <a:t>. Maybe Wicked projects’, or ‘</a:t>
            </a:r>
            <a:r>
              <a:rPr b="1" i="1"/>
              <a:t>Wicked processes</a:t>
            </a:r>
            <a:r>
              <a:t>’ (eternal cycles) better capture what we are dealing with here. </a:t>
            </a:r>
            <a:endParaRPr sz="1200">
              <a:latin typeface="Times"/>
              <a:ea typeface="Times"/>
              <a:cs typeface="Times"/>
              <a:sym typeface="Times"/>
            </a:endParaRPr>
          </a:p>
        </p:txBody>
      </p:sp>
      <p:sp>
        <p:nvSpPr>
          <p:cNvPr id="1064" name="Shape 1064"/>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5" name="image124.png"/>
          <p:cNvPicPr>
            <a:picLocks noChangeAspect="1"/>
          </p:cNvPicPr>
          <p:nvPr/>
        </p:nvPicPr>
        <p:blipFill>
          <a:blip r:embed="rId2">
            <a:extLst/>
          </a:blip>
          <a:stretch>
            <a:fillRect/>
          </a:stretch>
        </p:blipFill>
        <p:spPr>
          <a:xfrm>
            <a:off x="6055333" y="2889417"/>
            <a:ext cx="7173117" cy="4078816"/>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0" name="Screen Shot 2016-01-10 at 04.10.52.png"/>
          <p:cNvPicPr>
            <a:picLocks noChangeAspect="1"/>
          </p:cNvPicPr>
          <p:nvPr/>
        </p:nvPicPr>
        <p:blipFill>
          <a:blip r:embed="rId2">
            <a:extLst/>
          </a:blip>
          <a:stretch>
            <a:fillRect/>
          </a:stretch>
        </p:blipFill>
        <p:spPr>
          <a:xfrm>
            <a:off x="186609" y="142277"/>
            <a:ext cx="13004801" cy="9469046"/>
          </a:xfrm>
          <a:prstGeom prst="rect">
            <a:avLst/>
          </a:prstGeom>
          <a:ln w="12700">
            <a:miter lim="400000"/>
          </a:ln>
        </p:spPr>
      </p:pic>
      <p:sp>
        <p:nvSpPr>
          <p:cNvPr id="261" name="Shape 261"/>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7" name="Shape 1067"/>
          <p:cNvSpPr/>
          <p:nvPr>
            <p:ph type="title"/>
          </p:nvPr>
        </p:nvSpPr>
        <p:spPr>
          <a:prstGeom prst="rect">
            <a:avLst/>
          </a:prstGeom>
        </p:spPr>
        <p:txBody>
          <a:bodyPr/>
          <a:lstStyle/>
          <a:p>
            <a:pPr defTabSz="310895">
              <a:lnSpc>
                <a:spcPts val="6100"/>
              </a:lnSpc>
              <a:spcBef>
                <a:spcPts val="800"/>
              </a:spcBef>
              <a:defRPr b="1" sz="4080">
                <a:latin typeface="Helvetica"/>
                <a:ea typeface="Helvetica"/>
                <a:cs typeface="Helvetica"/>
                <a:sym typeface="Helvetica"/>
              </a:defRPr>
            </a:pPr>
            <a:r>
              <a:t>W7.2 Every wicked problem </a:t>
            </a:r>
          </a:p>
          <a:p>
            <a:pPr defTabSz="310895">
              <a:lnSpc>
                <a:spcPts val="6100"/>
              </a:lnSpc>
              <a:spcBef>
                <a:spcPts val="800"/>
              </a:spcBef>
              <a:defRPr b="1" sz="4080">
                <a:latin typeface="Helvetica"/>
                <a:ea typeface="Helvetica"/>
                <a:cs typeface="Helvetica"/>
                <a:sym typeface="Helvetica"/>
              </a:defRPr>
            </a:pPr>
            <a:r>
              <a:t>is essentially </a:t>
            </a:r>
            <a:r>
              <a:rPr i="1"/>
              <a:t>unique</a:t>
            </a:r>
            <a:r>
              <a:t>. </a:t>
            </a:r>
            <a:endParaRPr b="0">
              <a:latin typeface="Times"/>
              <a:ea typeface="Times"/>
              <a:cs typeface="Times"/>
              <a:sym typeface="Times"/>
            </a:endParaRPr>
          </a:p>
        </p:txBody>
      </p:sp>
      <p:sp>
        <p:nvSpPr>
          <p:cNvPr id="1068" name="Shape 1068"/>
          <p:cNvSpPr/>
          <p:nvPr>
            <p:ph type="body" sz="half" idx="1"/>
          </p:nvPr>
        </p:nvSpPr>
        <p:spPr>
          <a:prstGeom prst="rect">
            <a:avLst/>
          </a:prstGeom>
        </p:spPr>
        <p:txBody>
          <a:bodyPr/>
          <a:lstStyle/>
          <a:p>
            <a:pPr marL="0" indent="0" defTabSz="329184">
              <a:lnSpc>
                <a:spcPts val="4000"/>
              </a:lnSpc>
              <a:spcBef>
                <a:spcPts val="800"/>
              </a:spcBef>
              <a:buSzTx/>
              <a:buNone/>
              <a:defRPr b="1" sz="1728">
                <a:latin typeface="Helvetica"/>
                <a:ea typeface="Helvetica"/>
                <a:cs typeface="Helvetica"/>
                <a:sym typeface="Helvetica"/>
              </a:defRPr>
            </a:pPr>
            <a:r>
              <a:t>‘ Uniqueness is the norm. ‘Identity’ is an impractical </a:t>
            </a:r>
            <a:endParaRPr b="0" sz="864">
              <a:latin typeface="Times"/>
              <a:ea typeface="Times"/>
              <a:cs typeface="Times"/>
              <a:sym typeface="Times"/>
            </a:endParaRPr>
          </a:p>
          <a:p>
            <a:pPr marL="0" indent="0" defTabSz="329184">
              <a:lnSpc>
                <a:spcPts val="4000"/>
              </a:lnSpc>
              <a:spcBef>
                <a:spcPts val="800"/>
              </a:spcBef>
              <a:buSzTx/>
              <a:buNone/>
              <a:defRPr b="1" sz="1728">
                <a:latin typeface="Helvetica"/>
                <a:ea typeface="Helvetica"/>
                <a:cs typeface="Helvetica"/>
                <a:sym typeface="Helvetica"/>
              </a:defRPr>
            </a:pPr>
            <a:r>
              <a:t>ideal. </a:t>
            </a:r>
            <a:endParaRPr b="0" sz="864">
              <a:latin typeface="Times"/>
              <a:ea typeface="Times"/>
              <a:cs typeface="Times"/>
              <a:sym typeface="Times"/>
            </a:endParaRPr>
          </a:p>
          <a:p>
            <a:pPr marL="0" indent="0" defTabSz="329184">
              <a:lnSpc>
                <a:spcPts val="2500"/>
              </a:lnSpc>
              <a:spcBef>
                <a:spcPts val="800"/>
              </a:spcBef>
              <a:buSzTx/>
              <a:buNone/>
              <a:defRPr sz="1080">
                <a:latin typeface="Helvetica"/>
                <a:ea typeface="Helvetica"/>
                <a:cs typeface="Helvetica"/>
                <a:sym typeface="Helvetica"/>
              </a:defRPr>
            </a:pPr>
            <a:r>
              <a:t>Let us bring in ‘obvious common sense’ again. </a:t>
            </a:r>
          </a:p>
          <a:p>
            <a:pPr marL="0" indent="0" defTabSz="329184">
              <a:lnSpc>
                <a:spcPts val="2500"/>
              </a:lnSpc>
              <a:spcBef>
                <a:spcPts val="800"/>
              </a:spcBef>
              <a:buSzTx/>
              <a:buNone/>
              <a:defRPr sz="1080">
                <a:latin typeface="Helvetica"/>
                <a:ea typeface="Helvetica"/>
                <a:cs typeface="Helvetica"/>
                <a:sym typeface="Helvetica"/>
              </a:defRPr>
            </a:pPr>
            <a:r>
              <a:t>Surely </a:t>
            </a:r>
            <a:r>
              <a:rPr b="1"/>
              <a:t>absolutely every problem we humans deal with is in some senses unique.</a:t>
            </a:r>
            <a:r>
              <a:t> </a:t>
            </a:r>
          </a:p>
          <a:p>
            <a:pPr marL="0" indent="0" defTabSz="329184">
              <a:lnSpc>
                <a:spcPts val="2500"/>
              </a:lnSpc>
              <a:spcBef>
                <a:spcPts val="800"/>
              </a:spcBef>
              <a:buSzTx/>
              <a:buNone/>
              <a:defRPr sz="1080">
                <a:latin typeface="Helvetica"/>
                <a:ea typeface="Helvetica"/>
                <a:cs typeface="Helvetica"/>
                <a:sym typeface="Helvetica"/>
              </a:defRPr>
            </a:pPr>
            <a:r>
              <a:t>So what. Absolutely identical problems are not really very interesting. The implication of W7 is that if the problem were identical, we might know the solution. So what? </a:t>
            </a:r>
            <a:endParaRPr sz="864">
              <a:latin typeface="Times"/>
              <a:ea typeface="Times"/>
              <a:cs typeface="Times"/>
              <a:sym typeface="Times"/>
            </a:endParaRPr>
          </a:p>
          <a:p>
            <a:pPr marL="0" indent="0" defTabSz="329184">
              <a:lnSpc>
                <a:spcPts val="2500"/>
              </a:lnSpc>
              <a:spcBef>
                <a:spcPts val="800"/>
              </a:spcBef>
              <a:buSzTx/>
              <a:buNone/>
              <a:defRPr sz="1080">
                <a:latin typeface="Helvetica"/>
                <a:ea typeface="Helvetica"/>
                <a:cs typeface="Helvetica"/>
                <a:sym typeface="Helvetica"/>
              </a:defRPr>
            </a:pPr>
            <a:r>
              <a:t>Identical problems, that have already been successfully solved, do not guarantee that the solution used is known, or knowable to us - in </a:t>
            </a:r>
            <a:r>
              <a:rPr i="1"/>
              <a:t>time</a:t>
            </a:r>
            <a:r>
              <a:t>. An earlier solution may be secret, hidden, undocumented, or even misunderstood (what the real solution was, as opposed to a publicly documented solution). </a:t>
            </a:r>
            <a:endParaRPr sz="864">
              <a:latin typeface="Times"/>
              <a:ea typeface="Times"/>
              <a:cs typeface="Times"/>
              <a:sym typeface="Times"/>
            </a:endParaRPr>
          </a:p>
          <a:p>
            <a:pPr marL="0" indent="0" defTabSz="329184">
              <a:lnSpc>
                <a:spcPts val="2500"/>
              </a:lnSpc>
              <a:spcBef>
                <a:spcPts val="800"/>
              </a:spcBef>
              <a:buSzTx/>
              <a:buNone/>
              <a:defRPr sz="1080">
                <a:latin typeface="Helvetica"/>
                <a:ea typeface="Helvetica"/>
                <a:cs typeface="Helvetica"/>
                <a:sym typeface="Helvetica"/>
              </a:defRPr>
            </a:pPr>
            <a:r>
              <a:t>Anyway, </a:t>
            </a:r>
            <a:r>
              <a:rPr i="1"/>
              <a:t>nothing </a:t>
            </a:r>
            <a:r>
              <a:t>is really identical. And we need to find workable solutions if possible anyway. And it does not really matter if there </a:t>
            </a:r>
            <a:r>
              <a:rPr i="1"/>
              <a:t>was </a:t>
            </a:r>
            <a:r>
              <a:t>another known solution that worked once. it may be easier for us to just ‘get something to work’, and move on, than to research, at unknown costs and success of finding it, the ‘real solution used in the past by someone’. </a:t>
            </a:r>
            <a:endParaRPr sz="864">
              <a:latin typeface="Times"/>
              <a:ea typeface="Times"/>
              <a:cs typeface="Times"/>
              <a:sym typeface="Times"/>
            </a:endParaRPr>
          </a:p>
          <a:p>
            <a:pPr marL="0" indent="0" defTabSz="329184">
              <a:lnSpc>
                <a:spcPts val="2500"/>
              </a:lnSpc>
              <a:spcBef>
                <a:spcPts val="800"/>
              </a:spcBef>
              <a:buSzTx/>
              <a:buNone/>
              <a:defRPr sz="1080">
                <a:latin typeface="Helvetica"/>
                <a:ea typeface="Helvetica"/>
                <a:cs typeface="Helvetica"/>
                <a:sym typeface="Helvetica"/>
              </a:defRPr>
            </a:pPr>
            <a:r>
              <a:t>Planguage has no such notion as identical problems, and corresponding solutions. Why waste time asking if there is an ‘identical problem’, anyway. Focus on solving the problem. </a:t>
            </a:r>
            <a:endParaRPr sz="864">
              <a:latin typeface="Times"/>
              <a:ea typeface="Times"/>
              <a:cs typeface="Times"/>
              <a:sym typeface="Times"/>
            </a:endParaRPr>
          </a:p>
          <a:p>
            <a:pPr marL="0" indent="0" defTabSz="329184">
              <a:lnSpc>
                <a:spcPts val="2500"/>
              </a:lnSpc>
              <a:spcBef>
                <a:spcPts val="800"/>
              </a:spcBef>
              <a:buSzTx/>
              <a:buNone/>
              <a:defRPr sz="1080">
                <a:latin typeface="Helvetica"/>
                <a:ea typeface="Helvetica"/>
                <a:cs typeface="Helvetica"/>
                <a:sym typeface="Helvetica"/>
              </a:defRPr>
            </a:pPr>
            <a:r>
              <a:t>Planguage does have well-articulated concepts of asking for </a:t>
            </a:r>
            <a:r>
              <a:rPr i="1"/>
              <a:t>evidence </a:t>
            </a:r>
            <a:r>
              <a:t>of past values and costs for any proposed solution [ VP Part 2, 4.4]. The solutions and problems are never identical. We know that. But they do not have to be identical. Just </a:t>
            </a:r>
            <a:r>
              <a:rPr i="1"/>
              <a:t>good enough</a:t>
            </a:r>
            <a:r>
              <a:t>. </a:t>
            </a:r>
            <a:endParaRPr sz="864">
              <a:latin typeface="Times"/>
              <a:ea typeface="Times"/>
              <a:cs typeface="Times"/>
              <a:sym typeface="Times"/>
            </a:endParaRPr>
          </a:p>
          <a:p>
            <a:pPr marL="0" indent="0" defTabSz="329184">
              <a:lnSpc>
                <a:spcPts val="2600"/>
              </a:lnSpc>
              <a:spcBef>
                <a:spcPts val="800"/>
              </a:spcBef>
              <a:buSzTx/>
              <a:buNone/>
              <a:defRPr b="1" sz="1224">
                <a:latin typeface="Helvetica"/>
                <a:ea typeface="Helvetica"/>
                <a:cs typeface="Helvetica"/>
                <a:sym typeface="Helvetica"/>
              </a:defRPr>
            </a:pPr>
            <a:r>
              <a:t>We are not trying to be identical, but we are trying to improve the probability that we will discover, prioritize, use, and measure - </a:t>
            </a:r>
            <a:r>
              <a:rPr i="1"/>
              <a:t>pretty good </a:t>
            </a:r>
            <a:r>
              <a:t>solutions quickly. </a:t>
            </a:r>
            <a:endParaRPr>
              <a:latin typeface="Times"/>
              <a:ea typeface="Times"/>
              <a:cs typeface="Times"/>
              <a:sym typeface="Times"/>
            </a:endParaRPr>
          </a:p>
          <a:p>
            <a:pPr marL="0" indent="0" defTabSz="329184">
              <a:lnSpc>
                <a:spcPts val="4000"/>
              </a:lnSpc>
              <a:spcBef>
                <a:spcPts val="800"/>
              </a:spcBef>
              <a:buSzTx/>
              <a:buNone/>
              <a:defRPr b="1" sz="1728">
                <a:latin typeface="Helvetica"/>
                <a:ea typeface="Helvetica"/>
                <a:cs typeface="Helvetica"/>
                <a:sym typeface="Helvetica"/>
              </a:defRPr>
            </a:pPr>
            <a:endParaRPr sz="864">
              <a:latin typeface="Times"/>
              <a:ea typeface="Times"/>
              <a:cs typeface="Times"/>
              <a:sym typeface="Times"/>
            </a:endParaRPr>
          </a:p>
        </p:txBody>
      </p:sp>
      <p:sp>
        <p:nvSpPr>
          <p:cNvPr id="1069" name="Shape 1069"/>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0" name="image124.png"/>
          <p:cNvPicPr>
            <a:picLocks noChangeAspect="1"/>
          </p:cNvPicPr>
          <p:nvPr/>
        </p:nvPicPr>
        <p:blipFill>
          <a:blip r:embed="rId2">
            <a:extLst/>
          </a:blip>
          <a:stretch>
            <a:fillRect/>
          </a:stretch>
        </p:blipFill>
        <p:spPr>
          <a:xfrm>
            <a:off x="6055333" y="2889417"/>
            <a:ext cx="7173117" cy="4078816"/>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72" name="image124.png"/>
          <p:cNvPicPr>
            <a:picLocks noChangeAspect="1"/>
          </p:cNvPicPr>
          <p:nvPr/>
        </p:nvPicPr>
        <p:blipFill>
          <a:blip r:embed="rId2">
            <a:extLst/>
          </a:blip>
          <a:stretch>
            <a:fillRect/>
          </a:stretch>
        </p:blipFill>
        <p:spPr>
          <a:xfrm>
            <a:off x="6055333" y="2889417"/>
            <a:ext cx="7173117" cy="4078816"/>
          </a:xfrm>
          <a:prstGeom prst="rect">
            <a:avLst/>
          </a:prstGeom>
          <a:ln w="12700">
            <a:miter lim="400000"/>
          </a:ln>
        </p:spPr>
      </p:pic>
      <p:sp>
        <p:nvSpPr>
          <p:cNvPr id="1073" name="Shape 1073"/>
          <p:cNvSpPr/>
          <p:nvPr>
            <p:ph type="title"/>
          </p:nvPr>
        </p:nvSpPr>
        <p:spPr>
          <a:prstGeom prst="rect">
            <a:avLst/>
          </a:prstGeom>
        </p:spPr>
        <p:txBody>
          <a:bodyPr/>
          <a:lstStyle/>
          <a:p>
            <a:pPr defTabSz="457200">
              <a:lnSpc>
                <a:spcPts val="9000"/>
              </a:lnSpc>
              <a:spcBef>
                <a:spcPts val="1200"/>
              </a:spcBef>
              <a:defRPr b="1" sz="6000">
                <a:latin typeface="Helvetica"/>
                <a:ea typeface="Helvetica"/>
                <a:cs typeface="Helvetica"/>
                <a:sym typeface="Helvetica"/>
              </a:defRPr>
            </a:pPr>
            <a:r>
              <a:t>W7.3 Every wicked problem </a:t>
            </a:r>
          </a:p>
          <a:p>
            <a:pPr defTabSz="457200">
              <a:lnSpc>
                <a:spcPts val="9000"/>
              </a:lnSpc>
              <a:spcBef>
                <a:spcPts val="1200"/>
              </a:spcBef>
              <a:defRPr b="1" sz="6000">
                <a:latin typeface="Helvetica"/>
                <a:ea typeface="Helvetica"/>
                <a:cs typeface="Helvetica"/>
                <a:sym typeface="Helvetica"/>
              </a:defRPr>
            </a:pPr>
            <a:r>
              <a:t>is essentially </a:t>
            </a:r>
            <a:r>
              <a:rPr i="1"/>
              <a:t>unique</a:t>
            </a:r>
            <a:r>
              <a:t>. </a:t>
            </a:r>
          </a:p>
        </p:txBody>
      </p:sp>
      <p:sp>
        <p:nvSpPr>
          <p:cNvPr id="1074" name="Shape 1074"/>
          <p:cNvSpPr/>
          <p:nvPr>
            <p:ph type="body" sz="half" idx="1"/>
          </p:nvPr>
        </p:nvSpPr>
        <p:spPr>
          <a:prstGeom prst="rect">
            <a:avLst/>
          </a:prstGeom>
        </p:spPr>
        <p:txBody>
          <a:bodyPr/>
          <a:lstStyle/>
          <a:p>
            <a:pPr marL="0" indent="0" defTabSz="288036">
              <a:lnSpc>
                <a:spcPts val="4100"/>
              </a:lnSpc>
              <a:spcBef>
                <a:spcPts val="700"/>
              </a:spcBef>
              <a:buSzTx/>
              <a:buNone/>
              <a:defRPr b="1" sz="2520">
                <a:latin typeface="Helvetica"/>
                <a:ea typeface="Helvetica"/>
                <a:cs typeface="Helvetica"/>
                <a:sym typeface="Helvetica"/>
              </a:defRPr>
            </a:pPr>
            <a:r>
              <a:t>In conclusion: </a:t>
            </a:r>
            <a:endParaRPr b="0">
              <a:latin typeface="Times"/>
              <a:ea typeface="Times"/>
              <a:cs typeface="Times"/>
              <a:sym typeface="Times"/>
            </a:endParaRPr>
          </a:p>
          <a:p>
            <a:pPr marL="0" indent="0" defTabSz="288036">
              <a:lnSpc>
                <a:spcPts val="4000"/>
              </a:lnSpc>
              <a:spcBef>
                <a:spcPts val="700"/>
              </a:spcBef>
              <a:buSzTx/>
              <a:buNone/>
              <a:defRPr sz="2520">
                <a:latin typeface="Helvetica"/>
                <a:ea typeface="Helvetica"/>
                <a:cs typeface="Helvetica"/>
                <a:sym typeface="Helvetica"/>
              </a:defRPr>
            </a:pPr>
            <a:r>
              <a:t>‘Unique problems’ is </a:t>
            </a:r>
            <a:r>
              <a:rPr b="1"/>
              <a:t>not a </a:t>
            </a:r>
            <a:r>
              <a:rPr b="1" i="1"/>
              <a:t>useful </a:t>
            </a:r>
            <a:r>
              <a:rPr b="1"/>
              <a:t>concept. </a:t>
            </a:r>
            <a:endParaRPr b="1"/>
          </a:p>
          <a:p>
            <a:pPr marL="0" indent="0" defTabSz="288036">
              <a:lnSpc>
                <a:spcPts val="4000"/>
              </a:lnSpc>
              <a:spcBef>
                <a:spcPts val="700"/>
              </a:spcBef>
              <a:buSzTx/>
              <a:buNone/>
              <a:defRPr sz="2520">
                <a:latin typeface="Helvetica"/>
                <a:ea typeface="Helvetica"/>
                <a:cs typeface="Helvetica"/>
                <a:sym typeface="Helvetica"/>
              </a:defRPr>
            </a:pPr>
            <a:r>
              <a:t>It is not a clear and useful distinguishing characteristic of a problem. </a:t>
            </a:r>
          </a:p>
          <a:p>
            <a:pPr marL="0" indent="0" defTabSz="288036">
              <a:lnSpc>
                <a:spcPts val="4000"/>
              </a:lnSpc>
              <a:spcBef>
                <a:spcPts val="700"/>
              </a:spcBef>
              <a:buSzTx/>
              <a:buNone/>
              <a:defRPr sz="2520">
                <a:latin typeface="Helvetica"/>
                <a:ea typeface="Helvetica"/>
                <a:cs typeface="Helvetica"/>
                <a:sym typeface="Helvetica"/>
              </a:defRPr>
            </a:pPr>
            <a:r>
              <a:t>‘Uniqueness of identical problems’ is not a helpful concept. </a:t>
            </a:r>
          </a:p>
          <a:p>
            <a:pPr marL="0" indent="0" defTabSz="288036">
              <a:lnSpc>
                <a:spcPts val="4000"/>
              </a:lnSpc>
              <a:spcBef>
                <a:spcPts val="700"/>
              </a:spcBef>
              <a:buSzTx/>
              <a:buNone/>
              <a:defRPr sz="2520">
                <a:latin typeface="Helvetica"/>
                <a:ea typeface="Helvetica"/>
                <a:cs typeface="Helvetica"/>
                <a:sym typeface="Helvetica"/>
              </a:defRPr>
            </a:pPr>
            <a:r>
              <a:t>We need to </a:t>
            </a:r>
          </a:p>
          <a:p>
            <a:pPr lvl="1" marL="0" indent="144018" defTabSz="288036">
              <a:lnSpc>
                <a:spcPts val="4000"/>
              </a:lnSpc>
              <a:spcBef>
                <a:spcPts val="700"/>
              </a:spcBef>
              <a:buSzTx/>
              <a:buNone/>
              <a:defRPr sz="2520">
                <a:latin typeface="Helvetica"/>
                <a:ea typeface="Helvetica"/>
                <a:cs typeface="Helvetica"/>
                <a:sym typeface="Helvetica"/>
              </a:defRPr>
            </a:pPr>
            <a:r>
              <a:rPr b="1"/>
              <a:t>focus on finding a solution stream</a:t>
            </a:r>
            <a:r>
              <a:t>, </a:t>
            </a:r>
          </a:p>
          <a:p>
            <a:pPr lvl="1" marL="0" indent="144018" defTabSz="288036">
              <a:lnSpc>
                <a:spcPts val="4000"/>
              </a:lnSpc>
              <a:spcBef>
                <a:spcPts val="700"/>
              </a:spcBef>
              <a:buSzTx/>
              <a:buNone/>
              <a:defRPr sz="2520">
                <a:latin typeface="Helvetica"/>
                <a:ea typeface="Helvetica"/>
                <a:cs typeface="Helvetica"/>
                <a:sym typeface="Helvetica"/>
              </a:defRPr>
            </a:pPr>
            <a:r>
              <a:t>cumulating to a useful potential set, of solutions: </a:t>
            </a:r>
          </a:p>
          <a:p>
            <a:pPr lvl="1" marL="0" indent="144018" defTabSz="288036">
              <a:lnSpc>
                <a:spcPts val="4000"/>
              </a:lnSpc>
              <a:spcBef>
                <a:spcPts val="700"/>
              </a:spcBef>
              <a:buSzTx/>
              <a:buNone/>
              <a:defRPr sz="2520">
                <a:latin typeface="Helvetica"/>
                <a:ea typeface="Helvetica"/>
                <a:cs typeface="Helvetica"/>
                <a:sym typeface="Helvetica"/>
              </a:defRPr>
            </a:pPr>
            <a:r>
              <a:t> </a:t>
            </a:r>
          </a:p>
        </p:txBody>
      </p:sp>
      <p:sp>
        <p:nvSpPr>
          <p:cNvPr id="1075" name="Shape 1075"/>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77" name="Shape 1077"/>
          <p:cNvSpPr/>
          <p:nvPr>
            <p:ph type="title"/>
          </p:nvPr>
        </p:nvSpPr>
        <p:spPr>
          <a:prstGeom prst="rect">
            <a:avLst/>
          </a:prstGeom>
        </p:spPr>
        <p:txBody>
          <a:bodyPr/>
          <a:lstStyle>
            <a:lvl1pPr defTabSz="292607">
              <a:lnSpc>
                <a:spcPts val="5700"/>
              </a:lnSpc>
              <a:spcBef>
                <a:spcPts val="700"/>
              </a:spcBef>
              <a:defRPr b="1" sz="3839">
                <a:latin typeface="Helvetica"/>
                <a:ea typeface="Helvetica"/>
                <a:cs typeface="Helvetica"/>
                <a:sym typeface="Helvetica"/>
              </a:defRPr>
            </a:lvl1pPr>
          </a:lstStyle>
          <a:p>
            <a:pPr/>
            <a:r>
              <a:t>W8.1 Every wicked problem can be considered to be a symptom of another problem. </a:t>
            </a:r>
            <a:endParaRPr b="0">
              <a:latin typeface="Times"/>
              <a:ea typeface="Times"/>
              <a:cs typeface="Times"/>
              <a:sym typeface="Times"/>
            </a:endParaRPr>
          </a:p>
        </p:txBody>
      </p:sp>
      <p:sp>
        <p:nvSpPr>
          <p:cNvPr id="1078" name="Shape 1078"/>
          <p:cNvSpPr/>
          <p:nvPr>
            <p:ph type="body" sz="half" idx="1"/>
          </p:nvPr>
        </p:nvSpPr>
        <p:spPr>
          <a:prstGeom prst="rect">
            <a:avLst/>
          </a:prstGeom>
        </p:spPr>
        <p:txBody>
          <a:bodyPr/>
          <a:lstStyle/>
          <a:p>
            <a:pPr marL="0" indent="0" defTabSz="379475">
              <a:lnSpc>
                <a:spcPts val="3500"/>
              </a:lnSpc>
              <a:spcBef>
                <a:spcPts val="900"/>
              </a:spcBef>
              <a:buSzTx/>
              <a:buNone/>
              <a:defRPr sz="1743">
                <a:latin typeface="Helvetica"/>
                <a:ea typeface="Helvetica"/>
                <a:cs typeface="Helvetica"/>
                <a:sym typeface="Helvetica"/>
              </a:defRPr>
            </a:pPr>
            <a:r>
              <a:t>Again, we do not need to bring in ‘Wicked’ at all. </a:t>
            </a:r>
          </a:p>
          <a:p>
            <a:pPr marL="0" indent="0" defTabSz="379475">
              <a:lnSpc>
                <a:spcPts val="3800"/>
              </a:lnSpc>
              <a:spcBef>
                <a:spcPts val="900"/>
              </a:spcBef>
              <a:buSzTx/>
              <a:buNone/>
              <a:defRPr sz="1743">
                <a:latin typeface="Helvetica"/>
                <a:ea typeface="Helvetica"/>
                <a:cs typeface="Helvetica"/>
                <a:sym typeface="Helvetica"/>
              </a:defRPr>
            </a:pPr>
            <a:r>
              <a:rPr b="1" sz="1992"/>
              <a:t>Every problem is a symptom of another problem.</a:t>
            </a:r>
            <a:endParaRPr b="1" sz="1992"/>
          </a:p>
          <a:p>
            <a:pPr marL="0" indent="0" defTabSz="379475">
              <a:lnSpc>
                <a:spcPts val="3500"/>
              </a:lnSpc>
              <a:spcBef>
                <a:spcPts val="900"/>
              </a:spcBef>
              <a:buSzTx/>
              <a:buNone/>
              <a:defRPr sz="1743">
                <a:latin typeface="Helvetica"/>
                <a:ea typeface="Helvetica"/>
                <a:cs typeface="Helvetica"/>
                <a:sym typeface="Helvetica"/>
              </a:defRPr>
            </a:pPr>
            <a:r>
              <a:t> That is just the way things are at any level of complexity. </a:t>
            </a:r>
          </a:p>
          <a:p>
            <a:pPr marL="0" indent="0" defTabSz="379475">
              <a:lnSpc>
                <a:spcPts val="3500"/>
              </a:lnSpc>
              <a:spcBef>
                <a:spcPts val="900"/>
              </a:spcBef>
              <a:buSzTx/>
              <a:buNone/>
              <a:defRPr sz="1743">
                <a:latin typeface="Helvetica"/>
                <a:ea typeface="Helvetica"/>
                <a:cs typeface="Helvetica"/>
                <a:sym typeface="Helvetica"/>
              </a:defRPr>
            </a:pPr>
            <a:r>
              <a:t>My boss’ solution becomes </a:t>
            </a:r>
            <a:r>
              <a:rPr i="1"/>
              <a:t>my </a:t>
            </a:r>
            <a:r>
              <a:t>problem, and my solution becomes my </a:t>
            </a:r>
            <a:r>
              <a:rPr i="1"/>
              <a:t>teams </a:t>
            </a:r>
            <a:r>
              <a:t>problem. </a:t>
            </a:r>
            <a:endParaRPr>
              <a:latin typeface="Times"/>
              <a:ea typeface="Times"/>
              <a:cs typeface="Times"/>
              <a:sym typeface="Times"/>
            </a:endParaRPr>
          </a:p>
          <a:p>
            <a:pPr marL="0" indent="0" defTabSz="379475">
              <a:lnSpc>
                <a:spcPts val="3700"/>
              </a:lnSpc>
              <a:spcBef>
                <a:spcPts val="900"/>
              </a:spcBef>
              <a:buSzTx/>
              <a:buNone/>
              <a:defRPr sz="1743">
                <a:latin typeface="Helvetica"/>
                <a:ea typeface="Helvetica"/>
                <a:cs typeface="Helvetica"/>
                <a:sym typeface="Helvetica"/>
              </a:defRPr>
            </a:pPr>
            <a:r>
              <a:t>Planguage </a:t>
            </a:r>
            <a:r>
              <a:rPr b="1" sz="1909"/>
              <a:t>explicitly acknowledges </a:t>
            </a:r>
            <a:r>
              <a:rPr b="1" i="1" sz="1909"/>
              <a:t>many </a:t>
            </a:r>
            <a:r>
              <a:rPr b="1" sz="1909"/>
              <a:t>related levels of concern. </a:t>
            </a:r>
          </a:p>
          <a:p>
            <a:pPr marL="0" indent="0" defTabSz="379475">
              <a:lnSpc>
                <a:spcPts val="3500"/>
              </a:lnSpc>
              <a:spcBef>
                <a:spcPts val="900"/>
              </a:spcBef>
              <a:buSzTx/>
              <a:buNone/>
              <a:defRPr sz="1743">
                <a:latin typeface="Helvetica"/>
                <a:ea typeface="Helvetica"/>
                <a:cs typeface="Helvetica"/>
                <a:sym typeface="Helvetica"/>
              </a:defRPr>
            </a:pPr>
            <a:r>
              <a:t>Stakeholder levels. </a:t>
            </a:r>
          </a:p>
          <a:p>
            <a:pPr marL="0" indent="0" defTabSz="379475">
              <a:lnSpc>
                <a:spcPts val="3500"/>
              </a:lnSpc>
              <a:spcBef>
                <a:spcPts val="900"/>
              </a:spcBef>
              <a:buSzTx/>
              <a:buNone/>
              <a:defRPr sz="1743">
                <a:latin typeface="Helvetica"/>
                <a:ea typeface="Helvetica"/>
                <a:cs typeface="Helvetica"/>
                <a:sym typeface="Helvetica"/>
              </a:defRPr>
            </a:pPr>
            <a:r>
              <a:t>Planguage ties these related stakeholder levels </a:t>
            </a:r>
            <a:r>
              <a:rPr i="1"/>
              <a:t>together</a:t>
            </a:r>
            <a:r>
              <a:t>, in a variety of ways. </a:t>
            </a:r>
            <a:endParaRPr>
              <a:latin typeface="Times"/>
              <a:ea typeface="Times"/>
              <a:cs typeface="Times"/>
              <a:sym typeface="Times"/>
            </a:endParaRPr>
          </a:p>
          <a:p>
            <a:pPr marL="0" indent="0" defTabSz="379475">
              <a:lnSpc>
                <a:spcPts val="3800"/>
              </a:lnSpc>
              <a:spcBef>
                <a:spcPts val="900"/>
              </a:spcBef>
              <a:buSzTx/>
              <a:buNone/>
              <a:defRPr sz="1743">
                <a:latin typeface="Helvetica"/>
                <a:ea typeface="Helvetica"/>
                <a:cs typeface="Helvetica"/>
                <a:sym typeface="Helvetica"/>
              </a:defRPr>
            </a:pPr>
            <a:r>
              <a:t>The most interesting method in Planguage is using </a:t>
            </a:r>
            <a:r>
              <a:rPr b="1" sz="1992"/>
              <a:t>Impact Estimation tables to model, quantitatively, the relationships between any set of problems: </a:t>
            </a:r>
            <a:r>
              <a:t>any above, any below, or any sideways stakeholder levels. </a:t>
            </a:r>
            <a:endParaRPr>
              <a:latin typeface="Times"/>
              <a:ea typeface="Times"/>
              <a:cs typeface="Times"/>
              <a:sym typeface="Times"/>
            </a:endParaRPr>
          </a:p>
        </p:txBody>
      </p:sp>
      <p:sp>
        <p:nvSpPr>
          <p:cNvPr id="1079" name="Shape 1079"/>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0" name="image177.png"/>
          <p:cNvPicPr>
            <a:picLocks noChangeAspect="1"/>
          </p:cNvPicPr>
          <p:nvPr/>
        </p:nvPicPr>
        <p:blipFill>
          <a:blip r:embed="rId2">
            <a:extLst/>
          </a:blip>
          <a:stretch>
            <a:fillRect/>
          </a:stretch>
        </p:blipFill>
        <p:spPr>
          <a:xfrm>
            <a:off x="6534150" y="2948305"/>
            <a:ext cx="6674996" cy="4494893"/>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82" name="image177.png"/>
          <p:cNvPicPr>
            <a:picLocks noChangeAspect="1"/>
          </p:cNvPicPr>
          <p:nvPr/>
        </p:nvPicPr>
        <p:blipFill>
          <a:blip r:embed="rId2">
            <a:extLst/>
          </a:blip>
          <a:stretch>
            <a:fillRect/>
          </a:stretch>
        </p:blipFill>
        <p:spPr>
          <a:xfrm>
            <a:off x="6534150" y="2948305"/>
            <a:ext cx="6674996" cy="4494893"/>
          </a:xfrm>
          <a:prstGeom prst="rect">
            <a:avLst/>
          </a:prstGeom>
          <a:ln w="12700">
            <a:miter lim="400000"/>
          </a:ln>
        </p:spPr>
      </p:pic>
      <p:sp>
        <p:nvSpPr>
          <p:cNvPr id="1083" name="Shape 1083"/>
          <p:cNvSpPr/>
          <p:nvPr>
            <p:ph type="title"/>
          </p:nvPr>
        </p:nvSpPr>
        <p:spPr>
          <a:prstGeom prst="rect">
            <a:avLst/>
          </a:prstGeom>
        </p:spPr>
        <p:txBody>
          <a:bodyPr/>
          <a:lstStyle/>
          <a:p>
            <a:pPr defTabSz="192023">
              <a:lnSpc>
                <a:spcPts val="3700"/>
              </a:lnSpc>
              <a:spcBef>
                <a:spcPts val="500"/>
              </a:spcBef>
              <a:defRPr b="1" sz="2520">
                <a:latin typeface="Helvetica"/>
                <a:ea typeface="Helvetica"/>
                <a:cs typeface="Helvetica"/>
                <a:sym typeface="Helvetica"/>
              </a:defRPr>
            </a:pPr>
            <a:r>
              <a:t>W8.2 Every wicked problem can be considered to be a symptom of another problem.</a:t>
            </a:r>
          </a:p>
          <a:p>
            <a:pPr algn="l" defTabSz="192023">
              <a:lnSpc>
                <a:spcPts val="3200"/>
              </a:lnSpc>
              <a:spcBef>
                <a:spcPts val="500"/>
              </a:spcBef>
              <a:defRPr sz="630">
                <a:latin typeface="Helvetica"/>
                <a:ea typeface="Helvetica"/>
                <a:cs typeface="Helvetica"/>
                <a:sym typeface="Helvetica"/>
              </a:defRPr>
            </a:pPr>
            <a:r>
              <a:rPr sz="2100"/>
              <a:t>1practical application of this was by Kai Gilb at the Transport Company ‘Bring’ [11]. </a:t>
            </a:r>
            <a:endParaRPr sz="504">
              <a:latin typeface="Times"/>
              <a:ea typeface="Times"/>
              <a:cs typeface="Times"/>
              <a:sym typeface="Times"/>
            </a:endParaRPr>
          </a:p>
          <a:p>
            <a:pPr defTabSz="192023">
              <a:lnSpc>
                <a:spcPts val="3700"/>
              </a:lnSpc>
              <a:spcBef>
                <a:spcPts val="500"/>
              </a:spcBef>
              <a:defRPr b="1" sz="2520">
                <a:latin typeface="Helvetica"/>
                <a:ea typeface="Helvetica"/>
                <a:cs typeface="Helvetica"/>
                <a:sym typeface="Helvetica"/>
              </a:defRPr>
            </a:pPr>
            <a:r>
              <a:t> </a:t>
            </a:r>
            <a:endParaRPr b="0">
              <a:latin typeface="Times"/>
              <a:ea typeface="Times"/>
              <a:cs typeface="Times"/>
              <a:sym typeface="Times"/>
            </a:endParaRPr>
          </a:p>
        </p:txBody>
      </p:sp>
      <p:sp>
        <p:nvSpPr>
          <p:cNvPr id="1084" name="Shape 1084"/>
          <p:cNvSpPr/>
          <p:nvPr>
            <p:ph type="body" sz="half" idx="1"/>
          </p:nvPr>
        </p:nvSpPr>
        <p:spPr>
          <a:prstGeom prst="rect">
            <a:avLst/>
          </a:prstGeom>
        </p:spPr>
        <p:txBody>
          <a:bodyPr/>
          <a:lstStyle/>
          <a:p>
            <a:pPr marL="0" indent="0" defTabSz="333756">
              <a:lnSpc>
                <a:spcPts val="2500"/>
              </a:lnSpc>
              <a:spcBef>
                <a:spcPts val="800"/>
              </a:spcBef>
              <a:buSzTx/>
              <a:buNone/>
              <a:defRPr sz="1095">
                <a:latin typeface="Helvetica"/>
                <a:ea typeface="Helvetica"/>
                <a:cs typeface="Helvetica"/>
                <a:sym typeface="Helvetica"/>
              </a:defRPr>
            </a:pPr>
            <a:r>
              <a:rPr b="1"/>
              <a:t>Figure W8</a:t>
            </a:r>
            <a:r>
              <a:t>. [11] in order to save a large IT Scrum project that failed initially, (the new system drastically killed sales!). Kai modelled the (obviously, ‘it failed’) ‘wicked system’. He built one Impact Estimation Table (aka Value Decision Table) for the top level of the Bring (Norwegian Post Office essentially) organization. This succeeded to resurrect the system, because it mapped the connection between technology and the higher levels of organizational objectives. The IT Development team was then instructed to focus on developing things that led to business (sales!) success. An extremely </a:t>
            </a:r>
            <a:r>
              <a:rPr i="1"/>
              <a:t>simplified </a:t>
            </a:r>
            <a:r>
              <a:t>example is above [For more detail see 11]. </a:t>
            </a:r>
            <a:endParaRPr sz="876">
              <a:latin typeface="Times"/>
              <a:ea typeface="Times"/>
              <a:cs typeface="Times"/>
              <a:sym typeface="Times"/>
            </a:endParaRPr>
          </a:p>
          <a:p>
            <a:pPr marL="0" indent="0" defTabSz="333756">
              <a:lnSpc>
                <a:spcPts val="2500"/>
              </a:lnSpc>
              <a:spcBef>
                <a:spcPts val="800"/>
              </a:spcBef>
              <a:buSzTx/>
              <a:buNone/>
              <a:defRPr sz="1095">
                <a:latin typeface="Helvetica"/>
                <a:ea typeface="Helvetica"/>
                <a:cs typeface="Helvetica"/>
                <a:sym typeface="Helvetica"/>
              </a:defRPr>
            </a:pPr>
            <a:r>
              <a:rPr b="1"/>
              <a:t>Business Goals</a:t>
            </a:r>
            <a:r>
              <a:t>: The top management stakeholder level has problems, like </a:t>
            </a:r>
            <a:r>
              <a:rPr i="1"/>
              <a:t>Increase Profit </a:t>
            </a:r>
            <a:r>
              <a:t>and </a:t>
            </a:r>
            <a:r>
              <a:rPr i="1"/>
              <a:t>Market Share</a:t>
            </a:r>
            <a:r>
              <a:t>. Solutions have been identified (reduce </a:t>
            </a:r>
            <a:r>
              <a:rPr i="1"/>
              <a:t>Training Costs</a:t>
            </a:r>
            <a:r>
              <a:t>, and improve </a:t>
            </a:r>
            <a:r>
              <a:rPr i="1"/>
              <a:t>User Productivity</a:t>
            </a:r>
            <a:r>
              <a:t>). The expected, estimated, impact of these solutions on the (elsewhere, see </a:t>
            </a:r>
            <a:r>
              <a:rPr>
                <a:solidFill>
                  <a:srgbClr val="030303"/>
                </a:solidFill>
              </a:rPr>
              <a:t>Figure W4 for ‘how it looks’</a:t>
            </a:r>
            <a:r>
              <a:t>) </a:t>
            </a:r>
            <a:r>
              <a:rPr i="1"/>
              <a:t>quantified </a:t>
            </a:r>
            <a:r>
              <a:t>Problems, is given by the numbers estimated (later ‘measured as a result) at their intersection. For example Training Costs reduction, if the solution works as expected, promised to move us 50% of the way towards our Market Share objective (the Problem, </a:t>
            </a:r>
            <a:endParaRPr sz="876">
              <a:latin typeface="Times"/>
              <a:ea typeface="Times"/>
              <a:cs typeface="Times"/>
              <a:sym typeface="Times"/>
            </a:endParaRPr>
          </a:p>
          <a:p>
            <a:pPr marL="0" indent="0" defTabSz="333756">
              <a:lnSpc>
                <a:spcPts val="2500"/>
              </a:lnSpc>
              <a:spcBef>
                <a:spcPts val="800"/>
              </a:spcBef>
              <a:buSzTx/>
              <a:buNone/>
              <a:defRPr sz="1095">
                <a:latin typeface="Helvetica"/>
                <a:ea typeface="Helvetica"/>
                <a:cs typeface="Helvetica"/>
                <a:sym typeface="Helvetica"/>
              </a:defRPr>
            </a:pPr>
            <a:r>
              <a:rPr b="1"/>
              <a:t>Stakeholder Value</a:t>
            </a:r>
            <a:r>
              <a:t>: These solutions become the the Problem at the next level. The Stakeholder level. Think of these as the 30 or so individual transport companies that had been bought and merged to form Bring. It looks like the Solution named ‘Intuitiveness’ is estimated to contribute 10% of the progress we need towards the User Productivity problem objective. All objectives are, of course, quantified, elsewhere. </a:t>
            </a:r>
            <a:endParaRPr sz="876">
              <a:latin typeface="Times"/>
              <a:ea typeface="Times"/>
              <a:cs typeface="Times"/>
              <a:sym typeface="Times"/>
            </a:endParaRPr>
          </a:p>
          <a:p>
            <a:pPr marL="0" indent="0" defTabSz="333756">
              <a:lnSpc>
                <a:spcPts val="2500"/>
              </a:lnSpc>
              <a:spcBef>
                <a:spcPts val="800"/>
              </a:spcBef>
              <a:buSzTx/>
              <a:buNone/>
              <a:defRPr sz="1095">
                <a:latin typeface="Helvetica"/>
                <a:ea typeface="Helvetica"/>
                <a:cs typeface="Helvetica"/>
                <a:sym typeface="Helvetica"/>
              </a:defRPr>
            </a:pPr>
            <a:r>
              <a:rPr b="1"/>
              <a:t>Product Val.</a:t>
            </a:r>
            <a:r>
              <a:t>: At the third level (Product Values), ‘Find.Fast’ (one of the Stakeholder solutions, is considered an IT System objective (a problem statement). </a:t>
            </a:r>
            <a:endParaRPr sz="876">
              <a:latin typeface="Times"/>
              <a:ea typeface="Times"/>
              <a:cs typeface="Times"/>
              <a:sym typeface="Times"/>
            </a:endParaRPr>
          </a:p>
          <a:p>
            <a:pPr marL="0" indent="0" defTabSz="333756">
              <a:lnSpc>
                <a:spcPts val="2500"/>
              </a:lnSpc>
              <a:spcBef>
                <a:spcPts val="800"/>
              </a:spcBef>
              <a:buSzTx/>
              <a:buNone/>
              <a:defRPr sz="1095">
                <a:latin typeface="Helvetica"/>
                <a:ea typeface="Helvetica"/>
                <a:cs typeface="Helvetica"/>
                <a:sym typeface="Helvetica"/>
              </a:defRPr>
            </a:pPr>
            <a:r>
              <a:t>It looks like ‘Service Guide’ is a solution that is expected to contribute 40% towards the ‘Find.Fast’ Problem solution. And ‘Service Guide’ </a:t>
            </a:r>
            <a:r>
              <a:rPr i="1"/>
              <a:t>also </a:t>
            </a:r>
            <a:r>
              <a:t>is expected to contribute 80% towards a Performance problem. </a:t>
            </a:r>
            <a:endParaRPr sz="876">
              <a:latin typeface="Times"/>
              <a:ea typeface="Times"/>
              <a:cs typeface="Times"/>
              <a:sym typeface="Times"/>
            </a:endParaRPr>
          </a:p>
          <a:p>
            <a:pPr marL="0" indent="0" defTabSz="333756">
              <a:lnSpc>
                <a:spcPts val="2500"/>
              </a:lnSpc>
              <a:spcBef>
                <a:spcPts val="800"/>
              </a:spcBef>
              <a:buSzTx/>
              <a:buNone/>
              <a:defRPr sz="1095">
                <a:latin typeface="Helvetica"/>
                <a:ea typeface="Helvetica"/>
                <a:cs typeface="Helvetica"/>
                <a:sym typeface="Helvetica"/>
              </a:defRPr>
            </a:pPr>
            <a:r>
              <a:rPr b="1"/>
              <a:t>Scrum Level</a:t>
            </a:r>
            <a:r>
              <a:t>: The Service Guide solution will be developed and implemented by the Scrum Team. Hopefully its impact will be approximately as expected, and will impact several levels up towards the Business Goals. </a:t>
            </a:r>
            <a:endParaRPr sz="876">
              <a:latin typeface="Times"/>
              <a:ea typeface="Times"/>
              <a:cs typeface="Times"/>
              <a:sym typeface="Times"/>
            </a:endParaRPr>
          </a:p>
          <a:p>
            <a:pPr marL="0" indent="0" defTabSz="333756">
              <a:lnSpc>
                <a:spcPts val="2500"/>
              </a:lnSpc>
              <a:spcBef>
                <a:spcPts val="800"/>
              </a:spcBef>
              <a:buSzTx/>
              <a:buNone/>
              <a:defRPr sz="1095">
                <a:latin typeface="Helvetica"/>
                <a:ea typeface="Helvetica"/>
                <a:cs typeface="Helvetica"/>
                <a:sym typeface="Helvetica"/>
              </a:defRPr>
            </a:pPr>
            <a:endParaRPr sz="876">
              <a:latin typeface="Times"/>
              <a:ea typeface="Times"/>
              <a:cs typeface="Times"/>
              <a:sym typeface="Times"/>
            </a:endParaRPr>
          </a:p>
        </p:txBody>
      </p:sp>
      <p:sp>
        <p:nvSpPr>
          <p:cNvPr id="1085" name="Shape 1085"/>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7" name="Shape 1087"/>
          <p:cNvSpPr/>
          <p:nvPr>
            <p:ph type="title"/>
          </p:nvPr>
        </p:nvSpPr>
        <p:spPr>
          <a:xfrm>
            <a:off x="952500" y="168779"/>
            <a:ext cx="11099800" cy="2407527"/>
          </a:xfrm>
          <a:prstGeom prst="rect">
            <a:avLst/>
          </a:prstGeom>
        </p:spPr>
        <p:txBody>
          <a:bodyPr/>
          <a:lstStyle/>
          <a:p>
            <a:pPr defTabSz="192023">
              <a:lnSpc>
                <a:spcPts val="3700"/>
              </a:lnSpc>
              <a:spcBef>
                <a:spcPts val="500"/>
              </a:spcBef>
              <a:defRPr b="1" sz="2520">
                <a:latin typeface="Helvetica"/>
                <a:ea typeface="Helvetica"/>
                <a:cs typeface="Helvetica"/>
                <a:sym typeface="Helvetica"/>
              </a:defRPr>
            </a:pPr>
            <a:r>
              <a:t>W9.1        The existence of a discrepancy</a:t>
            </a:r>
          </a:p>
          <a:p>
            <a:pPr defTabSz="192023">
              <a:lnSpc>
                <a:spcPts val="3700"/>
              </a:lnSpc>
              <a:spcBef>
                <a:spcPts val="500"/>
              </a:spcBef>
              <a:defRPr b="1" sz="2520">
                <a:latin typeface="Helvetica"/>
                <a:ea typeface="Helvetica"/>
                <a:cs typeface="Helvetica"/>
                <a:sym typeface="Helvetica"/>
              </a:defRPr>
            </a:pPr>
            <a:r>
              <a:t> in representing a wicked problem</a:t>
            </a:r>
          </a:p>
          <a:p>
            <a:pPr defTabSz="192023">
              <a:lnSpc>
                <a:spcPts val="3700"/>
              </a:lnSpc>
              <a:spcBef>
                <a:spcPts val="500"/>
              </a:spcBef>
              <a:defRPr b="1" sz="2520">
                <a:latin typeface="Helvetica"/>
                <a:ea typeface="Helvetica"/>
                <a:cs typeface="Helvetica"/>
                <a:sym typeface="Helvetica"/>
              </a:defRPr>
            </a:pPr>
            <a:r>
              <a:t> can be explained in numerous ways. </a:t>
            </a:r>
          </a:p>
          <a:p>
            <a:pPr defTabSz="192023">
              <a:lnSpc>
                <a:spcPts val="3700"/>
              </a:lnSpc>
              <a:spcBef>
                <a:spcPts val="500"/>
              </a:spcBef>
              <a:defRPr b="1" sz="2520">
                <a:latin typeface="Helvetica"/>
                <a:ea typeface="Helvetica"/>
                <a:cs typeface="Helvetica"/>
                <a:sym typeface="Helvetica"/>
              </a:defRPr>
            </a:pPr>
            <a:r>
              <a:t>The choice of explanation </a:t>
            </a:r>
          </a:p>
          <a:p>
            <a:pPr defTabSz="192023">
              <a:lnSpc>
                <a:spcPts val="3700"/>
              </a:lnSpc>
              <a:spcBef>
                <a:spcPts val="500"/>
              </a:spcBef>
              <a:defRPr b="1" sz="2520">
                <a:latin typeface="Helvetica"/>
                <a:ea typeface="Helvetica"/>
                <a:cs typeface="Helvetica"/>
                <a:sym typeface="Helvetica"/>
              </a:defRPr>
            </a:pPr>
            <a:r>
              <a:t>determines the nature of the problem's resolution. </a:t>
            </a:r>
            <a:endParaRPr b="0" sz="504">
              <a:latin typeface="Times"/>
              <a:ea typeface="Times"/>
              <a:cs typeface="Times"/>
              <a:sym typeface="Times"/>
            </a:endParaRPr>
          </a:p>
        </p:txBody>
      </p:sp>
      <p:sp>
        <p:nvSpPr>
          <p:cNvPr id="1088" name="Shape 1088"/>
          <p:cNvSpPr/>
          <p:nvPr>
            <p:ph type="body" sz="half" idx="1"/>
          </p:nvPr>
        </p:nvSpPr>
        <p:spPr>
          <a:prstGeom prst="rect">
            <a:avLst/>
          </a:prstGeom>
        </p:spPr>
        <p:txBody>
          <a:bodyPr/>
          <a:lstStyle/>
          <a:p>
            <a:pPr marL="0" indent="0" defTabSz="420623">
              <a:lnSpc>
                <a:spcPts val="3500"/>
              </a:lnSpc>
              <a:spcBef>
                <a:spcPts val="1100"/>
              </a:spcBef>
              <a:buSzTx/>
              <a:buNone/>
              <a:defRPr b="1" i="1" sz="1656">
                <a:latin typeface="Helvetica"/>
                <a:ea typeface="Helvetica"/>
                <a:cs typeface="Helvetica"/>
                <a:sym typeface="Helvetica"/>
              </a:defRPr>
            </a:pPr>
            <a:r>
              <a:t>This is confusingly written up in the literature [1]. Let me try to suggest what it means. </a:t>
            </a:r>
            <a:endParaRPr>
              <a:latin typeface="Times"/>
              <a:ea typeface="Times"/>
              <a:cs typeface="Times"/>
              <a:sym typeface="Times"/>
            </a:endParaRPr>
          </a:p>
          <a:p>
            <a:pPr marL="0" indent="0" defTabSz="420623">
              <a:lnSpc>
                <a:spcPts val="3200"/>
              </a:lnSpc>
              <a:spcBef>
                <a:spcPts val="1100"/>
              </a:spcBef>
              <a:buSzTx/>
              <a:buNone/>
              <a:defRPr sz="1380">
                <a:latin typeface="Helvetica"/>
                <a:ea typeface="Helvetica"/>
                <a:cs typeface="Helvetica"/>
                <a:sym typeface="Helvetica"/>
              </a:defRPr>
            </a:pPr>
          </a:p>
          <a:p>
            <a:pPr marL="0" indent="0" defTabSz="420623">
              <a:lnSpc>
                <a:spcPts val="3200"/>
              </a:lnSpc>
              <a:spcBef>
                <a:spcPts val="1100"/>
              </a:spcBef>
              <a:buSzTx/>
              <a:buNone/>
              <a:defRPr sz="1380">
                <a:latin typeface="Helvetica"/>
                <a:ea typeface="Helvetica"/>
                <a:cs typeface="Helvetica"/>
                <a:sym typeface="Helvetica"/>
              </a:defRPr>
            </a:pPr>
          </a:p>
          <a:p>
            <a:pPr marL="0" indent="0" defTabSz="420623">
              <a:lnSpc>
                <a:spcPts val="3200"/>
              </a:lnSpc>
              <a:spcBef>
                <a:spcPts val="1100"/>
              </a:spcBef>
              <a:buSzTx/>
              <a:buNone/>
              <a:defRPr sz="1380">
                <a:latin typeface="Helvetica"/>
                <a:ea typeface="Helvetica"/>
                <a:cs typeface="Helvetica"/>
                <a:sym typeface="Helvetica"/>
              </a:defRPr>
            </a:pPr>
          </a:p>
          <a:p>
            <a:pPr marL="0" indent="0" defTabSz="420623">
              <a:lnSpc>
                <a:spcPts val="4200"/>
              </a:lnSpc>
              <a:spcBef>
                <a:spcPts val="1100"/>
              </a:spcBef>
              <a:buSzTx/>
              <a:buNone/>
              <a:defRPr b="1" sz="2208">
                <a:latin typeface="Helvetica"/>
                <a:ea typeface="Helvetica"/>
                <a:cs typeface="Helvetica"/>
                <a:sym typeface="Helvetica"/>
              </a:defRPr>
            </a:pPr>
            <a:r>
              <a:t>If there is more than one way any people can identify, to solve a problem,</a:t>
            </a:r>
            <a:br/>
          </a:p>
          <a:p>
            <a:pPr marL="0" indent="0" defTabSz="420623">
              <a:lnSpc>
                <a:spcPts val="4200"/>
              </a:lnSpc>
              <a:spcBef>
                <a:spcPts val="1100"/>
              </a:spcBef>
              <a:buSzTx/>
              <a:buNone/>
              <a:defRPr b="1" sz="2208">
                <a:latin typeface="Helvetica"/>
                <a:ea typeface="Helvetica"/>
                <a:cs typeface="Helvetica"/>
                <a:sym typeface="Helvetica"/>
              </a:defRPr>
            </a:pPr>
            <a:r>
              <a:rPr u="sng"/>
              <a:t>that </a:t>
            </a:r>
            <a:r>
              <a:rPr i="1" u="sng"/>
              <a:t>alone</a:t>
            </a:r>
            <a:r>
              <a:t> allows you to classify the problem as ‘wicked’. (W9 says)</a:t>
            </a:r>
          </a:p>
          <a:p>
            <a:pPr marL="0" indent="0" defTabSz="420623">
              <a:lnSpc>
                <a:spcPts val="4200"/>
              </a:lnSpc>
              <a:spcBef>
                <a:spcPts val="1100"/>
              </a:spcBef>
              <a:buSzTx/>
              <a:buNone/>
              <a:defRPr b="1" sz="2208">
                <a:latin typeface="Helvetica"/>
                <a:ea typeface="Helvetica"/>
                <a:cs typeface="Helvetica"/>
                <a:sym typeface="Helvetica"/>
              </a:defRPr>
            </a:pPr>
            <a:r>
              <a:t>The actual choice of solution, to a Wicked Problem is arbitrary,</a:t>
            </a:r>
          </a:p>
          <a:p>
            <a:pPr marL="0" indent="0" defTabSz="420623">
              <a:lnSpc>
                <a:spcPts val="4200"/>
              </a:lnSpc>
              <a:spcBef>
                <a:spcPts val="1100"/>
              </a:spcBef>
              <a:buSzTx/>
              <a:buNone/>
              <a:defRPr b="1" sz="2208">
                <a:latin typeface="Helvetica"/>
                <a:ea typeface="Helvetica"/>
                <a:cs typeface="Helvetica"/>
                <a:sym typeface="Helvetica"/>
              </a:defRPr>
            </a:pPr>
            <a:r>
              <a:t> and based on the point of view of the planner. </a:t>
            </a:r>
          </a:p>
          <a:p>
            <a:pPr marL="0" indent="0" defTabSz="420623">
              <a:lnSpc>
                <a:spcPts val="4200"/>
              </a:lnSpc>
              <a:spcBef>
                <a:spcPts val="1100"/>
              </a:spcBef>
              <a:buSzTx/>
              <a:buNone/>
              <a:defRPr b="1" sz="2208">
                <a:latin typeface="Helvetica"/>
                <a:ea typeface="Helvetica"/>
                <a:cs typeface="Helvetica"/>
                <a:sym typeface="Helvetica"/>
              </a:defRPr>
            </a:pPr>
            <a:r>
              <a:t>Normal scientific methods of evaluating </a:t>
            </a:r>
          </a:p>
        </p:txBody>
      </p:sp>
      <p:sp>
        <p:nvSpPr>
          <p:cNvPr id="1089" name="Shape 1089"/>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0" name="image23.png"/>
          <p:cNvPicPr>
            <a:picLocks noChangeAspect="1"/>
          </p:cNvPicPr>
          <p:nvPr/>
        </p:nvPicPr>
        <p:blipFill>
          <a:blip r:embed="rId2">
            <a:extLst/>
          </a:blip>
          <a:stretch>
            <a:fillRect/>
          </a:stretch>
        </p:blipFill>
        <p:spPr>
          <a:xfrm>
            <a:off x="6712205" y="2714349"/>
            <a:ext cx="6206531" cy="4208331"/>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2" name="image23.png"/>
          <p:cNvPicPr>
            <a:picLocks noChangeAspect="1"/>
          </p:cNvPicPr>
          <p:nvPr/>
        </p:nvPicPr>
        <p:blipFill>
          <a:blip r:embed="rId2">
            <a:extLst/>
          </a:blip>
          <a:stretch>
            <a:fillRect/>
          </a:stretch>
        </p:blipFill>
        <p:spPr>
          <a:xfrm>
            <a:off x="6712205" y="2714349"/>
            <a:ext cx="6206531" cy="4208331"/>
          </a:xfrm>
          <a:prstGeom prst="rect">
            <a:avLst/>
          </a:prstGeom>
          <a:ln w="12700">
            <a:miter lim="400000"/>
          </a:ln>
        </p:spPr>
      </p:pic>
      <p:sp>
        <p:nvSpPr>
          <p:cNvPr id="1093" name="Shape 1093"/>
          <p:cNvSpPr/>
          <p:nvPr>
            <p:ph type="title"/>
          </p:nvPr>
        </p:nvSpPr>
        <p:spPr>
          <a:xfrm>
            <a:off x="952500" y="168779"/>
            <a:ext cx="11099800" cy="2407527"/>
          </a:xfrm>
          <a:prstGeom prst="rect">
            <a:avLst/>
          </a:prstGeom>
        </p:spPr>
        <p:txBody>
          <a:bodyPr/>
          <a:lstStyle/>
          <a:p>
            <a:pPr defTabSz="192023">
              <a:lnSpc>
                <a:spcPts val="3700"/>
              </a:lnSpc>
              <a:spcBef>
                <a:spcPts val="500"/>
              </a:spcBef>
              <a:defRPr b="1" sz="2520">
                <a:latin typeface="Helvetica"/>
                <a:ea typeface="Helvetica"/>
                <a:cs typeface="Helvetica"/>
                <a:sym typeface="Helvetica"/>
              </a:defRPr>
            </a:pPr>
            <a:r>
              <a:t>W9.2        The existence of a discrepancy</a:t>
            </a:r>
          </a:p>
          <a:p>
            <a:pPr defTabSz="192023">
              <a:lnSpc>
                <a:spcPts val="3700"/>
              </a:lnSpc>
              <a:spcBef>
                <a:spcPts val="500"/>
              </a:spcBef>
              <a:defRPr b="1" sz="2520">
                <a:latin typeface="Helvetica"/>
                <a:ea typeface="Helvetica"/>
                <a:cs typeface="Helvetica"/>
                <a:sym typeface="Helvetica"/>
              </a:defRPr>
            </a:pPr>
            <a:r>
              <a:t> in representing a wicked problem</a:t>
            </a:r>
          </a:p>
          <a:p>
            <a:pPr defTabSz="192023">
              <a:lnSpc>
                <a:spcPts val="3700"/>
              </a:lnSpc>
              <a:spcBef>
                <a:spcPts val="500"/>
              </a:spcBef>
              <a:defRPr b="1" sz="2520">
                <a:latin typeface="Helvetica"/>
                <a:ea typeface="Helvetica"/>
                <a:cs typeface="Helvetica"/>
                <a:sym typeface="Helvetica"/>
              </a:defRPr>
            </a:pPr>
            <a:r>
              <a:t> can be explained in numerous ways. </a:t>
            </a:r>
          </a:p>
          <a:p>
            <a:pPr defTabSz="192023">
              <a:lnSpc>
                <a:spcPts val="3700"/>
              </a:lnSpc>
              <a:spcBef>
                <a:spcPts val="500"/>
              </a:spcBef>
              <a:defRPr b="1" sz="2520">
                <a:latin typeface="Helvetica"/>
                <a:ea typeface="Helvetica"/>
                <a:cs typeface="Helvetica"/>
                <a:sym typeface="Helvetica"/>
              </a:defRPr>
            </a:pPr>
            <a:r>
              <a:t>The choice of explanation </a:t>
            </a:r>
          </a:p>
          <a:p>
            <a:pPr defTabSz="192023">
              <a:lnSpc>
                <a:spcPts val="3700"/>
              </a:lnSpc>
              <a:spcBef>
                <a:spcPts val="500"/>
              </a:spcBef>
              <a:defRPr b="1" sz="2520">
                <a:latin typeface="Helvetica"/>
                <a:ea typeface="Helvetica"/>
                <a:cs typeface="Helvetica"/>
                <a:sym typeface="Helvetica"/>
              </a:defRPr>
            </a:pPr>
            <a:r>
              <a:t>determines the nature of the problem's resolution. </a:t>
            </a:r>
            <a:endParaRPr b="0" sz="504">
              <a:latin typeface="Times"/>
              <a:ea typeface="Times"/>
              <a:cs typeface="Times"/>
              <a:sym typeface="Times"/>
            </a:endParaRPr>
          </a:p>
        </p:txBody>
      </p:sp>
      <p:sp>
        <p:nvSpPr>
          <p:cNvPr id="1094" name="Shape 1094"/>
          <p:cNvSpPr/>
          <p:nvPr>
            <p:ph type="body" sz="half" idx="1"/>
          </p:nvPr>
        </p:nvSpPr>
        <p:spPr>
          <a:xfrm>
            <a:off x="264914" y="2603500"/>
            <a:ext cx="6143030" cy="6965545"/>
          </a:xfrm>
          <a:prstGeom prst="rect">
            <a:avLst/>
          </a:prstGeom>
          <a:ln w="63500">
            <a:solidFill>
              <a:srgbClr val="000000"/>
            </a:solidFill>
          </a:ln>
        </p:spPr>
        <p:txBody>
          <a:bodyPr/>
          <a:lstStyle/>
          <a:p>
            <a:pPr marL="0" indent="0" defTabSz="274320">
              <a:lnSpc>
                <a:spcPts val="2800"/>
              </a:lnSpc>
              <a:spcBef>
                <a:spcPts val="700"/>
              </a:spcBef>
              <a:buSzTx/>
              <a:buNone/>
              <a:defRPr sz="1500">
                <a:latin typeface="Arial Black"/>
                <a:ea typeface="Arial Black"/>
                <a:cs typeface="Arial Black"/>
                <a:sym typeface="Arial Black"/>
              </a:defRPr>
            </a:pPr>
            <a:r>
              <a:t>In Planguage: </a:t>
            </a:r>
          </a:p>
          <a:p>
            <a:pPr marL="274320" indent="-274320" defTabSz="274320">
              <a:lnSpc>
                <a:spcPts val="2800"/>
              </a:lnSpc>
              <a:spcBef>
                <a:spcPts val="800"/>
              </a:spcBef>
              <a:buSzTx/>
              <a:buNone/>
              <a:tabLst>
                <a:tab pos="76200" algn="l"/>
                <a:tab pos="266700" algn="l"/>
              </a:tabLst>
              <a:defRPr sz="1500">
                <a:latin typeface="Arial Black"/>
                <a:ea typeface="Arial Black"/>
                <a:cs typeface="Arial Black"/>
                <a:sym typeface="Arial Black"/>
              </a:defRPr>
            </a:pPr>
            <a:r>
              <a:t>	1.	any solution that works, delivers value for money, and does not violate any constraints, is ‘acceptable’. It does not matter that it is one of many possibilities, or that it is a subjective, comfortable, choice by an arbitrary planner. </a:t>
            </a:r>
            <a:br/>
          </a:p>
          <a:p>
            <a:pPr marL="274320" indent="-274320" defTabSz="274320">
              <a:lnSpc>
                <a:spcPts val="2800"/>
              </a:lnSpc>
              <a:spcBef>
                <a:spcPts val="800"/>
              </a:spcBef>
              <a:buSzTx/>
              <a:buNone/>
              <a:tabLst>
                <a:tab pos="76200" algn="l"/>
                <a:tab pos="266700" algn="l"/>
              </a:tabLst>
              <a:defRPr sz="1500">
                <a:latin typeface="Arial Black"/>
                <a:ea typeface="Arial Black"/>
                <a:cs typeface="Arial Black"/>
                <a:sym typeface="Arial Black"/>
              </a:defRPr>
            </a:pPr>
            <a:r>
              <a:t>	2.	we are happy to document the points of view (stakeholders, sources), and to analyze their ‘credibility’. But, if it is legal and it works, we will use it. </a:t>
            </a:r>
            <a:br/>
          </a:p>
          <a:p>
            <a:pPr marL="274320" indent="-274320" defTabSz="274320">
              <a:lnSpc>
                <a:spcPts val="2800"/>
              </a:lnSpc>
              <a:spcBef>
                <a:spcPts val="800"/>
              </a:spcBef>
              <a:buSzTx/>
              <a:buNone/>
              <a:tabLst>
                <a:tab pos="76200" algn="l"/>
                <a:tab pos="266700" algn="l"/>
              </a:tabLst>
              <a:defRPr sz="1500">
                <a:latin typeface="Arial Black"/>
                <a:ea typeface="Arial Black"/>
                <a:cs typeface="Arial Black"/>
                <a:sym typeface="Arial Black"/>
              </a:defRPr>
            </a:pPr>
            <a:r>
              <a:t>	3.	there are many notions of ‘priority’. This in clouds value for money, cultural power, riskiness, credibility, and pleasing other people. We can make these priority explicit, or documented and accepted. The important thing is to aware of acceptable and official priorities. And to be able to question and change priorities, because of other priorities [12]. </a:t>
            </a:r>
          </a:p>
          <a:p>
            <a:pPr marL="0" indent="0" defTabSz="274320">
              <a:lnSpc>
                <a:spcPts val="2800"/>
              </a:lnSpc>
              <a:spcBef>
                <a:spcPts val="700"/>
              </a:spcBef>
              <a:buSzTx/>
              <a:buNone/>
              <a:defRPr sz="1500">
                <a:latin typeface="Arial Black"/>
                <a:ea typeface="Arial Black"/>
                <a:cs typeface="Arial Black"/>
                <a:sym typeface="Arial Black"/>
              </a:defRPr>
            </a:pPr>
            <a:r>
              <a:t>Conclusion: </a:t>
            </a:r>
          </a:p>
          <a:p>
            <a:pPr marL="0" indent="0" defTabSz="274320">
              <a:lnSpc>
                <a:spcPts val="2800"/>
              </a:lnSpc>
              <a:spcBef>
                <a:spcPts val="700"/>
              </a:spcBef>
              <a:buSzTx/>
              <a:buNone/>
              <a:defRPr sz="1500">
                <a:latin typeface="Arial Black"/>
                <a:ea typeface="Arial Black"/>
                <a:cs typeface="Arial Black"/>
                <a:sym typeface="Arial Black"/>
              </a:defRPr>
            </a:pPr>
            <a:r>
              <a:t>This characteristic does not give me any useful insight.</a:t>
            </a:r>
          </a:p>
          <a:p>
            <a:pPr marL="0" indent="0" defTabSz="274320">
              <a:lnSpc>
                <a:spcPts val="2700"/>
              </a:lnSpc>
              <a:spcBef>
                <a:spcPts val="700"/>
              </a:spcBef>
              <a:buSzTx/>
              <a:buNone/>
              <a:defRPr i="1" sz="1440">
                <a:latin typeface="Helvetica"/>
                <a:ea typeface="Helvetica"/>
                <a:cs typeface="Helvetica"/>
                <a:sym typeface="Helvetica"/>
              </a:defRPr>
            </a:pPr>
            <a:r>
              <a:t>But that could be because I do not understand it yet. </a:t>
            </a:r>
          </a:p>
        </p:txBody>
      </p:sp>
      <p:sp>
        <p:nvSpPr>
          <p:cNvPr id="1095" name="Shape 1095"/>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097" name="image82.png"/>
          <p:cNvPicPr>
            <a:picLocks noChangeAspect="1"/>
          </p:cNvPicPr>
          <p:nvPr/>
        </p:nvPicPr>
        <p:blipFill>
          <a:blip r:embed="rId2">
            <a:extLst/>
          </a:blip>
          <a:stretch>
            <a:fillRect/>
          </a:stretch>
        </p:blipFill>
        <p:spPr>
          <a:xfrm>
            <a:off x="7846378" y="3314111"/>
            <a:ext cx="5334001" cy="3027135"/>
          </a:xfrm>
          <a:prstGeom prst="rect">
            <a:avLst/>
          </a:prstGeom>
          <a:ln w="12700">
            <a:miter lim="400000"/>
          </a:ln>
        </p:spPr>
      </p:pic>
      <p:sp>
        <p:nvSpPr>
          <p:cNvPr id="1098" name="Shape 1098"/>
          <p:cNvSpPr/>
          <p:nvPr>
            <p:ph type="title"/>
          </p:nvPr>
        </p:nvSpPr>
        <p:spPr>
          <a:xfrm>
            <a:off x="952500" y="168779"/>
            <a:ext cx="11099800" cy="2407527"/>
          </a:xfrm>
          <a:prstGeom prst="rect">
            <a:avLst/>
          </a:prstGeom>
        </p:spPr>
        <p:txBody>
          <a:bodyP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099" name="Shape 1099"/>
          <p:cNvSpPr/>
          <p:nvPr>
            <p:ph type="body" sz="half" idx="1"/>
          </p:nvPr>
        </p:nvSpPr>
        <p:spPr>
          <a:prstGeom prst="rect">
            <a:avLst/>
          </a:prstGeom>
        </p:spPr>
        <p:txBody>
          <a:bodyPr/>
          <a:lstStyle>
            <a:lvl1pPr marL="0" indent="0" defTabSz="457200">
              <a:lnSpc>
                <a:spcPts val="3800"/>
              </a:lnSpc>
              <a:spcBef>
                <a:spcPts val="1200"/>
              </a:spcBef>
              <a:buSzTx/>
              <a:buNone/>
              <a:defRPr b="1" i="1" sz="1800">
                <a:latin typeface="Helvetica"/>
                <a:ea typeface="Helvetica"/>
                <a:cs typeface="Helvetica"/>
                <a:sym typeface="Helvetica"/>
              </a:defRPr>
            </a:lvl1pPr>
          </a:lstStyle>
          <a:p>
            <a:pPr/>
            <a:r>
              <a:t> </a:t>
            </a:r>
          </a:p>
        </p:txBody>
      </p:sp>
      <p:sp>
        <p:nvSpPr>
          <p:cNvPr id="1100" name="Shape 1100"/>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01" name="Shape 1101"/>
          <p:cNvSpPr/>
          <p:nvPr/>
        </p:nvSpPr>
        <p:spPr>
          <a:xfrm>
            <a:off x="1079500" y="295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02" name="Shape 1102"/>
          <p:cNvSpPr/>
          <p:nvPr/>
        </p:nvSpPr>
        <p:spPr>
          <a:xfrm>
            <a:off x="1206500" y="422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03" name="Shape 1103"/>
          <p:cNvSpPr/>
          <p:nvPr/>
        </p:nvSpPr>
        <p:spPr>
          <a:xfrm>
            <a:off x="1333500" y="549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04" name="Shape 1104"/>
          <p:cNvSpPr/>
          <p:nvPr/>
        </p:nvSpPr>
        <p:spPr>
          <a:xfrm>
            <a:off x="1460500" y="676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05" name="Shape 1105"/>
          <p:cNvSpPr/>
          <p:nvPr/>
        </p:nvSpPr>
        <p:spPr>
          <a:xfrm>
            <a:off x="1587500" y="803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06" name="Shape 1106"/>
          <p:cNvSpPr/>
          <p:nvPr/>
        </p:nvSpPr>
        <p:spPr>
          <a:xfrm>
            <a:off x="952500" y="422779"/>
            <a:ext cx="10798622" cy="1132913"/>
          </a:xfrm>
          <a:prstGeom prst="rect">
            <a:avLst/>
          </a:prstGeom>
          <a:blipFill>
            <a:blip r:embed="rId3"/>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2400">
                <a:solidFill>
                  <a:srgbClr val="FFFFFF"/>
                </a:solidFill>
              </a:defRPr>
            </a:pPr>
            <a:r>
              <a:t>W10.</a:t>
            </a:r>
            <a:r>
              <a:t> The ‘planner’ (designer) </a:t>
            </a:r>
          </a:p>
          <a:p>
            <a:pPr>
              <a:defRPr sz="2400">
                <a:solidFill>
                  <a:srgbClr val="FFFFFF"/>
                </a:solidFill>
              </a:defRPr>
            </a:pPr>
            <a:r>
              <a:t>has no ‘right to be wrong’. </a:t>
            </a:r>
            <a:endParaRPr>
              <a:latin typeface="Times"/>
              <a:ea typeface="Times"/>
              <a:cs typeface="Times"/>
              <a:sym typeface="Times"/>
            </a:endParaRPr>
          </a:p>
          <a:p>
            <a:pPr>
              <a:defRPr sz="2400">
                <a:solidFill>
                  <a:srgbClr val="FFFFFF"/>
                </a:solidFill>
              </a:defRPr>
            </a:pPr>
            <a:r>
              <a:t>  </a:t>
            </a:r>
            <a:endParaRPr sz="1200">
              <a:latin typeface="Times"/>
              <a:ea typeface="Times"/>
              <a:cs typeface="Times"/>
              <a:sym typeface="Times"/>
            </a:endParaRPr>
          </a:p>
        </p:txBody>
      </p:sp>
      <p:sp>
        <p:nvSpPr>
          <p:cNvPr id="1107" name="Shape 1107"/>
          <p:cNvSpPr/>
          <p:nvPr/>
        </p:nvSpPr>
        <p:spPr>
          <a:xfrm>
            <a:off x="367865" y="1873250"/>
            <a:ext cx="7347621" cy="6819901"/>
          </a:xfrm>
          <a:prstGeom prst="rect">
            <a:avLst/>
          </a:prstGeom>
          <a:blipFill>
            <a:blip r:embed="rId4"/>
          </a:blip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l">
              <a:defRPr b="1" sz="1800">
                <a:solidFill>
                  <a:srgbClr val="FFFFFF"/>
                </a:solidFill>
                <a:latin typeface="Helvetica"/>
                <a:ea typeface="Helvetica"/>
                <a:cs typeface="Helvetica"/>
                <a:sym typeface="Helvetica"/>
              </a:defRPr>
            </a:pPr>
            <a:r>
              <a:t>My interpretation, based on [1]. </a:t>
            </a:r>
            <a:endParaRPr>
              <a:latin typeface="Times"/>
              <a:ea typeface="Times"/>
              <a:cs typeface="Times"/>
              <a:sym typeface="Times"/>
            </a:endParaRPr>
          </a:p>
          <a:p>
            <a:pPr algn="l">
              <a:defRPr b="1" sz="1800">
                <a:solidFill>
                  <a:srgbClr val="FFFFFF"/>
                </a:solidFill>
                <a:latin typeface="Helvetica"/>
                <a:ea typeface="Helvetica"/>
                <a:cs typeface="Helvetica"/>
                <a:sym typeface="Helvetica"/>
              </a:defRPr>
            </a:pPr>
            <a:r>
              <a:rPr>
                <a:latin typeface="Times"/>
                <a:ea typeface="Times"/>
                <a:cs typeface="Times"/>
                <a:sym typeface="Times"/>
              </a:rPr>
              <a:t>	</a:t>
            </a:r>
            <a:r>
              <a:t>•	A </a:t>
            </a:r>
            <a:r>
              <a:rPr i="1"/>
              <a:t>scientist </a:t>
            </a:r>
            <a:r>
              <a:t>can live with a wrong hypothesis, if the refutation process leads to greater </a:t>
            </a:r>
            <a:br/>
            <a:r>
              <a:t>knowledge and truth. </a:t>
            </a:r>
            <a:br/>
          </a:p>
          <a:p>
            <a:pPr algn="l">
              <a:defRPr b="1" sz="1800">
                <a:solidFill>
                  <a:srgbClr val="FFFFFF"/>
                </a:solidFill>
                <a:latin typeface="Helvetica"/>
                <a:ea typeface="Helvetica"/>
                <a:cs typeface="Helvetica"/>
                <a:sym typeface="Helvetica"/>
              </a:defRPr>
            </a:pPr>
            <a:r>
              <a:t>	•	A Planner cannot afford the luxury of this scientific process. </a:t>
            </a:r>
            <a:br/>
          </a:p>
          <a:p>
            <a:pPr algn="l">
              <a:defRPr b="1" sz="1800">
                <a:solidFill>
                  <a:srgbClr val="FFFFFF"/>
                </a:solidFill>
                <a:latin typeface="Helvetica"/>
                <a:ea typeface="Helvetica"/>
                <a:cs typeface="Helvetica"/>
                <a:sym typeface="Helvetica"/>
              </a:defRPr>
            </a:pPr>
            <a:r>
              <a:t>	•	Planning is not about ‘finding the truth’ </a:t>
            </a:r>
            <a:br/>
          </a:p>
          <a:p>
            <a:pPr algn="l">
              <a:defRPr b="1" sz="1800">
                <a:solidFill>
                  <a:srgbClr val="FFFFFF"/>
                </a:solidFill>
                <a:latin typeface="Helvetica"/>
                <a:ea typeface="Helvetica"/>
                <a:cs typeface="Helvetica"/>
                <a:sym typeface="Helvetica"/>
              </a:defRPr>
            </a:pPr>
            <a:r>
              <a:t>	•	Planning is about making thing better for people. </a:t>
            </a:r>
            <a:br/>
          </a:p>
          <a:p>
            <a:pPr algn="l">
              <a:defRPr b="1" sz="1800">
                <a:solidFill>
                  <a:srgbClr val="FFFFFF"/>
                </a:solidFill>
                <a:latin typeface="Helvetica"/>
                <a:ea typeface="Helvetica"/>
                <a:cs typeface="Helvetica"/>
                <a:sym typeface="Helvetica"/>
              </a:defRPr>
            </a:pPr>
            <a:r>
              <a:t>	•	The planning consequences of a ‘bad’ hypothesis has real, and possibly very negative, impacts </a:t>
            </a:r>
            <a:br/>
            <a:r>
              <a:t>on real people. </a:t>
            </a:r>
            <a:br/>
          </a:p>
          <a:p>
            <a:pPr algn="l">
              <a:defRPr b="1" sz="1800">
                <a:solidFill>
                  <a:srgbClr val="FFFFFF"/>
                </a:solidFill>
                <a:latin typeface="Helvetica"/>
                <a:ea typeface="Helvetica"/>
                <a:cs typeface="Helvetica"/>
                <a:sym typeface="Helvetica"/>
              </a:defRPr>
            </a:pPr>
            <a:r>
              <a:t>	•	So, planners cannot ethically have ‘philosophical fun’ with possibly bad hypothesis. </a:t>
            </a:r>
            <a:br/>
          </a:p>
          <a:p>
            <a:pPr algn="l">
              <a:defRPr b="1" sz="1800">
                <a:solidFill>
                  <a:srgbClr val="FFFFFF"/>
                </a:solidFill>
                <a:latin typeface="Helvetica"/>
                <a:ea typeface="Helvetica"/>
                <a:cs typeface="Helvetica"/>
                <a:sym typeface="Helvetica"/>
              </a:defRPr>
            </a:pPr>
            <a:r>
              <a:t>	•	They have to get their solution (and problem) right enough to do no damage, and hopefully </a:t>
            </a:r>
            <a:br/>
            <a:r>
              <a:t>right enough, to do good, for people. </a:t>
            </a:r>
            <a:b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09" name="image82.png"/>
          <p:cNvPicPr>
            <a:picLocks noChangeAspect="1"/>
          </p:cNvPicPr>
          <p:nvPr/>
        </p:nvPicPr>
        <p:blipFill>
          <a:blip r:embed="rId2">
            <a:extLst/>
          </a:blip>
          <a:stretch>
            <a:fillRect/>
          </a:stretch>
        </p:blipFill>
        <p:spPr>
          <a:xfrm>
            <a:off x="7016121" y="3067704"/>
            <a:ext cx="5727701" cy="3250565"/>
          </a:xfrm>
          <a:prstGeom prst="rect">
            <a:avLst/>
          </a:prstGeom>
          <a:ln w="12700">
            <a:miter lim="400000"/>
          </a:ln>
        </p:spPr>
      </p:pic>
      <p:sp>
        <p:nvSpPr>
          <p:cNvPr id="1110" name="Shape 1110"/>
          <p:cNvSpPr/>
          <p:nvPr>
            <p:ph type="title"/>
          </p:nvPr>
        </p:nvSpPr>
        <p:spPr>
          <a:xfrm>
            <a:off x="952500" y="168779"/>
            <a:ext cx="11099800" cy="2407527"/>
          </a:xfrm>
          <a:prstGeom prst="rect">
            <a:avLst/>
          </a:prstGeom>
        </p:spPr>
        <p:txBody>
          <a:bodyP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11" name="Shape 1111"/>
          <p:cNvSpPr/>
          <p:nvPr>
            <p:ph type="body" sz="half" idx="1"/>
          </p:nvPr>
        </p:nvSpPr>
        <p:spPr>
          <a:prstGeom prst="rect">
            <a:avLst/>
          </a:prstGeom>
        </p:spPr>
        <p:txBody>
          <a:bodyPr/>
          <a:lstStyle>
            <a:lvl1pPr marL="0" indent="0" defTabSz="457200">
              <a:lnSpc>
                <a:spcPts val="3800"/>
              </a:lnSpc>
              <a:spcBef>
                <a:spcPts val="1200"/>
              </a:spcBef>
              <a:buSzTx/>
              <a:buNone/>
              <a:defRPr b="1" i="1" sz="1800">
                <a:latin typeface="Helvetica"/>
                <a:ea typeface="Helvetica"/>
                <a:cs typeface="Helvetica"/>
                <a:sym typeface="Helvetica"/>
              </a:defRPr>
            </a:lvl1pPr>
          </a:lstStyle>
          <a:p>
            <a:pPr/>
            <a:r>
              <a:t> </a:t>
            </a:r>
          </a:p>
        </p:txBody>
      </p:sp>
      <p:sp>
        <p:nvSpPr>
          <p:cNvPr id="1112" name="Shape 1112"/>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13" name="Shape 1113"/>
          <p:cNvSpPr/>
          <p:nvPr/>
        </p:nvSpPr>
        <p:spPr>
          <a:xfrm>
            <a:off x="1079500" y="295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14" name="Shape 1114"/>
          <p:cNvSpPr/>
          <p:nvPr/>
        </p:nvSpPr>
        <p:spPr>
          <a:xfrm>
            <a:off x="1206500" y="422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15" name="Shape 1115"/>
          <p:cNvSpPr/>
          <p:nvPr/>
        </p:nvSpPr>
        <p:spPr>
          <a:xfrm>
            <a:off x="1333500" y="549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16" name="Shape 1116"/>
          <p:cNvSpPr/>
          <p:nvPr/>
        </p:nvSpPr>
        <p:spPr>
          <a:xfrm>
            <a:off x="1460500" y="676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17" name="Shape 1117"/>
          <p:cNvSpPr/>
          <p:nvPr/>
        </p:nvSpPr>
        <p:spPr>
          <a:xfrm>
            <a:off x="1587500" y="803779"/>
            <a:ext cx="10083800" cy="949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18" name="Shape 1118"/>
          <p:cNvSpPr/>
          <p:nvPr/>
        </p:nvSpPr>
        <p:spPr>
          <a:xfrm>
            <a:off x="952500" y="422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lnSpc>
                <a:spcPts val="6600"/>
              </a:lnSpc>
              <a:spcBef>
                <a:spcPts val="1200"/>
              </a:spcBef>
              <a:defRPr b="1" sz="4000">
                <a:latin typeface="Helvetica"/>
                <a:ea typeface="Helvetica"/>
                <a:cs typeface="Helvetica"/>
                <a:sym typeface="Helvetica"/>
              </a:defRPr>
            </a:pPr>
            <a:r>
              <a:rPr b="0"/>
              <a:t>W10.</a:t>
            </a:r>
            <a:r>
              <a:t> The ‘planner’ (designer) </a:t>
            </a:r>
          </a:p>
          <a:p>
            <a:pPr defTabSz="457200">
              <a:lnSpc>
                <a:spcPts val="6600"/>
              </a:lnSpc>
              <a:spcBef>
                <a:spcPts val="1200"/>
              </a:spcBef>
              <a:defRPr b="1" sz="4000">
                <a:latin typeface="Helvetica"/>
                <a:ea typeface="Helvetica"/>
                <a:cs typeface="Helvetica"/>
                <a:sym typeface="Helvetica"/>
              </a:defRPr>
            </a:pPr>
            <a:r>
              <a:t>has no ‘right to be wrong’. </a:t>
            </a:r>
            <a:endParaRPr b="0">
              <a:latin typeface="Times"/>
              <a:ea typeface="Times"/>
              <a:cs typeface="Times"/>
              <a:sym typeface="Times"/>
            </a:endParaRPr>
          </a:p>
          <a:p>
            <a:pPr defTabSz="457200">
              <a:lnSpc>
                <a:spcPts val="6600"/>
              </a:lnSpc>
              <a:spcBef>
                <a:spcPts val="1200"/>
              </a:spcBef>
              <a:defRPr b="1" sz="4000">
                <a:latin typeface="Helvetica"/>
                <a:ea typeface="Helvetica"/>
                <a:cs typeface="Helvetica"/>
                <a:sym typeface="Helvetica"/>
              </a:defRPr>
            </a:pPr>
            <a:r>
              <a:t>  </a:t>
            </a:r>
            <a:endParaRPr b="0">
              <a:latin typeface="Times"/>
              <a:ea typeface="Times"/>
              <a:cs typeface="Times"/>
              <a:sym typeface="Times"/>
            </a:endParaRPr>
          </a:p>
        </p:txBody>
      </p:sp>
      <p:sp>
        <p:nvSpPr>
          <p:cNvPr id="1119" name="Shape 1119"/>
          <p:cNvSpPr/>
          <p:nvPr/>
        </p:nvSpPr>
        <p:spPr>
          <a:xfrm>
            <a:off x="2185454" y="4521200"/>
            <a:ext cx="127001"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ts val="3500"/>
              </a:lnSpc>
              <a:spcBef>
                <a:spcPts val="1200"/>
              </a:spcBef>
              <a:defRPr sz="1500">
                <a:latin typeface="Helvetica"/>
                <a:ea typeface="Helvetica"/>
                <a:cs typeface="Helvetica"/>
                <a:sym typeface="Helvetica"/>
              </a:defRPr>
            </a:pPr>
          </a:p>
        </p:txBody>
      </p:sp>
      <p:sp>
        <p:nvSpPr>
          <p:cNvPr id="1120" name="Shape 1120"/>
          <p:cNvSpPr/>
          <p:nvPr/>
        </p:nvSpPr>
        <p:spPr>
          <a:xfrm>
            <a:off x="304575" y="1939599"/>
            <a:ext cx="6432215" cy="7131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lnSpc>
                <a:spcPts val="4500"/>
              </a:lnSpc>
              <a:spcBef>
                <a:spcPts val="1200"/>
              </a:spcBef>
              <a:defRPr sz="2400">
                <a:latin typeface="Arial Black"/>
                <a:ea typeface="Arial Black"/>
                <a:cs typeface="Arial Black"/>
                <a:sym typeface="Arial Black"/>
              </a:defRPr>
            </a:pPr>
            <a:r>
              <a:t>.	Planguage very much supports this process, do-gooding, rather than truth-finding. </a:t>
            </a:r>
          </a:p>
          <a:p>
            <a:pPr algn="l" defTabSz="457200">
              <a:lnSpc>
                <a:spcPts val="4500"/>
              </a:lnSpc>
              <a:spcBef>
                <a:spcPts val="1200"/>
              </a:spcBef>
              <a:defRPr sz="2400">
                <a:latin typeface="Arial Black"/>
                <a:ea typeface="Arial Black"/>
                <a:cs typeface="Arial Black"/>
                <a:sym typeface="Arial Black"/>
              </a:defRPr>
            </a:pPr>
            <a:r>
              <a:t>It does so in a large number of large-and-small tools, principles, methods, and processes. </a:t>
            </a:r>
            <a:br/>
          </a:p>
          <a:p>
            <a:pPr algn="l" defTabSz="457200">
              <a:lnSpc>
                <a:spcPts val="4500"/>
              </a:lnSpc>
              <a:spcBef>
                <a:spcPts val="1200"/>
              </a:spcBef>
              <a:defRPr sz="2400">
                <a:latin typeface="Arial Black"/>
                <a:ea typeface="Arial Black"/>
                <a:cs typeface="Arial Black"/>
                <a:sym typeface="Arial Black"/>
              </a:defRPr>
            </a:pPr>
            <a:r>
              <a:t>One of many examples of this is </a:t>
            </a:r>
          </a:p>
          <a:p>
            <a:pPr lvl="1" algn="l" defTabSz="457200">
              <a:lnSpc>
                <a:spcPts val="4500"/>
              </a:lnSpc>
              <a:spcBef>
                <a:spcPts val="1200"/>
              </a:spcBef>
              <a:defRPr sz="2400">
                <a:latin typeface="Arial Black"/>
                <a:ea typeface="Arial Black"/>
                <a:cs typeface="Arial Black"/>
                <a:sym typeface="Arial Black"/>
              </a:defRPr>
            </a:pPr>
            <a:r>
              <a:t>• the primary Evo process </a:t>
            </a:r>
          </a:p>
          <a:p>
            <a:pPr lvl="2" algn="l" defTabSz="457200">
              <a:lnSpc>
                <a:spcPts val="4500"/>
              </a:lnSpc>
              <a:spcBef>
                <a:spcPts val="1200"/>
              </a:spcBef>
              <a:defRPr sz="2400">
                <a:latin typeface="Arial Black"/>
                <a:ea typeface="Arial Black"/>
                <a:cs typeface="Arial Black"/>
                <a:sym typeface="Arial Black"/>
              </a:defRPr>
            </a:pPr>
            <a:r>
              <a:t>of trying to deliver the largest possible stream of value improvement as early and continuously as possible, </a:t>
            </a:r>
          </a:p>
          <a:p>
            <a:pPr algn="l" defTabSz="457200">
              <a:lnSpc>
                <a:spcPts val="4500"/>
              </a:lnSpc>
              <a:spcBef>
                <a:spcPts val="1200"/>
              </a:spcBef>
              <a:defRPr sz="2400">
                <a:latin typeface="Arial Black"/>
                <a:ea typeface="Arial Black"/>
                <a:cs typeface="Arial Black"/>
                <a:sym typeface="Arial Black"/>
              </a:defRPr>
            </a:pPr>
            <a:r>
              <a:t>while learning through feedback how to improve on this process itself. </a:t>
            </a:r>
            <a:br/>
            <a:endParaRPr b="1" i="1">
              <a:latin typeface="Times"/>
              <a:ea typeface="Times"/>
              <a:cs typeface="Times"/>
              <a:sym typeface="Times"/>
            </a:endParaRP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2" name="image27.png"/>
          <p:cNvPicPr>
            <a:picLocks noChangeAspect="1"/>
          </p:cNvPicPr>
          <p:nvPr/>
        </p:nvPicPr>
        <p:blipFill>
          <a:blip r:embed="rId2">
            <a:extLst/>
          </a:blip>
          <a:stretch>
            <a:fillRect/>
          </a:stretch>
        </p:blipFill>
        <p:spPr>
          <a:xfrm>
            <a:off x="5660492" y="2019071"/>
            <a:ext cx="7641941" cy="6099998"/>
          </a:xfrm>
          <a:prstGeom prst="rect">
            <a:avLst/>
          </a:prstGeom>
          <a:ln w="12700">
            <a:miter lim="400000"/>
          </a:ln>
        </p:spPr>
      </p:pic>
      <p:sp>
        <p:nvSpPr>
          <p:cNvPr id="1123" name="Shape 1123"/>
          <p:cNvSpPr/>
          <p:nvPr>
            <p:ph type="title"/>
          </p:nvPr>
        </p:nvSpPr>
        <p:spPr>
          <a:xfrm>
            <a:off x="952500" y="168779"/>
            <a:ext cx="11099800" cy="2407527"/>
          </a:xfrm>
          <a:prstGeom prst="rect">
            <a:avLst/>
          </a:prstGeom>
        </p:spPr>
        <p:txBody>
          <a:bodyP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24" name="Shape 1124"/>
          <p:cNvSpPr/>
          <p:nvPr>
            <p:ph type="body" sz="half" idx="1"/>
          </p:nvPr>
        </p:nvSpPr>
        <p:spPr>
          <a:xfrm>
            <a:off x="275675" y="1855770"/>
            <a:ext cx="6309343" cy="7302771"/>
          </a:xfrm>
          <a:prstGeom prst="rect">
            <a:avLst/>
          </a:prstGeom>
        </p:spPr>
        <p:txBody>
          <a:bodyPr/>
          <a:lstStyle/>
          <a:p>
            <a:pPr marL="0" indent="0" defTabSz="365760">
              <a:lnSpc>
                <a:spcPts val="3300"/>
              </a:lnSpc>
              <a:spcBef>
                <a:spcPts val="900"/>
              </a:spcBef>
              <a:buSzTx/>
              <a:buNone/>
              <a:defRPr b="1" i="1" sz="1440">
                <a:latin typeface="Helvetica"/>
                <a:ea typeface="Helvetica"/>
                <a:cs typeface="Helvetica"/>
                <a:sym typeface="Helvetica"/>
              </a:defRPr>
            </a:pPr>
            <a:r>
              <a:t> </a:t>
            </a:r>
            <a:r>
              <a:rPr sz="1680"/>
              <a:t>I think the ‘Wicked Problem” ideas are more misleading than useful.</a:t>
            </a:r>
            <a:endParaRPr sz="1680"/>
          </a:p>
          <a:p>
            <a:pPr marL="0" indent="0" defTabSz="365760">
              <a:spcBef>
                <a:spcPts val="0"/>
              </a:spcBef>
              <a:buSzTx/>
              <a:buNone/>
              <a:defRPr b="1" sz="1680">
                <a:latin typeface="Helvetica"/>
                <a:ea typeface="Helvetica"/>
                <a:cs typeface="Helvetica"/>
                <a:sym typeface="Helvetica"/>
              </a:defRPr>
            </a:pPr>
          </a:p>
          <a:p>
            <a:pPr marL="0" indent="0" defTabSz="365760">
              <a:spcBef>
                <a:spcPts val="0"/>
              </a:spcBef>
              <a:buSzTx/>
              <a:buNone/>
              <a:defRPr b="1" sz="1680">
                <a:latin typeface="Helvetica"/>
                <a:ea typeface="Helvetica"/>
                <a:cs typeface="Helvetica"/>
                <a:sym typeface="Helvetica"/>
              </a:defRPr>
            </a:pPr>
            <a:r>
              <a:t>There are a wide variety of methods  for handling large and complicated systems in reasonable ways, in addition to the ones I have presented [5 is constructive], here and in my books.</a:t>
            </a:r>
          </a:p>
          <a:p>
            <a:pPr marL="0" indent="0" defTabSz="365760">
              <a:spcBef>
                <a:spcPts val="0"/>
              </a:spcBef>
              <a:buSzTx/>
              <a:buNone/>
              <a:defRPr b="1" sz="1680">
                <a:latin typeface="Helvetica"/>
                <a:ea typeface="Helvetica"/>
                <a:cs typeface="Helvetica"/>
                <a:sym typeface="Helvetica"/>
              </a:defRPr>
            </a:pPr>
          </a:p>
          <a:p>
            <a:pPr marL="0" indent="0" defTabSz="365760">
              <a:spcBef>
                <a:spcPts val="0"/>
              </a:spcBef>
              <a:buSzTx/>
              <a:buNone/>
              <a:defRPr b="1" sz="1680">
                <a:latin typeface="Helvetica"/>
                <a:ea typeface="Helvetica"/>
                <a:cs typeface="Helvetica"/>
                <a:sym typeface="Helvetica"/>
              </a:defRPr>
            </a:pPr>
            <a:r>
              <a:t>Most intelligent professionals that I encounter, do not seem trained in these methods,  and are not aware of the many tools they can use to tackle complicated  (‘Wicked’) systems. </a:t>
            </a:r>
          </a:p>
          <a:p>
            <a:pPr marL="0" indent="0" defTabSz="365760">
              <a:spcBef>
                <a:spcPts val="0"/>
              </a:spcBef>
              <a:buSzTx/>
              <a:buNone/>
              <a:defRPr b="1" sz="1680">
                <a:latin typeface="Helvetica"/>
                <a:ea typeface="Helvetica"/>
                <a:cs typeface="Helvetica"/>
                <a:sym typeface="Helvetica"/>
              </a:defRPr>
            </a:pPr>
          </a:p>
          <a:p>
            <a:pPr marL="0" indent="0" defTabSz="365760">
              <a:spcBef>
                <a:spcPts val="0"/>
              </a:spcBef>
              <a:buSzTx/>
              <a:buNone/>
              <a:defRPr b="1" sz="1680">
                <a:latin typeface="Helvetica"/>
                <a:ea typeface="Helvetica"/>
                <a:cs typeface="Helvetica"/>
                <a:sym typeface="Helvetica"/>
              </a:defRPr>
            </a:pPr>
            <a:r>
              <a:t>I think we need to focus our attention on mastering a variety of methods for delivering stakeholder value. We are nowhere near good enough, with extremely high failure rates. Failure rates which should shame any professionals with responsibility and pride.</a:t>
            </a:r>
          </a:p>
          <a:p>
            <a:pPr marL="0" indent="0" defTabSz="365760">
              <a:spcBef>
                <a:spcPts val="0"/>
              </a:spcBef>
              <a:buSzTx/>
              <a:buNone/>
              <a:defRPr b="1" sz="1680">
                <a:latin typeface="Helvetica"/>
                <a:ea typeface="Helvetica"/>
                <a:cs typeface="Helvetica"/>
                <a:sym typeface="Helvetica"/>
              </a:defRPr>
            </a:pPr>
          </a:p>
          <a:p>
            <a:pPr marL="0" indent="0" defTabSz="365760">
              <a:spcBef>
                <a:spcPts val="0"/>
              </a:spcBef>
              <a:buSzTx/>
              <a:buNone/>
              <a:defRPr b="1" sz="1680">
                <a:latin typeface="Helvetica"/>
                <a:ea typeface="Helvetica"/>
                <a:cs typeface="Helvetica"/>
                <a:sym typeface="Helvetica"/>
              </a:defRPr>
            </a:pPr>
            <a:r>
              <a:t>The conditions telling us that we are good enough, or much better are:</a:t>
            </a:r>
          </a:p>
          <a:p>
            <a:pPr marL="0" indent="0" defTabSz="365760">
              <a:spcBef>
                <a:spcPts val="0"/>
              </a:spcBef>
              <a:buSzTx/>
              <a:buNone/>
              <a:defRPr b="1" sz="1680">
                <a:latin typeface="Helvetica"/>
                <a:ea typeface="Helvetica"/>
                <a:cs typeface="Helvetica"/>
                <a:sym typeface="Helvetica"/>
              </a:defRPr>
            </a:pPr>
          </a:p>
          <a:p>
            <a:pPr marL="182880" indent="-182880" defTabSz="365760">
              <a:spcBef>
                <a:spcPts val="500"/>
              </a:spcBef>
              <a:buSzPct val="100000"/>
              <a:defRPr b="1" sz="1680">
                <a:latin typeface="Helvetica"/>
                <a:ea typeface="Helvetica"/>
                <a:cs typeface="Helvetica"/>
                <a:sym typeface="Helvetica"/>
              </a:defRPr>
            </a:pPr>
            <a:r>
              <a:t>more than 95% of our projects result in the value improvements we have promised, on time and within budget. We already have the knowledge to do that. Do you ? [F1]</a:t>
            </a:r>
          </a:p>
          <a:p>
            <a:pPr marL="182880" indent="-182880" defTabSz="365760">
              <a:spcBef>
                <a:spcPts val="500"/>
              </a:spcBef>
              <a:buSzPct val="100000"/>
              <a:defRPr b="1" sz="1680">
                <a:latin typeface="Helvetica"/>
                <a:ea typeface="Helvetica"/>
                <a:cs typeface="Helvetica"/>
                <a:sym typeface="Helvetica"/>
              </a:defRPr>
            </a:pPr>
            <a:r>
              <a:t>no excuses about ‘Wicked Problems’</a:t>
            </a:r>
          </a:p>
        </p:txBody>
      </p:sp>
      <p:sp>
        <p:nvSpPr>
          <p:cNvPr id="1125" name="Shape 1125"/>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26" name="Shape 1126"/>
          <p:cNvSpPr/>
          <p:nvPr/>
        </p:nvSpPr>
        <p:spPr>
          <a:xfrm>
            <a:off x="1079500" y="295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27" name="Shape 1127"/>
          <p:cNvSpPr/>
          <p:nvPr/>
        </p:nvSpPr>
        <p:spPr>
          <a:xfrm>
            <a:off x="1206500" y="422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28" name="Shape 1128"/>
          <p:cNvSpPr/>
          <p:nvPr/>
        </p:nvSpPr>
        <p:spPr>
          <a:xfrm>
            <a:off x="1333500" y="549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29" name="Shape 1129"/>
          <p:cNvSpPr/>
          <p:nvPr/>
        </p:nvSpPr>
        <p:spPr>
          <a:xfrm>
            <a:off x="1460500" y="676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30" name="Shape 1130"/>
          <p:cNvSpPr/>
          <p:nvPr/>
        </p:nvSpPr>
        <p:spPr>
          <a:xfrm>
            <a:off x="1587500" y="803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lnSpc>
                <a:spcPts val="9000"/>
              </a:lnSpc>
              <a:spcBef>
                <a:spcPts val="1200"/>
              </a:spcBef>
              <a:defRPr b="1" sz="6000">
                <a:latin typeface="Helvetica"/>
                <a:ea typeface="Helvetica"/>
                <a:cs typeface="Helvetica"/>
                <a:sym typeface="Helvetica"/>
              </a:defRPr>
            </a:lvl1pPr>
          </a:lstStyle>
          <a:p>
            <a:pPr/>
            <a:r>
              <a:t>  </a:t>
            </a:r>
            <a:endParaRPr b="0" sz="1200">
              <a:latin typeface="Times"/>
              <a:ea typeface="Times"/>
              <a:cs typeface="Times"/>
              <a:sym typeface="Times"/>
            </a:endParaRPr>
          </a:p>
        </p:txBody>
      </p:sp>
      <p:sp>
        <p:nvSpPr>
          <p:cNvPr id="1131" name="Shape 1131"/>
          <p:cNvSpPr/>
          <p:nvPr/>
        </p:nvSpPr>
        <p:spPr>
          <a:xfrm>
            <a:off x="952500" y="422779"/>
            <a:ext cx="11099800" cy="24075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defTabSz="457200">
              <a:lnSpc>
                <a:spcPts val="9000"/>
              </a:lnSpc>
              <a:spcBef>
                <a:spcPts val="1200"/>
              </a:spcBef>
              <a:defRPr b="1" sz="6000">
                <a:latin typeface="Helvetica"/>
                <a:ea typeface="Helvetica"/>
                <a:cs typeface="Helvetica"/>
                <a:sym typeface="Helvetica"/>
              </a:defRPr>
            </a:pPr>
            <a:r>
              <a:t> Talk Summary</a:t>
            </a:r>
          </a:p>
          <a:p>
            <a:pPr defTabSz="457200">
              <a:lnSpc>
                <a:spcPts val="9000"/>
              </a:lnSpc>
              <a:spcBef>
                <a:spcPts val="1200"/>
              </a:spcBef>
              <a:defRPr b="1" sz="6000">
                <a:latin typeface="Helvetica"/>
                <a:ea typeface="Helvetica"/>
                <a:cs typeface="Helvetica"/>
                <a:sym typeface="Helvetica"/>
              </a:defRPr>
            </a:pPr>
            <a:endParaRPr b="0" sz="1200">
              <a:latin typeface="Times"/>
              <a:ea typeface="Times"/>
              <a:cs typeface="Times"/>
              <a:sym typeface="Times"/>
            </a:endParaR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Screen Shot 2016-01-10 at 04.11.12.png"/>
          <p:cNvPicPr>
            <a:picLocks noChangeAspect="1"/>
          </p:cNvPicPr>
          <p:nvPr/>
        </p:nvPicPr>
        <p:blipFill>
          <a:blip r:embed="rId2">
            <a:extLst/>
          </a:blip>
          <a:stretch>
            <a:fillRect/>
          </a:stretch>
        </p:blipFill>
        <p:spPr>
          <a:xfrm>
            <a:off x="733066" y="148991"/>
            <a:ext cx="12262339" cy="9753601"/>
          </a:xfrm>
          <a:prstGeom prst="rect">
            <a:avLst/>
          </a:prstGeom>
          <a:ln w="12700">
            <a:miter lim="400000"/>
          </a:ln>
        </p:spPr>
      </p:pic>
      <p:sp>
        <p:nvSpPr>
          <p:cNvPr id="264" name="Shape 264"/>
          <p:cNvSpPr/>
          <p:nvPr>
            <p:ph type="sldNum" sz="quarter" idx="2"/>
          </p:nvPr>
        </p:nvSpPr>
        <p:spPr>
          <a:xfrm>
            <a:off x="6311798" y="9251950"/>
            <a:ext cx="368504" cy="38100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