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1.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2.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3.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4.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50.xml" ContentType="application/vnd.openxmlformats-officedocument.presentationml.notesSlide+xml"/>
  <Override PartName="/ppt/embeddings/oleObject13.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14.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5.bin" ContentType="application/vnd.openxmlformats-officedocument.oleObject"/>
  <Override PartName="/ppt/notesSlides/notesSlide56.xml" ContentType="application/vnd.openxmlformats-officedocument.presentationml.notesSlide+xml"/>
  <Override PartName="/ppt/embeddings/oleObject16.bin" ContentType="application/vnd.openxmlformats-officedocument.oleObject"/>
  <Override PartName="/ppt/notesSlides/notesSlide57.xml" ContentType="application/vnd.openxmlformats-officedocument.presentationml.notesSlide+xml"/>
  <Override PartName="/ppt/embeddings/oleObject17.bin" ContentType="application/vnd.openxmlformats-officedocument.oleObject"/>
  <Override PartName="/ppt/notesSlides/notesSlide58.xml" ContentType="application/vnd.openxmlformats-officedocument.presentationml.notesSlide+xml"/>
  <Override PartName="/ppt/embeddings/oleObject18.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embeddings/oleObject19.bin" ContentType="application/vnd.openxmlformats-officedocument.oleObject"/>
  <Override PartName="/ppt/notesSlides/notesSlide71.xml" ContentType="application/vnd.openxmlformats-officedocument.presentationml.notesSlide+xml"/>
  <Override PartName="/ppt/embeddings/oleObject20.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21.bin" ContentType="application/vnd.openxmlformats-officedocument.oleObject"/>
  <Override PartName="/ppt/notesSlides/notesSlide74.xml" ContentType="application/vnd.openxmlformats-officedocument.presentationml.notesSlide+xml"/>
  <Override PartName="/ppt/embeddings/oleObject22.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23.bin" ContentType="application/vnd.openxmlformats-officedocument.oleObject"/>
  <Override PartName="/ppt/notesSlides/notesSlide79.xml" ContentType="application/vnd.openxmlformats-officedocument.presentationml.notesSlide+xml"/>
  <Override PartName="/ppt/embeddings/oleObject24.bin" ContentType="application/vnd.openxmlformats-officedocument.oleObject"/>
  <Override PartName="/ppt/notesSlides/notesSlide80.xml" ContentType="application/vnd.openxmlformats-officedocument.presentationml.notesSlide+xml"/>
  <Override PartName="/ppt/embeddings/oleObject25.bin" ContentType="application/vnd.openxmlformats-officedocument.oleObject"/>
  <Override PartName="/ppt/notesSlides/notesSlide81.xml" ContentType="application/vnd.openxmlformats-officedocument.presentationml.notesSlide+xml"/>
  <Override PartName="/ppt/embeddings/oleObject26.bin" ContentType="application/vnd.openxmlformats-officedocument.oleObject"/>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25"/>
  </p:notesMasterIdLst>
  <p:handoutMasterIdLst>
    <p:handoutMasterId r:id="rId126"/>
  </p:handoutMasterIdLst>
  <p:sldIdLst>
    <p:sldId id="256" r:id="rId2"/>
    <p:sldId id="257" r:id="rId3"/>
    <p:sldId id="258" r:id="rId4"/>
    <p:sldId id="259" r:id="rId5"/>
    <p:sldId id="260" r:id="rId6"/>
    <p:sldId id="360" r:id="rId7"/>
    <p:sldId id="262" r:id="rId8"/>
    <p:sldId id="267" r:id="rId9"/>
    <p:sldId id="268" r:id="rId10"/>
    <p:sldId id="269" r:id="rId11"/>
    <p:sldId id="270" r:id="rId12"/>
    <p:sldId id="277" r:id="rId13"/>
    <p:sldId id="263" r:id="rId14"/>
    <p:sldId id="276" r:id="rId15"/>
    <p:sldId id="278" r:id="rId16"/>
    <p:sldId id="285" r:id="rId17"/>
    <p:sldId id="286" r:id="rId18"/>
    <p:sldId id="287" r:id="rId19"/>
    <p:sldId id="275" r:id="rId20"/>
    <p:sldId id="376" r:id="rId21"/>
    <p:sldId id="377" r:id="rId22"/>
    <p:sldId id="378" r:id="rId23"/>
    <p:sldId id="379" r:id="rId24"/>
    <p:sldId id="382" r:id="rId25"/>
    <p:sldId id="383" r:id="rId26"/>
    <p:sldId id="266" r:id="rId27"/>
    <p:sldId id="373" r:id="rId28"/>
    <p:sldId id="374" r:id="rId29"/>
    <p:sldId id="375" r:id="rId30"/>
    <p:sldId id="265" r:id="rId31"/>
    <p:sldId id="288" r:id="rId32"/>
    <p:sldId id="279" r:id="rId33"/>
    <p:sldId id="280" r:id="rId34"/>
    <p:sldId id="281" r:id="rId35"/>
    <p:sldId id="282" r:id="rId36"/>
    <p:sldId id="283" r:id="rId37"/>
    <p:sldId id="284" r:id="rId38"/>
    <p:sldId id="289" r:id="rId39"/>
    <p:sldId id="292" r:id="rId40"/>
    <p:sldId id="290" r:id="rId41"/>
    <p:sldId id="291" r:id="rId42"/>
    <p:sldId id="361" r:id="rId43"/>
    <p:sldId id="362" r:id="rId44"/>
    <p:sldId id="363" r:id="rId45"/>
    <p:sldId id="364" r:id="rId46"/>
    <p:sldId id="365" r:id="rId47"/>
    <p:sldId id="366" r:id="rId48"/>
    <p:sldId id="367" r:id="rId49"/>
    <p:sldId id="371" r:id="rId50"/>
    <p:sldId id="372" r:id="rId51"/>
    <p:sldId id="293" r:id="rId52"/>
    <p:sldId id="296" r:id="rId53"/>
    <p:sldId id="297"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68" r:id="rId94"/>
    <p:sldId id="369" r:id="rId95"/>
    <p:sldId id="370"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84" r:id="rId116"/>
    <p:sldId id="385" r:id="rId117"/>
    <p:sldId id="386" r:id="rId118"/>
    <p:sldId id="387" r:id="rId119"/>
    <p:sldId id="388" r:id="rId120"/>
    <p:sldId id="389" r:id="rId121"/>
    <p:sldId id="359" r:id="rId122"/>
    <p:sldId id="294" r:id="rId123"/>
    <p:sldId id="295" r:id="rId1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25959" autoAdjust="0"/>
    <p:restoredTop sz="94224" autoAdjust="0"/>
  </p:normalViewPr>
  <p:slideViewPr>
    <p:cSldViewPr snapToGrid="0" snapToObjects="1">
      <p:cViewPr varScale="1">
        <p:scale>
          <a:sx n="92" d="100"/>
          <a:sy n="92" d="100"/>
        </p:scale>
        <p:origin x="-27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handoutMaster" Target="handoutMasters/handout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3DF47-7966-B044-AF9F-8DAE922974FB}"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GB"/>
        </a:p>
      </dgm:t>
    </dgm:pt>
    <dgm:pt modelId="{2ECFA2B9-CB91-ED45-84BA-90D907BFD63B}">
      <dgm:prSet phldrT="[Text]"/>
      <dgm:spPr/>
      <dgm:t>
        <a:bodyPr/>
        <a:lstStyle/>
        <a:p>
          <a:r>
            <a:rPr lang="en-GB" dirty="0" smtClean="0"/>
            <a:t>Develop Competencies</a:t>
          </a:r>
          <a:endParaRPr lang="en-GB" dirty="0"/>
        </a:p>
      </dgm:t>
    </dgm:pt>
    <dgm:pt modelId="{2E51D14D-BA34-7744-9CEF-48037E4D945C}" type="parTrans" cxnId="{FBB056BE-B965-CA49-992E-98C1B818CBE5}">
      <dgm:prSet/>
      <dgm:spPr/>
      <dgm:t>
        <a:bodyPr/>
        <a:lstStyle/>
        <a:p>
          <a:endParaRPr lang="en-GB"/>
        </a:p>
      </dgm:t>
    </dgm:pt>
    <dgm:pt modelId="{AABFAF7A-0043-A041-8B9B-81DF059619A2}" type="sibTrans" cxnId="{FBB056BE-B965-CA49-992E-98C1B818CBE5}">
      <dgm:prSet/>
      <dgm:spPr/>
      <dgm:t>
        <a:bodyPr/>
        <a:lstStyle/>
        <a:p>
          <a:endParaRPr lang="en-GB"/>
        </a:p>
      </dgm:t>
    </dgm:pt>
    <dgm:pt modelId="{B60A9875-C82A-3343-A59B-69C454FB45A6}">
      <dgm:prSet phldrT="[Text]"/>
      <dgm:spPr/>
      <dgm:t>
        <a:bodyPr/>
        <a:lstStyle/>
        <a:p>
          <a:r>
            <a:rPr lang="en-GB" dirty="0" smtClean="0"/>
            <a:t>Anticipation</a:t>
          </a:r>
          <a:endParaRPr lang="en-GB" dirty="0"/>
        </a:p>
      </dgm:t>
    </dgm:pt>
    <dgm:pt modelId="{0088EBC9-7ADA-0B44-9C73-74F9FA0A3DF6}" type="parTrans" cxnId="{21DD1507-7E93-B449-81EA-D9615F9EBBBE}">
      <dgm:prSet/>
      <dgm:spPr/>
      <dgm:t>
        <a:bodyPr/>
        <a:lstStyle/>
        <a:p>
          <a:endParaRPr lang="en-GB"/>
        </a:p>
      </dgm:t>
    </dgm:pt>
    <dgm:pt modelId="{A782C33C-52E1-AF44-B006-C6071F8E45A5}" type="sibTrans" cxnId="{21DD1507-7E93-B449-81EA-D9615F9EBBBE}">
      <dgm:prSet/>
      <dgm:spPr/>
      <dgm:t>
        <a:bodyPr/>
        <a:lstStyle/>
        <a:p>
          <a:endParaRPr lang="en-GB"/>
        </a:p>
      </dgm:t>
    </dgm:pt>
    <dgm:pt modelId="{D17B8360-17E2-2C46-BAB3-C3913BC7B2AB}">
      <dgm:prSet phldrT="[Text]"/>
      <dgm:spPr/>
      <dgm:t>
        <a:bodyPr/>
        <a:lstStyle/>
        <a:p>
          <a:r>
            <a:rPr lang="en-GB" dirty="0" smtClean="0"/>
            <a:t>Currency</a:t>
          </a:r>
          <a:endParaRPr lang="en-GB" dirty="0"/>
        </a:p>
      </dgm:t>
    </dgm:pt>
    <dgm:pt modelId="{A20B46A7-FE77-7743-9E92-A52B91D09DB5}" type="parTrans" cxnId="{D386878C-E60E-BA4C-A05F-9C15E6D9D0C2}">
      <dgm:prSet/>
      <dgm:spPr/>
      <dgm:t>
        <a:bodyPr/>
        <a:lstStyle/>
        <a:p>
          <a:endParaRPr lang="en-GB"/>
        </a:p>
      </dgm:t>
    </dgm:pt>
    <dgm:pt modelId="{E8397E17-6F8F-2540-B046-D109BA09E086}" type="sibTrans" cxnId="{D386878C-E60E-BA4C-A05F-9C15E6D9D0C2}">
      <dgm:prSet/>
      <dgm:spPr/>
      <dgm:t>
        <a:bodyPr/>
        <a:lstStyle/>
        <a:p>
          <a:endParaRPr lang="en-GB"/>
        </a:p>
      </dgm:t>
    </dgm:pt>
    <dgm:pt modelId="{055D2116-E500-0744-9AD4-7A7FCEB4A62C}">
      <dgm:prSet phldrT="[Text]"/>
      <dgm:spPr/>
      <dgm:t>
        <a:bodyPr/>
        <a:lstStyle/>
        <a:p>
          <a:r>
            <a:rPr lang="en-US" dirty="0" smtClean="0"/>
            <a:t>Culture Capability (L3)</a:t>
          </a:r>
          <a:endParaRPr lang="en-GB" dirty="0"/>
        </a:p>
      </dgm:t>
    </dgm:pt>
    <dgm:pt modelId="{EAD27880-C525-3849-8187-38D0F5FEDE4C}" type="parTrans" cxnId="{BF9E4F3F-D9BA-3443-B403-CE7E47B4BFAC}">
      <dgm:prSet/>
      <dgm:spPr/>
      <dgm:t>
        <a:bodyPr/>
        <a:lstStyle/>
        <a:p>
          <a:endParaRPr lang="en-GB"/>
        </a:p>
      </dgm:t>
    </dgm:pt>
    <dgm:pt modelId="{3A6443A0-9D52-8748-822B-2E23ED8A6EBC}" type="sibTrans" cxnId="{BF9E4F3F-D9BA-3443-B403-CE7E47B4BFAC}">
      <dgm:prSet/>
      <dgm:spPr/>
      <dgm:t>
        <a:bodyPr/>
        <a:lstStyle/>
        <a:p>
          <a:endParaRPr lang="en-GB"/>
        </a:p>
      </dgm:t>
    </dgm:pt>
    <dgm:pt modelId="{E04F324D-505E-7C43-BE53-C9A7D5FFE92A}">
      <dgm:prSet phldrT="[Text]" phldr="1"/>
      <dgm:spPr/>
      <dgm:t>
        <a:bodyPr/>
        <a:lstStyle/>
        <a:p>
          <a:endParaRPr lang="en-GB" dirty="0"/>
        </a:p>
      </dgm:t>
    </dgm:pt>
    <dgm:pt modelId="{7A94EADD-E1AD-B64D-8CBA-9176DEF35362}" type="parTrans" cxnId="{9FD64AC1-FE28-CC45-BAB8-62C4847894B2}">
      <dgm:prSet/>
      <dgm:spPr/>
      <dgm:t>
        <a:bodyPr/>
        <a:lstStyle/>
        <a:p>
          <a:endParaRPr lang="en-GB"/>
        </a:p>
      </dgm:t>
    </dgm:pt>
    <dgm:pt modelId="{3D8738A8-5859-4D44-89BF-B965B6FB7B36}" type="sibTrans" cxnId="{9FD64AC1-FE28-CC45-BAB8-62C4847894B2}">
      <dgm:prSet/>
      <dgm:spPr/>
      <dgm:t>
        <a:bodyPr/>
        <a:lstStyle/>
        <a:p>
          <a:endParaRPr lang="en-GB"/>
        </a:p>
      </dgm:t>
    </dgm:pt>
    <dgm:pt modelId="{ED6424AC-39C9-7A4C-AD21-34969EA25880}">
      <dgm:prSet phldrT="[Text]" phldr="1"/>
      <dgm:spPr/>
      <dgm:t>
        <a:bodyPr/>
        <a:lstStyle/>
        <a:p>
          <a:endParaRPr lang="en-GB"/>
        </a:p>
      </dgm:t>
    </dgm:pt>
    <dgm:pt modelId="{253E98BD-9CAD-3840-990A-11588E7D374E}" type="parTrans" cxnId="{1FC16EA8-FA9C-5148-ADBB-DE050EC5F40A}">
      <dgm:prSet/>
      <dgm:spPr/>
      <dgm:t>
        <a:bodyPr/>
        <a:lstStyle/>
        <a:p>
          <a:endParaRPr lang="en-GB"/>
        </a:p>
      </dgm:t>
    </dgm:pt>
    <dgm:pt modelId="{3CAD2270-F83A-5D4F-91F2-52C835312102}" type="sibTrans" cxnId="{1FC16EA8-FA9C-5148-ADBB-DE050EC5F40A}">
      <dgm:prSet/>
      <dgm:spPr/>
      <dgm:t>
        <a:bodyPr/>
        <a:lstStyle/>
        <a:p>
          <a:endParaRPr lang="en-GB"/>
        </a:p>
      </dgm:t>
    </dgm:pt>
    <dgm:pt modelId="{7D66B29E-689F-AF49-8327-BD3BA8952862}">
      <dgm:prSet phldrT="[Text]"/>
      <dgm:spPr/>
      <dgm:t>
        <a:bodyPr/>
        <a:lstStyle/>
        <a:p>
          <a:r>
            <a:rPr lang="en-US" dirty="0" smtClean="0"/>
            <a:t>I7: Value Delivery</a:t>
          </a:r>
          <a:endParaRPr lang="en-GB" dirty="0"/>
        </a:p>
      </dgm:t>
    </dgm:pt>
    <dgm:pt modelId="{9F596309-7DEE-044F-AC63-9AB827D4973F}" type="parTrans" cxnId="{58EFEC1B-91C7-F34D-8C06-2D2EF403FFA6}">
      <dgm:prSet/>
      <dgm:spPr/>
      <dgm:t>
        <a:bodyPr/>
        <a:lstStyle/>
        <a:p>
          <a:endParaRPr lang="en-GB"/>
        </a:p>
      </dgm:t>
    </dgm:pt>
    <dgm:pt modelId="{7E54386C-1017-7C4E-A355-63E0AF7ED686}" type="sibTrans" cxnId="{58EFEC1B-91C7-F34D-8C06-2D2EF403FFA6}">
      <dgm:prSet/>
      <dgm:spPr/>
      <dgm:t>
        <a:bodyPr/>
        <a:lstStyle/>
        <a:p>
          <a:endParaRPr lang="en-GB"/>
        </a:p>
      </dgm:t>
    </dgm:pt>
    <dgm:pt modelId="{B69A084A-1C5F-D148-A451-58836D0744E0}">
      <dgm:prSet phldrT="[Text]" phldr="1"/>
      <dgm:spPr/>
      <dgm:t>
        <a:bodyPr/>
        <a:lstStyle/>
        <a:p>
          <a:endParaRPr lang="en-GB"/>
        </a:p>
      </dgm:t>
    </dgm:pt>
    <dgm:pt modelId="{6CF7EFD4-A3C4-3843-AB69-CD3848987850}" type="parTrans" cxnId="{20A6B610-0D95-5647-AF16-FCC67A72F1B8}">
      <dgm:prSet/>
      <dgm:spPr/>
      <dgm:t>
        <a:bodyPr/>
        <a:lstStyle/>
        <a:p>
          <a:endParaRPr lang="en-GB"/>
        </a:p>
      </dgm:t>
    </dgm:pt>
    <dgm:pt modelId="{58E71EB9-7402-FF4C-BD85-BB7A0926EEC0}" type="sibTrans" cxnId="{20A6B610-0D95-5647-AF16-FCC67A72F1B8}">
      <dgm:prSet/>
      <dgm:spPr/>
      <dgm:t>
        <a:bodyPr/>
        <a:lstStyle/>
        <a:p>
          <a:endParaRPr lang="en-GB"/>
        </a:p>
      </dgm:t>
    </dgm:pt>
    <dgm:pt modelId="{F1AD6E2D-37B8-F749-978C-DE9A2A20ED16}">
      <dgm:prSet phldrT="[Text]" phldr="1"/>
      <dgm:spPr/>
      <dgm:t>
        <a:bodyPr/>
        <a:lstStyle/>
        <a:p>
          <a:endParaRPr lang="en-GB"/>
        </a:p>
      </dgm:t>
    </dgm:pt>
    <dgm:pt modelId="{D06AFEAD-0407-2142-B9E8-64DB84ED0F15}" type="parTrans" cxnId="{66980FB9-9AE3-6342-A0EA-BAE6F3894B3D}">
      <dgm:prSet/>
      <dgm:spPr/>
      <dgm:t>
        <a:bodyPr/>
        <a:lstStyle/>
        <a:p>
          <a:endParaRPr lang="en-GB"/>
        </a:p>
      </dgm:t>
    </dgm:pt>
    <dgm:pt modelId="{4EC29A4D-05A1-EA4C-8E6B-5B2597DBB99B}" type="sibTrans" cxnId="{66980FB9-9AE3-6342-A0EA-BAE6F3894B3D}">
      <dgm:prSet/>
      <dgm:spPr/>
      <dgm:t>
        <a:bodyPr/>
        <a:lstStyle/>
        <a:p>
          <a:endParaRPr lang="en-GB"/>
        </a:p>
      </dgm:t>
    </dgm:pt>
    <dgm:pt modelId="{361B3F0F-7AE5-C145-96A4-61B6FEA5ADD7}">
      <dgm:prSet/>
      <dgm:spPr/>
      <dgm:t>
        <a:bodyPr/>
        <a:lstStyle/>
        <a:p>
          <a:r>
            <a:rPr lang="en-US" b="1" dirty="0" smtClean="0"/>
            <a:t>L1 (Build and refine strategic alignment)</a:t>
          </a:r>
          <a:endParaRPr lang="en-GB" dirty="0"/>
        </a:p>
      </dgm:t>
    </dgm:pt>
    <dgm:pt modelId="{4D7B46AC-CD65-B94D-8AAE-EAD8D481B17C}" type="parTrans" cxnId="{6EEBA296-E08D-C04D-A122-30E5FE12AB3D}">
      <dgm:prSet/>
      <dgm:spPr/>
    </dgm:pt>
    <dgm:pt modelId="{B2965328-FE1D-BF4F-9C96-2B29F6B409F2}" type="sibTrans" cxnId="{6EEBA296-E08D-C04D-A122-30E5FE12AB3D}">
      <dgm:prSet/>
      <dgm:spPr/>
    </dgm:pt>
    <dgm:pt modelId="{0B53FE7F-59E6-6340-A487-3DD31A2C0C2C}">
      <dgm:prSet phldrT="[Text]"/>
      <dgm:spPr/>
      <dgm:t>
        <a:bodyPr/>
        <a:lstStyle/>
        <a:p>
          <a:r>
            <a:rPr lang="en-GB" dirty="0" smtClean="0"/>
            <a:t>Effectiveness</a:t>
          </a:r>
          <a:endParaRPr lang="en-GB" dirty="0"/>
        </a:p>
      </dgm:t>
    </dgm:pt>
    <dgm:pt modelId="{FDBCD098-E4E9-E348-A3AC-10A1F4633D9E}" type="parTrans" cxnId="{3788DAFF-476E-3343-A1A3-2A18FD6ECEE6}">
      <dgm:prSet/>
      <dgm:spPr/>
    </dgm:pt>
    <dgm:pt modelId="{516BAABF-7B38-A74A-9DCD-B075CA69F664}" type="sibTrans" cxnId="{3788DAFF-476E-3343-A1A3-2A18FD6ECEE6}">
      <dgm:prSet/>
      <dgm:spPr/>
    </dgm:pt>
    <dgm:pt modelId="{04CC3DE8-16CA-BD4A-8891-68B3CA9FCF66}">
      <dgm:prSet phldrT="[Text]"/>
      <dgm:spPr/>
      <dgm:t>
        <a:bodyPr/>
        <a:lstStyle/>
        <a:p>
          <a:r>
            <a:rPr lang="en-GB" dirty="0" smtClean="0"/>
            <a:t>Alignment</a:t>
          </a:r>
          <a:endParaRPr lang="en-GB" dirty="0"/>
        </a:p>
      </dgm:t>
    </dgm:pt>
    <dgm:pt modelId="{87491D7F-8160-7448-8F51-26F87336821B}" type="parTrans" cxnId="{7496CFA1-C769-8445-8B96-838EC31A8345}">
      <dgm:prSet/>
      <dgm:spPr/>
    </dgm:pt>
    <dgm:pt modelId="{9BD33211-1316-FB4C-A2C8-D1AB7CB12221}" type="sibTrans" cxnId="{7496CFA1-C769-8445-8B96-838EC31A8345}">
      <dgm:prSet/>
      <dgm:spPr/>
    </dgm:pt>
    <dgm:pt modelId="{D5FF829A-BA57-6244-87DD-4D631F541109}">
      <dgm:prSet phldrT="[Text]"/>
      <dgm:spPr/>
      <dgm:t>
        <a:bodyPr/>
        <a:lstStyle/>
        <a:p>
          <a:r>
            <a:rPr lang="en-GB" dirty="0" smtClean="0"/>
            <a:t>Employee Morale</a:t>
          </a:r>
          <a:endParaRPr lang="en-GB" dirty="0"/>
        </a:p>
      </dgm:t>
    </dgm:pt>
    <dgm:pt modelId="{96DB4ECF-5A69-614D-8801-1D0FEA262B04}" type="parTrans" cxnId="{E51DCCBB-D083-D24D-AB46-E6F340E0C5B7}">
      <dgm:prSet/>
      <dgm:spPr/>
    </dgm:pt>
    <dgm:pt modelId="{DD3CFC69-ECD4-6047-BE79-4EABAB622C32}" type="sibTrans" cxnId="{E51DCCBB-D083-D24D-AB46-E6F340E0C5B7}">
      <dgm:prSet/>
      <dgm:spPr/>
    </dgm:pt>
    <dgm:pt modelId="{AC7FB103-5E97-774C-8EDB-A99DA198EAE7}">
      <dgm:prSet/>
      <dgm:spPr/>
      <dgm:t>
        <a:bodyPr/>
        <a:lstStyle/>
        <a:p>
          <a:r>
            <a:rPr lang="en-US" b="1" smtClean="0"/>
            <a:t>L1 (Build and refine strategic alignment)</a:t>
          </a:r>
          <a:endParaRPr lang="en-US" b="1" dirty="0"/>
        </a:p>
      </dgm:t>
    </dgm:pt>
    <dgm:pt modelId="{10D64CEC-BB51-B44B-B07E-95BA41A866D5}" type="parTrans" cxnId="{8896E64A-0AC4-8841-A350-D534BFB10A27}">
      <dgm:prSet/>
      <dgm:spPr/>
      <dgm:t>
        <a:bodyPr/>
        <a:lstStyle/>
        <a:p>
          <a:endParaRPr lang="en-GB"/>
        </a:p>
      </dgm:t>
    </dgm:pt>
    <dgm:pt modelId="{D98B75D3-C846-B443-BDA8-034F4A2ED766}" type="sibTrans" cxnId="{8896E64A-0AC4-8841-A350-D534BFB10A27}">
      <dgm:prSet/>
      <dgm:spPr/>
      <dgm:t>
        <a:bodyPr/>
        <a:lstStyle/>
        <a:p>
          <a:endParaRPr lang="en-GB"/>
        </a:p>
      </dgm:t>
    </dgm:pt>
    <dgm:pt modelId="{B7367E16-9266-0C4A-B928-0E311E929F31}" type="pres">
      <dgm:prSet presAssocID="{0E83DF47-7966-B044-AF9F-8DAE922974FB}" presName="composite" presStyleCnt="0">
        <dgm:presLayoutVars>
          <dgm:chMax val="5"/>
          <dgm:dir/>
          <dgm:animLvl val="ctr"/>
          <dgm:resizeHandles val="exact"/>
        </dgm:presLayoutVars>
      </dgm:prSet>
      <dgm:spPr/>
      <dgm:t>
        <a:bodyPr/>
        <a:lstStyle/>
        <a:p>
          <a:endParaRPr lang="en-GB"/>
        </a:p>
      </dgm:t>
    </dgm:pt>
    <dgm:pt modelId="{49AD46F6-3100-A541-901D-D52E785B76AA}" type="pres">
      <dgm:prSet presAssocID="{0E83DF47-7966-B044-AF9F-8DAE922974FB}" presName="cycle" presStyleCnt="0"/>
      <dgm:spPr/>
    </dgm:pt>
    <dgm:pt modelId="{7C444070-2828-5F40-8E6C-AE8B9879221A}" type="pres">
      <dgm:prSet presAssocID="{0E83DF47-7966-B044-AF9F-8DAE922974FB}" presName="centerShape" presStyleCnt="0"/>
      <dgm:spPr/>
    </dgm:pt>
    <dgm:pt modelId="{CDF8B808-32D8-B146-86A3-E3BB58B379C7}" type="pres">
      <dgm:prSet presAssocID="{0E83DF47-7966-B044-AF9F-8DAE922974FB}" presName="connSite" presStyleLbl="node1" presStyleIdx="0" presStyleCnt="6"/>
      <dgm:spPr/>
    </dgm:pt>
    <dgm:pt modelId="{3E1DA896-4959-C141-B6BC-76534B12DCC2}" type="pres">
      <dgm:prSet presAssocID="{0E83DF47-7966-B044-AF9F-8DAE922974FB}" presName="visible" presStyleLbl="node1" presStyleIdx="0" presStyleCnt="6"/>
      <dgm:spPr/>
    </dgm:pt>
    <dgm:pt modelId="{5A40C496-62F2-AD44-8B79-4BF439A04184}" type="pres">
      <dgm:prSet presAssocID="{2E51D14D-BA34-7744-9CEF-48037E4D945C}" presName="Name25" presStyleLbl="parChTrans1D1" presStyleIdx="0" presStyleCnt="5"/>
      <dgm:spPr/>
      <dgm:t>
        <a:bodyPr/>
        <a:lstStyle/>
        <a:p>
          <a:endParaRPr lang="en-GB"/>
        </a:p>
      </dgm:t>
    </dgm:pt>
    <dgm:pt modelId="{EDF2DBBC-1EA8-2441-9AD8-BE72E8D3387D}" type="pres">
      <dgm:prSet presAssocID="{2ECFA2B9-CB91-ED45-84BA-90D907BFD63B}" presName="node" presStyleCnt="0"/>
      <dgm:spPr/>
    </dgm:pt>
    <dgm:pt modelId="{949B2ECB-B6EC-D947-8D53-955DDBAE49D7}" type="pres">
      <dgm:prSet presAssocID="{2ECFA2B9-CB91-ED45-84BA-90D907BFD63B}" presName="parentNode" presStyleLbl="node1" presStyleIdx="1" presStyleCnt="6">
        <dgm:presLayoutVars>
          <dgm:chMax val="1"/>
          <dgm:bulletEnabled val="1"/>
        </dgm:presLayoutVars>
      </dgm:prSet>
      <dgm:spPr/>
      <dgm:t>
        <a:bodyPr/>
        <a:lstStyle/>
        <a:p>
          <a:endParaRPr lang="en-GB"/>
        </a:p>
      </dgm:t>
    </dgm:pt>
    <dgm:pt modelId="{176BF5BF-2AE9-AC4F-A404-798F0CF1A243}" type="pres">
      <dgm:prSet presAssocID="{2ECFA2B9-CB91-ED45-84BA-90D907BFD63B}" presName="childNode" presStyleLbl="revTx" presStyleIdx="0" presStyleCnt="3">
        <dgm:presLayoutVars>
          <dgm:bulletEnabled val="1"/>
        </dgm:presLayoutVars>
      </dgm:prSet>
      <dgm:spPr/>
      <dgm:t>
        <a:bodyPr/>
        <a:lstStyle/>
        <a:p>
          <a:endParaRPr lang="en-GB"/>
        </a:p>
      </dgm:t>
    </dgm:pt>
    <dgm:pt modelId="{6D9160A2-71D5-5E45-9A98-62EDFBC7EFB7}" type="pres">
      <dgm:prSet presAssocID="{EAD27880-C525-3849-8187-38D0F5FEDE4C}" presName="Name25" presStyleLbl="parChTrans1D1" presStyleIdx="1" presStyleCnt="5"/>
      <dgm:spPr/>
      <dgm:t>
        <a:bodyPr/>
        <a:lstStyle/>
        <a:p>
          <a:endParaRPr lang="en-GB"/>
        </a:p>
      </dgm:t>
    </dgm:pt>
    <dgm:pt modelId="{81B15818-1283-A74E-87E8-8A5675094586}" type="pres">
      <dgm:prSet presAssocID="{055D2116-E500-0744-9AD4-7A7FCEB4A62C}" presName="node" presStyleCnt="0"/>
      <dgm:spPr/>
    </dgm:pt>
    <dgm:pt modelId="{18C21122-0DA2-554B-96C5-E5956E802A2D}" type="pres">
      <dgm:prSet presAssocID="{055D2116-E500-0744-9AD4-7A7FCEB4A62C}" presName="parentNode" presStyleLbl="node1" presStyleIdx="2" presStyleCnt="6">
        <dgm:presLayoutVars>
          <dgm:chMax val="1"/>
          <dgm:bulletEnabled val="1"/>
        </dgm:presLayoutVars>
      </dgm:prSet>
      <dgm:spPr/>
      <dgm:t>
        <a:bodyPr/>
        <a:lstStyle/>
        <a:p>
          <a:endParaRPr lang="en-GB"/>
        </a:p>
      </dgm:t>
    </dgm:pt>
    <dgm:pt modelId="{FF874C5F-0858-2840-9AE4-D0FDF3DDFC37}" type="pres">
      <dgm:prSet presAssocID="{055D2116-E500-0744-9AD4-7A7FCEB4A62C}" presName="childNode" presStyleLbl="revTx" presStyleIdx="1" presStyleCnt="3">
        <dgm:presLayoutVars>
          <dgm:bulletEnabled val="1"/>
        </dgm:presLayoutVars>
      </dgm:prSet>
      <dgm:spPr/>
      <dgm:t>
        <a:bodyPr/>
        <a:lstStyle/>
        <a:p>
          <a:endParaRPr lang="en-GB"/>
        </a:p>
      </dgm:t>
    </dgm:pt>
    <dgm:pt modelId="{DFF2AE04-AC4E-D54E-9716-54E189B265BF}" type="pres">
      <dgm:prSet presAssocID="{10D64CEC-BB51-B44B-B07E-95BA41A866D5}" presName="Name25" presStyleLbl="parChTrans1D1" presStyleIdx="2" presStyleCnt="5"/>
      <dgm:spPr/>
      <dgm:t>
        <a:bodyPr/>
        <a:lstStyle/>
        <a:p>
          <a:endParaRPr lang="en-GB"/>
        </a:p>
      </dgm:t>
    </dgm:pt>
    <dgm:pt modelId="{745B252C-F4C5-3246-A59E-C4836BDF22BC}" type="pres">
      <dgm:prSet presAssocID="{AC7FB103-5E97-774C-8EDB-A99DA198EAE7}" presName="node" presStyleCnt="0"/>
      <dgm:spPr/>
    </dgm:pt>
    <dgm:pt modelId="{C4C633AA-F60F-1B4B-A22C-D4C5A1467E79}" type="pres">
      <dgm:prSet presAssocID="{AC7FB103-5E97-774C-8EDB-A99DA198EAE7}" presName="parentNode" presStyleLbl="node1" presStyleIdx="3" presStyleCnt="6">
        <dgm:presLayoutVars>
          <dgm:chMax val="1"/>
          <dgm:bulletEnabled val="1"/>
        </dgm:presLayoutVars>
      </dgm:prSet>
      <dgm:spPr/>
      <dgm:t>
        <a:bodyPr/>
        <a:lstStyle/>
        <a:p>
          <a:endParaRPr lang="en-GB"/>
        </a:p>
      </dgm:t>
    </dgm:pt>
    <dgm:pt modelId="{2ACC325A-D7C4-314C-9EBC-251FE21C0D9A}" type="pres">
      <dgm:prSet presAssocID="{AC7FB103-5E97-774C-8EDB-A99DA198EAE7}" presName="childNode" presStyleLbl="revTx" presStyleIdx="1" presStyleCnt="3">
        <dgm:presLayoutVars>
          <dgm:bulletEnabled val="1"/>
        </dgm:presLayoutVars>
      </dgm:prSet>
      <dgm:spPr/>
    </dgm:pt>
    <dgm:pt modelId="{72C525F3-0204-3449-825B-4ED020BE1CD2}" type="pres">
      <dgm:prSet presAssocID="{9F596309-7DEE-044F-AC63-9AB827D4973F}" presName="Name25" presStyleLbl="parChTrans1D1" presStyleIdx="3" presStyleCnt="5"/>
      <dgm:spPr/>
      <dgm:t>
        <a:bodyPr/>
        <a:lstStyle/>
        <a:p>
          <a:endParaRPr lang="en-GB"/>
        </a:p>
      </dgm:t>
    </dgm:pt>
    <dgm:pt modelId="{5737E558-E4DD-DE48-8624-11D5634ED3E8}" type="pres">
      <dgm:prSet presAssocID="{7D66B29E-689F-AF49-8327-BD3BA8952862}" presName="node" presStyleCnt="0"/>
      <dgm:spPr/>
    </dgm:pt>
    <dgm:pt modelId="{5D32AB27-47D7-9F4E-A02C-FC8693D66FDA}" type="pres">
      <dgm:prSet presAssocID="{7D66B29E-689F-AF49-8327-BD3BA8952862}" presName="parentNode" presStyleLbl="node1" presStyleIdx="4" presStyleCnt="6">
        <dgm:presLayoutVars>
          <dgm:chMax val="1"/>
          <dgm:bulletEnabled val="1"/>
        </dgm:presLayoutVars>
      </dgm:prSet>
      <dgm:spPr/>
      <dgm:t>
        <a:bodyPr/>
        <a:lstStyle/>
        <a:p>
          <a:endParaRPr lang="en-GB"/>
        </a:p>
      </dgm:t>
    </dgm:pt>
    <dgm:pt modelId="{8DE3C57E-9896-2845-98E0-34D2DEB95D2A}" type="pres">
      <dgm:prSet presAssocID="{7D66B29E-689F-AF49-8327-BD3BA8952862}" presName="childNode" presStyleLbl="revTx" presStyleIdx="2" presStyleCnt="3">
        <dgm:presLayoutVars>
          <dgm:bulletEnabled val="1"/>
        </dgm:presLayoutVars>
      </dgm:prSet>
      <dgm:spPr/>
      <dgm:t>
        <a:bodyPr/>
        <a:lstStyle/>
        <a:p>
          <a:endParaRPr lang="en-GB"/>
        </a:p>
      </dgm:t>
    </dgm:pt>
    <dgm:pt modelId="{69037D7B-E47E-0044-8C1F-9B1B9DAF493E}" type="pres">
      <dgm:prSet presAssocID="{4D7B46AC-CD65-B94D-8AAE-EAD8D481B17C}" presName="Name25" presStyleLbl="parChTrans1D1" presStyleIdx="4" presStyleCnt="5"/>
      <dgm:spPr/>
    </dgm:pt>
    <dgm:pt modelId="{8BEE1AD6-5EB3-8441-922F-1314DBC02023}" type="pres">
      <dgm:prSet presAssocID="{361B3F0F-7AE5-C145-96A4-61B6FEA5ADD7}" presName="node" presStyleCnt="0"/>
      <dgm:spPr/>
    </dgm:pt>
    <dgm:pt modelId="{E6B9B61B-A731-BB47-A971-F8DC502B8459}" type="pres">
      <dgm:prSet presAssocID="{361B3F0F-7AE5-C145-96A4-61B6FEA5ADD7}" presName="parentNode" presStyleLbl="node1" presStyleIdx="5" presStyleCnt="6">
        <dgm:presLayoutVars>
          <dgm:chMax val="1"/>
          <dgm:bulletEnabled val="1"/>
        </dgm:presLayoutVars>
      </dgm:prSet>
      <dgm:spPr/>
      <dgm:t>
        <a:bodyPr/>
        <a:lstStyle/>
        <a:p>
          <a:endParaRPr lang="en-GB"/>
        </a:p>
      </dgm:t>
    </dgm:pt>
    <dgm:pt modelId="{28664D6A-8EAD-E242-BA80-53BD0865A74D}" type="pres">
      <dgm:prSet presAssocID="{361B3F0F-7AE5-C145-96A4-61B6FEA5ADD7}" presName="childNode" presStyleLbl="revTx" presStyleIdx="2" presStyleCnt="3">
        <dgm:presLayoutVars>
          <dgm:bulletEnabled val="1"/>
        </dgm:presLayoutVars>
      </dgm:prSet>
      <dgm:spPr/>
    </dgm:pt>
  </dgm:ptLst>
  <dgm:cxnLst>
    <dgm:cxn modelId="{7EDC831F-4004-5843-8D12-87E9EE3A604F}" type="presOf" srcId="{4D7B46AC-CD65-B94D-8AAE-EAD8D481B17C}" destId="{69037D7B-E47E-0044-8C1F-9B1B9DAF493E}" srcOrd="0" destOrd="0" presId="urn:microsoft.com/office/officeart/2005/8/layout/radial2"/>
    <dgm:cxn modelId="{6EEBA296-E08D-C04D-A122-30E5FE12AB3D}" srcId="{0E83DF47-7966-B044-AF9F-8DAE922974FB}" destId="{361B3F0F-7AE5-C145-96A4-61B6FEA5ADD7}" srcOrd="4" destOrd="0" parTransId="{4D7B46AC-CD65-B94D-8AAE-EAD8D481B17C}" sibTransId="{B2965328-FE1D-BF4F-9C96-2B29F6B409F2}"/>
    <dgm:cxn modelId="{21DD1507-7E93-B449-81EA-D9615F9EBBBE}" srcId="{2ECFA2B9-CB91-ED45-84BA-90D907BFD63B}" destId="{B60A9875-C82A-3343-A59B-69C454FB45A6}" srcOrd="0" destOrd="0" parTransId="{0088EBC9-7ADA-0B44-9C73-74F9FA0A3DF6}" sibTransId="{A782C33C-52E1-AF44-B006-C6071F8E45A5}"/>
    <dgm:cxn modelId="{C4979C0C-0148-AD4B-B4D3-014973DD2C7A}" type="presOf" srcId="{2ECFA2B9-CB91-ED45-84BA-90D907BFD63B}" destId="{949B2ECB-B6EC-D947-8D53-955DDBAE49D7}" srcOrd="0" destOrd="0" presId="urn:microsoft.com/office/officeart/2005/8/layout/radial2"/>
    <dgm:cxn modelId="{48BE4B40-1B1F-B645-B934-2381D1DE171C}" type="presOf" srcId="{F1AD6E2D-37B8-F749-978C-DE9A2A20ED16}" destId="{8DE3C57E-9896-2845-98E0-34D2DEB95D2A}" srcOrd="0" destOrd="1" presId="urn:microsoft.com/office/officeart/2005/8/layout/radial2"/>
    <dgm:cxn modelId="{FBB056BE-B965-CA49-992E-98C1B818CBE5}" srcId="{0E83DF47-7966-B044-AF9F-8DAE922974FB}" destId="{2ECFA2B9-CB91-ED45-84BA-90D907BFD63B}" srcOrd="0" destOrd="0" parTransId="{2E51D14D-BA34-7744-9CEF-48037E4D945C}" sibTransId="{AABFAF7A-0043-A041-8B9B-81DF059619A2}"/>
    <dgm:cxn modelId="{953D36E7-9B04-854B-BFB2-D608005039CE}" type="presOf" srcId="{0B53FE7F-59E6-6340-A487-3DD31A2C0C2C}" destId="{176BF5BF-2AE9-AC4F-A404-798F0CF1A243}" srcOrd="0" destOrd="2" presId="urn:microsoft.com/office/officeart/2005/8/layout/radial2"/>
    <dgm:cxn modelId="{4BAB22E2-434A-DB45-BF97-83EA68A2D68D}" type="presOf" srcId="{D5FF829A-BA57-6244-87DD-4D631F541109}" destId="{176BF5BF-2AE9-AC4F-A404-798F0CF1A243}" srcOrd="0" destOrd="4" presId="urn:microsoft.com/office/officeart/2005/8/layout/radial2"/>
    <dgm:cxn modelId="{3788DAFF-476E-3343-A1A3-2A18FD6ECEE6}" srcId="{2ECFA2B9-CB91-ED45-84BA-90D907BFD63B}" destId="{0B53FE7F-59E6-6340-A487-3DD31A2C0C2C}" srcOrd="2" destOrd="0" parTransId="{FDBCD098-E4E9-E348-A3AC-10A1F4633D9E}" sibTransId="{516BAABF-7B38-A74A-9DCD-B075CA69F664}"/>
    <dgm:cxn modelId="{58EFEC1B-91C7-F34D-8C06-2D2EF403FFA6}" srcId="{0E83DF47-7966-B044-AF9F-8DAE922974FB}" destId="{7D66B29E-689F-AF49-8327-BD3BA8952862}" srcOrd="3" destOrd="0" parTransId="{9F596309-7DEE-044F-AC63-9AB827D4973F}" sibTransId="{7E54386C-1017-7C4E-A355-63E0AF7ED686}"/>
    <dgm:cxn modelId="{8C66F93C-826E-844A-B8A9-B76DE14CED26}" type="presOf" srcId="{EAD27880-C525-3849-8187-38D0F5FEDE4C}" destId="{6D9160A2-71D5-5E45-9A98-62EDFBC7EFB7}" srcOrd="0" destOrd="0" presId="urn:microsoft.com/office/officeart/2005/8/layout/radial2"/>
    <dgm:cxn modelId="{46C62329-5475-0F4E-88FE-6FC40BD3DFE7}" type="presOf" srcId="{10D64CEC-BB51-B44B-B07E-95BA41A866D5}" destId="{DFF2AE04-AC4E-D54E-9716-54E189B265BF}" srcOrd="0" destOrd="0" presId="urn:microsoft.com/office/officeart/2005/8/layout/radial2"/>
    <dgm:cxn modelId="{C2251B8B-8D5E-8D44-996D-77F5B9618CAB}" type="presOf" srcId="{D17B8360-17E2-2C46-BAB3-C3913BC7B2AB}" destId="{176BF5BF-2AE9-AC4F-A404-798F0CF1A243}" srcOrd="0" destOrd="1" presId="urn:microsoft.com/office/officeart/2005/8/layout/radial2"/>
    <dgm:cxn modelId="{66980FB9-9AE3-6342-A0EA-BAE6F3894B3D}" srcId="{7D66B29E-689F-AF49-8327-BD3BA8952862}" destId="{F1AD6E2D-37B8-F749-978C-DE9A2A20ED16}" srcOrd="1" destOrd="0" parTransId="{D06AFEAD-0407-2142-B9E8-64DB84ED0F15}" sibTransId="{4EC29A4D-05A1-EA4C-8E6B-5B2597DBB99B}"/>
    <dgm:cxn modelId="{BF9E4F3F-D9BA-3443-B403-CE7E47B4BFAC}" srcId="{0E83DF47-7966-B044-AF9F-8DAE922974FB}" destId="{055D2116-E500-0744-9AD4-7A7FCEB4A62C}" srcOrd="1" destOrd="0" parTransId="{EAD27880-C525-3849-8187-38D0F5FEDE4C}" sibTransId="{3A6443A0-9D52-8748-822B-2E23ED8A6EBC}"/>
    <dgm:cxn modelId="{9FD64AC1-FE28-CC45-BAB8-62C4847894B2}" srcId="{055D2116-E500-0744-9AD4-7A7FCEB4A62C}" destId="{E04F324D-505E-7C43-BE53-C9A7D5FFE92A}" srcOrd="0" destOrd="0" parTransId="{7A94EADD-E1AD-B64D-8CBA-9176DEF35362}" sibTransId="{3D8738A8-5859-4D44-89BF-B965B6FB7B36}"/>
    <dgm:cxn modelId="{1FC16EA8-FA9C-5148-ADBB-DE050EC5F40A}" srcId="{055D2116-E500-0744-9AD4-7A7FCEB4A62C}" destId="{ED6424AC-39C9-7A4C-AD21-34969EA25880}" srcOrd="1" destOrd="0" parTransId="{253E98BD-9CAD-3840-990A-11588E7D374E}" sibTransId="{3CAD2270-F83A-5D4F-91F2-52C835312102}"/>
    <dgm:cxn modelId="{E51DCCBB-D083-D24D-AB46-E6F340E0C5B7}" srcId="{2ECFA2B9-CB91-ED45-84BA-90D907BFD63B}" destId="{D5FF829A-BA57-6244-87DD-4D631F541109}" srcOrd="4" destOrd="0" parTransId="{96DB4ECF-5A69-614D-8801-1D0FEA262B04}" sibTransId="{DD3CFC69-ECD4-6047-BE79-4EABAB622C32}"/>
    <dgm:cxn modelId="{6AF650DA-7165-5943-BDC4-4E21AFE0C3DE}" type="presOf" srcId="{055D2116-E500-0744-9AD4-7A7FCEB4A62C}" destId="{18C21122-0DA2-554B-96C5-E5956E802A2D}" srcOrd="0" destOrd="0" presId="urn:microsoft.com/office/officeart/2005/8/layout/radial2"/>
    <dgm:cxn modelId="{AEE0563D-471B-5C42-8332-F7E8E6549BB1}" type="presOf" srcId="{04CC3DE8-16CA-BD4A-8891-68B3CA9FCF66}" destId="{176BF5BF-2AE9-AC4F-A404-798F0CF1A243}" srcOrd="0" destOrd="3" presId="urn:microsoft.com/office/officeart/2005/8/layout/radial2"/>
    <dgm:cxn modelId="{0277E8F1-366F-4C4B-A278-C80CA362AEDF}" type="presOf" srcId="{361B3F0F-7AE5-C145-96A4-61B6FEA5ADD7}" destId="{E6B9B61B-A731-BB47-A971-F8DC502B8459}" srcOrd="0" destOrd="0" presId="urn:microsoft.com/office/officeart/2005/8/layout/radial2"/>
    <dgm:cxn modelId="{B4F6432A-D197-DE47-9D6E-3AAF809262F3}" type="presOf" srcId="{2E51D14D-BA34-7744-9CEF-48037E4D945C}" destId="{5A40C496-62F2-AD44-8B79-4BF439A04184}" srcOrd="0" destOrd="0" presId="urn:microsoft.com/office/officeart/2005/8/layout/radial2"/>
    <dgm:cxn modelId="{20A6B610-0D95-5647-AF16-FCC67A72F1B8}" srcId="{7D66B29E-689F-AF49-8327-BD3BA8952862}" destId="{B69A084A-1C5F-D148-A451-58836D0744E0}" srcOrd="0" destOrd="0" parTransId="{6CF7EFD4-A3C4-3843-AB69-CD3848987850}" sibTransId="{58E71EB9-7402-FF4C-BD85-BB7A0926EEC0}"/>
    <dgm:cxn modelId="{B34523EC-0018-E94B-A3DB-D53A70AF4ED5}" type="presOf" srcId="{9F596309-7DEE-044F-AC63-9AB827D4973F}" destId="{72C525F3-0204-3449-825B-4ED020BE1CD2}" srcOrd="0" destOrd="0" presId="urn:microsoft.com/office/officeart/2005/8/layout/radial2"/>
    <dgm:cxn modelId="{C42A7BED-C5C2-1044-BD95-B5CB5395158D}" type="presOf" srcId="{E04F324D-505E-7C43-BE53-C9A7D5FFE92A}" destId="{FF874C5F-0858-2840-9AE4-D0FDF3DDFC37}" srcOrd="0" destOrd="0" presId="urn:microsoft.com/office/officeart/2005/8/layout/radial2"/>
    <dgm:cxn modelId="{7496CFA1-C769-8445-8B96-838EC31A8345}" srcId="{2ECFA2B9-CB91-ED45-84BA-90D907BFD63B}" destId="{04CC3DE8-16CA-BD4A-8891-68B3CA9FCF66}" srcOrd="3" destOrd="0" parTransId="{87491D7F-8160-7448-8F51-26F87336821B}" sibTransId="{9BD33211-1316-FB4C-A2C8-D1AB7CB12221}"/>
    <dgm:cxn modelId="{7B7AB906-DAB5-F14E-97F6-8A06AE49643A}" type="presOf" srcId="{0E83DF47-7966-B044-AF9F-8DAE922974FB}" destId="{B7367E16-9266-0C4A-B928-0E311E929F31}" srcOrd="0" destOrd="0" presId="urn:microsoft.com/office/officeart/2005/8/layout/radial2"/>
    <dgm:cxn modelId="{D386878C-E60E-BA4C-A05F-9C15E6D9D0C2}" srcId="{2ECFA2B9-CB91-ED45-84BA-90D907BFD63B}" destId="{D17B8360-17E2-2C46-BAB3-C3913BC7B2AB}" srcOrd="1" destOrd="0" parTransId="{A20B46A7-FE77-7743-9E92-A52B91D09DB5}" sibTransId="{E8397E17-6F8F-2540-B046-D109BA09E086}"/>
    <dgm:cxn modelId="{8896E64A-0AC4-8841-A350-D534BFB10A27}" srcId="{0E83DF47-7966-B044-AF9F-8DAE922974FB}" destId="{AC7FB103-5E97-774C-8EDB-A99DA198EAE7}" srcOrd="2" destOrd="0" parTransId="{10D64CEC-BB51-B44B-B07E-95BA41A866D5}" sibTransId="{D98B75D3-C846-B443-BDA8-034F4A2ED766}"/>
    <dgm:cxn modelId="{77FF18E9-5F18-064F-AE3B-E6253652F80B}" type="presOf" srcId="{AC7FB103-5E97-774C-8EDB-A99DA198EAE7}" destId="{C4C633AA-F60F-1B4B-A22C-D4C5A1467E79}" srcOrd="0" destOrd="0" presId="urn:microsoft.com/office/officeart/2005/8/layout/radial2"/>
    <dgm:cxn modelId="{3DD487A2-6A03-E444-B444-90E91FDDD9BF}" type="presOf" srcId="{B60A9875-C82A-3343-A59B-69C454FB45A6}" destId="{176BF5BF-2AE9-AC4F-A404-798F0CF1A243}" srcOrd="0" destOrd="0" presId="urn:microsoft.com/office/officeart/2005/8/layout/radial2"/>
    <dgm:cxn modelId="{367A9CDD-10EA-BD44-9279-0ABF3EFB809A}" type="presOf" srcId="{ED6424AC-39C9-7A4C-AD21-34969EA25880}" destId="{FF874C5F-0858-2840-9AE4-D0FDF3DDFC37}" srcOrd="0" destOrd="1" presId="urn:microsoft.com/office/officeart/2005/8/layout/radial2"/>
    <dgm:cxn modelId="{F22379F4-6B4D-D544-A087-AA3465AEDF4E}" type="presOf" srcId="{7D66B29E-689F-AF49-8327-BD3BA8952862}" destId="{5D32AB27-47D7-9F4E-A02C-FC8693D66FDA}" srcOrd="0" destOrd="0" presId="urn:microsoft.com/office/officeart/2005/8/layout/radial2"/>
    <dgm:cxn modelId="{F38E59B5-F3FD-AF44-8157-D95BC99BCD6B}" type="presOf" srcId="{B69A084A-1C5F-D148-A451-58836D0744E0}" destId="{8DE3C57E-9896-2845-98E0-34D2DEB95D2A}" srcOrd="0" destOrd="0" presId="urn:microsoft.com/office/officeart/2005/8/layout/radial2"/>
    <dgm:cxn modelId="{5D1C39CD-6D60-BB48-A7CC-9C81307063CE}" type="presParOf" srcId="{B7367E16-9266-0C4A-B928-0E311E929F31}" destId="{49AD46F6-3100-A541-901D-D52E785B76AA}" srcOrd="0" destOrd="0" presId="urn:microsoft.com/office/officeart/2005/8/layout/radial2"/>
    <dgm:cxn modelId="{7C742733-282A-2F41-8C65-59008ADD81A1}" type="presParOf" srcId="{49AD46F6-3100-A541-901D-D52E785B76AA}" destId="{7C444070-2828-5F40-8E6C-AE8B9879221A}" srcOrd="0" destOrd="0" presId="urn:microsoft.com/office/officeart/2005/8/layout/radial2"/>
    <dgm:cxn modelId="{B4E1997C-EEF7-8945-BC48-E921C5E98935}" type="presParOf" srcId="{7C444070-2828-5F40-8E6C-AE8B9879221A}" destId="{CDF8B808-32D8-B146-86A3-E3BB58B379C7}" srcOrd="0" destOrd="0" presId="urn:microsoft.com/office/officeart/2005/8/layout/radial2"/>
    <dgm:cxn modelId="{2210F4F0-C8ED-6741-A0D2-C766D10E076C}" type="presParOf" srcId="{7C444070-2828-5F40-8E6C-AE8B9879221A}" destId="{3E1DA896-4959-C141-B6BC-76534B12DCC2}" srcOrd="1" destOrd="0" presId="urn:microsoft.com/office/officeart/2005/8/layout/radial2"/>
    <dgm:cxn modelId="{AE814707-28FD-9148-B8B3-4EF567497064}" type="presParOf" srcId="{49AD46F6-3100-A541-901D-D52E785B76AA}" destId="{5A40C496-62F2-AD44-8B79-4BF439A04184}" srcOrd="1" destOrd="0" presId="urn:microsoft.com/office/officeart/2005/8/layout/radial2"/>
    <dgm:cxn modelId="{8FE0CEB1-579C-0642-BEA0-F52F64CBCB20}" type="presParOf" srcId="{49AD46F6-3100-A541-901D-D52E785B76AA}" destId="{EDF2DBBC-1EA8-2441-9AD8-BE72E8D3387D}" srcOrd="2" destOrd="0" presId="urn:microsoft.com/office/officeart/2005/8/layout/radial2"/>
    <dgm:cxn modelId="{613EBDD5-BF1F-D34B-A034-6F4FFD370E61}" type="presParOf" srcId="{EDF2DBBC-1EA8-2441-9AD8-BE72E8D3387D}" destId="{949B2ECB-B6EC-D947-8D53-955DDBAE49D7}" srcOrd="0" destOrd="0" presId="urn:microsoft.com/office/officeart/2005/8/layout/radial2"/>
    <dgm:cxn modelId="{17E95E81-1280-E843-A363-68DC1852C8EC}" type="presParOf" srcId="{EDF2DBBC-1EA8-2441-9AD8-BE72E8D3387D}" destId="{176BF5BF-2AE9-AC4F-A404-798F0CF1A243}" srcOrd="1" destOrd="0" presId="urn:microsoft.com/office/officeart/2005/8/layout/radial2"/>
    <dgm:cxn modelId="{4C4D79C7-F1FA-6441-9A35-F1D6CDCF6E89}" type="presParOf" srcId="{49AD46F6-3100-A541-901D-D52E785B76AA}" destId="{6D9160A2-71D5-5E45-9A98-62EDFBC7EFB7}" srcOrd="3" destOrd="0" presId="urn:microsoft.com/office/officeart/2005/8/layout/radial2"/>
    <dgm:cxn modelId="{091D4A52-460A-4540-AFCC-CB399CFC07F1}" type="presParOf" srcId="{49AD46F6-3100-A541-901D-D52E785B76AA}" destId="{81B15818-1283-A74E-87E8-8A5675094586}" srcOrd="4" destOrd="0" presId="urn:microsoft.com/office/officeart/2005/8/layout/radial2"/>
    <dgm:cxn modelId="{07AACA1D-A82D-F745-98BD-5B53A574B396}" type="presParOf" srcId="{81B15818-1283-A74E-87E8-8A5675094586}" destId="{18C21122-0DA2-554B-96C5-E5956E802A2D}" srcOrd="0" destOrd="0" presId="urn:microsoft.com/office/officeart/2005/8/layout/radial2"/>
    <dgm:cxn modelId="{2085A131-5E16-894F-8431-5B8AFA93B53F}" type="presParOf" srcId="{81B15818-1283-A74E-87E8-8A5675094586}" destId="{FF874C5F-0858-2840-9AE4-D0FDF3DDFC37}" srcOrd="1" destOrd="0" presId="urn:microsoft.com/office/officeart/2005/8/layout/radial2"/>
    <dgm:cxn modelId="{924ABEF9-610A-F348-B56C-BD45A5A9F64D}" type="presParOf" srcId="{49AD46F6-3100-A541-901D-D52E785B76AA}" destId="{DFF2AE04-AC4E-D54E-9716-54E189B265BF}" srcOrd="5" destOrd="0" presId="urn:microsoft.com/office/officeart/2005/8/layout/radial2"/>
    <dgm:cxn modelId="{FDB54B70-4F18-614F-9AFD-14112FFA08F7}" type="presParOf" srcId="{49AD46F6-3100-A541-901D-D52E785B76AA}" destId="{745B252C-F4C5-3246-A59E-C4836BDF22BC}" srcOrd="6" destOrd="0" presId="urn:microsoft.com/office/officeart/2005/8/layout/radial2"/>
    <dgm:cxn modelId="{B0267098-486F-2D4A-A8B9-96B97E11621F}" type="presParOf" srcId="{745B252C-F4C5-3246-A59E-C4836BDF22BC}" destId="{C4C633AA-F60F-1B4B-A22C-D4C5A1467E79}" srcOrd="0" destOrd="0" presId="urn:microsoft.com/office/officeart/2005/8/layout/radial2"/>
    <dgm:cxn modelId="{B0087BC8-A42D-6A4D-9868-B0B8BA841069}" type="presParOf" srcId="{745B252C-F4C5-3246-A59E-C4836BDF22BC}" destId="{2ACC325A-D7C4-314C-9EBC-251FE21C0D9A}" srcOrd="1" destOrd="0" presId="urn:microsoft.com/office/officeart/2005/8/layout/radial2"/>
    <dgm:cxn modelId="{393506DE-0E73-E24F-88D0-08062CBAF730}" type="presParOf" srcId="{49AD46F6-3100-A541-901D-D52E785B76AA}" destId="{72C525F3-0204-3449-825B-4ED020BE1CD2}" srcOrd="7" destOrd="0" presId="urn:microsoft.com/office/officeart/2005/8/layout/radial2"/>
    <dgm:cxn modelId="{C455F5F0-04FD-634C-ACD0-6EB122AAAE2E}" type="presParOf" srcId="{49AD46F6-3100-A541-901D-D52E785B76AA}" destId="{5737E558-E4DD-DE48-8624-11D5634ED3E8}" srcOrd="8" destOrd="0" presId="urn:microsoft.com/office/officeart/2005/8/layout/radial2"/>
    <dgm:cxn modelId="{D05FBE97-34CB-E749-B45F-3D9B4D0540A0}" type="presParOf" srcId="{5737E558-E4DD-DE48-8624-11D5634ED3E8}" destId="{5D32AB27-47D7-9F4E-A02C-FC8693D66FDA}" srcOrd="0" destOrd="0" presId="urn:microsoft.com/office/officeart/2005/8/layout/radial2"/>
    <dgm:cxn modelId="{E7ED97BC-405D-5949-9669-F9BAA53FE515}" type="presParOf" srcId="{5737E558-E4DD-DE48-8624-11D5634ED3E8}" destId="{8DE3C57E-9896-2845-98E0-34D2DEB95D2A}" srcOrd="1" destOrd="0" presId="urn:microsoft.com/office/officeart/2005/8/layout/radial2"/>
    <dgm:cxn modelId="{227847E2-0913-3840-A900-84F4E2ACF64B}" type="presParOf" srcId="{49AD46F6-3100-A541-901D-D52E785B76AA}" destId="{69037D7B-E47E-0044-8C1F-9B1B9DAF493E}" srcOrd="9" destOrd="0" presId="urn:microsoft.com/office/officeart/2005/8/layout/radial2"/>
    <dgm:cxn modelId="{3C929DF1-B8F5-9340-9F03-A760EE6B7324}" type="presParOf" srcId="{49AD46F6-3100-A541-901D-D52E785B76AA}" destId="{8BEE1AD6-5EB3-8441-922F-1314DBC02023}" srcOrd="10" destOrd="0" presId="urn:microsoft.com/office/officeart/2005/8/layout/radial2"/>
    <dgm:cxn modelId="{9953C423-7A37-3E42-91D8-240FDB861D8E}" type="presParOf" srcId="{8BEE1AD6-5EB3-8441-922F-1314DBC02023}" destId="{E6B9B61B-A731-BB47-A971-F8DC502B8459}" srcOrd="0" destOrd="0" presId="urn:microsoft.com/office/officeart/2005/8/layout/radial2"/>
    <dgm:cxn modelId="{9A4C7DCD-C359-6048-9EAE-CE4E8DA58218}" type="presParOf" srcId="{8BEE1AD6-5EB3-8441-922F-1314DBC02023}" destId="{28664D6A-8EAD-E242-BA80-53BD0865A74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37D7B-E47E-0044-8C1F-9B1B9DAF493E}">
      <dsp:nvSpPr>
        <dsp:cNvPr id="0" name=""/>
        <dsp:cNvSpPr/>
      </dsp:nvSpPr>
      <dsp:spPr>
        <a:xfrm rot="3371543">
          <a:off x="613718" y="3176579"/>
          <a:ext cx="1243944" cy="53964"/>
        </a:xfrm>
        <a:custGeom>
          <a:avLst/>
          <a:gdLst/>
          <a:ahLst/>
          <a:cxnLst/>
          <a:rect l="0" t="0" r="0" b="0"/>
          <a:pathLst>
            <a:path>
              <a:moveTo>
                <a:pt x="0" y="26982"/>
              </a:moveTo>
              <a:lnTo>
                <a:pt x="1243944" y="269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C525F3-0204-3449-825B-4ED020BE1CD2}">
      <dsp:nvSpPr>
        <dsp:cNvPr id="0" name=""/>
        <dsp:cNvSpPr/>
      </dsp:nvSpPr>
      <dsp:spPr>
        <a:xfrm rot="1740219">
          <a:off x="959656" y="2741444"/>
          <a:ext cx="1115800" cy="53964"/>
        </a:xfrm>
        <a:custGeom>
          <a:avLst/>
          <a:gdLst/>
          <a:ahLst/>
          <a:cxnLst/>
          <a:rect l="0" t="0" r="0" b="0"/>
          <a:pathLst>
            <a:path>
              <a:moveTo>
                <a:pt x="0" y="26982"/>
              </a:moveTo>
              <a:lnTo>
                <a:pt x="1115800" y="269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F2AE04-AC4E-D54E-9716-54E189B265BF}">
      <dsp:nvSpPr>
        <dsp:cNvPr id="0" name=""/>
        <dsp:cNvSpPr/>
      </dsp:nvSpPr>
      <dsp:spPr>
        <a:xfrm>
          <a:off x="1029623" y="2235999"/>
          <a:ext cx="1119692" cy="53964"/>
        </a:xfrm>
        <a:custGeom>
          <a:avLst/>
          <a:gdLst/>
          <a:ahLst/>
          <a:cxnLst/>
          <a:rect l="0" t="0" r="0" b="0"/>
          <a:pathLst>
            <a:path>
              <a:moveTo>
                <a:pt x="0" y="26982"/>
              </a:moveTo>
              <a:lnTo>
                <a:pt x="1119692" y="269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9160A2-71D5-5E45-9A98-62EDFBC7EFB7}">
      <dsp:nvSpPr>
        <dsp:cNvPr id="0" name=""/>
        <dsp:cNvSpPr/>
      </dsp:nvSpPr>
      <dsp:spPr>
        <a:xfrm rot="19859781">
          <a:off x="959656" y="1730553"/>
          <a:ext cx="1115800" cy="53964"/>
        </a:xfrm>
        <a:custGeom>
          <a:avLst/>
          <a:gdLst/>
          <a:ahLst/>
          <a:cxnLst/>
          <a:rect l="0" t="0" r="0" b="0"/>
          <a:pathLst>
            <a:path>
              <a:moveTo>
                <a:pt x="0" y="26982"/>
              </a:moveTo>
              <a:lnTo>
                <a:pt x="1115800" y="269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A40C496-62F2-AD44-8B79-4BF439A04184}">
      <dsp:nvSpPr>
        <dsp:cNvPr id="0" name=""/>
        <dsp:cNvSpPr/>
      </dsp:nvSpPr>
      <dsp:spPr>
        <a:xfrm rot="18228457">
          <a:off x="613718" y="1295418"/>
          <a:ext cx="1243944" cy="53964"/>
        </a:xfrm>
        <a:custGeom>
          <a:avLst/>
          <a:gdLst/>
          <a:ahLst/>
          <a:cxnLst/>
          <a:rect l="0" t="0" r="0" b="0"/>
          <a:pathLst>
            <a:path>
              <a:moveTo>
                <a:pt x="0" y="26982"/>
              </a:moveTo>
              <a:lnTo>
                <a:pt x="1243944" y="269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E1DA896-4959-C141-B6BC-76534B12DCC2}">
      <dsp:nvSpPr>
        <dsp:cNvPr id="0" name=""/>
        <dsp:cNvSpPr/>
      </dsp:nvSpPr>
      <dsp:spPr>
        <a:xfrm>
          <a:off x="450" y="1657585"/>
          <a:ext cx="1210791" cy="121079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9B2ECB-B6EC-D947-8D53-955DDBAE49D7}">
      <dsp:nvSpPr>
        <dsp:cNvPr id="0" name=""/>
        <dsp:cNvSpPr/>
      </dsp:nvSpPr>
      <dsp:spPr>
        <a:xfrm>
          <a:off x="1420630" y="140542"/>
          <a:ext cx="726474" cy="72647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GB" sz="600" kern="1200" dirty="0" smtClean="0"/>
            <a:t>Develop Competencies</a:t>
          </a:r>
          <a:endParaRPr lang="en-GB" sz="600" kern="1200" dirty="0"/>
        </a:p>
      </dsp:txBody>
      <dsp:txXfrm>
        <a:off x="1527020" y="246932"/>
        <a:ext cx="513694" cy="513694"/>
      </dsp:txXfrm>
    </dsp:sp>
    <dsp:sp modelId="{176BF5BF-2AE9-AC4F-A404-798F0CF1A243}">
      <dsp:nvSpPr>
        <dsp:cNvPr id="0" name=""/>
        <dsp:cNvSpPr/>
      </dsp:nvSpPr>
      <dsp:spPr>
        <a:xfrm>
          <a:off x="2219752" y="140542"/>
          <a:ext cx="1089712" cy="7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GB" sz="900" kern="1200" dirty="0" smtClean="0"/>
            <a:t>Anticipation</a:t>
          </a:r>
          <a:endParaRPr lang="en-GB" sz="900" kern="1200" dirty="0"/>
        </a:p>
        <a:p>
          <a:pPr marL="57150" lvl="1" indent="-57150" algn="l" defTabSz="400050">
            <a:lnSpc>
              <a:spcPct val="90000"/>
            </a:lnSpc>
            <a:spcBef>
              <a:spcPct val="0"/>
            </a:spcBef>
            <a:spcAft>
              <a:spcPct val="15000"/>
            </a:spcAft>
            <a:buChar char="••"/>
          </a:pPr>
          <a:r>
            <a:rPr lang="en-GB" sz="900" kern="1200" dirty="0" smtClean="0"/>
            <a:t>Currency</a:t>
          </a:r>
          <a:endParaRPr lang="en-GB" sz="900" kern="1200" dirty="0"/>
        </a:p>
        <a:p>
          <a:pPr marL="57150" lvl="1" indent="-57150" algn="l" defTabSz="400050">
            <a:lnSpc>
              <a:spcPct val="90000"/>
            </a:lnSpc>
            <a:spcBef>
              <a:spcPct val="0"/>
            </a:spcBef>
            <a:spcAft>
              <a:spcPct val="15000"/>
            </a:spcAft>
            <a:buChar char="••"/>
          </a:pPr>
          <a:r>
            <a:rPr lang="en-GB" sz="900" kern="1200" dirty="0" smtClean="0"/>
            <a:t>Effectiveness</a:t>
          </a:r>
          <a:endParaRPr lang="en-GB" sz="900" kern="1200" dirty="0"/>
        </a:p>
        <a:p>
          <a:pPr marL="57150" lvl="1" indent="-57150" algn="l" defTabSz="400050">
            <a:lnSpc>
              <a:spcPct val="90000"/>
            </a:lnSpc>
            <a:spcBef>
              <a:spcPct val="0"/>
            </a:spcBef>
            <a:spcAft>
              <a:spcPct val="15000"/>
            </a:spcAft>
            <a:buChar char="••"/>
          </a:pPr>
          <a:r>
            <a:rPr lang="en-GB" sz="900" kern="1200" dirty="0" smtClean="0"/>
            <a:t>Alignment</a:t>
          </a:r>
          <a:endParaRPr lang="en-GB" sz="900" kern="1200" dirty="0"/>
        </a:p>
        <a:p>
          <a:pPr marL="57150" lvl="1" indent="-57150" algn="l" defTabSz="400050">
            <a:lnSpc>
              <a:spcPct val="90000"/>
            </a:lnSpc>
            <a:spcBef>
              <a:spcPct val="0"/>
            </a:spcBef>
            <a:spcAft>
              <a:spcPct val="15000"/>
            </a:spcAft>
            <a:buChar char="••"/>
          </a:pPr>
          <a:r>
            <a:rPr lang="en-GB" sz="900" kern="1200" dirty="0" smtClean="0"/>
            <a:t>Employee Morale</a:t>
          </a:r>
          <a:endParaRPr lang="en-GB" sz="900" kern="1200" dirty="0"/>
        </a:p>
      </dsp:txBody>
      <dsp:txXfrm>
        <a:off x="2219752" y="140542"/>
        <a:ext cx="1089712" cy="726474"/>
      </dsp:txXfrm>
    </dsp:sp>
    <dsp:sp modelId="{18C21122-0DA2-554B-96C5-E5956E802A2D}">
      <dsp:nvSpPr>
        <dsp:cNvPr id="0" name=""/>
        <dsp:cNvSpPr/>
      </dsp:nvSpPr>
      <dsp:spPr>
        <a:xfrm>
          <a:off x="1959936" y="947671"/>
          <a:ext cx="726474" cy="72647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Culture Capability (L3)</a:t>
          </a:r>
          <a:endParaRPr lang="en-GB" sz="600" kern="1200" dirty="0"/>
        </a:p>
      </dsp:txBody>
      <dsp:txXfrm>
        <a:off x="2066326" y="1054061"/>
        <a:ext cx="513694" cy="513694"/>
      </dsp:txXfrm>
    </dsp:sp>
    <dsp:sp modelId="{FF874C5F-0858-2840-9AE4-D0FDF3DDFC37}">
      <dsp:nvSpPr>
        <dsp:cNvPr id="0" name=""/>
        <dsp:cNvSpPr/>
      </dsp:nvSpPr>
      <dsp:spPr>
        <a:xfrm>
          <a:off x="2759058" y="947671"/>
          <a:ext cx="1089712" cy="7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endParaRPr lang="en-GB" sz="900" kern="1200" dirty="0"/>
        </a:p>
        <a:p>
          <a:pPr marL="57150" lvl="1" indent="-57150" algn="l" defTabSz="400050">
            <a:lnSpc>
              <a:spcPct val="90000"/>
            </a:lnSpc>
            <a:spcBef>
              <a:spcPct val="0"/>
            </a:spcBef>
            <a:spcAft>
              <a:spcPct val="15000"/>
            </a:spcAft>
            <a:buChar char="••"/>
          </a:pPr>
          <a:endParaRPr lang="en-GB" sz="900" kern="1200"/>
        </a:p>
      </dsp:txBody>
      <dsp:txXfrm>
        <a:off x="2759058" y="947671"/>
        <a:ext cx="1089712" cy="726474"/>
      </dsp:txXfrm>
    </dsp:sp>
    <dsp:sp modelId="{C4C633AA-F60F-1B4B-A22C-D4C5A1467E79}">
      <dsp:nvSpPr>
        <dsp:cNvPr id="0" name=""/>
        <dsp:cNvSpPr/>
      </dsp:nvSpPr>
      <dsp:spPr>
        <a:xfrm>
          <a:off x="2149315" y="1899744"/>
          <a:ext cx="726474" cy="72647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1" kern="1200" smtClean="0"/>
            <a:t>L1 (Build and refine strategic alignment)</a:t>
          </a:r>
          <a:endParaRPr lang="en-US" sz="600" b="1" kern="1200" dirty="0"/>
        </a:p>
      </dsp:txBody>
      <dsp:txXfrm>
        <a:off x="2255705" y="2006134"/>
        <a:ext cx="513694" cy="513694"/>
      </dsp:txXfrm>
    </dsp:sp>
    <dsp:sp modelId="{5D32AB27-47D7-9F4E-A02C-FC8693D66FDA}">
      <dsp:nvSpPr>
        <dsp:cNvPr id="0" name=""/>
        <dsp:cNvSpPr/>
      </dsp:nvSpPr>
      <dsp:spPr>
        <a:xfrm>
          <a:off x="1959936" y="2851816"/>
          <a:ext cx="726474" cy="72647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I7: Value Delivery</a:t>
          </a:r>
          <a:endParaRPr lang="en-GB" sz="600" kern="1200" dirty="0"/>
        </a:p>
      </dsp:txBody>
      <dsp:txXfrm>
        <a:off x="2066326" y="2958206"/>
        <a:ext cx="513694" cy="513694"/>
      </dsp:txXfrm>
    </dsp:sp>
    <dsp:sp modelId="{8DE3C57E-9896-2845-98E0-34D2DEB95D2A}">
      <dsp:nvSpPr>
        <dsp:cNvPr id="0" name=""/>
        <dsp:cNvSpPr/>
      </dsp:nvSpPr>
      <dsp:spPr>
        <a:xfrm>
          <a:off x="2759058" y="2851816"/>
          <a:ext cx="1089712" cy="72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endParaRPr lang="en-GB" sz="900" kern="1200"/>
        </a:p>
      </dsp:txBody>
      <dsp:txXfrm>
        <a:off x="2759058" y="2851816"/>
        <a:ext cx="1089712" cy="726474"/>
      </dsp:txXfrm>
    </dsp:sp>
    <dsp:sp modelId="{E6B9B61B-A731-BB47-A971-F8DC502B8459}">
      <dsp:nvSpPr>
        <dsp:cNvPr id="0" name=""/>
        <dsp:cNvSpPr/>
      </dsp:nvSpPr>
      <dsp:spPr>
        <a:xfrm>
          <a:off x="1420630" y="3658945"/>
          <a:ext cx="726474" cy="72647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b="1" kern="1200" dirty="0" smtClean="0"/>
            <a:t>L1 (Build and refine strategic alignment)</a:t>
          </a:r>
          <a:endParaRPr lang="en-GB" sz="600" kern="1200" dirty="0"/>
        </a:p>
      </dsp:txBody>
      <dsp:txXfrm>
        <a:off x="1527020" y="3765335"/>
        <a:ext cx="513694" cy="51369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1" Type="http://schemas.openxmlformats.org/officeDocument/2006/relationships/image" Target="../media/image55.emf"/><Relationship Id="rId2"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417FB-AA22-0044-A115-303E33104D69}" type="datetimeFigureOut">
              <a:rPr lang="en-US" smtClean="0"/>
              <a:t>15/01/2014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1D6B56-9851-264A-9558-8EF77C834409}" type="slidenum">
              <a:rPr lang="en-GB" smtClean="0"/>
              <a:t>‹#›</a:t>
            </a:fld>
            <a:endParaRPr lang="en-GB"/>
          </a:p>
        </p:txBody>
      </p:sp>
    </p:spTree>
    <p:extLst>
      <p:ext uri="{BB962C8B-B14F-4D97-AF65-F5344CB8AC3E}">
        <p14:creationId xmlns:p14="http://schemas.microsoft.com/office/powerpoint/2010/main" val="3583264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E93652-AC07-6F42-ACA2-01CEF39D62E0}" type="datetimeFigureOut">
              <a:rPr lang="en-US" smtClean="0"/>
              <a:t>15/01/2014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22643-8FDE-0D4E-A211-2EFE76C9BDC6}" type="slidenum">
              <a:rPr lang="en-GB" smtClean="0"/>
              <a:t>‹#›</a:t>
            </a:fld>
            <a:endParaRPr lang="en-GB"/>
          </a:p>
        </p:txBody>
      </p:sp>
    </p:spTree>
    <p:extLst>
      <p:ext uri="{BB962C8B-B14F-4D97-AF65-F5344CB8AC3E}">
        <p14:creationId xmlns:p14="http://schemas.microsoft.com/office/powerpoint/2010/main" val="17184270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ountaingoatsoftware.com/blog/category/user-stories-and-product-backlog" TargetMode="External"/><Relationship Id="rId4" Type="http://schemas.openxmlformats.org/officeDocument/2006/relationships/hyperlink" Target="http://www.mountaingoatsoftware.com/agile/user-stories"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ruby.railstutorial.org/chapters/user-microposts%23top" TargetMode="External"/><Relationship Id="rId4" Type="http://schemas.openxmlformats.org/officeDocument/2006/relationships/hyperlink" Target="http://ruby.railstutorial.org/chapters/following-users%23top"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plus.google.com/104301299176606318286/posts?rel=author"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mailto:ph@navision.com"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RFP</a:t>
            </a:r>
            <a:r>
              <a:rPr lang="en-GB" baseline="0" dirty="0" smtClean="0"/>
              <a:t> Request For Proposals</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5</a:t>
            </a:fld>
            <a:endParaRPr lang="en-GB"/>
          </a:p>
        </p:txBody>
      </p:sp>
    </p:spTree>
    <p:extLst>
      <p:ext uri="{BB962C8B-B14F-4D97-AF65-F5344CB8AC3E}">
        <p14:creationId xmlns:p14="http://schemas.microsoft.com/office/powerpoint/2010/main" val="201119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39DE9-2510-AB49-A0AD-AFBFAA424644}" type="slidenum">
              <a:rPr lang="en-US"/>
              <a:pPr/>
              <a:t>17</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http://www.tib.wa.gov/Performance/document/Balanced%20Scorecard%20web.png</a:t>
            </a:r>
          </a:p>
          <a:p>
            <a:endParaRPr lang="en-US"/>
          </a:p>
          <a:p>
            <a:r>
              <a:rPr lang="en-US"/>
              <a:t>Found by google of balanced scorecard images June 28 2006  tg.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E910F-4685-7040-A2CB-BADB076DAE24}" type="slidenum">
              <a:rPr lang="en-US"/>
              <a:pPr/>
              <a:t>18</a:t>
            </a:fld>
            <a:endParaRPr lang="en-US"/>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r>
              <a:rPr lang="nb-NO" dirty="0" err="1" smtClean="0"/>
              <a:t>Made</a:t>
            </a:r>
            <a:r>
              <a:rPr lang="nb-NO" dirty="0" smtClean="0"/>
              <a:t> Jan 12 2014 for </a:t>
            </a:r>
            <a:r>
              <a:rPr lang="nb-NO" dirty="0" err="1" smtClean="0"/>
              <a:t>Quality</a:t>
            </a:r>
            <a:r>
              <a:rPr lang="nb-NO" dirty="0" smtClean="0"/>
              <a:t> Days </a:t>
            </a:r>
            <a:r>
              <a:rPr lang="nb-NO" dirty="0" err="1" smtClean="0"/>
              <a:t>Vienna</a:t>
            </a:r>
            <a:r>
              <a:rPr lang="nb-NO" dirty="0" smtClean="0"/>
              <a:t> Talk </a:t>
            </a:r>
            <a:r>
              <a:rPr lang="nb-NO" dirty="0" err="1" smtClean="0"/>
              <a:t>TsG</a:t>
            </a:r>
            <a:endParaRPr lang="nb-NO"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sng" kern="1200" dirty="0" smtClean="0">
              <a:solidFill>
                <a:schemeClr val="tx1"/>
              </a:solidFill>
              <a:latin typeface="+mn-lt"/>
              <a:ea typeface="+mn-ea"/>
              <a:cs typeface="+mn-cs"/>
            </a:endParaRPr>
          </a:p>
          <a:p>
            <a:r>
              <a:rPr lang="en-GB" sz="1200" u="sng" kern="1200" dirty="0" smtClean="0">
                <a:solidFill>
                  <a:schemeClr val="tx1"/>
                </a:solidFill>
                <a:latin typeface="+mn-lt"/>
                <a:ea typeface="+mn-ea"/>
                <a:cs typeface="+mn-cs"/>
                <a:hlinkClick r:id="rId3"/>
              </a:rPr>
              <a:t>USER STORIES AND PRODUCT BACKLOG</a:t>
            </a:r>
          </a:p>
          <a:p>
            <a:r>
              <a:rPr lang="en-GB" sz="1200" u="sng" kern="1200" dirty="0" smtClean="0">
                <a:solidFill>
                  <a:schemeClr val="tx1"/>
                </a:solidFill>
                <a:latin typeface="+mn-lt"/>
                <a:ea typeface="+mn-ea"/>
                <a:cs typeface="+mn-cs"/>
              </a:rPr>
              <a:t>		NOV 21, 2008 BY MIKE COHN 62 COMMENTS</a:t>
            </a:r>
          </a:p>
          <a:p>
            <a:r>
              <a:rPr lang="en-GB" sz="1200" u="sng" kern="1200" dirty="0" smtClean="0">
                <a:solidFill>
                  <a:schemeClr val="tx1"/>
                </a:solidFill>
                <a:latin typeface="+mn-lt"/>
                <a:ea typeface="+mn-ea"/>
                <a:cs typeface="+mn-cs"/>
              </a:rPr>
              <a:t>A common challenge with writing </a:t>
            </a:r>
            <a:r>
              <a:rPr lang="en-GB" sz="1200" u="sng" kern="1200" dirty="0" smtClean="0">
                <a:solidFill>
                  <a:schemeClr val="tx1"/>
                </a:solidFill>
                <a:latin typeface="+mn-lt"/>
                <a:ea typeface="+mn-ea"/>
                <a:cs typeface="+mn-cs"/>
                <a:hlinkClick r:id="rId4"/>
              </a:rPr>
              <a:t>user stories is how to handle a product's non-functional requirements. These are requirements that are not about specific functionality (“As a user of a word processor, I want to insert a table into my document.”), but are rather about an attribute or characteristic of the system. Examples include reliability, availability, portability, scalability, usability, maintainability. As you can see from that list, non-functional requirements are often referred to as “-ilities.” Of course, not all non-functional requirements end in “-ility.” We also have security, performance, robustness and so on.</a:t>
            </a:r>
          </a:p>
          <a:p>
            <a:r>
              <a:rPr lang="en-GB" sz="1200" u="sng" kern="1200" dirty="0" smtClean="0">
                <a:solidFill>
                  <a:schemeClr val="tx1"/>
                </a:solidFill>
                <a:latin typeface="+mn-lt"/>
                <a:ea typeface="+mn-ea"/>
                <a:cs typeface="+mn-cs"/>
              </a:rPr>
              <a:t>Thinking back into the dark ages, I can remember when I first read about “non-functional requirements.” The term threw me for a loop. </a:t>
            </a:r>
            <a:r>
              <a:rPr lang="en-GB" sz="1200" i="1" u="sng" kern="1200" dirty="0" smtClean="0">
                <a:solidFill>
                  <a:schemeClr val="tx1"/>
                </a:solidFill>
                <a:latin typeface="+mn-lt"/>
                <a:ea typeface="+mn-ea"/>
                <a:cs typeface="+mn-cs"/>
              </a:rPr>
              <a:t>If it's non-functional, why do I care about it? </a:t>
            </a:r>
            <a:r>
              <a:rPr lang="en-GB" sz="1200" i="0" u="sng" kern="1200" dirty="0" smtClean="0">
                <a:solidFill>
                  <a:schemeClr val="tx1"/>
                </a:solidFill>
                <a:latin typeface="+mn-lt"/>
                <a:ea typeface="+mn-ea"/>
                <a:cs typeface="+mn-cs"/>
              </a:rPr>
              <a:t>I'm sure the author of that book clarified this for me a page later, but the term has always seemed an odd one to me. I prefer to think of non-functional requirements as “constraints” we put on the system. When a product owner says, “this system must perform adequately with 100,000 concurrent users,” the product owner is putting a constraint on the development team.</a:t>
            </a:r>
          </a:p>
          <a:p>
            <a:r>
              <a:rPr lang="en-GB" sz="1200" i="0" u="sng" kern="1200" dirty="0" smtClean="0">
                <a:solidFill>
                  <a:schemeClr val="tx1"/>
                </a:solidFill>
                <a:latin typeface="+mn-lt"/>
                <a:ea typeface="+mn-ea"/>
                <a:cs typeface="+mn-cs"/>
              </a:rPr>
              <a:t>The product owner is effectively saying, “Develop this software any way you'd like as long as you achieve 100,000 concurrent users.” Each constraint we put on a system narrows the design choices a bit; calling these “constraints” rather than “non-functional requirements” helps us remember this. Fortunately constraints/non-functional requirements can be easily handled as user stories. Here are a couple of examples:</a:t>
            </a:r>
            <a:endParaRPr lang="en-GB" u="sng" dirty="0"/>
          </a:p>
        </p:txBody>
      </p:sp>
      <p:sp>
        <p:nvSpPr>
          <p:cNvPr id="4" name="Slide Number Placeholder 3"/>
          <p:cNvSpPr>
            <a:spLocks noGrp="1"/>
          </p:cNvSpPr>
          <p:nvPr>
            <p:ph type="sldNum" sz="quarter" idx="10"/>
          </p:nvPr>
        </p:nvSpPr>
        <p:spPr/>
        <p:txBody>
          <a:bodyPr/>
          <a:lstStyle/>
          <a:p>
            <a:fld id="{11422643-8FDE-0D4E-A211-2EFE76C9BDC6}" type="slidenum">
              <a:rPr lang="en-GB" smtClean="0"/>
              <a:t>19</a:t>
            </a:fld>
            <a:endParaRPr lang="en-GB"/>
          </a:p>
        </p:txBody>
      </p:sp>
    </p:spTree>
    <p:extLst>
      <p:ext uri="{BB962C8B-B14F-4D97-AF65-F5344CB8AC3E}">
        <p14:creationId xmlns:p14="http://schemas.microsoft.com/office/powerpoint/2010/main" val="378756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The Big Picture Graphic</a:t>
            </a:r>
          </a:p>
          <a:p>
            <a:r>
              <a:rPr lang="en-GB" sz="1200" kern="1200" dirty="0" smtClean="0">
                <a:solidFill>
                  <a:schemeClr val="tx1"/>
                </a:solidFill>
                <a:latin typeface="+mn-lt"/>
                <a:ea typeface="+mn-ea"/>
                <a:cs typeface="+mn-cs"/>
              </a:rPr>
              <a:t>Notice: You have permission, with respect to unmodified versions of this graphic, to (1) download and print one or more copies of the graphic for use in your company setting, and (2) download, include in your materials, and distribute (solely in hardcopy form as part of your materials), this graphic.  You may not otherwise copy or distribute (in whole or in part) without the express written permission of the copyright holder, </a:t>
            </a:r>
            <a:r>
              <a:rPr lang="en-GB" sz="1200" kern="1200" dirty="0" err="1" smtClean="0">
                <a:solidFill>
                  <a:schemeClr val="tx1"/>
                </a:solidFill>
                <a:latin typeface="+mn-lt"/>
                <a:ea typeface="+mn-ea"/>
                <a:cs typeface="+mn-cs"/>
              </a:rPr>
              <a:t>Leffingwell</a:t>
            </a:r>
            <a:r>
              <a:rPr lang="en-GB" sz="1200" kern="1200" dirty="0" smtClean="0">
                <a:solidFill>
                  <a:schemeClr val="tx1"/>
                </a:solidFill>
                <a:latin typeface="+mn-lt"/>
                <a:ea typeface="+mn-ea"/>
                <a:cs typeface="+mn-cs"/>
              </a:rPr>
              <a:t>, LLC.</a:t>
            </a:r>
            <a:endParaRPr lang="en-GB" dirty="0"/>
          </a:p>
        </p:txBody>
      </p:sp>
      <p:sp>
        <p:nvSpPr>
          <p:cNvPr id="4" name="Slide Number Placeholder 3"/>
          <p:cNvSpPr>
            <a:spLocks noGrp="1"/>
          </p:cNvSpPr>
          <p:nvPr>
            <p:ph type="sldNum" sz="quarter" idx="10"/>
          </p:nvPr>
        </p:nvSpPr>
        <p:spPr/>
        <p:txBody>
          <a:bodyPr/>
          <a:lstStyle/>
          <a:p>
            <a:fld id="{B91F23C0-95D0-7840-BF33-BFAEB98AAB6F}" type="slidenum">
              <a:rPr lang="en-GB" smtClean="0"/>
              <a:t>20</a:t>
            </a:fld>
            <a:endParaRPr lang="en-GB"/>
          </a:p>
        </p:txBody>
      </p:sp>
    </p:spTree>
    <p:extLst>
      <p:ext uri="{BB962C8B-B14F-4D97-AF65-F5344CB8AC3E}">
        <p14:creationId xmlns:p14="http://schemas.microsoft.com/office/powerpoint/2010/main" val="672985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scaledagileframework.com</a:t>
            </a:r>
            <a:r>
              <a:rPr lang="en-GB" dirty="0" smtClean="0"/>
              <a:t>/epics/</a:t>
            </a:r>
            <a:endParaRPr lang="en-GB" dirty="0"/>
          </a:p>
        </p:txBody>
      </p:sp>
      <p:sp>
        <p:nvSpPr>
          <p:cNvPr id="4" name="Slide Number Placeholder 3"/>
          <p:cNvSpPr>
            <a:spLocks noGrp="1"/>
          </p:cNvSpPr>
          <p:nvPr>
            <p:ph type="sldNum" sz="quarter" idx="10"/>
          </p:nvPr>
        </p:nvSpPr>
        <p:spPr/>
        <p:txBody>
          <a:bodyPr/>
          <a:lstStyle/>
          <a:p>
            <a:fld id="{B91F23C0-95D0-7840-BF33-BFAEB98AAB6F}" type="slidenum">
              <a:rPr lang="en-GB" smtClean="0"/>
              <a:t>22</a:t>
            </a:fld>
            <a:endParaRPr lang="en-GB"/>
          </a:p>
        </p:txBody>
      </p:sp>
    </p:spTree>
    <p:extLst>
      <p:ext uri="{BB962C8B-B14F-4D97-AF65-F5344CB8AC3E}">
        <p14:creationId xmlns:p14="http://schemas.microsoft.com/office/powerpoint/2010/main" val="82807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scaledagileframework.com</a:t>
            </a:r>
            <a:r>
              <a:rPr lang="en-GB" dirty="0" smtClean="0"/>
              <a:t>/epics/</a:t>
            </a:r>
          </a:p>
          <a:p>
            <a:endParaRPr lang="en-GB" dirty="0" smtClean="0"/>
          </a:p>
          <a:p>
            <a:r>
              <a:rPr lang="en-GB" dirty="0" smtClean="0"/>
              <a:t>1o</a:t>
            </a:r>
            <a:r>
              <a:rPr lang="en-GB" baseline="0" dirty="0" smtClean="0"/>
              <a:t> and 12 Jan 2014 </a:t>
            </a:r>
            <a:r>
              <a:rPr lang="en-GB" baseline="0" dirty="0" err="1" smtClean="0"/>
              <a:t>tsg</a:t>
            </a:r>
            <a:endParaRPr lang="en-GB" dirty="0"/>
          </a:p>
        </p:txBody>
      </p:sp>
      <p:sp>
        <p:nvSpPr>
          <p:cNvPr id="4" name="Slide Number Placeholder 3"/>
          <p:cNvSpPr>
            <a:spLocks noGrp="1"/>
          </p:cNvSpPr>
          <p:nvPr>
            <p:ph type="sldNum" sz="quarter" idx="10"/>
          </p:nvPr>
        </p:nvSpPr>
        <p:spPr/>
        <p:txBody>
          <a:bodyPr/>
          <a:lstStyle/>
          <a:p>
            <a:fld id="{B91F23C0-95D0-7840-BF33-BFAEB98AAB6F}" type="slidenum">
              <a:rPr lang="en-GB" smtClean="0"/>
              <a:t>23</a:t>
            </a:fld>
            <a:endParaRPr lang="en-GB"/>
          </a:p>
        </p:txBody>
      </p:sp>
    </p:spTree>
    <p:extLst>
      <p:ext uri="{BB962C8B-B14F-4D97-AF65-F5344CB8AC3E}">
        <p14:creationId xmlns:p14="http://schemas.microsoft.com/office/powerpoint/2010/main" val="3984189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An engineer shall produce a [specified result] within [specified time] of beginning to use the product, without needing to use the manual.</a:t>
            </a:r>
          </a:p>
          <a:p>
            <a:r>
              <a:rPr lang="en-GB" sz="1200" kern="1200" dirty="0" smtClean="0">
                <a:solidFill>
                  <a:schemeClr val="tx1"/>
                </a:solidFill>
                <a:latin typeface="+mn-lt"/>
                <a:ea typeface="+mn-ea"/>
                <a:cs typeface="+mn-cs"/>
              </a:rPr>
              <a:t>After receiving [number of hours] training a clerk shall be able to produce [quantity of specified outputs] per [unit of time].</a:t>
            </a:r>
          </a:p>
          <a:p>
            <a:r>
              <a:rPr lang="en-GB" sz="1200" kern="1200" dirty="0" smtClean="0">
                <a:solidFill>
                  <a:schemeClr val="tx1"/>
                </a:solidFill>
                <a:latin typeface="+mn-lt"/>
                <a:ea typeface="+mn-ea"/>
                <a:cs typeface="+mn-cs"/>
              </a:rPr>
              <a:t>[Agreed percentage] of a test panel shall successfully complete [specified task] within [specified time limit].</a:t>
            </a:r>
          </a:p>
          <a:p>
            <a:r>
              <a:rPr lang="en-GB" sz="1200" kern="1200" dirty="0" smtClean="0">
                <a:solidFill>
                  <a:schemeClr val="tx1"/>
                </a:solidFill>
                <a:latin typeface="+mn-lt"/>
                <a:ea typeface="+mn-ea"/>
                <a:cs typeface="+mn-cs"/>
              </a:rPr>
              <a:t>The engineers shall achieve [agreed percentage] pass rate from the final examination of the training.</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27</a:t>
            </a:fld>
            <a:endParaRPr lang="en-GB"/>
          </a:p>
        </p:txBody>
      </p:sp>
    </p:spTree>
    <p:extLst>
      <p:ext uri="{BB962C8B-B14F-4D97-AF65-F5344CB8AC3E}">
        <p14:creationId xmlns:p14="http://schemas.microsoft.com/office/powerpoint/2010/main" val="333697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I’m a big fan of Tom </a:t>
            </a:r>
            <a:r>
              <a:rPr lang="en-GB" sz="1200" kern="1200" dirty="0" err="1" smtClean="0">
                <a:solidFill>
                  <a:schemeClr val="tx1"/>
                </a:solidFill>
                <a:latin typeface="+mn-lt"/>
                <a:ea typeface="+mn-ea"/>
                <a:cs typeface="+mn-cs"/>
              </a:rPr>
              <a:t>Gilb’s</a:t>
            </a:r>
            <a:r>
              <a:rPr lang="en-GB" sz="1200" kern="1200" dirty="0" smtClean="0">
                <a:solidFill>
                  <a:schemeClr val="tx1"/>
                </a:solidFill>
                <a:latin typeface="+mn-lt"/>
                <a:ea typeface="+mn-ea"/>
                <a:cs typeface="+mn-cs"/>
              </a:rPr>
              <a:t> work. I few years ago, in Norway, we had a long argument on quantifying product qualities. Tom’s position was that anything can be quantified, just that people don’t bother doing it. I used usability as an example of something that is fluffy and not quantifiable. He won (If you’ve ever seen Tom in person, you’d know that there is only one possible winner of such an argument) saying that usability is quantifiable by how long it takes an inexperienced person to do some typical tasks. That metric is reliable, comparable, and directly relevant. Since then, I’ve started seeing opportunities to quantify lots of similar concepts that people said would not be reasonably measurable.</a:t>
            </a:r>
          </a:p>
          <a:p>
            <a:endParaRPr lang="en-GB"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References  (by Example earlier book)</a:t>
            </a:r>
          </a:p>
          <a:p>
            <a:endParaRPr lang="en-US" dirty="0" smtClean="0"/>
          </a:p>
          <a:p>
            <a:r>
              <a:rPr lang="en-US" sz="1200" kern="1200" dirty="0" smtClean="0">
                <a:solidFill>
                  <a:schemeClr val="tx1"/>
                </a:solidFill>
                <a:effectLst/>
                <a:latin typeface="+mn-lt"/>
                <a:ea typeface="+mn-ea"/>
                <a:cs typeface="+mn-cs"/>
              </a:rPr>
              <a:t>Mike Cohn, User Stories Applied for Agile Software Development Gerald Weinberg, Quality Software Management</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Gojko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Adzic</a:t>
            </a:r>
            <a:r>
              <a:rPr lang="en-US" sz="1200" kern="1200" dirty="0" smtClean="0">
                <a:solidFill>
                  <a:schemeClr val="tx1"/>
                </a:solidFill>
                <a:effectLst/>
                <a:latin typeface="+mn-lt"/>
                <a:ea typeface="+mn-ea"/>
                <a:cs typeface="+mn-cs"/>
              </a:rPr>
              <a:t>, Specification by Example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Scott </a:t>
            </a:r>
            <a:r>
              <a:rPr lang="en-US" sz="1200" kern="1200" dirty="0" err="1" smtClean="0">
                <a:solidFill>
                  <a:schemeClr val="tx1"/>
                </a:solidFill>
                <a:effectLst/>
                <a:latin typeface="+mn-lt"/>
                <a:ea typeface="+mn-ea"/>
                <a:cs typeface="+mn-cs"/>
              </a:rPr>
              <a:t>Berkun</a:t>
            </a:r>
            <a:r>
              <a:rPr lang="en-US" sz="1200" kern="1200" dirty="0" smtClean="0">
                <a:solidFill>
                  <a:schemeClr val="tx1"/>
                </a:solidFill>
                <a:effectLst/>
                <a:latin typeface="+mn-lt"/>
                <a:ea typeface="+mn-ea"/>
                <a:cs typeface="+mn-cs"/>
              </a:rPr>
              <a:t>, Art of Project Management </a:t>
            </a:r>
            <a:endParaRPr lang="en-US" dirty="0" smtClean="0"/>
          </a:p>
          <a:p>
            <a:r>
              <a:rPr lang="en-US" sz="1200" kern="1200" dirty="0" smtClean="0">
                <a:solidFill>
                  <a:schemeClr val="tx1"/>
                </a:solidFill>
                <a:effectLst/>
                <a:latin typeface="+mn-lt"/>
                <a:ea typeface="+mn-ea"/>
                <a:cs typeface="+mn-cs"/>
              </a:rPr>
              <a:t>Mark </a:t>
            </a:r>
            <a:r>
              <a:rPr lang="en-US" sz="1200" kern="1200" dirty="0" err="1" smtClean="0">
                <a:solidFill>
                  <a:schemeClr val="tx1"/>
                </a:solidFill>
                <a:effectLst/>
                <a:latin typeface="+mn-lt"/>
                <a:ea typeface="+mn-ea"/>
                <a:cs typeface="+mn-cs"/>
              </a:rPr>
              <a:t>Denne</a:t>
            </a:r>
            <a:r>
              <a:rPr lang="en-US" sz="1200" kern="1200" dirty="0" smtClean="0">
                <a:solidFill>
                  <a:schemeClr val="tx1"/>
                </a:solidFill>
                <a:effectLst/>
                <a:latin typeface="+mn-lt"/>
                <a:ea typeface="+mn-ea"/>
                <a:cs typeface="+mn-cs"/>
              </a:rPr>
              <a:t>, Jane Cleland-Huang, Software by numbers Tom Gilb, Competitive Software Engineering</a:t>
            </a:r>
            <a:endParaRPr lang="en-US" dirty="0"/>
          </a:p>
        </p:txBody>
      </p:sp>
      <p:sp>
        <p:nvSpPr>
          <p:cNvPr id="4" name="Slide Number Placeholder 3"/>
          <p:cNvSpPr>
            <a:spLocks noGrp="1"/>
          </p:cNvSpPr>
          <p:nvPr>
            <p:ph type="sldNum" sz="quarter" idx="10"/>
          </p:nvPr>
        </p:nvSpPr>
        <p:spPr/>
        <p:txBody>
          <a:bodyPr/>
          <a:lstStyle/>
          <a:p>
            <a:fld id="{11422643-8FDE-0D4E-A211-2EFE76C9BDC6}" type="slidenum">
              <a:rPr lang="en-GB" smtClean="0"/>
              <a:t>28</a:t>
            </a:fld>
            <a:endParaRPr lang="en-GB"/>
          </a:p>
        </p:txBody>
      </p:sp>
    </p:spTree>
    <p:extLst>
      <p:ext uri="{BB962C8B-B14F-4D97-AF65-F5344CB8AC3E}">
        <p14:creationId xmlns:p14="http://schemas.microsoft.com/office/powerpoint/2010/main" val="1122720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http://www.chariho.k12.ri.us/curriculum/MIsmart/matter/matter.html</a:t>
            </a:r>
          </a:p>
          <a:p>
            <a:pPr eaLnBrk="1" hangingPunct="1"/>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1E358D-7D9A-254F-8CCD-0CE4A258D0C6}"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F93EAA-A1B5-5241-96C0-464867B3E2CC}" type="slidenum">
              <a:rPr lang="en-US" sz="1200"/>
              <a:pPr eaLnBrk="1" hangingPunct="1"/>
              <a:t>33</a:t>
            </a:fld>
            <a:endParaRPr lang="en-US" sz="120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latin typeface="Wingdings" charset="0"/>
                <a:ea typeface="ＭＳ Ｐゴシック" charset="0"/>
                <a:cs typeface="ＭＳ Ｐゴシック" charset="0"/>
              </a:rPr>
              <a:t>http://</a:t>
            </a:r>
            <a:r>
              <a:rPr lang="en-GB" dirty="0" err="1">
                <a:latin typeface="Wingdings" charset="0"/>
                <a:ea typeface="ＭＳ Ｐゴシック" charset="0"/>
                <a:cs typeface="ＭＳ Ｐゴシック" charset="0"/>
              </a:rPr>
              <a:t>www.megware.de</a:t>
            </a:r>
            <a:r>
              <a:rPr lang="en-GB" dirty="0">
                <a:latin typeface="Wingdings" charset="0"/>
                <a:ea typeface="ＭＳ Ｐゴシック" charset="0"/>
                <a:cs typeface="ＭＳ Ｐゴシック" charset="0"/>
              </a:rPr>
              <a:t>/</a:t>
            </a:r>
            <a:r>
              <a:rPr lang="en-GB" dirty="0" err="1">
                <a:latin typeface="Wingdings" charset="0"/>
                <a:ea typeface="ＭＳ Ｐゴシック" charset="0"/>
                <a:cs typeface="ＭＳ Ｐゴシック" charset="0"/>
              </a:rPr>
              <a:t>img</a:t>
            </a:r>
            <a:r>
              <a:rPr lang="en-GB" dirty="0">
                <a:latin typeface="Wingdings" charset="0"/>
                <a:ea typeface="ＭＳ Ｐゴシック" charset="0"/>
                <a:cs typeface="ＭＳ Ｐゴシック" charset="0"/>
              </a:rPr>
              <a:t>/</a:t>
            </a:r>
            <a:r>
              <a:rPr lang="en-GB" dirty="0" err="1">
                <a:latin typeface="Wingdings" charset="0"/>
                <a:ea typeface="ＭＳ Ｐゴシック" charset="0"/>
                <a:cs typeface="ＭＳ Ｐゴシック" charset="0"/>
              </a:rPr>
              <a:t>seiten</a:t>
            </a:r>
            <a:r>
              <a:rPr lang="en-GB" dirty="0">
                <a:latin typeface="Wingdings" charset="0"/>
                <a:ea typeface="ＭＳ Ｐゴシック" charset="0"/>
                <a:cs typeface="ＭＳ Ｐゴシック" charset="0"/>
              </a:rPr>
              <a:t>/cluster/</a:t>
            </a:r>
            <a:r>
              <a:rPr lang="en-GB" dirty="0" err="1">
                <a:latin typeface="Wingdings" charset="0"/>
                <a:ea typeface="ＭＳ Ｐゴシック" charset="0"/>
                <a:cs typeface="ＭＳ Ｐゴシック" charset="0"/>
              </a:rPr>
              <a:t>hoch_verfuegbar.jpg</a:t>
            </a:r>
            <a:r>
              <a:rPr lang="en-GB" dirty="0">
                <a:latin typeface="Wingdings" charset="0"/>
                <a:ea typeface="ＭＳ Ｐゴシック" charset="0"/>
                <a:cs typeface="ＭＳ Ｐゴシック" charset="0"/>
              </a:rPr>
              <a:t>	</a:t>
            </a:r>
          </a:p>
          <a:p>
            <a:pPr eaLnBrk="1" hangingPunct="1">
              <a:spcBef>
                <a:spcPct val="0"/>
              </a:spcBef>
            </a:pPr>
            <a:endParaRPr lang="en-GB" dirty="0">
              <a:latin typeface="Wingdings" charset="0"/>
              <a:ea typeface="ＭＳ Ｐゴシック" charset="0"/>
              <a:cs typeface="ＭＳ Ｐゴシック" charset="0"/>
            </a:endParaRPr>
          </a:p>
          <a:p>
            <a:pPr eaLnBrk="1" hangingPunct="1">
              <a:spcBef>
                <a:spcPct val="0"/>
              </a:spcBef>
            </a:pPr>
            <a:r>
              <a:rPr lang="en-GB" dirty="0">
                <a:latin typeface="Verdana" charset="0"/>
                <a:ea typeface="ＭＳ Ｐゴシック" charset="0"/>
                <a:cs typeface="ＭＳ Ｐゴシック" charset="0"/>
              </a:rPr>
              <a:t>While robustness is an essential HORROR requirement in all its uses, it is especially critical in drilling applications where the much longer job durations afford software defects (e.g. memory leaks) a greatly expanded opportunity to surface.  In this regard, HORROR will provide the following features or attributes:</a:t>
            </a:r>
            <a:endParaRPr lang="en-GB" sz="1800" dirty="0">
              <a:latin typeface="Verdana" charset="0"/>
              <a:ea typeface="ＭＳ Ｐゴシック" charset="0"/>
              <a:cs typeface="ＭＳ Ｐゴシック" charset="0"/>
            </a:endParaRPr>
          </a:p>
          <a:p>
            <a:pPr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C59E8A6-CB56-F448-85B4-1E2C867FA26C}" type="slidenum">
              <a:rPr lang="en-US" sz="1200"/>
              <a:pPr/>
              <a:t>6</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Deputy asst secr for systems analysis under McNamara DoD.</a:t>
            </a:r>
          </a:p>
          <a:p>
            <a:pPr eaLnBrk="1" hangingPunct="1"/>
            <a:endParaRPr lang="en-US"/>
          </a:p>
          <a:p>
            <a:pPr eaLnBrk="1" hangingPunct="1"/>
            <a:r>
              <a:rPr lang="en-US"/>
              <a:t> Alain C. Enthoven, </a:t>
            </a:r>
            <a:r>
              <a:rPr lang="ja-JP" altLang="en-US"/>
              <a:t>‘</a:t>
            </a:r>
            <a:r>
              <a:rPr lang="en-US"/>
              <a:t>Choosing Strategies and Selecting Weapon Systems, in Samuel A. Tucker, ed., A Modern Design for Defense Decision: A McNamara-Hitch-Enthoven Anthology (Wash DC: Industrial College of the Armed Forces, 1966), pp12627, cited in Hughest: Rescuing Prometheus, 1998 page 164</a:t>
            </a:r>
          </a:p>
          <a:p>
            <a:pPr eaLnBrk="1" hangingPunct="1"/>
            <a:endParaRPr lang="en-US"/>
          </a:p>
          <a:p>
            <a:pPr eaLnBrk="1" hangingPunct="1"/>
            <a:r>
              <a:rPr lang="en-US"/>
              <a:t>Goolgle.com search </a:t>
            </a:r>
          </a:p>
          <a:p>
            <a:pPr eaLnBrk="1" hangingPunct="1"/>
            <a:r>
              <a:rPr lang="en-US" sz="2400" b="1">
                <a:solidFill>
                  <a:srgbClr val="000000"/>
                </a:solidFill>
                <a:latin typeface="Arial" charset="0"/>
              </a:rPr>
              <a:t>Alain C. Enthoven </a:t>
            </a:r>
            <a:endParaRPr lang="en-US">
              <a:solidFill>
                <a:srgbClr val="000000"/>
              </a:solidFill>
              <a:latin typeface="Verdana" charset="0"/>
            </a:endParaRPr>
          </a:p>
          <a:p>
            <a:pPr eaLnBrk="1" hangingPunct="1"/>
            <a:r>
              <a:rPr lang="en-US" i="1">
                <a:solidFill>
                  <a:srgbClr val="000000"/>
                </a:solidFill>
                <a:latin typeface="Verdana" charset="0"/>
              </a:rPr>
              <a:t>Marriner S. Eccles Professor of Public and Private Management, Emeritus; </a:t>
            </a:r>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a:solidFill>
                  <a:srgbClr val="000000"/>
                </a:solidFill>
                <a:latin typeface="Verdana" charset="0"/>
              </a:rPr>
              <a:t>BA, Stanford Univ., 1952; MPhil, Oxford Univ., 1954; PhD, M.I.T., 1956; LHD (Hon.), Sierra Nevada College, 1987. Winner of the Baxter Prize for Health Services Research, 1994; Clifton Latiolais Honor Medal, 1994; Health Care Financial Management Assn. Directors' Award, 1995. Instructor, M.I.T., 1955-56; Economist, RAND Corp., 1956-60; Deputy Comptroller and Deputy Asst. Secretary of Defense, U.S. Dept. of Defense, 1961-65, Asst. Secretary of Defense for Systems Analysis, 1965-69; Vice President for Economic Planning, Litton Industries, 1969-71; President, Litton Medical Products, 1971-73; Visiting Prof., Univ. of Paris, and Visiting Fellow, St. Catherine's College, Oxford Univ., Spring 1985; Visiting Professor, London School of Hygiene and Tropical Medicine 1998-99; Visiting Fellow, New College, Oxford 1998; 1999 Rock Carling Fellow, Nuffield Trust, London. At Stanford since 1973. </a:t>
            </a: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Research Interests</a:t>
            </a:r>
            <a:endParaRPr lang="en-US">
              <a:solidFill>
                <a:srgbClr val="000000"/>
              </a:solidFill>
              <a:latin typeface="Verdana" charset="0"/>
            </a:endParaRPr>
          </a:p>
          <a:p>
            <a:pPr eaLnBrk="1" hangingPunct="1"/>
            <a:r>
              <a:rPr lang="en-US">
                <a:solidFill>
                  <a:srgbClr val="000000"/>
                </a:solidFill>
                <a:latin typeface="Verdana" charset="0"/>
              </a:rPr>
              <a:t>Current projects include, the search for an improving National Health Sevice in the United Kingdom. </a:t>
            </a: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Research Papers</a:t>
            </a:r>
            <a:endParaRPr lang="en-US">
              <a:solidFill>
                <a:srgbClr val="000000"/>
              </a:solidFill>
              <a:latin typeface="Verdana" charset="0"/>
            </a:endParaRPr>
          </a:p>
          <a:p>
            <a:pPr eaLnBrk="1" hangingPunct="1"/>
            <a:r>
              <a:rPr lang="en-US">
                <a:solidFill>
                  <a:srgbClr val="990000"/>
                </a:solidFill>
                <a:latin typeface="Verdana" charset="0"/>
              </a:rPr>
              <a:t>1292: Health Plan Purchasing Cooperatives (HPPCs) and Reform of The Small Group Health Insurance Market </a:t>
            </a:r>
            <a:endParaRPr lang="en-US">
              <a:solidFill>
                <a:srgbClr val="000000"/>
              </a:solidFill>
              <a:latin typeface="Verdana" charset="0"/>
            </a:endParaRPr>
          </a:p>
          <a:p>
            <a:pPr eaLnBrk="1" hangingPunct="1"/>
            <a:r>
              <a:rPr lang="en-US">
                <a:solidFill>
                  <a:srgbClr val="990000"/>
                </a:solidFill>
                <a:latin typeface="Verdana" charset="0"/>
              </a:rPr>
              <a:t>1023: A Consumer Choice Health Plan For The 1990s: Cost And Budget Estimates And Supporting Detail </a:t>
            </a:r>
            <a:endParaRPr lang="en-US">
              <a:solidFill>
                <a:srgbClr val="000000"/>
              </a:solidFill>
              <a:latin typeface="Verdana" charset="0"/>
            </a:endParaRPr>
          </a:p>
          <a:p>
            <a:pPr eaLnBrk="1" hangingPunct="1"/>
            <a:r>
              <a:rPr lang="en-US">
                <a:solidFill>
                  <a:srgbClr val="990000"/>
                </a:solidFill>
                <a:latin typeface="Verdana" charset="0"/>
              </a:rPr>
              <a:t>751: Will the Prospective Payment System Solve Medicare's Financial Problem? </a:t>
            </a:r>
            <a:endParaRPr lang="en-US">
              <a:solidFill>
                <a:srgbClr val="000000"/>
              </a:solidFill>
              <a:latin typeface="Verdana" charset="0"/>
            </a:endParaRPr>
          </a:p>
          <a:p>
            <a:pPr eaLnBrk="1" hangingPunct="1"/>
            <a:r>
              <a:rPr lang="en-US">
                <a:solidFill>
                  <a:srgbClr val="990000"/>
                </a:solidFill>
                <a:latin typeface="Verdana" charset="0"/>
              </a:rPr>
              <a:t>1411: Reforming Medicare Before It's Too Late </a:t>
            </a:r>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Publications</a:t>
            </a:r>
            <a:endParaRPr lang="en-US">
              <a:solidFill>
                <a:srgbClr val="000000"/>
              </a:solidFill>
              <a:latin typeface="Verdana" charset="0"/>
            </a:endParaRPr>
          </a:p>
          <a:p>
            <a:pPr eaLnBrk="1" hangingPunct="1"/>
            <a:r>
              <a:rPr lang="en-US">
                <a:solidFill>
                  <a:srgbClr val="000000"/>
                </a:solidFill>
                <a:latin typeface="Verdana" charset="0"/>
              </a:rPr>
              <a:t>The Managed Care Backlash and the Task Force in California, Health Care, 17:4, 1998 </a:t>
            </a:r>
          </a:p>
          <a:p>
            <a:pPr eaLnBrk="1" hangingPunct="1"/>
            <a:r>
              <a:rPr lang="en-US">
                <a:solidFill>
                  <a:srgbClr val="000000"/>
                </a:solidFill>
                <a:latin typeface="Verdana" charset="0"/>
              </a:rPr>
              <a:t>Markets and Collective Action in Regulating Managed Care, Health Affairs, 16:26-32, 1997 </a:t>
            </a:r>
          </a:p>
          <a:p>
            <a:pPr eaLnBrk="1" hangingPunct="1"/>
            <a:r>
              <a:rPr lang="en-US">
                <a:solidFill>
                  <a:srgbClr val="000000"/>
                </a:solidFill>
                <a:latin typeface="Verdana" charset="0"/>
              </a:rPr>
              <a:t>The Clinton Health Care Plan: A Single Payer System in Jackson Hole Clothing, Health Affairs,  1994 </a:t>
            </a:r>
          </a:p>
          <a:p>
            <a:pPr eaLnBrk="1" hangingPunct="1"/>
            <a:r>
              <a:rPr lang="en-US">
                <a:solidFill>
                  <a:srgbClr val="000000"/>
                </a:solidFill>
                <a:latin typeface="Verdana" charset="0"/>
              </a:rPr>
              <a:t>Managed Competition: History and Principles, Health Affairs, supplement 24-48, 1993 </a:t>
            </a:r>
          </a:p>
          <a:p>
            <a:pPr eaLnBrk="1" hangingPunct="1"/>
            <a:r>
              <a:rPr lang="en-US">
                <a:solidFill>
                  <a:srgbClr val="000000"/>
                </a:solidFill>
                <a:latin typeface="Verdana" charset="0"/>
              </a:rPr>
              <a:t>The Jackson Hole Initiatives for a Twenty-First Century American Health Care System, Health Economics, 1:149-168, 1992 </a:t>
            </a:r>
          </a:p>
          <a:p>
            <a:pPr eaLnBrk="1" hangingPunct="1"/>
            <a:r>
              <a:rPr lang="en-US">
                <a:solidFill>
                  <a:srgbClr val="000000"/>
                </a:solidFill>
                <a:latin typeface="Verdana" charset="0"/>
              </a:rPr>
              <a:t>A Consumer-Choice Health Plan for the 1990s: Universal Health Insurance in a System Designed to Promote Quality and Economy, New England Journal of Medicine, 320:29-37 and 94-101, 1989 </a:t>
            </a:r>
          </a:p>
          <a:p>
            <a:pPr eaLnBrk="1" hangingPunct="1"/>
            <a:r>
              <a:rPr lang="en-US">
                <a:solidFill>
                  <a:srgbClr val="000000"/>
                </a:solidFill>
                <a:latin typeface="Verdana" charset="0"/>
              </a:rPr>
              <a:t> Health Plan: The Only Practical Solution to the Soaring Cost of Medical Care, Addison-Wesley, 1980 </a:t>
            </a:r>
          </a:p>
          <a:p>
            <a:pPr eaLnBrk="1" hangingPunct="1"/>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Affiliations</a:t>
            </a:r>
            <a:endParaRPr lang="en-US">
              <a:solidFill>
                <a:srgbClr val="000000"/>
              </a:solidFill>
              <a:latin typeface="Verdana" charset="0"/>
            </a:endParaRPr>
          </a:p>
          <a:p>
            <a:pPr eaLnBrk="1" hangingPunct="1"/>
            <a:r>
              <a:rPr lang="en-US">
                <a:solidFill>
                  <a:srgbClr val="000000"/>
                </a:solidFill>
                <a:latin typeface="Verdana" charset="0"/>
              </a:rPr>
              <a:t>Chairman: </a:t>
            </a:r>
            <a:r>
              <a:rPr lang="en-US">
                <a:solidFill>
                  <a:srgbClr val="990000"/>
                </a:solidFill>
                <a:latin typeface="Verdana" charset="0"/>
              </a:rPr>
              <a:t>Managed Health Care Improvement Task Force </a:t>
            </a:r>
            <a:endParaRPr lang="en-US">
              <a:solidFill>
                <a:srgbClr val="000000"/>
              </a:solidFill>
              <a:latin typeface="Verdana" charset="0"/>
            </a:endParaRPr>
          </a:p>
          <a:p>
            <a:pPr eaLnBrk="1" hangingPunct="1"/>
            <a:r>
              <a:rPr lang="en-US">
                <a:solidFill>
                  <a:srgbClr val="000000"/>
                </a:solidFill>
                <a:latin typeface="Verdana" charset="0"/>
              </a:rPr>
              <a:t>Board of Directors: PCS Inc., 1986-90; Jackson Hole Group, 1992-98. </a:t>
            </a:r>
          </a:p>
          <a:p>
            <a:pPr eaLnBrk="1" hangingPunct="1"/>
            <a:r>
              <a:rPr lang="en-US">
                <a:solidFill>
                  <a:srgbClr val="000000"/>
                </a:solidFill>
                <a:latin typeface="Verdana" charset="0"/>
              </a:rPr>
              <a:t>Consultant: Kaiser Foundation Health Plan </a:t>
            </a:r>
          </a:p>
          <a:p>
            <a:pPr eaLnBrk="1" hangingPunct="1"/>
            <a:r>
              <a:rPr lang="en-US">
                <a:solidFill>
                  <a:srgbClr val="000000"/>
                </a:solidFill>
                <a:latin typeface="Verdana" charset="0"/>
              </a:rPr>
              <a:t>Member: Institute of Medicine of the National Academy of Sciences </a:t>
            </a:r>
          </a:p>
          <a:p>
            <a:pPr eaLnBrk="1" hangingPunct="1"/>
            <a:r>
              <a:rPr lang="en-US">
                <a:solidFill>
                  <a:srgbClr val="000000"/>
                </a:solidFill>
                <a:latin typeface="Verdana" charset="0"/>
              </a:rPr>
              <a:t>Fellow: </a:t>
            </a:r>
            <a:r>
              <a:rPr lang="en-US">
                <a:solidFill>
                  <a:srgbClr val="990000"/>
                </a:solidFill>
                <a:latin typeface="Verdana" charset="0"/>
              </a:rPr>
              <a:t>American Academy of Arts and Sciences </a:t>
            </a:r>
            <a:endParaRPr lang="en-US">
              <a:solidFill>
                <a:srgbClr val="000000"/>
              </a:solidFill>
              <a:latin typeface="Verdana" charset="0"/>
            </a:endParaRPr>
          </a:p>
          <a:p>
            <a:pPr eaLnBrk="1" hangingPunct="1"/>
            <a:r>
              <a:rPr lang="en-US">
                <a:solidFill>
                  <a:srgbClr val="000000"/>
                </a:solidFill>
                <a:latin typeface="Verdana" charset="0"/>
              </a:rPr>
              <a:t>Board of Directors: Caresoft.com 1998- </a:t>
            </a:r>
          </a:p>
          <a:p>
            <a:pPr eaLnBrk="1" hangingPunct="1"/>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Courses</a:t>
            </a:r>
            <a:endParaRPr lang="en-US">
              <a:solidFill>
                <a:srgbClr val="000000"/>
              </a:solidFill>
              <a:latin typeface="Verdana" charset="0"/>
            </a:endParaRPr>
          </a:p>
          <a:p>
            <a:pPr eaLnBrk="1" hangingPunct="1"/>
            <a:r>
              <a:rPr lang="en-US">
                <a:solidFill>
                  <a:srgbClr val="990000"/>
                </a:solidFill>
                <a:latin typeface="Verdana" charset="0"/>
              </a:rPr>
              <a:t>MBA E331 Political Economy of Health Care in the United States </a:t>
            </a:r>
            <a:endParaRPr lang="en-US">
              <a:solidFill>
                <a:srgbClr val="000000"/>
              </a:solidFill>
              <a:latin typeface="Verdana" charset="0"/>
            </a:endParaRPr>
          </a:p>
          <a:p>
            <a:pPr eaLnBrk="1" hangingPunct="1"/>
            <a:r>
              <a:rPr lang="en-US">
                <a:solidFill>
                  <a:srgbClr val="990000"/>
                </a:solidFill>
                <a:latin typeface="Verdana" charset="0"/>
              </a:rPr>
              <a:t>MBA E332 Analysis of Costs, Risks, and Benefits in Health Care </a:t>
            </a:r>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News Releases</a:t>
            </a:r>
            <a:endParaRPr lang="en-US">
              <a:solidFill>
                <a:srgbClr val="000000"/>
              </a:solidFill>
              <a:latin typeface="Verdana" charset="0"/>
            </a:endParaRPr>
          </a:p>
          <a:p>
            <a:pPr eaLnBrk="1" hangingPunct="1"/>
            <a:r>
              <a:rPr lang="en-US">
                <a:solidFill>
                  <a:srgbClr val="990000"/>
                </a:solidFill>
                <a:latin typeface="Verdana" charset="0"/>
              </a:rPr>
              <a:t>(07/01) Stanford Health Policy Experts Offer New Health Insurance Proposal </a:t>
            </a:r>
            <a:endParaRPr lang="en-US">
              <a:solidFill>
                <a:srgbClr val="000000"/>
              </a:solidFill>
              <a:latin typeface="Verdana" charset="0"/>
            </a:endParaRPr>
          </a:p>
          <a:p>
            <a:pPr eaLnBrk="1" hangingPunct="1"/>
            <a:r>
              <a:rPr lang="en-US">
                <a:solidFill>
                  <a:srgbClr val="990000"/>
                </a:solidFill>
                <a:latin typeface="Verdana" charset="0"/>
              </a:rPr>
              <a:t>(11/99) Managed Care: What Went Wrong? Can It Be Fixed? </a:t>
            </a:r>
            <a:endParaRPr lang="en-US">
              <a:solidFill>
                <a:srgbClr val="000000"/>
              </a:solidFill>
              <a:latin typeface="Verdana" charset="0"/>
            </a:endParaRPr>
          </a:p>
          <a:p>
            <a:pPr eaLnBrk="1" hangingPunct="1"/>
            <a:r>
              <a:rPr lang="en-US">
                <a:solidFill>
                  <a:srgbClr val="990000"/>
                </a:solidFill>
                <a:latin typeface="Verdana" charset="0"/>
              </a:rPr>
              <a:t>(1/98)Enthoven Commission Offers Prescription for Managed Health Care in California </a:t>
            </a:r>
            <a:endParaRPr lang="en-US">
              <a:solidFill>
                <a:srgbClr val="000000"/>
              </a:solidFill>
              <a:latin typeface="Verdana" charset="0"/>
            </a:endParaRPr>
          </a:p>
          <a:p>
            <a:pPr eaLnBrk="1" hangingPunct="1"/>
            <a:r>
              <a:rPr lang="en-US">
                <a:solidFill>
                  <a:srgbClr val="990000"/>
                </a:solidFill>
                <a:latin typeface="Verdana" charset="0"/>
              </a:rPr>
              <a:t>(6/97)Alain Enthoven named to California's Managed Health Care Improvement Task Force </a:t>
            </a:r>
            <a:endParaRPr lang="en-US">
              <a:solidFill>
                <a:srgbClr val="000000"/>
              </a:solidFill>
              <a:latin typeface="Verdana" charset="0"/>
            </a:endParaRPr>
          </a:p>
          <a:p>
            <a:pPr eaLnBrk="1" hangingPunct="1"/>
            <a:r>
              <a:rPr lang="en-US">
                <a:solidFill>
                  <a:srgbClr val="990000"/>
                </a:solidFill>
                <a:latin typeface="Verdana" charset="0"/>
              </a:rPr>
              <a:t>(3/97) Managed Care for Medicare </a:t>
            </a:r>
            <a:endParaRPr lang="en-US">
              <a:solidFill>
                <a:srgbClr val="000000"/>
              </a:solidFill>
              <a:latin typeface="Verdana" charset="0"/>
            </a:endParaRPr>
          </a:p>
          <a:p>
            <a:pPr eaLnBrk="1" hangingPunct="1"/>
            <a:r>
              <a:rPr lang="en-US">
                <a:solidFill>
                  <a:srgbClr val="990000"/>
                </a:solidFill>
                <a:latin typeface="Verdana" charset="0"/>
              </a:rPr>
              <a:t>Enthoven Receives Healthcare Financial Management Award </a:t>
            </a:r>
            <a:endParaRPr lang="en-US">
              <a:solidFill>
                <a:srgbClr val="000000"/>
              </a:solidFill>
              <a:latin typeface="Verdana" charset="0"/>
            </a:endParaRPr>
          </a:p>
          <a:p>
            <a:pPr eaLnBrk="1" hangingPunct="1"/>
            <a:r>
              <a:rPr lang="en-US">
                <a:solidFill>
                  <a:srgbClr val="990000"/>
                </a:solidFill>
                <a:latin typeface="Verdana" charset="0"/>
              </a:rPr>
              <a:t>(11/00) The Chronic Search for a Health Care Cure </a:t>
            </a:r>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800" b="1">
                <a:solidFill>
                  <a:srgbClr val="000000"/>
                </a:solidFill>
                <a:latin typeface="Arial" charset="0"/>
              </a:rPr>
              <a:t>Media Mentions</a:t>
            </a:r>
            <a:endParaRPr lang="en-US">
              <a:solidFill>
                <a:srgbClr val="000000"/>
              </a:solidFill>
              <a:latin typeface="Verdana" charset="0"/>
            </a:endParaRPr>
          </a:p>
          <a:p>
            <a:pPr eaLnBrk="1" hangingPunct="1"/>
            <a:r>
              <a:rPr lang="en-US">
                <a:solidFill>
                  <a:srgbClr val="990000"/>
                </a:solidFill>
                <a:latin typeface="Verdana" charset="0"/>
              </a:rPr>
              <a:t>Group Promotes Its Health Agenda, Los Angeles Times, January 22, 2002 </a:t>
            </a:r>
            <a:endParaRPr lang="en-US">
              <a:solidFill>
                <a:srgbClr val="000000"/>
              </a:solidFill>
              <a:latin typeface="Verdana" charset="0"/>
            </a:endParaRPr>
          </a:p>
          <a:p>
            <a:pPr eaLnBrk="1" hangingPunct="1"/>
            <a:r>
              <a:rPr lang="en-US">
                <a:solidFill>
                  <a:srgbClr val="990000"/>
                </a:solidFill>
                <a:latin typeface="Verdana" charset="0"/>
              </a:rPr>
              <a:t>Aetna Plans to Cut 6,000 More Jobs, Los Angeles Times, December 14, 2001 </a:t>
            </a:r>
            <a:endParaRPr lang="en-US">
              <a:solidFill>
                <a:srgbClr val="000000"/>
              </a:solidFill>
              <a:latin typeface="Verdana" charset="0"/>
            </a:endParaRPr>
          </a:p>
          <a:p>
            <a:pPr eaLnBrk="1" hangingPunct="1"/>
            <a:r>
              <a:rPr lang="en-US">
                <a:solidFill>
                  <a:srgbClr val="990000"/>
                </a:solidFill>
                <a:latin typeface="Verdana" charset="0"/>
              </a:rPr>
              <a:t>Fewer Choices for Workers on Benefits, New York Times, November 9, 2001 </a:t>
            </a:r>
            <a:endParaRPr lang="en-US">
              <a:solidFill>
                <a:srgbClr val="000000"/>
              </a:solidFill>
              <a:latin typeface="Verdana" charset="0"/>
            </a:endParaRPr>
          </a:p>
          <a:p>
            <a:pPr eaLnBrk="1" hangingPunct="1"/>
            <a:r>
              <a:rPr lang="en-US">
                <a:solidFill>
                  <a:srgbClr val="990000"/>
                </a:solidFill>
                <a:latin typeface="Verdana" charset="0"/>
              </a:rPr>
              <a:t>Group Seeks to Counteract Drugmakers New York Times June 30, 2000 </a:t>
            </a:r>
            <a:endParaRPr lang="en-US">
              <a:solidFill>
                <a:srgbClr val="000000"/>
              </a:solidFill>
              <a:latin typeface="Verdana" charset="0"/>
            </a:endParaRPr>
          </a:p>
          <a:p>
            <a:pPr eaLnBrk="1" hangingPunct="1"/>
            <a:r>
              <a:rPr lang="en-US">
                <a:solidFill>
                  <a:srgbClr val="990000"/>
                </a:solidFill>
                <a:latin typeface="Verdana" charset="0"/>
              </a:rPr>
              <a:t>Pitching Health Care for All Kids, San Jose Mercury, June 12, 2000 </a:t>
            </a:r>
            <a:endParaRPr lang="en-US">
              <a:solidFill>
                <a:srgbClr val="000000"/>
              </a:solidFill>
              <a:latin typeface="Verdana" charset="0"/>
            </a:endParaRPr>
          </a:p>
          <a:p>
            <a:pPr eaLnBrk="1" hangingPunct="1"/>
            <a:r>
              <a:rPr lang="en-US">
                <a:solidFill>
                  <a:srgbClr val="990000"/>
                </a:solidFill>
                <a:latin typeface="Verdana" charset="0"/>
              </a:rPr>
              <a:t>HMO Love Affair Over? USA Today,  October 20, 1999 </a:t>
            </a:r>
            <a:endParaRPr lang="en-US">
              <a:solidFill>
                <a:srgbClr val="000000"/>
              </a:solidFill>
              <a:latin typeface="Verdana" charset="0"/>
            </a:endParaRPr>
          </a:p>
          <a:p>
            <a:pPr eaLnBrk="1" hangingPunct="1"/>
            <a:r>
              <a:rPr lang="en-US">
                <a:solidFill>
                  <a:srgbClr val="000000"/>
                </a:solidFill>
                <a:latin typeface="Verdana" charset="0"/>
              </a:rPr>
              <a:t>Time to Pull the Plug on Managed Care? The Boston Globe,  September 19, 1999 </a:t>
            </a:r>
          </a:p>
          <a:p>
            <a:pPr eaLnBrk="1" hangingPunct="1"/>
            <a:r>
              <a:rPr lang="en-US">
                <a:solidFill>
                  <a:srgbClr val="990000"/>
                </a:solidFill>
                <a:latin typeface="Verdana" charset="0"/>
              </a:rPr>
              <a:t>Rx for the Health Care System, Wall Street Journal, October 8, 1998 </a:t>
            </a:r>
            <a:endParaRPr lang="en-US">
              <a:solidFill>
                <a:srgbClr val="000000"/>
              </a:solidFill>
              <a:latin typeface="Verdana" charset="0"/>
            </a:endParaRPr>
          </a:p>
          <a:p>
            <a:pPr eaLnBrk="1" hangingPunct="1"/>
            <a:r>
              <a:rPr lang="en-US">
                <a:solidFill>
                  <a:srgbClr val="990000"/>
                </a:solidFill>
                <a:latin typeface="Verdana" charset="0"/>
              </a:rPr>
              <a:t>Panel Seeks H.M.O. Overseer for the Bellwether California, The New York Times, January 6, 1998 </a:t>
            </a:r>
          </a:p>
          <a:p>
            <a:pPr eaLnBrk="1" hangingPunct="1"/>
            <a:endParaRPr lang="en-US">
              <a:solidFill>
                <a:srgbClr val="990000"/>
              </a:solidFill>
              <a:latin typeface="Verdana" charset="0"/>
            </a:endParaRPr>
          </a:p>
          <a:p>
            <a:pPr eaLnBrk="1" hangingPunct="1"/>
            <a:r>
              <a:rPr lang="en-US">
                <a:solidFill>
                  <a:srgbClr val="CCCCCC"/>
                </a:solidFill>
                <a:latin typeface="Verdana" charset="0"/>
              </a:rPr>
              <a:t>Copyright © 2002 Stanford University - Graduate School of Business</a:t>
            </a:r>
            <a:endParaRPr lang="en-US">
              <a:solidFill>
                <a:srgbClr val="000000"/>
              </a:solidFill>
              <a:latin typeface="Verdana" charset="0"/>
            </a:endParaRPr>
          </a:p>
          <a:p>
            <a:pPr eaLnBrk="1" hangingPunct="1"/>
            <a:endParaRPr lang="en-US">
              <a:solidFill>
                <a:srgbClr val="000000"/>
              </a:solidFill>
              <a:latin typeface="Verdana" charset="0"/>
            </a:endParaRPr>
          </a:p>
          <a:p>
            <a:pPr eaLnBrk="1" hangingPunct="1"/>
            <a:r>
              <a:rPr lang="en-US" sz="1300">
                <a:solidFill>
                  <a:srgbClr val="000000"/>
                </a:solidFill>
                <a:latin typeface="Arial" charset="0"/>
              </a:rPr>
              <a:t>This is the image: </a:t>
            </a:r>
            <a:r>
              <a:rPr lang="en-US" sz="1300" b="1">
                <a:solidFill>
                  <a:srgbClr val="000000"/>
                </a:solidFill>
                <a:latin typeface="Arial" charset="0"/>
              </a:rPr>
              <a:t>gobi.stanford.edu/facultybios/ fapictures/fenthovena.gif</a:t>
            </a:r>
            <a:r>
              <a:rPr lang="en-US" sz="1000" u="sng">
                <a:solidFill>
                  <a:srgbClr val="0000CC"/>
                </a:solidFill>
                <a:latin typeface="Arial" charset="0"/>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CFEED-BB78-204C-8EC1-8E6BB04AE7FE}" type="slidenum">
              <a:rPr lang="en-US" sz="1200"/>
              <a:pPr eaLnBrk="1" hangingPunct="1"/>
              <a:t>34</a:t>
            </a:fld>
            <a:endParaRPr lang="en-US" sz="120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http://img2.travelblog.org/Photos/17776/71146/t/761917-Some-of-the-famous-granite-rocks-1.jpg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5B693-15CD-084E-A720-819D21D8CBC8}" type="slidenum">
              <a:rPr lang="en-US" sz="1200"/>
              <a:pPr eaLnBrk="1" hangingPunct="1"/>
              <a:t>35</a:t>
            </a:fld>
            <a:endParaRPr lang="en-US" sz="120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5F4174-AE0B-3A44-ADE1-CC5DABC733C1}" type="slidenum">
              <a:rPr lang="en-US" sz="1200"/>
              <a:pPr eaLnBrk="1" hangingPunct="1"/>
              <a:t>36</a:t>
            </a:fld>
            <a:endParaRPr lang="en-US" sz="120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http://www.apstraining.com/images/69.jpg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6CFBAA-7CF2-E64C-89FC-8371079174F8}" type="slidenum">
              <a:rPr lang="en-US" sz="1200"/>
              <a:pPr eaLnBrk="1" hangingPunct="1"/>
              <a:t>37</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http://users.skynet.be/ronnydewinter/SQA-img/TheSoftwareQualityIceberg.jpg</a:t>
            </a:r>
          </a:p>
          <a:p>
            <a:pPr eaLnBrk="1" hangingPunct="1">
              <a:spcBef>
                <a:spcPct val="0"/>
              </a:spcBef>
            </a:pPr>
            <a:r>
              <a:rPr lang="en-US">
                <a:latin typeface="Calibri" charset="0"/>
                <a:ea typeface="ＭＳ Ｐゴシック" charset="0"/>
                <a:cs typeface="ＭＳ Ｐゴシック" charset="0"/>
              </a:rPr>
              <a:t>So once again, what is testability, exactly? Although testability is mentioned in the abstract of the recent WCAG 2.0 working draft documents and expanded in the </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Conformance</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 section, a full definition sits not in the glossary but in the </a:t>
            </a:r>
            <a:r>
              <a:rPr lang="en-US" i="1">
                <a:latin typeface="Calibri" charset="0"/>
                <a:ea typeface="ＭＳ Ｐゴシック" charset="0"/>
                <a:cs typeface="ＭＳ Ｐゴシック" charset="0"/>
              </a:rPr>
              <a:t>Requirements for WCAG 2.0 Checklists and Techniques, dated 7 February, 2003. Within this document, you will find the only definition of testability as it applies to WCAG 2.0. Here</a:t>
            </a:r>
            <a:r>
              <a:rPr lang="ja-JP" altLang="en-US" i="1">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s that definition:Definition: </a:t>
            </a:r>
            <a:r>
              <a:rPr lang="en-US" b="1" i="1">
                <a:latin typeface="Calibri" charset="0"/>
                <a:ea typeface="ＭＳ Ｐゴシック" charset="0"/>
                <a:cs typeface="ＭＳ Ｐゴシック" charset="0"/>
              </a:rPr>
              <a:t>Testable: Either Machine Testable or Reliably Human Testable.Definition: Machine Testable: There is a known algorithm (regardless of whether that algorithm is known to be implemented in tools) that will determine, with complete reliability, whether the technique has been implemented or not. Probabilistic algorithms are not sufficient.Definition: Reliably Human Testable: The technique can be tested by human inspection and it is believed that at least 80% of knowledgeable human evaluators would agree on the conclusion. The use of probabilistic machine algorithms may facilitate the human testing process but this does not make it machine testable.Definition: Not Reliably Testable: The technique is subject to human inspection but it is not believed that at least 80% of knowledgeable human evaluators would agree on the conclusion.</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71F6-D3F0-5949-AC44-18CB9DAFB6BE}" type="slidenum">
              <a:rPr lang="en-US"/>
              <a:pPr/>
              <a:t>39</a:t>
            </a:fld>
            <a:endParaRPr lang="en-US"/>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24BAC-FE7B-3E40-BF0F-513AA8A92B25}" type="slidenum">
              <a:rPr lang="en-US"/>
              <a:pPr/>
              <a:t>40</a:t>
            </a:fld>
            <a:endParaRPr lang="en-US"/>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r>
              <a:rPr lang="en-US">
                <a:latin typeface="Times-Roman" charset="0"/>
              </a:rPr>
              <a:t>Anticipation is a continuous activity throughout the project life. By looking ahead, and considering probable barriers to success, we can develop pre-arranged processes and structures to solve unforeseen problems.Anticipation allows us to plan how we handle problems, who is involved, and who is responsible for the various decisions and choices. Decision makers might be the team itself (using consensus, compromise, or voting), the team leader (using experience, advice, authority, or risk taking), the sponsor (see leader, or with advisement from others), or the higher level management members. Anticipation goes hand in hand with negotiation.</a:t>
            </a:r>
          </a:p>
          <a:p>
            <a:endParaRPr lang="en-US">
              <a:latin typeface="Times-Roman" charset="0"/>
            </a:endParaRPr>
          </a:p>
          <a:p>
            <a:r>
              <a:rPr lang="en-US"/>
              <a:t>SOURCE: www.geocities.com/Athens/2921/mgrtk006.html  </a:t>
            </a:r>
          </a:p>
          <a:p>
            <a:r>
              <a:rPr lang="en-US"/>
              <a:t>First Google hit  for </a:t>
            </a:r>
            <a:r>
              <a:rPr lang="ja-JP" altLang="en-US"/>
              <a:t>‘</a:t>
            </a:r>
            <a:r>
              <a:rPr lang="en-US"/>
              <a:t>anticipation management objective</a:t>
            </a:r>
            <a:r>
              <a:rPr lang="ja-JP" altLang="en-US"/>
              <a:t>’</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CABD8-2B59-E441-89CC-0377F72D3403}" type="slidenum">
              <a:rPr lang="en-US"/>
              <a:pPr/>
              <a:t>41</a:t>
            </a:fld>
            <a:endParaRPr lang="en-US"/>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real 20xx one page summary objectives. They were made from scratch </a:t>
            </a:r>
            <a:r>
              <a:rPr lang="en-US" dirty="0" err="1" smtClean="0"/>
              <a:t>ib</a:t>
            </a:r>
            <a:r>
              <a:rPr lang="en-US" dirty="0" smtClean="0"/>
              <a:t> 2 days and this set was extracted from about 10 pages of detailed objectives to give a one page summary.</a:t>
            </a:r>
            <a:r>
              <a:rPr lang="en-US" baseline="0" dirty="0" smtClean="0"/>
              <a:t> </a:t>
            </a:r>
            <a:r>
              <a:rPr lang="en-US" dirty="0" smtClean="0"/>
              <a:t>They were evolved in the next few months,</a:t>
            </a:r>
            <a:r>
              <a:rPr lang="en-US" baseline="0" dirty="0" smtClean="0"/>
              <a:t> and these no longer represent current objectives. This is a non confidential set. Some numbers are changed at random, but the example is the same.</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42</a:t>
            </a:fld>
            <a:endParaRPr lang="en-US"/>
          </a:p>
        </p:txBody>
      </p:sp>
    </p:spTree>
    <p:extLst>
      <p:ext uri="{BB962C8B-B14F-4D97-AF65-F5344CB8AC3E}">
        <p14:creationId xmlns:p14="http://schemas.microsoft.com/office/powerpoint/2010/main" val="299039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Added detail 2 </a:t>
            </a:r>
            <a:r>
              <a:rPr lang="en-GB" dirty="0" err="1" smtClean="0"/>
              <a:t>dec</a:t>
            </a:r>
            <a:r>
              <a:rPr lang="en-GB" dirty="0" smtClean="0"/>
              <a:t> 2013 </a:t>
            </a:r>
            <a:r>
              <a:rPr lang="en-GB" dirty="0" err="1" smtClean="0"/>
              <a:t>cph</a:t>
            </a:r>
            <a:r>
              <a:rPr lang="en-GB" dirty="0" smtClean="0"/>
              <a:t> </a:t>
            </a:r>
            <a:r>
              <a:rPr lang="en-GB" dirty="0" err="1" smtClean="0"/>
              <a:t>nordea</a:t>
            </a:r>
            <a:endParaRPr lang="en-GB" dirty="0"/>
          </a:p>
        </p:txBody>
      </p:sp>
      <p:sp>
        <p:nvSpPr>
          <p:cNvPr id="4" name="Slide Number Placeholder 3"/>
          <p:cNvSpPr>
            <a:spLocks noGrp="1"/>
          </p:cNvSpPr>
          <p:nvPr>
            <p:ph type="sldNum" sz="quarter" idx="10"/>
          </p:nvPr>
        </p:nvSpPr>
        <p:spPr/>
        <p:txBody>
          <a:bodyPr/>
          <a:lstStyle/>
          <a:p>
            <a:fld id="{C8717489-3F9C-A54C-A182-981F5554F9D5}" type="slidenum">
              <a:rPr lang="en-GB" smtClean="0"/>
              <a:t>43</a:t>
            </a:fld>
            <a:endParaRPr lang="en-GB"/>
          </a:p>
        </p:txBody>
      </p:sp>
    </p:spTree>
    <p:extLst>
      <p:ext uri="{BB962C8B-B14F-4D97-AF65-F5344CB8AC3E}">
        <p14:creationId xmlns:p14="http://schemas.microsoft.com/office/powerpoint/2010/main" val="52279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Dec 20xx non confidential example,</a:t>
            </a:r>
            <a:r>
              <a:rPr lang="en-US" baseline="0" dirty="0" smtClean="0"/>
              <a:t> using Kais </a:t>
            </a:r>
            <a:r>
              <a:rPr lang="en-US" baseline="0" dirty="0" err="1" smtClean="0"/>
              <a:t>Planguage</a:t>
            </a:r>
            <a:r>
              <a:rPr lang="en-US" baseline="0" dirty="0" smtClean="0"/>
              <a:t> Tool</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45</a:t>
            </a:fld>
            <a:endParaRPr lang="en-US"/>
          </a:p>
        </p:txBody>
      </p:sp>
    </p:spTree>
    <p:extLst>
      <p:ext uri="{BB962C8B-B14F-4D97-AF65-F5344CB8AC3E}">
        <p14:creationId xmlns:p14="http://schemas.microsoft.com/office/powerpoint/2010/main" val="183927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http://</a:t>
            </a:r>
            <a:r>
              <a:rPr lang="en-US" sz="1200" b="0" kern="1200" dirty="0" err="1" smtClean="0">
                <a:solidFill>
                  <a:schemeClr val="tx1"/>
                </a:solidFill>
                <a:latin typeface="+mn-lt"/>
                <a:ea typeface="+mn-ea"/>
                <a:cs typeface="+mn-cs"/>
              </a:rPr>
              <a:t>www.mountaingoatsoftware.com</a:t>
            </a:r>
            <a:r>
              <a:rPr lang="en-US" sz="1200" b="0" kern="1200" dirty="0" smtClean="0">
                <a:solidFill>
                  <a:schemeClr val="tx1"/>
                </a:solidFill>
                <a:latin typeface="+mn-lt"/>
                <a:ea typeface="+mn-ea"/>
                <a:cs typeface="+mn-cs"/>
              </a:rPr>
              <a:t>/blog/non-functional-requirements-as-user-stories/</a:t>
            </a:r>
          </a:p>
          <a:p>
            <a:endParaRPr lang="en-US" sz="1200" b="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		Mike Cohn</a:t>
            </a:r>
            <a:r>
              <a:rPr lang="en-GB" sz="1200" b="0" kern="1200" dirty="0" smtClean="0">
                <a:solidFill>
                  <a:schemeClr val="tx1"/>
                </a:solidFill>
                <a:latin typeface="+mn-lt"/>
                <a:ea typeface="+mn-ea"/>
                <a:cs typeface="+mn-cs"/>
              </a:rPr>
              <a:t> • 2 years ago</a:t>
            </a:r>
          </a:p>
          <a:p>
            <a:r>
              <a:rPr lang="en-GB" sz="1200" b="1" kern="1200" dirty="0" smtClean="0">
                <a:solidFill>
                  <a:schemeClr val="tx1"/>
                </a:solidFill>
                <a:latin typeface="+mn-lt"/>
                <a:ea typeface="+mn-ea"/>
                <a:cs typeface="+mn-cs"/>
              </a:rPr>
              <a:t>		−</a:t>
            </a:r>
            <a:endParaRPr lang="en-GB"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		 Hi Adam-- Thanks for sharing this. I agree with much of what you've written, in particular that most thresholds do not need to be viewed as absolutes. We don't lose all users/customers if performance is 4 seconds instead of 3. Incidentally, "Mountain Goat Software" is named after the "Mountain Goat Principle" on p. 99 of Tom </a:t>
            </a:r>
            <a:r>
              <a:rPr lang="en-GB" sz="1200" b="0" kern="1200" dirty="0" err="1" smtClean="0">
                <a:solidFill>
                  <a:schemeClr val="tx1"/>
                </a:solidFill>
                <a:latin typeface="+mn-lt"/>
                <a:ea typeface="+mn-ea"/>
                <a:cs typeface="+mn-cs"/>
              </a:rPr>
              <a:t>Gilb's</a:t>
            </a:r>
            <a:r>
              <a:rPr lang="en-GB" sz="1200" b="0" kern="1200" dirty="0" smtClean="0">
                <a:solidFill>
                  <a:schemeClr val="tx1"/>
                </a:solidFill>
                <a:latin typeface="+mn-lt"/>
                <a:ea typeface="+mn-ea"/>
                <a:cs typeface="+mn-cs"/>
              </a:rPr>
              <a:t> "Principles of Software Engineering Management" book, which is one of my </a:t>
            </a:r>
            <a:r>
              <a:rPr lang="en-GB" sz="1200" b="0" kern="1200" dirty="0" err="1" smtClean="0">
                <a:solidFill>
                  <a:schemeClr val="tx1"/>
                </a:solidFill>
                <a:latin typeface="+mn-lt"/>
                <a:ea typeface="+mn-ea"/>
                <a:cs typeface="+mn-cs"/>
              </a:rPr>
              <a:t>favorites</a:t>
            </a:r>
            <a:r>
              <a:rPr lang="en-GB" sz="1200" b="0" kern="1200" dirty="0" smtClean="0">
                <a:solidFill>
                  <a:schemeClr val="tx1"/>
                </a:solidFill>
                <a:latin typeface="+mn-lt"/>
                <a:ea typeface="+mn-ea"/>
                <a:cs typeface="+mn-cs"/>
              </a:rPr>
              <a:t>. </a:t>
            </a:r>
          </a:p>
          <a:p>
            <a:endParaRPr lang="en-GB" sz="1200" b="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Detail could be added to that user story example by adding the following conditions of satisfaction:</a:t>
            </a:r>
          </a:p>
          <a:p>
            <a:r>
              <a:rPr lang="en-GB" sz="1200" kern="1200" dirty="0" smtClean="0">
                <a:solidFill>
                  <a:schemeClr val="tx1"/>
                </a:solidFill>
                <a:latin typeface="+mn-lt"/>
                <a:ea typeface="+mn-ea"/>
                <a:cs typeface="+mn-cs"/>
              </a:rPr>
              <a:t>Make sure it works with major retail holidays: Christmas, Easter, President’s Day, Mother’s Day, Father’s Day, </a:t>
            </a:r>
            <a:r>
              <a:rPr lang="en-GB" sz="1200" kern="1200" dirty="0" err="1" smtClean="0">
                <a:solidFill>
                  <a:schemeClr val="tx1"/>
                </a:solidFill>
                <a:latin typeface="+mn-lt"/>
                <a:ea typeface="+mn-ea"/>
                <a:cs typeface="+mn-cs"/>
              </a:rPr>
              <a:t>Labor</a:t>
            </a:r>
            <a:r>
              <a:rPr lang="en-GB" sz="1200" kern="1200" dirty="0" smtClean="0">
                <a:solidFill>
                  <a:schemeClr val="tx1"/>
                </a:solidFill>
                <a:latin typeface="+mn-lt"/>
                <a:ea typeface="+mn-ea"/>
                <a:cs typeface="+mn-cs"/>
              </a:rPr>
              <a:t> Day, New Year’s Day.</a:t>
            </a:r>
          </a:p>
          <a:p>
            <a:r>
              <a:rPr lang="en-GB" sz="1200" kern="1200" dirty="0" smtClean="0">
                <a:solidFill>
                  <a:schemeClr val="tx1"/>
                </a:solidFill>
                <a:latin typeface="+mn-lt"/>
                <a:ea typeface="+mn-ea"/>
                <a:cs typeface="+mn-cs"/>
              </a:rPr>
              <a:t>Support holidays that span two calendar years (none span three).</a:t>
            </a:r>
          </a:p>
          <a:p>
            <a:r>
              <a:rPr lang="en-GB" sz="1200" kern="1200" dirty="0" smtClean="0">
                <a:solidFill>
                  <a:schemeClr val="tx1"/>
                </a:solidFill>
                <a:latin typeface="+mn-lt"/>
                <a:ea typeface="+mn-ea"/>
                <a:cs typeface="+mn-cs"/>
              </a:rPr>
              <a:t>Holiday seasons can be set from one holiday to the next (such as Thanksgiving to Christmas).</a:t>
            </a:r>
          </a:p>
          <a:p>
            <a:r>
              <a:rPr lang="en-GB" sz="1200" kern="1200" dirty="0" smtClean="0">
                <a:solidFill>
                  <a:schemeClr val="tx1"/>
                </a:solidFill>
                <a:latin typeface="+mn-lt"/>
                <a:ea typeface="+mn-ea"/>
                <a:cs typeface="+mn-cs"/>
              </a:rPr>
              <a:t>Holiday seasons can be set to be a number of days prior to the holiday.</a:t>
            </a:r>
          </a:p>
          <a:p>
            <a:r>
              <a:rPr lang="en-GB" sz="1200" b="0" kern="1200" dirty="0" smtClean="0">
                <a:solidFill>
                  <a:schemeClr val="tx1"/>
                </a:solidFill>
                <a:latin typeface="+mn-lt"/>
                <a:ea typeface="+mn-ea"/>
                <a:cs typeface="+mn-cs"/>
              </a:rPr>
              <a:t>(the </a:t>
            </a:r>
            <a:r>
              <a:rPr lang="en-GB" sz="1200" b="0" kern="1200" dirty="0" err="1" smtClean="0">
                <a:solidFill>
                  <a:schemeClr val="tx1"/>
                </a:solidFill>
                <a:latin typeface="+mn-lt"/>
                <a:ea typeface="+mn-ea"/>
                <a:cs typeface="+mn-cs"/>
              </a:rPr>
              <a:t>vp</a:t>
            </a:r>
            <a:r>
              <a:rPr lang="en-GB" sz="1200" b="0" kern="1200" dirty="0" smtClean="0">
                <a:solidFill>
                  <a:schemeClr val="tx1"/>
                </a:solidFill>
                <a:latin typeface="+mn-lt"/>
                <a:ea typeface="+mn-ea"/>
                <a:cs typeface="+mn-cs"/>
              </a:rPr>
              <a:t> </a:t>
            </a:r>
            <a:r>
              <a:rPr lang="en-GB" sz="1200" b="0" kern="1200" dirty="0" err="1" smtClean="0">
                <a:solidFill>
                  <a:schemeClr val="tx1"/>
                </a:solidFill>
                <a:latin typeface="+mn-lt"/>
                <a:ea typeface="+mn-ea"/>
                <a:cs typeface="+mn-cs"/>
              </a:rPr>
              <a:t>mkt</a:t>
            </a:r>
            <a:r>
              <a:rPr lang="en-GB" sz="1200" b="0" kern="1200" dirty="0" smtClean="0">
                <a:solidFill>
                  <a:schemeClr val="tx1"/>
                </a:solidFill>
                <a:latin typeface="+mn-lt"/>
                <a:ea typeface="+mn-ea"/>
                <a:cs typeface="+mn-cs"/>
              </a:rPr>
              <a:t> last user story)</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Adam Russell</a:t>
            </a:r>
            <a:r>
              <a:rPr lang="en-US" sz="1200" b="0" kern="1200" dirty="0" smtClean="0">
                <a:solidFill>
                  <a:schemeClr val="tx1"/>
                </a:solidFill>
                <a:latin typeface="+mn-lt"/>
                <a:ea typeface="+mn-ea"/>
                <a:cs typeface="+mn-cs"/>
              </a:rPr>
              <a:t> • 2 years ago</a:t>
            </a:r>
          </a:p>
          <a:p>
            <a:r>
              <a:rPr lang="en-US" sz="1200" b="1" kern="1200" dirty="0" smtClean="0">
                <a:solidFill>
                  <a:schemeClr val="tx1"/>
                </a:solidFill>
                <a:latin typeface="+mn-lt"/>
                <a:ea typeface="+mn-ea"/>
                <a:cs typeface="+mn-cs"/>
              </a:rPr>
              <a:t>		−</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		 I had the </a:t>
            </a:r>
            <a:r>
              <a:rPr lang="en-US" sz="1200" b="0" kern="1200" dirty="0" err="1" smtClean="0">
                <a:solidFill>
                  <a:schemeClr val="tx1"/>
                </a:solidFill>
                <a:latin typeface="+mn-lt"/>
                <a:ea typeface="+mn-ea"/>
                <a:cs typeface="+mn-cs"/>
              </a:rPr>
              <a:t>gilb</a:t>
            </a:r>
            <a:r>
              <a:rPr lang="en-US" sz="1200" b="0" kern="1200" dirty="0" smtClean="0">
                <a:solidFill>
                  <a:schemeClr val="tx1"/>
                </a:solidFill>
                <a:latin typeface="+mn-lt"/>
                <a:ea typeface="+mn-ea"/>
                <a:cs typeface="+mn-cs"/>
              </a:rPr>
              <a:t> epiphany on NFR's many years ago and it has been a key guiding framework since then. I am now working to </a:t>
            </a:r>
            <a:r>
              <a:rPr lang="en-US" sz="1200" b="0" kern="1200" dirty="0" err="1" smtClean="0">
                <a:solidFill>
                  <a:schemeClr val="tx1"/>
                </a:solidFill>
                <a:latin typeface="+mn-lt"/>
                <a:ea typeface="+mn-ea"/>
                <a:cs typeface="+mn-cs"/>
              </a:rPr>
              <a:t>operationalise</a:t>
            </a:r>
            <a:r>
              <a:rPr lang="en-US" sz="1200" b="0" kern="1200" dirty="0" smtClean="0">
                <a:solidFill>
                  <a:schemeClr val="tx1"/>
                </a:solidFill>
                <a:latin typeface="+mn-lt"/>
                <a:ea typeface="+mn-ea"/>
                <a:cs typeface="+mn-cs"/>
              </a:rPr>
              <a:t> this approach into a practical process that integrates User </a:t>
            </a:r>
            <a:r>
              <a:rPr lang="en-US" sz="1200" b="0" kern="1200" dirty="0" err="1" smtClean="0">
                <a:solidFill>
                  <a:schemeClr val="tx1"/>
                </a:solidFill>
                <a:latin typeface="+mn-lt"/>
                <a:ea typeface="+mn-ea"/>
                <a:cs typeface="+mn-cs"/>
              </a:rPr>
              <a:t>Centred</a:t>
            </a:r>
            <a:r>
              <a:rPr lang="en-US" sz="1200" b="0" kern="1200" dirty="0" smtClean="0">
                <a:solidFill>
                  <a:schemeClr val="tx1"/>
                </a:solidFill>
                <a:latin typeface="+mn-lt"/>
                <a:ea typeface="+mn-ea"/>
                <a:cs typeface="+mn-cs"/>
              </a:rPr>
              <a:t> Design, product-level User Stories and agile development with a more traditional enterprise governance environment. my interpretation of </a:t>
            </a:r>
            <a:r>
              <a:rPr lang="en-US" sz="1200" b="0" kern="1200" dirty="0" err="1" smtClean="0">
                <a:solidFill>
                  <a:schemeClr val="tx1"/>
                </a:solidFill>
                <a:latin typeface="+mn-lt"/>
                <a:ea typeface="+mn-ea"/>
                <a:cs typeface="+mn-cs"/>
              </a:rPr>
              <a:t>Gilb's</a:t>
            </a:r>
            <a:r>
              <a:rPr lang="en-US" sz="1200" b="0" kern="1200" dirty="0" smtClean="0">
                <a:solidFill>
                  <a:schemeClr val="tx1"/>
                </a:solidFill>
                <a:latin typeface="+mn-lt"/>
                <a:ea typeface="+mn-ea"/>
                <a:cs typeface="+mn-cs"/>
              </a:rPr>
              <a:t> work is that NFR's are a set of scalar ranges along one or more dimensions that are important to your particular product space.  Btw, Tom has elaborated a very well defined set of quality scales that are applicable to most software systems into a nicely self-contained and complete hierarchy, but I haven't worked in many teams that can "get" that level of sophistication Nonetheless there will be a finite set of quality dimensions that make sense to your application area (even though they may be less perfectly integrated with each other than Tom's hierarchy).  it's important to </a:t>
            </a:r>
            <a:r>
              <a:rPr lang="en-US" sz="1200" b="0" kern="1200" dirty="0" err="1" smtClean="0">
                <a:solidFill>
                  <a:schemeClr val="tx1"/>
                </a:solidFill>
                <a:latin typeface="+mn-lt"/>
                <a:ea typeface="+mn-ea"/>
                <a:cs typeface="+mn-cs"/>
              </a:rPr>
              <a:t>realise</a:t>
            </a:r>
            <a:r>
              <a:rPr lang="en-US" sz="1200" b="0" kern="1200" dirty="0" smtClean="0">
                <a:solidFill>
                  <a:schemeClr val="tx1"/>
                </a:solidFill>
                <a:latin typeface="+mn-lt"/>
                <a:ea typeface="+mn-ea"/>
                <a:cs typeface="+mn-cs"/>
              </a:rPr>
              <a:t> that (except in rare cases) these values are on a continuum and not isolated discrete values which are interpreted as "good" or "bad".  For example the dimension of response time to a user action. You may define 3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as minimum acceptable and 5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as full production target. That sense of absolutism might be fine for the system owner, but for an end user in a population you are going to have a large range of groups who have very different levels of sensitivity to this quality dimension. You might capture 100% of your target market at 3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and 95 % at 5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but there will be a large percentage for whom 8 or 10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is acceptable, and another group for whom 15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is ok etc. So, the aggregate effect of defining multiple quality dimensions is to define an ecosystem in which your target users will live: quantitative ranges of availability, performance, usability and the sub-dimensional quality scales that exist within each of these. this is not a binary scenario (except in rare cases) but a set of statistical aggregates that will affect your market take up. at this level it is perfect for Business Case development: e.g. if you build it with 3secs response time and 6 9's availability, it will cost you $30m and you'll capture 20% of the market. But if you build it with 3 </a:t>
            </a:r>
            <a:r>
              <a:rPr lang="en-US" sz="1200" b="0" kern="1200" dirty="0" err="1" smtClean="0">
                <a:solidFill>
                  <a:schemeClr val="tx1"/>
                </a:solidFill>
                <a:latin typeface="+mn-lt"/>
                <a:ea typeface="+mn-ea"/>
                <a:cs typeface="+mn-cs"/>
              </a:rPr>
              <a:t>secs</a:t>
            </a:r>
            <a:r>
              <a:rPr lang="en-US" sz="1200" b="0" kern="1200" dirty="0" smtClean="0">
                <a:solidFill>
                  <a:schemeClr val="tx1"/>
                </a:solidFill>
                <a:latin typeface="+mn-lt"/>
                <a:ea typeface="+mn-ea"/>
                <a:cs typeface="+mn-cs"/>
              </a:rPr>
              <a:t> response time and 95% availability, it'll cost you $10m and you'll capture 15% of the market. Only your business guys can tell you whether the extra $20m is worth the extra 5%, and so forth.  as you start to set your first target and minimum acceptable values on these dimensions, you focus the team's attention on this ecosystem; initially indirectly (I dare myself to use the word "ecosystem" in the first workshop - not) In a long-range product development program it's important to </a:t>
            </a:r>
            <a:r>
              <a:rPr lang="en-US" sz="1200" b="0" kern="1200" dirty="0" err="1" smtClean="0">
                <a:solidFill>
                  <a:schemeClr val="tx1"/>
                </a:solidFill>
                <a:latin typeface="+mn-lt"/>
                <a:ea typeface="+mn-ea"/>
                <a:cs typeface="+mn-cs"/>
              </a:rPr>
              <a:t>realise</a:t>
            </a:r>
            <a:r>
              <a:rPr lang="en-US" sz="1200" b="0" kern="1200" dirty="0" smtClean="0">
                <a:solidFill>
                  <a:schemeClr val="tx1"/>
                </a:solidFill>
                <a:latin typeface="+mn-lt"/>
                <a:ea typeface="+mn-ea"/>
                <a:cs typeface="+mn-cs"/>
              </a:rPr>
              <a:t> that the target, minimum acceptable, stretch and ideal values on these scales will change, as you learn more about the market and more about the technology. It is absolutely critical to lay down the initial scales and target levels early to start the process of focusing your attention on what qualities are valued in your target user population, and developing the team vocabulary to describe and </a:t>
            </a:r>
            <a:r>
              <a:rPr lang="en-US" sz="1200" b="0" kern="1200" dirty="0" err="1" smtClean="0">
                <a:solidFill>
                  <a:schemeClr val="tx1"/>
                </a:solidFill>
                <a:latin typeface="+mn-lt"/>
                <a:ea typeface="+mn-ea"/>
                <a:cs typeface="+mn-cs"/>
              </a:rPr>
              <a:t>analyse</a:t>
            </a:r>
            <a:r>
              <a:rPr lang="en-US" sz="1200" b="0" kern="1200" dirty="0" smtClean="0">
                <a:solidFill>
                  <a:schemeClr val="tx1"/>
                </a:solidFill>
                <a:latin typeface="+mn-lt"/>
                <a:ea typeface="+mn-ea"/>
                <a:cs typeface="+mn-cs"/>
              </a:rPr>
              <a:t> them. In recent days I've had some fairly visceral responses to the suggestion that we start to establish these frameworks: essentially "how can I set a response time when I don't even know what hardware is being used to host the application, or where it will be located". as (I think) Tom Gilb said in one of his books (and </a:t>
            </a:r>
            <a:r>
              <a:rPr lang="en-US" sz="1200" b="0" kern="1200" dirty="0" err="1" smtClean="0">
                <a:solidFill>
                  <a:schemeClr val="tx1"/>
                </a:solidFill>
                <a:latin typeface="+mn-lt"/>
                <a:ea typeface="+mn-ea"/>
                <a:cs typeface="+mn-cs"/>
              </a:rPr>
              <a:t>i'm</a:t>
            </a:r>
            <a:r>
              <a:rPr lang="en-US" sz="1200" b="0" kern="1200" dirty="0" smtClean="0">
                <a:solidFill>
                  <a:schemeClr val="tx1"/>
                </a:solidFill>
                <a:latin typeface="+mn-lt"/>
                <a:ea typeface="+mn-ea"/>
                <a:cs typeface="+mn-cs"/>
              </a:rPr>
              <a:t> going completely from memory here): "I can implement any functional requirement you ask as long as you relax sufficiently the non-functional requirements with which </a:t>
            </a:r>
            <a:r>
              <a:rPr lang="en-US" sz="1200" b="0" kern="1200" dirty="0" err="1" smtClean="0">
                <a:solidFill>
                  <a:schemeClr val="tx1"/>
                </a:solidFill>
                <a:latin typeface="+mn-lt"/>
                <a:ea typeface="+mn-ea"/>
                <a:cs typeface="+mn-cs"/>
              </a:rPr>
              <a:t>i</a:t>
            </a:r>
            <a:r>
              <a:rPr lang="en-US" sz="1200" b="0" kern="1200" dirty="0" smtClean="0">
                <a:solidFill>
                  <a:schemeClr val="tx1"/>
                </a:solidFill>
                <a:latin typeface="+mn-lt"/>
                <a:ea typeface="+mn-ea"/>
                <a:cs typeface="+mn-cs"/>
              </a:rPr>
              <a:t> must comply when doing so" (or words to that effect).  Unfortunately it's all too easy for teams to have a mental "fingers crossed" approach when confronting these qualities: "well of course I can provide *instant* response as long as *instant* means 12 seconds" or "...if we disregard the cellular network latency" ... etc. if you don't start trying to define the target ecosystem quantitatively and explicitly, you will never get full alignment on what you are trying to define and build.  on the specifics of "how to do it" my 10c worth is as follows: 1) </a:t>
            </a:r>
            <a:r>
              <a:rPr lang="en-US" sz="1200" b="0" kern="1200" dirty="0" err="1" smtClean="0">
                <a:solidFill>
                  <a:schemeClr val="tx1"/>
                </a:solidFill>
                <a:latin typeface="+mn-lt"/>
                <a:ea typeface="+mn-ea"/>
                <a:cs typeface="+mn-cs"/>
              </a:rPr>
              <a:t>i</a:t>
            </a:r>
            <a:r>
              <a:rPr lang="en-US" sz="1200" b="0" kern="1200" dirty="0" smtClean="0">
                <a:solidFill>
                  <a:schemeClr val="tx1"/>
                </a:solidFill>
                <a:latin typeface="+mn-lt"/>
                <a:ea typeface="+mn-ea"/>
                <a:cs typeface="+mn-cs"/>
              </a:rPr>
              <a:t> think it depends on your team's level of sophistication and experience whether you start with a "public" and explicitly defined NFR framework at the start, or build it up from the user stories (see below), but you must always start with a private framework in place: one that you understand intimately and can act as your assurance framework. 2) I think starting with the phrasing of these NFR's in the user stories (as per Mike's old post above) with a user's target value is a good one: "as a user, I want to see my news stories appear within 10 seconds so that my security lockout doesn't invoke due to non-activity". This gets the scale onto the agenda and we can focus on the benefit(s). not every user story has to have this but you are trying to expose the targets that are valued by your key users. 3) once you have built up a set of stories that have value descriptors, you can start to extract them and integrate them into an NFR framework - refining the definitions of each of the values and consolidating, where appropriate, multiple descriptions of the same thing. 4) at this stage, if you haven't had your full framework public, this is the time to use your framework to make sure you aren't missing anything. 5) finally (in terms of this stage) you attack the dimensions to explore the </a:t>
            </a:r>
            <a:r>
              <a:rPr lang="en-US" sz="1200" b="0" kern="1200" dirty="0" err="1" smtClean="0">
                <a:solidFill>
                  <a:schemeClr val="tx1"/>
                </a:solidFill>
                <a:latin typeface="+mn-lt"/>
                <a:ea typeface="+mn-ea"/>
                <a:cs typeface="+mn-cs"/>
              </a:rPr>
              <a:t>continumum</a:t>
            </a:r>
            <a:r>
              <a:rPr lang="en-US" sz="1200" b="0" kern="1200" dirty="0" smtClean="0">
                <a:solidFill>
                  <a:schemeClr val="tx1"/>
                </a:solidFill>
                <a:latin typeface="+mn-lt"/>
                <a:ea typeface="+mn-ea"/>
                <a:cs typeface="+mn-cs"/>
              </a:rPr>
              <a:t> of values and set your various points: minimum acceptable, target (on date) etc. there is much </a:t>
            </a:r>
            <a:r>
              <a:rPr lang="en-US" sz="1200" b="0" kern="1200" dirty="0" err="1" smtClean="0">
                <a:solidFill>
                  <a:schemeClr val="tx1"/>
                </a:solidFill>
                <a:latin typeface="+mn-lt"/>
                <a:ea typeface="+mn-ea"/>
                <a:cs typeface="+mn-cs"/>
              </a:rPr>
              <a:t>furhter</a:t>
            </a:r>
            <a:r>
              <a:rPr lang="en-US" sz="1200" b="0" kern="1200" dirty="0" smtClean="0">
                <a:solidFill>
                  <a:schemeClr val="tx1"/>
                </a:solidFill>
                <a:latin typeface="+mn-lt"/>
                <a:ea typeface="+mn-ea"/>
                <a:cs typeface="+mn-cs"/>
              </a:rPr>
              <a:t> refinement that comes later when you have to start costing these, but the idea is to carry these scales all the way through your sprints and testing (at which time you start recording actual values on dates) and then into your early stage deployments, user testing, etc. </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a:t>
            </a:r>
            <a:r>
              <a:rPr lang="en-GB" sz="1200" kern="1200" dirty="0" smtClean="0">
                <a:solidFill>
                  <a:schemeClr val="tx1"/>
                </a:solidFill>
                <a:latin typeface="+mn-lt"/>
                <a:ea typeface="+mn-ea"/>
                <a:cs typeface="+mn-cs"/>
              </a:rPr>
              <a:t>For example the dimension of response time to a user action. You may define 3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as minimum acceptable and 5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as full production target. That sense of absolutism might be fine for the system owner, but for an end user in a population you are going to have a large range of groups who have very different levels of sensitivity to this quality dimension. You might capture 100% of your target market at 3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and 95 % at 5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but there will be a large percentage for whom 8 or 10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is acceptable, and another group for whom 15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is ok etc.</a:t>
            </a:r>
          </a:p>
          <a:p>
            <a:r>
              <a:rPr lang="en-GB" sz="1200" kern="1200" dirty="0" smtClean="0">
                <a:solidFill>
                  <a:schemeClr val="tx1"/>
                </a:solidFill>
                <a:latin typeface="+mn-lt"/>
                <a:ea typeface="+mn-ea"/>
                <a:cs typeface="+mn-cs"/>
              </a:rPr>
              <a:t>So, the aggregate effect of defining multiple quality dimensions is to define an ecosystem in which your target users will live: quantitative ranges of availability, performance, usability and the sub-dimensional quality scales that exist within each of these. this is not a binary scenario (except in rare cases) but a set of statistical aggregates that will affect your market take up.</a:t>
            </a:r>
          </a:p>
          <a:p>
            <a:r>
              <a:rPr lang="en-GB" sz="1200" kern="1200" dirty="0" smtClean="0">
                <a:solidFill>
                  <a:schemeClr val="tx1"/>
                </a:solidFill>
                <a:latin typeface="+mn-lt"/>
                <a:ea typeface="+mn-ea"/>
                <a:cs typeface="+mn-cs"/>
              </a:rPr>
              <a:t>at this level it is perfect for Business Case development: e.g. if you build it with 3secs response time and 6 9's availability, it will cost you $30m and you'll capture 20% of the market. But if you build it with 3 </a:t>
            </a:r>
            <a:r>
              <a:rPr lang="en-GB" sz="1200" kern="1200" dirty="0" err="1" smtClean="0">
                <a:solidFill>
                  <a:schemeClr val="tx1"/>
                </a:solidFill>
                <a:latin typeface="+mn-lt"/>
                <a:ea typeface="+mn-ea"/>
                <a:cs typeface="+mn-cs"/>
              </a:rPr>
              <a:t>secs</a:t>
            </a:r>
            <a:r>
              <a:rPr lang="en-GB" sz="1200" kern="1200" dirty="0" smtClean="0">
                <a:solidFill>
                  <a:schemeClr val="tx1"/>
                </a:solidFill>
                <a:latin typeface="+mn-lt"/>
                <a:ea typeface="+mn-ea"/>
                <a:cs typeface="+mn-cs"/>
              </a:rPr>
              <a:t> response time and 95% availability, it'll cost you $10m and you'll capture 15% of the market. Only your business guys can tell you whether the extra $20m is worth the extra 5%, and so forth.</a:t>
            </a:r>
          </a:p>
          <a:p>
            <a:r>
              <a:rPr lang="en-GB" sz="1200" kern="1200" dirty="0" smtClean="0">
                <a:solidFill>
                  <a:schemeClr val="tx1"/>
                </a:solidFill>
                <a:latin typeface="+mn-lt"/>
                <a:ea typeface="+mn-ea"/>
                <a:cs typeface="+mn-cs"/>
              </a:rPr>
              <a:t>as you start to set your first target and minimum acceptable values on these dimensions, you focus the team's attention on this ecosystem; initially indirectly (I dare myself to use the word "ecosystem" in the first workshop - not)</a:t>
            </a:r>
          </a:p>
          <a:p>
            <a:r>
              <a:rPr lang="en-GB" sz="1200" kern="1200" dirty="0" smtClean="0">
                <a:solidFill>
                  <a:schemeClr val="tx1"/>
                </a:solidFill>
                <a:latin typeface="+mn-lt"/>
                <a:ea typeface="+mn-ea"/>
                <a:cs typeface="+mn-cs"/>
              </a:rPr>
              <a:t>In a long-range product development program it's important to realise that the target, minimum acceptable, stretch and ideal values on these scales will change, as you learn more about the market and more about the technology.</a:t>
            </a:r>
          </a:p>
          <a:p>
            <a:r>
              <a:rPr lang="en-GB" sz="1200" kern="1200" dirty="0" smtClean="0">
                <a:solidFill>
                  <a:schemeClr val="tx1"/>
                </a:solidFill>
                <a:latin typeface="+mn-lt"/>
                <a:ea typeface="+mn-ea"/>
                <a:cs typeface="+mn-cs"/>
              </a:rPr>
              <a:t>It is absolutely critical to lay down the initial scales and target levels early to start the process of focusing your attention on what qualities are valued in your target user population, and developing the team vocabulary to describe and analyse them.</a:t>
            </a:r>
          </a:p>
          <a:p>
            <a:r>
              <a:rPr lang="en-GB" sz="1200" kern="1200" dirty="0" smtClean="0">
                <a:solidFill>
                  <a:schemeClr val="tx1"/>
                </a:solidFill>
                <a:latin typeface="+mn-lt"/>
                <a:ea typeface="+mn-ea"/>
                <a:cs typeface="+mn-cs"/>
              </a:rPr>
              <a:t>In recent days I've had some fairly visceral responses to the suggestion that we start to establish these frameworks: essentially "how can I set a response time when I don't even know what hardware is being used to host the application, or where it will be located".</a:t>
            </a:r>
          </a:p>
          <a:p>
            <a:r>
              <a:rPr lang="en-GB" sz="1200" kern="1200" dirty="0" smtClean="0">
                <a:solidFill>
                  <a:schemeClr val="tx1"/>
                </a:solidFill>
                <a:latin typeface="+mn-lt"/>
                <a:ea typeface="+mn-ea"/>
                <a:cs typeface="+mn-cs"/>
              </a:rPr>
              <a:t>as (I think) Tom Gilb said in one of his books (and </a:t>
            </a:r>
            <a:r>
              <a:rPr lang="en-GB" sz="1200" kern="1200" dirty="0" err="1" smtClean="0">
                <a:solidFill>
                  <a:schemeClr val="tx1"/>
                </a:solidFill>
                <a:latin typeface="+mn-lt"/>
                <a:ea typeface="+mn-ea"/>
                <a:cs typeface="+mn-cs"/>
              </a:rPr>
              <a:t>i'm</a:t>
            </a:r>
            <a:r>
              <a:rPr lang="en-GB" sz="1200" kern="1200" dirty="0" smtClean="0">
                <a:solidFill>
                  <a:schemeClr val="tx1"/>
                </a:solidFill>
                <a:latin typeface="+mn-lt"/>
                <a:ea typeface="+mn-ea"/>
                <a:cs typeface="+mn-cs"/>
              </a:rPr>
              <a:t> going completely from memory here): "I can implement any functional requirement you ask as long as you relax sufficiently the non-functional requirements with which </a:t>
            </a:r>
            <a:r>
              <a:rPr lang="en-GB" sz="1200" kern="1200" dirty="0" err="1" smtClean="0">
                <a:solidFill>
                  <a:schemeClr val="tx1"/>
                </a:solidFill>
                <a:latin typeface="+mn-lt"/>
                <a:ea typeface="+mn-ea"/>
                <a:cs typeface="+mn-cs"/>
              </a:rPr>
              <a:t>i</a:t>
            </a:r>
            <a:r>
              <a:rPr lang="en-GB" sz="1200" kern="1200" dirty="0" smtClean="0">
                <a:solidFill>
                  <a:schemeClr val="tx1"/>
                </a:solidFill>
                <a:latin typeface="+mn-lt"/>
                <a:ea typeface="+mn-ea"/>
                <a:cs typeface="+mn-cs"/>
              </a:rPr>
              <a:t> must comply when doing so" (or words to that effect).</a:t>
            </a:r>
          </a:p>
          <a:p>
            <a:r>
              <a:rPr lang="en-GB" sz="1200" kern="1200" dirty="0" smtClean="0">
                <a:solidFill>
                  <a:schemeClr val="tx1"/>
                </a:solidFill>
                <a:latin typeface="+mn-lt"/>
                <a:ea typeface="+mn-ea"/>
                <a:cs typeface="+mn-cs"/>
              </a:rPr>
              <a:t>Unfortunately it's all too easy for teams to have a mental "fingers crossed" approach when confronting these qualities: "well of course I can provide *instant* response as long as *instant* means 12 seconds" or "...if we disregard the cellular network latency" ... etc.</a:t>
            </a:r>
          </a:p>
          <a:p>
            <a:r>
              <a:rPr lang="en-GB" sz="1200" kern="1200" dirty="0" smtClean="0">
                <a:solidFill>
                  <a:schemeClr val="tx1"/>
                </a:solidFill>
                <a:latin typeface="+mn-lt"/>
                <a:ea typeface="+mn-ea"/>
                <a:cs typeface="+mn-cs"/>
              </a:rPr>
              <a:t>if you don't start trying to define the target ecosystem quantitatively and explicitly, you will never get full alignment on what you are trying to define and build.</a:t>
            </a:r>
          </a:p>
          <a:p>
            <a:r>
              <a:rPr lang="en-GB" sz="1200" kern="1200" dirty="0" smtClean="0">
                <a:solidFill>
                  <a:schemeClr val="tx1"/>
                </a:solidFill>
                <a:latin typeface="+mn-lt"/>
                <a:ea typeface="+mn-ea"/>
                <a:cs typeface="+mn-cs"/>
              </a:rPr>
              <a:t>on the specifics of "how to do it" my 10c worth is as follows:</a:t>
            </a:r>
          </a:p>
          <a:p>
            <a:r>
              <a:rPr lang="en-GB" sz="1200" kern="1200" dirty="0" smtClean="0">
                <a:solidFill>
                  <a:schemeClr val="tx1"/>
                </a:solidFill>
                <a:latin typeface="+mn-lt"/>
                <a:ea typeface="+mn-ea"/>
                <a:cs typeface="+mn-cs"/>
              </a:rPr>
              <a:t>1) </a:t>
            </a:r>
            <a:r>
              <a:rPr lang="en-GB" sz="1200" kern="1200" dirty="0" err="1" smtClean="0">
                <a:solidFill>
                  <a:schemeClr val="tx1"/>
                </a:solidFill>
                <a:latin typeface="+mn-lt"/>
                <a:ea typeface="+mn-ea"/>
                <a:cs typeface="+mn-cs"/>
              </a:rPr>
              <a:t>i</a:t>
            </a:r>
            <a:r>
              <a:rPr lang="en-GB" sz="1200" kern="1200" dirty="0" smtClean="0">
                <a:solidFill>
                  <a:schemeClr val="tx1"/>
                </a:solidFill>
                <a:latin typeface="+mn-lt"/>
                <a:ea typeface="+mn-ea"/>
                <a:cs typeface="+mn-cs"/>
              </a:rPr>
              <a:t> think it depends on your team's level of sophistication and experience whether you start with a "public" and explicitly defined NFR framework at the start, or build it up from the user stories (see below), but you must always start with a private framework in place: one that you understand intimately and can act as your assurance framework.</a:t>
            </a:r>
          </a:p>
          <a:p>
            <a:r>
              <a:rPr lang="en-GB" sz="1200" kern="1200" dirty="0" smtClean="0">
                <a:solidFill>
                  <a:schemeClr val="tx1"/>
                </a:solidFill>
                <a:latin typeface="+mn-lt"/>
                <a:ea typeface="+mn-ea"/>
                <a:cs typeface="+mn-cs"/>
              </a:rPr>
              <a:t>2) I think starting with the phrasing of these NFR's in the user stories (as per Mike's old post above) with a user's target value is a good one: "as a user, I want to see my news stories appear within 10 seconds so that my security lockout doesn't invoke due to non-activity". This gets the scale onto the agenda and we can focus on the benefit(s). not every user story has to have this but you are trying to expose the targets that are valued by your key users.</a:t>
            </a:r>
          </a:p>
          <a:p>
            <a:r>
              <a:rPr lang="en-GB" sz="1200" kern="1200" dirty="0" smtClean="0">
                <a:solidFill>
                  <a:schemeClr val="tx1"/>
                </a:solidFill>
                <a:latin typeface="+mn-lt"/>
                <a:ea typeface="+mn-ea"/>
                <a:cs typeface="+mn-cs"/>
              </a:rPr>
              <a:t>3) once you have built up a set of stories that have value descriptors, you can start to extract them and integrate them into an NFR framework - refining the definitions of each of the values and consolidating, where appropriate, multiple descriptions of the same thing.</a:t>
            </a:r>
          </a:p>
          <a:p>
            <a:r>
              <a:rPr lang="en-GB" sz="1200" kern="1200" dirty="0" smtClean="0">
                <a:solidFill>
                  <a:schemeClr val="tx1"/>
                </a:solidFill>
                <a:latin typeface="+mn-lt"/>
                <a:ea typeface="+mn-ea"/>
                <a:cs typeface="+mn-cs"/>
              </a:rPr>
              <a:t>4) at this stage, if you haven't had your full framework public, this is the time to use your framework to make sure you aren't missing anything.</a:t>
            </a:r>
          </a:p>
          <a:p>
            <a:r>
              <a:rPr lang="en-GB" sz="1200" kern="1200" dirty="0" smtClean="0">
                <a:solidFill>
                  <a:schemeClr val="tx1"/>
                </a:solidFill>
                <a:latin typeface="+mn-lt"/>
                <a:ea typeface="+mn-ea"/>
                <a:cs typeface="+mn-cs"/>
              </a:rPr>
              <a:t>5) finally (in terms of this stage) you attack the dimensions to explore the </a:t>
            </a:r>
            <a:r>
              <a:rPr lang="en-GB" sz="1200" kern="1200" dirty="0" err="1" smtClean="0">
                <a:solidFill>
                  <a:schemeClr val="tx1"/>
                </a:solidFill>
                <a:latin typeface="+mn-lt"/>
                <a:ea typeface="+mn-ea"/>
                <a:cs typeface="+mn-cs"/>
              </a:rPr>
              <a:t>continumum</a:t>
            </a:r>
            <a:r>
              <a:rPr lang="en-GB" sz="1200" kern="1200" dirty="0" smtClean="0">
                <a:solidFill>
                  <a:schemeClr val="tx1"/>
                </a:solidFill>
                <a:latin typeface="+mn-lt"/>
                <a:ea typeface="+mn-ea"/>
                <a:cs typeface="+mn-cs"/>
              </a:rPr>
              <a:t> of values and set your various points: minimum acceptable, target (on date) etc.</a:t>
            </a:r>
          </a:p>
          <a:p>
            <a:r>
              <a:rPr lang="en-GB" sz="1200" kern="1200" dirty="0" smtClean="0">
                <a:solidFill>
                  <a:schemeClr val="tx1"/>
                </a:solidFill>
                <a:latin typeface="+mn-lt"/>
                <a:ea typeface="+mn-ea"/>
                <a:cs typeface="+mn-cs"/>
              </a:rPr>
              <a:t>there is much </a:t>
            </a:r>
            <a:r>
              <a:rPr lang="en-GB" sz="1200" kern="1200" dirty="0" err="1" smtClean="0">
                <a:solidFill>
                  <a:schemeClr val="tx1"/>
                </a:solidFill>
                <a:latin typeface="+mn-lt"/>
                <a:ea typeface="+mn-ea"/>
                <a:cs typeface="+mn-cs"/>
              </a:rPr>
              <a:t>furhter</a:t>
            </a:r>
            <a:r>
              <a:rPr lang="en-GB" sz="1200" kern="1200" dirty="0" smtClean="0">
                <a:solidFill>
                  <a:schemeClr val="tx1"/>
                </a:solidFill>
                <a:latin typeface="+mn-lt"/>
                <a:ea typeface="+mn-ea"/>
                <a:cs typeface="+mn-cs"/>
              </a:rPr>
              <a:t> refinement that comes later when you have to start costing these, but the idea is to carry these scales all the way through your sprints and testing (at which time you start recording actual values on dates) and then into your early stage deployments, user testing, etc.</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8</a:t>
            </a:fld>
            <a:endParaRPr lang="en-GB"/>
          </a:p>
        </p:txBody>
      </p:sp>
    </p:spTree>
    <p:extLst>
      <p:ext uri="{BB962C8B-B14F-4D97-AF65-F5344CB8AC3E}">
        <p14:creationId xmlns:p14="http://schemas.microsoft.com/office/powerpoint/2010/main" val="375441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real solution spec Done Dec 20xx London, but modified here for confidentiality. Tom Gilb</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46</a:t>
            </a:fld>
            <a:endParaRPr lang="en-US"/>
          </a:p>
        </p:txBody>
      </p:sp>
    </p:spTree>
    <p:extLst>
      <p:ext uri="{BB962C8B-B14F-4D97-AF65-F5344CB8AC3E}">
        <p14:creationId xmlns:p14="http://schemas.microsoft.com/office/powerpoint/2010/main" val="4280353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Impact of a Requirements Specification on Software Defects and Other Quality Indicators </a:t>
            </a:r>
            <a:endParaRPr lang="en-US" dirty="0" smtClean="0">
              <a:effectLst/>
            </a:endParaRPr>
          </a:p>
          <a:p>
            <a:r>
              <a:rPr lang="en-US" sz="1200" kern="1200" dirty="0" smtClean="0">
                <a:solidFill>
                  <a:schemeClr val="tx1"/>
                </a:solidFill>
                <a:effectLst/>
                <a:latin typeface="+mn-lt"/>
                <a:ea typeface="+mn-ea"/>
                <a:cs typeface="+mn-cs"/>
              </a:rPr>
              <a:t>John </a:t>
            </a:r>
            <a:r>
              <a:rPr lang="en-US" sz="1200" kern="1200" dirty="0" err="1" smtClean="0">
                <a:solidFill>
                  <a:schemeClr val="tx1"/>
                </a:solidFill>
                <a:effectLst/>
                <a:latin typeface="+mn-lt"/>
                <a:ea typeface="+mn-ea"/>
                <a:cs typeface="+mn-cs"/>
              </a:rPr>
              <a:t>Terzakis</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selab.fbk.eu</a:t>
            </a:r>
            <a:r>
              <a:rPr lang="en-US" sz="1200" kern="1200" dirty="0" smtClean="0">
                <a:solidFill>
                  <a:schemeClr val="tx1"/>
                </a:solidFill>
                <a:latin typeface="+mn-lt"/>
                <a:ea typeface="+mn-ea"/>
                <a:cs typeface="+mn-cs"/>
              </a:rPr>
              <a:t>/re11_download/industry/</a:t>
            </a:r>
            <a:r>
              <a:rPr lang="en-US" sz="1200" kern="1200" smtClean="0">
                <a:solidFill>
                  <a:schemeClr val="tx1"/>
                </a:solidFill>
                <a:latin typeface="+mn-lt"/>
                <a:ea typeface="+mn-ea"/>
                <a:cs typeface="+mn-cs"/>
              </a:rPr>
              <a:t>Terzakis.pdf</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I’ve asked the team, and there were no explicit numeric quality levels enforced for the interim versions or the final version. This case, which was the particular team’s first foray into SQC, it was seen as an experiment with the technique. The results, even after a few revisions had been completed, were so strong that no one bothered to make explicit levels known. They just kept doing what they were doing, with the goal of not reverting to poorer quality than the previous iteration. The team relates they were comfortable with the quality levels after “a couple” of versions had been reviewed.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Start to finish, the table you have represents about 13 months of work.</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BTW, I see this phenomenon in many teams here with SQC. The first pass reduced defect density by at least 50%, and after that, teams just continue to perform it without trying to predict a numeric target a priori. I think they get indirect feedback on the quality and completeness of the requirements from places like architecture teams and planning forums, and that evidence is more tangible to them than any numeric target. I suspect that with more time and practice, that pragmatic notion of “good enough” will be correlated with numeric density, and then we’ll see more targets established up front.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my work, teams typically exit with densities ranging from 5 majors per page (600 words) to 1 defect in a couple of pages. The final density in John’s case study is particularly low; the best I have seen here so far. But it’s interesting that the teams don’t set numeric targets and then gun for them. They seem to rely on the use of the data and its reception in stakeholder groups for applied work to judge true quality.</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But that gives me (and my colleagues) food for thought. We need to consider placing some sort of targets in place that are justified by how the requirements are used.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Thanks,</a:t>
            </a:r>
          </a:p>
          <a:p>
            <a:r>
              <a:rPr lang="en-GB" sz="1200" kern="1200" dirty="0" smtClean="0">
                <a:solidFill>
                  <a:schemeClr val="tx1"/>
                </a:solidFill>
                <a:latin typeface="+mn-lt"/>
                <a:ea typeface="+mn-ea"/>
                <a:cs typeface="+mn-cs"/>
              </a:rPr>
              <a:t>e</a:t>
            </a:r>
          </a:p>
          <a:p>
            <a:r>
              <a:rPr lang="en-GB" sz="1200" kern="1200" dirty="0" smtClean="0">
                <a:solidFill>
                  <a:schemeClr val="tx1"/>
                </a:solidFill>
                <a:latin typeface="+mn-lt"/>
                <a:ea typeface="+mn-ea"/>
                <a:cs typeface="+mn-cs"/>
              </a:rPr>
              <a:t> </a:t>
            </a:r>
          </a:p>
          <a:p>
            <a:r>
              <a:rPr lang="en-GB" sz="1200" b="1" kern="1200" dirty="0" smtClean="0">
                <a:solidFill>
                  <a:schemeClr val="tx1"/>
                </a:solidFill>
                <a:latin typeface="+mn-lt"/>
                <a:ea typeface="+mn-ea"/>
                <a:cs typeface="+mn-cs"/>
              </a:rPr>
              <a:t>From:</a:t>
            </a:r>
            <a:r>
              <a:rPr lang="en-GB" sz="1200" b="0" kern="1200" dirty="0" smtClean="0">
                <a:solidFill>
                  <a:schemeClr val="tx1"/>
                </a:solidFill>
                <a:latin typeface="+mn-lt"/>
                <a:ea typeface="+mn-ea"/>
                <a:cs typeface="+mn-cs"/>
              </a:rPr>
              <a:t> Tom Gilb [</a:t>
            </a:r>
            <a:r>
              <a:rPr lang="en-GB" sz="1200" b="0" kern="1200" dirty="0" err="1" smtClean="0">
                <a:solidFill>
                  <a:schemeClr val="tx1"/>
                </a:solidFill>
                <a:latin typeface="+mn-lt"/>
                <a:ea typeface="+mn-ea"/>
                <a:cs typeface="+mn-cs"/>
              </a:rPr>
              <a:t>mailto:tomsgilb@gmail.com</a:t>
            </a:r>
            <a:r>
              <a:rPr lang="en-GB" sz="1200" b="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Sent:</a:t>
            </a:r>
            <a:r>
              <a:rPr lang="en-GB" sz="1200" b="0" kern="1200" dirty="0" smtClean="0">
                <a:solidFill>
                  <a:schemeClr val="tx1"/>
                </a:solidFill>
                <a:latin typeface="+mn-lt"/>
                <a:ea typeface="+mn-ea"/>
                <a:cs typeface="+mn-cs"/>
              </a:rPr>
              <a:t> Wednesday, November 02, 2011 4:04 PM </a:t>
            </a:r>
            <a:r>
              <a:rPr lang="en-GB" sz="1200" b="1" kern="1200" dirty="0" smtClean="0">
                <a:solidFill>
                  <a:schemeClr val="tx1"/>
                </a:solidFill>
                <a:latin typeface="+mn-lt"/>
                <a:ea typeface="+mn-ea"/>
                <a:cs typeface="+mn-cs"/>
              </a:rPr>
              <a:t>To:</a:t>
            </a:r>
            <a:r>
              <a:rPr lang="en-GB" sz="1200" b="0" kern="1200" dirty="0" smtClean="0">
                <a:solidFill>
                  <a:schemeClr val="tx1"/>
                </a:solidFill>
                <a:latin typeface="+mn-lt"/>
                <a:ea typeface="+mn-ea"/>
                <a:cs typeface="+mn-cs"/>
              </a:rPr>
              <a:t> Simmons, Erik </a:t>
            </a:r>
            <a:r>
              <a:rPr lang="en-GB" sz="1200" b="1" kern="1200" dirty="0" smtClean="0">
                <a:solidFill>
                  <a:schemeClr val="tx1"/>
                </a:solidFill>
                <a:latin typeface="+mn-lt"/>
                <a:ea typeface="+mn-ea"/>
                <a:cs typeface="+mn-cs"/>
              </a:rPr>
              <a:t>Subject:</a:t>
            </a:r>
            <a:r>
              <a:rPr lang="en-GB" sz="1200" b="0" kern="1200" dirty="0" smtClean="0">
                <a:solidFill>
                  <a:schemeClr val="tx1"/>
                </a:solidFill>
                <a:latin typeface="+mn-lt"/>
                <a:ea typeface="+mn-ea"/>
                <a:cs typeface="+mn-cs"/>
              </a:rPr>
              <a:t> Exit</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can you tell me what exit levels were in force for the case </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over what time period were the 0.2 0.x to 1.0 done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 </a:t>
            </a:r>
            <a:r>
              <a:rPr lang="nb-NO" sz="1200" b="0" kern="1200" dirty="0" smtClean="0">
                <a:solidFill>
                  <a:schemeClr val="tx1"/>
                </a:solidFill>
                <a:latin typeface="+mn-lt"/>
                <a:ea typeface="+mn-ea"/>
                <a:cs typeface="+mn-cs"/>
              </a:rPr>
              <a:t> </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A5CC0940-0855-3340-8122-011AB97E2364}" type="slidenum">
              <a:rPr lang="en-GB" smtClean="0"/>
              <a:t>50</a:t>
            </a:fld>
            <a:endParaRPr lang="en-GB"/>
          </a:p>
        </p:txBody>
      </p:sp>
    </p:spTree>
    <p:extLst>
      <p:ext uri="{BB962C8B-B14F-4D97-AF65-F5344CB8AC3E}">
        <p14:creationId xmlns:p14="http://schemas.microsoft.com/office/powerpoint/2010/main" val="1118237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26ADBD8-14DA-274F-8358-16BA20AF9113}" type="slidenum">
              <a:rPr lang="en-US" sz="1200"/>
              <a:pPr/>
              <a:t>52</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Monday, November 25, 2002 added Enthoven quote</a:t>
            </a:r>
          </a:p>
          <a:p>
            <a:pPr eaLnBrk="1" hangingPunct="1"/>
            <a:endParaRPr lang="en-US"/>
          </a:p>
          <a:p>
            <a:pPr eaLnBrk="1" hangingPunct="1"/>
            <a:r>
              <a:rPr lang="en-US"/>
              <a:t>Version 0.1 July 1 2002</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Great credit is due to Lindsey Brodie, London, my Competitive Engineering book editor for very much of the material, especially diagrams, and good editing of other material. Almost all diagrams are taken from the CE book.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97DC476-748E-C845-8D33-0EF0BF58F1E7}" type="slidenum">
              <a:rPr lang="en-US" sz="1200"/>
              <a:pPr/>
              <a:t>53</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4.0 July 2002</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2EEA26B-100B-2D49-B992-5260C562A820}" type="slidenum">
              <a:rPr lang="en-US" sz="1200"/>
              <a:pPr/>
              <a:t>54</a:t>
            </a:fld>
            <a:endParaRPr lang="en-US" sz="1200"/>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US"/>
              <a:t>INITIAL DIAGRAM MAY 5 2003 L BRODIE FOR CE BOOK</a:t>
            </a:r>
          </a:p>
          <a:p>
            <a:pPr marL="228600" indent="-228600" eaLnBrk="1" hangingPunct="1">
              <a:buFontTx/>
              <a:buAutoNum type="arabicParenR"/>
            </a:pPr>
            <a:r>
              <a:rPr lang="en-US"/>
              <a:t>EDITED BY TOM MAY 5 03 ADDED NEW CONCEPT *612 REQUIREMENTS PROCESS, changes *192 to The (not systems arch)</a:t>
            </a:r>
          </a:p>
          <a:p>
            <a:pPr marL="228600" indent="-228600" eaLnBrk="1" hangingPunct="1">
              <a:buFontTx/>
              <a:buAutoNum type="arabicParenR"/>
            </a:pPr>
            <a:endParaRPr lang="en-US"/>
          </a:p>
          <a:p>
            <a:pPr marL="228600" indent="-228600" eaLnBrk="1" hangingPunct="1">
              <a:buFontTx/>
              <a:buAutoNum type="arabicParenR"/>
            </a:pPr>
            <a:r>
              <a:rPr lang="en-US"/>
              <a:t>FROM LB MAY 5 2003</a:t>
            </a:r>
          </a:p>
          <a:p>
            <a:pPr marL="228600" indent="-228600" eaLnBrk="1" hangingPunct="1">
              <a:buFontTx/>
              <a:buAutoNum type="arabicParenR"/>
            </a:pPr>
            <a:r>
              <a:rPr lang="en-US"/>
              <a:t>This is very off the top of my head, but just thinking through the Glossary concepts and how they relate!  </a:t>
            </a:r>
          </a:p>
          <a:p>
            <a:pPr marL="228600" indent="-228600" eaLnBrk="1" hangingPunct="1"/>
            <a:r>
              <a:rPr lang="en-US"/>
              <a:t>- Three Tiers: Higher-level concepts, Processes and Specifications</a:t>
            </a:r>
          </a:p>
          <a:p>
            <a:pPr marL="228600" indent="-228600" eaLnBrk="1" hangingPunct="1">
              <a:buFontTx/>
              <a:buAutoNum type="arabicParenR"/>
            </a:pPr>
            <a:endParaRPr lang="en-US"/>
          </a:p>
          <a:p>
            <a:pPr marL="228600" indent="-228600" eaLnBrk="1" hangingPunct="1">
              <a:buFontTx/>
              <a:buAutoNum type="arabicParenR"/>
            </a:pPr>
            <a:r>
              <a:rPr lang="en-US"/>
              <a:t>Duplication between Design Engineering and Design Process?</a:t>
            </a:r>
          </a:p>
          <a:p>
            <a:pPr marL="228600" indent="-228600" eaLnBrk="1" hangingPunct="1">
              <a:buFontTx/>
              <a:buAutoNum type="arabicParenR"/>
            </a:pPr>
            <a:r>
              <a:rPr lang="en-US"/>
              <a:t>TG: NO. THE PROCESS CAN BE INFORMAL. ENGINEERING IMPLIES FORMALITY</a:t>
            </a:r>
          </a:p>
          <a:p>
            <a:pPr marL="228600" indent="-228600" eaLnBrk="1" hangingPunct="1">
              <a:buFontTx/>
              <a:buAutoNum type="arabicParenR"/>
            </a:pPr>
            <a:endParaRPr lang="en-US"/>
          </a:p>
          <a:p>
            <a:pPr marL="228600" indent="-228600" eaLnBrk="1" hangingPunct="1">
              <a:buFontTx/>
              <a:buAutoNum type="arabicParenR"/>
            </a:pPr>
            <a:r>
              <a:rPr lang="en-US"/>
              <a:t>Requirement Specification is just the </a:t>
            </a:r>
            <a:r>
              <a:rPr lang="ja-JP" altLang="en-US"/>
              <a:t>‘</a:t>
            </a:r>
            <a:r>
              <a:rPr lang="en-US"/>
              <a:t>document</a:t>
            </a:r>
            <a:r>
              <a:rPr lang="ja-JP" altLang="en-US"/>
              <a:t>’</a:t>
            </a:r>
            <a:r>
              <a:rPr lang="en-US"/>
              <a:t>! Need the Process concept as well.   = New Concept. = *612</a:t>
            </a:r>
          </a:p>
          <a:p>
            <a:pPr marL="228600" indent="-228600" eaLnBrk="1" hangingPunct="1">
              <a:buFontTx/>
              <a:buAutoNum type="arabicParenR"/>
            </a:pPr>
            <a:endParaRPr lang="en-US"/>
          </a:p>
          <a:p>
            <a:pPr marL="228600" indent="-228600" eaLnBrk="1" hangingPunct="1">
              <a:buFontTx/>
              <a:buAutoNum type="arabicParenR"/>
            </a:pPr>
            <a:r>
              <a:rPr lang="en-US"/>
              <a:t>I don</a:t>
            </a:r>
            <a:r>
              <a:rPr lang="ja-JP" altLang="en-US"/>
              <a:t>’</a:t>
            </a:r>
            <a:r>
              <a:rPr lang="en-US"/>
              <a:t>t understand if there is a duplication between Systems Architecture *192 and Architecture Specification *617? I WOULD SAY CLEAR DIFFERENCE, SEE BELOW WHERE I ADDED TYPE AND CHANGED DATE ONLY</a:t>
            </a:r>
          </a:p>
          <a:p>
            <a:pPr marL="228600" indent="-228600" eaLnBrk="1" hangingPunct="1">
              <a:buFontTx/>
              <a:buAutoNum type="arabicParenR"/>
            </a:pPr>
            <a:r>
              <a:rPr lang="en-US"/>
              <a:t>=================================================</a:t>
            </a:r>
          </a:p>
          <a:p>
            <a:pPr marL="685800" lvl="1" indent="-228600" eaLnBrk="1" hangingPunct="1">
              <a:spcBef>
                <a:spcPts val="1200"/>
              </a:spcBef>
              <a:spcAft>
                <a:spcPts val="300"/>
              </a:spcAft>
            </a:pPr>
            <a:r>
              <a:rPr lang="en-US" b="1">
                <a:ea typeface="ＭＳ Ｐゴシック" charset="0"/>
              </a:rPr>
              <a:t>Architecture Specification: Concept *617 May 5, 2003</a:t>
            </a:r>
          </a:p>
          <a:p>
            <a:pPr marL="228600" indent="-228600" eaLnBrk="1" hangingPunct="1"/>
            <a:r>
              <a:rPr lang="en-US">
                <a:solidFill>
                  <a:srgbClr val="0000FF"/>
                </a:solidFill>
                <a:latin typeface="Arial" charset="0"/>
              </a:rPr>
              <a:t>The Architecture Specification is the written and illustrated formal description of a system architecture. </a:t>
            </a:r>
          </a:p>
          <a:p>
            <a:pPr marL="228600" indent="-228600" eaLnBrk="1" hangingPunct="1"/>
            <a:endParaRPr lang="en-US">
              <a:solidFill>
                <a:srgbClr val="0000FF"/>
              </a:solidFill>
              <a:latin typeface="Arial" charset="0"/>
            </a:endParaRPr>
          </a:p>
          <a:p>
            <a:pPr marL="228600" indent="-228600" eaLnBrk="1" hangingPunct="1"/>
            <a:r>
              <a:rPr lang="en-US" i="1">
                <a:solidFill>
                  <a:srgbClr val="800000"/>
                </a:solidFill>
                <a:latin typeface="Arial" charset="0"/>
              </a:rPr>
              <a:t>Related Terms [Architecture Specification, *617]</a:t>
            </a:r>
          </a:p>
          <a:p>
            <a:pPr marL="228600" indent="-228600" eaLnBrk="1" hangingPunct="1"/>
            <a:r>
              <a:rPr lang="en-US" i="1">
                <a:solidFill>
                  <a:srgbClr val="800000"/>
                </a:solidFill>
                <a:latin typeface="Arial" charset="0"/>
              </a:rPr>
              <a:t> Architecture (collective noun), *192 this is the observable architecture in a defined system. The spec may be describing desired future states of that system. Some parts of that spec might never be implemented in practice, since it serves as a vehicle to discuss architecture possibilities and options.</a:t>
            </a:r>
          </a:p>
          <a:p>
            <a:pPr marL="228600" indent="-228600" eaLnBrk="1" hangingPunct="1"/>
            <a:r>
              <a:rPr lang="en-US" i="1">
                <a:solidFill>
                  <a:srgbClr val="800000"/>
                </a:solidFill>
                <a:latin typeface="Arial" charset="0"/>
              </a:rPr>
              <a:t> Architecture (the process) , *499. This process would normally have as an output an architecture specification.</a:t>
            </a:r>
          </a:p>
          <a:p>
            <a:pPr marL="228600" indent="-228600" eaLnBrk="1" hangingPunct="1"/>
            <a:r>
              <a:rPr lang="en-US" i="1">
                <a:solidFill>
                  <a:srgbClr val="800000"/>
                </a:solidFill>
                <a:latin typeface="Arial" charset="0"/>
              </a:rPr>
              <a:t> Architecture Description, *618 can be broader than a specification, and include models, prototypes, and real systems to aid in describing a real or projected architecture.</a:t>
            </a:r>
          </a:p>
          <a:p>
            <a:pPr marL="228600" indent="-228600" eaLnBrk="1" hangingPunct="1"/>
            <a:endParaRPr lang="en-US" i="1">
              <a:solidFill>
                <a:srgbClr val="800000"/>
              </a:solidFill>
              <a:latin typeface="Arial" charset="0"/>
            </a:endParaRPr>
          </a:p>
          <a:p>
            <a:pPr marL="228600" indent="-228600" eaLnBrk="1" hangingPunct="1"/>
            <a:r>
              <a:rPr lang="en-US" i="1">
                <a:solidFill>
                  <a:srgbClr val="800000"/>
                </a:solidFill>
                <a:latin typeface="Arial" charset="0"/>
              </a:rPr>
              <a:t>Synonyms :  [Architecture Specification *617</a:t>
            </a:r>
          </a:p>
          <a:p>
            <a:pPr marL="228600" indent="-228600" eaLnBrk="1" hangingPunct="1"/>
            <a:r>
              <a:rPr lang="en-US" i="1">
                <a:solidFill>
                  <a:srgbClr val="800000"/>
                </a:solidFill>
                <a:latin typeface="Arial" charset="0"/>
              </a:rPr>
              <a:t> Architectural Specification, ] *617</a:t>
            </a:r>
          </a:p>
          <a:p>
            <a:pPr marL="228600" indent="-228600" eaLnBrk="1" hangingPunct="1"/>
            <a:r>
              <a:rPr lang="en-US" i="1">
                <a:solidFill>
                  <a:srgbClr val="800000"/>
                </a:solidFill>
                <a:latin typeface="Arial" charset="0"/>
              </a:rPr>
              <a:t> </a:t>
            </a:r>
          </a:p>
          <a:p>
            <a:pPr marL="228600" indent="-228600" eaLnBrk="1" hangingPunct="1">
              <a:spcBef>
                <a:spcPts val="300"/>
              </a:spcBef>
              <a:spcAft>
                <a:spcPts val="300"/>
              </a:spcAft>
            </a:pPr>
            <a:r>
              <a:rPr lang="en-US">
                <a:latin typeface="Arial" charset="0"/>
              </a:rPr>
              <a:t>Type [Architecture Specification *617]: Document [Specification].</a:t>
            </a:r>
          </a:p>
          <a:p>
            <a:pPr marL="228600" indent="-228600" eaLnBrk="1" hangingPunct="1">
              <a:buFontTx/>
              <a:buAutoNum type="arabicParenR"/>
            </a:pPr>
            <a:r>
              <a:rPr lang="en-US"/>
              <a:t>========================================================</a:t>
            </a:r>
          </a:p>
          <a:p>
            <a:pPr marL="228600" indent="-228600" eaLnBrk="1" hangingPunct="1">
              <a:buFontTx/>
              <a:buAutoNum type="arabicParenR"/>
            </a:pPr>
            <a:endParaRPr lang="en-US"/>
          </a:p>
          <a:p>
            <a:pPr marL="228600" indent="-228600" eaLnBrk="1" hangingPunct="1">
              <a:buFontTx/>
              <a:buAutoNum type="arabicParenR"/>
            </a:pPr>
            <a:r>
              <a:rPr lang="en-US"/>
              <a:t>I am ignoring Software Engineering *572 in this diagram.</a:t>
            </a:r>
          </a:p>
          <a:p>
            <a:pPr marL="228600" indent="-228600" eaLnBrk="1" hangingPunct="1">
              <a:buFontTx/>
              <a:buAutoNum type="arabicParenR"/>
            </a:pPr>
            <a:r>
              <a:rPr lang="en-US"/>
              <a:t>WHY? TG</a:t>
            </a:r>
          </a:p>
          <a:p>
            <a:pPr marL="228600" indent="-228600" eaLnBrk="1" hangingPunct="1">
              <a:buFontTx/>
              <a:buAutoNum type="arabicParen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0C21907-C5B8-AB48-A104-ABA86A3DB583}" type="slidenum">
              <a:rPr lang="en-US" sz="1200"/>
              <a:pPr/>
              <a:t>55</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1.4: Diagram of a simple process showing its sub-processes and the key process-related inputs. A</a:t>
            </a:r>
          </a:p>
          <a:p>
            <a:pPr eaLnBrk="1" hangingPunct="1"/>
            <a:r>
              <a:rPr lang="en-US" i="1">
                <a:latin typeface="Times-Italic" charset="0"/>
              </a:rPr>
              <a:t>rectangle is the symbol for a </a:t>
            </a:r>
            <a:r>
              <a:rPr lang="ja-JP" altLang="en-US" i="1">
                <a:latin typeface="Times-Italic" charset="0"/>
              </a:rPr>
              <a:t>‘</a:t>
            </a:r>
            <a:r>
              <a:rPr lang="en-US" i="1">
                <a:latin typeface="Times-Italic" charset="0"/>
              </a:rPr>
              <a:t>written document.</a:t>
            </a:r>
            <a:r>
              <a:rPr lang="ja-JP" altLang="en-US" i="1">
                <a:latin typeface="Times-Italic" charset="0"/>
              </a:rPr>
              <a:t>’</a:t>
            </a:r>
            <a:r>
              <a:rPr lang="en-US" i="1">
                <a:latin typeface="Times-Italic" charset="0"/>
              </a:rPr>
              <a:t> A rectangle with arrow is a </a:t>
            </a:r>
            <a:r>
              <a:rPr lang="ja-JP" altLang="en-US" i="1">
                <a:latin typeface="Times-Italic" charset="0"/>
              </a:rPr>
              <a:t>‘</a:t>
            </a:r>
            <a:r>
              <a:rPr lang="en-US" i="1">
                <a:latin typeface="Times-Italic" charset="0"/>
              </a:rPr>
              <a:t>process</a:t>
            </a:r>
            <a:r>
              <a:rPr lang="ja-JP" altLang="en-US" i="1">
                <a:latin typeface="Times-Italic" charset="0"/>
              </a:rPr>
              <a:t>’</a:t>
            </a:r>
            <a:r>
              <a:rPr lang="en-US" i="1">
                <a:latin typeface="Times-Italic" charset="0"/>
              </a:rPr>
              <a:t> symbol. An example </a:t>
            </a:r>
            <a:r>
              <a:rPr lang="en-US">
                <a:latin typeface="Times-Italic" charset="0"/>
              </a:rPr>
              <a:t>463</a:t>
            </a:r>
          </a:p>
          <a:p>
            <a:pPr eaLnBrk="1" hangingPunct="1"/>
            <a:r>
              <a:rPr lang="en-US" i="1">
                <a:latin typeface="Times-Italic" charset="0"/>
              </a:rPr>
              <a:t>of such a process could be </a:t>
            </a:r>
            <a:r>
              <a:rPr lang="ja-JP" altLang="en-US" i="1">
                <a:latin typeface="Times-Italic" charset="0"/>
              </a:rPr>
              <a:t>‘</a:t>
            </a:r>
            <a:r>
              <a:rPr lang="en-US" i="1">
                <a:latin typeface="Times-Italic" charset="0"/>
              </a:rPr>
              <a:t>Requirement Specification.</a:t>
            </a:r>
            <a:r>
              <a:rPr lang="ja-JP" altLang="en-US" i="1">
                <a:latin typeface="Times-Italic" charset="0"/>
              </a:rPr>
              <a:t>’</a:t>
            </a:r>
            <a:r>
              <a:rPr lang="en-US" i="1">
                <a:latin typeface="Times-Italic" charset="0"/>
              </a:rPr>
              <a:t> </a:t>
            </a:r>
            <a:r>
              <a:rPr lang="en-US">
                <a:latin typeface="Times-Italic" charset="0"/>
              </a:rPr>
              <a:t> </a:t>
            </a:r>
          </a:p>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C600B8F-AD55-3447-826E-B99F9EC5047C}" type="slidenum">
              <a:rPr lang="en-US" sz="1200"/>
              <a:pPr/>
              <a:t>56</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1.3: Diagram of the components of Planguage, including one simple possible dotted line</a:t>
            </a:r>
          </a:p>
          <a:p>
            <a:pPr eaLnBrk="1" hangingPunct="1"/>
            <a:r>
              <a:rPr lang="en-US" i="1">
                <a:latin typeface="Times-Italic" charset="0"/>
              </a:rPr>
              <a:t>relationship between them. Even more detailed, and more correct (as a consequence of being able to use </a:t>
            </a:r>
            <a:r>
              <a:rPr lang="en-US">
                <a:latin typeface="Times-Italic" charset="0"/>
              </a:rPr>
              <a:t> </a:t>
            </a:r>
          </a:p>
          <a:p>
            <a:pPr eaLnBrk="1" hangingPunct="1"/>
            <a:r>
              <a:rPr lang="en-US" i="1">
                <a:latin typeface="Times-Italic" charset="0"/>
              </a:rPr>
              <a:t>the feedback from practical experience and, from any information being up-to-date) specification of the </a:t>
            </a:r>
            <a:r>
              <a:rPr lang="en-US">
                <a:latin typeface="Times-Italic" charset="0"/>
              </a:rPr>
              <a:t> </a:t>
            </a:r>
          </a:p>
          <a:p>
            <a:pPr eaLnBrk="1" hangingPunct="1"/>
            <a:r>
              <a:rPr lang="en-US" i="1">
                <a:latin typeface="Times-Italic" charset="0"/>
              </a:rPr>
              <a:t>requirements and design ideas is likely to occur within the frequent Development Cycles. Detailed </a:t>
            </a:r>
            <a:r>
              <a:rPr lang="en-US">
                <a:latin typeface="Times-Italic" charset="0"/>
              </a:rPr>
              <a:t> </a:t>
            </a:r>
          </a:p>
          <a:p>
            <a:pPr eaLnBrk="1" hangingPunct="1"/>
            <a:r>
              <a:rPr lang="en-US" i="1">
                <a:latin typeface="Times-Italic" charset="0"/>
              </a:rPr>
              <a:t>explanation of the Evo Result Cycles can be found in Chapter 10 (and in the Glossary). </a:t>
            </a:r>
            <a:r>
              <a:rPr lang="en-US">
                <a:latin typeface="Times-Italic" charset="0"/>
              </a:rPr>
              <a:t> </a:t>
            </a:r>
          </a:p>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54E0C50-61FC-8D4A-A02F-33C6B5AB13A5}" type="slidenum">
              <a:rPr lang="en-US" sz="1200"/>
              <a:pPr/>
              <a:t>57</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1.5: An overview of the Planguage-defined requirement and design processes.</a:t>
            </a:r>
          </a:p>
          <a:p>
            <a:pPr eaLnBrk="1" hangingPunct="1"/>
            <a:r>
              <a:rPr lang="en-US" i="1">
                <a:latin typeface="Times-Italic" charset="0"/>
              </a:rPr>
              <a:t>Note: Iteration of the processes has been allowed for by including existing specifications as potential </a:t>
            </a:r>
            <a:r>
              <a:rPr lang="en-US">
                <a:latin typeface="Times-Italic" charset="0"/>
              </a:rPr>
              <a:t>534</a:t>
            </a:r>
          </a:p>
          <a:p>
            <a:pPr eaLnBrk="1" hangingPunct="1"/>
            <a:r>
              <a:rPr lang="en-US" i="1">
                <a:latin typeface="Times-Italic" charset="0"/>
              </a:rPr>
              <a:t>inputs. Brackets have been used around descriptive words, which are added to assist understanding. </a:t>
            </a:r>
            <a:r>
              <a:rPr lang="en-US">
                <a:latin typeface="Times-Italic" charset="0"/>
              </a:rPr>
              <a:t>535</a:t>
            </a:r>
          </a:p>
          <a:p>
            <a:pPr eaLnBrk="1" hangingPunct="1"/>
            <a:r>
              <a:rPr lang="en-US">
                <a:latin typeface="Times-Italic" charset="0"/>
              </a:rPr>
              <a:t>The aim is to show how the rules and process descriptions discussed in this book fit together. This diagram  </a:t>
            </a:r>
          </a:p>
          <a:p>
            <a:pPr eaLnBrk="1" hangingPunct="1"/>
            <a:r>
              <a:rPr lang="en-US">
                <a:latin typeface="Times-Italic" charset="0"/>
              </a:rPr>
              <a:t>shows steps P1 to P5 of the Generic Project process (Process.GP).  </a:t>
            </a:r>
          </a:p>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5B285E6-E92D-8242-A2A5-2E1828814AD9}" type="slidenum">
              <a:rPr lang="en-US" sz="1200"/>
              <a:pPr/>
              <a:t>58</a:t>
            </a:fld>
            <a:endParaRPr lang="en-US" sz="1200"/>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April 27 2003 Lindsey Brodie from CE book manus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85AE1DB-44F2-CC4A-AECE-6A4B742F11E4}" type="slidenum">
              <a:rPr lang="en-US" sz="1200"/>
              <a:pPr/>
              <a:t>59</a:t>
            </a:fld>
            <a:endParaRPr lang="en-US" sz="1200"/>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Drafted July 20, 02</a:t>
            </a:r>
          </a:p>
          <a:p>
            <a:pPr eaLnBrk="1" hangingPunct="1"/>
            <a:r>
              <a:rPr lang="en-US"/>
              <a:t>See Content Rules *</a:t>
            </a:r>
          </a:p>
          <a:p>
            <a:pPr eaLnBrk="1" hangingPunct="1"/>
            <a:r>
              <a:rPr lang="en-US"/>
              <a:t>Edited by Simon Porro so that Requirement C or S Rules was at top of list</a:t>
            </a:r>
          </a:p>
          <a:p>
            <a:pPr eaLnBrk="1" hangingPunct="1"/>
            <a:endParaRPr lang="en-US"/>
          </a:p>
          <a:p>
            <a:pPr eaLnBrk="1" hangingPunct="1"/>
            <a:r>
              <a:rPr lang="en-US"/>
              <a:t>Used in Glossary work process std *138 and </a:t>
            </a:r>
          </a:p>
          <a:p>
            <a:pPr eaLnBrk="1" hangingPunct="1"/>
            <a:r>
              <a:rPr lang="en-US"/>
              <a:t>Content rule *543</a:t>
            </a:r>
          </a:p>
          <a:p>
            <a:pPr eaLnBrk="1" hangingPunct="1"/>
            <a:r>
              <a:rPr lang="en-US"/>
              <a:t>And clarity rules *129</a:t>
            </a:r>
          </a:p>
          <a:p>
            <a:pPr eaLnBrk="1" hangingPunct="1"/>
            <a:endParaRPr lang="en-US"/>
          </a:p>
          <a:p>
            <a:pPr eaLnBrk="1" hangingPunct="1"/>
            <a:r>
              <a:rPr lang="en-US"/>
              <a:t>And hopefully in Requirements slides about 126 Tuesday section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In </a:t>
            </a:r>
            <a:r>
              <a:rPr lang="en-GB" sz="1200" u="sng" kern="1200" dirty="0" smtClean="0">
                <a:solidFill>
                  <a:schemeClr val="tx1"/>
                </a:solidFill>
                <a:latin typeface="+mn-lt"/>
                <a:ea typeface="+mn-ea"/>
                <a:cs typeface="+mn-cs"/>
                <a:hlinkClick r:id="rId3"/>
              </a:rPr>
              <a:t>Chapter 10 and </a:t>
            </a:r>
            <a:r>
              <a:rPr lang="en-GB" sz="1200" u="sng" kern="1200" dirty="0" smtClean="0">
                <a:solidFill>
                  <a:schemeClr val="tx1"/>
                </a:solidFill>
                <a:latin typeface="+mn-lt"/>
                <a:ea typeface="+mn-ea"/>
                <a:cs typeface="+mn-cs"/>
                <a:hlinkClick r:id="rId4"/>
              </a:rPr>
              <a:t>Chapter 11, we will use the association of users and microposts both to display all a user’s microposts and to construct a Twitter-like micropost feed. For now, we can examine the implications of the user-micropost association by using the </a:t>
            </a:r>
            <a:r>
              <a:rPr lang="en-GB" sz="1200" i="1" u="sng" kern="1200" dirty="0" smtClean="0">
                <a:solidFill>
                  <a:schemeClr val="tx1"/>
                </a:solidFill>
                <a:latin typeface="+mn-lt"/>
                <a:ea typeface="+mn-ea"/>
                <a:cs typeface="+mn-cs"/>
                <a:hlinkClick r:id="rId4"/>
              </a:rPr>
              <a:t>console</a:t>
            </a:r>
            <a:r>
              <a:rPr lang="en-GB" sz="1200" i="0" u="sng" kern="1200" dirty="0" smtClean="0">
                <a:solidFill>
                  <a:schemeClr val="tx1"/>
                </a:solidFill>
                <a:latin typeface="+mn-lt"/>
                <a:ea typeface="+mn-ea"/>
                <a:cs typeface="+mn-cs"/>
                <a:hlinkClick r:id="rId4"/>
              </a:rPr>
              <a:t>, which is a useful tool for interacting with Rails applications. We first invoke the console with </a:t>
            </a:r>
            <a:r>
              <a:rPr lang="en-GB" sz="1200" b="1" i="0" u="sng" kern="1200" dirty="0" smtClean="0">
                <a:solidFill>
                  <a:schemeClr val="tx1"/>
                </a:solidFill>
                <a:latin typeface="+mn-lt"/>
                <a:ea typeface="+mn-ea"/>
                <a:cs typeface="+mn-cs"/>
                <a:hlinkClick r:id="rId4"/>
              </a:rPr>
              <a:t>rails console</a:t>
            </a:r>
            <a:r>
              <a:rPr lang="en-GB" sz="1200" b="0" i="0" u="sng" kern="1200" dirty="0" smtClean="0">
                <a:solidFill>
                  <a:schemeClr val="tx1"/>
                </a:solidFill>
                <a:latin typeface="+mn-lt"/>
                <a:ea typeface="+mn-ea"/>
                <a:cs typeface="+mn-cs"/>
                <a:hlinkClick r:id="rId4"/>
              </a:rPr>
              <a:t> at the command line, and then retrieve the first user from the database using </a:t>
            </a:r>
            <a:r>
              <a:rPr lang="en-GB" sz="1200" b="1" i="0" u="sng" kern="1200" dirty="0" smtClean="0">
                <a:solidFill>
                  <a:schemeClr val="tx1"/>
                </a:solidFill>
                <a:latin typeface="+mn-lt"/>
                <a:ea typeface="+mn-ea"/>
                <a:cs typeface="+mn-cs"/>
                <a:hlinkClick r:id="rId4"/>
              </a:rPr>
              <a:t>User.first</a:t>
            </a:r>
            <a:r>
              <a:rPr lang="en-GB" sz="1200" b="0" i="0" u="sng" kern="1200" dirty="0" smtClean="0">
                <a:solidFill>
                  <a:schemeClr val="tx1"/>
                </a:solidFill>
                <a:latin typeface="+mn-lt"/>
                <a:ea typeface="+mn-ea"/>
                <a:cs typeface="+mn-cs"/>
                <a:hlinkClick r:id="rId4"/>
              </a:rPr>
              <a:t> (putting the results in the variable </a:t>
            </a:r>
            <a:r>
              <a:rPr lang="en-GB" sz="1200" b="1" i="0" u="sng" kern="1200" dirty="0" smtClean="0">
                <a:solidFill>
                  <a:schemeClr val="tx1"/>
                </a:solidFill>
                <a:latin typeface="+mn-lt"/>
                <a:ea typeface="+mn-ea"/>
                <a:cs typeface="+mn-cs"/>
                <a:hlinkClick r:id="rId4"/>
              </a:rPr>
              <a:t>first_user</a:t>
            </a:r>
            <a:r>
              <a:rPr lang="en-GB" sz="1200" b="0" i="0" u="sng" kern="1200" dirty="0" smtClean="0">
                <a:solidFill>
                  <a:schemeClr val="tx1"/>
                </a:solidFill>
                <a:latin typeface="+mn-lt"/>
                <a:ea typeface="+mn-ea"/>
                <a:cs typeface="+mn-cs"/>
                <a:hlinkClick r:id="rId4"/>
              </a:rPr>
              <a:t>):7</a:t>
            </a:r>
          </a:p>
          <a:p>
            <a:r>
              <a:rPr lang="en-GB" sz="1200" b="0" i="0" u="sng" kern="1200" dirty="0" smtClean="0">
                <a:solidFill>
                  <a:schemeClr val="tx1"/>
                </a:solidFill>
                <a:latin typeface="+mn-lt"/>
                <a:ea typeface="+mn-ea"/>
                <a:cs typeface="+mn-cs"/>
              </a:rPr>
              <a:t>$ rails console</a:t>
            </a:r>
          </a:p>
          <a:p>
            <a:r>
              <a:rPr lang="en-GB" sz="1200" b="1" i="0" u="sng" kern="1200" dirty="0" smtClean="0">
                <a:solidFill>
                  <a:schemeClr val="tx1"/>
                </a:solidFill>
                <a:latin typeface="+mn-lt"/>
                <a:ea typeface="+mn-ea"/>
                <a:cs typeface="+mn-cs"/>
              </a:rPr>
              <a:t>&gt;&gt; </a:t>
            </a:r>
            <a:r>
              <a:rPr lang="en-GB" sz="1200" b="0" i="0" u="sng" kern="1200" dirty="0" err="1" smtClean="0">
                <a:solidFill>
                  <a:schemeClr val="tx1"/>
                </a:solidFill>
                <a:latin typeface="+mn-lt"/>
                <a:ea typeface="+mn-ea"/>
                <a:cs typeface="+mn-cs"/>
              </a:rPr>
              <a:t>first_user</a:t>
            </a:r>
            <a:r>
              <a:rPr lang="en-GB" sz="1200" b="0" i="0" u="sng" kern="1200" dirty="0" smtClean="0">
                <a:solidFill>
                  <a:schemeClr val="tx1"/>
                </a:solidFill>
                <a:latin typeface="+mn-lt"/>
                <a:ea typeface="+mn-ea"/>
                <a:cs typeface="+mn-cs"/>
              </a:rPr>
              <a:t> = </a:t>
            </a:r>
            <a:r>
              <a:rPr lang="en-GB" sz="1200" b="0" i="0" u="sng" kern="1200" dirty="0" err="1" smtClean="0">
                <a:solidFill>
                  <a:schemeClr val="tx1"/>
                </a:solidFill>
                <a:latin typeface="+mn-lt"/>
                <a:ea typeface="+mn-ea"/>
                <a:cs typeface="+mn-cs"/>
              </a:rPr>
              <a:t>User.first</a:t>
            </a:r>
            <a:endParaRPr lang="en-GB" sz="1200" b="0" i="0" u="sng" kern="1200" dirty="0" smtClean="0">
              <a:solidFill>
                <a:schemeClr val="tx1"/>
              </a:solidFill>
              <a:latin typeface="+mn-lt"/>
              <a:ea typeface="+mn-ea"/>
              <a:cs typeface="+mn-cs"/>
            </a:endParaRPr>
          </a:p>
          <a:p>
            <a:r>
              <a:rPr lang="en-GB" sz="1200" b="0" i="0" u="sng" kern="1200" dirty="0" smtClean="0">
                <a:solidFill>
                  <a:schemeClr val="tx1"/>
                </a:solidFill>
                <a:latin typeface="+mn-lt"/>
                <a:ea typeface="+mn-ea"/>
                <a:cs typeface="+mn-cs"/>
              </a:rPr>
              <a:t>=&gt; #&lt;User id: 1, name: "Michael </a:t>
            </a:r>
            <a:r>
              <a:rPr lang="en-GB" sz="1200" b="0" i="0" u="sng" kern="1200" dirty="0" err="1" smtClean="0">
                <a:solidFill>
                  <a:schemeClr val="tx1"/>
                </a:solidFill>
                <a:latin typeface="+mn-lt"/>
                <a:ea typeface="+mn-ea"/>
                <a:cs typeface="+mn-cs"/>
              </a:rPr>
              <a:t>Hartl</a:t>
            </a:r>
            <a:r>
              <a:rPr lang="en-GB" sz="1200" b="0" i="0" u="sng" kern="1200" dirty="0" smtClean="0">
                <a:solidFill>
                  <a:schemeClr val="tx1"/>
                </a:solidFill>
                <a:latin typeface="+mn-lt"/>
                <a:ea typeface="+mn-ea"/>
                <a:cs typeface="+mn-cs"/>
              </a:rPr>
              <a:t>", email: "</a:t>
            </a:r>
            <a:r>
              <a:rPr lang="en-GB" sz="1200" b="0" i="0" u="sng" kern="1200" dirty="0" err="1" smtClean="0">
                <a:solidFill>
                  <a:schemeClr val="tx1"/>
                </a:solidFill>
                <a:latin typeface="+mn-lt"/>
                <a:ea typeface="+mn-ea"/>
                <a:cs typeface="+mn-cs"/>
              </a:rPr>
              <a:t>michael@example.org</a:t>
            </a:r>
            <a:r>
              <a:rPr lang="en-GB" sz="1200" b="0" i="0" u="sng" kern="1200" dirty="0" smtClean="0">
                <a:solidFill>
                  <a:schemeClr val="tx1"/>
                </a:solidFill>
                <a:latin typeface="+mn-lt"/>
                <a:ea typeface="+mn-ea"/>
                <a:cs typeface="+mn-cs"/>
              </a:rPr>
              <a:t>",</a:t>
            </a:r>
          </a:p>
          <a:p>
            <a:r>
              <a:rPr lang="en-US" sz="1200" b="0" i="0" u="sng" kern="1200" dirty="0" err="1" smtClean="0">
                <a:solidFill>
                  <a:schemeClr val="tx1"/>
                </a:solidFill>
                <a:latin typeface="+mn-lt"/>
                <a:ea typeface="+mn-ea"/>
                <a:cs typeface="+mn-cs"/>
              </a:rPr>
              <a:t>created_at</a:t>
            </a:r>
            <a:r>
              <a:rPr lang="en-US" sz="1200" b="0" i="0" u="sng" kern="1200" dirty="0" smtClean="0">
                <a:solidFill>
                  <a:schemeClr val="tx1"/>
                </a:solidFill>
                <a:latin typeface="+mn-lt"/>
                <a:ea typeface="+mn-ea"/>
                <a:cs typeface="+mn-cs"/>
              </a:rPr>
              <a:t>: "2013-03-06 02:01:31", </a:t>
            </a:r>
            <a:r>
              <a:rPr lang="en-US" sz="1200" b="0" i="0" u="sng" kern="1200" dirty="0" err="1" smtClean="0">
                <a:solidFill>
                  <a:schemeClr val="tx1"/>
                </a:solidFill>
                <a:latin typeface="+mn-lt"/>
                <a:ea typeface="+mn-ea"/>
                <a:cs typeface="+mn-cs"/>
              </a:rPr>
              <a:t>updated_at</a:t>
            </a:r>
            <a:r>
              <a:rPr lang="en-US" sz="1200" b="0" i="0" u="sng" kern="1200" dirty="0" smtClean="0">
                <a:solidFill>
                  <a:schemeClr val="tx1"/>
                </a:solidFill>
                <a:latin typeface="+mn-lt"/>
                <a:ea typeface="+mn-ea"/>
                <a:cs typeface="+mn-cs"/>
              </a:rPr>
              <a:t>: "2013-03-06 02:01:31"&gt;</a:t>
            </a:r>
          </a:p>
          <a:p>
            <a:r>
              <a:rPr lang="en-US" sz="1200" b="1" i="0" u="sng" kern="1200" dirty="0" smtClean="0">
                <a:solidFill>
                  <a:schemeClr val="tx1"/>
                </a:solidFill>
                <a:latin typeface="+mn-lt"/>
                <a:ea typeface="+mn-ea"/>
                <a:cs typeface="+mn-cs"/>
              </a:rPr>
              <a:t>&gt;&gt; </a:t>
            </a:r>
            <a:r>
              <a:rPr lang="en-US" sz="1200" b="0" i="0" u="sng" kern="1200" dirty="0" err="1" smtClean="0">
                <a:solidFill>
                  <a:schemeClr val="tx1"/>
                </a:solidFill>
                <a:latin typeface="+mn-lt"/>
                <a:ea typeface="+mn-ea"/>
                <a:cs typeface="+mn-cs"/>
              </a:rPr>
              <a:t>first_user.microposts</a:t>
            </a:r>
            <a:endParaRPr lang="en-US" sz="1200" b="0" i="0" u="sng" kern="1200" dirty="0" smtClean="0">
              <a:solidFill>
                <a:schemeClr val="tx1"/>
              </a:solidFill>
              <a:latin typeface="+mn-lt"/>
              <a:ea typeface="+mn-ea"/>
              <a:cs typeface="+mn-cs"/>
            </a:endParaRPr>
          </a:p>
          <a:p>
            <a:r>
              <a:rPr lang="en-US" sz="1200" b="0" i="0" u="sng" kern="1200" dirty="0" smtClean="0">
                <a:solidFill>
                  <a:schemeClr val="tx1"/>
                </a:solidFill>
                <a:latin typeface="+mn-lt"/>
                <a:ea typeface="+mn-ea"/>
                <a:cs typeface="+mn-cs"/>
              </a:rPr>
              <a:t>=&gt; [#&lt;</a:t>
            </a:r>
            <a:r>
              <a:rPr lang="en-US" sz="1200" b="0" i="0" u="sng" kern="1200" dirty="0" err="1" smtClean="0">
                <a:solidFill>
                  <a:schemeClr val="tx1"/>
                </a:solidFill>
                <a:latin typeface="+mn-lt"/>
                <a:ea typeface="+mn-ea"/>
                <a:cs typeface="+mn-cs"/>
              </a:rPr>
              <a:t>Micropost</a:t>
            </a:r>
            <a:r>
              <a:rPr lang="en-US" sz="1200" b="0" i="0" u="sng" kern="1200" dirty="0" smtClean="0">
                <a:solidFill>
                  <a:schemeClr val="tx1"/>
                </a:solidFill>
                <a:latin typeface="+mn-lt"/>
                <a:ea typeface="+mn-ea"/>
                <a:cs typeface="+mn-cs"/>
              </a:rPr>
              <a:t> id: 1, content: "First </a:t>
            </a:r>
            <a:r>
              <a:rPr lang="en-US" sz="1200" b="0" i="0" u="sng" kern="1200" dirty="0" err="1" smtClean="0">
                <a:solidFill>
                  <a:schemeClr val="tx1"/>
                </a:solidFill>
                <a:latin typeface="+mn-lt"/>
                <a:ea typeface="+mn-ea"/>
                <a:cs typeface="+mn-cs"/>
              </a:rPr>
              <a:t>micropost</a:t>
            </a:r>
            <a:r>
              <a:rPr lang="en-US" sz="1200" b="0" i="0" u="sng" kern="1200" dirty="0" smtClean="0">
                <a:solidFill>
                  <a:schemeClr val="tx1"/>
                </a:solidFill>
                <a:latin typeface="+mn-lt"/>
                <a:ea typeface="+mn-ea"/>
                <a:cs typeface="+mn-cs"/>
              </a:rPr>
              <a:t>!", </a:t>
            </a:r>
            <a:r>
              <a:rPr lang="en-US" sz="1200" b="0" i="0" u="sng" kern="1200" dirty="0" err="1" smtClean="0">
                <a:solidFill>
                  <a:schemeClr val="tx1"/>
                </a:solidFill>
                <a:latin typeface="+mn-lt"/>
                <a:ea typeface="+mn-ea"/>
                <a:cs typeface="+mn-cs"/>
              </a:rPr>
              <a:t>user_id</a:t>
            </a:r>
            <a:r>
              <a:rPr lang="en-US" sz="1200" b="0" i="0" u="sng" kern="1200" dirty="0" smtClean="0">
                <a:solidFill>
                  <a:schemeClr val="tx1"/>
                </a:solidFill>
                <a:latin typeface="+mn-lt"/>
                <a:ea typeface="+mn-ea"/>
                <a:cs typeface="+mn-cs"/>
              </a:rPr>
              <a:t>: 1, </a:t>
            </a:r>
            <a:r>
              <a:rPr lang="en-US" sz="1200" b="0" i="0" u="sng" kern="1200" dirty="0" err="1" smtClean="0">
                <a:solidFill>
                  <a:schemeClr val="tx1"/>
                </a:solidFill>
                <a:latin typeface="+mn-lt"/>
                <a:ea typeface="+mn-ea"/>
                <a:cs typeface="+mn-cs"/>
              </a:rPr>
              <a:t>created_at</a:t>
            </a:r>
            <a:r>
              <a:rPr lang="en-US" sz="1200" b="0" i="0" u="sng" kern="1200" dirty="0" smtClean="0">
                <a:solidFill>
                  <a:schemeClr val="tx1"/>
                </a:solidFill>
                <a:latin typeface="+mn-lt"/>
                <a:ea typeface="+mn-ea"/>
                <a:cs typeface="+mn-cs"/>
              </a:rPr>
              <a:t>:</a:t>
            </a:r>
          </a:p>
          <a:p>
            <a:r>
              <a:rPr lang="en-US" sz="1200" b="0" i="0" u="sng" kern="1200" dirty="0" smtClean="0">
                <a:solidFill>
                  <a:schemeClr val="tx1"/>
                </a:solidFill>
                <a:latin typeface="+mn-lt"/>
                <a:ea typeface="+mn-ea"/>
                <a:cs typeface="+mn-cs"/>
              </a:rPr>
              <a:t>"2013-03-06 02:37:37", </a:t>
            </a:r>
            <a:r>
              <a:rPr lang="en-US" sz="1200" b="0" i="0" u="sng" kern="1200" dirty="0" err="1" smtClean="0">
                <a:solidFill>
                  <a:schemeClr val="tx1"/>
                </a:solidFill>
                <a:latin typeface="+mn-lt"/>
                <a:ea typeface="+mn-ea"/>
                <a:cs typeface="+mn-cs"/>
              </a:rPr>
              <a:t>updated_at</a:t>
            </a:r>
            <a:r>
              <a:rPr lang="en-US" sz="1200" b="0" i="0" u="sng" kern="1200" dirty="0" smtClean="0">
                <a:solidFill>
                  <a:schemeClr val="tx1"/>
                </a:solidFill>
                <a:latin typeface="+mn-lt"/>
                <a:ea typeface="+mn-ea"/>
                <a:cs typeface="+mn-cs"/>
              </a:rPr>
              <a:t>: "2013-03-06 02:37:37"&gt;, #&lt;</a:t>
            </a:r>
            <a:r>
              <a:rPr lang="en-US" sz="1200" b="0" i="0" u="sng" kern="1200" dirty="0" err="1" smtClean="0">
                <a:solidFill>
                  <a:schemeClr val="tx1"/>
                </a:solidFill>
                <a:latin typeface="+mn-lt"/>
                <a:ea typeface="+mn-ea"/>
                <a:cs typeface="+mn-cs"/>
              </a:rPr>
              <a:t>Micropost</a:t>
            </a:r>
            <a:r>
              <a:rPr lang="en-US" sz="1200" b="0" i="0" u="sng" kern="1200" dirty="0" smtClean="0">
                <a:solidFill>
                  <a:schemeClr val="tx1"/>
                </a:solidFill>
                <a:latin typeface="+mn-lt"/>
                <a:ea typeface="+mn-ea"/>
                <a:cs typeface="+mn-cs"/>
              </a:rPr>
              <a:t> id: 2,</a:t>
            </a:r>
          </a:p>
          <a:p>
            <a:r>
              <a:rPr lang="en-US" sz="1200" b="0" i="0" u="sng" kern="1200" dirty="0" smtClean="0">
                <a:solidFill>
                  <a:schemeClr val="tx1"/>
                </a:solidFill>
                <a:latin typeface="+mn-lt"/>
                <a:ea typeface="+mn-ea"/>
                <a:cs typeface="+mn-cs"/>
              </a:rPr>
              <a:t>content: "Second </a:t>
            </a:r>
            <a:r>
              <a:rPr lang="en-US" sz="1200" b="0" i="0" u="sng" kern="1200" dirty="0" err="1" smtClean="0">
                <a:solidFill>
                  <a:schemeClr val="tx1"/>
                </a:solidFill>
                <a:latin typeface="+mn-lt"/>
                <a:ea typeface="+mn-ea"/>
                <a:cs typeface="+mn-cs"/>
              </a:rPr>
              <a:t>micropost</a:t>
            </a:r>
            <a:r>
              <a:rPr lang="en-US" sz="1200" b="0" i="0" u="sng" kern="1200" dirty="0" smtClean="0">
                <a:solidFill>
                  <a:schemeClr val="tx1"/>
                </a:solidFill>
                <a:latin typeface="+mn-lt"/>
                <a:ea typeface="+mn-ea"/>
                <a:cs typeface="+mn-cs"/>
              </a:rPr>
              <a:t>", </a:t>
            </a:r>
            <a:r>
              <a:rPr lang="en-US" sz="1200" b="0" i="0" u="sng" kern="1200" dirty="0" err="1" smtClean="0">
                <a:solidFill>
                  <a:schemeClr val="tx1"/>
                </a:solidFill>
                <a:latin typeface="+mn-lt"/>
                <a:ea typeface="+mn-ea"/>
                <a:cs typeface="+mn-cs"/>
              </a:rPr>
              <a:t>user_id</a:t>
            </a:r>
            <a:r>
              <a:rPr lang="en-US" sz="1200" b="0" i="0" u="sng" kern="1200" dirty="0" smtClean="0">
                <a:solidFill>
                  <a:schemeClr val="tx1"/>
                </a:solidFill>
                <a:latin typeface="+mn-lt"/>
                <a:ea typeface="+mn-ea"/>
                <a:cs typeface="+mn-cs"/>
              </a:rPr>
              <a:t>: 1, </a:t>
            </a:r>
            <a:r>
              <a:rPr lang="en-US" sz="1200" b="0" i="0" u="sng" kern="1200" dirty="0" err="1" smtClean="0">
                <a:solidFill>
                  <a:schemeClr val="tx1"/>
                </a:solidFill>
                <a:latin typeface="+mn-lt"/>
                <a:ea typeface="+mn-ea"/>
                <a:cs typeface="+mn-cs"/>
              </a:rPr>
              <a:t>created_at</a:t>
            </a:r>
            <a:r>
              <a:rPr lang="en-US" sz="1200" b="0" i="0" u="sng" kern="1200" dirty="0" smtClean="0">
                <a:solidFill>
                  <a:schemeClr val="tx1"/>
                </a:solidFill>
                <a:latin typeface="+mn-lt"/>
                <a:ea typeface="+mn-ea"/>
                <a:cs typeface="+mn-cs"/>
              </a:rPr>
              <a:t>: "2013-03-06 02:38:54",</a:t>
            </a:r>
          </a:p>
          <a:p>
            <a:r>
              <a:rPr lang="en-US" sz="1200" b="0" i="0" u="sng" kern="1200" dirty="0" err="1" smtClean="0">
                <a:solidFill>
                  <a:schemeClr val="tx1"/>
                </a:solidFill>
                <a:latin typeface="+mn-lt"/>
                <a:ea typeface="+mn-ea"/>
                <a:cs typeface="+mn-cs"/>
              </a:rPr>
              <a:t>updated_at</a:t>
            </a:r>
            <a:r>
              <a:rPr lang="en-US" sz="1200" b="0" i="0" u="sng" kern="1200" dirty="0" smtClean="0">
                <a:solidFill>
                  <a:schemeClr val="tx1"/>
                </a:solidFill>
                <a:latin typeface="+mn-lt"/>
                <a:ea typeface="+mn-ea"/>
                <a:cs typeface="+mn-cs"/>
              </a:rPr>
              <a:t>: "2013-03-06 02:38:54"&gt;]</a:t>
            </a:r>
          </a:p>
          <a:p>
            <a:r>
              <a:rPr lang="en-US" sz="1200" b="1" i="0" u="sng" kern="1200" dirty="0" smtClean="0">
                <a:solidFill>
                  <a:schemeClr val="tx1"/>
                </a:solidFill>
                <a:latin typeface="+mn-lt"/>
                <a:ea typeface="+mn-ea"/>
                <a:cs typeface="+mn-cs"/>
              </a:rPr>
              <a:t>&gt;&gt; </a:t>
            </a:r>
            <a:r>
              <a:rPr lang="en-US" sz="1200" b="0" i="0" u="sng" kern="1200" dirty="0" smtClean="0">
                <a:solidFill>
                  <a:schemeClr val="tx1"/>
                </a:solidFill>
                <a:latin typeface="+mn-lt"/>
                <a:ea typeface="+mn-ea"/>
                <a:cs typeface="+mn-cs"/>
              </a:rPr>
              <a:t>exit</a:t>
            </a:r>
          </a:p>
          <a:p>
            <a:r>
              <a:rPr lang="en-US" sz="1200" b="0" i="0" u="sng" kern="1200" dirty="0" smtClean="0">
                <a:solidFill>
                  <a:schemeClr val="tx1"/>
                </a:solidFill>
                <a:latin typeface="+mn-lt"/>
                <a:ea typeface="+mn-ea"/>
                <a:cs typeface="+mn-cs"/>
              </a:rPr>
              <a:t>(I include the last line just to demonstrate how to exit the console, and on most systems you can Ctrl-d for the same purpose.) Here we have accessed the user’s </a:t>
            </a:r>
            <a:r>
              <a:rPr lang="en-US" sz="1200" b="0" i="0" u="sng" kern="1200" dirty="0" err="1" smtClean="0">
                <a:solidFill>
                  <a:schemeClr val="tx1"/>
                </a:solidFill>
                <a:latin typeface="+mn-lt"/>
                <a:ea typeface="+mn-ea"/>
                <a:cs typeface="+mn-cs"/>
              </a:rPr>
              <a:t>microposts</a:t>
            </a:r>
            <a:r>
              <a:rPr lang="en-US" sz="1200" b="0" i="0" u="sng" kern="1200" dirty="0" smtClean="0">
                <a:solidFill>
                  <a:schemeClr val="tx1"/>
                </a:solidFill>
                <a:latin typeface="+mn-lt"/>
                <a:ea typeface="+mn-ea"/>
                <a:cs typeface="+mn-cs"/>
              </a:rPr>
              <a:t> using the code </a:t>
            </a:r>
            <a:r>
              <a:rPr lang="en-US" sz="1200" b="1" i="0" u="sng" kern="1200" dirty="0" err="1" smtClean="0">
                <a:solidFill>
                  <a:schemeClr val="tx1"/>
                </a:solidFill>
                <a:latin typeface="+mn-lt"/>
                <a:ea typeface="+mn-ea"/>
                <a:cs typeface="+mn-cs"/>
              </a:rPr>
              <a:t>first_user.microposts</a:t>
            </a:r>
            <a:r>
              <a:rPr lang="en-US" sz="1200" b="0" i="0" u="sng" kern="1200" dirty="0" smtClean="0">
                <a:solidFill>
                  <a:schemeClr val="tx1"/>
                </a:solidFill>
                <a:latin typeface="+mn-lt"/>
                <a:ea typeface="+mn-ea"/>
                <a:cs typeface="+mn-cs"/>
              </a:rPr>
              <a:t>: with this code, Active Record automatically returns all the </a:t>
            </a:r>
            <a:r>
              <a:rPr lang="en-US" sz="1200" b="0" i="0" u="sng" kern="1200" dirty="0" err="1" smtClean="0">
                <a:solidFill>
                  <a:schemeClr val="tx1"/>
                </a:solidFill>
                <a:latin typeface="+mn-lt"/>
                <a:ea typeface="+mn-ea"/>
                <a:cs typeface="+mn-cs"/>
              </a:rPr>
              <a:t>microposts</a:t>
            </a:r>
            <a:r>
              <a:rPr lang="en-US" sz="1200" b="0" i="0" u="sng" kern="1200" dirty="0" smtClean="0">
                <a:solidFill>
                  <a:schemeClr val="tx1"/>
                </a:solidFill>
                <a:latin typeface="+mn-lt"/>
                <a:ea typeface="+mn-ea"/>
                <a:cs typeface="+mn-cs"/>
              </a:rPr>
              <a:t> with </a:t>
            </a:r>
            <a:r>
              <a:rPr lang="en-US" sz="1200" b="1" i="0" u="sng" kern="1200" dirty="0" err="1" smtClean="0">
                <a:solidFill>
                  <a:schemeClr val="tx1"/>
                </a:solidFill>
                <a:latin typeface="+mn-lt"/>
                <a:ea typeface="+mn-ea"/>
                <a:cs typeface="+mn-cs"/>
              </a:rPr>
              <a:t>user_id</a:t>
            </a:r>
            <a:r>
              <a:rPr lang="en-US" sz="1200" b="0" i="0" u="sng" kern="1200" dirty="0" smtClean="0">
                <a:solidFill>
                  <a:schemeClr val="tx1"/>
                </a:solidFill>
                <a:latin typeface="+mn-lt"/>
                <a:ea typeface="+mn-ea"/>
                <a:cs typeface="+mn-cs"/>
              </a:rPr>
              <a:t> equal to the id of </a:t>
            </a:r>
            <a:r>
              <a:rPr lang="en-US" sz="1200" b="1" i="0" u="sng" kern="1200" dirty="0" err="1" smtClean="0">
                <a:solidFill>
                  <a:schemeClr val="tx1"/>
                </a:solidFill>
                <a:latin typeface="+mn-lt"/>
                <a:ea typeface="+mn-ea"/>
                <a:cs typeface="+mn-cs"/>
              </a:rPr>
              <a:t>first_user</a:t>
            </a:r>
            <a:r>
              <a:rPr lang="en-US" sz="1200" b="0" i="0" u="sng" kern="1200" dirty="0" smtClean="0">
                <a:solidFill>
                  <a:schemeClr val="tx1"/>
                </a:solidFill>
                <a:latin typeface="+mn-lt"/>
                <a:ea typeface="+mn-ea"/>
                <a:cs typeface="+mn-cs"/>
              </a:rPr>
              <a:t> (in this case, </a:t>
            </a:r>
            <a:r>
              <a:rPr lang="en-US" sz="1200" b="1" i="0" u="sng" kern="1200" dirty="0" smtClean="0">
                <a:solidFill>
                  <a:schemeClr val="tx1"/>
                </a:solidFill>
                <a:latin typeface="+mn-lt"/>
                <a:ea typeface="+mn-ea"/>
                <a:cs typeface="+mn-cs"/>
              </a:rPr>
              <a:t>1</a:t>
            </a:r>
            <a:r>
              <a:rPr lang="en-US" sz="1200" b="0" i="0" u="sng" kern="1200" dirty="0" smtClean="0">
                <a:solidFill>
                  <a:schemeClr val="tx1"/>
                </a:solidFill>
                <a:latin typeface="+mn-lt"/>
                <a:ea typeface="+mn-ea"/>
                <a:cs typeface="+mn-cs"/>
              </a:rPr>
              <a:t>). We’ll learn much more about the association facilities in Active Record in </a:t>
            </a:r>
            <a:r>
              <a:rPr lang="en-US" sz="1200" b="0" i="0" u="sng" kern="1200" dirty="0" smtClean="0">
                <a:solidFill>
                  <a:schemeClr val="tx1"/>
                </a:solidFill>
                <a:latin typeface="+mn-lt"/>
                <a:ea typeface="+mn-ea"/>
                <a:cs typeface="+mn-cs"/>
                <a:hlinkClick r:id="rId3"/>
              </a:rPr>
              <a:t>Chapter 10 and </a:t>
            </a:r>
            <a:r>
              <a:rPr lang="en-US" sz="1200" b="0" i="0" u="sng" kern="1200" dirty="0" smtClean="0">
                <a:solidFill>
                  <a:schemeClr val="tx1"/>
                </a:solidFill>
                <a:latin typeface="+mn-lt"/>
                <a:ea typeface="+mn-ea"/>
                <a:cs typeface="+mn-cs"/>
                <a:hlinkClick r:id="rId4"/>
              </a:rPr>
              <a:t>Chapter 11.</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9</a:t>
            </a:fld>
            <a:endParaRPr lang="en-GB"/>
          </a:p>
        </p:txBody>
      </p:sp>
    </p:spTree>
    <p:extLst>
      <p:ext uri="{BB962C8B-B14F-4D97-AF65-F5344CB8AC3E}">
        <p14:creationId xmlns:p14="http://schemas.microsoft.com/office/powerpoint/2010/main" val="1279204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CF8FDBE-441F-1F45-9386-67D89C73A678}" type="slidenum">
              <a:rPr lang="en-US" sz="1200"/>
              <a:pPr/>
              <a:t>60</a:t>
            </a:fld>
            <a:endParaRPr lang="en-US" sz="1200"/>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There are many different types of standards. For each standard type there is at least one set of rules that apply. The rules govern the structure of the content of the standards and are used in quality control. </a:t>
            </a:r>
          </a:p>
          <a:p>
            <a:pPr eaLnBrk="1" hangingPunct="1"/>
            <a:r>
              <a:rPr lang="en-US"/>
              <a:t>For each standard type, there will be many instances of the standard. For example, there will be a set of standard templates and a set of standard processes. In this diagram, many different instances of rule are shown.</a:t>
            </a:r>
          </a:p>
          <a:p>
            <a:pPr eaLnBrk="1" hangingPunct="1"/>
            <a:endParaRPr lang="en-US"/>
          </a:p>
          <a:p>
            <a:pPr eaLnBrk="1" hangingPunct="1"/>
            <a:r>
              <a:rPr lang="en-US"/>
              <a:t>LB 22Feb 03 for 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05D7A62-F2C5-C541-960A-188F88284F7F}" type="slidenum">
              <a:rPr lang="en-US" sz="1200"/>
              <a:pPr/>
              <a:t>62</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Figure 4.7: Icons for Scalar Attribute Requirements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E54F258-CE35-BD4C-9BD7-1F5779D3DC01}" type="slidenum">
              <a:rPr lang="en-US" sz="1200"/>
              <a:pPr/>
              <a:t>63</a:t>
            </a:fld>
            <a:endParaRPr 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Roman" charset="0"/>
              </a:rPr>
              <a:t>Figure 3.3: This shows the four main system attribute types: resource, function, performance and design. It</a:t>
            </a:r>
          </a:p>
          <a:p>
            <a:pPr eaLnBrk="1" hangingPunct="1"/>
            <a:r>
              <a:rPr lang="en-US">
                <a:latin typeface="Times-Roman" charset="0"/>
              </a:rPr>
              <a:t>also shows the processes, which implement the functions. Using Planguage, the complex relationships 932</a:t>
            </a:r>
          </a:p>
          <a:p>
            <a:pPr eaLnBrk="1" hangingPunct="1"/>
            <a:r>
              <a:rPr lang="en-US">
                <a:latin typeface="Times-Roman" charset="0"/>
              </a:rPr>
              <a:t>amongst these four different types can be specified. For example, a specific performance level might apply  </a:t>
            </a:r>
          </a:p>
          <a:p>
            <a:pPr eaLnBrk="1" hangingPunct="1"/>
            <a:r>
              <a:rPr lang="en-US">
                <a:latin typeface="Times-Roman" charset="0"/>
              </a:rPr>
              <a:t>only to a handful of functions rather than the entire system or, a function might be implemented by several 934</a:t>
            </a:r>
          </a:p>
          <a:p>
            <a:pPr eaLnBrk="1" hangingPunct="1"/>
            <a:r>
              <a:rPr lang="en-US">
                <a:latin typeface="Times-Roman" charset="0"/>
              </a:rPr>
              <a:t>processes or, different resources can be specifically allocated to different functions.  </a:t>
            </a:r>
          </a:p>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D26F3B6-B974-D74C-9CFB-168E3BD4E620}" type="slidenum">
              <a:rPr lang="en-US" sz="1200"/>
              <a:pPr/>
              <a:t>64</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i="1"/>
              <a:t>Figure 1.9: </a:t>
            </a:r>
          </a:p>
          <a:p>
            <a:pPr algn="ctr" eaLnBrk="1" hangingPunct="1"/>
            <a:r>
              <a:rPr lang="en-US" i="1"/>
              <a:t>I.   At the top of the diagram, the two main, generic components of Planguage, the specification language and the process descriptions are shown. (These two components correspond to the version of Planguage presented in this book.)</a:t>
            </a:r>
          </a:p>
          <a:p>
            <a:pPr algn="ctr" eaLnBrk="1" hangingPunct="1"/>
            <a:r>
              <a:rPr lang="en-US" i="1"/>
              <a:t> II) In the middle of the diagram, the specific version of Planguage (Project Language and specific process descriptions) selected for use by a project is shown. This specific version will have been tailored by the project. The Project Language consists of the Product Language and the (Project) Specific Specification Language, which includes the (Project) Specific Process Language. The Product Language will always be unique to a project, as it comprises the actual values and variables of the project specifications.</a:t>
            </a:r>
          </a:p>
          <a:p>
            <a:pPr eaLnBrk="1" hangingPunct="1"/>
            <a:r>
              <a:rPr lang="en-GB"/>
              <a:t> III) The bottom of the diagram shows a generic model of a project process and how the various components of Planguage map onto it.</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C850887-B5D8-4A47-9D90-0AD9ED3CD7E5}" type="slidenum">
              <a:rPr lang="en-US" sz="1200"/>
              <a:pPr/>
              <a:t>65</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Roman" charset="0"/>
              </a:rPr>
              <a:t>Figure 2.5: Diagram showing how to express the relationships amongst attributes, between attribute and</a:t>
            </a:r>
          </a:p>
          <a:p>
            <a:pPr eaLnBrk="1" hangingPunct="1"/>
            <a:r>
              <a:rPr lang="en-US">
                <a:latin typeface="Times-Roman" charset="0"/>
              </a:rPr>
              <a:t>design idea and, amongst design ideas.  </a:t>
            </a:r>
          </a:p>
          <a:p>
            <a:pPr eaLnBrk="1" hangingPunct="1"/>
            <a:r>
              <a:rPr lang="en-US">
                <a:latin typeface="Times-Roman" charset="0"/>
              </a:rPr>
              <a:t>Note: Simplified icons are shown for resource and performance (In </a:t>
            </a:r>
            <a:r>
              <a:rPr lang="ja-JP" altLang="en-US">
                <a:latin typeface="Times-Roman" charset="0"/>
              </a:rPr>
              <a:t>‘</a:t>
            </a:r>
            <a:r>
              <a:rPr lang="en-US">
                <a:latin typeface="Times-Roman" charset="0"/>
              </a:rPr>
              <a:t>true</a:t>
            </a:r>
            <a:r>
              <a:rPr lang="ja-JP" altLang="en-US">
                <a:latin typeface="Times-Roman" charset="0"/>
              </a:rPr>
              <a:t>’</a:t>
            </a:r>
            <a:r>
              <a:rPr lang="en-US">
                <a:latin typeface="Times-Roman" charset="0"/>
              </a:rPr>
              <a:t> icons, the block arrows should 1369</a:t>
            </a:r>
          </a:p>
          <a:p>
            <a:pPr eaLnBrk="1" hangingPunct="1"/>
            <a:r>
              <a:rPr lang="en-US">
                <a:latin typeface="Times-Roman" charset="0"/>
              </a:rPr>
              <a:t>each be linked to an oval, representing function).  </a:t>
            </a:r>
          </a:p>
          <a:p>
            <a:pPr eaLnBrk="1" hangingPunct="1"/>
            <a:r>
              <a:rPr lang="en-US">
                <a:latin typeface="Times-Roman" charset="0"/>
              </a:rPr>
              <a:t> </a:t>
            </a:r>
          </a:p>
          <a:p>
            <a:pPr eaLnBrk="1" hangingPunct="1"/>
            <a:r>
              <a:rPr lang="en-US">
                <a:latin typeface="Times-Roman" charset="0"/>
              </a:rPr>
              <a:t>The </a:t>
            </a:r>
            <a:r>
              <a:rPr lang="ja-JP" altLang="en-US">
                <a:latin typeface="Times-Roman" charset="0"/>
              </a:rPr>
              <a:t>‘</a:t>
            </a:r>
            <a:r>
              <a:rPr lang="en-US">
                <a:latin typeface="Times-Roman" charset="0"/>
              </a:rPr>
              <a:t>linking</a:t>
            </a:r>
            <a:r>
              <a:rPr lang="ja-JP" altLang="en-US">
                <a:latin typeface="Times-Roman" charset="0"/>
              </a:rPr>
              <a:t>’</a:t>
            </a:r>
            <a:r>
              <a:rPr lang="en-US">
                <a:latin typeface="Times-Roman" charset="0"/>
              </a:rPr>
              <a:t> terms include: Consists Of, Includes, Impacts, Is Impacted By, Supports, Is Supported By and, Is Part Of.  </a:t>
            </a:r>
          </a:p>
          <a:p>
            <a:pPr eaLnBrk="1" hangingPunct="1"/>
            <a:r>
              <a:rPr lang="en-US">
                <a:latin typeface="Times-Roman" charset="0"/>
              </a:rPr>
              <a:t>Note: Not all relationships are shown.  </a:t>
            </a:r>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F9CEE51-5B3A-5648-A390-3A96BA91448D}" type="slidenum">
              <a:rPr lang="en-US" sz="1200"/>
              <a:pPr/>
              <a:t>66</a:t>
            </a:fld>
            <a:endParaRPr lang="en-US" sz="1200"/>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BY LINDSEY BRODIE JAN 29 2003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3C24C1C-60C1-AC42-AF72-77484550C1EC}" type="slidenum">
              <a:rPr lang="en-US" sz="1200"/>
              <a:pPr/>
              <a:t>67</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3.8 July 2002 </a:t>
            </a:r>
          </a:p>
          <a:p>
            <a:pPr eaLnBrk="1" hangingPunct="1"/>
            <a:endParaRPr lang="en-US"/>
          </a:p>
          <a:p>
            <a:pPr eaLnBrk="1" hangingPunct="1"/>
            <a:r>
              <a:rPr lang="en-US"/>
              <a:t>See Gilb paper on Risk Management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F6EF9F0-8703-5746-B0D6-FEB67E6E686A}" type="slidenum">
              <a:rPr lang="en-US" sz="1200"/>
              <a:pPr/>
              <a:t>68</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Figure 4.9: Example of using some of the scalar icons: Two performance target levels and two constraint levels compared to one benchmark </a:t>
            </a:r>
            <a:r>
              <a:rPr lang="en-US" dirty="0" smtClean="0">
                <a:latin typeface="Arial" charset="0"/>
              </a:rPr>
              <a:t>level</a:t>
            </a:r>
          </a:p>
          <a:p>
            <a:pPr eaLnBrk="1" hangingPunct="1"/>
            <a:endParaRPr lang="en-US" dirty="0" smtClean="0">
              <a:latin typeface="Arial" charset="0"/>
            </a:endParaRPr>
          </a:p>
          <a:p>
            <a:pPr eaLnBrk="1" hangingPunct="1"/>
            <a:r>
              <a:rPr lang="en-US" dirty="0" smtClean="0">
                <a:latin typeface="Arial" charset="0"/>
              </a:rPr>
              <a:t>http://</a:t>
            </a:r>
            <a:r>
              <a:rPr lang="en-US" dirty="0" err="1" smtClean="0">
                <a:latin typeface="Arial" charset="0"/>
              </a:rPr>
              <a:t>www.gilb.com</a:t>
            </a:r>
            <a:r>
              <a:rPr lang="en-US" dirty="0" smtClean="0">
                <a:latin typeface="Arial" charset="0"/>
              </a:rPr>
              <a:t>/dl48</a:t>
            </a:r>
          </a:p>
          <a:p>
            <a:pPr eaLnBrk="1" hangingPunct="1"/>
            <a:r>
              <a:rPr lang="en-US" dirty="0" smtClean="0">
                <a:latin typeface="Arial" charset="0"/>
              </a:rPr>
              <a:t>Choice and Priority paper</a:t>
            </a:r>
          </a:p>
          <a:p>
            <a:pPr eaLnBrk="1" hangingPunct="1"/>
            <a:endParaRPr lang="en-US" dirty="0" smtClean="0">
              <a:latin typeface="Arial" charset="0"/>
            </a:endParaRPr>
          </a:p>
          <a:p>
            <a:pPr eaLnBrk="1" hangingPunct="1"/>
            <a:r>
              <a:rPr lang="en-US" dirty="0" smtClean="0">
                <a:latin typeface="Arial" charset="0"/>
              </a:rPr>
              <a:t>Managing Priority Paper</a:t>
            </a:r>
          </a:p>
          <a:p>
            <a:pPr eaLnBrk="1" hangingPunct="1"/>
            <a:r>
              <a:rPr lang="en-US" dirty="0" smtClean="0">
                <a:latin typeface="Arial" charset="0"/>
              </a:rPr>
              <a:t>http://</a:t>
            </a:r>
            <a:r>
              <a:rPr lang="en-US" dirty="0" err="1" smtClean="0">
                <a:latin typeface="Arial" charset="0"/>
              </a:rPr>
              <a:t>www.gilb.com</a:t>
            </a:r>
            <a:r>
              <a:rPr lang="en-US" dirty="0" smtClean="0">
                <a:latin typeface="Arial" charset="0"/>
              </a:rPr>
              <a:t>/dl60</a:t>
            </a:r>
            <a:endParaRPr lang="en-US" dirty="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07578C6-A8A7-DF45-BDA2-AB5D609B8622}" type="slidenum">
              <a:rPr lang="en-US" sz="1200"/>
              <a:pPr/>
              <a:t>69</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2.1: Mapping of system attributes to requirements. (See also Chapter 6, for further discussion of</a:t>
            </a:r>
          </a:p>
          <a:p>
            <a:pPr eaLnBrk="1" hangingPunct="1"/>
            <a:r>
              <a:rPr lang="en-US" i="1">
                <a:latin typeface="Times-Italic" charset="0"/>
              </a:rPr>
              <a:t>Constraints.) </a:t>
            </a:r>
            <a:r>
              <a:rPr lang="en-US">
                <a:latin typeface="Times-Italic" charset="0"/>
              </a:rPr>
              <a:t> </a:t>
            </a:r>
          </a:p>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7FF8C7C-E40A-AF41-BED3-5473056940CB}" type="slidenum">
              <a:rPr lang="en-US" sz="1200"/>
              <a:pPr/>
              <a:t>70</a:t>
            </a:fld>
            <a:endParaRPr 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Roman" charset="0"/>
              </a:rPr>
              <a:t>Diagram is from CE 4.3</a:t>
            </a:r>
          </a:p>
          <a:p>
            <a:pPr eaLnBrk="1" hangingPunct="1"/>
            <a:endParaRPr lang="en-US">
              <a:latin typeface="Times-Roman" charset="0"/>
            </a:endParaRPr>
          </a:p>
          <a:p>
            <a:pPr eaLnBrk="1" hangingPunct="1"/>
            <a:r>
              <a:rPr lang="en-US">
                <a:latin typeface="Times-Roman" charset="0"/>
              </a:rPr>
              <a:t>2.1 </a:t>
            </a:r>
            <a:r>
              <a:rPr lang="en-US" b="1" i="1">
                <a:latin typeface="Times-Roman" charset="0"/>
              </a:rPr>
              <a:t>Quality Requirement</a:t>
            </a:r>
          </a:p>
          <a:p>
            <a:pPr eaLnBrk="1" hangingPunct="1"/>
            <a:r>
              <a:rPr lang="en-US">
                <a:latin typeface="Times-Roman" charset="0"/>
              </a:rPr>
              <a:t>A quality requirement expresses </a:t>
            </a:r>
            <a:r>
              <a:rPr lang="en-US" i="1">
                <a:latin typeface="Times-Roman" charset="0"/>
              </a:rPr>
              <a:t>how well </a:t>
            </a:r>
            <a:r>
              <a:rPr lang="en-US">
                <a:latin typeface="Times-Roman" charset="0"/>
              </a:rPr>
              <a:t>a system performs.  </a:t>
            </a:r>
          </a:p>
          <a:p>
            <a:pPr eaLnBrk="1" hangingPunct="1"/>
            <a:r>
              <a:rPr lang="en-US">
                <a:latin typeface="Times-Roman" charset="0"/>
              </a:rPr>
              <a:t>Example:  (slide above)</a:t>
            </a:r>
          </a:p>
          <a:p>
            <a:pPr eaLnBrk="1" hangingPunct="1"/>
            <a:r>
              <a:rPr lang="en-US" i="1">
                <a:latin typeface="Times-Italic" charset="0"/>
              </a:rPr>
              <a:t>This quality is a measure of how well a system is designed to adapt to reconfiguration needs in the future.</a:t>
            </a:r>
          </a:p>
          <a:p>
            <a:pPr eaLnBrk="1" hangingPunct="1"/>
            <a:r>
              <a:rPr lang="en-US" i="1">
                <a:latin typeface="Times-Italic" charset="0"/>
              </a:rPr>
              <a:t>Note: </a:t>
            </a:r>
            <a:r>
              <a:rPr lang="en-US">
                <a:latin typeface="Times-Italic" charset="0"/>
              </a:rPr>
              <a:t> </a:t>
            </a:r>
          </a:p>
          <a:p>
            <a:pPr eaLnBrk="1" hangingPunct="1"/>
            <a:r>
              <a:rPr lang="en-US">
                <a:latin typeface="LucidaGrande" charset="0"/>
              </a:rPr>
              <a:t> This is a quality requirement even though it has a Scale that involves measurement of a resource. The </a:t>
            </a:r>
            <a:r>
              <a:rPr lang="en-US">
                <a:latin typeface="LucidaGrande" charset="0"/>
                <a:sym typeface="Wingdings" charset="0"/>
              </a:rPr>
              <a:t>reason that this is not a resource saving is that a specific level of resource saving is not being requested. The resource measurement is simply a convenient way of capturing the </a:t>
            </a:r>
            <a:r>
              <a:rPr lang="en-GB">
                <a:latin typeface="LucidaGrande" charset="0"/>
                <a:sym typeface="Wingdings" charset="0"/>
              </a:rPr>
              <a:t>a</a:t>
            </a:r>
            <a:r>
              <a:rPr lang="en-US">
                <a:latin typeface="LucidaGrande" charset="0"/>
                <a:sym typeface="Wingdings" charset="0"/>
              </a:rPr>
              <a:t>daptability</a:t>
            </a:r>
            <a:r>
              <a:rPr lang="en-GB">
                <a:latin typeface="LucidaGrande" charset="0"/>
                <a:sym typeface="Wingdings" charset="0"/>
              </a:rPr>
              <a:t> </a:t>
            </a:r>
            <a:r>
              <a:rPr lang="en-US">
                <a:latin typeface="LucidaGrande" charset="0"/>
                <a:sym typeface="Wingdings" charset="0"/>
              </a:rPr>
              <a:t>of the system.  This is also not a budget (cost requirement) as the level is not set up primarily to monitor the expenditure of resource. These are important distinctions, because as a consequence of them, you will be forced to react in different ways to the problems arising in meeting these requirements. </a:t>
            </a:r>
            <a:endParaRPr lang="en-US">
              <a:latin typeface="Times-Italic" charset="0"/>
            </a:endParaRPr>
          </a:p>
          <a:p>
            <a:pPr eaLnBrk="1" hangingPunct="1"/>
            <a:endParaRPr lang="en-US">
              <a:latin typeface="Times-Roman" charset="0"/>
            </a:endParaRPr>
          </a:p>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www.gatherspace.com</a:t>
            </a:r>
            <a:r>
              <a:rPr lang="en-GB" dirty="0" smtClean="0"/>
              <a:t>/static/</a:t>
            </a:r>
            <a:r>
              <a:rPr lang="en-GB" dirty="0" err="1" smtClean="0"/>
              <a:t>use_case_example.html</a:t>
            </a:r>
            <a:endParaRPr lang="en-GB" dirty="0" smtClean="0"/>
          </a:p>
          <a:p>
            <a:endParaRPr lang="en-GB" dirty="0" smtClean="0"/>
          </a:p>
          <a:p>
            <a:r>
              <a:rPr lang="en-GB" sz="1200" kern="1200" dirty="0" smtClean="0">
                <a:solidFill>
                  <a:schemeClr val="tx1"/>
                </a:solidFill>
                <a:latin typeface="+mn-lt"/>
                <a:ea typeface="+mn-ea"/>
                <a:cs typeface="+mn-cs"/>
              </a:rPr>
              <a:t>By </a:t>
            </a:r>
            <a:r>
              <a:rPr lang="en-GB" sz="1200" kern="1200" dirty="0" smtClean="0">
                <a:solidFill>
                  <a:schemeClr val="tx1"/>
                </a:solidFill>
                <a:latin typeface="+mn-lt"/>
                <a:ea typeface="+mn-ea"/>
                <a:cs typeface="+mn-cs"/>
                <a:hlinkClick r:id="rId3"/>
              </a:rPr>
              <a:t>Darren Levy updated on June 12, 2013</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+84   Recommend this on Google	</a:t>
            </a:r>
          </a:p>
          <a:p>
            <a:r>
              <a:rPr lang="en-GB" sz="1200" kern="1200" dirty="0" smtClean="0">
                <a:solidFill>
                  <a:schemeClr val="tx1"/>
                </a:solidFill>
                <a:latin typeface="+mn-lt"/>
                <a:ea typeface="+mn-ea"/>
                <a:cs typeface="+mn-cs"/>
              </a:rPr>
              <a:t>Your use cases are only as effective as the value someone's deriving from them. What seems obvious to you may not be to your developers or customers. The success measurement for an effective written use case is one that is easily understood, and ultimately the developers can build the right product the first time. </a:t>
            </a:r>
            <a:endParaRPr lang="en-GB" dirty="0" smtClean="0"/>
          </a:p>
          <a:p>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10</a:t>
            </a:fld>
            <a:endParaRPr lang="en-GB"/>
          </a:p>
        </p:txBody>
      </p:sp>
    </p:spTree>
    <p:extLst>
      <p:ext uri="{BB962C8B-B14F-4D97-AF65-F5344CB8AC3E}">
        <p14:creationId xmlns:p14="http://schemas.microsoft.com/office/powerpoint/2010/main" val="3648432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861D9D3-1354-2243-B027-30D2D6DCEC79}" type="slidenum">
              <a:rPr lang="en-US" sz="1200"/>
              <a:pPr/>
              <a:t>72</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i="1">
                <a:latin typeface="Arial" charset="0"/>
              </a:rPr>
              <a:t>Source CE Figure 4.5: Requirement Specification Hierarchy</a:t>
            </a:r>
            <a:r>
              <a:rPr i="1" noProof="1">
                <a:latin typeface="Arial" charset="0"/>
              </a:rPr>
              <a:t> for a Quality Requirement</a:t>
            </a:r>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15181F8-F100-8B41-94B7-92EB27419EA2}" type="slidenum">
              <a:rPr lang="en-US" sz="1200"/>
              <a:pPr/>
              <a:t>73</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300"/>
              </a:spcAft>
            </a:pPr>
            <a:r>
              <a:rPr lang="en-US" b="1" i="1">
                <a:ea typeface="ＭＳ Ｐゴシック" charset="0"/>
              </a:rPr>
              <a:t>Scale	-|-|-			 Concept *132 January 9, 2003</a:t>
            </a:r>
          </a:p>
          <a:p>
            <a:pPr eaLnBrk="1" hangingPunct="1"/>
            <a:r>
              <a:rPr lang="en-US">
                <a:solidFill>
                  <a:srgbClr val="0000FF"/>
                </a:solidFill>
                <a:latin typeface="Arial" charset="0"/>
              </a:rPr>
              <a:t>A </a:t>
            </a:r>
            <a:r>
              <a:rPr lang="ja-JP" altLang="en-US">
                <a:solidFill>
                  <a:srgbClr val="0000FF"/>
                </a:solidFill>
                <a:latin typeface="Arial" charset="0"/>
              </a:rPr>
              <a:t>‘</a:t>
            </a:r>
            <a:r>
              <a:rPr lang="en-US">
                <a:solidFill>
                  <a:srgbClr val="0000FF"/>
                </a:solidFill>
                <a:latin typeface="Arial" charset="0"/>
              </a:rPr>
              <a:t>Scale</a:t>
            </a:r>
            <a:r>
              <a:rPr lang="ja-JP" altLang="en-US">
                <a:solidFill>
                  <a:srgbClr val="0000FF"/>
                </a:solidFill>
                <a:latin typeface="Arial" charset="0"/>
              </a:rPr>
              <a:t>’</a:t>
            </a:r>
            <a:r>
              <a:rPr lang="en-US">
                <a:solidFill>
                  <a:srgbClr val="0000FF"/>
                </a:solidFill>
                <a:latin typeface="Arial" charset="0"/>
              </a:rPr>
              <a:t> parameter is used to define a scale of measure. All elementary scalar attribute definitions require a defined Scale. </a:t>
            </a:r>
          </a:p>
          <a:p>
            <a:pPr eaLnBrk="1" hangingPunct="1"/>
            <a:endParaRPr lang="en-US">
              <a:solidFill>
                <a:srgbClr val="0000FF"/>
              </a:solidFill>
              <a:latin typeface="Arial" charset="0"/>
            </a:endParaRPr>
          </a:p>
          <a:p>
            <a:pPr eaLnBrk="1" hangingPunct="1"/>
            <a:r>
              <a:rPr lang="en-US">
                <a:solidFill>
                  <a:srgbClr val="0000FF"/>
                </a:solidFill>
                <a:latin typeface="Arial" charset="0"/>
              </a:rPr>
              <a:t>A Scale states the fundamental and precise operational definition for a specific scalar attribute. It is used as the basis for expressing many of the parameters within the scalar attribute definition (for example, Meter, Goal and Budget): all scalar estimates or measurements are made with reference to the Scale. The Scale states the units of measurement, and any required scalar qualifiers.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Notes:</a:t>
            </a:r>
          </a:p>
          <a:p>
            <a:pPr eaLnBrk="1" hangingPunct="1">
              <a:spcBef>
                <a:spcPts val="300"/>
              </a:spcBef>
              <a:spcAft>
                <a:spcPts val="300"/>
              </a:spcAft>
            </a:pPr>
            <a:r>
              <a:rPr lang="en-US">
                <a:latin typeface="Times New Roman" charset="0"/>
              </a:rPr>
              <a:t>1.  A Scale is not a numeric level along the defined Scale (It is not a benchmark, target or constraint).</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2. A Scale is not the measuring instrument (</a:t>
            </a:r>
            <a:r>
              <a:rPr lang="en-US" i="1">
                <a:latin typeface="Times New Roman" charset="0"/>
              </a:rPr>
              <a:t>that</a:t>
            </a:r>
            <a:r>
              <a:rPr lang="en-US">
                <a:latin typeface="Times New Roman" charset="0"/>
              </a:rPr>
              <a:t> is specified by the Meter parameter).</a:t>
            </a:r>
          </a:p>
          <a:p>
            <a:pPr eaLnBrk="1" hangingPunct="1">
              <a:spcBef>
                <a:spcPts val="300"/>
              </a:spcBef>
              <a:spcAft>
                <a:spcPts val="300"/>
              </a:spcAft>
            </a:pPr>
            <a:r>
              <a:rPr lang="en-US">
                <a:latin typeface="Times New Roman" charset="0"/>
              </a:rPr>
              <a:t>A Scale describes something, which is variable, trackable, observable, and countable in nature. A Meter specification is the definition of the </a:t>
            </a:r>
            <a:r>
              <a:rPr lang="en-US" i="1">
                <a:latin typeface="Times New Roman" charset="0"/>
              </a:rPr>
              <a:t>means</a:t>
            </a:r>
            <a:r>
              <a:rPr lang="en-US">
                <a:latin typeface="Times New Roman" charset="0"/>
              </a:rPr>
              <a:t> of measuring the </a:t>
            </a:r>
            <a:r>
              <a:rPr lang="ja-JP" altLang="en-US">
                <a:latin typeface="Times New Roman" charset="0"/>
              </a:rPr>
              <a:t>‘</a:t>
            </a:r>
            <a:r>
              <a:rPr lang="en-US">
                <a:latin typeface="Times New Roman" charset="0"/>
              </a:rPr>
              <a:t>level of capability</a:t>
            </a:r>
            <a:r>
              <a:rPr lang="ja-JP" altLang="en-US">
                <a:latin typeface="Times New Roman" charset="0"/>
              </a:rPr>
              <a:t>’</a:t>
            </a:r>
            <a:r>
              <a:rPr lang="en-US">
                <a:latin typeface="Times New Roman" charset="0"/>
              </a:rPr>
              <a:t> expressed by a Scale. For example, a Meter is the </a:t>
            </a:r>
            <a:r>
              <a:rPr lang="ja-JP" altLang="en-US">
                <a:latin typeface="Times New Roman" charset="0"/>
              </a:rPr>
              <a:t>‘</a:t>
            </a:r>
            <a:r>
              <a:rPr lang="en-US">
                <a:latin typeface="Times New Roman" charset="0"/>
              </a:rPr>
              <a:t>voltmeter</a:t>
            </a:r>
            <a:r>
              <a:rPr lang="ja-JP" altLang="en-US">
                <a:latin typeface="Times New Roman" charset="0"/>
              </a:rPr>
              <a:t>’</a:t>
            </a:r>
            <a:r>
              <a:rPr lang="en-US">
                <a:latin typeface="Times New Roman" charset="0"/>
              </a:rPr>
              <a:t> for measuring on a scale of </a:t>
            </a:r>
            <a:r>
              <a:rPr lang="ja-JP" altLang="en-US">
                <a:latin typeface="Times New Roman" charset="0"/>
              </a:rPr>
              <a:t>‘</a:t>
            </a:r>
            <a:r>
              <a:rPr lang="en-US">
                <a:latin typeface="Times New Roman" charset="0"/>
              </a:rPr>
              <a:t>volts</a:t>
            </a:r>
            <a:r>
              <a:rPr lang="ja-JP" altLang="en-US">
                <a:latin typeface="Times New Roman" charset="0"/>
              </a:rPr>
              <a:t>’</a:t>
            </a:r>
            <a:r>
              <a:rPr lang="en-US">
                <a:latin typeface="Times New Roman" charset="0"/>
              </a:rPr>
              <a:t>. A Scale is abstract, while a Meter is a real-world, practical means of obtaining measurements. A specific Meter itself has multiple performance and cost attributes.  These are the basis for selecting a particular Meter.</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There is a big distinction between units of measure (Scale) and a measuring tool (Meter or Test). Units of measure can be used to express clear ideas, like requirements, quite independently of the possibilities and problems of measurement itself. I can express a clear idea: </a:t>
            </a:r>
            <a:r>
              <a:rPr lang="ja-JP" altLang="en-US">
                <a:latin typeface="Times New Roman" charset="0"/>
              </a:rPr>
              <a:t>“</a:t>
            </a:r>
            <a:r>
              <a:rPr lang="en-US">
                <a:latin typeface="Times New Roman" charset="0"/>
              </a:rPr>
              <a:t>I want to get to the moon and back in one second</a:t>
            </a:r>
            <a:r>
              <a:rPr lang="ja-JP" altLang="en-US">
                <a:latin typeface="Times New Roman" charset="0"/>
              </a:rPr>
              <a:t>”</a:t>
            </a:r>
            <a:r>
              <a:rPr lang="en-US">
                <a:latin typeface="Times New Roman" charset="0"/>
              </a:rPr>
              <a:t> quite clearly. The fact that I cannot really do it, or measure it, is beside the point. I stress this because I have discovered that many people waste their energy arguing against a particular </a:t>
            </a:r>
            <a:r>
              <a:rPr lang="en-US" i="1">
                <a:latin typeface="Times New Roman" charset="0"/>
              </a:rPr>
              <a:t>quantification</a:t>
            </a:r>
            <a:r>
              <a:rPr lang="en-US">
                <a:latin typeface="Times New Roman" charset="0"/>
              </a:rPr>
              <a:t>, when all their arguments are only related to the difficulty of its</a:t>
            </a:r>
            <a:r>
              <a:rPr lang="ja-JP" altLang="en-US">
                <a:latin typeface="Times New Roman" charset="0"/>
              </a:rPr>
              <a:t>’</a:t>
            </a:r>
            <a:r>
              <a:rPr lang="en-US">
                <a:latin typeface="Times New Roman" charset="0"/>
              </a:rPr>
              <a:t> accurate </a:t>
            </a:r>
            <a:r>
              <a:rPr lang="en-US" i="1">
                <a:latin typeface="Times New Roman" charset="0"/>
              </a:rPr>
              <a:t>measurement</a:t>
            </a:r>
            <a:r>
              <a:rPr lang="en-US">
                <a:latin typeface="Times New Roman" charset="0"/>
              </a:rPr>
              <a:t>.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3. Many Scales are specified as  </a:t>
            </a:r>
            <a:r>
              <a:rPr lang="ja-JP" altLang="en-US">
                <a:latin typeface="Times New Roman" charset="0"/>
              </a:rPr>
              <a:t>‘</a:t>
            </a:r>
            <a:r>
              <a:rPr lang="en-US">
                <a:latin typeface="Times New Roman" charset="0"/>
              </a:rPr>
              <a:t>generic scales.</a:t>
            </a:r>
            <a:r>
              <a:rPr lang="ja-JP" altLang="en-US">
                <a:latin typeface="Times New Roman" charset="0"/>
              </a:rPr>
              <a:t>’</a:t>
            </a:r>
            <a:r>
              <a:rPr lang="en-US">
                <a:latin typeface="Times New Roman" charset="0"/>
              </a:rPr>
              <a:t> A generic scale is a Scale that requires final specification of </a:t>
            </a:r>
            <a:r>
              <a:rPr lang="ja-JP" altLang="en-US">
                <a:latin typeface="Times New Roman" charset="0"/>
              </a:rPr>
              <a:t>‘</a:t>
            </a:r>
            <a:r>
              <a:rPr lang="en-US">
                <a:latin typeface="Times New Roman" charset="0"/>
              </a:rPr>
              <a:t>scale qualifiers</a:t>
            </a:r>
            <a:r>
              <a:rPr lang="ja-JP" altLang="en-US">
                <a:latin typeface="Times New Roman" charset="0"/>
              </a:rPr>
              <a:t>’</a:t>
            </a:r>
            <a:r>
              <a:rPr lang="en-US">
                <a:latin typeface="Times New Roman" charset="0"/>
              </a:rPr>
              <a:t> (in the Scale definition) by means of </a:t>
            </a:r>
            <a:r>
              <a:rPr lang="ja-JP" altLang="en-US">
                <a:latin typeface="Times New Roman" charset="0"/>
              </a:rPr>
              <a:t>‘</a:t>
            </a:r>
            <a:r>
              <a:rPr lang="en-US">
                <a:latin typeface="Times New Roman" charset="0"/>
              </a:rPr>
              <a:t>scale variables</a:t>
            </a:r>
            <a:r>
              <a:rPr lang="ja-JP" altLang="en-US">
                <a:latin typeface="Times New Roman" charset="0"/>
              </a:rPr>
              <a:t>’</a:t>
            </a:r>
            <a:r>
              <a:rPr lang="en-US">
                <a:latin typeface="Times New Roman" charset="0"/>
              </a:rPr>
              <a:t> (in a target, or constraint specification), in order to have an operationally precise definition. </a:t>
            </a:r>
          </a:p>
          <a:p>
            <a:pPr eaLnBrk="1" hangingPunct="1">
              <a:spcBef>
                <a:spcPts val="300"/>
              </a:spcBef>
              <a:spcAft>
                <a:spcPts val="300"/>
              </a:spcAft>
            </a:pPr>
            <a:r>
              <a:rPr lang="en-US">
                <a:latin typeface="Times New Roman" charset="0"/>
              </a:rPr>
              <a:t>Example:</a:t>
            </a:r>
          </a:p>
          <a:p>
            <a:pPr eaLnBrk="1" hangingPunct="1">
              <a:spcBef>
                <a:spcPts val="300"/>
              </a:spcBef>
              <a:spcAft>
                <a:spcPts val="300"/>
              </a:spcAft>
            </a:pPr>
            <a:r>
              <a:rPr lang="en-US">
                <a:latin typeface="Times New Roman" charset="0"/>
              </a:rPr>
              <a:t> Scale: Time to Master defined [Tasks] by defined [Learner Type].               </a:t>
            </a:r>
          </a:p>
          <a:p>
            <a:pPr eaLnBrk="1" hangingPunct="1"/>
            <a:r>
              <a:rPr lang="en-US" i="1"/>
              <a:t>There are two scale qualifiers in the above generic scale definition, which require definition by scale variables. For example, </a:t>
            </a:r>
            <a:r>
              <a:rPr lang="ja-JP" altLang="en-US" i="1"/>
              <a:t>‘</a:t>
            </a:r>
            <a:r>
              <a:rPr lang="en-US" i="1"/>
              <a:t>Goal [Tasks = Update, Learner Type = Novices]: 30%</a:t>
            </a:r>
            <a:r>
              <a:rPr lang="ja-JP" altLang="en-US" i="1"/>
              <a:t>’</a:t>
            </a:r>
            <a:r>
              <a:rPr lang="en-US" i="1"/>
              <a:t>.</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Related Concepts [Scale *132]:</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 Scale Qualifier *381. Scale qualifiers are terms within a scale definition, which need to be specifically defined by scale </a:t>
            </a:r>
            <a:r>
              <a:rPr lang="en-US" i="1">
                <a:latin typeface="Times New Roman" charset="0"/>
              </a:rPr>
              <a:t>variables</a:t>
            </a:r>
            <a:r>
              <a:rPr lang="en-US">
                <a:latin typeface="Times New Roman" charset="0"/>
              </a:rPr>
              <a:t>, when the scale definition is used in scalar level specifications, like </a:t>
            </a:r>
            <a:r>
              <a:rPr lang="ja-JP" altLang="en-US">
                <a:latin typeface="Times New Roman" charset="0"/>
              </a:rPr>
              <a:t>‘</a:t>
            </a:r>
            <a:r>
              <a:rPr lang="en-US">
                <a:latin typeface="Times New Roman" charset="0"/>
              </a:rPr>
              <a:t>Goal</a:t>
            </a:r>
            <a:r>
              <a:rPr lang="ja-JP" altLang="en-US">
                <a:latin typeface="Times New Roman" charset="0"/>
              </a:rPr>
              <a:t>’</a:t>
            </a:r>
            <a:r>
              <a:rPr lang="en-US">
                <a:latin typeface="Times New Roman" charset="0"/>
              </a:rPr>
              <a:t>, is later used. </a:t>
            </a:r>
          </a:p>
          <a:p>
            <a:pPr eaLnBrk="1" hangingPunct="1">
              <a:spcBef>
                <a:spcPts val="300"/>
              </a:spcBef>
              <a:spcAft>
                <a:spcPts val="300"/>
              </a:spcAft>
            </a:pPr>
            <a:r>
              <a:rPr lang="en-US">
                <a:latin typeface="Times New Roman" charset="0"/>
              </a:rPr>
              <a:t>Example: </a:t>
            </a:r>
          </a:p>
          <a:p>
            <a:pPr eaLnBrk="1" hangingPunct="1">
              <a:spcBef>
                <a:spcPts val="300"/>
              </a:spcBef>
              <a:spcAft>
                <a:spcPts val="300"/>
              </a:spcAft>
            </a:pPr>
            <a:r>
              <a:rPr lang="en-US">
                <a:latin typeface="Times New Roman" charset="0"/>
              </a:rPr>
              <a:t>Scale: The defined [Time Units] needed to do a defined [Task] by defined [Employee Type].</a:t>
            </a:r>
          </a:p>
          <a:p>
            <a:pPr eaLnBrk="1" hangingPunct="1"/>
            <a:r>
              <a:rPr lang="ja-JP" altLang="en-US" i="1"/>
              <a:t>‘</a:t>
            </a:r>
            <a:r>
              <a:rPr lang="en-US" i="1"/>
              <a:t>Time Units</a:t>
            </a:r>
            <a:r>
              <a:rPr lang="ja-JP" altLang="en-US" i="1"/>
              <a:t>’</a:t>
            </a:r>
            <a:r>
              <a:rPr lang="en-US" i="1"/>
              <a:t>, </a:t>
            </a:r>
            <a:r>
              <a:rPr lang="ja-JP" altLang="en-US" i="1"/>
              <a:t>‘</a:t>
            </a:r>
            <a:r>
              <a:rPr lang="en-US" i="1"/>
              <a:t>Task</a:t>
            </a:r>
            <a:r>
              <a:rPr lang="ja-JP" altLang="en-US" i="1"/>
              <a:t>’</a:t>
            </a:r>
            <a:r>
              <a:rPr lang="en-US" i="1"/>
              <a:t> and </a:t>
            </a:r>
            <a:r>
              <a:rPr lang="ja-JP" altLang="en-US" i="1"/>
              <a:t>‘</a:t>
            </a:r>
            <a:r>
              <a:rPr lang="en-US" i="1"/>
              <a:t>Employee Type</a:t>
            </a:r>
            <a:r>
              <a:rPr lang="ja-JP" altLang="en-US" i="1"/>
              <a:t>’</a:t>
            </a:r>
            <a:r>
              <a:rPr lang="en-US" i="1"/>
              <a:t> are all scale qualifiers.</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 Scale Variable *446.</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Example:</a:t>
            </a:r>
          </a:p>
          <a:p>
            <a:pPr eaLnBrk="1" hangingPunct="1">
              <a:spcBef>
                <a:spcPts val="300"/>
              </a:spcBef>
              <a:spcAft>
                <a:spcPts val="300"/>
              </a:spcAft>
            </a:pPr>
            <a:r>
              <a:rPr lang="en-US">
                <a:latin typeface="Times New Roman" charset="0"/>
              </a:rPr>
              <a:t>Goal [Task = Update, People = Naval Officer, Places = At Sea]: 99%.</a:t>
            </a:r>
          </a:p>
          <a:p>
            <a:pPr eaLnBrk="1" hangingPunct="1"/>
            <a:r>
              <a:rPr lang="ja-JP" altLang="en-US" i="1"/>
              <a:t>‘</a:t>
            </a:r>
            <a:r>
              <a:rPr lang="en-US" i="1"/>
              <a:t>Update</a:t>
            </a:r>
            <a:r>
              <a:rPr lang="ja-JP" altLang="en-US" i="1"/>
              <a:t>’</a:t>
            </a:r>
            <a:r>
              <a:rPr lang="en-US" i="1"/>
              <a:t>, </a:t>
            </a:r>
            <a:r>
              <a:rPr lang="ja-JP" altLang="en-US" i="1"/>
              <a:t>‘</a:t>
            </a:r>
            <a:r>
              <a:rPr lang="en-US" i="1"/>
              <a:t>Naval Officer</a:t>
            </a:r>
            <a:r>
              <a:rPr lang="ja-JP" altLang="en-US" i="1"/>
              <a:t>’</a:t>
            </a:r>
            <a:r>
              <a:rPr lang="en-US" i="1"/>
              <a:t> and </a:t>
            </a:r>
            <a:r>
              <a:rPr lang="ja-JP" altLang="en-US" i="1"/>
              <a:t>‘</a:t>
            </a:r>
            <a:r>
              <a:rPr lang="en-US" i="1"/>
              <a:t>At Sea</a:t>
            </a:r>
            <a:r>
              <a:rPr lang="ja-JP" altLang="en-US" i="1"/>
              <a:t>’</a:t>
            </a:r>
            <a:r>
              <a:rPr lang="en-US" i="1"/>
              <a:t> are all scale variables assigned to the scale qualifiers.</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 Meter *094. The specified measuring process, or test, to determine, for a real system, where we are on a defined scale of measure (Scale).</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Example:</a:t>
            </a:r>
          </a:p>
          <a:p>
            <a:pPr eaLnBrk="1" hangingPunct="1">
              <a:spcBef>
                <a:spcPts val="300"/>
              </a:spcBef>
              <a:spcAft>
                <a:spcPts val="300"/>
              </a:spcAft>
            </a:pPr>
            <a:r>
              <a:rPr lang="en-US">
                <a:latin typeface="Times New Roman" charset="0"/>
              </a:rPr>
              <a:t>User Friendly:</a:t>
            </a:r>
          </a:p>
          <a:p>
            <a:pPr eaLnBrk="1" hangingPunct="1">
              <a:spcBef>
                <a:spcPts val="300"/>
              </a:spcBef>
              <a:spcAft>
                <a:spcPts val="300"/>
              </a:spcAft>
            </a:pPr>
            <a:r>
              <a:rPr lang="en-US">
                <a:latin typeface="Times New Roman" charset="0"/>
              </a:rPr>
              <a:t>Type: Quality Requirement.</a:t>
            </a:r>
          </a:p>
          <a:p>
            <a:pPr eaLnBrk="1" hangingPunct="1">
              <a:spcBef>
                <a:spcPts val="300"/>
              </a:spcBef>
              <a:spcAft>
                <a:spcPts val="300"/>
              </a:spcAft>
            </a:pPr>
            <a:r>
              <a:rPr lang="en-US">
                <a:latin typeface="Times New Roman" charset="0"/>
              </a:rPr>
              <a:t>Ambition: To consistently exceed Competitor</a:t>
            </a:r>
            <a:r>
              <a:rPr lang="ja-JP" altLang="en-US">
                <a:latin typeface="Times New Roman" charset="0"/>
              </a:rPr>
              <a:t>’</a:t>
            </a:r>
            <a:r>
              <a:rPr lang="en-US">
                <a:latin typeface="Times New Roman" charset="0"/>
              </a:rPr>
              <a:t>s ease of learning.</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Scale: Time to Master a defined [Task] by defined [Learner Type].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Meter: &lt;Use good academic practice, do at least 10 Tasks, with at least 5 Learner Types and at least 50 people&gt;.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Record [Competitor AA, Product XYZ, Task = Dial Out, Learner Type = Novice]: 2 minutes   &lt;- Our current tests.</a:t>
            </a:r>
          </a:p>
          <a:p>
            <a:pPr eaLnBrk="1" hangingPunct="1">
              <a:spcBef>
                <a:spcPts val="300"/>
              </a:spcBef>
              <a:spcAft>
                <a:spcPts val="300"/>
              </a:spcAft>
            </a:pPr>
            <a:endParaRPr lang="en-US">
              <a:latin typeface="Times New Roman" charset="0"/>
            </a:endParaRPr>
          </a:p>
          <a:p>
            <a:pPr lvl="1" eaLnBrk="1" hangingPunct="1"/>
            <a:r>
              <a:rPr lang="en-US" i="1">
                <a:ea typeface="ＭＳ Ｐゴシック" charset="0"/>
              </a:rPr>
              <a:t>Goal [Our Company, Product ABC, Task = Dial Out, Learner Type = Novice]: &lt; 10 seconds   &lt;- Marketing Requirement 4.5.7. </a:t>
            </a:r>
          </a:p>
          <a:p>
            <a:pPr lvl="1" eaLnBrk="1" hangingPunct="1"/>
            <a:endParaRPr lang="en-US" i="1">
              <a:ea typeface="ＭＳ Ｐゴシック" charset="0"/>
            </a:endParaRPr>
          </a:p>
          <a:p>
            <a:pPr lvl="1" eaLnBrk="1" hangingPunct="1"/>
            <a:r>
              <a:rPr lang="en-US" i="1">
                <a:ea typeface="ＭＳ Ｐゴシック" charset="0"/>
              </a:rPr>
              <a:t>Master: Defined as: ability to pass a suitable approved test.</a:t>
            </a:r>
          </a:p>
          <a:p>
            <a:pPr eaLnBrk="1" hangingPunct="1"/>
            <a:r>
              <a:rPr lang="en-US" i="1"/>
              <a:t>The Scale includes two scale qualifiers (Tasks and Learner Type). These are reused as scale variables in the benchmark (Record) and target (Goal), in order to tailor the meaning to particular sets of Tasks and Learner Type. The scale variables are usually local to the specific specification (in this case, User Friendly).</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Synonym [Scale *132]: Scale of Measure.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Keyed Icon [Scale *132]: -|-|-</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Type: Parameter, Metrics Concept.</a:t>
            </a:r>
          </a:p>
          <a:p>
            <a:pPr eaLnBrk="1" hangingPunct="1">
              <a:spcBef>
                <a:spcPts val="300"/>
              </a:spcBef>
              <a:spcAft>
                <a:spcPts val="300"/>
              </a:spcAft>
            </a:pPr>
            <a:endParaRPr lang="en-US">
              <a:latin typeface="Arial" charset="0"/>
            </a:endParaRPr>
          </a:p>
          <a:p>
            <a:pPr algn="ctr" eaLnBrk="1" hangingPunct="1">
              <a:spcBef>
                <a:spcPts val="300"/>
              </a:spcBef>
              <a:spcAft>
                <a:spcPts val="300"/>
              </a:spcAft>
            </a:pPr>
            <a:r>
              <a:rPr lang="ja-JP" altLang="en-US" b="1" i="1">
                <a:solidFill>
                  <a:srgbClr val="0000FF"/>
                </a:solidFill>
                <a:latin typeface="Arial" charset="0"/>
              </a:rPr>
              <a:t>“</a:t>
            </a:r>
            <a:r>
              <a:rPr lang="en-US" b="1" i="1">
                <a:solidFill>
                  <a:srgbClr val="0000FF"/>
                </a:solidFill>
                <a:latin typeface="Arial" charset="0"/>
              </a:rPr>
              <a:t>To leave [soft considerations] out of the analysis simply because they are not readily quantifiable or to avoid introducing </a:t>
            </a:r>
            <a:r>
              <a:rPr lang="ja-JP" altLang="en-US" b="1" i="1">
                <a:solidFill>
                  <a:srgbClr val="0000FF"/>
                </a:solidFill>
                <a:latin typeface="Arial" charset="0"/>
              </a:rPr>
              <a:t>“</a:t>
            </a:r>
            <a:r>
              <a:rPr lang="en-US" b="1" i="1">
                <a:solidFill>
                  <a:srgbClr val="0000FF"/>
                </a:solidFill>
                <a:latin typeface="Arial" charset="0"/>
              </a:rPr>
              <a:t>personal judgments,</a:t>
            </a:r>
            <a:r>
              <a:rPr lang="ja-JP" altLang="en-US" b="1" i="1">
                <a:solidFill>
                  <a:srgbClr val="0000FF"/>
                </a:solidFill>
                <a:latin typeface="Arial" charset="0"/>
              </a:rPr>
              <a:t>”</a:t>
            </a:r>
            <a:r>
              <a:rPr lang="en-US" b="1" i="1">
                <a:solidFill>
                  <a:srgbClr val="0000FF"/>
                </a:solidFill>
                <a:latin typeface="Arial" charset="0"/>
              </a:rPr>
              <a:t> clearly biases decisions against investments that are likely to have a significant impact on considerations as the quality of one</a:t>
            </a:r>
            <a:r>
              <a:rPr lang="ja-JP" altLang="en-US" b="1" i="1">
                <a:solidFill>
                  <a:srgbClr val="0000FF"/>
                </a:solidFill>
                <a:latin typeface="Arial" charset="0"/>
              </a:rPr>
              <a:t>’</a:t>
            </a:r>
            <a:r>
              <a:rPr lang="en-US" b="1" i="1">
                <a:solidFill>
                  <a:srgbClr val="0000FF"/>
                </a:solidFill>
                <a:latin typeface="Arial" charset="0"/>
              </a:rPr>
              <a:t>s product, delivery speed and reliability, and the rapidity with which new products can be introduced</a:t>
            </a:r>
            <a:r>
              <a:rPr lang="ja-JP" altLang="en-US" b="1" i="1">
                <a:solidFill>
                  <a:srgbClr val="0000FF"/>
                </a:solidFill>
                <a:latin typeface="Arial" charset="0"/>
              </a:rPr>
              <a:t>”</a:t>
            </a:r>
            <a:endParaRPr lang="en-US" b="1" i="1">
              <a:solidFill>
                <a:srgbClr val="0000FF"/>
              </a:solidFill>
              <a:latin typeface="Arial" charset="0"/>
            </a:endParaRPr>
          </a:p>
          <a:p>
            <a:pPr algn="ctr" eaLnBrk="1" hangingPunct="1">
              <a:spcBef>
                <a:spcPts val="300"/>
              </a:spcBef>
              <a:spcAft>
                <a:spcPts val="300"/>
              </a:spcAft>
            </a:pPr>
            <a:r>
              <a:rPr lang="en-US" b="1" i="1">
                <a:solidFill>
                  <a:srgbClr val="0000FF"/>
                </a:solidFill>
                <a:latin typeface="Arial" charset="0"/>
              </a:rPr>
              <a:t> &lt;- R. H. Hayes et al </a:t>
            </a:r>
            <a:r>
              <a:rPr lang="ja-JP" altLang="en-US" b="1" i="1">
                <a:solidFill>
                  <a:srgbClr val="0000FF"/>
                </a:solidFill>
                <a:latin typeface="Arial" charset="0"/>
              </a:rPr>
              <a:t>“</a:t>
            </a:r>
            <a:r>
              <a:rPr lang="en-US" b="1" i="1">
                <a:solidFill>
                  <a:srgbClr val="0000FF"/>
                </a:solidFill>
                <a:latin typeface="Arial" charset="0"/>
              </a:rPr>
              <a:t>Dynamic Manufacturing,</a:t>
            </a:r>
            <a:r>
              <a:rPr lang="ja-JP" altLang="en-US" b="1" i="1">
                <a:solidFill>
                  <a:srgbClr val="0000FF"/>
                </a:solidFill>
                <a:latin typeface="Arial" charset="0"/>
              </a:rPr>
              <a:t>”</a:t>
            </a:r>
            <a:r>
              <a:rPr lang="en-US" b="1" i="1">
                <a:solidFill>
                  <a:srgbClr val="0000FF"/>
                </a:solidFill>
                <a:latin typeface="Arial" charset="0"/>
              </a:rPr>
              <a:t> page 77 in [MINTZBERG94, page124]</a:t>
            </a:r>
          </a:p>
          <a:p>
            <a:pPr eaLnBrk="1" hangingPunct="1">
              <a:spcBef>
                <a:spcPts val="300"/>
              </a:spcBef>
              <a:spcAft>
                <a:spcPts val="300"/>
              </a:spcAft>
            </a:pPr>
            <a:endParaRPr lang="en-US">
              <a:latin typeface="Arial" charset="0"/>
            </a:endParaRPr>
          </a:p>
          <a:p>
            <a:pPr algn="ctr" eaLnBrk="1" hangingPunct="1">
              <a:spcBef>
                <a:spcPts val="300"/>
              </a:spcBef>
              <a:spcAft>
                <a:spcPts val="300"/>
              </a:spcAft>
            </a:pPr>
            <a:r>
              <a:rPr lang="ja-JP" altLang="en-US" b="1" i="1">
                <a:solidFill>
                  <a:srgbClr val="0000FF"/>
                </a:solidFill>
                <a:latin typeface="Arial" charset="0"/>
              </a:rPr>
              <a:t>“</a:t>
            </a:r>
            <a:r>
              <a:rPr lang="en-US" b="1" i="1">
                <a:solidFill>
                  <a:srgbClr val="0000FF"/>
                </a:solidFill>
                <a:latin typeface="Arial" charset="0"/>
              </a:rPr>
              <a:t>Aligning Rewards with Measurements</a:t>
            </a:r>
          </a:p>
          <a:p>
            <a:pPr algn="ctr" eaLnBrk="1" hangingPunct="1">
              <a:spcBef>
                <a:spcPts val="300"/>
              </a:spcBef>
              <a:spcAft>
                <a:spcPts val="300"/>
              </a:spcAft>
            </a:pPr>
            <a:r>
              <a:rPr lang="ja-JP" altLang="en-US" b="1" i="1">
                <a:solidFill>
                  <a:srgbClr val="0000FF"/>
                </a:solidFill>
                <a:latin typeface="Arial" charset="0"/>
              </a:rPr>
              <a:t>“</a:t>
            </a:r>
            <a:r>
              <a:rPr lang="en-US" b="1" i="1">
                <a:solidFill>
                  <a:srgbClr val="0000FF"/>
                </a:solidFill>
                <a:latin typeface="Arial" charset="0"/>
              </a:rPr>
              <a:t>You have to get this one right. … a universal problem: What you measure is what you get – what you reward is what you get. Static measurements get stale. Market conditions change, new businesses develop, new competitors show up. I always pounded home the question </a:t>
            </a:r>
            <a:r>
              <a:rPr lang="ja-JP" altLang="en-US" b="1" i="1">
                <a:solidFill>
                  <a:srgbClr val="0000FF"/>
                </a:solidFill>
                <a:latin typeface="Arial" charset="0"/>
              </a:rPr>
              <a:t>‘</a:t>
            </a:r>
            <a:r>
              <a:rPr lang="en-US" b="1" i="1">
                <a:solidFill>
                  <a:srgbClr val="0000FF"/>
                </a:solidFill>
                <a:latin typeface="Arial" charset="0"/>
              </a:rPr>
              <a:t>Are we measuring and rewarding the specific behavior we want?</a:t>
            </a:r>
            <a:r>
              <a:rPr lang="ja-JP" altLang="en-US" b="1" i="1">
                <a:solidFill>
                  <a:srgbClr val="0000FF"/>
                </a:solidFill>
                <a:latin typeface="Arial" charset="0"/>
              </a:rPr>
              <a:t>’</a:t>
            </a:r>
            <a:r>
              <a:rPr lang="en-US" b="1" i="1">
                <a:solidFill>
                  <a:srgbClr val="0000FF"/>
                </a:solidFill>
                <a:latin typeface="Arial" charset="0"/>
              </a:rPr>
              <a:t> </a:t>
            </a:r>
            <a:r>
              <a:rPr lang="ja-JP" altLang="en-US" b="1" i="1">
                <a:solidFill>
                  <a:srgbClr val="0000FF"/>
                </a:solidFill>
                <a:latin typeface="Arial" charset="0"/>
              </a:rPr>
              <a:t>“</a:t>
            </a:r>
            <a:endParaRPr lang="en-US" b="1" i="1">
              <a:solidFill>
                <a:srgbClr val="0000FF"/>
              </a:solidFill>
              <a:latin typeface="Arial" charset="0"/>
            </a:endParaRPr>
          </a:p>
          <a:p>
            <a:pPr algn="ctr" eaLnBrk="1" hangingPunct="1">
              <a:spcBef>
                <a:spcPts val="300"/>
              </a:spcBef>
              <a:spcAft>
                <a:spcPts val="300"/>
              </a:spcAft>
            </a:pPr>
            <a:r>
              <a:rPr lang="en-US" b="1" i="1">
                <a:solidFill>
                  <a:srgbClr val="0000FF"/>
                </a:solidFill>
                <a:latin typeface="Arial" charset="0"/>
              </a:rPr>
              <a:t>Jack Welch, former CEO General Electric [WELCH01, page 387]</a:t>
            </a:r>
          </a:p>
          <a:p>
            <a:pPr eaLnBrk="1" hangingPunct="1">
              <a:spcBef>
                <a:spcPts val="300"/>
              </a:spcBef>
              <a:spcAft>
                <a:spcPts val="300"/>
              </a:spcAft>
            </a:pPr>
            <a:endParaRPr lang="en-US">
              <a:latin typeface="Times New Roman" charset="0"/>
            </a:endParaRPr>
          </a:p>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950715E-3A53-F54B-9179-B78FBD68FF19}" type="slidenum">
              <a:rPr lang="en-US" sz="1200"/>
              <a:pPr/>
              <a:t>74</a:t>
            </a:fld>
            <a:endParaRPr lang="en-US" sz="1200"/>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Version 1.0 april 22 2002 LB</a:t>
            </a:r>
          </a:p>
          <a:p>
            <a:pPr eaLnBrk="1" hangingPunct="1"/>
            <a:r>
              <a:rPr lang="en-US"/>
              <a:t>Version 1.1 April 23 TG</a:t>
            </a:r>
          </a:p>
          <a:p>
            <a:pPr eaLnBrk="1" hangingPunct="1"/>
            <a:r>
              <a:rPr lang="en-US"/>
              <a:t>V 1.2 feb 4 03 correct &gt;&gt; to !</a:t>
            </a:r>
          </a:p>
          <a:p>
            <a:pPr eaLnBrk="1" hangingPunct="1"/>
            <a:r>
              <a:rPr lang="en-US"/>
              <a:t>Feb 4 corrected 3x Budget -&gt; Resource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84BCABC-23E9-3E40-BFF3-CD8B15AD5DFC}" type="slidenum">
              <a:rPr lang="en-US" sz="1200"/>
              <a:pPr/>
              <a:t>75</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300"/>
              </a:spcAft>
            </a:pPr>
            <a:r>
              <a:rPr lang="en-US" b="1" i="1">
                <a:ea typeface="ＭＳ Ｐゴシック" charset="0"/>
              </a:rPr>
              <a:t>Meter            -|?|-			Concept *093 April 18, 2003</a:t>
            </a:r>
          </a:p>
          <a:p>
            <a:pPr eaLnBrk="1" hangingPunct="1"/>
            <a:r>
              <a:rPr lang="en-US">
                <a:solidFill>
                  <a:srgbClr val="0000FF"/>
                </a:solidFill>
                <a:latin typeface="Arial" charset="0"/>
              </a:rPr>
              <a:t>A Meter parameter is used to identify, or specify, the definition of a practical measuring device, process, or test that has been selected for use in measuring a numeric value (level) on a defined Scale.  </a:t>
            </a:r>
          </a:p>
          <a:p>
            <a:pPr eaLnBrk="1" hangingPunct="1">
              <a:spcBef>
                <a:spcPts val="300"/>
              </a:spcBef>
              <a:spcAft>
                <a:spcPts val="300"/>
              </a:spcAft>
            </a:pPr>
            <a:endParaRPr lang="en-US" i="1">
              <a:latin typeface="Arial" charset="0"/>
            </a:endParaRPr>
          </a:p>
          <a:p>
            <a:pPr algn="ctr" eaLnBrk="1" hangingPunct="1">
              <a:spcBef>
                <a:spcPts val="300"/>
              </a:spcBef>
              <a:spcAft>
                <a:spcPts val="300"/>
              </a:spcAft>
            </a:pPr>
            <a:r>
              <a:rPr lang="ja-JP" altLang="en-US" b="1" i="1">
                <a:solidFill>
                  <a:srgbClr val="0000FF"/>
                </a:solidFill>
                <a:latin typeface="Arial" charset="0"/>
              </a:rPr>
              <a:t>“</a:t>
            </a:r>
            <a:r>
              <a:rPr lang="en-US" b="1" i="1">
                <a:solidFill>
                  <a:srgbClr val="0000FF"/>
                </a:solidFill>
                <a:latin typeface="Arial" charset="0"/>
              </a:rPr>
              <a:t>…  there is nothing more important for the transaction of business than use of operational definitions.</a:t>
            </a:r>
            <a:r>
              <a:rPr lang="ja-JP" altLang="en-US" b="1" i="1">
                <a:solidFill>
                  <a:srgbClr val="0000FF"/>
                </a:solidFill>
                <a:latin typeface="Arial" charset="0"/>
              </a:rPr>
              <a:t>”</a:t>
            </a:r>
            <a:endParaRPr lang="en-US" b="1" i="1">
              <a:solidFill>
                <a:srgbClr val="0000FF"/>
              </a:solidFill>
              <a:latin typeface="Arial" charset="0"/>
            </a:endParaRPr>
          </a:p>
          <a:p>
            <a:pPr algn="ctr" eaLnBrk="1" hangingPunct="1">
              <a:spcBef>
                <a:spcPts val="300"/>
              </a:spcBef>
              <a:spcAft>
                <a:spcPts val="300"/>
              </a:spcAft>
            </a:pPr>
            <a:r>
              <a:rPr lang="en-US" b="1" i="1">
                <a:solidFill>
                  <a:srgbClr val="0000FF"/>
                </a:solidFill>
                <a:latin typeface="Arial" charset="0"/>
              </a:rPr>
              <a:t>W. Edwards Deming, </a:t>
            </a:r>
            <a:r>
              <a:rPr lang="ja-JP" altLang="en-US" b="1" i="1">
                <a:solidFill>
                  <a:srgbClr val="0000FF"/>
                </a:solidFill>
                <a:latin typeface="Arial" charset="0"/>
              </a:rPr>
              <a:t>“</a:t>
            </a:r>
            <a:r>
              <a:rPr lang="en-US" b="1" i="1">
                <a:solidFill>
                  <a:srgbClr val="0000FF"/>
                </a:solidFill>
                <a:latin typeface="Arial" charset="0"/>
              </a:rPr>
              <a:t>Out of the Crisis</a:t>
            </a:r>
            <a:r>
              <a:rPr lang="ja-JP" altLang="en-US" b="1" i="1">
                <a:solidFill>
                  <a:srgbClr val="0000FF"/>
                </a:solidFill>
                <a:latin typeface="Arial" charset="0"/>
              </a:rPr>
              <a:t>”</a:t>
            </a:r>
            <a:r>
              <a:rPr lang="en-US" b="1" i="1">
                <a:solidFill>
                  <a:srgbClr val="0000FF"/>
                </a:solidFill>
                <a:latin typeface="Arial" charset="0"/>
              </a:rPr>
              <a:t> [DEMING86]</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Example:</a:t>
            </a:r>
          </a:p>
          <a:p>
            <a:pPr eaLnBrk="1" hangingPunct="1">
              <a:spcBef>
                <a:spcPts val="300"/>
              </a:spcBef>
              <a:spcAft>
                <a:spcPts val="300"/>
              </a:spcAft>
            </a:pPr>
            <a:r>
              <a:rPr lang="en-US">
                <a:latin typeface="Times New Roman" charset="0"/>
              </a:rPr>
              <a:t>Satisfaction:</a:t>
            </a:r>
          </a:p>
          <a:p>
            <a:pPr eaLnBrk="1" hangingPunct="1">
              <a:spcBef>
                <a:spcPts val="300"/>
              </a:spcBef>
              <a:spcAft>
                <a:spcPts val="300"/>
              </a:spcAft>
            </a:pPr>
            <a:r>
              <a:rPr lang="en-US">
                <a:latin typeface="Times New Roman" charset="0"/>
              </a:rPr>
              <a:t>Scale: Percentage of &lt;satisfied&gt; Customers.</a:t>
            </a:r>
          </a:p>
          <a:p>
            <a:pPr eaLnBrk="1" hangingPunct="1">
              <a:spcBef>
                <a:spcPts val="300"/>
              </a:spcBef>
              <a:spcAft>
                <a:spcPts val="300"/>
              </a:spcAft>
            </a:pPr>
            <a:r>
              <a:rPr lang="en-US">
                <a:latin typeface="Times New Roman" charset="0"/>
              </a:rPr>
              <a:t>Meter [New Product, After Launch]: On-site survey after 30 days use for all Customers.</a:t>
            </a:r>
          </a:p>
          <a:p>
            <a:pPr eaLnBrk="1" hangingPunct="1">
              <a:spcBef>
                <a:spcPts val="300"/>
              </a:spcBef>
              <a:spcAft>
                <a:spcPts val="300"/>
              </a:spcAft>
            </a:pPr>
            <a:r>
              <a:rPr lang="en-US">
                <a:latin typeface="Times New Roman" charset="0"/>
              </a:rPr>
              <a:t>Past [This Year, USA]: 30%.</a:t>
            </a:r>
          </a:p>
          <a:p>
            <a:pPr eaLnBrk="1" hangingPunct="1">
              <a:spcBef>
                <a:spcPts val="300"/>
              </a:spcBef>
              <a:spcAft>
                <a:spcPts val="300"/>
              </a:spcAft>
            </a:pPr>
            <a:r>
              <a:rPr lang="en-US">
                <a:latin typeface="Times New Roman" charset="0"/>
              </a:rPr>
              <a:t>Meter [Past]: Sample of 306 out of 1,000+ Customers.</a:t>
            </a:r>
          </a:p>
          <a:p>
            <a:pPr eaLnBrk="1" hangingPunct="1">
              <a:spcBef>
                <a:spcPts val="300"/>
              </a:spcBef>
              <a:spcAft>
                <a:spcPts val="300"/>
              </a:spcAft>
            </a:pPr>
            <a:r>
              <a:rPr lang="en-US">
                <a:latin typeface="Times New Roman" charset="0"/>
              </a:rPr>
              <a:t>Record [Last Year, Euro]: 44%.</a:t>
            </a:r>
          </a:p>
          <a:p>
            <a:pPr eaLnBrk="1" hangingPunct="1">
              <a:spcBef>
                <a:spcPts val="300"/>
              </a:spcBef>
              <a:spcAft>
                <a:spcPts val="300"/>
              </a:spcAft>
            </a:pPr>
            <a:r>
              <a:rPr lang="en-US">
                <a:latin typeface="Times New Roman" charset="0"/>
              </a:rPr>
              <a:t>Meter [Record]: 100% of Customers.</a:t>
            </a:r>
          </a:p>
          <a:p>
            <a:pPr eaLnBrk="1" hangingPunct="1">
              <a:spcBef>
                <a:spcPts val="300"/>
              </a:spcBef>
              <a:spcAft>
                <a:spcPts val="300"/>
              </a:spcAft>
            </a:pPr>
            <a:r>
              <a:rPr lang="en-US">
                <a:latin typeface="Times New Roman" charset="0"/>
              </a:rPr>
              <a:t>Goal [After Launch]: 99% &lt;- Marketing Director. </a:t>
            </a:r>
          </a:p>
          <a:p>
            <a:pPr eaLnBrk="1" hangingPunct="1"/>
            <a:r>
              <a:rPr lang="en-US" i="1"/>
              <a:t>In the above example, the first Meter specification is the one that will be assumed, in default of any other specification, particularly for use in validating the achievement of Goal targets. Both the benchmarks (Past, Record) have </a:t>
            </a:r>
            <a:r>
              <a:rPr lang="en-US"/>
              <a:t>local</a:t>
            </a:r>
            <a:r>
              <a:rPr lang="en-US" i="1"/>
              <a:t> Meter specifications, which tell us more exactly the measuring process used to gather </a:t>
            </a:r>
            <a:r>
              <a:rPr lang="en-US"/>
              <a:t>their</a:t>
            </a:r>
            <a:r>
              <a:rPr lang="en-US" i="1"/>
              <a:t> data. Of course this implies that these benchmark and target numbers are not as comparable as we would like them to be. But that is the way it often is, and our local Meter specifications at least allows us to judge whether this difference is significant for our current purposes.</a:t>
            </a:r>
          </a:p>
          <a:p>
            <a:pPr eaLnBrk="1" hangingPunct="1">
              <a:spcBef>
                <a:spcPts val="300"/>
              </a:spcBef>
              <a:spcAft>
                <a:spcPts val="300"/>
              </a:spcAft>
            </a:pPr>
            <a:endParaRPr lang="en-US">
              <a:latin typeface="Times New Roman" charset="0"/>
            </a:endParaRPr>
          </a:p>
          <a:p>
            <a:pPr eaLnBrk="1" hangingPunct="1">
              <a:spcBef>
                <a:spcPts val="300"/>
              </a:spcBef>
              <a:spcAft>
                <a:spcPts val="300"/>
              </a:spcAft>
            </a:pPr>
            <a:r>
              <a:rPr lang="en-US">
                <a:latin typeface="Times New Roman" charset="0"/>
              </a:rPr>
              <a:t>Keyed Icon [Meter *093]:      -|?|-  </a:t>
            </a:r>
          </a:p>
          <a:p>
            <a:pPr eaLnBrk="1" hangingPunct="1">
              <a:spcBef>
                <a:spcPts val="300"/>
              </a:spcBef>
              <a:spcAft>
                <a:spcPts val="300"/>
              </a:spcAft>
            </a:pPr>
            <a:r>
              <a:rPr lang="en-US">
                <a:latin typeface="Times New Roman" charset="0"/>
              </a:rPr>
              <a:t> </a:t>
            </a:r>
            <a:r>
              <a:rPr lang="ja-JP" altLang="en-US">
                <a:latin typeface="Times New Roman" charset="0"/>
              </a:rPr>
              <a:t>“</a:t>
            </a:r>
            <a:r>
              <a:rPr lang="en-US">
                <a:latin typeface="Times New Roman" charset="0"/>
              </a:rPr>
              <a:t>The explanation of the icon is that it is a </a:t>
            </a:r>
            <a:r>
              <a:rPr lang="ja-JP" altLang="en-US">
                <a:latin typeface="Times New Roman" charset="0"/>
              </a:rPr>
              <a:t>‘</a:t>
            </a:r>
            <a:r>
              <a:rPr lang="en-US">
                <a:latin typeface="Times New Roman" charset="0"/>
              </a:rPr>
              <a:t>?</a:t>
            </a:r>
            <a:r>
              <a:rPr lang="ja-JP" altLang="en-US">
                <a:latin typeface="Times New Roman" charset="0"/>
              </a:rPr>
              <a:t>’</a:t>
            </a:r>
            <a:r>
              <a:rPr lang="en-US">
                <a:latin typeface="Times New Roman" charset="0"/>
              </a:rPr>
              <a:t> on top of a Scale icon, -|-|-.</a:t>
            </a:r>
            <a:r>
              <a:rPr lang="ja-JP" altLang="en-US">
                <a:latin typeface="Times New Roman" charset="0"/>
              </a:rPr>
              <a:t>”</a:t>
            </a:r>
            <a:endParaRPr lang="en-US">
              <a:latin typeface="Times New Roman" charset="0"/>
            </a:endParaRPr>
          </a:p>
          <a:p>
            <a:pPr eaLnBrk="1" hangingPunct="1">
              <a:spcBef>
                <a:spcPts val="300"/>
              </a:spcBef>
              <a:spcAft>
                <a:spcPts val="300"/>
              </a:spcAft>
            </a:pPr>
            <a:endParaRPr lang="en-US">
              <a:latin typeface="Times New Roman" charset="0"/>
            </a:endParaRPr>
          </a:p>
          <a:p>
            <a:pPr eaLnBrk="1" hangingPunct="1"/>
            <a:r>
              <a:rPr lang="en-US" i="1">
                <a:solidFill>
                  <a:srgbClr val="800000"/>
                </a:solidFill>
                <a:latin typeface="Times New Roman" charset="0"/>
              </a:rPr>
              <a:t>Type: parameter, </a:t>
            </a:r>
            <a:r>
              <a:rPr lang="en-US" i="1">
                <a:solidFill>
                  <a:srgbClr val="800000"/>
                </a:solidFill>
                <a:latin typeface="Arial" charset="0"/>
              </a:rPr>
              <a:t>metrics concept</a:t>
            </a:r>
            <a:r>
              <a:rPr lang="en-US" i="1">
                <a:solidFill>
                  <a:srgbClr val="800000"/>
                </a:solidFill>
                <a:latin typeface="Times New Roman" charset="0"/>
              </a:rPr>
              <a:t>.</a:t>
            </a:r>
            <a:endParaRPr lang="en-US" i="1">
              <a:solidFill>
                <a:srgbClr val="800000"/>
              </a:solidFill>
              <a:latin typeface="Arial" charset="0"/>
            </a:endParaRPr>
          </a:p>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FBD12B9-9D05-3E4A-A8A8-53B4D0CBEC86}" type="slidenum">
              <a:rPr lang="en-US" sz="1200"/>
              <a:pPr/>
              <a:t>76</a:t>
            </a:fld>
            <a:endParaRPr 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300"/>
              </a:spcAft>
            </a:pPr>
            <a:r>
              <a:rPr lang="en-US" b="1">
                <a:ea typeface="ＭＳ Ｐゴシック" charset="0"/>
              </a:rPr>
              <a:t>Benchmark				Concept *007 February 20, 2003 22:51</a:t>
            </a:r>
          </a:p>
          <a:p>
            <a:pPr eaLnBrk="1" hangingPunct="1"/>
            <a:r>
              <a:rPr lang="en-US">
                <a:solidFill>
                  <a:srgbClr val="0000FF"/>
                </a:solidFill>
                <a:latin typeface="Arial" charset="0"/>
              </a:rPr>
              <a:t>A benchmark is a specified reference point, or baseline. There are two main types: scalar and binary benchmarks.</a:t>
            </a:r>
          </a:p>
          <a:p>
            <a:pPr eaLnBrk="1" hangingPunct="1"/>
            <a:endParaRPr lang="en-US">
              <a:solidFill>
                <a:srgbClr val="0000FF"/>
              </a:solidFill>
              <a:latin typeface="Arial" charset="0"/>
            </a:endParaRPr>
          </a:p>
          <a:p>
            <a:pPr eaLnBrk="1" hangingPunct="1">
              <a:spcBef>
                <a:spcPts val="300"/>
              </a:spcBef>
              <a:spcAft>
                <a:spcPts val="300"/>
              </a:spcAft>
            </a:pPr>
            <a:r>
              <a:rPr lang="en-US">
                <a:latin typeface="Arial" charset="0"/>
              </a:rPr>
              <a:t>Notes:</a:t>
            </a:r>
          </a:p>
          <a:p>
            <a:pPr eaLnBrk="1" hangingPunct="1">
              <a:spcBef>
                <a:spcPts val="300"/>
              </a:spcBef>
              <a:spcAft>
                <a:spcPts val="300"/>
              </a:spcAft>
            </a:pPr>
            <a:r>
              <a:rPr lang="en-US">
                <a:latin typeface="Arial" charset="0"/>
              </a:rPr>
              <a:t>1. A scalar benchmark is a reference level for a performance or resource attribute. It is usually used for comparison purposes in requirement specification, design and implementation. </a:t>
            </a:r>
          </a:p>
          <a:p>
            <a:pPr eaLnBrk="1" hangingPunct="1">
              <a:spcBef>
                <a:spcPts val="300"/>
              </a:spcBef>
              <a:spcAft>
                <a:spcPts val="300"/>
              </a:spcAft>
            </a:pPr>
            <a:endParaRPr lang="en-US" i="1">
              <a:latin typeface="Arial" charset="0"/>
            </a:endParaRPr>
          </a:p>
          <a:p>
            <a:pPr eaLnBrk="1" hangingPunct="1">
              <a:spcBef>
                <a:spcPts val="300"/>
              </a:spcBef>
              <a:spcAft>
                <a:spcPts val="300"/>
              </a:spcAft>
            </a:pPr>
            <a:r>
              <a:rPr lang="en-US">
                <a:latin typeface="Arial" charset="0"/>
              </a:rPr>
              <a:t>2. A scalar benchmark is normally defined using the benchmark parameters {Past, Record, Trend}.</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Example:</a:t>
            </a:r>
          </a:p>
          <a:p>
            <a:pPr eaLnBrk="1" hangingPunct="1"/>
            <a:r>
              <a:rPr lang="en-US" u="sng">
                <a:latin typeface="Arial" charset="0"/>
              </a:rPr>
              <a:t>Usability</a:t>
            </a:r>
            <a:r>
              <a:rPr lang="en-US">
                <a:latin typeface="Arial" charset="0"/>
              </a:rPr>
              <a:t>:</a:t>
            </a:r>
          </a:p>
          <a:p>
            <a:pPr eaLnBrk="1" hangingPunct="1"/>
            <a:r>
              <a:rPr lang="en-US">
                <a:latin typeface="Arial" charset="0"/>
              </a:rPr>
              <a:t>Ambition: Order of magnitude better than future competitors.</a:t>
            </a:r>
          </a:p>
          <a:p>
            <a:pPr eaLnBrk="1" hangingPunct="1"/>
            <a:r>
              <a:rPr lang="en-US">
                <a:latin typeface="Arial" charset="0"/>
              </a:rPr>
              <a:t>Scale: Average time needed to learn to do </a:t>
            </a:r>
            <a:r>
              <a:rPr lang="en-US" u="sng">
                <a:latin typeface="Arial" charset="0"/>
              </a:rPr>
              <a:t>Typical Tasks</a:t>
            </a:r>
            <a:r>
              <a:rPr lang="en-US">
                <a:latin typeface="Arial" charset="0"/>
              </a:rPr>
              <a:t> for </a:t>
            </a:r>
            <a:r>
              <a:rPr lang="en-US" u="sng">
                <a:latin typeface="Arial" charset="0"/>
              </a:rPr>
              <a:t>Typical User</a:t>
            </a:r>
            <a:r>
              <a:rPr lang="en-US">
                <a:latin typeface="Arial" charset="0"/>
              </a:rPr>
              <a:t>.</a:t>
            </a:r>
          </a:p>
          <a:p>
            <a:pPr eaLnBrk="1" hangingPunct="1"/>
            <a:r>
              <a:rPr lang="en-US">
                <a:latin typeface="Arial" charset="0"/>
              </a:rPr>
              <a:t>Trend [</a:t>
            </a:r>
            <a:r>
              <a:rPr lang="en-US" u="sng">
                <a:latin typeface="Arial" charset="0"/>
              </a:rPr>
              <a:t>Best Competitors</a:t>
            </a:r>
            <a:r>
              <a:rPr lang="en-US">
                <a:latin typeface="Arial" charset="0"/>
              </a:rPr>
              <a:t>, </a:t>
            </a:r>
            <a:r>
              <a:rPr lang="en-US" u="sng">
                <a:latin typeface="Arial" charset="0"/>
              </a:rPr>
              <a:t>During New Product Lifetime</a:t>
            </a:r>
            <a:r>
              <a:rPr lang="en-US">
                <a:latin typeface="Arial" charset="0"/>
              </a:rPr>
              <a:t>, </a:t>
            </a:r>
            <a:r>
              <a:rPr lang="en-US" u="sng">
                <a:latin typeface="Arial" charset="0"/>
              </a:rPr>
              <a:t>Europe Market</a:t>
            </a:r>
            <a:r>
              <a:rPr lang="en-US">
                <a:latin typeface="Arial" charset="0"/>
              </a:rPr>
              <a:t> &amp; </a:t>
            </a:r>
            <a:r>
              <a:rPr lang="en-US" u="sng">
                <a:latin typeface="Arial" charset="0"/>
              </a:rPr>
              <a:t>USA Market</a:t>
            </a:r>
            <a:r>
              <a:rPr lang="en-US">
                <a:latin typeface="Arial" charset="0"/>
              </a:rPr>
              <a:t>]: 5 minutes.</a:t>
            </a:r>
          </a:p>
          <a:p>
            <a:pPr eaLnBrk="1" hangingPunct="1"/>
            <a:r>
              <a:rPr lang="en-US">
                <a:latin typeface="Arial" charset="0"/>
              </a:rPr>
              <a:t>Fail [</a:t>
            </a:r>
            <a:r>
              <a:rPr lang="en-US" u="sng">
                <a:latin typeface="Arial" charset="0"/>
              </a:rPr>
              <a:t>New Product</a:t>
            </a:r>
            <a:r>
              <a:rPr lang="en-US">
                <a:latin typeface="Arial" charset="0"/>
              </a:rPr>
              <a:t>, </a:t>
            </a:r>
            <a:r>
              <a:rPr lang="en-US" u="sng">
                <a:latin typeface="Arial" charset="0"/>
              </a:rPr>
              <a:t>All Markets</a:t>
            </a:r>
            <a:r>
              <a:rPr lang="en-US">
                <a:latin typeface="Arial" charset="0"/>
              </a:rPr>
              <a:t>]: 2 minutes.</a:t>
            </a:r>
          </a:p>
          <a:p>
            <a:pPr eaLnBrk="1" hangingPunct="1"/>
            <a:r>
              <a:rPr lang="en-US">
                <a:latin typeface="Arial" charset="0"/>
              </a:rPr>
              <a:t>Goal [</a:t>
            </a:r>
            <a:r>
              <a:rPr lang="en-US" u="sng">
                <a:latin typeface="Arial" charset="0"/>
              </a:rPr>
              <a:t>New Product</a:t>
            </a:r>
            <a:r>
              <a:rPr lang="en-US">
                <a:latin typeface="Arial" charset="0"/>
              </a:rPr>
              <a:t>, </a:t>
            </a:r>
            <a:r>
              <a:rPr lang="en-US" u="sng">
                <a:latin typeface="Arial" charset="0"/>
              </a:rPr>
              <a:t>Initial Release</a:t>
            </a:r>
            <a:r>
              <a:rPr lang="en-US">
                <a:latin typeface="Arial" charset="0"/>
              </a:rPr>
              <a:t>]: 1 minute.</a:t>
            </a:r>
          </a:p>
          <a:p>
            <a:pPr eaLnBrk="1" hangingPunct="1"/>
            <a:r>
              <a:rPr lang="en-US">
                <a:latin typeface="Arial" charset="0"/>
              </a:rPr>
              <a:t>Goal [</a:t>
            </a:r>
            <a:r>
              <a:rPr lang="en-US" u="sng">
                <a:latin typeface="Arial" charset="0"/>
              </a:rPr>
              <a:t>New Product</a:t>
            </a:r>
            <a:r>
              <a:rPr lang="en-US">
                <a:latin typeface="Arial" charset="0"/>
              </a:rPr>
              <a:t>, </a:t>
            </a:r>
            <a:r>
              <a:rPr lang="en-US" u="sng">
                <a:latin typeface="Arial" charset="0"/>
              </a:rPr>
              <a:t>1 Year After Initial Release</a:t>
            </a:r>
            <a:r>
              <a:rPr lang="en-US">
                <a:latin typeface="Arial" charset="0"/>
              </a:rPr>
              <a:t>]: 30 seconds.</a:t>
            </a:r>
          </a:p>
          <a:p>
            <a:pPr algn="ctr" eaLnBrk="1" hangingPunct="1"/>
            <a:r>
              <a:rPr lang="ja-JP" altLang="en-US" i="1"/>
              <a:t>‘</a:t>
            </a:r>
            <a:r>
              <a:rPr lang="en-US" i="1"/>
              <a:t>Trend</a:t>
            </a:r>
            <a:r>
              <a:rPr lang="ja-JP" altLang="en-US" i="1"/>
              <a:t>’</a:t>
            </a:r>
            <a:r>
              <a:rPr lang="en-US" i="1"/>
              <a:t> is the benchmark specification.</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3. Function and design attributes are specified as binary benchmarks: binary attributes are either present or absent in a system.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 </a:t>
            </a:r>
          </a:p>
          <a:p>
            <a:pPr eaLnBrk="1" hangingPunct="1">
              <a:spcBef>
                <a:spcPts val="300"/>
              </a:spcBef>
              <a:spcAft>
                <a:spcPts val="300"/>
              </a:spcAft>
            </a:pPr>
            <a:r>
              <a:rPr lang="en-US">
                <a:latin typeface="Arial" charset="0"/>
              </a:rPr>
              <a:t> </a:t>
            </a:r>
          </a:p>
          <a:p>
            <a:pPr eaLnBrk="1" hangingPunct="1">
              <a:spcBef>
                <a:spcPts val="300"/>
              </a:spcBef>
              <a:spcAft>
                <a:spcPts val="300"/>
              </a:spcAft>
            </a:pPr>
            <a:r>
              <a:rPr lang="en-US">
                <a:latin typeface="Arial" charset="0"/>
              </a:rPr>
              <a:t>Related Concepts [Benchmark *007]: </a:t>
            </a:r>
          </a:p>
          <a:p>
            <a:pPr eaLnBrk="1" hangingPunct="1">
              <a:spcBef>
                <a:spcPts val="300"/>
              </a:spcBef>
              <a:spcAft>
                <a:spcPts val="300"/>
              </a:spcAft>
            </a:pPr>
            <a:r>
              <a:rPr lang="en-US">
                <a:latin typeface="Arial" charset="0"/>
              </a:rPr>
              <a:t> Baseline *351</a:t>
            </a:r>
          </a:p>
          <a:p>
            <a:pPr eaLnBrk="1" hangingPunct="1">
              <a:spcBef>
                <a:spcPts val="300"/>
              </a:spcBef>
              <a:spcAft>
                <a:spcPts val="300"/>
              </a:spcAft>
            </a:pPr>
            <a:r>
              <a:rPr lang="en-US">
                <a:latin typeface="Arial" charset="0"/>
              </a:rPr>
              <a:t> Past *106</a:t>
            </a:r>
          </a:p>
          <a:p>
            <a:pPr eaLnBrk="1" hangingPunct="1">
              <a:spcBef>
                <a:spcPts val="300"/>
              </a:spcBef>
              <a:spcAft>
                <a:spcPts val="300"/>
              </a:spcAft>
            </a:pPr>
            <a:r>
              <a:rPr lang="en-US">
                <a:latin typeface="Arial" charset="0"/>
              </a:rPr>
              <a:t> Record *127</a:t>
            </a:r>
          </a:p>
          <a:p>
            <a:pPr eaLnBrk="1" hangingPunct="1">
              <a:spcBef>
                <a:spcPts val="300"/>
              </a:spcBef>
              <a:spcAft>
                <a:spcPts val="300"/>
              </a:spcAft>
            </a:pPr>
            <a:r>
              <a:rPr lang="en-US">
                <a:latin typeface="Arial" charset="0"/>
              </a:rPr>
              <a:t> Trend *155</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Type [Benchmark *007]: Specification Type.</a:t>
            </a:r>
          </a:p>
          <a:p>
            <a:pPr eaLnBrk="1" hangingPunct="1">
              <a:spcBef>
                <a:spcPts val="300"/>
              </a:spcBef>
              <a:spcAft>
                <a:spcPts val="300"/>
              </a:spcAft>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8ACA2AF-700A-2243-AACE-55FE28DE4F06}" type="slidenum">
              <a:rPr lang="en-US" sz="1200"/>
              <a:pPr/>
              <a:t>77</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300"/>
              </a:spcAft>
            </a:pPr>
            <a:r>
              <a:rPr lang="en-US" b="1">
                <a:ea typeface="ＭＳ Ｐゴシック" charset="0"/>
              </a:rPr>
              <a:t>Target						</a:t>
            </a:r>
            <a:r>
              <a:rPr lang="en-GB" b="1">
                <a:ea typeface="ＭＳ Ｐゴシック" charset="0"/>
              </a:rPr>
              <a:t>Concept *048 March 14, 2003</a:t>
            </a:r>
          </a:p>
          <a:p>
            <a:pPr eaLnBrk="1" hangingPunct="1"/>
            <a:r>
              <a:rPr lang="en-US">
                <a:solidFill>
                  <a:srgbClr val="0000FF"/>
                </a:solidFill>
                <a:latin typeface="Arial" charset="0"/>
              </a:rPr>
              <a:t>A target is a specified stakeholder-valued requirement, which you are aiming to deliver under specified conditions.</a:t>
            </a:r>
          </a:p>
          <a:p>
            <a:pPr eaLnBrk="1" hangingPunct="1"/>
            <a:endParaRPr lang="en-US">
              <a:solidFill>
                <a:srgbClr val="0000FF"/>
              </a:solidFill>
              <a:latin typeface="Arial" charset="0"/>
            </a:endParaRPr>
          </a:p>
          <a:p>
            <a:pPr eaLnBrk="1" hangingPunct="1"/>
            <a:r>
              <a:rPr lang="en-US">
                <a:solidFill>
                  <a:srgbClr val="0000FF"/>
                </a:solidFill>
                <a:latin typeface="Arial" charset="0"/>
              </a:rPr>
              <a:t>There are two kinds of target: </a:t>
            </a:r>
            <a:r>
              <a:rPr lang="ja-JP" altLang="en-US">
                <a:solidFill>
                  <a:srgbClr val="0000FF"/>
                </a:solidFill>
                <a:latin typeface="Arial" charset="0"/>
              </a:rPr>
              <a:t>‘</a:t>
            </a:r>
            <a:r>
              <a:rPr lang="en-US">
                <a:solidFill>
                  <a:srgbClr val="0000FF"/>
                </a:solidFill>
                <a:latin typeface="Arial" charset="0"/>
              </a:rPr>
              <a:t>scalar</a:t>
            </a:r>
            <a:r>
              <a:rPr lang="ja-JP" altLang="en-US">
                <a:solidFill>
                  <a:srgbClr val="0000FF"/>
                </a:solidFill>
                <a:latin typeface="Arial" charset="0"/>
              </a:rPr>
              <a:t>’</a:t>
            </a:r>
            <a:r>
              <a:rPr lang="en-US">
                <a:solidFill>
                  <a:srgbClr val="0000FF"/>
                </a:solidFill>
                <a:latin typeface="Arial" charset="0"/>
              </a:rPr>
              <a:t> and </a:t>
            </a:r>
            <a:r>
              <a:rPr lang="ja-JP" altLang="en-US">
                <a:solidFill>
                  <a:srgbClr val="0000FF"/>
                </a:solidFill>
                <a:latin typeface="Arial" charset="0"/>
              </a:rPr>
              <a:t>‘</a:t>
            </a:r>
            <a:r>
              <a:rPr lang="en-US">
                <a:solidFill>
                  <a:srgbClr val="0000FF"/>
                </a:solidFill>
                <a:latin typeface="Arial" charset="0"/>
              </a:rPr>
              <a:t>binary</a:t>
            </a:r>
            <a:r>
              <a:rPr lang="ja-JP" altLang="en-US">
                <a:solidFill>
                  <a:srgbClr val="0000FF"/>
                </a:solidFill>
                <a:latin typeface="Arial" charset="0"/>
              </a:rPr>
              <a:t>’</a:t>
            </a:r>
            <a:r>
              <a:rPr lang="en-US">
                <a:solidFill>
                  <a:srgbClr val="0000FF"/>
                </a:solidFill>
                <a:latin typeface="Arial" charset="0"/>
              </a:rPr>
              <a:t>.</a:t>
            </a:r>
          </a:p>
          <a:p>
            <a:pPr eaLnBrk="1" hangingPunct="1"/>
            <a:r>
              <a:rPr lang="en-US">
                <a:solidFill>
                  <a:srgbClr val="0000FF"/>
                </a:solidFill>
                <a:latin typeface="Arial" charset="0"/>
              </a:rPr>
              <a:t>Scalar targets are specified using the parameters {Goal, Budget, Stretch, Wish}.</a:t>
            </a:r>
          </a:p>
          <a:p>
            <a:pPr eaLnBrk="1" hangingPunct="1"/>
            <a:r>
              <a:rPr lang="en-US">
                <a:solidFill>
                  <a:srgbClr val="0000FF"/>
                </a:solidFill>
                <a:latin typeface="Arial" charset="0"/>
              </a:rPr>
              <a:t>A performance target is known as a </a:t>
            </a:r>
            <a:r>
              <a:rPr lang="ja-JP" altLang="en-US">
                <a:solidFill>
                  <a:srgbClr val="0000FF"/>
                </a:solidFill>
                <a:latin typeface="Arial" charset="0"/>
              </a:rPr>
              <a:t>‘</a:t>
            </a:r>
            <a:r>
              <a:rPr lang="en-US">
                <a:solidFill>
                  <a:srgbClr val="0000FF"/>
                </a:solidFill>
                <a:latin typeface="Arial" charset="0"/>
              </a:rPr>
              <a:t>goal</a:t>
            </a:r>
            <a:r>
              <a:rPr lang="ja-JP" altLang="en-US">
                <a:solidFill>
                  <a:srgbClr val="0000FF"/>
                </a:solidFill>
                <a:latin typeface="Arial" charset="0"/>
              </a:rPr>
              <a:t>’</a:t>
            </a:r>
            <a:r>
              <a:rPr lang="en-US">
                <a:solidFill>
                  <a:srgbClr val="0000FF"/>
                </a:solidFill>
                <a:latin typeface="Arial" charset="0"/>
              </a:rPr>
              <a:t> and a resource target is known as a </a:t>
            </a:r>
            <a:r>
              <a:rPr lang="ja-JP" altLang="en-US">
                <a:solidFill>
                  <a:srgbClr val="0000FF"/>
                </a:solidFill>
                <a:latin typeface="Arial" charset="0"/>
              </a:rPr>
              <a:t>‘</a:t>
            </a:r>
            <a:r>
              <a:rPr lang="en-US">
                <a:solidFill>
                  <a:srgbClr val="0000FF"/>
                </a:solidFill>
                <a:latin typeface="Arial" charset="0"/>
              </a:rPr>
              <a:t>budget</a:t>
            </a:r>
            <a:r>
              <a:rPr lang="ja-JP" altLang="en-US">
                <a:solidFill>
                  <a:srgbClr val="0000FF"/>
                </a:solidFill>
                <a:latin typeface="Arial" charset="0"/>
              </a:rPr>
              <a:t>’</a:t>
            </a:r>
            <a:r>
              <a:rPr lang="en-US">
                <a:solidFill>
                  <a:srgbClr val="0000FF"/>
                </a:solidFill>
                <a:latin typeface="Arial" charset="0"/>
              </a:rPr>
              <a:t>.</a:t>
            </a:r>
          </a:p>
          <a:p>
            <a:pPr eaLnBrk="1" hangingPunct="1"/>
            <a:endParaRPr lang="en-US">
              <a:solidFill>
                <a:srgbClr val="0000FF"/>
              </a:solidFill>
              <a:latin typeface="Arial" charset="0"/>
            </a:endParaRPr>
          </a:p>
          <a:p>
            <a:pPr eaLnBrk="1" hangingPunct="1"/>
            <a:r>
              <a:rPr lang="en-US">
                <a:solidFill>
                  <a:srgbClr val="0000FF"/>
                </a:solidFill>
                <a:latin typeface="Arial" charset="0"/>
              </a:rPr>
              <a:t>Binary targets are function targets.</a:t>
            </a:r>
          </a:p>
          <a:p>
            <a:pPr eaLnBrk="1" hangingPunct="1"/>
            <a:endParaRPr lang="en-US">
              <a:solidFill>
                <a:srgbClr val="0000FF"/>
              </a:solidFill>
              <a:latin typeface="Arial" charset="0"/>
            </a:endParaRPr>
          </a:p>
          <a:p>
            <a:pPr eaLnBrk="1" hangingPunct="1">
              <a:spcBef>
                <a:spcPts val="300"/>
              </a:spcBef>
              <a:spcAft>
                <a:spcPts val="300"/>
              </a:spcAft>
            </a:pPr>
            <a:r>
              <a:rPr lang="en-US">
                <a:latin typeface="Arial" charset="0"/>
              </a:rPr>
              <a:t>Notes:</a:t>
            </a:r>
          </a:p>
          <a:p>
            <a:pPr eaLnBrk="1" hangingPunct="1">
              <a:spcBef>
                <a:spcPts val="300"/>
              </a:spcBef>
              <a:spcAft>
                <a:spcPts val="300"/>
              </a:spcAft>
            </a:pPr>
            <a:r>
              <a:rPr lang="en-US">
                <a:latin typeface="Arial" charset="0"/>
              </a:rPr>
              <a:t>1. A target is not a constraint. Targets specify the </a:t>
            </a:r>
            <a:r>
              <a:rPr lang="en-US" i="1">
                <a:latin typeface="Arial" charset="0"/>
              </a:rPr>
              <a:t>success</a:t>
            </a:r>
            <a:r>
              <a:rPr lang="en-US">
                <a:latin typeface="Arial" charset="0"/>
              </a:rPr>
              <a:t> levels for scalar requirements, and any stakeholder-desired binary requirements. Constraints by contrast specify any </a:t>
            </a:r>
            <a:r>
              <a:rPr lang="en-US" i="1">
                <a:latin typeface="Arial" charset="0"/>
              </a:rPr>
              <a:t>failure</a:t>
            </a:r>
            <a:r>
              <a:rPr lang="en-US">
                <a:latin typeface="Arial" charset="0"/>
              </a:rPr>
              <a:t> and/or </a:t>
            </a:r>
            <a:r>
              <a:rPr lang="en-US" i="1">
                <a:latin typeface="Arial" charset="0"/>
              </a:rPr>
              <a:t>survival</a:t>
            </a:r>
            <a:r>
              <a:rPr lang="en-US">
                <a:latin typeface="Arial" charset="0"/>
              </a:rPr>
              <a:t> levels for scalar requirements, and any </a:t>
            </a:r>
            <a:r>
              <a:rPr lang="en-US" i="1">
                <a:latin typeface="Arial" charset="0"/>
              </a:rPr>
              <a:t>mandatory</a:t>
            </a:r>
            <a:r>
              <a:rPr lang="en-US">
                <a:latin typeface="Arial" charset="0"/>
              </a:rPr>
              <a:t> requirements for binary requirements.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2. Function targets, valued functions, are subtly different from function constraints. Function constraints are mandatory. If a function constraint is not met then some degree of failure will occur, or even total system catastrophe. Function targets do not have implied penalties – but can have specified ones (</a:t>
            </a:r>
            <a:r>
              <a:rPr lang="ja-JP" altLang="en-US">
                <a:latin typeface="Arial" charset="0"/>
              </a:rPr>
              <a:t>‘</a:t>
            </a:r>
            <a:r>
              <a:rPr lang="en-US">
                <a:latin typeface="Arial" charset="0"/>
              </a:rPr>
              <a:t>Rationale</a:t>
            </a:r>
            <a:r>
              <a:rPr lang="ja-JP" altLang="en-US">
                <a:latin typeface="Arial" charset="0"/>
              </a:rPr>
              <a:t>’</a:t>
            </a:r>
            <a:r>
              <a:rPr lang="en-US">
                <a:latin typeface="Arial" charset="0"/>
              </a:rPr>
              <a:t> and other attached specs): nevertheless, they are considered required by some stakeholder.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3. A scalar target specification consists of a numeric value (its target level) and its relevant [qualifiers]. As well as Goal, Budget, Stretch and Wish; </a:t>
            </a:r>
            <a:r>
              <a:rPr lang="ja-JP" altLang="en-US">
                <a:latin typeface="Arial" charset="0"/>
              </a:rPr>
              <a:t>‘</a:t>
            </a:r>
            <a:r>
              <a:rPr lang="en-US">
                <a:latin typeface="Arial" charset="0"/>
              </a:rPr>
              <a:t>Ideal</a:t>
            </a:r>
            <a:r>
              <a:rPr lang="ja-JP" altLang="en-US">
                <a:latin typeface="Arial" charset="0"/>
              </a:rPr>
              <a:t>’</a:t>
            </a:r>
            <a:r>
              <a:rPr lang="en-US">
                <a:latin typeface="Arial" charset="0"/>
              </a:rPr>
              <a:t> is a target parameter, but it is rarely used except to point out that it is unrealistic.4. Target can also be used as a collective noun, applied to a set of function targets and variable scalar targets with their individual qualified levels.</a:t>
            </a:r>
          </a:p>
          <a:p>
            <a:pPr eaLnBrk="1" hangingPunct="1"/>
            <a:endParaRPr lang="en-US">
              <a:solidFill>
                <a:srgbClr val="800000"/>
              </a:solidFill>
              <a:latin typeface="Arial" charset="0"/>
            </a:endParaRPr>
          </a:p>
          <a:p>
            <a:pPr eaLnBrk="1" hangingPunct="1">
              <a:spcBef>
                <a:spcPts val="300"/>
              </a:spcBef>
              <a:spcAft>
                <a:spcPts val="300"/>
              </a:spcAft>
            </a:pPr>
            <a:r>
              <a:rPr lang="en-US">
                <a:latin typeface="Arial" charset="0"/>
              </a:rPr>
              <a:t>  </a:t>
            </a:r>
          </a:p>
          <a:p>
            <a:pPr eaLnBrk="1" hangingPunct="1"/>
            <a:r>
              <a:rPr lang="en-US" i="1">
                <a:solidFill>
                  <a:srgbClr val="800000"/>
                </a:solidFill>
                <a:latin typeface="Arial" charset="0"/>
              </a:rPr>
              <a:t> Related Concepts [Target *048]:  Goal *439: a performance target Budget *421: a resource target</a:t>
            </a:r>
          </a:p>
          <a:p>
            <a:pPr eaLnBrk="1" hangingPunct="1"/>
            <a:r>
              <a:rPr lang="en-US" i="1">
                <a:solidFill>
                  <a:srgbClr val="800000"/>
                </a:solidFill>
                <a:latin typeface="Arial" charset="0"/>
              </a:rPr>
              <a:t> Benchmark *007</a:t>
            </a:r>
          </a:p>
          <a:p>
            <a:pPr eaLnBrk="1" hangingPunct="1"/>
            <a:r>
              <a:rPr lang="en-US" i="1">
                <a:solidFill>
                  <a:srgbClr val="800000"/>
                </a:solidFill>
                <a:latin typeface="Arial" charset="0"/>
              </a:rPr>
              <a:t> Constraint *218</a:t>
            </a:r>
          </a:p>
          <a:p>
            <a:pPr eaLnBrk="1" hangingPunct="1"/>
            <a:r>
              <a:rPr lang="en-US" i="1">
                <a:solidFill>
                  <a:srgbClr val="800000"/>
                </a:solidFill>
                <a:latin typeface="Arial" charset="0"/>
              </a:rPr>
              <a:t> Function Target *420</a:t>
            </a:r>
          </a:p>
          <a:p>
            <a:pPr eaLnBrk="1" hangingPunct="1"/>
            <a:r>
              <a:rPr lang="en-US" i="1">
                <a:solidFill>
                  <a:srgbClr val="800000"/>
                </a:solidFill>
                <a:latin typeface="Arial" charset="0"/>
              </a:rPr>
              <a:t> Scalar Target *470</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Keyed Icon [Target *048]: @</a:t>
            </a: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algn="ctr" eaLnBrk="1" hangingPunct="1"/>
            <a:r>
              <a:rPr lang="en-US" i="1"/>
              <a:t>Figure [*048] Scalar targets can be specified for both performance and resource requirements.</a:t>
            </a:r>
          </a:p>
          <a:p>
            <a:pPr eaLnBrk="1" hangingPunct="1"/>
            <a:r>
              <a:rPr lang="en-US" i="1">
                <a:solidFill>
                  <a:srgbClr val="800000"/>
                </a:solidFill>
                <a:latin typeface="Arial" charset="0"/>
              </a:rPr>
              <a:t>Type [Target *048]: Specification Type.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5CDB757-BDE1-BB45-9566-9C53BCAD9329}" type="slidenum">
              <a:rPr lang="en-US" sz="1200"/>
              <a:pPr/>
              <a:t>78</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Figure [*048] Scalar targets can be specified for both performance and resource requirements &lt;-CE Glossary 5May 03 tg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90EE385-09F2-2A46-89DA-13EDA5146949}" type="slidenum">
              <a:rPr lang="en-US" sz="1200"/>
              <a:pPr/>
              <a:t>79</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ts val="1200"/>
              </a:spcBef>
              <a:spcAft>
                <a:spcPts val="300"/>
              </a:spcAft>
            </a:pPr>
            <a:r>
              <a:rPr lang="en-US" b="1">
                <a:ea typeface="ＭＳ Ｐゴシック" charset="0"/>
              </a:rPr>
              <a:t>Constraint				Concept *218 March 31, 2003</a:t>
            </a:r>
          </a:p>
          <a:p>
            <a:pPr eaLnBrk="1" hangingPunct="1"/>
            <a:r>
              <a:rPr lang="en-US">
                <a:solidFill>
                  <a:srgbClr val="0000FF"/>
                </a:solidFill>
                <a:latin typeface="Arial" charset="0"/>
              </a:rPr>
              <a:t>A constraint is a requirement that </a:t>
            </a:r>
            <a:r>
              <a:rPr lang="en-US" u="sng">
                <a:solidFill>
                  <a:srgbClr val="0000FF"/>
                </a:solidFill>
                <a:latin typeface="Arial" charset="0"/>
              </a:rPr>
              <a:t>explicitly</a:t>
            </a:r>
            <a:r>
              <a:rPr lang="en-US">
                <a:solidFill>
                  <a:srgbClr val="0000FF"/>
                </a:solidFill>
                <a:latin typeface="Arial" charset="0"/>
              </a:rPr>
              <a:t> and </a:t>
            </a:r>
            <a:r>
              <a:rPr lang="en-US" u="sng">
                <a:solidFill>
                  <a:srgbClr val="0000FF"/>
                </a:solidFill>
                <a:latin typeface="Arial" charset="0"/>
              </a:rPr>
              <a:t>intentionally</a:t>
            </a:r>
            <a:r>
              <a:rPr lang="en-US">
                <a:solidFill>
                  <a:srgbClr val="0000FF"/>
                </a:solidFill>
                <a:latin typeface="Arial" charset="0"/>
              </a:rPr>
              <a:t> tries to directly restrict any system or process.</a:t>
            </a:r>
          </a:p>
          <a:p>
            <a:pPr eaLnBrk="1" hangingPunct="1"/>
            <a:endParaRPr lang="en-US">
              <a:solidFill>
                <a:srgbClr val="0000FF"/>
              </a:solidFill>
              <a:latin typeface="Arial" charset="0"/>
            </a:endParaRPr>
          </a:p>
          <a:p>
            <a:pPr eaLnBrk="1" hangingPunct="1"/>
            <a:r>
              <a:rPr lang="en-US">
                <a:solidFill>
                  <a:srgbClr val="0000FF"/>
                </a:solidFill>
                <a:latin typeface="Arial" charset="0"/>
              </a:rPr>
              <a:t>A key property of a constraint is that a penalty or loss of some kind applies if the constraint is not respected. </a:t>
            </a:r>
          </a:p>
          <a:p>
            <a:pPr eaLnBrk="1" hangingPunct="1">
              <a:spcBef>
                <a:spcPts val="300"/>
              </a:spcBef>
              <a:spcAft>
                <a:spcPts val="300"/>
              </a:spcAft>
            </a:pPr>
            <a:endParaRPr lang="en-US">
              <a:latin typeface="Arial" charset="0"/>
            </a:endParaRPr>
          </a:p>
          <a:p>
            <a:pPr eaLnBrk="1" hangingPunct="1"/>
            <a:r>
              <a:rPr lang="en-US">
                <a:solidFill>
                  <a:srgbClr val="0000FF"/>
                </a:solidFill>
                <a:latin typeface="Arial" charset="0"/>
              </a:rPr>
              <a:t>Constraints include limitations on the engineering process, a system</a:t>
            </a:r>
            <a:r>
              <a:rPr lang="ja-JP" altLang="en-US">
                <a:solidFill>
                  <a:srgbClr val="0000FF"/>
                </a:solidFill>
                <a:latin typeface="Arial" charset="0"/>
              </a:rPr>
              <a:t>’</a:t>
            </a:r>
            <a:r>
              <a:rPr lang="en-US">
                <a:solidFill>
                  <a:srgbClr val="0000FF"/>
                </a:solidFill>
                <a:latin typeface="Arial" charset="0"/>
              </a:rPr>
              <a:t>s operation, or its lifecycle. </a:t>
            </a:r>
          </a:p>
          <a:p>
            <a:pPr eaLnBrk="1" hangingPunct="1"/>
            <a:endParaRPr lang="en-US">
              <a:solidFill>
                <a:srgbClr val="0000FF"/>
              </a:solidFill>
              <a:latin typeface="Arial" charset="0"/>
            </a:endParaRPr>
          </a:p>
          <a:p>
            <a:pPr algn="ctr" eaLnBrk="1" hangingPunct="1">
              <a:spcBef>
                <a:spcPts val="300"/>
              </a:spcBef>
              <a:spcAft>
                <a:spcPts val="300"/>
              </a:spcAft>
            </a:pPr>
            <a:r>
              <a:rPr lang="en-US" b="1" i="1">
                <a:solidFill>
                  <a:srgbClr val="0000FF"/>
                </a:solidFill>
                <a:latin typeface="Arial" charset="0"/>
              </a:rPr>
              <a:t>A constraint is "something that restricts" &lt;-The American Heritage Dictionary (Dell).</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Notes:</a:t>
            </a:r>
          </a:p>
          <a:p>
            <a:pPr eaLnBrk="1" hangingPunct="1">
              <a:spcBef>
                <a:spcPts val="300"/>
              </a:spcBef>
              <a:spcAft>
                <a:spcPts val="300"/>
              </a:spcAft>
            </a:pPr>
            <a:r>
              <a:rPr lang="en-US">
                <a:latin typeface="Arial" charset="0"/>
              </a:rPr>
              <a:t>1. There are two kinds of constraints: Binary and Scalar.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i="1">
                <a:latin typeface="Arial" charset="0"/>
              </a:rPr>
              <a:t>Binary constraints</a:t>
            </a:r>
            <a:r>
              <a:rPr lang="en-US">
                <a:latin typeface="Arial" charset="0"/>
              </a:rPr>
              <a:t> are statements that tend to include the words </a:t>
            </a:r>
            <a:r>
              <a:rPr lang="ja-JP" altLang="en-US">
                <a:latin typeface="Arial" charset="0"/>
              </a:rPr>
              <a:t>‘</a:t>
            </a:r>
            <a:r>
              <a:rPr lang="en-US">
                <a:latin typeface="Arial" charset="0"/>
              </a:rPr>
              <a:t>must</a:t>
            </a:r>
            <a:r>
              <a:rPr lang="ja-JP" altLang="en-US">
                <a:latin typeface="Arial" charset="0"/>
              </a:rPr>
              <a:t>’</a:t>
            </a:r>
            <a:r>
              <a:rPr lang="en-US">
                <a:latin typeface="Arial" charset="0"/>
              </a:rPr>
              <a:t> or </a:t>
            </a:r>
            <a:r>
              <a:rPr lang="ja-JP" altLang="en-US">
                <a:latin typeface="Arial" charset="0"/>
              </a:rPr>
              <a:t>‘</a:t>
            </a:r>
            <a:r>
              <a:rPr lang="en-US">
                <a:latin typeface="Arial" charset="0"/>
              </a:rPr>
              <a:t>must not</a:t>
            </a:r>
            <a:r>
              <a:rPr lang="ja-JP" altLang="en-US">
                <a:latin typeface="Arial" charset="0"/>
              </a:rPr>
              <a:t>’</a:t>
            </a:r>
            <a:r>
              <a:rPr lang="en-US">
                <a:latin typeface="Arial" charset="0"/>
              </a:rPr>
              <a:t>: that is, they tend to make demands about what is mandatory for the system or what is prohibited for the system. Binary constraints are declared either by using a Constraint parameter or by specifying </a:t>
            </a:r>
            <a:r>
              <a:rPr lang="ja-JP" altLang="en-US">
                <a:latin typeface="Arial" charset="0"/>
              </a:rPr>
              <a:t>‘</a:t>
            </a:r>
            <a:r>
              <a:rPr lang="en-US">
                <a:latin typeface="Arial" charset="0"/>
              </a:rPr>
              <a:t>Type: Constraint.</a:t>
            </a:r>
            <a:r>
              <a:rPr lang="ja-JP" altLang="en-US">
                <a:latin typeface="Arial" charset="0"/>
              </a:rPr>
              <a:t>’</a:t>
            </a: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Examples:</a:t>
            </a:r>
          </a:p>
          <a:p>
            <a:pPr eaLnBrk="1" hangingPunct="1"/>
            <a:r>
              <a:rPr lang="en-US" b="1" i="1" u="sng">
                <a:latin typeface="Arial" charset="0"/>
              </a:rPr>
              <a:t>C1</a:t>
            </a:r>
            <a:r>
              <a:rPr lang="en-US" b="1" i="1">
                <a:latin typeface="Arial" charset="0"/>
              </a:rPr>
              <a:t>: Constraint: A design idea must not be made of material, components or products only produced outside the </a:t>
            </a:r>
            <a:r>
              <a:rPr lang="en-US" b="1" i="1" u="sng">
                <a:latin typeface="Arial" charset="0"/>
              </a:rPr>
              <a:t>European Market</a:t>
            </a:r>
            <a:r>
              <a:rPr lang="en-US" b="1" i="1">
                <a:latin typeface="Arial" charset="0"/>
              </a:rPr>
              <a:t>, if there is any </a:t>
            </a:r>
            <a:r>
              <a:rPr lang="en-US" b="1" i="1" u="sng">
                <a:latin typeface="Arial" charset="0"/>
              </a:rPr>
              <a:t>EU</a:t>
            </a:r>
            <a:r>
              <a:rPr lang="en-US" b="1" i="1">
                <a:latin typeface="Arial" charset="0"/>
              </a:rPr>
              <a:t> material which can be used.</a:t>
            </a:r>
          </a:p>
          <a:p>
            <a:pPr eaLnBrk="1" hangingPunct="1"/>
            <a:endParaRPr lang="en-US" b="1" i="1">
              <a:latin typeface="Arial" charset="0"/>
            </a:endParaRPr>
          </a:p>
          <a:p>
            <a:pPr eaLnBrk="1" hangingPunct="1"/>
            <a:r>
              <a:rPr lang="en-US" b="1" i="1" u="sng">
                <a:latin typeface="Arial" charset="0"/>
              </a:rPr>
              <a:t>C2</a:t>
            </a:r>
            <a:r>
              <a:rPr lang="en-US" b="1" i="1">
                <a:latin typeface="Arial" charset="0"/>
              </a:rPr>
              <a:t>: Constraint: The design must contain ideas based on our own patents whenever possible.</a:t>
            </a:r>
          </a:p>
          <a:p>
            <a:pPr eaLnBrk="1" hangingPunct="1"/>
            <a:endParaRPr lang="en-US" b="1" i="1">
              <a:latin typeface="Arial" charset="0"/>
            </a:endParaRPr>
          </a:p>
          <a:p>
            <a:pPr eaLnBrk="1" hangingPunct="1"/>
            <a:r>
              <a:rPr lang="en-US" b="1" i="1" u="sng">
                <a:latin typeface="Arial" charset="0"/>
              </a:rPr>
              <a:t>C3</a:t>
            </a:r>
            <a:r>
              <a:rPr lang="en-US" b="1" i="1">
                <a:latin typeface="Arial" charset="0"/>
              </a:rPr>
              <a:t>: </a:t>
            </a:r>
          </a:p>
          <a:p>
            <a:pPr eaLnBrk="1" hangingPunct="1"/>
            <a:r>
              <a:rPr lang="en-US" b="1" i="1">
                <a:latin typeface="Arial" charset="0"/>
              </a:rPr>
              <a:t>Type: Constraint.</a:t>
            </a:r>
          </a:p>
          <a:p>
            <a:pPr eaLnBrk="1" hangingPunct="1"/>
            <a:r>
              <a:rPr lang="en-US" b="1" i="1">
                <a:latin typeface="Arial" charset="0"/>
              </a:rPr>
              <a:t>Defined As: All stakeholder critical qualities must be planned and delivered so that they are viewed as obviously and significantly better than any competitor in the same price range.</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From an attribute viewpoint, binary constraints are function constraints, design constraints or condition constraints.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i="1">
                <a:latin typeface="Arial" charset="0"/>
              </a:rPr>
              <a:t>Scalar constraints</a:t>
            </a:r>
            <a:r>
              <a:rPr lang="en-US">
                <a:latin typeface="Arial" charset="0"/>
              </a:rPr>
              <a:t> are specified for performance or resource attributes. They are specified using Fail and Survival parameters, which set the constraint levels on a scale of measure. </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2. All engineering specifications (requirements and design) and management plans, once stated, potentially and probably have some constraining influence on the rest of the planning or engineering process. So all specifications and plans are </a:t>
            </a:r>
            <a:r>
              <a:rPr lang="ja-JP" altLang="en-US">
                <a:latin typeface="Arial" charset="0"/>
              </a:rPr>
              <a:t>‘</a:t>
            </a:r>
            <a:r>
              <a:rPr lang="en-US">
                <a:latin typeface="Arial" charset="0"/>
              </a:rPr>
              <a:t>constraints</a:t>
            </a:r>
            <a:r>
              <a:rPr lang="ja-JP" altLang="en-US">
                <a:latin typeface="Arial" charset="0"/>
              </a:rPr>
              <a:t>’</a:t>
            </a:r>
            <a:r>
              <a:rPr lang="en-US">
                <a:latin typeface="Arial" charset="0"/>
              </a:rPr>
              <a:t> in this sense. </a:t>
            </a:r>
          </a:p>
          <a:p>
            <a:pPr eaLnBrk="1" hangingPunct="1">
              <a:spcBef>
                <a:spcPts val="300"/>
              </a:spcBef>
              <a:spcAft>
                <a:spcPts val="300"/>
              </a:spcAft>
            </a:pPr>
            <a:r>
              <a:rPr lang="en-US">
                <a:latin typeface="Arial" charset="0"/>
              </a:rPr>
              <a:t>However, we can </a:t>
            </a:r>
            <a:r>
              <a:rPr lang="en-US" i="1">
                <a:latin typeface="Arial" charset="0"/>
              </a:rPr>
              <a:t>clearly distinguish</a:t>
            </a:r>
            <a:r>
              <a:rPr lang="en-US">
                <a:latin typeface="Arial" charset="0"/>
              </a:rPr>
              <a:t> between specifications where the </a:t>
            </a:r>
            <a:r>
              <a:rPr lang="en-US" u="sng">
                <a:latin typeface="Arial" charset="0"/>
              </a:rPr>
              <a:t>primary</a:t>
            </a:r>
            <a:r>
              <a:rPr lang="en-US">
                <a:latin typeface="Arial" charset="0"/>
              </a:rPr>
              <a:t> intent is to constrain (like a mandatory constraint or a level for Survival), and those specifications where the primary idea is </a:t>
            </a:r>
            <a:r>
              <a:rPr lang="en-US" i="1">
                <a:latin typeface="Arial" charset="0"/>
              </a:rPr>
              <a:t>not to constrain</a:t>
            </a:r>
            <a:r>
              <a:rPr lang="en-US">
                <a:latin typeface="Arial" charset="0"/>
              </a:rPr>
              <a:t>, but to </a:t>
            </a:r>
            <a:r>
              <a:rPr lang="en-US" i="1">
                <a:latin typeface="Arial" charset="0"/>
              </a:rPr>
              <a:t>motivate positively</a:t>
            </a:r>
            <a:r>
              <a:rPr lang="en-US">
                <a:latin typeface="Arial" charset="0"/>
              </a:rPr>
              <a:t> (for example, a binary function target or, a scalar performance target, such as a Goal or Stretch level). We could classify the former as </a:t>
            </a:r>
            <a:r>
              <a:rPr lang="ja-JP" altLang="en-US">
                <a:latin typeface="Arial" charset="0"/>
              </a:rPr>
              <a:t>‘</a:t>
            </a:r>
            <a:r>
              <a:rPr lang="en-US">
                <a:latin typeface="Arial" charset="0"/>
              </a:rPr>
              <a:t>intentional and direct constraints</a:t>
            </a:r>
            <a:r>
              <a:rPr lang="ja-JP" altLang="en-US">
                <a:latin typeface="Arial" charset="0"/>
              </a:rPr>
              <a:t>’</a:t>
            </a:r>
            <a:r>
              <a:rPr lang="en-US">
                <a:latin typeface="Arial" charset="0"/>
              </a:rPr>
              <a:t> and the latter as </a:t>
            </a:r>
            <a:r>
              <a:rPr lang="ja-JP" altLang="en-US">
                <a:latin typeface="Arial" charset="0"/>
              </a:rPr>
              <a:t>‘</a:t>
            </a:r>
            <a:r>
              <a:rPr lang="en-US">
                <a:latin typeface="Arial" charset="0"/>
              </a:rPr>
              <a:t>unintentional and indirect constraints</a:t>
            </a:r>
            <a:r>
              <a:rPr lang="ja-JP" altLang="en-US">
                <a:latin typeface="Arial" charset="0"/>
              </a:rPr>
              <a:t>’</a:t>
            </a:r>
            <a:r>
              <a:rPr lang="en-US">
                <a:latin typeface="Arial" charset="0"/>
              </a:rPr>
              <a:t>.</a:t>
            </a:r>
          </a:p>
          <a:p>
            <a:pPr eaLnBrk="1" hangingPunct="1">
              <a:spcBef>
                <a:spcPts val="300"/>
              </a:spcBef>
              <a:spcAft>
                <a:spcPts val="300"/>
              </a:spcAft>
            </a:pPr>
            <a:r>
              <a:rPr lang="en-US">
                <a:latin typeface="Arial" charset="0"/>
              </a:rPr>
              <a:t>So, we only classify specifications and concepts as </a:t>
            </a:r>
            <a:r>
              <a:rPr lang="ja-JP" altLang="en-US">
                <a:latin typeface="Arial" charset="0"/>
              </a:rPr>
              <a:t>‘</a:t>
            </a:r>
            <a:r>
              <a:rPr lang="en-US">
                <a:latin typeface="Arial" charset="0"/>
              </a:rPr>
              <a:t>constraints</a:t>
            </a:r>
            <a:r>
              <a:rPr lang="ja-JP" altLang="en-US">
                <a:latin typeface="Arial" charset="0"/>
              </a:rPr>
              <a:t>’</a:t>
            </a:r>
            <a:r>
              <a:rPr lang="en-US">
                <a:latin typeface="Arial" charset="0"/>
              </a:rPr>
              <a:t> when the clear intent and primary purpose is to restrain, limit, restrict constrain, or stop. </a:t>
            </a:r>
            <a:endParaRPr lang="en-GB">
              <a:latin typeface="Arial" charset="0"/>
            </a:endParaRPr>
          </a:p>
          <a:p>
            <a:pPr eaLnBrk="1" hangingPunct="1"/>
            <a:endParaRPr lang="en-GB" i="1">
              <a:solidFill>
                <a:srgbClr val="800000"/>
              </a:solidFill>
              <a:latin typeface="Arial" charset="0"/>
            </a:endParaRPr>
          </a:p>
          <a:p>
            <a:pPr eaLnBrk="1" hangingPunct="1">
              <a:spcBef>
                <a:spcPts val="300"/>
              </a:spcBef>
              <a:spcAft>
                <a:spcPts val="300"/>
              </a:spcAft>
            </a:pPr>
            <a:r>
              <a:rPr lang="en-US">
                <a:latin typeface="Arial" charset="0"/>
              </a:rPr>
              <a:t>3. You have to look at constraints from a </a:t>
            </a:r>
            <a:r>
              <a:rPr lang="ja-JP" altLang="en-US">
                <a:latin typeface="Arial" charset="0"/>
              </a:rPr>
              <a:t>‘</a:t>
            </a:r>
            <a:r>
              <a:rPr lang="en-US">
                <a:latin typeface="Arial" charset="0"/>
              </a:rPr>
              <a:t>stakeholder</a:t>
            </a:r>
            <a:r>
              <a:rPr lang="ja-JP" altLang="en-US">
                <a:latin typeface="Arial" charset="0"/>
              </a:rPr>
              <a:t>’</a:t>
            </a:r>
            <a:r>
              <a:rPr lang="en-US">
                <a:latin typeface="Arial" charset="0"/>
              </a:rPr>
              <a:t> viewpoint. As with any requirement or design, what is a requirement for one level of system stakeholder, is a constraint as viewed by sub-ordinate stakeholder levels.</a:t>
            </a:r>
          </a:p>
          <a:p>
            <a:pPr eaLnBrk="1" hangingPunct="1">
              <a:spcBef>
                <a:spcPts val="300"/>
              </a:spcBef>
              <a:spcAft>
                <a:spcPts val="300"/>
              </a:spcAft>
            </a:pPr>
            <a:endParaRPr lang="en-US" i="1">
              <a:latin typeface="Arial" charset="0"/>
            </a:endParaRPr>
          </a:p>
          <a:p>
            <a:pPr algn="ctr" eaLnBrk="1" hangingPunct="1">
              <a:spcBef>
                <a:spcPts val="300"/>
              </a:spcBef>
              <a:spcAft>
                <a:spcPts val="300"/>
              </a:spcAft>
            </a:pPr>
            <a:r>
              <a:rPr lang="en-US" b="1" i="1">
                <a:solidFill>
                  <a:srgbClr val="0000FF"/>
                </a:solidFill>
                <a:latin typeface="Arial" charset="0"/>
              </a:rPr>
              <a:t>One stakeholder</a:t>
            </a:r>
            <a:r>
              <a:rPr lang="ja-JP" altLang="en-US" b="1" i="1">
                <a:solidFill>
                  <a:srgbClr val="0000FF"/>
                </a:solidFill>
                <a:latin typeface="Arial" charset="0"/>
              </a:rPr>
              <a:t>’</a:t>
            </a:r>
            <a:r>
              <a:rPr lang="en-US" b="1" i="1">
                <a:solidFill>
                  <a:srgbClr val="0000FF"/>
                </a:solidFill>
                <a:latin typeface="Arial" charset="0"/>
              </a:rPr>
              <a:t>s requirement is another stakeholder</a:t>
            </a:r>
            <a:r>
              <a:rPr lang="ja-JP" altLang="en-US" b="1" i="1">
                <a:solidFill>
                  <a:srgbClr val="0000FF"/>
                </a:solidFill>
                <a:latin typeface="Arial" charset="0"/>
              </a:rPr>
              <a:t>’</a:t>
            </a:r>
            <a:r>
              <a:rPr lang="en-US" b="1" i="1">
                <a:solidFill>
                  <a:srgbClr val="0000FF"/>
                </a:solidFill>
                <a:latin typeface="Arial" charset="0"/>
              </a:rPr>
              <a:t>s constraint.</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4. All constraints are valid for their associated defined conditions. Sometimes the constraint conditions are stated explicitly, sometimes they are implied or inherited from more global specifications.</a:t>
            </a:r>
          </a:p>
          <a:p>
            <a:pPr eaLnBrk="1" hangingPunct="1">
              <a:spcBef>
                <a:spcPts val="300"/>
              </a:spcBef>
              <a:spcAft>
                <a:spcPts val="300"/>
              </a:spcAft>
            </a:pPr>
            <a:r>
              <a:rPr lang="en-US">
                <a:latin typeface="Arial" charset="0"/>
              </a:rPr>
              <a:t>A </a:t>
            </a:r>
            <a:r>
              <a:rPr lang="ja-JP" altLang="en-US">
                <a:latin typeface="Arial" charset="0"/>
              </a:rPr>
              <a:t>‘</a:t>
            </a:r>
            <a:r>
              <a:rPr lang="en-US">
                <a:latin typeface="Arial" charset="0"/>
              </a:rPr>
              <a:t>global</a:t>
            </a:r>
            <a:r>
              <a:rPr lang="ja-JP" altLang="en-US">
                <a:latin typeface="Arial" charset="0"/>
              </a:rPr>
              <a:t>’</a:t>
            </a:r>
            <a:r>
              <a:rPr lang="en-US">
                <a:latin typeface="Arial" charset="0"/>
              </a:rPr>
              <a:t> constraint is usually imposed by higher levels of authority, or by earlier planning processes. For example: by company policy, law, contract, strategic planning or systems architecture.</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Examples:</a:t>
            </a:r>
          </a:p>
          <a:p>
            <a:pPr eaLnBrk="1" hangingPunct="1"/>
            <a:r>
              <a:rPr lang="en-US" i="1">
                <a:latin typeface="Arial" charset="0"/>
              </a:rPr>
              <a:t>An example of a global constraint:</a:t>
            </a:r>
          </a:p>
          <a:p>
            <a:pPr eaLnBrk="1" hangingPunct="1"/>
            <a:r>
              <a:rPr lang="en-US" u="sng">
                <a:latin typeface="Arial" charset="0"/>
              </a:rPr>
              <a:t>Availability Criteria</a:t>
            </a:r>
            <a:r>
              <a:rPr lang="en-US">
                <a:latin typeface="Arial" charset="0"/>
              </a:rPr>
              <a:t>: Constraint: No </a:t>
            </a:r>
            <a:r>
              <a:rPr lang="en-US" u="sng">
                <a:latin typeface="Arial" charset="0"/>
              </a:rPr>
              <a:t>Company Product</a:t>
            </a:r>
            <a:r>
              <a:rPr lang="en-US">
                <a:latin typeface="Arial" charset="0"/>
              </a:rPr>
              <a:t> shall ever be designed with less than 99.5% availability.</a:t>
            </a:r>
          </a:p>
          <a:p>
            <a:pPr eaLnBrk="1" hangingPunct="1"/>
            <a:endParaRPr lang="en-US">
              <a:latin typeface="Arial" charset="0"/>
            </a:endParaRPr>
          </a:p>
          <a:p>
            <a:pPr eaLnBrk="1" hangingPunct="1"/>
            <a:r>
              <a:rPr lang="en-US" i="1">
                <a:latin typeface="Arial" charset="0"/>
              </a:rPr>
              <a:t>A corresponding </a:t>
            </a:r>
            <a:r>
              <a:rPr lang="en-US" i="1" u="sng">
                <a:latin typeface="Arial" charset="0"/>
              </a:rPr>
              <a:t>local</a:t>
            </a:r>
            <a:r>
              <a:rPr lang="en-US" i="1">
                <a:latin typeface="Arial" charset="0"/>
              </a:rPr>
              <a:t> constraint setting a higher constraint level:</a:t>
            </a:r>
          </a:p>
          <a:p>
            <a:pPr eaLnBrk="1" hangingPunct="1"/>
            <a:r>
              <a:rPr lang="en-US">
                <a:latin typeface="Arial" charset="0"/>
              </a:rPr>
              <a:t>Fail [</a:t>
            </a:r>
            <a:r>
              <a:rPr lang="en-US" u="sng">
                <a:latin typeface="Arial" charset="0"/>
              </a:rPr>
              <a:t>US Market</a:t>
            </a:r>
            <a:r>
              <a:rPr lang="en-US">
                <a:latin typeface="Arial" charset="0"/>
              </a:rPr>
              <a:t>, </a:t>
            </a:r>
            <a:r>
              <a:rPr lang="en-US" u="sng">
                <a:latin typeface="Arial" charset="0"/>
              </a:rPr>
              <a:t>Military Systems</a:t>
            </a:r>
            <a:r>
              <a:rPr lang="en-US">
                <a:latin typeface="Arial" charset="0"/>
              </a:rPr>
              <a:t>]: 99.98%.</a:t>
            </a:r>
            <a:endParaRPr lang="en-US" b="1" i="1">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5. Constraints can be classified by the </a:t>
            </a:r>
            <a:r>
              <a:rPr lang="ja-JP" altLang="en-US">
                <a:latin typeface="Arial" charset="0"/>
              </a:rPr>
              <a:t>‘</a:t>
            </a:r>
            <a:r>
              <a:rPr lang="en-US">
                <a:latin typeface="Arial" charset="0"/>
              </a:rPr>
              <a:t>relative level of organization</a:t>
            </a:r>
            <a:r>
              <a:rPr lang="ja-JP" altLang="en-US">
                <a:latin typeface="Arial" charset="0"/>
              </a:rPr>
              <a:t>’</a:t>
            </a:r>
            <a:r>
              <a:rPr lang="en-US">
                <a:latin typeface="Arial" charset="0"/>
              </a:rPr>
              <a:t> they apply to, as proposed by Ralph Keeney [KEENEY92]:</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 Fundamental Constraints: handed down to us from higher authority</a:t>
            </a:r>
          </a:p>
          <a:p>
            <a:pPr eaLnBrk="1" hangingPunct="1">
              <a:spcBef>
                <a:spcPts val="300"/>
              </a:spcBef>
              <a:spcAft>
                <a:spcPts val="300"/>
              </a:spcAft>
            </a:pPr>
            <a:r>
              <a:rPr lang="en-US">
                <a:latin typeface="Arial" charset="0"/>
              </a:rPr>
              <a:t> Strategic Constraints: ones we have imposed at our own level, over which we have control</a:t>
            </a:r>
          </a:p>
          <a:p>
            <a:pPr eaLnBrk="1" hangingPunct="1">
              <a:spcBef>
                <a:spcPts val="300"/>
              </a:spcBef>
              <a:spcAft>
                <a:spcPts val="300"/>
              </a:spcAft>
            </a:pPr>
            <a:r>
              <a:rPr lang="en-US">
                <a:latin typeface="Arial" charset="0"/>
              </a:rPr>
              <a:t> Means Constraints: constraints imposed at levels supporting us, which we can therefore overrule. </a:t>
            </a:r>
          </a:p>
          <a:p>
            <a:pPr eaLnBrk="1" hangingPunct="1">
              <a:spcBef>
                <a:spcPts val="300"/>
              </a:spcBef>
              <a:spcAft>
                <a:spcPts val="300"/>
              </a:spcAft>
            </a:pPr>
            <a:endParaRPr lang="en-US" i="1">
              <a:latin typeface="Arial" charset="0"/>
            </a:endParaRPr>
          </a:p>
          <a:p>
            <a:pPr eaLnBrk="1" hangingPunct="1">
              <a:spcBef>
                <a:spcPts val="300"/>
              </a:spcBef>
              <a:spcAft>
                <a:spcPts val="300"/>
              </a:spcAft>
            </a:pPr>
            <a:r>
              <a:rPr lang="en-US">
                <a:latin typeface="Arial" charset="0"/>
              </a:rPr>
              <a:t>6. All requirements, including all constraints, have different </a:t>
            </a:r>
            <a:r>
              <a:rPr lang="ja-JP" altLang="en-US">
                <a:latin typeface="Arial" charset="0"/>
              </a:rPr>
              <a:t>‘</a:t>
            </a:r>
            <a:r>
              <a:rPr lang="en-US">
                <a:latin typeface="Arial" charset="0"/>
              </a:rPr>
              <a:t>priority</a:t>
            </a:r>
            <a:r>
              <a:rPr lang="ja-JP" altLang="en-US">
                <a:latin typeface="Arial" charset="0"/>
              </a:rPr>
              <a:t>’</a:t>
            </a:r>
            <a:r>
              <a:rPr lang="en-US">
                <a:latin typeface="Arial" charset="0"/>
              </a:rPr>
              <a:t>. This priority (or </a:t>
            </a:r>
            <a:r>
              <a:rPr lang="ja-JP" altLang="en-US">
                <a:latin typeface="Arial" charset="0"/>
              </a:rPr>
              <a:t>‘</a:t>
            </a:r>
            <a:r>
              <a:rPr lang="en-US">
                <a:latin typeface="Arial" charset="0"/>
              </a:rPr>
              <a:t>power</a:t>
            </a:r>
            <a:r>
              <a:rPr lang="ja-JP" altLang="en-US">
                <a:latin typeface="Arial" charset="0"/>
              </a:rPr>
              <a:t>’</a:t>
            </a:r>
            <a:r>
              <a:rPr lang="en-US">
                <a:latin typeface="Arial" charset="0"/>
              </a:rPr>
              <a:t>) is determined by the conditions (the qualifiers) and by their related specifications (for example, by parameters like </a:t>
            </a:r>
            <a:r>
              <a:rPr lang="ja-JP" altLang="en-US">
                <a:latin typeface="Arial" charset="0"/>
              </a:rPr>
              <a:t>‘</a:t>
            </a:r>
            <a:r>
              <a:rPr lang="en-US">
                <a:latin typeface="Arial" charset="0"/>
              </a:rPr>
              <a:t>Authority</a:t>
            </a:r>
            <a:r>
              <a:rPr lang="ja-JP" altLang="en-US">
                <a:latin typeface="Arial" charset="0"/>
              </a:rPr>
              <a:t>’</a:t>
            </a:r>
            <a:r>
              <a:rPr lang="en-US">
                <a:latin typeface="Arial" charset="0"/>
              </a:rPr>
              <a:t>). It is a complex process to determine constraint priority, and the </a:t>
            </a:r>
            <a:r>
              <a:rPr lang="ja-JP" altLang="en-US">
                <a:latin typeface="Arial" charset="0"/>
              </a:rPr>
              <a:t>‘</a:t>
            </a:r>
            <a:r>
              <a:rPr lang="en-US">
                <a:latin typeface="Arial" charset="0"/>
              </a:rPr>
              <a:t>answer</a:t>
            </a:r>
            <a:r>
              <a:rPr lang="ja-JP" altLang="en-US">
                <a:latin typeface="Arial" charset="0"/>
              </a:rPr>
              <a:t>’</a:t>
            </a:r>
            <a:r>
              <a:rPr lang="en-US">
                <a:latin typeface="Arial" charset="0"/>
              </a:rPr>
              <a:t> is dynamically changing. There is probably no absolute constraint that must be respected </a:t>
            </a:r>
            <a:r>
              <a:rPr lang="ja-JP" altLang="en-US">
                <a:latin typeface="Arial" charset="0"/>
              </a:rPr>
              <a:t>‘</a:t>
            </a:r>
            <a:r>
              <a:rPr lang="en-US">
                <a:latin typeface="Arial" charset="0"/>
              </a:rPr>
              <a:t>no matter what</a:t>
            </a:r>
            <a:r>
              <a:rPr lang="ja-JP" altLang="en-US">
                <a:latin typeface="Arial" charset="0"/>
              </a:rPr>
              <a:t>’</a:t>
            </a:r>
            <a:r>
              <a:rPr lang="en-US">
                <a:latin typeface="Arial" charset="0"/>
              </a:rPr>
              <a:t>. That is, there might always be a higher priority consideration that overrides a given constraint. For example, </a:t>
            </a:r>
            <a:r>
              <a:rPr lang="ja-JP" altLang="en-US">
                <a:latin typeface="Arial" charset="0"/>
              </a:rPr>
              <a:t>‘</a:t>
            </a:r>
            <a:r>
              <a:rPr lang="en-US">
                <a:latin typeface="Arial" charset="0"/>
              </a:rPr>
              <a:t>Thou shalt not kill (except in self defense)</a:t>
            </a:r>
            <a:r>
              <a:rPr lang="ja-JP" altLang="en-US">
                <a:latin typeface="Arial" charset="0"/>
              </a:rPr>
              <a:t>’</a:t>
            </a:r>
            <a:r>
              <a:rPr lang="en-US">
                <a:latin typeface="Arial" charset="0"/>
              </a:rPr>
              <a:t>.</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7. Constraints always represent, in some way, some of the values of some stakeholders. But a given constraint does not necessarily agree with the values of all stakeholders. The constraint of one stakeholder might be in direct conflict with the requirements of another stakeholder.</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8. Any set of categories (including no categories!) can be specified for classifying constraints. System, performance, budget and design are an arbitrary few such categories.</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9. I view constraints as borders around a problem. We can do anything we like within the borders, but we must not wander outside them.</a:t>
            </a:r>
          </a:p>
          <a:p>
            <a:pPr eaLnBrk="1" hangingPunct="1">
              <a:spcBef>
                <a:spcPts val="300"/>
              </a:spcBef>
              <a:spcAft>
                <a:spcPts val="300"/>
              </a:spcAft>
            </a:pPr>
            <a:endParaRPr lang="en-US" i="1">
              <a:latin typeface="Arial" charset="0"/>
            </a:endParaRPr>
          </a:p>
          <a:p>
            <a:pPr eaLnBrk="1" hangingPunct="1">
              <a:spcBef>
                <a:spcPts val="300"/>
              </a:spcBef>
              <a:spcAft>
                <a:spcPts val="300"/>
              </a:spcAft>
            </a:pPr>
            <a:endParaRPr lang="en-US" i="1">
              <a:latin typeface="Arial" charset="0"/>
            </a:endParaRPr>
          </a:p>
          <a:p>
            <a:pPr algn="ctr" eaLnBrk="1" hangingPunct="1"/>
            <a:endParaRPr lang="en-US" i="1"/>
          </a:p>
          <a:p>
            <a:pPr algn="ctr" eaLnBrk="1" hangingPunct="1"/>
            <a:endParaRPr lang="en-US" i="1"/>
          </a:p>
          <a:p>
            <a:pPr algn="ctr" eaLnBrk="1" hangingPunct="1"/>
            <a:endParaRPr lang="en-US" i="1"/>
          </a:p>
          <a:p>
            <a:pPr algn="ctr" eaLnBrk="1" hangingPunct="1"/>
            <a:endParaRPr lang="en-US" i="1"/>
          </a:p>
          <a:p>
            <a:pPr algn="ctr" eaLnBrk="1" hangingPunct="1"/>
            <a:endParaRPr lang="en-US" i="1"/>
          </a:p>
          <a:p>
            <a:pPr algn="ctr" eaLnBrk="1" hangingPunct="1"/>
            <a:endParaRPr lang="en-US" i="1"/>
          </a:p>
          <a:p>
            <a:pPr eaLnBrk="1" hangingPunct="1">
              <a:spcBef>
                <a:spcPts val="300"/>
              </a:spcBef>
              <a:spcAft>
                <a:spcPts val="300"/>
              </a:spcAft>
            </a:pPr>
            <a:endParaRPr lang="en-US" i="1">
              <a:latin typeface="Arial" charset="0"/>
            </a:endParaRPr>
          </a:p>
          <a:p>
            <a:pPr eaLnBrk="1" hangingPunct="1"/>
            <a:r>
              <a:rPr lang="en-US" i="1"/>
              <a:t>Figure *218: Constraints impose restrictions on both other requirements and designs. But the remaining space (</a:t>
            </a:r>
            <a:r>
              <a:rPr lang="ja-JP" altLang="en-US" i="1"/>
              <a:t>‘</a:t>
            </a:r>
            <a:r>
              <a:rPr lang="en-US" i="1"/>
              <a:t>OK</a:t>
            </a:r>
            <a:r>
              <a:rPr lang="ja-JP" altLang="en-US" i="1"/>
              <a:t>’</a:t>
            </a:r>
            <a:r>
              <a:rPr lang="en-US" i="1"/>
              <a:t>) gives considerable freedom to set more-exact requirements, and to specify more-exact designs.</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10. A requirement is a </a:t>
            </a:r>
            <a:r>
              <a:rPr lang="ja-JP" altLang="en-US">
                <a:latin typeface="Arial" charset="0"/>
              </a:rPr>
              <a:t>‘</a:t>
            </a:r>
            <a:r>
              <a:rPr lang="en-US">
                <a:latin typeface="Arial" charset="0"/>
              </a:rPr>
              <a:t>constraint on succeeding engineering processes</a:t>
            </a:r>
            <a:r>
              <a:rPr lang="ja-JP" altLang="en-US">
                <a:latin typeface="Arial" charset="0"/>
              </a:rPr>
              <a:t>’</a:t>
            </a:r>
            <a:r>
              <a:rPr lang="en-US">
                <a:latin typeface="Arial" charset="0"/>
              </a:rPr>
              <a:t> in fact, if and only if it has an authority, or other form of priority, which in fact means that:</a:t>
            </a:r>
          </a:p>
          <a:p>
            <a:pPr eaLnBrk="1" hangingPunct="1">
              <a:spcBef>
                <a:spcPts val="300"/>
              </a:spcBef>
              <a:spcAft>
                <a:spcPts val="300"/>
              </a:spcAft>
            </a:pPr>
            <a:r>
              <a:rPr lang="en-US">
                <a:latin typeface="Arial" charset="0"/>
              </a:rPr>
              <a:t> you must stay within its guidelines (when making later decisions or specifications)</a:t>
            </a:r>
          </a:p>
          <a:p>
            <a:pPr eaLnBrk="1" hangingPunct="1">
              <a:spcBef>
                <a:spcPts val="300"/>
              </a:spcBef>
              <a:spcAft>
                <a:spcPts val="300"/>
              </a:spcAft>
            </a:pPr>
            <a:r>
              <a:rPr lang="en-US">
                <a:latin typeface="Arial" charset="0"/>
              </a:rPr>
              <a:t> you cannot change it yourself (in order to avoid obeying it), without authority to do so.</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Related Concepts [Constraint *218]: </a:t>
            </a:r>
          </a:p>
          <a:p>
            <a:pPr eaLnBrk="1" hangingPunct="1">
              <a:spcBef>
                <a:spcPts val="300"/>
              </a:spcBef>
              <a:spcAft>
                <a:spcPts val="300"/>
              </a:spcAft>
            </a:pPr>
            <a:r>
              <a:rPr lang="en-US">
                <a:latin typeface="Arial" charset="0"/>
              </a:rPr>
              <a:t> Requirement *026</a:t>
            </a:r>
          </a:p>
          <a:p>
            <a:pPr eaLnBrk="1" hangingPunct="1">
              <a:spcBef>
                <a:spcPts val="300"/>
              </a:spcBef>
              <a:spcAft>
                <a:spcPts val="300"/>
              </a:spcAft>
            </a:pPr>
            <a:r>
              <a:rPr lang="en-US">
                <a:latin typeface="Arial" charset="0"/>
              </a:rPr>
              <a:t> Function Constraint *469</a:t>
            </a:r>
          </a:p>
          <a:p>
            <a:pPr eaLnBrk="1" hangingPunct="1">
              <a:spcBef>
                <a:spcPts val="300"/>
              </a:spcBef>
              <a:spcAft>
                <a:spcPts val="300"/>
              </a:spcAft>
            </a:pPr>
            <a:r>
              <a:rPr lang="en-US">
                <a:latin typeface="Arial" charset="0"/>
              </a:rPr>
              <a:t> Performance Constraint *438</a:t>
            </a:r>
          </a:p>
          <a:p>
            <a:pPr eaLnBrk="1" hangingPunct="1">
              <a:spcBef>
                <a:spcPts val="300"/>
              </a:spcBef>
              <a:spcAft>
                <a:spcPts val="300"/>
              </a:spcAft>
            </a:pPr>
            <a:r>
              <a:rPr lang="en-US">
                <a:latin typeface="Arial" charset="0"/>
              </a:rPr>
              <a:t> Resource Constraint *478</a:t>
            </a:r>
          </a:p>
          <a:p>
            <a:pPr eaLnBrk="1" hangingPunct="1">
              <a:spcBef>
                <a:spcPts val="300"/>
              </a:spcBef>
              <a:spcAft>
                <a:spcPts val="300"/>
              </a:spcAft>
            </a:pPr>
            <a:r>
              <a:rPr lang="en-US">
                <a:latin typeface="Arial" charset="0"/>
              </a:rPr>
              <a:t> Design Constraint *181</a:t>
            </a:r>
          </a:p>
          <a:p>
            <a:pPr eaLnBrk="1" hangingPunct="1">
              <a:spcBef>
                <a:spcPts val="300"/>
              </a:spcBef>
              <a:spcAft>
                <a:spcPts val="300"/>
              </a:spcAft>
            </a:pPr>
            <a:r>
              <a:rPr lang="en-US">
                <a:latin typeface="Arial" charset="0"/>
              </a:rPr>
              <a:t> Condition Constraint *498</a:t>
            </a:r>
          </a:p>
          <a:p>
            <a:pPr eaLnBrk="1" hangingPunct="1">
              <a:spcBef>
                <a:spcPts val="300"/>
              </a:spcBef>
              <a:spcAft>
                <a:spcPts val="300"/>
              </a:spcAft>
            </a:pPr>
            <a:r>
              <a:rPr lang="en-US">
                <a:latin typeface="Arial" charset="0"/>
              </a:rPr>
              <a:t> Survival *440</a:t>
            </a:r>
          </a:p>
          <a:p>
            <a:pPr eaLnBrk="1" hangingPunct="1">
              <a:spcBef>
                <a:spcPts val="300"/>
              </a:spcBef>
              <a:spcAft>
                <a:spcPts val="300"/>
              </a:spcAft>
            </a:pPr>
            <a:r>
              <a:rPr lang="en-US">
                <a:latin typeface="Arial" charset="0"/>
              </a:rPr>
              <a:t> Fail *098</a:t>
            </a: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Figure *218a: Drawn Icons for Constraints</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Keyed Icons [Constraint *218]: </a:t>
            </a:r>
          </a:p>
          <a:p>
            <a:pPr eaLnBrk="1" hangingPunct="1">
              <a:spcBef>
                <a:spcPts val="300"/>
              </a:spcBef>
              <a:spcAft>
                <a:spcPts val="300"/>
              </a:spcAft>
            </a:pPr>
            <a:r>
              <a:rPr lang="en-US">
                <a:latin typeface="Arial" charset="0"/>
              </a:rPr>
              <a:t>For Survival: [ and/or ]</a:t>
            </a:r>
          </a:p>
          <a:p>
            <a:pPr eaLnBrk="1" hangingPunct="1">
              <a:spcBef>
                <a:spcPts val="300"/>
              </a:spcBef>
              <a:spcAft>
                <a:spcPts val="300"/>
              </a:spcAft>
            </a:pPr>
            <a:r>
              <a:rPr lang="en-US">
                <a:latin typeface="Arial" charset="0"/>
              </a:rPr>
              <a:t>For Fail: !</a:t>
            </a:r>
          </a:p>
          <a:p>
            <a:pPr eaLnBrk="1" hangingPunct="1">
              <a:spcBef>
                <a:spcPts val="300"/>
              </a:spcBef>
              <a:spcAft>
                <a:spcPts val="300"/>
              </a:spcAft>
            </a:pPr>
            <a:r>
              <a:rPr lang="en-US">
                <a:latin typeface="Arial" charset="0"/>
              </a:rPr>
              <a:t>In context:  ----[-------!---]----&gt;O---[----------!---]-----&gt;</a:t>
            </a:r>
          </a:p>
          <a:p>
            <a:pPr eaLnBrk="1" hangingPunct="1">
              <a:spcBef>
                <a:spcPts val="300"/>
              </a:spcBef>
              <a:spcAft>
                <a:spcPts val="300"/>
              </a:spcAft>
            </a:pPr>
            <a:endParaRPr lang="en-US">
              <a:latin typeface="Arial" charset="0"/>
            </a:endParaRPr>
          </a:p>
          <a:p>
            <a:pPr eaLnBrk="1" hangingPunct="1">
              <a:spcBef>
                <a:spcPts val="300"/>
              </a:spcBef>
              <a:spcAft>
                <a:spcPts val="300"/>
              </a:spcAft>
            </a:pPr>
            <a:r>
              <a:rPr lang="en-US">
                <a:latin typeface="Arial" charset="0"/>
              </a:rPr>
              <a:t>Type [Constraint *218]: Requirement Class, Parameter.</a:t>
            </a:r>
          </a:p>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9D22556-342B-DB4C-B3CB-CA6203D0A5B8}" type="slidenum">
              <a:rPr lang="en-US" sz="1200"/>
              <a:pPr/>
              <a:t>80</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glossary CE May 5 2003 Constraint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1CFA201-951B-DB40-8CE1-799AA290EC33}" type="slidenum">
              <a:rPr lang="en-US" sz="1200"/>
              <a:pPr/>
              <a:t>81</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Ill. Source CE 8.2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jeffsutherland.org</a:t>
            </a:r>
            <a:r>
              <a:rPr lang="en-GB" dirty="0" smtClean="0"/>
              <a:t>/oopsla99/</a:t>
            </a:r>
            <a:r>
              <a:rPr lang="en-GB" dirty="0" err="1" smtClean="0"/>
              <a:t>Hruby</a:t>
            </a:r>
            <a:r>
              <a:rPr lang="en-GB" dirty="0" smtClean="0"/>
              <a:t>/</a:t>
            </a:r>
            <a:r>
              <a:rPr lang="en-GB" dirty="0" err="1" smtClean="0"/>
              <a:t>hruby.html</a:t>
            </a:r>
            <a:endParaRPr lang="en-GB" dirty="0" smtClean="0"/>
          </a:p>
          <a:p>
            <a:endParaRPr lang="en-GB" dirty="0" smtClean="0"/>
          </a:p>
          <a:p>
            <a:r>
              <a:rPr lang="en-GB" sz="1200" b="1" kern="1200" dirty="0" smtClean="0">
                <a:solidFill>
                  <a:schemeClr val="tx1"/>
                </a:solidFill>
                <a:latin typeface="+mn-lt"/>
                <a:ea typeface="+mn-ea"/>
                <a:cs typeface="+mn-cs"/>
              </a:rPr>
              <a:t>Object-Oriented Architecture of Business Process Catalogue</a:t>
            </a:r>
          </a:p>
          <a:p>
            <a:r>
              <a:rPr lang="en-GB" sz="1200" b="1" kern="1200" dirty="0" smtClean="0">
                <a:solidFill>
                  <a:schemeClr val="tx1"/>
                </a:solidFill>
                <a:latin typeface="+mn-lt"/>
                <a:ea typeface="+mn-ea"/>
                <a:cs typeface="+mn-cs"/>
              </a:rPr>
              <a:t>Extended abstract, version 15 September 1999</a:t>
            </a:r>
          </a:p>
          <a:p>
            <a:r>
              <a:rPr lang="en-GB" sz="1200" b="0" kern="1200" dirty="0" err="1" smtClean="0">
                <a:solidFill>
                  <a:schemeClr val="tx1"/>
                </a:solidFill>
                <a:latin typeface="+mn-lt"/>
                <a:ea typeface="+mn-ea"/>
                <a:cs typeface="+mn-cs"/>
              </a:rPr>
              <a:t>Pavel</a:t>
            </a:r>
            <a:r>
              <a:rPr lang="en-GB" sz="1200" b="0" kern="1200" dirty="0" smtClean="0">
                <a:solidFill>
                  <a:schemeClr val="tx1"/>
                </a:solidFill>
                <a:latin typeface="+mn-lt"/>
                <a:ea typeface="+mn-ea"/>
                <a:cs typeface="+mn-cs"/>
              </a:rPr>
              <a:t> </a:t>
            </a:r>
            <a:r>
              <a:rPr lang="en-GB" sz="1200" b="0" kern="1200" dirty="0" err="1" smtClean="0">
                <a:solidFill>
                  <a:schemeClr val="tx1"/>
                </a:solidFill>
                <a:latin typeface="+mn-lt"/>
                <a:ea typeface="+mn-ea"/>
                <a:cs typeface="+mn-cs"/>
              </a:rPr>
              <a:t>Hruby</a:t>
            </a:r>
            <a:r>
              <a:rPr lang="en-GB" sz="1200" b="0" kern="1200" dirty="0" smtClean="0">
                <a:solidFill>
                  <a:schemeClr val="tx1"/>
                </a:solidFill>
                <a:latin typeface="+mn-lt"/>
                <a:ea typeface="+mn-ea"/>
                <a:cs typeface="+mn-cs"/>
              </a:rPr>
              <a:t> Navision Software </a:t>
            </a:r>
            <a:r>
              <a:rPr lang="en-GB" sz="1200" b="0" kern="1200" dirty="0" err="1" smtClean="0">
                <a:solidFill>
                  <a:schemeClr val="tx1"/>
                </a:solidFill>
                <a:latin typeface="+mn-lt"/>
                <a:ea typeface="+mn-ea"/>
                <a:cs typeface="+mn-cs"/>
              </a:rPr>
              <a:t>Frydenlunds</a:t>
            </a:r>
            <a:r>
              <a:rPr lang="en-GB" sz="1200" b="0" kern="1200" dirty="0" smtClean="0">
                <a:solidFill>
                  <a:schemeClr val="tx1"/>
                </a:solidFill>
                <a:latin typeface="+mn-lt"/>
                <a:ea typeface="+mn-ea"/>
                <a:cs typeface="+mn-cs"/>
              </a:rPr>
              <a:t> </a:t>
            </a:r>
            <a:r>
              <a:rPr lang="en-GB" sz="1200" b="0" kern="1200" dirty="0" err="1" smtClean="0">
                <a:solidFill>
                  <a:schemeClr val="tx1"/>
                </a:solidFill>
                <a:latin typeface="+mn-lt"/>
                <a:ea typeface="+mn-ea"/>
                <a:cs typeface="+mn-cs"/>
              </a:rPr>
              <a:t>Allé</a:t>
            </a:r>
            <a:r>
              <a:rPr lang="en-GB" sz="1200" b="0" kern="1200" dirty="0" smtClean="0">
                <a:solidFill>
                  <a:schemeClr val="tx1"/>
                </a:solidFill>
                <a:latin typeface="+mn-lt"/>
                <a:ea typeface="+mn-ea"/>
                <a:cs typeface="+mn-cs"/>
              </a:rPr>
              <a:t> 6 2950 </a:t>
            </a:r>
            <a:r>
              <a:rPr lang="en-GB" sz="1200" b="0" kern="1200" dirty="0" err="1" smtClean="0">
                <a:solidFill>
                  <a:schemeClr val="tx1"/>
                </a:solidFill>
                <a:latin typeface="+mn-lt"/>
                <a:ea typeface="+mn-ea"/>
                <a:cs typeface="+mn-cs"/>
              </a:rPr>
              <a:t>Vedbæk</a:t>
            </a:r>
            <a:r>
              <a:rPr lang="en-GB" sz="1200" b="0" kern="1200" dirty="0" smtClean="0">
                <a:solidFill>
                  <a:schemeClr val="tx1"/>
                </a:solidFill>
                <a:latin typeface="+mn-lt"/>
                <a:ea typeface="+mn-ea"/>
                <a:cs typeface="+mn-cs"/>
              </a:rPr>
              <a:t>, Denmark E-mail: </a:t>
            </a:r>
            <a:r>
              <a:rPr lang="en-GB" sz="1200" b="0" u="sng" kern="1200" dirty="0" smtClean="0">
                <a:solidFill>
                  <a:schemeClr val="tx1"/>
                </a:solidFill>
                <a:latin typeface="+mn-lt"/>
                <a:ea typeface="+mn-ea"/>
                <a:cs typeface="+mn-cs"/>
                <a:hlinkClick r:id="rId3"/>
              </a:rPr>
              <a:t>ph@navision.com  Tel.: +45 45 65 50 00 Fax: +45 45 65 50 01</a:t>
            </a:r>
          </a:p>
          <a:p>
            <a:r>
              <a:rPr lang="en-GB" sz="1200" b="0" kern="1200" dirty="0" smtClean="0">
                <a:solidFill>
                  <a:schemeClr val="tx1"/>
                </a:solidFill>
                <a:latin typeface="+mn-lt"/>
                <a:ea typeface="+mn-ea"/>
                <a:cs typeface="+mn-cs"/>
              </a:rPr>
              <a:t> </a:t>
            </a:r>
          </a:p>
          <a:p>
            <a:r>
              <a:rPr lang="en-GB" sz="1200" b="1" kern="1200" dirty="0" smtClean="0">
                <a:solidFill>
                  <a:schemeClr val="tx1"/>
                </a:solidFill>
                <a:latin typeface="+mn-lt"/>
                <a:ea typeface="+mn-ea"/>
                <a:cs typeface="+mn-cs"/>
              </a:rPr>
              <a:t>Abstract.</a:t>
            </a:r>
            <a:r>
              <a:rPr lang="en-GB" sz="1200" b="0" kern="1200" dirty="0" smtClean="0">
                <a:solidFill>
                  <a:schemeClr val="tx1"/>
                </a:solidFill>
                <a:latin typeface="+mn-lt"/>
                <a:ea typeface="+mn-ea"/>
                <a:cs typeface="+mn-cs"/>
              </a:rPr>
              <a:t> </a:t>
            </a:r>
            <a:r>
              <a:rPr lang="en-GB" sz="1200" b="0" i="1" kern="1200" dirty="0" smtClean="0">
                <a:solidFill>
                  <a:schemeClr val="tx1"/>
                </a:solidFill>
                <a:latin typeface="+mn-lt"/>
                <a:ea typeface="+mn-ea"/>
                <a:cs typeface="+mn-cs"/>
              </a:rPr>
              <a:t>Many contemporary business process models are focused on a description of business activities. Business processes are seen as activities that can be decomposed into </a:t>
            </a:r>
            <a:r>
              <a:rPr lang="en-GB" sz="1200" b="0" i="1" kern="1200" dirty="0" err="1" smtClean="0">
                <a:solidFill>
                  <a:schemeClr val="tx1"/>
                </a:solidFill>
                <a:latin typeface="+mn-lt"/>
                <a:ea typeface="+mn-ea"/>
                <a:cs typeface="+mn-cs"/>
              </a:rPr>
              <a:t>subactivities</a:t>
            </a:r>
            <a:r>
              <a:rPr lang="en-GB" sz="1200" b="0" i="1" kern="1200" dirty="0" smtClean="0">
                <a:solidFill>
                  <a:schemeClr val="tx1"/>
                </a:solidFill>
                <a:latin typeface="+mn-lt"/>
                <a:ea typeface="+mn-ea"/>
                <a:cs typeface="+mn-cs"/>
              </a:rPr>
              <a:t> and then again decomposed into tasks and subtasks. This approach is similar to structured programming, where programs consist of procedures that are decomposed into </a:t>
            </a:r>
            <a:r>
              <a:rPr lang="en-GB" sz="1200" b="0" i="1" kern="1200" dirty="0" err="1" smtClean="0">
                <a:solidFill>
                  <a:schemeClr val="tx1"/>
                </a:solidFill>
                <a:latin typeface="+mn-lt"/>
                <a:ea typeface="+mn-ea"/>
                <a:cs typeface="+mn-cs"/>
              </a:rPr>
              <a:t>subprocedures</a:t>
            </a:r>
            <a:r>
              <a:rPr lang="en-GB" sz="1200" b="0" i="1" kern="1200" dirty="0" smtClean="0">
                <a:solidFill>
                  <a:schemeClr val="tx1"/>
                </a:solidFill>
                <a:latin typeface="+mn-lt"/>
                <a:ea typeface="+mn-ea"/>
                <a:cs typeface="+mn-cs"/>
              </a:rPr>
              <a:t> and sub-</a:t>
            </a:r>
            <a:r>
              <a:rPr lang="en-GB" sz="1200" b="0" i="1" kern="1200" dirty="0" err="1" smtClean="0">
                <a:solidFill>
                  <a:schemeClr val="tx1"/>
                </a:solidFill>
                <a:latin typeface="+mn-lt"/>
                <a:ea typeface="+mn-ea"/>
                <a:cs typeface="+mn-cs"/>
              </a:rPr>
              <a:t>subprocedures</a:t>
            </a:r>
            <a:r>
              <a:rPr lang="en-GB" sz="1200" b="0" i="1" kern="1200" dirty="0" smtClean="0">
                <a:solidFill>
                  <a:schemeClr val="tx1"/>
                </a:solidFill>
                <a:latin typeface="+mn-lt"/>
                <a:ea typeface="+mn-ea"/>
                <a:cs typeface="+mn-cs"/>
              </a:rPr>
              <a:t> until the atomic level of programming instructions is reached. In contrast to this approach, this position paper suggests a different, object-oriented approach for business process </a:t>
            </a:r>
            <a:r>
              <a:rPr lang="en-GB" sz="1200" b="0" i="1" kern="1200" dirty="0" err="1" smtClean="0">
                <a:solidFill>
                  <a:schemeClr val="tx1"/>
                </a:solidFill>
                <a:latin typeface="+mn-lt"/>
                <a:ea typeface="+mn-ea"/>
                <a:cs typeface="+mn-cs"/>
              </a:rPr>
              <a:t>modeling</a:t>
            </a:r>
            <a:r>
              <a:rPr lang="en-GB" sz="1200" b="0" i="1" kern="1200" dirty="0" smtClean="0">
                <a:solidFill>
                  <a:schemeClr val="tx1"/>
                </a:solidFill>
                <a:latin typeface="+mn-lt"/>
                <a:ea typeface="+mn-ea"/>
                <a:cs typeface="+mn-cs"/>
              </a:rPr>
              <a:t> that focuses on a description of work results rather than activities and refinement rather than decomposition. In this approach, business products and services are seen as objects with various responsibilities, methods and attributes. Tasks are </a:t>
            </a:r>
            <a:r>
              <a:rPr lang="en-GB" sz="1200" b="0" i="1" kern="1200" dirty="0" err="1" smtClean="0">
                <a:solidFill>
                  <a:schemeClr val="tx1"/>
                </a:solidFill>
                <a:latin typeface="+mn-lt"/>
                <a:ea typeface="+mn-ea"/>
                <a:cs typeface="+mn-cs"/>
              </a:rPr>
              <a:t>modeled</a:t>
            </a:r>
            <a:r>
              <a:rPr lang="en-GB" sz="1200" b="0" i="1" kern="1200" dirty="0" smtClean="0">
                <a:solidFill>
                  <a:schemeClr val="tx1"/>
                </a:solidFill>
                <a:latin typeface="+mn-lt"/>
                <a:ea typeface="+mn-ea"/>
                <a:cs typeface="+mn-cs"/>
              </a:rPr>
              <a:t> as object methods and business activities as collaborations between the objects. This object-oriented approach can deal with the complexity of business processes in a better way than approach focused on the decomposition of activities.</a:t>
            </a:r>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11</a:t>
            </a:fld>
            <a:endParaRPr lang="en-GB"/>
          </a:p>
        </p:txBody>
      </p:sp>
    </p:spTree>
    <p:extLst>
      <p:ext uri="{BB962C8B-B14F-4D97-AF65-F5344CB8AC3E}">
        <p14:creationId xmlns:p14="http://schemas.microsoft.com/office/powerpoint/2010/main" val="3532092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8051493-1CE7-A145-A918-2F98941EC737}" type="slidenum">
              <a:rPr lang="en-US" sz="1200"/>
              <a:pPr/>
              <a:t>83</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8.2: Diagram of the SQC Process showing the sub-processes.</a:t>
            </a:r>
          </a:p>
          <a:p>
            <a:pPr eaLnBrk="1" hangingPunct="1"/>
            <a:r>
              <a:rPr lang="en-US" i="1">
                <a:latin typeface="Times-Italic" charset="0"/>
              </a:rPr>
              <a:t>The </a:t>
            </a:r>
            <a:r>
              <a:rPr lang="ja-JP" altLang="en-US" i="1">
                <a:latin typeface="Times-Italic" charset="0"/>
              </a:rPr>
              <a:t>‘</a:t>
            </a:r>
            <a:r>
              <a:rPr lang="en-US" i="1">
                <a:latin typeface="Times-Italic" charset="0"/>
              </a:rPr>
              <a:t>Process Meeting</a:t>
            </a:r>
            <a:r>
              <a:rPr lang="ja-JP" altLang="en-US" i="1">
                <a:latin typeface="Times-Italic" charset="0"/>
              </a:rPr>
              <a:t>’</a:t>
            </a:r>
            <a:r>
              <a:rPr lang="en-US" i="1">
                <a:latin typeface="Times-Italic" charset="0"/>
              </a:rPr>
              <a:t> sub-process is exclusively a part of Defect Prevention Process (DPP). All the rest is </a:t>
            </a:r>
            <a:r>
              <a:rPr lang="en-US">
                <a:latin typeface="Times-Italic" charset="0"/>
              </a:rPr>
              <a:t> </a:t>
            </a:r>
          </a:p>
          <a:p>
            <a:pPr eaLnBrk="1" hangingPunct="1"/>
            <a:r>
              <a:rPr lang="en-US" i="1">
                <a:latin typeface="Times-Italic" charset="0"/>
              </a:rPr>
              <a:t>Defect Detection Process (DDP), although there may be a small component of DPP within some of these </a:t>
            </a:r>
            <a:r>
              <a:rPr lang="en-US">
                <a:latin typeface="Times-Italic" charset="0"/>
              </a:rPr>
              <a:t> </a:t>
            </a:r>
          </a:p>
          <a:p>
            <a:pPr eaLnBrk="1" hangingPunct="1"/>
            <a:r>
              <a:rPr lang="en-US" i="1">
                <a:latin typeface="Times-Italic" charset="0"/>
              </a:rPr>
              <a:t>processes. </a:t>
            </a:r>
            <a:r>
              <a:rPr lang="en-US">
                <a:latin typeface="Times-Italic" charset="0"/>
              </a:rPr>
              <a:t> </a:t>
            </a:r>
          </a:p>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F6A3247-175B-6F4C-A31A-6FF16403030A}" type="slidenum">
              <a:rPr lang="en-US" sz="1200"/>
              <a:pPr/>
              <a:t>84</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1.7: A simplified PDSA process cycle diagram, as a basis for work process control, consisting of an</a:t>
            </a:r>
          </a:p>
          <a:p>
            <a:pPr eaLnBrk="1" hangingPunct="1"/>
            <a:r>
              <a:rPr lang="en-US" i="1">
                <a:latin typeface="Times-Italic" charset="0"/>
              </a:rPr>
              <a:t>entry process, a procedure and an exit process. </a:t>
            </a:r>
            <a:r>
              <a:rPr lang="en-US">
                <a:latin typeface="Times-Italic" charset="0"/>
              </a:rPr>
              <a:t> </a:t>
            </a:r>
          </a:p>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5753C01-5C5C-3F4B-9416-08C55ED69051}" type="slidenum">
              <a:rPr lang="en-US" sz="1200"/>
              <a:pPr/>
              <a:t>85</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Source CE Figure 8.3: Estimating Remaining Major Defect Density: the main specification exit condition.</a:t>
            </a:r>
            <a:endParaRPr lang="en-US">
              <a:latin typeface="Times-Italic" charset="0"/>
            </a:endParaRPr>
          </a:p>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CE0DB87-2283-7545-B916-18D1E5F3D1BC}" type="slidenum">
              <a:rPr lang="en-US" sz="1200"/>
              <a:pPr/>
              <a:t>87</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t>In 1988, Raytheon were a typical Level 1 company: they reliably missed their budgetary and schedule targets.  Typically by a 40% or higher overrun.</a:t>
            </a:r>
          </a:p>
          <a:p>
            <a:pPr eaLnBrk="1" hangingPunct="1"/>
            <a:r>
              <a:rPr lang="en-NZ"/>
              <a:t>By 1990, they were delivering product within 3% of both budget and schedule, an achievement that they sustained over the next five years.</a:t>
            </a:r>
          </a:p>
          <a:p>
            <a:pPr eaLnBrk="1" hangingPunct="1"/>
            <a:r>
              <a:rPr lang="en-NZ"/>
              <a:t>This is life at Level 2!</a:t>
            </a:r>
          </a:p>
          <a:p>
            <a:pPr eaLnBrk="1" hangingPunct="1"/>
            <a:endParaRPr lang="en-NZ"/>
          </a:p>
          <a:p>
            <a:pPr eaLnBrk="1" hangingPunct="1"/>
            <a:r>
              <a:rPr lang="en-NZ"/>
              <a:t>NOTE RAYTHEON WAS NOT USING PLANGUAGE AS SUCH: THEY WERE USING INSPECTION, DEFECT PREVENTION PROCES AND IMPROVED REQUIREMENTS SPECIFICATION. I ASSERT THAT PLANGUAGE PLUS SQC CAN GIVE RESULTS LIKE THIS. SOME CUSTOMERS HAVE REPORTED SIMILAR RESULTS (HP, INTEL, ERICSSON) USING OUR METHODS. (IN PUBLIC WITH NUMBERS, AVAILABLE ON REQUEST TOM@GILB.COM)</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F1F484C-36C0-2E43-8ECB-DF64A2CCF8C2}" type="slidenum">
              <a:rPr lang="en-US" sz="1200"/>
              <a:pPr/>
              <a:t>89</a:t>
            </a:fld>
            <a:endParaRPr lang="en-US" sz="1200"/>
          </a:p>
        </p:txBody>
      </p:sp>
      <p:sp>
        <p:nvSpPr>
          <p:cNvPr id="89091"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eaLnBrk="1" hangingPunct="1"/>
            <a:r>
              <a:rPr lang="en-NZ"/>
              <a:t>Programmer productivity was measured as the monthly rate with which tested and debugged lines of code were delivered.  Over the 5 years from the date at which Inspections were started, this rate increased by 170%.  That high rate was then sustained for two more years until the report was written.</a:t>
            </a:r>
            <a:endParaRPr lang="en-US"/>
          </a:p>
          <a:p>
            <a:pPr eaLnBrk="1" hangingPunct="1">
              <a:lnSpc>
                <a:spcPct val="80000"/>
              </a:lnSpc>
              <a:spcBef>
                <a:spcPct val="5000"/>
              </a:spcBef>
            </a:pPr>
            <a:r>
              <a:rPr lang="en-GB" sz="1000"/>
              <a:t>“Our process mandates 100% inspection coverage, so convinced are we of the importance of this scrutiny.”</a:t>
            </a:r>
          </a:p>
          <a:p>
            <a:pPr eaLnBrk="1" hangingPunct="1">
              <a:lnSpc>
                <a:spcPct val="80000"/>
              </a:lnSpc>
              <a:spcBef>
                <a:spcPct val="5000"/>
              </a:spcBef>
            </a:pPr>
            <a:r>
              <a:rPr lang="en-GB" sz="1000"/>
              <a:t>“Inspections </a:t>
            </a:r>
            <a:r>
              <a:rPr lang="en-GB" sz="1000">
                <a:solidFill>
                  <a:srgbClr val="FF3300"/>
                </a:solidFill>
                <a:effectLst>
                  <a:outerShdw blurRad="38100" dist="38100" dir="2700000" algn="tl">
                    <a:srgbClr val="DDDDDD"/>
                  </a:outerShdw>
                </a:effectLst>
              </a:rPr>
              <a:t>have played the principal role in allowing us to identify defects</a:t>
            </a:r>
            <a:r>
              <a:rPr lang="en-GB" sz="1000"/>
              <a:t> at a stage where they are easy and relatively inexpensive to fix, thereby causing our process to </a:t>
            </a:r>
            <a:r>
              <a:rPr lang="en-GB" sz="1000">
                <a:solidFill>
                  <a:srgbClr val="FF3300"/>
                </a:solidFill>
                <a:effectLst>
                  <a:outerShdw blurRad="38100" dist="38100" dir="2700000" algn="tl">
                    <a:srgbClr val="DDDDDD"/>
                  </a:outerShdw>
                </a:effectLst>
              </a:rPr>
              <a:t>avoid the heavy rework penalties</a:t>
            </a:r>
            <a:r>
              <a:rPr lang="en-GB" sz="1000"/>
              <a:t> associated with problem detection at later integration and test stages.”</a:t>
            </a:r>
          </a:p>
          <a:p>
            <a:pPr eaLnBrk="1" hangingPunct="1">
              <a:lnSpc>
                <a:spcPct val="80000"/>
              </a:lnSpc>
              <a:spcBef>
                <a:spcPct val="5000"/>
              </a:spcBef>
            </a:pPr>
            <a:endParaRPr lang="en-GB" sz="1000"/>
          </a:p>
          <a:p>
            <a:pPr eaLnBrk="1" hangingPunct="1"/>
            <a:r>
              <a:rPr lang="en-NZ"/>
              <a:t>Here is a list of some of Raytheon’s achievements.  Most of these were attained within two years and sustained over the following four, though some took three or four years to realise.</a:t>
            </a:r>
          </a:p>
          <a:p>
            <a:pPr eaLnBrk="1" hangingPunct="1"/>
            <a:r>
              <a:rPr lang="en-NZ"/>
              <a:t>Rework costs down by as much as 90%.</a:t>
            </a:r>
          </a:p>
          <a:p>
            <a:pPr eaLnBrk="1" hangingPunct="1"/>
            <a:r>
              <a:rPr lang="en-NZ"/>
              <a:t>Programmer productivity improved by 170%.</a:t>
            </a:r>
          </a:p>
          <a:p>
            <a:pPr eaLnBrk="1" hangingPunct="1"/>
            <a:r>
              <a:rPr lang="en-NZ"/>
              <a:t>Software consistently delivered on-time, within budget.</a:t>
            </a:r>
          </a:p>
          <a:p>
            <a:pPr eaLnBrk="1" hangingPunct="1"/>
            <a:r>
              <a:rPr lang="en-NZ"/>
              <a:t>Bugginess down over 70%.</a:t>
            </a:r>
          </a:p>
          <a:p>
            <a:pPr eaLnBrk="1" hangingPunct="1"/>
            <a:r>
              <a:rPr lang="en-NZ"/>
              <a:t>And a big fat ROI …</a:t>
            </a:r>
          </a:p>
          <a:p>
            <a:pPr eaLnBrk="1" hangingPunct="1">
              <a:lnSpc>
                <a:spcPct val="80000"/>
              </a:lnSpc>
              <a:spcBef>
                <a:spcPct val="5000"/>
              </a:spcBef>
            </a:pPr>
            <a:endParaRPr lang="en-GB" sz="1000"/>
          </a:p>
          <a:p>
            <a:pPr eaLnBrk="1" hangingPunct="1">
              <a:lnSpc>
                <a:spcPct val="80000"/>
              </a:lnSpc>
              <a:spcBef>
                <a:spcPct val="5000"/>
              </a:spcBef>
            </a:pPr>
            <a:r>
              <a:rPr lang="en-GB" sz="1000"/>
              <a:t>SEE TR0017 1995 Dion et al, Software Engineering Institute website   www.sei.cmu.edu</a:t>
            </a:r>
          </a:p>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1B7F143-53E1-D14B-A3C2-6DED42D85F0B}" type="slidenum">
              <a:rPr lang="en-US" sz="1200"/>
              <a:pPr/>
              <a:t>90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a:t>
            </a:r>
            <a:r>
              <a:rPr lang="en-US" i="1">
                <a:latin typeface="Times-Italic" charset="0"/>
              </a:rPr>
              <a:t>Table 8.1: Possible purposes for using SQC. Any one or several can apply at anytime</a:t>
            </a:r>
            <a:endParaRPr lang="en-US">
              <a:latin typeface="Times-Italic" charset="0"/>
            </a:endParaRPr>
          </a:p>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620B844-324A-EB48-A5B8-12BF48824176}" type="slidenum">
              <a:rPr lang="en-US" sz="1200"/>
              <a:pPr/>
              <a:t>91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2.2: This is a modified form of Impact Estimation (IE) table showing an arbitrary set of</a:t>
            </a:r>
          </a:p>
          <a:p>
            <a:pPr eaLnBrk="1" hangingPunct="1"/>
            <a:r>
              <a:rPr lang="en-US" i="1">
                <a:latin typeface="Times-Italic" charset="0"/>
              </a:rPr>
              <a:t>requirements and two potential design ideas. </a:t>
            </a:r>
            <a:r>
              <a:rPr lang="en-US">
                <a:latin typeface="Times-Italic" charset="0"/>
              </a:rPr>
              <a:t> </a:t>
            </a:r>
          </a:p>
          <a:p>
            <a:pPr eaLnBrk="1" hangingPunct="1"/>
            <a:r>
              <a:rPr lang="en-US" i="1">
                <a:latin typeface="Times-Italic" charset="0"/>
              </a:rPr>
              <a:t>Note: </a:t>
            </a:r>
            <a:r>
              <a:rPr lang="en-US">
                <a:latin typeface="Times-Italic" charset="0"/>
              </a:rPr>
              <a:t> </a:t>
            </a:r>
          </a:p>
          <a:p>
            <a:pPr eaLnBrk="1" hangingPunct="1"/>
            <a:r>
              <a:rPr lang="en-US" i="1">
                <a:latin typeface="Times-Italic" charset="0"/>
              </a:rPr>
              <a:t>1. Additionally, it includes the binary requirements, which are not normally shown. (Usually, all the design </a:t>
            </a:r>
            <a:r>
              <a:rPr lang="en-US">
                <a:latin typeface="Times-Italic" charset="0"/>
              </a:rPr>
              <a:t> </a:t>
            </a:r>
          </a:p>
          <a:p>
            <a:pPr eaLnBrk="1" hangingPunct="1"/>
            <a:r>
              <a:rPr lang="en-US" i="1">
                <a:latin typeface="Times-Italic" charset="0"/>
              </a:rPr>
              <a:t>ideas are informally screened against the binary requirements before drawing up an IE table, which shows </a:t>
            </a:r>
            <a:r>
              <a:rPr lang="en-US">
                <a:latin typeface="Times-Italic" charset="0"/>
              </a:rPr>
              <a:t> </a:t>
            </a:r>
          </a:p>
          <a:p>
            <a:pPr eaLnBrk="1" hangingPunct="1"/>
            <a:r>
              <a:rPr lang="en-US" i="1">
                <a:latin typeface="Times-Italic" charset="0"/>
              </a:rPr>
              <a:t>only the scalar requirements.) </a:t>
            </a:r>
            <a:r>
              <a:rPr lang="en-US">
                <a:latin typeface="Times-Italic" charset="0"/>
              </a:rPr>
              <a:t> </a:t>
            </a:r>
          </a:p>
          <a:p>
            <a:pPr eaLnBrk="1" hangingPunct="1"/>
            <a:r>
              <a:rPr lang="en-US" i="1">
                <a:latin typeface="Times-Italic" charset="0"/>
              </a:rPr>
              <a:t>2. The table is without the scalar baseline information that states the quantitative requirements and </a:t>
            </a:r>
            <a:r>
              <a:rPr lang="en-US">
                <a:latin typeface="Times-Italic" charset="0"/>
              </a:rPr>
              <a:t> </a:t>
            </a:r>
          </a:p>
          <a:p>
            <a:pPr eaLnBrk="1" hangingPunct="1"/>
            <a:r>
              <a:rPr lang="en-US" i="1">
                <a:latin typeface="Times-Italic" charset="0"/>
              </a:rPr>
              <a:t>benchmarks, which permit percentage comparisons and improved design idea evaluation (See Chapter 9, </a:t>
            </a:r>
            <a:r>
              <a:rPr lang="en-US">
                <a:latin typeface="Times-Italic" charset="0"/>
              </a:rPr>
              <a:t>880</a:t>
            </a:r>
          </a:p>
          <a:p>
            <a:pPr eaLnBrk="1" hangingPunct="1"/>
            <a:r>
              <a:rPr lang="en-US" i="1">
                <a:latin typeface="Times-Italic" charset="0"/>
              </a:rPr>
              <a:t>Impact Estimation, for further explanation). </a:t>
            </a:r>
            <a:r>
              <a:rPr lang="en-US">
                <a:latin typeface="Times-Italic" charset="0"/>
              </a:rPr>
              <a:t> </a:t>
            </a:r>
          </a:p>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42ED472-D955-CC4D-AC6F-56B728544178}" type="slidenum">
              <a:rPr lang="en-US" sz="1200"/>
              <a:pPr/>
              <a:t>92</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CE 7.1 Simple example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real solution spec Done Dec 20xx London, but modified here for confidentiality. Tom Gilb</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93</a:t>
            </a:fld>
            <a:endParaRPr lang="en-US"/>
          </a:p>
        </p:txBody>
      </p:sp>
    </p:spTree>
    <p:extLst>
      <p:ext uri="{BB962C8B-B14F-4D97-AF65-F5344CB8AC3E}">
        <p14:creationId xmlns:p14="http://schemas.microsoft.com/office/powerpoint/2010/main" val="4280353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0443D85-4F20-614C-8E71-E3ACBAA6732B}" type="slidenum">
              <a:rPr lang="en-US" sz="1200"/>
              <a:pPr/>
              <a:t>96</a:t>
            </a:fld>
            <a:endParaRPr lang="en-US"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Source of design template chapter 7.8 CE on May 5 2003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www.taibahu.edu.sa</a:t>
            </a:r>
            <a:r>
              <a:rPr lang="en-GB" dirty="0" smtClean="0"/>
              <a:t>/</a:t>
            </a:r>
            <a:r>
              <a:rPr lang="en-GB" dirty="0" err="1" smtClean="0"/>
              <a:t>iccit</a:t>
            </a:r>
            <a:r>
              <a:rPr lang="en-GB" dirty="0" smtClean="0"/>
              <a:t>/</a:t>
            </a:r>
            <a:r>
              <a:rPr lang="en-GB" dirty="0" err="1" smtClean="0"/>
              <a:t>alliccitpapers</a:t>
            </a:r>
            <a:r>
              <a:rPr lang="en-GB" dirty="0" smtClean="0"/>
              <a:t>/</a:t>
            </a:r>
            <a:r>
              <a:rPr lang="en-GB" dirty="0" err="1" smtClean="0"/>
              <a:t>pdf</a:t>
            </a:r>
            <a:r>
              <a:rPr lang="en-GB" dirty="0" smtClean="0"/>
              <a:t>/p248-jalbani.pdf</a:t>
            </a:r>
          </a:p>
          <a:p>
            <a:endParaRPr lang="en-GB" dirty="0" smtClean="0"/>
          </a:p>
          <a:p>
            <a:r>
              <a:rPr lang="en-GB" dirty="0" smtClean="0"/>
              <a:t>See http://</a:t>
            </a:r>
            <a:r>
              <a:rPr lang="en-GB" dirty="0" err="1" smtClean="0"/>
              <a:t>citeseerx.ist.psu.edu</a:t>
            </a:r>
            <a:r>
              <a:rPr lang="en-GB" dirty="0" smtClean="0"/>
              <a:t>/</a:t>
            </a:r>
            <a:r>
              <a:rPr lang="en-GB" dirty="0" err="1" smtClean="0"/>
              <a:t>viewdoc</a:t>
            </a:r>
            <a:r>
              <a:rPr lang="en-GB" dirty="0" smtClean="0"/>
              <a:t>/</a:t>
            </a:r>
            <a:r>
              <a:rPr lang="en-GB" dirty="0" err="1" smtClean="0"/>
              <a:t>download?doi</a:t>
            </a:r>
            <a:r>
              <a:rPr lang="en-GB" dirty="0" smtClean="0"/>
              <a:t>=10.1.1.10.5567&amp;rep=rep1&amp;type=</a:t>
            </a:r>
            <a:r>
              <a:rPr lang="en-GB" dirty="0" err="1" smtClean="0"/>
              <a:t>pdf</a:t>
            </a:r>
            <a:endParaRPr lang="en-GB" dirty="0" smtClean="0"/>
          </a:p>
          <a:p>
            <a:r>
              <a:rPr lang="en-GB" dirty="0" smtClean="0"/>
              <a:t>For an interesting paper on metrics for consistency</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14</a:t>
            </a:fld>
            <a:endParaRPr lang="en-GB"/>
          </a:p>
        </p:txBody>
      </p:sp>
    </p:spTree>
    <p:extLst>
      <p:ext uri="{BB962C8B-B14F-4D97-AF65-F5344CB8AC3E}">
        <p14:creationId xmlns:p14="http://schemas.microsoft.com/office/powerpoint/2010/main" val="3055585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9C82BEC-DB7F-5C41-BFAD-1D1E8069C0C7}" type="slidenum">
              <a:rPr lang="en-US" sz="1200"/>
              <a:pPr/>
              <a:t>100</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 found this in CE Glossary under Design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D4CD700-E589-914D-B4FA-81DBD3401C83}" type="slidenum">
              <a:rPr lang="en-US" sz="1200"/>
              <a:pPr/>
              <a:t>102</a:t>
            </a:fld>
            <a:endParaRPr 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Table from CE 7.1 Practical example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6C2259B-F9F4-BB4A-9869-3250F198A425}" type="slidenum">
              <a:rPr lang="en-US" sz="1200"/>
              <a:pPr/>
              <a:t>103</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Source CE Figure 9.1: Purposes for the use of Impact Estimation.</a:t>
            </a:r>
            <a:r>
              <a:rPr lang="en-US" i="1"/>
              <a:t> </a:t>
            </a:r>
            <a:r>
              <a:rPr lang="en-US"/>
              <a:t>IE can have a wide variety of uses for a systems engineer, planner or manager: it can help from the earliest stages of evaluating potential ideas, strategies, architectures and purchases, to formally presenting proposals to management, to assessing the results of project delivery.</a:t>
            </a:r>
            <a:r>
              <a:rPr lang="en-US" i="1"/>
              <a:t> [July 2002]</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3B465BD-EC56-C344-8703-D514DE2D0F1A}" type="slidenum">
              <a:rPr lang="en-US" sz="1200"/>
              <a:pPr/>
              <a:t>104</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a:t>
            </a:r>
            <a:r>
              <a:rPr lang="en-US" i="1"/>
              <a:t>9.1. A Simple Practical Example of Impact Estimation [July 3 2002]</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25B5169-4DCE-8649-B108-525542CA71F0}" type="slidenum">
              <a:rPr lang="en-US" sz="1200"/>
              <a:pPr/>
              <a:t>106</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i="1"/>
              <a:t>Source CE [July 3 2002] Figure 10.1: The Result Cycle for an Evo Plan.</a:t>
            </a:r>
          </a:p>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620E96E-081B-D245-806E-2D6A2E723D76}" type="slidenum">
              <a:rPr lang="en-US" sz="1200"/>
              <a:pPr/>
              <a:t>107</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[July 3 2002] </a:t>
            </a:r>
            <a:r>
              <a:rPr lang="en-US" i="1"/>
              <a:t>Figure 10.5: Ideas to assist identifying steps.</a:t>
            </a:r>
          </a:p>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4654FB6-128A-EF40-9C5D-7D46E2FDDCA3}" type="slidenum">
              <a:rPr lang="en-US" sz="1200"/>
              <a:pPr/>
              <a:t>108</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Times-Italic" charset="0"/>
              </a:rPr>
              <a:t>Figure 1.6: An overview of the defined Planguage process, which supports Evolutionary project</a:t>
            </a:r>
          </a:p>
          <a:p>
            <a:pPr eaLnBrk="1" hangingPunct="1"/>
            <a:r>
              <a:rPr lang="en-US" i="1">
                <a:latin typeface="Times-Italic" charset="0"/>
              </a:rPr>
              <a:t>management, Process.GP.P6 or in more detail, Process.EVO in Chapter 10. </a:t>
            </a:r>
            <a:r>
              <a:rPr lang="en-US">
                <a:latin typeface="Times-Italic" charset="0"/>
              </a:rPr>
              <a:t> </a:t>
            </a:r>
          </a:p>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DF05F70-DC69-AC4D-85F0-B7FA5E5DAC70}" type="slidenum">
              <a:rPr lang="en-US" sz="1200"/>
              <a:pPr/>
              <a:t>109</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i="1"/>
              <a:t>Source CE [July 3 2002] Figure 10.4: An example of using the specification template for an Evo Step Plan.</a:t>
            </a:r>
          </a:p>
          <a:p>
            <a:pPr eaLnBrk="1" hangingPunct="1"/>
            <a:r>
              <a:rPr lang="en-US" b="1">
                <a:solidFill>
                  <a:srgbClr val="000000"/>
                </a:solidFill>
              </a:rPr>
              <a:t>TEMPLATE FOR EVO STEP PLAN SPECIFICATION</a:t>
            </a:r>
          </a:p>
          <a:p>
            <a:pPr eaLnBrk="1" hangingPunct="1"/>
            <a:endParaRPr lang="en-US" b="1">
              <a:solidFill>
                <a:srgbClr val="000000"/>
              </a:solidFill>
            </a:endParaRPr>
          </a:p>
          <a:p>
            <a:pPr eaLnBrk="1" hangingPunct="1"/>
            <a:r>
              <a:rPr lang="en-US" b="1">
                <a:solidFill>
                  <a:srgbClr val="000000"/>
                </a:solidFill>
              </a:rPr>
              <a:t>Step Name:</a:t>
            </a:r>
            <a:r>
              <a:rPr lang="en-US">
                <a:solidFill>
                  <a:srgbClr val="000000"/>
                </a:solidFill>
              </a:rPr>
              <a:t> &lt;a tag&gt; [more detail such as &lt;which product&gt;, &lt;which area of application&gt;].</a:t>
            </a:r>
          </a:p>
          <a:p>
            <a:pPr eaLnBrk="1" hangingPunct="1"/>
            <a:r>
              <a:rPr lang="en-US" b="1">
                <a:solidFill>
                  <a:srgbClr val="000000"/>
                </a:solidFill>
              </a:rPr>
              <a:t>Gist:</a:t>
            </a:r>
            <a:r>
              <a:rPr lang="en-US">
                <a:solidFill>
                  <a:srgbClr val="000000"/>
                </a:solidFill>
              </a:rPr>
              <a:t> &lt;step gist&gt;.</a:t>
            </a:r>
          </a:p>
          <a:p>
            <a:pPr eaLnBrk="1" hangingPunct="1"/>
            <a:r>
              <a:rPr lang="en-US" b="1">
                <a:solidFill>
                  <a:srgbClr val="000000"/>
                </a:solidFill>
              </a:rPr>
              <a:t>Stakeholder:</a:t>
            </a:r>
            <a:r>
              <a:rPr lang="en-US">
                <a:solidFill>
                  <a:srgbClr val="000000"/>
                </a:solidFill>
              </a:rPr>
              <a:t> &lt;who are you going to give value to? &gt;.</a:t>
            </a:r>
          </a:p>
          <a:p>
            <a:pPr eaLnBrk="1" hangingPunct="1"/>
            <a:r>
              <a:rPr lang="en-US" b="1">
                <a:solidFill>
                  <a:srgbClr val="000000"/>
                </a:solidFill>
              </a:rPr>
              <a:t>Step Implementor: </a:t>
            </a:r>
            <a:r>
              <a:rPr lang="en-US">
                <a:solidFill>
                  <a:srgbClr val="000000"/>
                </a:solidFill>
              </a:rPr>
              <a:t>&lt;who is in charge of implementing this step&gt;.</a:t>
            </a:r>
          </a:p>
          <a:p>
            <a:pPr eaLnBrk="1" hangingPunct="1"/>
            <a:r>
              <a:rPr lang="en-US" b="1">
                <a:solidFill>
                  <a:srgbClr val="000000"/>
                </a:solidFill>
              </a:rPr>
              <a:t>Step Owner:</a:t>
            </a:r>
            <a:r>
              <a:rPr lang="en-US">
                <a:solidFill>
                  <a:srgbClr val="000000"/>
                </a:solidFill>
              </a:rPr>
              <a:t> &lt;who is taking responsibility for the step in terms of specification&gt;.</a:t>
            </a:r>
          </a:p>
          <a:p>
            <a:pPr eaLnBrk="1" hangingPunct="1"/>
            <a:r>
              <a:rPr lang="en-US" b="1">
                <a:solidFill>
                  <a:srgbClr val="000000"/>
                </a:solidFill>
              </a:rPr>
              <a:t>Step Version:</a:t>
            </a:r>
            <a:r>
              <a:rPr lang="en-US">
                <a:solidFill>
                  <a:srgbClr val="000000"/>
                </a:solidFill>
              </a:rPr>
              <a:t> &lt;date or version of last step specification update&gt;.</a:t>
            </a:r>
          </a:p>
          <a:p>
            <a:pPr eaLnBrk="1" hangingPunct="1"/>
            <a:r>
              <a:rPr lang="en-US" b="1">
                <a:solidFill>
                  <a:srgbClr val="000000"/>
                </a:solidFill>
              </a:rPr>
              <a:t>Step Validation: </a:t>
            </a:r>
            <a:r>
              <a:rPr lang="en-US">
                <a:solidFill>
                  <a:srgbClr val="000000"/>
                </a:solidFill>
              </a:rPr>
              <a:t>Specification Quality Control (SQC): &lt;when, outcome&gt;, Pre-Delivery Test: &lt;when, outcome&gt;, Post Delivery Results: &lt;problems, stakeholder feedback&gt;.</a:t>
            </a:r>
          </a:p>
          <a:p>
            <a:pPr eaLnBrk="1" hangingPunct="1"/>
            <a:r>
              <a:rPr lang="en-US" b="1">
                <a:solidFill>
                  <a:srgbClr val="000000"/>
                </a:solidFill>
              </a:rPr>
              <a:t>Step Content: </a:t>
            </a:r>
            <a:r>
              <a:rPr lang="en-US">
                <a:solidFill>
                  <a:srgbClr val="000000"/>
                </a:solidFill>
              </a:rPr>
              <a:t>&lt;Step Elements&gt; {Design Ideas, Functions, Tasks, Reused Step definitions}.</a:t>
            </a:r>
          </a:p>
          <a:p>
            <a:pPr eaLnBrk="1" hangingPunct="1"/>
            <a:r>
              <a:rPr lang="en-US" b="1">
                <a:solidFill>
                  <a:srgbClr val="000000"/>
                </a:solidFill>
              </a:rPr>
              <a:t>Step Value:</a:t>
            </a:r>
          </a:p>
          <a:p>
            <a:pPr eaLnBrk="1" hangingPunct="1"/>
            <a:r>
              <a:rPr lang="en-US">
                <a:solidFill>
                  <a:srgbClr val="000000"/>
                </a:solidFill>
              </a:rPr>
              <a:t>&lt;numeric or rough estimate of value to stakeholder in terms of formal objectives planned level and </a:t>
            </a:r>
          </a:p>
          <a:p>
            <a:pPr eaLnBrk="1" hangingPunct="1"/>
            <a:r>
              <a:rPr lang="en-US">
                <a:solidFill>
                  <a:srgbClr val="000000"/>
                </a:solidFill>
              </a:rPr>
              <a:t>scales&gt;, at least value on scale 0 (none) to 9 (highest).</a:t>
            </a:r>
          </a:p>
          <a:p>
            <a:pPr eaLnBrk="1" hangingPunct="1"/>
            <a:r>
              <a:rPr lang="en-US" b="1">
                <a:solidFill>
                  <a:srgbClr val="000000"/>
                </a:solidFill>
              </a:rPr>
              <a:t>Step Cost: </a:t>
            </a:r>
          </a:p>
          <a:p>
            <a:pPr eaLnBrk="1" hangingPunct="1"/>
            <a:r>
              <a:rPr lang="en-US">
                <a:solidFill>
                  <a:srgbClr val="000000"/>
                </a:solidFill>
              </a:rPr>
              <a:t>&lt;Estimates of time and other costs (engineering hours) </a:t>
            </a:r>
          </a:p>
          <a:p>
            <a:pPr eaLnBrk="1" hangingPunct="1"/>
            <a:r>
              <a:rPr lang="en-US">
                <a:solidFill>
                  <a:srgbClr val="000000"/>
                </a:solidFill>
              </a:rPr>
              <a:t>which are budgeted or constrained by the Evo 2% policy&gt;</a:t>
            </a:r>
          </a:p>
          <a:p>
            <a:pPr eaLnBrk="1" hangingPunct="1"/>
            <a:r>
              <a:rPr lang="en-US">
                <a:solidFill>
                  <a:srgbClr val="000000"/>
                </a:solidFill>
              </a:rPr>
              <a:t>At least cost on scale 0 (dirt cheap) to 9 (high and unpredictable).</a:t>
            </a:r>
          </a:p>
          <a:p>
            <a:pPr eaLnBrk="1" hangingPunct="1"/>
            <a:r>
              <a:rPr lang="en-US" b="1">
                <a:solidFill>
                  <a:srgbClr val="000000"/>
                </a:solidFill>
              </a:rPr>
              <a:t>Step Constraints: </a:t>
            </a:r>
            <a:r>
              <a:rPr lang="en-US">
                <a:solidFill>
                  <a:srgbClr val="000000"/>
                </a:solidFill>
              </a:rPr>
              <a:t>&lt; any legal, political, economic, security constraints imposed on implementation&gt;.</a:t>
            </a:r>
          </a:p>
          <a:p>
            <a:pPr eaLnBrk="1" hangingPunct="1"/>
            <a:r>
              <a:rPr lang="en-US" b="1">
                <a:solidFill>
                  <a:srgbClr val="000000"/>
                </a:solidFill>
              </a:rPr>
              <a:t>Step Dependencies: </a:t>
            </a:r>
          </a:p>
          <a:p>
            <a:pPr eaLnBrk="1" hangingPunct="1"/>
            <a:r>
              <a:rPr lang="en-US">
                <a:solidFill>
                  <a:srgbClr val="000000"/>
                </a:solidFill>
              </a:rPr>
              <a:t>&lt;anything which must be in place, finished, working properly, for us to be able to start this Evo step or to complete it&gt; &lt;- &lt;Source (who says this is true?)&gt;.</a:t>
            </a:r>
          </a:p>
          <a:p>
            <a:pPr algn="ctr" eaLnBrk="1" hangingPunct="1"/>
            <a:r>
              <a:rPr lang="en-US" i="1"/>
              <a:t>Figure 10.9: </a:t>
            </a:r>
            <a:r>
              <a:rPr lang="en-GB" i="1"/>
              <a:t>A possible specification template for a one page Evo step plan. </a:t>
            </a:r>
          </a:p>
          <a:p>
            <a:pPr algn="ctr" eaLnBrk="1" hangingPunct="1"/>
            <a:endParaRPr lang="en-US" i="1"/>
          </a:p>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3FC6E78-CAEB-B847-8362-8BE85E9E4E34}" type="slidenum">
              <a:rPr lang="en-US" sz="1200"/>
              <a:pPr/>
              <a:t>110</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[July 3 2002] Table 10.1: This is an artificial example. Three goals (performance targets) and two budget targets are having their real impacts tracked, as steps are delivered. The same IE table is also being used to specify the impact estimates for the future planned steps. So at each step, the project can learn from the reality of the step</a:t>
            </a:r>
            <a:r>
              <a:rPr lang="ja-JP" altLang="en-US"/>
              <a:t>’</a:t>
            </a:r>
            <a:r>
              <a:rPr lang="en-US"/>
              <a:t>s deviation from plan. Plans can then be adjusted and improved from early stage of the project.</a:t>
            </a:r>
          </a:p>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B93F315-BC95-2C47-A554-C8A4A6CBF654}" type="slidenum">
              <a:rPr lang="en-US" sz="1200"/>
              <a:pPr/>
              <a:t>111</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[July 2002] </a:t>
            </a:r>
            <a:r>
              <a:rPr lang="en-US" i="1"/>
              <a:t>Figure 10.3: An Evo Plan and the System:</a:t>
            </a:r>
            <a:r>
              <a:rPr lang="en-US" b="1">
                <a:latin typeface="Helvetica" charset="0"/>
              </a:rPr>
              <a:t> </a:t>
            </a:r>
            <a:r>
              <a:rPr lang="en-US" i="1">
                <a:latin typeface="Helvetica" charset="0"/>
              </a:rPr>
              <a:t>The diagram shows the steps being sequenced for delivery. Each step delivers a set of performance attributes (a subset of the longer term planned results), and consumes a set of resources (a subset of the longer term budgets), in a particular place {location, system component} and at a particular time (for delivering the benefits). The point of this diagram is to show that each Evo step is a sub-component of the larger future system vision and plan.</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http://www.chariho.k12.ri.us/curriculum/MIsmart/matter/matter.html</a:t>
            </a:r>
          </a:p>
          <a:p>
            <a:pPr eaLnBrk="1" hangingPunct="1"/>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1E358D-7D9A-254F-8CCD-0CE4A258D0C6}"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D7EDC6D-226B-9741-82EE-F2F98A3A39C5}" type="slidenum">
              <a:rPr lang="en-US" sz="1200"/>
              <a:pPr/>
              <a:t>113</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a:t>Source CE  [July 3 2002]Figure 10.6:</a:t>
            </a:r>
            <a:r>
              <a:rPr lang="en-US" b="1" i="1"/>
              <a:t> Backroom and Frontroom Activities: </a:t>
            </a:r>
            <a:r>
              <a:rPr lang="en-US" i="1"/>
              <a:t>Diagram showing the relationship between backroom and frontroom activities. The step components are developed and assembled in the backroom and then delivered in steps to the frontroom. A frequency of step delivery is maintained. Step 4 is actually ready ahead of its delivery time and is held back. Note, given when the system components were ready for delivery, there were several choices about the delivered step content.</a:t>
            </a:r>
            <a:r>
              <a:rPr lang="en-US"/>
              <a:t> </a:t>
            </a:r>
            <a:endParaRPr lang="en-US" i="1"/>
          </a:p>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674E41F-5B9C-E84C-B47B-EE2B804C2C35}" type="slidenum">
              <a:rPr lang="en-US" sz="1200"/>
              <a:pPr/>
              <a:t>114</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CE [July 3 2002] </a:t>
            </a:r>
            <a:r>
              <a:rPr lang="en-US" i="1">
                <a:solidFill>
                  <a:srgbClr val="000000"/>
                </a:solidFill>
              </a:rPr>
              <a:t>Figure 10.7: Dynamic Priority.</a:t>
            </a:r>
          </a:p>
          <a:p>
            <a:pPr algn="ctr" eaLnBrk="1" hangingPunct="1"/>
            <a:r>
              <a:rPr lang="en-US" i="1"/>
              <a:t>After Step 1, Performance has priority because it is not at </a:t>
            </a:r>
            <a:r>
              <a:rPr lang="ja-JP" altLang="en-US" i="1"/>
              <a:t>‘</a:t>
            </a:r>
            <a:r>
              <a:rPr lang="en-US" i="1"/>
              <a:t>fail</a:t>
            </a:r>
            <a:r>
              <a:rPr lang="ja-JP" altLang="en-US" i="1"/>
              <a:t>’</a:t>
            </a:r>
            <a:r>
              <a:rPr lang="en-US" i="1"/>
              <a:t> level yet. Reliability is above </a:t>
            </a:r>
            <a:r>
              <a:rPr lang="ja-JP" altLang="en-US" i="1"/>
              <a:t>‘</a:t>
            </a:r>
            <a:r>
              <a:rPr lang="en-US" i="1"/>
              <a:t>Must</a:t>
            </a:r>
            <a:r>
              <a:rPr lang="ja-JP" altLang="en-US" i="1"/>
              <a:t>’</a:t>
            </a:r>
            <a:r>
              <a:rPr lang="en-US" i="1"/>
              <a:t>.</a:t>
            </a:r>
          </a:p>
          <a:p>
            <a:pPr algn="ctr" eaLnBrk="1" hangingPunct="1"/>
            <a:r>
              <a:rPr lang="en-GB" i="1"/>
              <a:t>After Step 2, Reliability now has priority because it has not reached ‘satisfaction’ level (Plan) yet.</a:t>
            </a:r>
          </a:p>
          <a:p>
            <a:pPr algn="ct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13 1 14 </a:t>
            </a:r>
            <a:r>
              <a:rPr lang="en-GB" dirty="0" err="1" smtClean="0"/>
              <a:t>tsg</a:t>
            </a:r>
            <a:r>
              <a:rPr lang="en-GB" dirty="0" smtClean="0"/>
              <a:t> http://</a:t>
            </a:r>
            <a:r>
              <a:rPr lang="en-GB" dirty="0" err="1" smtClean="0"/>
              <a:t>pages.cs.wisc.edu</a:t>
            </a:r>
            <a:r>
              <a:rPr lang="en-GB" dirty="0" smtClean="0"/>
              <a:t>/~</a:t>
            </a:r>
            <a:r>
              <a:rPr lang="en-GB" dirty="0" err="1" smtClean="0"/>
              <a:t>param</a:t>
            </a:r>
            <a:r>
              <a:rPr lang="en-GB" dirty="0" smtClean="0"/>
              <a:t>/quotes/</a:t>
            </a:r>
            <a:r>
              <a:rPr lang="en-GB" dirty="0" err="1" smtClean="0"/>
              <a:t>wise.html</a:t>
            </a:r>
            <a:endParaRPr lang="en-GB" dirty="0" smtClean="0"/>
          </a:p>
          <a:p>
            <a:r>
              <a:rPr lang="en-GB" dirty="0" smtClean="0"/>
              <a:t>If the map and the terrain disagree, trust the terrain. </a:t>
            </a:r>
          </a:p>
          <a:p>
            <a:r>
              <a:rPr lang="en-GB" dirty="0" smtClean="0"/>
              <a:t>Swiss Army Aphorism</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115</a:t>
            </a:fld>
            <a:endParaRPr lang="en-GB"/>
          </a:p>
        </p:txBody>
      </p:sp>
    </p:spTree>
    <p:extLst>
      <p:ext uri="{BB962C8B-B14F-4D97-AF65-F5344CB8AC3E}">
        <p14:creationId xmlns:p14="http://schemas.microsoft.com/office/powerpoint/2010/main" val="37276816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sure if this should be infrastructure, I asked PR 13 1 4</a:t>
            </a:r>
            <a:endParaRPr lang="en-GB" dirty="0"/>
          </a:p>
        </p:txBody>
      </p:sp>
      <p:sp>
        <p:nvSpPr>
          <p:cNvPr id="4" name="Slide Number Placeholder 3"/>
          <p:cNvSpPr>
            <a:spLocks noGrp="1"/>
          </p:cNvSpPr>
          <p:nvPr>
            <p:ph type="sldNum" sz="quarter" idx="10"/>
          </p:nvPr>
        </p:nvSpPr>
        <p:spPr/>
        <p:txBody>
          <a:bodyPr/>
          <a:lstStyle/>
          <a:p>
            <a:fld id="{11422643-8FDE-0D4E-A211-2EFE76C9BDC6}" type="slidenum">
              <a:rPr lang="en-GB" smtClean="0"/>
              <a:t>120</a:t>
            </a:fld>
            <a:endParaRPr lang="en-GB"/>
          </a:p>
        </p:txBody>
      </p:sp>
    </p:spTree>
    <p:extLst>
      <p:ext uri="{BB962C8B-B14F-4D97-AF65-F5344CB8AC3E}">
        <p14:creationId xmlns:p14="http://schemas.microsoft.com/office/powerpoint/2010/main" val="227385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87920D4-BA9B-6E4D-A6AA-6BB7F8D885CA}" type="slidenum">
              <a:rPr lang="en-GB">
                <a:latin typeface="Times" pitchFamily="-65" charset="0"/>
              </a:rPr>
              <a:pPr/>
              <a:t>16</a:t>
            </a:fld>
            <a:endParaRPr lang="en-GB">
              <a:latin typeface="Times" pitchFamily="-65"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r>
              <a:rPr lang="en-US">
                <a:latin typeface="Times" pitchFamily="-65" charset="0"/>
              </a:rPr>
              <a:t>Added Feb 11 2006 </a:t>
            </a:r>
          </a:p>
          <a:p>
            <a:r>
              <a:rPr lang="en-US">
                <a:latin typeface="Times" pitchFamily="-65" charset="0"/>
              </a:rPr>
              <a:t>Source= http://www10.edacafe.com/nbc/articles/view_weekly.php?articleid=209200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2EF4FF-7E0F-E54A-B8DC-7ACE011178B0}" type="datetime3">
              <a:rPr lang="en-GB" smtClean="0"/>
              <a:t>15 January 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76D4AED1-E81B-FC40-A1D2-999CF929EE6C}" type="slidenum">
              <a:rPr lang="en-US"/>
              <a:pPr>
                <a:defRPr/>
              </a:pPr>
              <a:t>‹#›</a:t>
            </a:fld>
            <a:endParaRPr lang="en-US"/>
          </a:p>
        </p:txBody>
      </p:sp>
    </p:spTree>
    <p:extLst>
      <p:ext uri="{BB962C8B-B14F-4D97-AF65-F5344CB8AC3E}">
        <p14:creationId xmlns:p14="http://schemas.microsoft.com/office/powerpoint/2010/main" val="421252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6735D-8089-FD45-A8CD-BA131862106F}" type="datetime3">
              <a:rPr lang="en-GB" smtClean="0"/>
              <a:t>15 January 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3E3D56C5-9776-DD4C-9875-CC233CA9BE19}" type="slidenum">
              <a:rPr lang="en-US"/>
              <a:pPr>
                <a:defRPr/>
              </a:pPr>
              <a:t>‹#›</a:t>
            </a:fld>
            <a:endParaRPr lang="en-US"/>
          </a:p>
        </p:txBody>
      </p:sp>
    </p:spTree>
    <p:extLst>
      <p:ext uri="{BB962C8B-B14F-4D97-AF65-F5344CB8AC3E}">
        <p14:creationId xmlns:p14="http://schemas.microsoft.com/office/powerpoint/2010/main" val="103788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037272-CDCD-4D4B-A0DA-04864125EA22}" type="datetime3">
              <a:rPr lang="en-GB" smtClean="0"/>
              <a:t>15 January 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A492F6D1-CF2B-7D44-9C33-23196B0E4445}" type="slidenum">
              <a:rPr lang="en-US"/>
              <a:pPr>
                <a:defRPr/>
              </a:pPr>
              <a:t>‹#›</a:t>
            </a:fld>
            <a:endParaRPr lang="en-US"/>
          </a:p>
        </p:txBody>
      </p:sp>
    </p:spTree>
    <p:extLst>
      <p:ext uri="{BB962C8B-B14F-4D97-AF65-F5344CB8AC3E}">
        <p14:creationId xmlns:p14="http://schemas.microsoft.com/office/powerpoint/2010/main" val="37232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C5A0EC-9161-BE4B-8A96-FAFC9486CE0D}" type="datetime3">
              <a:rPr lang="en-GB" smtClean="0"/>
              <a:t>15 January 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83601A48-1AA7-B342-ADED-40B21123E588}" type="slidenum">
              <a:rPr lang="en-US"/>
              <a:pPr>
                <a:defRPr/>
              </a:pPr>
              <a:t>‹#›</a:t>
            </a:fld>
            <a:endParaRPr lang="en-US"/>
          </a:p>
        </p:txBody>
      </p:sp>
    </p:spTree>
    <p:extLst>
      <p:ext uri="{BB962C8B-B14F-4D97-AF65-F5344CB8AC3E}">
        <p14:creationId xmlns:p14="http://schemas.microsoft.com/office/powerpoint/2010/main" val="104199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71FABFC-5487-FC4E-B651-94F24FAF9010}" type="datetime3">
              <a:rPr lang="en-GB" smtClean="0"/>
              <a:t>15 January 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FB0DD156-D59B-FF48-80C3-28FA61DF0CD0}" type="slidenum">
              <a:rPr lang="en-US"/>
              <a:pPr>
                <a:defRPr/>
              </a:pPr>
              <a:t>‹#›</a:t>
            </a:fld>
            <a:endParaRPr lang="en-US"/>
          </a:p>
        </p:txBody>
      </p:sp>
    </p:spTree>
    <p:extLst>
      <p:ext uri="{BB962C8B-B14F-4D97-AF65-F5344CB8AC3E}">
        <p14:creationId xmlns:p14="http://schemas.microsoft.com/office/powerpoint/2010/main" val="108582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6F9BAA-31BF-6E47-8BA5-DF9399EB2DE3}" type="datetime3">
              <a:rPr lang="en-GB" smtClean="0"/>
              <a:t>15 January 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065B7237-CA1D-AB43-9BC0-1A0BAD6E7FE3}" type="slidenum">
              <a:rPr lang="en-US"/>
              <a:pPr>
                <a:defRPr/>
              </a:pPr>
              <a:t>‹#›</a:t>
            </a:fld>
            <a:endParaRPr lang="en-US"/>
          </a:p>
        </p:txBody>
      </p:sp>
    </p:spTree>
    <p:extLst>
      <p:ext uri="{BB962C8B-B14F-4D97-AF65-F5344CB8AC3E}">
        <p14:creationId xmlns:p14="http://schemas.microsoft.com/office/powerpoint/2010/main" val="270790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AAFCE1-F9CC-D140-A94A-B3D54BD8072A}" type="datetime3">
              <a:rPr lang="en-GB" smtClean="0"/>
              <a:t>15 January 2014</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9" name="Slide Number Placeholder 5"/>
          <p:cNvSpPr>
            <a:spLocks noGrp="1"/>
          </p:cNvSpPr>
          <p:nvPr>
            <p:ph type="sldNum" sz="quarter" idx="12"/>
          </p:nvPr>
        </p:nvSpPr>
        <p:spPr/>
        <p:txBody>
          <a:bodyPr/>
          <a:lstStyle>
            <a:lvl1pPr>
              <a:defRPr/>
            </a:lvl1pPr>
          </a:lstStyle>
          <a:p>
            <a:pPr>
              <a:defRPr/>
            </a:pPr>
            <a:fld id="{91C57720-DDB6-9A4C-8606-921423AC834B}" type="slidenum">
              <a:rPr lang="en-US"/>
              <a:pPr>
                <a:defRPr/>
              </a:pPr>
              <a:t>‹#›</a:t>
            </a:fld>
            <a:endParaRPr lang="en-US"/>
          </a:p>
        </p:txBody>
      </p:sp>
    </p:spTree>
    <p:extLst>
      <p:ext uri="{BB962C8B-B14F-4D97-AF65-F5344CB8AC3E}">
        <p14:creationId xmlns:p14="http://schemas.microsoft.com/office/powerpoint/2010/main" val="202842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867688-5F0D-E847-B1DC-D14B504EC78F}" type="datetime3">
              <a:rPr lang="en-GB" smtClean="0"/>
              <a:t>15 January 2014</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5" name="Slide Number Placeholder 5"/>
          <p:cNvSpPr>
            <a:spLocks noGrp="1"/>
          </p:cNvSpPr>
          <p:nvPr>
            <p:ph type="sldNum" sz="quarter" idx="12"/>
          </p:nvPr>
        </p:nvSpPr>
        <p:spPr/>
        <p:txBody>
          <a:bodyPr/>
          <a:lstStyle>
            <a:lvl1pPr>
              <a:defRPr/>
            </a:lvl1pPr>
          </a:lstStyle>
          <a:p>
            <a:pPr>
              <a:defRPr/>
            </a:pPr>
            <a:fld id="{C7240576-8F8C-984B-BB78-89D72176633D}" type="slidenum">
              <a:rPr lang="en-US"/>
              <a:pPr>
                <a:defRPr/>
              </a:pPr>
              <a:t>‹#›</a:t>
            </a:fld>
            <a:endParaRPr lang="en-US"/>
          </a:p>
        </p:txBody>
      </p:sp>
    </p:spTree>
    <p:extLst>
      <p:ext uri="{BB962C8B-B14F-4D97-AF65-F5344CB8AC3E}">
        <p14:creationId xmlns:p14="http://schemas.microsoft.com/office/powerpoint/2010/main" val="426615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B1FB62-6AB5-A54C-BE76-9E5802A5DF94}" type="datetime3">
              <a:rPr lang="en-GB" smtClean="0"/>
              <a:t>15 January 2014</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4" name="Slide Number Placeholder 5"/>
          <p:cNvSpPr>
            <a:spLocks noGrp="1"/>
          </p:cNvSpPr>
          <p:nvPr>
            <p:ph type="sldNum" sz="quarter" idx="12"/>
          </p:nvPr>
        </p:nvSpPr>
        <p:spPr/>
        <p:txBody>
          <a:bodyPr/>
          <a:lstStyle>
            <a:lvl1pPr>
              <a:defRPr/>
            </a:lvl1pPr>
          </a:lstStyle>
          <a:p>
            <a:pPr>
              <a:defRPr/>
            </a:pPr>
            <a:fld id="{587C1472-2E35-DF48-8266-EE891780D0E0}" type="slidenum">
              <a:rPr lang="en-US"/>
              <a:pPr>
                <a:defRPr/>
              </a:pPr>
              <a:t>‹#›</a:t>
            </a:fld>
            <a:endParaRPr lang="en-US"/>
          </a:p>
        </p:txBody>
      </p:sp>
    </p:spTree>
    <p:extLst>
      <p:ext uri="{BB962C8B-B14F-4D97-AF65-F5344CB8AC3E}">
        <p14:creationId xmlns:p14="http://schemas.microsoft.com/office/powerpoint/2010/main" val="317766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30BAA3-E11F-F84F-A584-3A570415A9DD}" type="datetime3">
              <a:rPr lang="en-GB" smtClean="0"/>
              <a:t>15 January 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D7445857-B7A5-DB46-A1BD-58762AA7D138}" type="slidenum">
              <a:rPr lang="en-US"/>
              <a:pPr>
                <a:defRPr/>
              </a:pPr>
              <a:t>‹#›</a:t>
            </a:fld>
            <a:endParaRPr lang="en-US"/>
          </a:p>
        </p:txBody>
      </p:sp>
    </p:spTree>
    <p:extLst>
      <p:ext uri="{BB962C8B-B14F-4D97-AF65-F5344CB8AC3E}">
        <p14:creationId xmlns:p14="http://schemas.microsoft.com/office/powerpoint/2010/main" val="20875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422204-BF80-D043-91E7-D48B4FEDF29D}" type="datetime3">
              <a:rPr lang="en-GB" smtClean="0"/>
              <a:t>15 January 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Copyright Tom@Gilb.com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AC70F484-8C24-4141-AF97-A4AC3981EE36}" type="slidenum">
              <a:rPr lang="en-US"/>
              <a:pPr>
                <a:defRPr/>
              </a:pPr>
              <a:t>‹#›</a:t>
            </a:fld>
            <a:endParaRPr lang="en-US"/>
          </a:p>
        </p:txBody>
      </p:sp>
    </p:spTree>
    <p:extLst>
      <p:ext uri="{BB962C8B-B14F-4D97-AF65-F5344CB8AC3E}">
        <p14:creationId xmlns:p14="http://schemas.microsoft.com/office/powerpoint/2010/main" val="12529860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0142B8CC-33D1-2A43-BC1E-917293872E30}" type="datetime3">
              <a:rPr lang="en-GB" smtClean="0"/>
              <a:t>15 January 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Copyright Tom@Gilb.com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D3D0E891-69FB-6F4B-876E-951D469B98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457200" rtl="0" eaLnBrk="1" fontAlgn="base" hangingPunct="1">
        <a:spcBef>
          <a:spcPct val="0"/>
        </a:spcBef>
        <a:spcAft>
          <a:spcPct val="0"/>
        </a:spcAft>
        <a:defRPr sz="28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8.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79.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20.bin"/><Relationship Id="rId5" Type="http://schemas.openxmlformats.org/officeDocument/2006/relationships/oleObject" Target="../embeddings/Microsoft_Word_97_-_2004_Document12.doc"/><Relationship Id="rId6" Type="http://schemas.openxmlformats.org/officeDocument/2006/relationships/image" Target="../media/image80.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21.bin"/><Relationship Id="rId5" Type="http://schemas.openxmlformats.org/officeDocument/2006/relationships/oleObject" Target="../embeddings/Microsoft_Word_97_-_2004_Document13.doc"/><Relationship Id="rId6" Type="http://schemas.openxmlformats.org/officeDocument/2006/relationships/image" Target="../media/image81.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22.bin"/><Relationship Id="rId5" Type="http://schemas.openxmlformats.org/officeDocument/2006/relationships/oleObject" Target="../embeddings/Microsoft_Word_97_-_2004_Document14.doc"/><Relationship Id="rId6" Type="http://schemas.openxmlformats.org/officeDocument/2006/relationships/image" Target="../media/image82.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23.bin"/><Relationship Id="rId5" Type="http://schemas.openxmlformats.org/officeDocument/2006/relationships/oleObject" Target="../embeddings/Microsoft_Word_97_-_2004_Document15.doc"/><Relationship Id="rId6" Type="http://schemas.openxmlformats.org/officeDocument/2006/relationships/image" Target="../media/image8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24.bin"/><Relationship Id="rId5" Type="http://schemas.openxmlformats.org/officeDocument/2006/relationships/oleObject" Target="../embeddings/Microsoft_Word_97_-_2004_Document16.doc"/><Relationship Id="rId6" Type="http://schemas.openxmlformats.org/officeDocument/2006/relationships/image" Target="../media/image85.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oleObject" Target="../embeddings/oleObject25.bin"/><Relationship Id="rId5" Type="http://schemas.openxmlformats.org/officeDocument/2006/relationships/oleObject" Target="../embeddings/Microsoft_Word_97_-_2004_Document17.doc"/><Relationship Id="rId6" Type="http://schemas.openxmlformats.org/officeDocument/2006/relationships/image" Target="../media/image86.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oleObject" Target="../embeddings/oleObject26.bin"/><Relationship Id="rId5" Type="http://schemas.openxmlformats.org/officeDocument/2006/relationships/oleObject" Target="../embeddings/Microsoft_Word_97_-_2004_Document18.doc"/><Relationship Id="rId6" Type="http://schemas.openxmlformats.org/officeDocument/2006/relationships/image" Target="../media/image87.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3.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mountaingoatsoftware.com/blog/non-functional-requirements-as-user-stori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lideshare.net/rsrivastava91/agile-metrics-v6" TargetMode="Externa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2.jp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4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4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3.bin"/><Relationship Id="rId5" Type="http://schemas.openxmlformats.org/officeDocument/2006/relationships/oleObject" Target="../embeddings/Microsoft_Word_97_-_2004_Document3.doc"/><Relationship Id="rId6" Type="http://schemas.openxmlformats.org/officeDocument/2006/relationships/image" Target="../media/image4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4.bin"/><Relationship Id="rId5" Type="http://schemas.openxmlformats.org/officeDocument/2006/relationships/oleObject" Target="../embeddings/Microsoft_Word_97_-_2004_Document4.doc"/><Relationship Id="rId6" Type="http://schemas.openxmlformats.org/officeDocument/2006/relationships/image" Target="../media/image52.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5.bin"/><Relationship Id="rId5" Type="http://schemas.openxmlformats.org/officeDocument/2006/relationships/oleObject" Target="../embeddings/Microsoft_Word_97_-_2004_Document5.doc"/><Relationship Id="rId6" Type="http://schemas.openxmlformats.org/officeDocument/2006/relationships/image" Target="../media/image5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59.emf"/><Relationship Id="rId13" Type="http://schemas.openxmlformats.org/officeDocument/2006/relationships/oleObject" Target="../embeddings/oleObject11.bin"/><Relationship Id="rId14" Type="http://schemas.openxmlformats.org/officeDocument/2006/relationships/image" Target="../media/image60.emf"/><Relationship Id="rId15" Type="http://schemas.openxmlformats.org/officeDocument/2006/relationships/oleObject" Target="../embeddings/oleObject12.bin"/><Relationship Id="rId16" Type="http://schemas.openxmlformats.org/officeDocument/2006/relationships/image" Target="../media/image61.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6.bin"/><Relationship Id="rId4" Type="http://schemas.openxmlformats.org/officeDocument/2006/relationships/image" Target="../media/image55.emf"/><Relationship Id="rId5" Type="http://schemas.openxmlformats.org/officeDocument/2006/relationships/oleObject" Target="../embeddings/oleObject7.bin"/><Relationship Id="rId6" Type="http://schemas.openxmlformats.org/officeDocument/2006/relationships/image" Target="../media/image56.emf"/><Relationship Id="rId7" Type="http://schemas.openxmlformats.org/officeDocument/2006/relationships/oleObject" Target="../embeddings/oleObject8.bin"/><Relationship Id="rId8" Type="http://schemas.openxmlformats.org/officeDocument/2006/relationships/image" Target="../media/image57.emf"/><Relationship Id="rId9" Type="http://schemas.openxmlformats.org/officeDocument/2006/relationships/oleObject" Target="../embeddings/oleObject9.bin"/><Relationship Id="rId10" Type="http://schemas.openxmlformats.org/officeDocument/2006/relationships/image" Target="../media/image58.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13.bin"/><Relationship Id="rId5" Type="http://schemas.openxmlformats.org/officeDocument/2006/relationships/oleObject" Target="../embeddings/Microsoft_Word_97_-_2004_Document6.doc"/><Relationship Id="rId6" Type="http://schemas.openxmlformats.org/officeDocument/2006/relationships/image" Target="../media/image6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14.bin"/><Relationship Id="rId5" Type="http://schemas.openxmlformats.org/officeDocument/2006/relationships/oleObject" Target="../embeddings/Microsoft_Word_97_-_2004_Document7.doc"/><Relationship Id="rId6" Type="http://schemas.openxmlformats.org/officeDocument/2006/relationships/image" Target="../media/image6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15.bin"/><Relationship Id="rId5" Type="http://schemas.openxmlformats.org/officeDocument/2006/relationships/oleObject" Target="../embeddings/Microsoft_Word_97_-_2004_Document8.doc"/><Relationship Id="rId6" Type="http://schemas.openxmlformats.org/officeDocument/2006/relationships/image" Target="../media/image64.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16.bin"/><Relationship Id="rId5" Type="http://schemas.openxmlformats.org/officeDocument/2006/relationships/oleObject" Target="../embeddings/Microsoft_Word_97_-_2004_Document9.doc"/><Relationship Id="rId6" Type="http://schemas.openxmlformats.org/officeDocument/2006/relationships/image" Target="../media/image65.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17.bin"/><Relationship Id="rId5" Type="http://schemas.openxmlformats.org/officeDocument/2006/relationships/oleObject" Target="../embeddings/Microsoft_Word_97_-_2004_Document10.doc"/><Relationship Id="rId6" Type="http://schemas.openxmlformats.org/officeDocument/2006/relationships/image" Target="../media/image6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18.bin"/><Relationship Id="rId5" Type="http://schemas.openxmlformats.org/officeDocument/2006/relationships/oleObject" Target="../embeddings/Microsoft_Word_97_-_2004_Document11.doc"/><Relationship Id="rId6" Type="http://schemas.openxmlformats.org/officeDocument/2006/relationships/image" Target="../media/image67.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69371"/>
            <a:ext cx="7772400" cy="3031079"/>
          </a:xfrm>
        </p:spPr>
        <p:txBody>
          <a:bodyPr>
            <a:normAutofit/>
          </a:bodyPr>
          <a:lstStyle/>
          <a:p>
            <a:r>
              <a:rPr lang="en-US" dirty="0"/>
              <a:t>How to Model Qualitative aspects of software </a:t>
            </a:r>
            <a:r>
              <a:rPr lang="en-US" i="1" dirty="0"/>
              <a:t>requirements</a:t>
            </a:r>
            <a:r>
              <a:rPr lang="en-US" dirty="0"/>
              <a:t>, software </a:t>
            </a:r>
            <a:r>
              <a:rPr lang="en-US" i="1" dirty="0"/>
              <a:t>architecture</a:t>
            </a:r>
            <a:r>
              <a:rPr lang="en-US" dirty="0"/>
              <a:t>, and </a:t>
            </a:r>
            <a:r>
              <a:rPr lang="en-US" i="1" dirty="0"/>
              <a:t>project progress </a:t>
            </a:r>
            <a:r>
              <a:rPr lang="en-US" dirty="0"/>
              <a:t>– quantitatively </a:t>
            </a:r>
            <a:br>
              <a:rPr lang="en-US" dirty="0"/>
            </a:br>
            <a:endParaRPr lang="en-GB" dirty="0"/>
          </a:p>
        </p:txBody>
      </p:sp>
      <p:sp>
        <p:nvSpPr>
          <p:cNvPr id="3" name="Subtitle 2"/>
          <p:cNvSpPr>
            <a:spLocks noGrp="1"/>
          </p:cNvSpPr>
          <p:nvPr>
            <p:ph type="subTitle" idx="1"/>
          </p:nvPr>
        </p:nvSpPr>
        <p:spPr>
          <a:xfrm>
            <a:off x="1371600" y="3401626"/>
            <a:ext cx="6400800" cy="2237174"/>
          </a:xfrm>
        </p:spPr>
        <p:txBody>
          <a:bodyPr/>
          <a:lstStyle/>
          <a:p>
            <a:r>
              <a:rPr lang="en-GB" sz="1800" dirty="0" smtClean="0"/>
              <a:t>3.5 Hour Seminar</a:t>
            </a:r>
          </a:p>
          <a:p>
            <a:r>
              <a:rPr lang="en-GB" sz="1800" dirty="0" smtClean="0"/>
              <a:t>Quality Days Vienna, Tuesday 14 January 2014</a:t>
            </a:r>
          </a:p>
          <a:p>
            <a:r>
              <a:rPr lang="en-GB" sz="1800" dirty="0" smtClean="0"/>
              <a:t>By</a:t>
            </a:r>
          </a:p>
          <a:p>
            <a:r>
              <a:rPr lang="en-GB" sz="1800" dirty="0" smtClean="0"/>
              <a:t>Tom Gilb</a:t>
            </a:r>
          </a:p>
          <a:p>
            <a:r>
              <a:rPr lang="en-GB" sz="1800" dirty="0" err="1" smtClean="0"/>
              <a:t>Gilb.com</a:t>
            </a:r>
            <a:endParaRPr lang="en-GB" sz="1800" dirty="0" smtClean="0"/>
          </a:p>
          <a:p>
            <a:r>
              <a:rPr lang="en-GB" sz="1800" dirty="0" smtClean="0"/>
              <a:t>@</a:t>
            </a:r>
            <a:r>
              <a:rPr lang="en-GB" sz="1800" dirty="0" err="1" smtClean="0"/>
              <a:t>ImTomGilb</a:t>
            </a:r>
            <a:endParaRPr lang="en-GB" sz="1800" dirty="0" smtClean="0"/>
          </a:p>
          <a:p>
            <a:r>
              <a:rPr lang="en-GB" sz="1800" dirty="0" err="1" smtClean="0"/>
              <a:t>Tom@Gilb.com</a:t>
            </a:r>
            <a:endParaRPr lang="en-GB" sz="1800" dirty="0"/>
          </a:p>
        </p:txBody>
      </p:sp>
      <p:pic>
        <p:nvPicPr>
          <p:cNvPr id="4" name="Picture 3" descr="Gilb-Logo-NoFill-V1-Blue-100x6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735429"/>
            <a:ext cx="1270000" cy="800100"/>
          </a:xfrm>
          <a:prstGeom prst="rect">
            <a:avLst/>
          </a:prstGeom>
        </p:spPr>
      </p:pic>
    </p:spTree>
    <p:extLst>
      <p:ext uri="{BB962C8B-B14F-4D97-AF65-F5344CB8AC3E}">
        <p14:creationId xmlns:p14="http://schemas.microsoft.com/office/powerpoint/2010/main" val="1318966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b="1" dirty="0" smtClean="0">
                <a:solidFill>
                  <a:srgbClr val="FF0000"/>
                </a:solidFill>
              </a:rPr>
              <a:t>Use Cases: </a:t>
            </a:r>
            <a:r>
              <a:rPr lang="en-GB" sz="2000" dirty="0" smtClean="0"/>
              <a:t/>
            </a:r>
            <a:br>
              <a:rPr lang="en-GB" sz="2000" dirty="0" smtClean="0"/>
            </a:br>
            <a:r>
              <a:rPr lang="en-GB" sz="2000" i="1" dirty="0" smtClean="0"/>
              <a:t>Nothing about quality here!</a:t>
            </a:r>
            <a:br>
              <a:rPr lang="en-GB" sz="2000" i="1" dirty="0" smtClean="0"/>
            </a:br>
            <a:r>
              <a:rPr lang="en-GB" sz="2000" b="1" dirty="0" smtClean="0"/>
              <a:t>“The </a:t>
            </a:r>
            <a:r>
              <a:rPr lang="en-GB" sz="2000" b="1" dirty="0"/>
              <a:t>success measurement for an effective written use case is one that is easily understood, and ultimately the developers can build the right product the first time</a:t>
            </a:r>
            <a:r>
              <a:rPr lang="en-GB" sz="2000" b="1" dirty="0" smtClean="0"/>
              <a:t>.” </a:t>
            </a:r>
            <a:r>
              <a:rPr lang="en-GB" sz="2000" dirty="0" smtClean="0"/>
              <a:t>&lt;- Darren Levy (www below) </a:t>
            </a:r>
            <a:endParaRPr lang="en-GB" sz="2000" dirty="0"/>
          </a:p>
        </p:txBody>
      </p:sp>
      <p:pic>
        <p:nvPicPr>
          <p:cNvPr id="7" name="Content Placeholder 6" descr="Screen Shot 2014-01-12 at 01.15.47.png"/>
          <p:cNvPicPr>
            <a:picLocks noGrp="1" noChangeAspect="1"/>
          </p:cNvPicPr>
          <p:nvPr>
            <p:ph sz="half" idx="1"/>
          </p:nvPr>
        </p:nvPicPr>
        <p:blipFill>
          <a:blip r:embed="rId3">
            <a:extLst>
              <a:ext uri="{28A0092B-C50C-407E-A947-70E740481C1C}">
                <a14:useLocalDpi xmlns:a14="http://schemas.microsoft.com/office/drawing/2010/main" val="0"/>
              </a:ext>
            </a:extLst>
          </a:blip>
          <a:srcRect t="-33121" b="-33121"/>
          <a:stretch>
            <a:fillRect/>
          </a:stretch>
        </p:blipFill>
        <p:spPr>
          <a:xfrm>
            <a:off x="0" y="1087828"/>
            <a:ext cx="4495800" cy="5038336"/>
          </a:xfrm>
        </p:spPr>
      </p:pic>
      <p:pic>
        <p:nvPicPr>
          <p:cNvPr id="10" name="Content Placeholder 9" descr="Screen Shot 2014-01-12 at 01.17.51.png"/>
          <p:cNvPicPr>
            <a:picLocks noGrp="1" noChangeAspect="1"/>
          </p:cNvPicPr>
          <p:nvPr>
            <p:ph sz="half" idx="2"/>
          </p:nvPr>
        </p:nvPicPr>
        <p:blipFill>
          <a:blip r:embed="rId4">
            <a:extLst>
              <a:ext uri="{28A0092B-C50C-407E-A947-70E740481C1C}">
                <a14:useLocalDpi xmlns:a14="http://schemas.microsoft.com/office/drawing/2010/main" val="0"/>
              </a:ext>
            </a:extLst>
          </a:blip>
          <a:srcRect t="-24923" b="-24923"/>
          <a:stretch>
            <a:fillRect/>
          </a:stretch>
        </p:blipFill>
        <p:spPr>
          <a:xfrm>
            <a:off x="4648200" y="1087828"/>
            <a:ext cx="4495800" cy="5038336"/>
          </a:xfrm>
        </p:spPr>
      </p:pic>
      <p:sp>
        <p:nvSpPr>
          <p:cNvPr id="4" name="Date Placeholder 3"/>
          <p:cNvSpPr>
            <a:spLocks noGrp="1"/>
          </p:cNvSpPr>
          <p:nvPr>
            <p:ph type="dt" sz="half" idx="10"/>
          </p:nvPr>
        </p:nvSpPr>
        <p:spPr/>
        <p:txBody>
          <a:bodyPr/>
          <a:lstStyle/>
          <a:p>
            <a:pPr>
              <a:defRPr/>
            </a:pPr>
            <a:fld id="{8EDB1AC4-B819-5D48-8220-667F3DAEDE7A}"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10</a:t>
            </a:fld>
            <a:endParaRPr lang="en-US"/>
          </a:p>
        </p:txBody>
      </p:sp>
      <p:sp>
        <p:nvSpPr>
          <p:cNvPr id="8" name="TextBox 7"/>
          <p:cNvSpPr txBox="1"/>
          <p:nvPr/>
        </p:nvSpPr>
        <p:spPr>
          <a:xfrm>
            <a:off x="1863850" y="6108925"/>
            <a:ext cx="5922227" cy="369332"/>
          </a:xfrm>
          <a:prstGeom prst="rect">
            <a:avLst/>
          </a:prstGeom>
          <a:noFill/>
        </p:spPr>
        <p:txBody>
          <a:bodyPr wrap="none" rtlCol="0">
            <a:spAutoFit/>
          </a:bodyPr>
          <a:lstStyle/>
          <a:p>
            <a:r>
              <a:rPr lang="en-GB" dirty="0"/>
              <a:t>http://</a:t>
            </a:r>
            <a:r>
              <a:rPr lang="en-GB" dirty="0" err="1"/>
              <a:t>www.gatherspace.com</a:t>
            </a:r>
            <a:r>
              <a:rPr lang="en-GB" dirty="0"/>
              <a:t>/static/</a:t>
            </a:r>
            <a:r>
              <a:rPr lang="en-GB" dirty="0" err="1"/>
              <a:t>use_case_example.html</a:t>
            </a:r>
            <a:endParaRPr lang="en-GB" dirty="0"/>
          </a:p>
        </p:txBody>
      </p:sp>
    </p:spTree>
    <p:extLst>
      <p:ext uri="{BB962C8B-B14F-4D97-AF65-F5344CB8AC3E}">
        <p14:creationId xmlns:p14="http://schemas.microsoft.com/office/powerpoint/2010/main" val="31586299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758F27B-51CB-9F4B-9887-7BE6C9BBFDFA}" type="datetime3">
              <a:rPr lang="en-GB" sz="1400" smtClean="0"/>
              <a:t>15 January 2014</a:t>
            </a:fld>
            <a:endParaRPr lang="en-US" sz="1400"/>
          </a:p>
        </p:txBody>
      </p:sp>
      <p:sp>
        <p:nvSpPr>
          <p:cNvPr id="1024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24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9A2B962B-FBCB-9547-B212-B8D3A4FF3DD5}" type="slidenum">
              <a:rPr lang="en-US" sz="1400"/>
              <a:pPr/>
              <a:t>100</a:t>
            </a:fld>
            <a:endParaRPr lang="en-US" sz="1400"/>
          </a:p>
        </p:txBody>
      </p:sp>
      <p:sp>
        <p:nvSpPr>
          <p:cNvPr id="102405" name="Rectangle 2"/>
          <p:cNvSpPr>
            <a:spLocks noGrp="1" noChangeArrowheads="1"/>
          </p:cNvSpPr>
          <p:nvPr>
            <p:ph type="title"/>
          </p:nvPr>
        </p:nvSpPr>
        <p:spPr>
          <a:xfrm>
            <a:off x="457200" y="274638"/>
            <a:ext cx="8229600" cy="406902"/>
          </a:xfrm>
        </p:spPr>
        <p:txBody>
          <a:bodyPr/>
          <a:lstStyle/>
          <a:p>
            <a:pPr eaLnBrk="1" hangingPunct="1"/>
            <a:r>
              <a:rPr lang="en-US" dirty="0">
                <a:latin typeface="Arial" charset="0"/>
              </a:rPr>
              <a:t>What are the principles of evaluating a design?</a:t>
            </a:r>
            <a:br>
              <a:rPr lang="en-US" dirty="0">
                <a:latin typeface="Arial" charset="0"/>
              </a:rPr>
            </a:br>
            <a:endParaRPr lang="en-US" dirty="0">
              <a:latin typeface="Arial" charset="0"/>
            </a:endParaRPr>
          </a:p>
        </p:txBody>
      </p:sp>
      <p:sp>
        <p:nvSpPr>
          <p:cNvPr id="102406" name="Rectangle 3"/>
          <p:cNvSpPr>
            <a:spLocks noGrp="1" noChangeArrowheads="1"/>
          </p:cNvSpPr>
          <p:nvPr>
            <p:ph type="body" idx="1"/>
          </p:nvPr>
        </p:nvSpPr>
        <p:spPr>
          <a:xfrm>
            <a:off x="228600" y="5105400"/>
            <a:ext cx="7848600" cy="1143000"/>
          </a:xfrm>
        </p:spPr>
        <p:txBody>
          <a:bodyPr/>
          <a:lstStyle/>
          <a:p>
            <a:pPr algn="ctr" eaLnBrk="1" hangingPunct="1"/>
            <a:r>
              <a:rPr lang="en-US">
                <a:latin typeface="Arial" charset="0"/>
              </a:rPr>
              <a:t>Avoid violating constraints</a:t>
            </a:r>
          </a:p>
          <a:p>
            <a:pPr algn="ctr" eaLnBrk="1" hangingPunct="1"/>
            <a:r>
              <a:rPr lang="en-US">
                <a:latin typeface="Arial" charset="0"/>
              </a:rPr>
              <a:t>Meet Target and Function requirements</a:t>
            </a:r>
          </a:p>
        </p:txBody>
      </p:sp>
      <p:pic>
        <p:nvPicPr>
          <p:cNvPr id="1024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3400"/>
            <a:ext cx="610393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07161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7C7C720-05EF-4542-A468-C13523251094}" type="datetime3">
              <a:rPr lang="en-GB" sz="1400" smtClean="0"/>
              <a:t>15 January 2014</a:t>
            </a:fld>
            <a:endParaRPr lang="en-US" sz="1400"/>
          </a:p>
        </p:txBody>
      </p:sp>
      <p:sp>
        <p:nvSpPr>
          <p:cNvPr id="1044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44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1AE34B73-2703-944A-ACB0-A0277C1BB3F7}" type="slidenum">
              <a:rPr lang="en-US" sz="1400"/>
              <a:pPr/>
              <a:t>101</a:t>
            </a:fld>
            <a:endParaRPr lang="en-US" sz="1400"/>
          </a:p>
        </p:txBody>
      </p:sp>
      <p:sp>
        <p:nvSpPr>
          <p:cNvPr id="104454" name="Rectangle 2"/>
          <p:cNvSpPr>
            <a:spLocks noGrp="1" noChangeArrowheads="1"/>
          </p:cNvSpPr>
          <p:nvPr>
            <p:ph type="title"/>
          </p:nvPr>
        </p:nvSpPr>
        <p:spPr>
          <a:xfrm>
            <a:off x="457200" y="-128102"/>
            <a:ext cx="8229600" cy="1143000"/>
          </a:xfrm>
        </p:spPr>
        <p:txBody>
          <a:bodyPr/>
          <a:lstStyle/>
          <a:p>
            <a:pPr eaLnBrk="1" hangingPunct="1"/>
            <a:r>
              <a:rPr lang="en-US">
                <a:latin typeface="Arial" charset="0"/>
              </a:rPr>
              <a:t>How do we evaluate a single dimension of impact?</a:t>
            </a:r>
            <a:br>
              <a:rPr lang="en-US">
                <a:latin typeface="Arial" charset="0"/>
              </a:rPr>
            </a:br>
            <a:endParaRPr lang="en-US">
              <a:latin typeface="Arial" charset="0"/>
            </a:endParaRPr>
          </a:p>
        </p:txBody>
      </p:sp>
      <p:sp>
        <p:nvSpPr>
          <p:cNvPr id="104455" name="Rectangle 3"/>
          <p:cNvSpPr>
            <a:spLocks noGrp="1" noChangeArrowheads="1"/>
          </p:cNvSpPr>
          <p:nvPr>
            <p:ph type="body" idx="1"/>
          </p:nvPr>
        </p:nvSpPr>
        <p:spPr>
          <a:xfrm>
            <a:off x="304800" y="3581400"/>
            <a:ext cx="8458200" cy="2057400"/>
          </a:xfrm>
        </p:spPr>
        <p:txBody>
          <a:bodyPr/>
          <a:lstStyle/>
          <a:p>
            <a:pPr eaLnBrk="1" hangingPunct="1"/>
            <a:r>
              <a:rPr lang="en-US" sz="2400">
                <a:latin typeface="Arial" charset="0"/>
              </a:rPr>
              <a:t>We must estimate or measure the numeric cumulative impact of the design </a:t>
            </a:r>
          </a:p>
          <a:p>
            <a:pPr lvl="1" eaLnBrk="1" hangingPunct="1"/>
            <a:r>
              <a:rPr lang="en-US" sz="2000">
                <a:latin typeface="Arial" charset="0"/>
                <a:ea typeface="ＭＳ Ｐゴシック" charset="0"/>
              </a:rPr>
              <a:t>on a defined Scale, </a:t>
            </a:r>
          </a:p>
          <a:p>
            <a:pPr lvl="1" eaLnBrk="1" hangingPunct="1"/>
            <a:r>
              <a:rPr lang="en-US" sz="2000">
                <a:latin typeface="Arial" charset="0"/>
                <a:ea typeface="ＭＳ Ｐゴシック" charset="0"/>
              </a:rPr>
              <a:t>using a defined Meter, </a:t>
            </a:r>
          </a:p>
          <a:p>
            <a:pPr lvl="1" eaLnBrk="1" hangingPunct="1"/>
            <a:r>
              <a:rPr lang="en-US" sz="2000">
                <a:latin typeface="Arial" charset="0"/>
                <a:ea typeface="ＭＳ Ｐゴシック" charset="0"/>
              </a:rPr>
              <a:t>with respect to target and constrain t levels.</a:t>
            </a:r>
          </a:p>
        </p:txBody>
      </p:sp>
      <p:graphicFrame>
        <p:nvGraphicFramePr>
          <p:cNvPr id="104450" name="Object 2"/>
          <p:cNvGraphicFramePr>
            <a:graphicFrameLocks noChangeAspect="1"/>
          </p:cNvGraphicFramePr>
          <p:nvPr/>
        </p:nvGraphicFramePr>
        <p:xfrm>
          <a:off x="762000" y="533400"/>
          <a:ext cx="7620000" cy="2433638"/>
        </p:xfrm>
        <a:graphic>
          <a:graphicData uri="http://schemas.openxmlformats.org/presentationml/2006/ole">
            <mc:AlternateContent xmlns:mc="http://schemas.openxmlformats.org/markup-compatibility/2006">
              <mc:Choice xmlns:v="urn:schemas-microsoft-com:vml" Requires="v">
                <p:oleObj spid="_x0000_s37969" name="Picture" r:id="rId3" imgW="6121400" imgH="1955800" progId="Word.Picture.8">
                  <p:embed/>
                </p:oleObj>
              </mc:Choice>
              <mc:Fallback>
                <p:oleObj name="Picture" r:id="rId3" imgW="6121400" imgH="19558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
                        <a:ext cx="7620000"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1128095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3E7AB31-E583-D348-ACFE-3FE068BAC743}" type="datetime3">
              <a:rPr lang="en-GB" sz="1400" smtClean="0"/>
              <a:t>15 January 2014</a:t>
            </a:fld>
            <a:endParaRPr lang="en-US" sz="1400"/>
          </a:p>
        </p:txBody>
      </p:sp>
      <p:sp>
        <p:nvSpPr>
          <p:cNvPr id="1054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4DD0D61-BF60-AB43-B408-1E8739C2A9FC}" type="slidenum">
              <a:rPr lang="en-US" sz="1400"/>
              <a:pPr/>
              <a:t>102</a:t>
            </a:fld>
            <a:endParaRPr lang="en-US" sz="1400"/>
          </a:p>
        </p:txBody>
      </p:sp>
      <p:sp>
        <p:nvSpPr>
          <p:cNvPr id="105478" name="Rectangle 2"/>
          <p:cNvSpPr>
            <a:spLocks noGrp="1" noChangeArrowheads="1"/>
          </p:cNvSpPr>
          <p:nvPr>
            <p:ph type="title"/>
          </p:nvPr>
        </p:nvSpPr>
        <p:spPr>
          <a:xfrm>
            <a:off x="457200" y="274638"/>
            <a:ext cx="8229600" cy="258479"/>
          </a:xfrm>
        </p:spPr>
        <p:txBody>
          <a:bodyPr/>
          <a:lstStyle/>
          <a:p>
            <a:pPr eaLnBrk="1" hangingPunct="1"/>
            <a:r>
              <a:rPr lang="en-US" dirty="0">
                <a:latin typeface="Arial" charset="0"/>
              </a:rPr>
              <a:t>How can we evaluate all dimensions of impact?</a:t>
            </a:r>
            <a:br>
              <a:rPr lang="en-US" dirty="0">
                <a:latin typeface="Arial" charset="0"/>
              </a:rPr>
            </a:br>
            <a:endParaRPr lang="en-US" dirty="0">
              <a:latin typeface="Arial" charset="0"/>
            </a:endParaRPr>
          </a:p>
        </p:txBody>
      </p:sp>
      <p:sp>
        <p:nvSpPr>
          <p:cNvPr id="105479" name="Rectangle 3"/>
          <p:cNvSpPr>
            <a:spLocks noGrp="1" noChangeArrowheads="1"/>
          </p:cNvSpPr>
          <p:nvPr>
            <p:ph type="body" idx="1"/>
          </p:nvPr>
        </p:nvSpPr>
        <p:spPr>
          <a:xfrm>
            <a:off x="228600" y="5346848"/>
            <a:ext cx="8534400" cy="749151"/>
          </a:xfrm>
        </p:spPr>
        <p:txBody>
          <a:bodyPr/>
          <a:lstStyle/>
          <a:p>
            <a:pPr eaLnBrk="1" hangingPunct="1"/>
            <a:r>
              <a:rPr lang="en-US" dirty="0">
                <a:latin typeface="Arial" charset="0"/>
              </a:rPr>
              <a:t>We can use an Impact (Estimation) Table</a:t>
            </a:r>
          </a:p>
        </p:txBody>
      </p:sp>
      <p:graphicFrame>
        <p:nvGraphicFramePr>
          <p:cNvPr id="105474" name="Object 2"/>
          <p:cNvGraphicFramePr>
            <a:graphicFrameLocks noChangeAspect="1"/>
          </p:cNvGraphicFramePr>
          <p:nvPr>
            <p:extLst>
              <p:ext uri="{D42A27DB-BD31-4B8C-83A1-F6EECF244321}">
                <p14:modId xmlns:p14="http://schemas.microsoft.com/office/powerpoint/2010/main" val="1890895383"/>
              </p:ext>
            </p:extLst>
          </p:nvPr>
        </p:nvGraphicFramePr>
        <p:xfrm>
          <a:off x="228070" y="533117"/>
          <a:ext cx="8611129" cy="4610383"/>
        </p:xfrm>
        <a:graphic>
          <a:graphicData uri="http://schemas.openxmlformats.org/presentationml/2006/ole">
            <mc:AlternateContent xmlns:mc="http://schemas.openxmlformats.org/markup-compatibility/2006">
              <mc:Choice xmlns:v="urn:schemas-microsoft-com:vml" Requires="v">
                <p:oleObj spid="_x0000_s38993" name="Document" r:id="rId5" imgW="5654040" imgH="3026664" progId="Word.Document.8">
                  <p:embed/>
                </p:oleObj>
              </mc:Choice>
              <mc:Fallback>
                <p:oleObj name="Document" r:id="rId5" imgW="5654040" imgH="302666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070" y="533117"/>
                        <a:ext cx="8611129" cy="461038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6905311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5D10DA8-F038-1841-839D-C861C6A66A8D}" type="datetime3">
              <a:rPr lang="en-GB" sz="1400" smtClean="0"/>
              <a:t>15 January 2014</a:t>
            </a:fld>
            <a:endParaRPr lang="en-US" sz="1400"/>
          </a:p>
        </p:txBody>
      </p:sp>
      <p:sp>
        <p:nvSpPr>
          <p:cNvPr id="1075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7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A637E687-4396-224A-BC81-BCB60CBEBC10}" type="slidenum">
              <a:rPr lang="en-US" sz="1400"/>
              <a:pPr/>
              <a:t>103</a:t>
            </a:fld>
            <a:endParaRPr lang="en-US" sz="1400"/>
          </a:p>
        </p:txBody>
      </p:sp>
      <p:sp>
        <p:nvSpPr>
          <p:cNvPr id="107525" name="Rectangle 2"/>
          <p:cNvSpPr>
            <a:spLocks noGrp="1" noChangeArrowheads="1"/>
          </p:cNvSpPr>
          <p:nvPr>
            <p:ph type="title"/>
          </p:nvPr>
        </p:nvSpPr>
        <p:spPr>
          <a:xfrm>
            <a:off x="457200" y="274638"/>
            <a:ext cx="8229600" cy="258762"/>
          </a:xfrm>
        </p:spPr>
        <p:txBody>
          <a:bodyPr/>
          <a:lstStyle/>
          <a:p>
            <a:pPr eaLnBrk="1" hangingPunct="1"/>
            <a:r>
              <a:rPr lang="en-US" dirty="0">
                <a:latin typeface="Arial" charset="0"/>
              </a:rPr>
              <a:t>What uses can we put impact estimation to?</a:t>
            </a:r>
            <a:br>
              <a:rPr lang="en-US" dirty="0">
                <a:latin typeface="Arial" charset="0"/>
              </a:rPr>
            </a:br>
            <a:endParaRPr lang="en-US" dirty="0">
              <a:latin typeface="Arial" charset="0"/>
            </a:endParaRPr>
          </a:p>
        </p:txBody>
      </p:sp>
      <p:sp>
        <p:nvSpPr>
          <p:cNvPr id="107526" name="Rectangle 3"/>
          <p:cNvSpPr>
            <a:spLocks noGrp="1" noChangeArrowheads="1"/>
          </p:cNvSpPr>
          <p:nvPr>
            <p:ph type="body" idx="1"/>
          </p:nvPr>
        </p:nvSpPr>
        <p:spPr>
          <a:xfrm>
            <a:off x="228600" y="533400"/>
            <a:ext cx="8915400" cy="5943600"/>
          </a:xfrm>
        </p:spPr>
        <p:txBody>
          <a:bodyPr/>
          <a:lstStyle/>
          <a:p>
            <a:pPr eaLnBrk="1" hangingPunct="1">
              <a:lnSpc>
                <a:spcPct val="90000"/>
              </a:lnSpc>
              <a:buFontTx/>
              <a:buNone/>
            </a:pPr>
            <a:r>
              <a:rPr lang="en-US" sz="1000" b="1" dirty="0">
                <a:latin typeface="Arial" charset="0"/>
              </a:rPr>
              <a:t>IE can be used for a wide variety of purposes including:</a:t>
            </a:r>
          </a:p>
          <a:p>
            <a:pPr eaLnBrk="1" hangingPunct="1">
              <a:lnSpc>
                <a:spcPct val="90000"/>
              </a:lnSpc>
              <a:buFontTx/>
              <a:buNone/>
            </a:pPr>
            <a:r>
              <a:rPr lang="en-US" sz="1000" b="1" dirty="0">
                <a:latin typeface="Arial" charset="0"/>
              </a:rPr>
              <a:t>1. Evaluating a single design idea. How good is the idea for us?</a:t>
            </a:r>
          </a:p>
          <a:p>
            <a:pPr eaLnBrk="1" hangingPunct="1">
              <a:lnSpc>
                <a:spcPct val="90000"/>
              </a:lnSpc>
              <a:buFontTx/>
              <a:buNone/>
            </a:pPr>
            <a:r>
              <a:rPr lang="en-US" sz="1000" b="1" dirty="0">
                <a:latin typeface="Arial" charset="0"/>
              </a:rPr>
              <a:t>2. Comparing two or more design ideas to find a winner, or set of winners. Use IE, if you want to set up an argument against a prevailing popular, but weak design idea! </a:t>
            </a:r>
          </a:p>
          <a:p>
            <a:pPr eaLnBrk="1" hangingPunct="1">
              <a:lnSpc>
                <a:spcPct val="90000"/>
              </a:lnSpc>
              <a:buFontTx/>
              <a:buNone/>
            </a:pPr>
            <a:r>
              <a:rPr lang="en-US" sz="1000" b="1" dirty="0">
                <a:latin typeface="Arial" charset="0"/>
              </a:rPr>
              <a:t>3. Gaining an architectural overview of the impact of all the design ideas on all the objectives and budgets. Are there any negative side effects? What is the cumulative effect?</a:t>
            </a:r>
          </a:p>
          <a:p>
            <a:pPr eaLnBrk="1" hangingPunct="1">
              <a:lnSpc>
                <a:spcPct val="90000"/>
              </a:lnSpc>
              <a:buFontTx/>
              <a:buNone/>
            </a:pPr>
            <a:r>
              <a:rPr lang="en-US" sz="1000" b="1" dirty="0">
                <a:latin typeface="Arial" charset="0"/>
              </a:rPr>
              <a:t>4. Obtaining systems engineering views of specific components, or specific performance aspects.</a:t>
            </a:r>
          </a:p>
          <a:p>
            <a:pPr eaLnBrk="1" hangingPunct="1">
              <a:lnSpc>
                <a:spcPct val="90000"/>
              </a:lnSpc>
              <a:buFontTx/>
              <a:buNone/>
            </a:pPr>
            <a:r>
              <a:rPr lang="en-US" sz="1000" b="1" dirty="0">
                <a:latin typeface="Arial" charset="0"/>
              </a:rPr>
              <a:t>Are we going to achieve the reliability levels?</a:t>
            </a:r>
          </a:p>
          <a:p>
            <a:pPr eaLnBrk="1" hangingPunct="1">
              <a:lnSpc>
                <a:spcPct val="90000"/>
              </a:lnSpc>
              <a:buFontTx/>
              <a:buNone/>
            </a:pPr>
            <a:r>
              <a:rPr lang="en-US" sz="1000" b="1" dirty="0">
                <a:latin typeface="Arial" charset="0"/>
              </a:rPr>
              <a:t>5. Analyzing risk: evaluating a design with regard to </a:t>
            </a:r>
            <a:r>
              <a:rPr lang="ja-JP" altLang="en-US" sz="1000" b="1" dirty="0">
                <a:latin typeface="Arial" charset="0"/>
              </a:rPr>
              <a:t>‘</a:t>
            </a:r>
            <a:r>
              <a:rPr lang="en-US" sz="1000" b="1" dirty="0">
                <a:latin typeface="Arial" charset="0"/>
              </a:rPr>
              <a:t>worst case</a:t>
            </a:r>
            <a:r>
              <a:rPr lang="ja-JP" altLang="en-US" sz="1000" b="1" dirty="0">
                <a:latin typeface="Arial" charset="0"/>
              </a:rPr>
              <a:t>’</a:t>
            </a:r>
            <a:r>
              <a:rPr lang="en-US" sz="1000" b="1" dirty="0">
                <a:latin typeface="Arial" charset="0"/>
              </a:rPr>
              <a:t> uncertainty and minimum credibility.</a:t>
            </a:r>
          </a:p>
          <a:p>
            <a:pPr eaLnBrk="1" hangingPunct="1">
              <a:lnSpc>
                <a:spcPct val="90000"/>
              </a:lnSpc>
              <a:buFontTx/>
              <a:buNone/>
            </a:pPr>
            <a:r>
              <a:rPr lang="en-US" sz="1000" b="1" dirty="0">
                <a:latin typeface="Arial" charset="0"/>
              </a:rPr>
              <a:t>6. Planning evolutionary project delivery steps with regard to value and cost.</a:t>
            </a:r>
          </a:p>
          <a:p>
            <a:pPr eaLnBrk="1" hangingPunct="1">
              <a:lnSpc>
                <a:spcPct val="90000"/>
              </a:lnSpc>
              <a:buFontTx/>
              <a:buNone/>
            </a:pPr>
            <a:r>
              <a:rPr lang="en-US" sz="1000" b="1" dirty="0">
                <a:latin typeface="Arial" charset="0"/>
              </a:rPr>
              <a:t>7. Monitoring, for project management accounting purposes, the progress of individual evolutionary project delivery steps and, the progress to date compared against the requirement specification or management objectives.</a:t>
            </a:r>
          </a:p>
          <a:p>
            <a:pPr eaLnBrk="1" hangingPunct="1">
              <a:lnSpc>
                <a:spcPct val="90000"/>
              </a:lnSpc>
              <a:buFontTx/>
              <a:buNone/>
            </a:pPr>
            <a:r>
              <a:rPr lang="en-US" sz="1000" b="1" dirty="0">
                <a:latin typeface="Arial" charset="0"/>
              </a:rPr>
              <a:t>8. Predicting future costs, project timescales and performance levels.</a:t>
            </a:r>
          </a:p>
          <a:p>
            <a:pPr eaLnBrk="1" hangingPunct="1">
              <a:lnSpc>
                <a:spcPct val="90000"/>
              </a:lnSpc>
              <a:buFontTx/>
              <a:buNone/>
            </a:pPr>
            <a:r>
              <a:rPr lang="en-US" sz="1000" b="1" dirty="0">
                <a:latin typeface="Arial" charset="0"/>
              </a:rPr>
              <a:t>9. Understanding organizational responsibility in terms of performance and budgets by organizational function. </a:t>
            </a:r>
          </a:p>
          <a:p>
            <a:pPr lvl="1" eaLnBrk="1" hangingPunct="1">
              <a:lnSpc>
                <a:spcPct val="90000"/>
              </a:lnSpc>
              <a:buFontTx/>
              <a:buNone/>
            </a:pPr>
            <a:r>
              <a:rPr lang="en-US" sz="900" b="1" dirty="0">
                <a:latin typeface="Arial" charset="0"/>
                <a:ea typeface="ＭＳ Ｐゴシック" charset="0"/>
              </a:rPr>
              <a:t> In 1992, Steve </a:t>
            </a:r>
            <a:r>
              <a:rPr lang="en-US" sz="900" b="1" dirty="0" err="1">
                <a:latin typeface="Arial" charset="0"/>
                <a:ea typeface="ＭＳ Ｐゴシック" charset="0"/>
              </a:rPr>
              <a:t>Poppe</a:t>
            </a:r>
            <a:r>
              <a:rPr lang="en-US" sz="900" b="1" dirty="0">
                <a:latin typeface="Arial" charset="0"/>
                <a:ea typeface="ＭＳ Ｐゴシック" charset="0"/>
              </a:rPr>
              <a:t> pioneered this use at executive level while at British Telecom, North America.</a:t>
            </a:r>
          </a:p>
          <a:p>
            <a:pPr eaLnBrk="1" hangingPunct="1">
              <a:lnSpc>
                <a:spcPct val="90000"/>
              </a:lnSpc>
              <a:buFontTx/>
              <a:buNone/>
            </a:pPr>
            <a:r>
              <a:rPr lang="en-US" sz="1000" b="1" dirty="0">
                <a:latin typeface="Arial" charset="0"/>
              </a:rPr>
              <a:t>10. Achieving rigorous quality control of a design specification prior to management reviews and approval.</a:t>
            </a:r>
          </a:p>
          <a:p>
            <a:pPr eaLnBrk="1" hangingPunct="1">
              <a:lnSpc>
                <a:spcPct val="90000"/>
              </a:lnSpc>
              <a:buFontTx/>
              <a:buNone/>
            </a:pPr>
            <a:r>
              <a:rPr lang="en-US" sz="1000" b="1" dirty="0">
                <a:latin typeface="Arial" charset="0"/>
              </a:rPr>
              <a:t>11. Presenting ideas to committees, management boards, senior managers, review boards and customers for approval.</a:t>
            </a:r>
          </a:p>
          <a:p>
            <a:pPr eaLnBrk="1" hangingPunct="1">
              <a:lnSpc>
                <a:spcPct val="90000"/>
              </a:lnSpc>
              <a:buFontTx/>
              <a:buNone/>
            </a:pPr>
            <a:r>
              <a:rPr lang="en-US" sz="1000" b="1" dirty="0">
                <a:latin typeface="Arial" charset="0"/>
              </a:rPr>
              <a:t>12. Identifying which parts of the design are the weakest (risk analysis). If there are no obvious alternative design ideas, any </a:t>
            </a:r>
            <a:r>
              <a:rPr lang="ja-JP" altLang="en-US" sz="1000" b="1" dirty="0">
                <a:latin typeface="Arial" charset="0"/>
              </a:rPr>
              <a:t>‘</a:t>
            </a:r>
            <a:r>
              <a:rPr lang="en-US" sz="1000" b="1" dirty="0">
                <a:latin typeface="Arial" charset="0"/>
              </a:rPr>
              <a:t>weak links</a:t>
            </a:r>
            <a:r>
              <a:rPr lang="ja-JP" altLang="en-US" sz="1000" b="1" dirty="0">
                <a:latin typeface="Arial" charset="0"/>
              </a:rPr>
              <a:t>’</a:t>
            </a:r>
            <a:r>
              <a:rPr lang="en-US" sz="1000" b="1" dirty="0">
                <a:latin typeface="Arial" charset="0"/>
              </a:rPr>
              <a:t> should be tried out earliest, in case they do not work well (risk management). This impacts scheduling.</a:t>
            </a:r>
          </a:p>
          <a:p>
            <a:pPr eaLnBrk="1" hangingPunct="1">
              <a:lnSpc>
                <a:spcPct val="90000"/>
              </a:lnSpc>
              <a:buFontTx/>
              <a:buNone/>
            </a:pPr>
            <a:r>
              <a:rPr lang="en-US" sz="1000" b="1" dirty="0">
                <a:latin typeface="Arial" charset="0"/>
              </a:rPr>
              <a:t>13. Enabling configuration management of design, design changes, and change consequences.</a:t>
            </a:r>
          </a:p>
          <a:p>
            <a:pPr eaLnBrk="1" hangingPunct="1">
              <a:lnSpc>
                <a:spcPct val="90000"/>
              </a:lnSpc>
              <a:buFontTx/>
              <a:buNone/>
            </a:pPr>
            <a:r>
              <a:rPr lang="en-US" sz="1000" b="1" dirty="0">
                <a:latin typeface="Arial" charset="0"/>
              </a:rPr>
              <a:t>14. Permitting delegation of decision-making to teams. Teams can achieve better internal progress control using IE, than they can from repeatedly making progress reports to others, and acting on others</a:t>
            </a:r>
            <a:r>
              <a:rPr lang="ja-JP" altLang="en-US" sz="1000" b="1" dirty="0">
                <a:latin typeface="Arial" charset="0"/>
              </a:rPr>
              <a:t>’</a:t>
            </a:r>
            <a:r>
              <a:rPr lang="en-US" sz="1000" b="1" dirty="0">
                <a:latin typeface="Arial" charset="0"/>
              </a:rPr>
              <a:t> feedback. </a:t>
            </a:r>
          </a:p>
          <a:p>
            <a:pPr eaLnBrk="1" hangingPunct="1">
              <a:lnSpc>
                <a:spcPct val="90000"/>
              </a:lnSpc>
              <a:buFontTx/>
              <a:buNone/>
            </a:pPr>
            <a:r>
              <a:rPr lang="en-US" sz="1000" b="1" dirty="0">
                <a:latin typeface="Arial" charset="0"/>
              </a:rPr>
              <a:t>15. Presenting overviews of very large, complex projects and systems by using hierarchical IE tables.  Aim for a one page top-level IE view for senior management.</a:t>
            </a:r>
          </a:p>
          <a:p>
            <a:pPr eaLnBrk="1" hangingPunct="1">
              <a:lnSpc>
                <a:spcPct val="90000"/>
              </a:lnSpc>
              <a:buFontTx/>
              <a:buNone/>
            </a:pPr>
            <a:r>
              <a:rPr lang="en-US" sz="1000" b="1" dirty="0">
                <a:latin typeface="Arial" charset="0"/>
              </a:rPr>
              <a:t>16. Enabling cross-organizational co-operation by presenting overviews of how the design ideas of different projects contribute towards corporate objectives.  Any common and conflicting design ideas can be identified. This is important from a customer viewpoint; different projects might well be delivering to the same customer interface.</a:t>
            </a:r>
          </a:p>
          <a:p>
            <a:pPr eaLnBrk="1" hangingPunct="1">
              <a:lnSpc>
                <a:spcPct val="90000"/>
              </a:lnSpc>
              <a:buFontTx/>
              <a:buNone/>
            </a:pPr>
            <a:r>
              <a:rPr lang="en-US" sz="1000" b="1" dirty="0">
                <a:latin typeface="Arial" charset="0"/>
              </a:rPr>
              <a:t>17. Controlling the design process. You can see what you need, and see if your idea has it by using an IE table. For example, which design idea contributes best to achieving usability? Which one costs too much?  </a:t>
            </a:r>
          </a:p>
          <a:p>
            <a:pPr eaLnBrk="1" hangingPunct="1">
              <a:lnSpc>
                <a:spcPct val="90000"/>
              </a:lnSpc>
              <a:buFontTx/>
              <a:buNone/>
            </a:pPr>
            <a:r>
              <a:rPr lang="en-US" sz="1000" b="1" dirty="0">
                <a:latin typeface="Arial" charset="0"/>
              </a:rPr>
              <a:t>18. Strengthening design. You can see where your design ideas are failing to impact sufficiently on the objectives; and this can provoke thought to discover new design ideas or modify existing ones.</a:t>
            </a:r>
          </a:p>
          <a:p>
            <a:pPr eaLnBrk="1" hangingPunct="1">
              <a:lnSpc>
                <a:spcPct val="90000"/>
              </a:lnSpc>
              <a:buFontTx/>
              <a:buNone/>
            </a:pPr>
            <a:r>
              <a:rPr lang="en-US" sz="1000" b="1" dirty="0">
                <a:latin typeface="Arial" charset="0"/>
              </a:rPr>
              <a:t>19. Helping informal reasoning and discussion of ideas by providing a framework model in our minds of how the design is connected to the requirements.</a:t>
            </a:r>
          </a:p>
          <a:p>
            <a:pPr eaLnBrk="1" hangingPunct="1">
              <a:lnSpc>
                <a:spcPct val="90000"/>
              </a:lnSpc>
              <a:buFontTx/>
              <a:buNone/>
            </a:pPr>
            <a:r>
              <a:rPr lang="en-US" sz="1000" b="1" dirty="0">
                <a:latin typeface="Arial" charset="0"/>
              </a:rPr>
              <a:t>20. Strengthening the specified requirements. Sometimes, you can identify a design idea, that has a great deal of popular support, but </a:t>
            </a:r>
            <a:r>
              <a:rPr lang="en-US" sz="1000" b="1" dirty="0" err="1">
                <a:latin typeface="Arial" charset="0"/>
              </a:rPr>
              <a:t>doesn</a:t>
            </a:r>
            <a:r>
              <a:rPr lang="ja-JP" altLang="en-US" sz="1000" b="1" dirty="0">
                <a:latin typeface="Arial" charset="0"/>
              </a:rPr>
              <a:t>’</a:t>
            </a:r>
            <a:r>
              <a:rPr lang="en-US" sz="1000" b="1" dirty="0">
                <a:latin typeface="Arial" charset="0"/>
              </a:rPr>
              <a:t>t appear to impact your requirements. You should investigate the likely impacts of the design idea with a view to identifying additional stakeholder requirements. This may provide the underlying reason for the popular support. You might also identify additional types of stakeholders.</a:t>
            </a:r>
          </a:p>
          <a:p>
            <a:pPr eaLnBrk="1" hangingPunct="1">
              <a:lnSpc>
                <a:spcPct val="90000"/>
              </a:lnSpc>
              <a:buFontTx/>
              <a:buNone/>
            </a:pPr>
            <a:endParaRPr lang="en-US" sz="1000" b="1" dirty="0">
              <a:latin typeface="Arial" charset="0"/>
            </a:endParaRPr>
          </a:p>
        </p:txBody>
      </p:sp>
    </p:spTree>
    <p:extLst>
      <p:ext uri="{BB962C8B-B14F-4D97-AF65-F5344CB8AC3E}">
        <p14:creationId xmlns:p14="http://schemas.microsoft.com/office/powerpoint/2010/main" val="374500336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4AEF040-9EDD-2646-8962-7EA8488A5A45}" type="datetime3">
              <a:rPr lang="en-GB" sz="1400" smtClean="0"/>
              <a:t>15 January 2014</a:t>
            </a:fld>
            <a:endParaRPr lang="en-US" sz="1400"/>
          </a:p>
        </p:txBody>
      </p:sp>
      <p:sp>
        <p:nvSpPr>
          <p:cNvPr id="1095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9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494F7124-5A9A-F840-9F37-E68169D0E21A}" type="slidenum">
              <a:rPr lang="en-US" sz="1400"/>
              <a:pPr/>
              <a:t>104</a:t>
            </a:fld>
            <a:endParaRPr lang="en-US" sz="1400"/>
          </a:p>
        </p:txBody>
      </p:sp>
      <p:sp>
        <p:nvSpPr>
          <p:cNvPr id="109574" name="Rectangle 2"/>
          <p:cNvSpPr>
            <a:spLocks noGrp="1" noChangeArrowheads="1"/>
          </p:cNvSpPr>
          <p:nvPr>
            <p:ph type="title"/>
          </p:nvPr>
        </p:nvSpPr>
        <p:spPr>
          <a:xfrm>
            <a:off x="457200" y="-143592"/>
            <a:ext cx="8229600" cy="1143000"/>
          </a:xfrm>
        </p:spPr>
        <p:txBody>
          <a:bodyPr/>
          <a:lstStyle/>
          <a:p>
            <a:pPr eaLnBrk="1" hangingPunct="1"/>
            <a:r>
              <a:rPr lang="en-US" dirty="0">
                <a:latin typeface="Arial" charset="0"/>
              </a:rPr>
              <a:t>How does Impact Estimation relate to </a:t>
            </a:r>
            <a:r>
              <a:rPr lang="en-US" dirty="0" err="1">
                <a:latin typeface="Arial" charset="0"/>
              </a:rPr>
              <a:t>Planguage</a:t>
            </a:r>
            <a:r>
              <a:rPr lang="en-US" dirty="0">
                <a:latin typeface="Arial" charset="0"/>
              </a:rPr>
              <a:t>?</a:t>
            </a:r>
            <a:br>
              <a:rPr lang="en-US" dirty="0">
                <a:latin typeface="Arial" charset="0"/>
              </a:rPr>
            </a:br>
            <a:endParaRPr lang="en-US" dirty="0">
              <a:latin typeface="Arial" charset="0"/>
            </a:endParaRPr>
          </a:p>
        </p:txBody>
      </p:sp>
      <p:sp>
        <p:nvSpPr>
          <p:cNvPr id="109575" name="Rectangle 3"/>
          <p:cNvSpPr>
            <a:spLocks noGrp="1" noChangeArrowheads="1"/>
          </p:cNvSpPr>
          <p:nvPr>
            <p:ph type="body" idx="1"/>
          </p:nvPr>
        </p:nvSpPr>
        <p:spPr>
          <a:xfrm>
            <a:off x="228600" y="533400"/>
            <a:ext cx="2971800" cy="4953000"/>
          </a:xfrm>
        </p:spPr>
        <p:txBody>
          <a:bodyPr/>
          <a:lstStyle/>
          <a:p>
            <a:pPr eaLnBrk="1" hangingPunct="1">
              <a:lnSpc>
                <a:spcPct val="90000"/>
              </a:lnSpc>
              <a:buFontTx/>
              <a:buNone/>
            </a:pPr>
            <a:r>
              <a:rPr lang="en-US" sz="1600" b="1" dirty="0">
                <a:latin typeface="Arial" charset="0"/>
              </a:rPr>
              <a:t>Learning</a:t>
            </a:r>
            <a:r>
              <a:rPr lang="en-US" sz="1600" dirty="0">
                <a:latin typeface="Arial" charset="0"/>
              </a:rPr>
              <a:t>:  </a:t>
            </a:r>
          </a:p>
          <a:p>
            <a:pPr eaLnBrk="1" hangingPunct="1">
              <a:lnSpc>
                <a:spcPct val="90000"/>
              </a:lnSpc>
              <a:buFontTx/>
              <a:buNone/>
            </a:pPr>
            <a:r>
              <a:rPr lang="en-US" sz="1600" dirty="0">
                <a:latin typeface="Arial" charset="0"/>
              </a:rPr>
              <a:t>Ambition: Make it substantially easier for our users to learn tasks &lt;- Marketing. </a:t>
            </a:r>
          </a:p>
          <a:p>
            <a:pPr eaLnBrk="1" hangingPunct="1">
              <a:lnSpc>
                <a:spcPct val="90000"/>
              </a:lnSpc>
              <a:buFontTx/>
              <a:buNone/>
            </a:pPr>
            <a:r>
              <a:rPr lang="en-US" sz="1600" dirty="0">
                <a:latin typeface="Arial" charset="0"/>
              </a:rPr>
              <a:t>Scale: Average time for a defined [User Type: default UK telesales trainee] to learn a defined [User Task: default Response] using &lt;our product</a:t>
            </a:r>
            <a:r>
              <a:rPr lang="ja-JP" altLang="en-US" sz="1600" dirty="0">
                <a:latin typeface="Arial" charset="0"/>
              </a:rPr>
              <a:t>’</a:t>
            </a:r>
            <a:r>
              <a:rPr lang="en-US" sz="1600" dirty="0">
                <a:latin typeface="Arial" charset="0"/>
              </a:rPr>
              <a:t>s instructional aids&gt;. </a:t>
            </a:r>
          </a:p>
          <a:p>
            <a:pPr eaLnBrk="1" hangingPunct="1">
              <a:lnSpc>
                <a:spcPct val="90000"/>
              </a:lnSpc>
              <a:buFontTx/>
              <a:buNone/>
            </a:pPr>
            <a:r>
              <a:rPr lang="en-US" sz="1600" dirty="0">
                <a:latin typeface="Arial" charset="0"/>
              </a:rPr>
              <a:t>Response: Task: Give correct answer to simple request. </a:t>
            </a:r>
          </a:p>
          <a:p>
            <a:pPr eaLnBrk="1" hangingPunct="1">
              <a:lnSpc>
                <a:spcPct val="90000"/>
              </a:lnSpc>
              <a:buFontTx/>
              <a:buNone/>
            </a:pPr>
            <a:r>
              <a:rPr lang="en-US" sz="1600" dirty="0">
                <a:latin typeface="Arial" charset="0"/>
              </a:rPr>
              <a:t>Past [last year]: 60 minutes.</a:t>
            </a:r>
          </a:p>
          <a:p>
            <a:pPr eaLnBrk="1" hangingPunct="1">
              <a:lnSpc>
                <a:spcPct val="90000"/>
              </a:lnSpc>
              <a:buFontTx/>
              <a:buNone/>
            </a:pPr>
            <a:r>
              <a:rPr lang="en-US" sz="1600" dirty="0">
                <a:latin typeface="Arial" charset="0"/>
              </a:rPr>
              <a:t>GN: Goal [By start of next year]: 20 minutes.</a:t>
            </a:r>
          </a:p>
          <a:p>
            <a:pPr eaLnBrk="1" hangingPunct="1">
              <a:lnSpc>
                <a:spcPct val="90000"/>
              </a:lnSpc>
              <a:buFontTx/>
              <a:buNone/>
            </a:pPr>
            <a:r>
              <a:rPr lang="en-US" sz="1600" dirty="0">
                <a:latin typeface="Arial" charset="0"/>
              </a:rPr>
              <a:t>GA: Goal [By start of year after next]: 10 minutes.</a:t>
            </a:r>
          </a:p>
          <a:p>
            <a:pPr eaLnBrk="1" hangingPunct="1">
              <a:lnSpc>
                <a:spcPct val="90000"/>
              </a:lnSpc>
              <a:buFontTx/>
              <a:buNone/>
            </a:pPr>
            <a:endParaRPr lang="en-US" sz="1600" dirty="0">
              <a:latin typeface="Arial" charset="0"/>
            </a:endParaRPr>
          </a:p>
        </p:txBody>
      </p:sp>
      <p:graphicFrame>
        <p:nvGraphicFramePr>
          <p:cNvPr id="109570" name="Object 2"/>
          <p:cNvGraphicFramePr>
            <a:graphicFrameLocks noChangeAspect="1"/>
          </p:cNvGraphicFramePr>
          <p:nvPr/>
        </p:nvGraphicFramePr>
        <p:xfrm>
          <a:off x="3546475" y="609600"/>
          <a:ext cx="5597525" cy="5084763"/>
        </p:xfrm>
        <a:graphic>
          <a:graphicData uri="http://schemas.openxmlformats.org/presentationml/2006/ole">
            <mc:AlternateContent xmlns:mc="http://schemas.openxmlformats.org/markup-compatibility/2006">
              <mc:Choice xmlns:v="urn:schemas-microsoft-com:vml" Requires="v">
                <p:oleObj spid="_x0000_s40017" name="Document" r:id="rId5" imgW="5596128" imgH="5084064" progId="Word.Document.8">
                  <p:embed/>
                </p:oleObj>
              </mc:Choice>
              <mc:Fallback>
                <p:oleObj name="Document" r:id="rId5" imgW="5596128" imgH="508406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475" y="609600"/>
                        <a:ext cx="5597525" cy="508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9576" name="Text Box 5"/>
          <p:cNvSpPr txBox="1">
            <a:spLocks noChangeArrowheads="1"/>
          </p:cNvSpPr>
          <p:nvPr/>
        </p:nvSpPr>
        <p:spPr bwMode="auto">
          <a:xfrm>
            <a:off x="533400" y="5638800"/>
            <a:ext cx="8077200"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t>Picture Handbook</a:t>
            </a:r>
            <a:r>
              <a:rPr lang="en-US" sz="1600"/>
              <a:t>: Gist: Produce a radically changed handbook that uses pictures and concrete </a:t>
            </a:r>
          </a:p>
          <a:p>
            <a:r>
              <a:rPr lang="en-US" sz="1600"/>
              <a:t>examples to </a:t>
            </a:r>
            <a:r>
              <a:rPr lang="en-US" sz="1600" i="1"/>
              <a:t>instruct, </a:t>
            </a:r>
            <a:r>
              <a:rPr lang="en-US" sz="1600"/>
              <a:t>without the need for </a:t>
            </a:r>
            <a:r>
              <a:rPr lang="en-US" sz="1600" i="1"/>
              <a:t>any</a:t>
            </a:r>
            <a:r>
              <a:rPr lang="en-US" sz="1600"/>
              <a:t> other text.</a:t>
            </a:r>
            <a:r>
              <a:rPr lang="en-US" sz="1600" b="1"/>
              <a:t> </a:t>
            </a:r>
          </a:p>
        </p:txBody>
      </p:sp>
      <p:sp>
        <p:nvSpPr>
          <p:cNvPr id="109577" name="Line 6"/>
          <p:cNvSpPr>
            <a:spLocks noChangeShapeType="1"/>
          </p:cNvSpPr>
          <p:nvPr/>
        </p:nvSpPr>
        <p:spPr bwMode="auto">
          <a:xfrm flipH="1">
            <a:off x="3200400" y="1066800"/>
            <a:ext cx="381000" cy="198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09578" name="Line 7"/>
          <p:cNvSpPr>
            <a:spLocks noChangeShapeType="1"/>
          </p:cNvSpPr>
          <p:nvPr/>
        </p:nvSpPr>
        <p:spPr bwMode="auto">
          <a:xfrm>
            <a:off x="7162800" y="762000"/>
            <a:ext cx="0" cy="487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317876647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64221C6-31D1-AC48-B5A1-AF2E0696DD22}" type="datetime3">
              <a:rPr lang="en-GB" sz="1400" smtClean="0"/>
              <a:t>15 January 2014</a:t>
            </a:fld>
            <a:endParaRPr lang="en-US" sz="1400"/>
          </a:p>
        </p:txBody>
      </p:sp>
      <p:sp>
        <p:nvSpPr>
          <p:cNvPr id="1116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116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5CA6325E-4D5C-4341-A6E9-432A42E6A450}" type="slidenum">
              <a:rPr lang="en-US" sz="1400"/>
              <a:pPr/>
              <a:t>105</a:t>
            </a:fld>
            <a:endParaRPr lang="en-US" sz="1400"/>
          </a:p>
        </p:txBody>
      </p:sp>
      <p:sp>
        <p:nvSpPr>
          <p:cNvPr id="111621" name="Rectangle 2"/>
          <p:cNvSpPr>
            <a:spLocks noGrp="1" noChangeArrowheads="1"/>
          </p:cNvSpPr>
          <p:nvPr>
            <p:ph type="title"/>
          </p:nvPr>
        </p:nvSpPr>
        <p:spPr>
          <a:xfrm>
            <a:off x="685800" y="76200"/>
            <a:ext cx="7391400" cy="304800"/>
          </a:xfrm>
        </p:spPr>
        <p:txBody>
          <a:bodyPr/>
          <a:lstStyle/>
          <a:p>
            <a:pPr eaLnBrk="1" hangingPunct="1"/>
            <a:r>
              <a:rPr lang="en-US">
                <a:latin typeface="Arial" charset="0"/>
              </a:rPr>
              <a:t>How do we specify a </a:t>
            </a:r>
            <a:r>
              <a:rPr lang="en-US">
                <a:solidFill>
                  <a:srgbClr val="0000FF"/>
                </a:solidFill>
                <a:latin typeface="Arial" charset="0"/>
              </a:rPr>
              <a:t>design</a:t>
            </a:r>
            <a:r>
              <a:rPr lang="en-US">
                <a:latin typeface="Arial" charset="0"/>
              </a:rPr>
              <a:t> with </a:t>
            </a:r>
            <a:r>
              <a:rPr lang="en-US" i="1">
                <a:solidFill>
                  <a:srgbClr val="FF0000"/>
                </a:solidFill>
                <a:latin typeface="Arial" charset="0"/>
              </a:rPr>
              <a:t>impacts</a:t>
            </a:r>
            <a:r>
              <a:rPr lang="en-US" i="1">
                <a:latin typeface="Arial" charset="0"/>
              </a:rPr>
              <a:t>?</a:t>
            </a:r>
            <a:endParaRPr lang="en-US">
              <a:latin typeface="Arial" charset="0"/>
            </a:endParaRPr>
          </a:p>
        </p:txBody>
      </p:sp>
      <p:sp>
        <p:nvSpPr>
          <p:cNvPr id="111622" name="Rectangle 3"/>
          <p:cNvSpPr>
            <a:spLocks noGrp="1" noChangeArrowheads="1"/>
          </p:cNvSpPr>
          <p:nvPr>
            <p:ph type="body" idx="1"/>
          </p:nvPr>
        </p:nvSpPr>
        <p:spPr>
          <a:xfrm>
            <a:off x="0" y="457200"/>
            <a:ext cx="8839200" cy="6096000"/>
          </a:xfrm>
        </p:spPr>
        <p:txBody>
          <a:bodyPr/>
          <a:lstStyle/>
          <a:p>
            <a:pPr eaLnBrk="1" hangingPunct="1">
              <a:lnSpc>
                <a:spcPct val="90000"/>
              </a:lnSpc>
              <a:buFontTx/>
              <a:buNone/>
            </a:pPr>
            <a:r>
              <a:rPr lang="en-US" sz="1000" b="1">
                <a:latin typeface="Arial" charset="0"/>
              </a:rPr>
              <a:t>Design Specification Template with Annotation</a:t>
            </a:r>
          </a:p>
          <a:p>
            <a:pPr eaLnBrk="1" hangingPunct="1">
              <a:lnSpc>
                <a:spcPct val="90000"/>
              </a:lnSpc>
              <a:buFontTx/>
              <a:buNone/>
            </a:pPr>
            <a:endParaRPr lang="en-US" sz="1000" b="1">
              <a:latin typeface="Arial" charset="0"/>
            </a:endParaRPr>
          </a:p>
          <a:p>
            <a:pPr eaLnBrk="1" hangingPunct="1">
              <a:lnSpc>
                <a:spcPct val="90000"/>
              </a:lnSpc>
              <a:buFontTx/>
              <a:buNone/>
            </a:pPr>
            <a:r>
              <a:rPr lang="en-US" sz="1000" b="1">
                <a:latin typeface="Arial" charset="0"/>
              </a:rPr>
              <a:t>Tag: &lt;Unique Name Capitalized&gt; </a:t>
            </a:r>
          </a:p>
          <a:p>
            <a:pPr eaLnBrk="1" hangingPunct="1">
              <a:lnSpc>
                <a:spcPct val="90000"/>
              </a:lnSpc>
              <a:buFontTx/>
              <a:buNone/>
            </a:pPr>
            <a:r>
              <a:rPr lang="en-US" sz="1000" b="1">
                <a:latin typeface="Arial" charset="0"/>
              </a:rPr>
              <a:t>Type: Design Idea.</a:t>
            </a:r>
          </a:p>
          <a:p>
            <a:pPr eaLnBrk="1" hangingPunct="1">
              <a:lnSpc>
                <a:spcPct val="90000"/>
              </a:lnSpc>
              <a:buFontTx/>
              <a:buNone/>
            </a:pPr>
            <a:r>
              <a:rPr lang="en-US" sz="1000" b="1">
                <a:latin typeface="Arial" charset="0"/>
              </a:rPr>
              <a:t>Version: &lt;date and or version number of last change&gt;</a:t>
            </a:r>
          </a:p>
          <a:p>
            <a:pPr eaLnBrk="1" hangingPunct="1">
              <a:lnSpc>
                <a:spcPct val="90000"/>
              </a:lnSpc>
              <a:buFontTx/>
              <a:buNone/>
            </a:pPr>
            <a:r>
              <a:rPr lang="en-US" sz="1000" b="1">
                <a:latin typeface="Arial" charset="0"/>
              </a:rPr>
              <a:t>Owner: &lt; originator, champion, expert, maintainer, architect, systems engineer&gt; </a:t>
            </a:r>
          </a:p>
          <a:p>
            <a:pPr eaLnBrk="1" hangingPunct="1">
              <a:lnSpc>
                <a:spcPct val="90000"/>
              </a:lnSpc>
              <a:buFontTx/>
              <a:buNone/>
            </a:pPr>
            <a:r>
              <a:rPr lang="en-US" sz="1200" b="1">
                <a:solidFill>
                  <a:srgbClr val="0000FF"/>
                </a:solidFill>
                <a:latin typeface="Arial" charset="0"/>
              </a:rPr>
              <a:t>Description: &lt;describe the design in a dozen, or more, words. The detail should be sufficient to guarantee the expected impacts and costs estimated below&gt;.</a:t>
            </a:r>
          </a:p>
          <a:p>
            <a:pPr eaLnBrk="1" hangingPunct="1">
              <a:lnSpc>
                <a:spcPct val="90000"/>
              </a:lnSpc>
              <a:buFontTx/>
              <a:buNone/>
            </a:pPr>
            <a:r>
              <a:rPr lang="en-US" sz="1000" b="1">
                <a:latin typeface="Arial" charset="0"/>
              </a:rPr>
              <a:t>Reuse:  &lt;if a currently available component or design is specified, then give it</a:t>
            </a:r>
            <a:r>
              <a:rPr lang="ja-JP" altLang="en-US" sz="1000" b="1">
                <a:latin typeface="Arial" charset="0"/>
              </a:rPr>
              <a:t>’</a:t>
            </a:r>
            <a:r>
              <a:rPr lang="en-US" sz="1000" b="1">
                <a:latin typeface="Arial" charset="0"/>
              </a:rPr>
              <a:t>s tag or reference code here to indicate that a known component is being applied&gt;</a:t>
            </a:r>
          </a:p>
          <a:p>
            <a:pPr eaLnBrk="1" hangingPunct="1">
              <a:lnSpc>
                <a:spcPct val="90000"/>
              </a:lnSpc>
              <a:buFontTx/>
              <a:buNone/>
            </a:pPr>
            <a:r>
              <a:rPr lang="en-US" sz="1000" b="1">
                <a:latin typeface="Arial" charset="0"/>
              </a:rPr>
              <a:t>Constraint:  &lt;if this design is a reflection of attempting to adhere to any known design constraints, then that should be noted here with reference one or more of the constraint tags or identities&gt;.</a:t>
            </a:r>
          </a:p>
          <a:p>
            <a:pPr eaLnBrk="1" hangingPunct="1">
              <a:lnSpc>
                <a:spcPct val="90000"/>
              </a:lnSpc>
              <a:buFontTx/>
              <a:buNone/>
            </a:pPr>
            <a:r>
              <a:rPr lang="en-US" sz="1200" b="1">
                <a:solidFill>
                  <a:srgbClr val="FF0000"/>
                </a:solidFill>
                <a:latin typeface="Arial" charset="0"/>
              </a:rPr>
              <a:t>============== Real Expected Impact Section ================</a:t>
            </a:r>
          </a:p>
          <a:p>
            <a:pPr eaLnBrk="1" hangingPunct="1">
              <a:lnSpc>
                <a:spcPct val="90000"/>
              </a:lnSpc>
              <a:buFontTx/>
              <a:buNone/>
            </a:pPr>
            <a:r>
              <a:rPr lang="en-US" sz="1200" b="1">
                <a:solidFill>
                  <a:srgbClr val="FF0000"/>
                </a:solidFill>
                <a:latin typeface="Arial" charset="0"/>
              </a:rPr>
              <a:t>Primary Impacts: &lt;give the main impact or impacts which this design is expected to have on an objective . These are its main justification for existence!&gt;.</a:t>
            </a:r>
          </a:p>
          <a:p>
            <a:pPr eaLnBrk="1" hangingPunct="1">
              <a:lnSpc>
                <a:spcPct val="90000"/>
              </a:lnSpc>
              <a:buFontTx/>
              <a:buNone/>
            </a:pPr>
            <a:r>
              <a:rPr lang="en-US" sz="1200" b="1">
                <a:solidFill>
                  <a:srgbClr val="FF0000"/>
                </a:solidFill>
                <a:latin typeface="Arial" charset="0"/>
              </a:rPr>
              <a:t>Secondary Impacts: &lt;list expected secondary impacts, good or bad&gt;.</a:t>
            </a:r>
          </a:p>
          <a:p>
            <a:pPr eaLnBrk="1" hangingPunct="1">
              <a:lnSpc>
                <a:spcPct val="90000"/>
              </a:lnSpc>
              <a:buFontTx/>
              <a:buNone/>
            </a:pPr>
            <a:r>
              <a:rPr lang="en-US" sz="1200" b="1">
                <a:solidFill>
                  <a:srgbClr val="FF0000"/>
                </a:solidFill>
                <a:latin typeface="Arial" charset="0"/>
              </a:rPr>
              <a:t>Cost Impacts: &lt;give at least rough impacts on defined budget constraints&gt;.</a:t>
            </a:r>
          </a:p>
          <a:p>
            <a:pPr eaLnBrk="1" hangingPunct="1">
              <a:lnSpc>
                <a:spcPct val="90000"/>
              </a:lnSpc>
              <a:buFontTx/>
              <a:buNone/>
            </a:pPr>
            <a:endParaRPr lang="en-US" sz="1200" b="1">
              <a:solidFill>
                <a:srgbClr val="FF0000"/>
              </a:solidFill>
              <a:latin typeface="Arial" charset="0"/>
            </a:endParaRPr>
          </a:p>
          <a:p>
            <a:pPr eaLnBrk="1" hangingPunct="1">
              <a:lnSpc>
                <a:spcPct val="90000"/>
              </a:lnSpc>
              <a:buFontTx/>
              <a:buNone/>
            </a:pPr>
            <a:r>
              <a:rPr lang="en-US" sz="1200" b="1">
                <a:solidFill>
                  <a:srgbClr val="FF0000"/>
                </a:solidFill>
                <a:latin typeface="Arial" charset="0"/>
              </a:rPr>
              <a:t>============== More Formal Impact Estimation =================</a:t>
            </a:r>
          </a:p>
          <a:p>
            <a:pPr eaLnBrk="1" hangingPunct="1">
              <a:lnSpc>
                <a:spcPct val="90000"/>
              </a:lnSpc>
              <a:buFontTx/>
              <a:buNone/>
            </a:pPr>
            <a:r>
              <a:rPr lang="en-US" sz="1200" b="1">
                <a:solidFill>
                  <a:srgbClr val="FF0000"/>
                </a:solidFill>
                <a:latin typeface="Arial" charset="0"/>
              </a:rPr>
              <a:t>Real Impact on defined Scale: &lt;give expected impact result on the Scale defined, when implemented&gt;</a:t>
            </a:r>
          </a:p>
          <a:p>
            <a:pPr eaLnBrk="1" hangingPunct="1">
              <a:lnSpc>
                <a:spcPct val="90000"/>
              </a:lnSpc>
              <a:buFontTx/>
              <a:buNone/>
            </a:pPr>
            <a:r>
              <a:rPr lang="en-US" sz="1200" b="1">
                <a:solidFill>
                  <a:srgbClr val="FF0000"/>
                </a:solidFill>
                <a:latin typeface="Arial" charset="0"/>
              </a:rPr>
              <a:t>%Impact on Specific Goal:  &lt;Convert real impact to % impact relative to the main planned level: 100% means meets defined Plan level on time&gt;.</a:t>
            </a:r>
          </a:p>
          <a:p>
            <a:pPr eaLnBrk="1" hangingPunct="1">
              <a:lnSpc>
                <a:spcPct val="90000"/>
              </a:lnSpc>
              <a:buFontTx/>
              <a:buNone/>
            </a:pPr>
            <a:r>
              <a:rPr lang="en-US" sz="1200" b="1">
                <a:solidFill>
                  <a:srgbClr val="FF0000"/>
                </a:solidFill>
                <a:latin typeface="Arial" charset="0"/>
              </a:rPr>
              <a:t>± %Uncertainty: &lt;give optimistic/pessimistic % deviation, like ±20%, based on best and worst real observations&gt;.</a:t>
            </a:r>
          </a:p>
          <a:p>
            <a:pPr eaLnBrk="1" hangingPunct="1">
              <a:lnSpc>
                <a:spcPct val="90000"/>
              </a:lnSpc>
              <a:buFontTx/>
              <a:buNone/>
            </a:pPr>
            <a:r>
              <a:rPr lang="en-US" sz="1200" b="1">
                <a:solidFill>
                  <a:srgbClr val="FF0000"/>
                </a:solidFill>
                <a:latin typeface="Arial" charset="0"/>
              </a:rPr>
              <a:t>Evidence: &lt;give the observed numbers, facts, dates, places where you have data about this designs impact&gt; </a:t>
            </a:r>
          </a:p>
          <a:p>
            <a:pPr eaLnBrk="1" hangingPunct="1">
              <a:lnSpc>
                <a:spcPct val="90000"/>
              </a:lnSpc>
              <a:buFontTx/>
              <a:buNone/>
            </a:pPr>
            <a:r>
              <a:rPr lang="en-US" sz="1200" b="1">
                <a:solidFill>
                  <a:srgbClr val="FF0000"/>
                </a:solidFill>
                <a:latin typeface="Arial" charset="0"/>
              </a:rPr>
              <a:t>Source: &lt;give the person or written source of your evidence&gt; </a:t>
            </a:r>
          </a:p>
          <a:p>
            <a:pPr eaLnBrk="1" hangingPunct="1">
              <a:lnSpc>
                <a:spcPct val="90000"/>
              </a:lnSpc>
              <a:buFontTx/>
              <a:buNone/>
            </a:pPr>
            <a:r>
              <a:rPr lang="en-US" sz="1200" b="1">
                <a:solidFill>
                  <a:srgbClr val="FF0000"/>
                </a:solidFill>
                <a:latin typeface="Arial" charset="0"/>
              </a:rPr>
              <a:t>Credibility: &lt;Credibility 0.0 low to 1.0 high. Rate the quality of your estimates, based on the historic data you have&gt; </a:t>
            </a:r>
          </a:p>
          <a:p>
            <a:pPr eaLnBrk="1" hangingPunct="1">
              <a:lnSpc>
                <a:spcPct val="90000"/>
              </a:lnSpc>
              <a:buFontTx/>
              <a:buNone/>
            </a:pPr>
            <a:r>
              <a:rPr lang="en-US" sz="1200" b="1">
                <a:solidFill>
                  <a:srgbClr val="FF0000"/>
                </a:solidFill>
                <a:latin typeface="Arial" charset="0"/>
              </a:rPr>
              <a:t>--------- Repeat this sequence for any other major impact objectives you believe justify the specification effort here.</a:t>
            </a:r>
            <a:endParaRPr lang="en-US" sz="1000" b="1">
              <a:latin typeface="Arial" charset="0"/>
            </a:endParaRPr>
          </a:p>
          <a:p>
            <a:pPr eaLnBrk="1" hangingPunct="1">
              <a:lnSpc>
                <a:spcPct val="90000"/>
              </a:lnSpc>
              <a:buFontTx/>
              <a:buNone/>
            </a:pPr>
            <a:r>
              <a:rPr lang="en-US" sz="1000" b="1">
                <a:latin typeface="Arial" charset="0"/>
              </a:rPr>
              <a:t>============== Other Useful Parameters for Design Specification =========</a:t>
            </a:r>
          </a:p>
          <a:p>
            <a:pPr eaLnBrk="1" hangingPunct="1">
              <a:lnSpc>
                <a:spcPct val="90000"/>
              </a:lnSpc>
              <a:buFontTx/>
              <a:buNone/>
            </a:pPr>
            <a:r>
              <a:rPr lang="en-US" sz="1000" b="1">
                <a:latin typeface="Arial" charset="0"/>
              </a:rPr>
              <a:t>Risks: &lt;name any factors, which can threaten your estimated impact or bring it to the lowest levels specified&gt;</a:t>
            </a:r>
          </a:p>
          <a:p>
            <a:pPr eaLnBrk="1" hangingPunct="1">
              <a:lnSpc>
                <a:spcPct val="90000"/>
              </a:lnSpc>
              <a:buFontTx/>
              <a:buNone/>
            </a:pPr>
            <a:r>
              <a:rPr lang="en-US" sz="1000" b="1">
                <a:latin typeface="Arial" charset="0"/>
              </a:rPr>
              <a:t>Assumptions: &lt;state any implied unvoiced, threatening assumptions which if false could threaten your estimates&gt;</a:t>
            </a:r>
          </a:p>
          <a:p>
            <a:pPr eaLnBrk="1" hangingPunct="1">
              <a:lnSpc>
                <a:spcPct val="90000"/>
              </a:lnSpc>
              <a:buFontTx/>
              <a:buNone/>
            </a:pPr>
            <a:r>
              <a:rPr lang="en-US" sz="1000" b="1">
                <a:latin typeface="Arial" charset="0"/>
              </a:rPr>
              <a:t>Expert: &lt; name and give contact (email?) a useful technical expert in our company or otherwise available to us on this design idea&gt;.</a:t>
            </a:r>
          </a:p>
          <a:p>
            <a:pPr eaLnBrk="1" hangingPunct="1">
              <a:lnSpc>
                <a:spcPct val="90000"/>
              </a:lnSpc>
              <a:buFontTx/>
              <a:buNone/>
            </a:pPr>
            <a:r>
              <a:rPr lang="en-US" sz="1000" b="1">
                <a:latin typeface="Arial" charset="0"/>
              </a:rPr>
              <a:t>Authority: &lt;name and give contact information to the leading authorities in our co. or elsewhere on this technology. Reference papers or books for example and websites&gt; </a:t>
            </a:r>
          </a:p>
          <a:p>
            <a:pPr eaLnBrk="1" hangingPunct="1">
              <a:lnSpc>
                <a:spcPct val="90000"/>
              </a:lnSpc>
              <a:buFontTx/>
              <a:buNone/>
            </a:pPr>
            <a:r>
              <a:rPr lang="en-US" sz="1000" b="1">
                <a:latin typeface="Arial" charset="0"/>
              </a:rPr>
              <a:t>Web Location of Master Specification: &lt;give intranet web location of this master specification&gt;.</a:t>
            </a:r>
          </a:p>
        </p:txBody>
      </p:sp>
    </p:spTree>
    <p:extLst>
      <p:ext uri="{BB962C8B-B14F-4D97-AF65-F5344CB8AC3E}">
        <p14:creationId xmlns:p14="http://schemas.microsoft.com/office/powerpoint/2010/main" val="140545899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5B261A5-26F9-3749-A514-B181B626DB77}" type="datetime3">
              <a:rPr lang="en-GB" sz="1400" smtClean="0"/>
              <a:t>15 January 2014</a:t>
            </a:fld>
            <a:endParaRPr lang="en-US" sz="1400"/>
          </a:p>
        </p:txBody>
      </p:sp>
      <p:sp>
        <p:nvSpPr>
          <p:cNvPr id="1126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126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E373AE7-927A-6A48-B25C-8A3E191533DE}" type="slidenum">
              <a:rPr lang="en-US" sz="1400"/>
              <a:pPr/>
              <a:t>106</a:t>
            </a:fld>
            <a:endParaRPr lang="en-US" sz="1400"/>
          </a:p>
        </p:txBody>
      </p:sp>
      <p:sp>
        <p:nvSpPr>
          <p:cNvPr id="112646" name="Rectangle 2"/>
          <p:cNvSpPr>
            <a:spLocks noGrp="1" noChangeArrowheads="1"/>
          </p:cNvSpPr>
          <p:nvPr>
            <p:ph type="title"/>
          </p:nvPr>
        </p:nvSpPr>
        <p:spPr>
          <a:xfrm>
            <a:off x="457200" y="-159082"/>
            <a:ext cx="8229600" cy="1143000"/>
          </a:xfrm>
        </p:spPr>
        <p:txBody>
          <a:bodyPr/>
          <a:lstStyle/>
          <a:p>
            <a:pPr eaLnBrk="1" hangingPunct="1"/>
            <a:r>
              <a:rPr lang="en-US" dirty="0">
                <a:solidFill>
                  <a:srgbClr val="000000"/>
                </a:solidFill>
                <a:latin typeface="Arial" charset="0"/>
              </a:rPr>
              <a:t>Part 5: Evolutionary Project Management </a:t>
            </a:r>
          </a:p>
        </p:txBody>
      </p:sp>
      <p:sp>
        <p:nvSpPr>
          <p:cNvPr id="112647" name="Rectangle 3"/>
          <p:cNvSpPr>
            <a:spLocks noGrp="1" noChangeArrowheads="1"/>
          </p:cNvSpPr>
          <p:nvPr>
            <p:ph type="body" idx="1"/>
          </p:nvPr>
        </p:nvSpPr>
        <p:spPr>
          <a:xfrm>
            <a:off x="457200" y="983918"/>
            <a:ext cx="4173850" cy="5142245"/>
          </a:xfrm>
        </p:spPr>
        <p:txBody>
          <a:bodyPr/>
          <a:lstStyle/>
          <a:p>
            <a:pPr eaLnBrk="1" hangingPunct="1"/>
            <a:r>
              <a:rPr lang="en-US" sz="2000" dirty="0">
                <a:latin typeface="Arial" charset="0"/>
              </a:rPr>
              <a:t>The fundamentals of an </a:t>
            </a:r>
            <a:r>
              <a:rPr lang="en-US" sz="2000" dirty="0" err="1">
                <a:latin typeface="Arial" charset="0"/>
              </a:rPr>
              <a:t>Evo</a:t>
            </a:r>
            <a:r>
              <a:rPr lang="en-US" sz="2000" dirty="0">
                <a:latin typeface="Arial" charset="0"/>
              </a:rPr>
              <a:t> step</a:t>
            </a:r>
          </a:p>
          <a:p>
            <a:pPr eaLnBrk="1" hangingPunct="1"/>
            <a:r>
              <a:rPr lang="en-US" sz="2000" dirty="0">
                <a:latin typeface="Arial" charset="0"/>
              </a:rPr>
              <a:t>How does </a:t>
            </a:r>
            <a:r>
              <a:rPr lang="en-US" sz="2000" dirty="0" err="1">
                <a:latin typeface="Arial" charset="0"/>
              </a:rPr>
              <a:t>Planguage</a:t>
            </a:r>
            <a:r>
              <a:rPr lang="en-US" sz="2000" dirty="0">
                <a:latin typeface="Arial" charset="0"/>
              </a:rPr>
              <a:t> support </a:t>
            </a:r>
            <a:r>
              <a:rPr lang="en-US" sz="2000" dirty="0" err="1">
                <a:latin typeface="Arial" charset="0"/>
              </a:rPr>
              <a:t>Evo</a:t>
            </a:r>
            <a:r>
              <a:rPr lang="en-US" sz="2000" dirty="0">
                <a:latin typeface="Arial" charset="0"/>
              </a:rPr>
              <a:t> project management?</a:t>
            </a:r>
          </a:p>
          <a:p>
            <a:pPr eaLnBrk="1" hangingPunct="1"/>
            <a:r>
              <a:rPr lang="en-US" sz="2000" dirty="0">
                <a:latin typeface="Arial" charset="0"/>
              </a:rPr>
              <a:t>How do you plan an </a:t>
            </a:r>
            <a:r>
              <a:rPr lang="en-US" sz="2000" dirty="0" err="1">
                <a:latin typeface="Arial" charset="0"/>
              </a:rPr>
              <a:t>Evo</a:t>
            </a:r>
            <a:r>
              <a:rPr lang="en-US" sz="2000" dirty="0">
                <a:latin typeface="Arial" charset="0"/>
              </a:rPr>
              <a:t> step in </a:t>
            </a:r>
            <a:r>
              <a:rPr lang="en-US" sz="2000" dirty="0" err="1">
                <a:latin typeface="Arial" charset="0"/>
              </a:rPr>
              <a:t>Planguage</a:t>
            </a:r>
            <a:r>
              <a:rPr lang="en-US" sz="2000" dirty="0">
                <a:latin typeface="Arial" charset="0"/>
              </a:rPr>
              <a:t>?</a:t>
            </a:r>
          </a:p>
          <a:p>
            <a:pPr eaLnBrk="1" hangingPunct="1"/>
            <a:r>
              <a:rPr lang="en-US" sz="2000" dirty="0">
                <a:latin typeface="Arial" charset="0"/>
              </a:rPr>
              <a:t>How does </a:t>
            </a:r>
            <a:r>
              <a:rPr lang="en-US" sz="2000" dirty="0" err="1">
                <a:latin typeface="Arial" charset="0"/>
              </a:rPr>
              <a:t>Evo</a:t>
            </a:r>
            <a:r>
              <a:rPr lang="en-US" sz="2000" dirty="0">
                <a:latin typeface="Arial" charset="0"/>
              </a:rPr>
              <a:t> relate to requirements?</a:t>
            </a:r>
          </a:p>
          <a:p>
            <a:pPr eaLnBrk="1" hangingPunct="1"/>
            <a:r>
              <a:rPr lang="en-US" sz="2000" dirty="0">
                <a:latin typeface="Arial" charset="0"/>
              </a:rPr>
              <a:t>How does </a:t>
            </a:r>
            <a:r>
              <a:rPr lang="en-US" sz="2000" dirty="0" err="1">
                <a:latin typeface="Arial" charset="0"/>
              </a:rPr>
              <a:t>Evo</a:t>
            </a:r>
            <a:r>
              <a:rPr lang="en-US" sz="2000" dirty="0">
                <a:latin typeface="Arial" charset="0"/>
              </a:rPr>
              <a:t> relate to Design?</a:t>
            </a:r>
          </a:p>
          <a:p>
            <a:pPr eaLnBrk="1" hangingPunct="1"/>
            <a:r>
              <a:rPr lang="en-US" sz="2000" dirty="0">
                <a:latin typeface="Arial" charset="0"/>
              </a:rPr>
              <a:t>How does </a:t>
            </a:r>
            <a:r>
              <a:rPr lang="en-US" sz="2000" dirty="0" err="1">
                <a:latin typeface="Arial" charset="0"/>
              </a:rPr>
              <a:t>Evo</a:t>
            </a:r>
            <a:r>
              <a:rPr lang="en-US" sz="2000" dirty="0">
                <a:latin typeface="Arial" charset="0"/>
              </a:rPr>
              <a:t> relate to Risk?</a:t>
            </a:r>
          </a:p>
          <a:p>
            <a:pPr eaLnBrk="1" hangingPunct="1"/>
            <a:r>
              <a:rPr lang="en-US" sz="2000" dirty="0">
                <a:latin typeface="Arial" charset="0"/>
              </a:rPr>
              <a:t>How does </a:t>
            </a:r>
            <a:r>
              <a:rPr lang="en-US" sz="2000" dirty="0" err="1">
                <a:latin typeface="Arial" charset="0"/>
              </a:rPr>
              <a:t>Evo</a:t>
            </a:r>
            <a:r>
              <a:rPr lang="en-US" sz="2000" dirty="0">
                <a:latin typeface="Arial" charset="0"/>
              </a:rPr>
              <a:t> relate to process improvement?</a:t>
            </a:r>
          </a:p>
          <a:p>
            <a:pPr eaLnBrk="1" hangingPunct="1"/>
            <a:r>
              <a:rPr lang="en-US" sz="2000" dirty="0">
                <a:latin typeface="Arial" charset="0"/>
              </a:rPr>
              <a:t>How does </a:t>
            </a:r>
            <a:r>
              <a:rPr lang="en-US" sz="2000" dirty="0" err="1">
                <a:latin typeface="Arial" charset="0"/>
              </a:rPr>
              <a:t>Evo</a:t>
            </a:r>
            <a:r>
              <a:rPr lang="en-US" sz="2000" dirty="0">
                <a:latin typeface="Arial" charset="0"/>
              </a:rPr>
              <a:t> relate to competitiveness?</a:t>
            </a:r>
          </a:p>
        </p:txBody>
      </p:sp>
      <p:graphicFrame>
        <p:nvGraphicFramePr>
          <p:cNvPr id="112642" name="Object 2"/>
          <p:cNvGraphicFramePr>
            <a:graphicFrameLocks noChangeAspect="1"/>
          </p:cNvGraphicFramePr>
          <p:nvPr/>
        </p:nvGraphicFramePr>
        <p:xfrm>
          <a:off x="4873625" y="838200"/>
          <a:ext cx="3965575" cy="5410200"/>
        </p:xfrm>
        <a:graphic>
          <a:graphicData uri="http://schemas.openxmlformats.org/presentationml/2006/ole">
            <mc:AlternateContent xmlns:mc="http://schemas.openxmlformats.org/markup-compatibility/2006">
              <mc:Choice xmlns:v="urn:schemas-microsoft-com:vml" Requires="v">
                <p:oleObj spid="_x0000_s41041" name="Document" r:id="rId5" imgW="2648712" imgH="3614928" progId="Word.Document.8">
                  <p:embed/>
                </p:oleObj>
              </mc:Choice>
              <mc:Fallback>
                <p:oleObj name="Document" r:id="rId5" imgW="2648712" imgH="361492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25" y="838200"/>
                        <a:ext cx="3965575"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84088324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B181DBC-CCC8-5D42-B04E-B98C30B93477}" type="datetime3">
              <a:rPr lang="en-GB" sz="1400" smtClean="0"/>
              <a:t>15 January 2014</a:t>
            </a:fld>
            <a:endParaRPr lang="en-US" sz="1400"/>
          </a:p>
        </p:txBody>
      </p:sp>
      <p:sp>
        <p:nvSpPr>
          <p:cNvPr id="1146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146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E2160FB-5935-2D41-8A6C-D31C54F19B32}" type="slidenum">
              <a:rPr lang="en-US" sz="1400"/>
              <a:pPr/>
              <a:t>107</a:t>
            </a:fld>
            <a:endParaRPr lang="en-US" sz="1400"/>
          </a:p>
        </p:txBody>
      </p:sp>
      <p:sp>
        <p:nvSpPr>
          <p:cNvPr id="114693" name="Rectangle 2"/>
          <p:cNvSpPr>
            <a:spLocks noGrp="1" noChangeArrowheads="1"/>
          </p:cNvSpPr>
          <p:nvPr>
            <p:ph type="title"/>
          </p:nvPr>
        </p:nvSpPr>
        <p:spPr>
          <a:xfrm>
            <a:off x="457200" y="274638"/>
            <a:ext cx="8229600" cy="258762"/>
          </a:xfrm>
        </p:spPr>
        <p:txBody>
          <a:bodyPr/>
          <a:lstStyle/>
          <a:p>
            <a:pPr eaLnBrk="1" hangingPunct="1"/>
            <a:r>
              <a:rPr lang="en-US" dirty="0">
                <a:latin typeface="Arial" charset="0"/>
              </a:rPr>
              <a:t>The fundamentals of an </a:t>
            </a:r>
            <a:r>
              <a:rPr lang="en-US" dirty="0" err="1">
                <a:latin typeface="Arial" charset="0"/>
              </a:rPr>
              <a:t>Evo</a:t>
            </a:r>
            <a:r>
              <a:rPr lang="en-US" dirty="0">
                <a:latin typeface="Arial" charset="0"/>
              </a:rPr>
              <a:t> step</a:t>
            </a:r>
            <a:br>
              <a:rPr lang="en-US" dirty="0">
                <a:latin typeface="Arial" charset="0"/>
              </a:rPr>
            </a:br>
            <a:endParaRPr lang="en-US" dirty="0">
              <a:latin typeface="Arial" charset="0"/>
            </a:endParaRPr>
          </a:p>
        </p:txBody>
      </p:sp>
      <p:sp>
        <p:nvSpPr>
          <p:cNvPr id="114694" name="Rectangle 3"/>
          <p:cNvSpPr>
            <a:spLocks noGrp="1" noChangeArrowheads="1"/>
          </p:cNvSpPr>
          <p:nvPr>
            <p:ph type="body" idx="1"/>
          </p:nvPr>
        </p:nvSpPr>
        <p:spPr>
          <a:xfrm>
            <a:off x="0" y="533400"/>
            <a:ext cx="3429000" cy="5257800"/>
          </a:xfrm>
        </p:spPr>
        <p:txBody>
          <a:bodyPr/>
          <a:lstStyle/>
          <a:p>
            <a:pPr eaLnBrk="1" hangingPunct="1">
              <a:lnSpc>
                <a:spcPct val="90000"/>
              </a:lnSpc>
            </a:pPr>
            <a:r>
              <a:rPr lang="en-US" sz="2400" dirty="0">
                <a:latin typeface="Arial" charset="0"/>
              </a:rPr>
              <a:t>An </a:t>
            </a:r>
            <a:r>
              <a:rPr lang="en-US" sz="2400" dirty="0" err="1">
                <a:latin typeface="Arial" charset="0"/>
              </a:rPr>
              <a:t>Evo</a:t>
            </a:r>
            <a:r>
              <a:rPr lang="en-US" sz="2400" dirty="0">
                <a:latin typeface="Arial" charset="0"/>
              </a:rPr>
              <a:t> step must</a:t>
            </a:r>
          </a:p>
          <a:p>
            <a:pPr lvl="1" eaLnBrk="1" hangingPunct="1">
              <a:lnSpc>
                <a:spcPct val="90000"/>
              </a:lnSpc>
            </a:pPr>
            <a:r>
              <a:rPr lang="en-US" sz="2000" dirty="0">
                <a:latin typeface="Arial" charset="0"/>
                <a:ea typeface="ＭＳ Ｐゴシック" charset="0"/>
              </a:rPr>
              <a:t>Deliver some planned function and/or performance values to some stakeholders</a:t>
            </a:r>
          </a:p>
          <a:p>
            <a:pPr lvl="1" eaLnBrk="1" hangingPunct="1">
              <a:lnSpc>
                <a:spcPct val="90000"/>
              </a:lnSpc>
            </a:pPr>
            <a:r>
              <a:rPr lang="en-US" sz="2000" dirty="0">
                <a:latin typeface="Arial" charset="0"/>
                <a:ea typeface="ＭＳ Ｐゴシック" charset="0"/>
              </a:rPr>
              <a:t>Maximize the efficiency (value to cost ratio) of the delivery</a:t>
            </a:r>
          </a:p>
          <a:p>
            <a:pPr lvl="1" eaLnBrk="1" hangingPunct="1">
              <a:lnSpc>
                <a:spcPct val="90000"/>
              </a:lnSpc>
            </a:pPr>
            <a:r>
              <a:rPr lang="en-US" sz="2000" dirty="0">
                <a:latin typeface="Arial" charset="0"/>
                <a:ea typeface="ＭＳ Ｐゴシック" charset="0"/>
              </a:rPr>
              <a:t>Give useful feedback before scaling up (risk management)</a:t>
            </a:r>
          </a:p>
          <a:p>
            <a:pPr lvl="1" eaLnBrk="1" hangingPunct="1">
              <a:lnSpc>
                <a:spcPct val="90000"/>
              </a:lnSpc>
            </a:pPr>
            <a:r>
              <a:rPr lang="en-US" sz="2000" dirty="0">
                <a:latin typeface="Arial" charset="0"/>
                <a:ea typeface="ＭＳ Ｐゴシック" charset="0"/>
              </a:rPr>
              <a:t>Give project teams practical experience in technology, engineering processes, and stakeholder feedback</a:t>
            </a:r>
          </a:p>
        </p:txBody>
      </p:sp>
      <p:sp>
        <p:nvSpPr>
          <p:cNvPr id="114695" name="Text Box 4"/>
          <p:cNvSpPr txBox="1">
            <a:spLocks noChangeArrowheads="1"/>
          </p:cNvSpPr>
          <p:nvPr/>
        </p:nvSpPr>
        <p:spPr bwMode="auto">
          <a:xfrm>
            <a:off x="3505200" y="533400"/>
            <a:ext cx="5562600" cy="574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1000" b="1">
                <a:latin typeface="Arial" charset="0"/>
              </a:rPr>
              <a:t>How to decompose systems into small evolutionary steps: (a list of practical tips)</a:t>
            </a:r>
          </a:p>
          <a:p>
            <a:r>
              <a:rPr lang="en-US" sz="1000">
                <a:latin typeface="Arial" charset="0"/>
              </a:rPr>
              <a:t>1 Believe there is a way to do it, you just have not found it yet!</a:t>
            </a:r>
          </a:p>
          <a:p>
            <a:pPr lvl="1"/>
            <a:r>
              <a:rPr lang="en-US" sz="1000">
                <a:latin typeface="Arial" charset="0"/>
              </a:rPr>
              <a:t>I have never seen an exception in 33 years of doing this within many varied cultures.</a:t>
            </a:r>
          </a:p>
          <a:p>
            <a:r>
              <a:rPr lang="en-US" sz="1000">
                <a:latin typeface="Arial" charset="0"/>
              </a:rPr>
              <a:t>2 Identify obstacles, but don't use them as excuses: use your imagination to get rid of them!</a:t>
            </a:r>
          </a:p>
          <a:p>
            <a:r>
              <a:rPr lang="en-US" sz="1000">
                <a:latin typeface="Arial" charset="0"/>
              </a:rPr>
              <a:t>3 Focus on some usefulness for the stakeholders: users, salesperson, installer, testers or customer. However small the positive contribution, something is better than nothing.</a:t>
            </a:r>
          </a:p>
          <a:p>
            <a:r>
              <a:rPr lang="en-US" sz="1000">
                <a:latin typeface="Arial" charset="0"/>
              </a:rPr>
              <a:t>4 Do </a:t>
            </a:r>
            <a:r>
              <a:rPr lang="en-US" sz="1000" u="sng">
                <a:latin typeface="Arial" charset="0"/>
              </a:rPr>
              <a:t>not</a:t>
            </a:r>
            <a:r>
              <a:rPr lang="en-US" sz="1000">
                <a:latin typeface="Arial" charset="0"/>
              </a:rPr>
              <a:t> focus on the design ideas themselves, they are distracting, especially for small initial cycles. Sometimes you have to ignore them entirely in the short term!</a:t>
            </a:r>
          </a:p>
          <a:p>
            <a:r>
              <a:rPr lang="en-US" sz="1000">
                <a:latin typeface="Arial" charset="0"/>
              </a:rPr>
              <a:t>5 Think one stakeholder. Think </a:t>
            </a:r>
            <a:r>
              <a:rPr lang="ja-JP" altLang="en-US" sz="1000">
                <a:latin typeface="Arial" charset="0"/>
              </a:rPr>
              <a:t>‘</a:t>
            </a:r>
            <a:r>
              <a:rPr lang="en-US" sz="1000">
                <a:latin typeface="Arial" charset="0"/>
              </a:rPr>
              <a:t>tomorrow</a:t>
            </a:r>
            <a:r>
              <a:rPr lang="ja-JP" altLang="en-US" sz="1000">
                <a:latin typeface="Arial" charset="0"/>
              </a:rPr>
              <a:t>’</a:t>
            </a:r>
            <a:r>
              <a:rPr lang="en-US" sz="1000">
                <a:latin typeface="Arial" charset="0"/>
              </a:rPr>
              <a:t> or </a:t>
            </a:r>
            <a:r>
              <a:rPr lang="ja-JP" altLang="en-US" sz="1000">
                <a:latin typeface="Arial" charset="0"/>
              </a:rPr>
              <a:t>‘</a:t>
            </a:r>
            <a:r>
              <a:rPr lang="en-US" sz="1000">
                <a:latin typeface="Arial" charset="0"/>
              </a:rPr>
              <a:t>next week.</a:t>
            </a:r>
            <a:r>
              <a:rPr lang="ja-JP" altLang="en-US" sz="1000">
                <a:latin typeface="Arial" charset="0"/>
              </a:rPr>
              <a:t>’</a:t>
            </a:r>
            <a:r>
              <a:rPr lang="en-US" sz="1000">
                <a:latin typeface="Arial" charset="0"/>
              </a:rPr>
              <a:t> Think of one interesting improvement. </a:t>
            </a:r>
          </a:p>
          <a:p>
            <a:r>
              <a:rPr lang="en-US" sz="1000">
                <a:latin typeface="Arial" charset="0"/>
              </a:rPr>
              <a:t>6 Focus on the results (You should have them defined in your targets. Focus on moving </a:t>
            </a:r>
            <a:r>
              <a:rPr lang="en-US" sz="1000" i="1">
                <a:latin typeface="Arial" charset="0"/>
              </a:rPr>
              <a:t>towards</a:t>
            </a:r>
            <a:r>
              <a:rPr lang="en-US" sz="1000">
                <a:latin typeface="Arial" charset="0"/>
              </a:rPr>
              <a:t> the Plan levels).</a:t>
            </a:r>
          </a:p>
          <a:p>
            <a:r>
              <a:rPr lang="en-US" sz="1000">
                <a:latin typeface="Arial" charset="0"/>
              </a:rPr>
              <a:t>7 Don't be afraid to use temporary-scaffolding designs. Their cost must be seen in the light of the value of making some progress, and getting practical experience.</a:t>
            </a:r>
          </a:p>
          <a:p>
            <a:r>
              <a:rPr lang="en-US" sz="1000">
                <a:latin typeface="Arial" charset="0"/>
              </a:rPr>
              <a:t>8 Don't be worried that your design is inelegant; it is results, that count, not style.</a:t>
            </a:r>
          </a:p>
          <a:p>
            <a:r>
              <a:rPr lang="en-US" sz="1000">
                <a:latin typeface="Arial" charset="0"/>
              </a:rPr>
              <a:t>9 Don't be afraid that the stakeholders won't like it. If you are focusing on the results they want, then by definition, they should like it. If you are not, then do!</a:t>
            </a:r>
          </a:p>
          <a:p>
            <a:r>
              <a:rPr lang="en-US" sz="1000">
                <a:latin typeface="Arial" charset="0"/>
              </a:rPr>
              <a:t>10 Don't get so worried about "what might happen afterwards" that you can make no practical progress. </a:t>
            </a:r>
          </a:p>
          <a:p>
            <a:r>
              <a:rPr lang="en-US" sz="1000">
                <a:latin typeface="Arial" charset="0"/>
              </a:rPr>
              <a:t>11 You cannot foresee everything. Don't even think about it!</a:t>
            </a:r>
          </a:p>
          <a:p>
            <a:r>
              <a:rPr lang="en-US" sz="1000">
                <a:latin typeface="Arial" charset="0"/>
              </a:rPr>
              <a:t>12 If you focus on helping your stakeholder in practice, now, where they really need it, you will be forgiven a lot of </a:t>
            </a:r>
            <a:r>
              <a:rPr lang="ja-JP" altLang="en-US" sz="1000">
                <a:latin typeface="Arial" charset="0"/>
              </a:rPr>
              <a:t>‘</a:t>
            </a:r>
            <a:r>
              <a:rPr lang="en-US" sz="1000">
                <a:latin typeface="Arial" charset="0"/>
              </a:rPr>
              <a:t>sins</a:t>
            </a:r>
            <a:r>
              <a:rPr lang="ja-JP" altLang="en-US" sz="1000">
                <a:latin typeface="Arial" charset="0"/>
              </a:rPr>
              <a:t>’</a:t>
            </a:r>
            <a:r>
              <a:rPr lang="en-US" sz="1000">
                <a:latin typeface="Arial" charset="0"/>
              </a:rPr>
              <a:t>!</a:t>
            </a:r>
          </a:p>
          <a:p>
            <a:r>
              <a:rPr lang="en-US" sz="1000">
                <a:latin typeface="Arial" charset="0"/>
              </a:rPr>
              <a:t>13 You can understand things much better, by getting some practical experience (and removing some of your fears).</a:t>
            </a:r>
          </a:p>
          <a:p>
            <a:r>
              <a:rPr lang="en-US" sz="1000">
                <a:latin typeface="Arial" charset="0"/>
              </a:rPr>
              <a:t>14 Do early cycles, on </a:t>
            </a:r>
            <a:r>
              <a:rPr lang="en-US" sz="1000" i="1">
                <a:latin typeface="Arial" charset="0"/>
              </a:rPr>
              <a:t>willing local mature</a:t>
            </a:r>
            <a:r>
              <a:rPr lang="en-US" sz="1000">
                <a:latin typeface="Arial" charset="0"/>
              </a:rPr>
              <a:t> parts of your user/stakeholder community.</a:t>
            </a:r>
          </a:p>
          <a:p>
            <a:r>
              <a:rPr lang="en-US" sz="1000">
                <a:latin typeface="Arial" charset="0"/>
              </a:rPr>
              <a:t>15 When some cycles, like a purchase-order cycle, take a long time, initiate them early, and do other useful cycles while you wait. This is called </a:t>
            </a:r>
            <a:r>
              <a:rPr lang="ja-JP" altLang="en-US" sz="1000">
                <a:latin typeface="Arial" charset="0"/>
              </a:rPr>
              <a:t>‘</a:t>
            </a:r>
            <a:r>
              <a:rPr lang="en-US" sz="1000">
                <a:latin typeface="Arial" charset="0"/>
              </a:rPr>
              <a:t>backroom concurrent engineering</a:t>
            </a:r>
            <a:r>
              <a:rPr lang="ja-JP" altLang="en-US" sz="1000">
                <a:latin typeface="Arial" charset="0"/>
              </a:rPr>
              <a:t>’</a:t>
            </a:r>
            <a:r>
              <a:rPr lang="en-US" sz="1000">
                <a:latin typeface="Arial" charset="0"/>
              </a:rPr>
              <a:t>.</a:t>
            </a:r>
          </a:p>
          <a:p>
            <a:r>
              <a:rPr lang="en-US" sz="1000">
                <a:latin typeface="Arial" charset="0"/>
              </a:rPr>
              <a:t>16 If something seems to need to wait for </a:t>
            </a:r>
            <a:r>
              <a:rPr lang="ja-JP" altLang="en-US" sz="1000">
                <a:latin typeface="Arial" charset="0"/>
              </a:rPr>
              <a:t>‘</a:t>
            </a:r>
            <a:r>
              <a:rPr lang="en-US" sz="1000">
                <a:latin typeface="Arial" charset="0"/>
              </a:rPr>
              <a:t>the big new system</a:t>
            </a:r>
            <a:r>
              <a:rPr lang="ja-JP" altLang="en-US" sz="1000">
                <a:latin typeface="Arial" charset="0"/>
              </a:rPr>
              <a:t>’</a:t>
            </a:r>
            <a:r>
              <a:rPr lang="en-US" sz="1000">
                <a:latin typeface="Arial" charset="0"/>
              </a:rPr>
              <a:t>, ask if you cannot usefully do it with the </a:t>
            </a:r>
            <a:r>
              <a:rPr lang="ja-JP" altLang="en-US" sz="1000">
                <a:latin typeface="Arial" charset="0"/>
              </a:rPr>
              <a:t>‘</a:t>
            </a:r>
            <a:r>
              <a:rPr lang="en-US" sz="1000">
                <a:latin typeface="Arial" charset="0"/>
              </a:rPr>
              <a:t>awful old system</a:t>
            </a:r>
            <a:r>
              <a:rPr lang="ja-JP" altLang="en-US" sz="1000">
                <a:latin typeface="Arial" charset="0"/>
              </a:rPr>
              <a:t>’</a:t>
            </a:r>
            <a:r>
              <a:rPr lang="en-US" sz="1000">
                <a:latin typeface="Arial" charset="0"/>
              </a:rPr>
              <a:t>, so as to pilot it realistically, and perhaps alleviate some 'pain' in the old system.</a:t>
            </a:r>
          </a:p>
          <a:p>
            <a:r>
              <a:rPr lang="en-US" sz="1000">
                <a:latin typeface="Arial" charset="0"/>
              </a:rPr>
              <a:t>17 If something seems too costly to buy, for limited initial use, see if you can negotiate some kind of </a:t>
            </a:r>
            <a:r>
              <a:rPr lang="ja-JP" altLang="en-US" sz="1000">
                <a:latin typeface="Arial" charset="0"/>
              </a:rPr>
              <a:t>‘</a:t>
            </a:r>
            <a:r>
              <a:rPr lang="en-US" sz="1000">
                <a:latin typeface="Arial" charset="0"/>
              </a:rPr>
              <a:t>pay as you really use</a:t>
            </a:r>
            <a:r>
              <a:rPr lang="ja-JP" altLang="en-US" sz="1000">
                <a:latin typeface="Arial" charset="0"/>
              </a:rPr>
              <a:t>’</a:t>
            </a:r>
            <a:r>
              <a:rPr lang="en-US" sz="1000">
                <a:latin typeface="Arial" charset="0"/>
              </a:rPr>
              <a:t> contract. Most suppliers would like to do this to get your patronage, and to avoid competitors making the same deal. </a:t>
            </a:r>
          </a:p>
          <a:p>
            <a:r>
              <a:rPr lang="en-US" sz="1000">
                <a:latin typeface="Arial" charset="0"/>
              </a:rPr>
              <a:t>18 If you can't think of some useful small cycles, then talk directly with the real </a:t>
            </a:r>
            <a:r>
              <a:rPr lang="ja-JP" altLang="en-US" sz="1000">
                <a:latin typeface="Arial" charset="0"/>
              </a:rPr>
              <a:t>‘</a:t>
            </a:r>
            <a:r>
              <a:rPr lang="en-US" sz="1000">
                <a:latin typeface="Arial" charset="0"/>
              </a:rPr>
              <a:t>customer</a:t>
            </a:r>
            <a:r>
              <a:rPr lang="ja-JP" altLang="en-US" sz="1000">
                <a:latin typeface="Arial" charset="0"/>
              </a:rPr>
              <a:t>’</a:t>
            </a:r>
            <a:r>
              <a:rPr lang="en-US" sz="1000">
                <a:latin typeface="Arial" charset="0"/>
              </a:rPr>
              <a:t>, stakeholders, or end user. They probably have dozens of suggestions.</a:t>
            </a:r>
          </a:p>
          <a:p>
            <a:r>
              <a:rPr lang="en-US" sz="1000">
                <a:latin typeface="Arial" charset="0"/>
              </a:rPr>
              <a:t>19 Talk with end users and other stakeholders in any case, they have insights you need.</a:t>
            </a:r>
          </a:p>
          <a:p>
            <a:r>
              <a:rPr lang="en-US" sz="1000">
                <a:latin typeface="Arial" charset="0"/>
              </a:rPr>
              <a:t>20 Don't be afraid to use the old system and the old </a:t>
            </a:r>
            <a:r>
              <a:rPr lang="ja-JP" altLang="en-US" sz="1000">
                <a:latin typeface="Arial" charset="0"/>
              </a:rPr>
              <a:t>‘</a:t>
            </a:r>
            <a:r>
              <a:rPr lang="en-US" sz="1000">
                <a:latin typeface="Arial" charset="0"/>
              </a:rPr>
              <a:t>culture</a:t>
            </a:r>
            <a:r>
              <a:rPr lang="ja-JP" altLang="en-US" sz="1000">
                <a:latin typeface="Arial" charset="0"/>
              </a:rPr>
              <a:t>’</a:t>
            </a:r>
            <a:r>
              <a:rPr lang="en-US" sz="1000">
                <a:latin typeface="Arial" charset="0"/>
              </a:rPr>
              <a:t> as a launching platform for the radical new system. There is a lot of merit in this, and many people overlook it.</a:t>
            </a:r>
          </a:p>
        </p:txBody>
      </p:sp>
    </p:spTree>
    <p:extLst>
      <p:ext uri="{BB962C8B-B14F-4D97-AF65-F5344CB8AC3E}">
        <p14:creationId xmlns:p14="http://schemas.microsoft.com/office/powerpoint/2010/main" val="189766913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6FAF04C-C7F2-334E-881F-416642D25E61}" type="datetime3">
              <a:rPr lang="en-GB" sz="1400" smtClean="0"/>
              <a:t>15 January 2014</a:t>
            </a:fld>
            <a:endParaRPr lang="en-US" sz="1400"/>
          </a:p>
        </p:txBody>
      </p:sp>
      <p:sp>
        <p:nvSpPr>
          <p:cNvPr id="1167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167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7B91854C-FBFD-0E49-B43A-37A22078395F}" type="slidenum">
              <a:rPr lang="en-US" sz="1400"/>
              <a:pPr/>
              <a:t>108</a:t>
            </a:fld>
            <a:endParaRPr lang="en-US" sz="1400"/>
          </a:p>
        </p:txBody>
      </p:sp>
      <p:sp>
        <p:nvSpPr>
          <p:cNvPr id="116741" name="Rectangle 2"/>
          <p:cNvSpPr>
            <a:spLocks noGrp="1" noChangeArrowheads="1"/>
          </p:cNvSpPr>
          <p:nvPr>
            <p:ph type="title"/>
          </p:nvPr>
        </p:nvSpPr>
        <p:spPr>
          <a:xfrm>
            <a:off x="457200" y="274638"/>
            <a:ext cx="8229600" cy="258762"/>
          </a:xfrm>
        </p:spPr>
        <p:txBody>
          <a:bodyPr/>
          <a:lstStyle/>
          <a:p>
            <a:pPr eaLnBrk="1" hangingPunct="1"/>
            <a:r>
              <a:rPr lang="en-US" sz="2000" dirty="0">
                <a:latin typeface="Arial" charset="0"/>
              </a:rPr>
              <a:t>How does </a:t>
            </a:r>
            <a:r>
              <a:rPr lang="en-US" sz="2000" dirty="0" err="1">
                <a:latin typeface="Arial" charset="0"/>
              </a:rPr>
              <a:t>Planguage</a:t>
            </a:r>
            <a:r>
              <a:rPr lang="en-US" sz="2000" dirty="0">
                <a:latin typeface="Arial" charset="0"/>
              </a:rPr>
              <a:t> support </a:t>
            </a:r>
            <a:r>
              <a:rPr lang="en-US" sz="2000" dirty="0" err="1">
                <a:latin typeface="Arial" charset="0"/>
              </a:rPr>
              <a:t>Evo</a:t>
            </a:r>
            <a:r>
              <a:rPr lang="en-US" sz="2000" dirty="0">
                <a:latin typeface="Arial" charset="0"/>
              </a:rPr>
              <a:t> project management?</a:t>
            </a:r>
            <a:br>
              <a:rPr lang="en-US" sz="2000" dirty="0">
                <a:latin typeface="Arial" charset="0"/>
              </a:rPr>
            </a:br>
            <a:endParaRPr lang="en-US" sz="2000" dirty="0">
              <a:latin typeface="Arial" charset="0"/>
            </a:endParaRPr>
          </a:p>
        </p:txBody>
      </p:sp>
      <p:sp>
        <p:nvSpPr>
          <p:cNvPr id="116742" name="Rectangle 3"/>
          <p:cNvSpPr>
            <a:spLocks noGrp="1" noChangeArrowheads="1"/>
          </p:cNvSpPr>
          <p:nvPr>
            <p:ph type="body" idx="1"/>
          </p:nvPr>
        </p:nvSpPr>
        <p:spPr>
          <a:xfrm>
            <a:off x="457200" y="1600200"/>
            <a:ext cx="4152034" cy="4525963"/>
          </a:xfrm>
        </p:spPr>
        <p:txBody>
          <a:bodyPr/>
          <a:lstStyle/>
          <a:p>
            <a:pPr eaLnBrk="1" hangingPunct="1"/>
            <a:r>
              <a:rPr lang="en-US" dirty="0">
                <a:latin typeface="Arial" charset="0"/>
              </a:rPr>
              <a:t>Well-defined requirements are the </a:t>
            </a:r>
            <a:r>
              <a:rPr lang="en-US" i="1" dirty="0">
                <a:latin typeface="Arial" charset="0"/>
              </a:rPr>
              <a:t>project management</a:t>
            </a:r>
            <a:r>
              <a:rPr lang="en-US" dirty="0">
                <a:latin typeface="Arial" charset="0"/>
              </a:rPr>
              <a:t> </a:t>
            </a:r>
          </a:p>
          <a:p>
            <a:pPr lvl="1" eaLnBrk="1" hangingPunct="1"/>
            <a:r>
              <a:rPr lang="en-US" dirty="0">
                <a:latin typeface="Arial" charset="0"/>
                <a:ea typeface="ＭＳ Ｐゴシック" charset="0"/>
              </a:rPr>
              <a:t>result delivery targets and </a:t>
            </a:r>
          </a:p>
          <a:p>
            <a:pPr lvl="1" eaLnBrk="1" hangingPunct="1"/>
            <a:r>
              <a:rPr lang="en-US" dirty="0">
                <a:latin typeface="Arial" charset="0"/>
                <a:ea typeface="ＭＳ Ｐゴシック" charset="0"/>
              </a:rPr>
              <a:t>constraints</a:t>
            </a:r>
          </a:p>
          <a:p>
            <a:pPr eaLnBrk="1" hangingPunct="1"/>
            <a:r>
              <a:rPr lang="en-US" dirty="0">
                <a:latin typeface="Arial" charset="0"/>
              </a:rPr>
              <a:t>Well-defined </a:t>
            </a:r>
            <a:r>
              <a:rPr lang="en-US" i="1" dirty="0">
                <a:latin typeface="Arial" charset="0"/>
              </a:rPr>
              <a:t>designs</a:t>
            </a:r>
            <a:r>
              <a:rPr lang="en-US" dirty="0">
                <a:latin typeface="Arial" charset="0"/>
              </a:rPr>
              <a:t>, and quantified </a:t>
            </a:r>
            <a:r>
              <a:rPr lang="en-US" i="1" dirty="0">
                <a:latin typeface="Arial" charset="0"/>
              </a:rPr>
              <a:t>impact estimates</a:t>
            </a:r>
            <a:r>
              <a:rPr lang="en-US" dirty="0">
                <a:latin typeface="Arial" charset="0"/>
              </a:rPr>
              <a:t> help </a:t>
            </a:r>
            <a:r>
              <a:rPr lang="en-US" i="1" dirty="0">
                <a:latin typeface="Arial" charset="0"/>
              </a:rPr>
              <a:t>control</a:t>
            </a:r>
            <a:r>
              <a:rPr lang="en-US" dirty="0">
                <a:latin typeface="Arial" charset="0"/>
              </a:rPr>
              <a:t> </a:t>
            </a:r>
          </a:p>
          <a:p>
            <a:pPr lvl="1" eaLnBrk="1" hangingPunct="1"/>
            <a:r>
              <a:rPr lang="en-US" dirty="0">
                <a:latin typeface="Arial" charset="0"/>
                <a:ea typeface="ＭＳ Ｐゴシック" charset="0"/>
              </a:rPr>
              <a:t>the delivery and </a:t>
            </a:r>
          </a:p>
          <a:p>
            <a:pPr lvl="1" eaLnBrk="1" hangingPunct="1"/>
            <a:r>
              <a:rPr lang="en-US" dirty="0">
                <a:latin typeface="Arial" charset="0"/>
                <a:ea typeface="ＭＳ Ｐゴシック" charset="0"/>
              </a:rPr>
              <a:t>implementation process</a:t>
            </a:r>
          </a:p>
        </p:txBody>
      </p:sp>
      <p:pic>
        <p:nvPicPr>
          <p:cNvPr id="1167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38" y="533400"/>
            <a:ext cx="3929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60368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19D011C-57AE-D74E-8729-31923BCD46A3}" type="datetime3">
              <a:rPr lang="en-GB" sz="1400" smtClean="0"/>
              <a:t>15 January 2014</a:t>
            </a:fld>
            <a:endParaRPr lang="en-US" sz="1400"/>
          </a:p>
        </p:txBody>
      </p:sp>
      <p:sp>
        <p:nvSpPr>
          <p:cNvPr id="1187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187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1FBD29AC-C4D8-FE42-97AA-4371C7A8C8DB}" type="slidenum">
              <a:rPr lang="en-US" sz="1400"/>
              <a:pPr/>
              <a:t>109</a:t>
            </a:fld>
            <a:endParaRPr lang="en-US" sz="1400"/>
          </a:p>
        </p:txBody>
      </p:sp>
      <p:sp>
        <p:nvSpPr>
          <p:cNvPr id="118789" name="Rectangle 2"/>
          <p:cNvSpPr>
            <a:spLocks noGrp="1" noChangeArrowheads="1"/>
          </p:cNvSpPr>
          <p:nvPr>
            <p:ph type="title"/>
          </p:nvPr>
        </p:nvSpPr>
        <p:spPr>
          <a:xfrm>
            <a:off x="457200" y="274638"/>
            <a:ext cx="8229600" cy="258762"/>
          </a:xfrm>
        </p:spPr>
        <p:txBody>
          <a:bodyPr/>
          <a:lstStyle/>
          <a:p>
            <a:pPr eaLnBrk="1" hangingPunct="1"/>
            <a:r>
              <a:rPr lang="en-US" dirty="0">
                <a:latin typeface="Arial" charset="0"/>
              </a:rPr>
              <a:t>How do you plan an </a:t>
            </a:r>
            <a:r>
              <a:rPr lang="en-US" dirty="0" err="1">
                <a:latin typeface="Arial" charset="0"/>
              </a:rPr>
              <a:t>Evo</a:t>
            </a:r>
            <a:r>
              <a:rPr lang="en-US" dirty="0">
                <a:latin typeface="Arial" charset="0"/>
              </a:rPr>
              <a:t> step in </a:t>
            </a:r>
            <a:r>
              <a:rPr lang="en-US" dirty="0" err="1">
                <a:latin typeface="Arial" charset="0"/>
              </a:rPr>
              <a:t>Planguage</a:t>
            </a:r>
            <a:r>
              <a:rPr lang="en-US" dirty="0">
                <a:latin typeface="Arial" charset="0"/>
              </a:rPr>
              <a:t>?</a:t>
            </a:r>
            <a:br>
              <a:rPr lang="en-US" dirty="0">
                <a:latin typeface="Arial" charset="0"/>
              </a:rPr>
            </a:br>
            <a:endParaRPr lang="en-US" dirty="0">
              <a:latin typeface="Arial" charset="0"/>
            </a:endParaRPr>
          </a:p>
        </p:txBody>
      </p:sp>
      <p:sp>
        <p:nvSpPr>
          <p:cNvPr id="118790" name="Rectangle 3"/>
          <p:cNvSpPr>
            <a:spLocks noGrp="1" noChangeArrowheads="1"/>
          </p:cNvSpPr>
          <p:nvPr>
            <p:ph type="body" idx="1"/>
          </p:nvPr>
        </p:nvSpPr>
        <p:spPr>
          <a:xfrm>
            <a:off x="228600" y="533400"/>
            <a:ext cx="8534400" cy="5715000"/>
          </a:xfrm>
        </p:spPr>
        <p:txBody>
          <a:bodyPr/>
          <a:lstStyle/>
          <a:p>
            <a:pPr eaLnBrk="1" hangingPunct="1">
              <a:lnSpc>
                <a:spcPct val="90000"/>
              </a:lnSpc>
              <a:buFontTx/>
              <a:buNone/>
            </a:pPr>
            <a:r>
              <a:rPr lang="en-US" sz="1600" b="1" dirty="0">
                <a:solidFill>
                  <a:srgbClr val="000000"/>
                </a:solidFill>
                <a:latin typeface="Arial" charset="0"/>
              </a:rPr>
              <a:t>Step Name:</a:t>
            </a:r>
            <a:r>
              <a:rPr lang="en-US" sz="1600" dirty="0">
                <a:solidFill>
                  <a:srgbClr val="000000"/>
                </a:solidFill>
                <a:latin typeface="Arial" charset="0"/>
              </a:rPr>
              <a:t> Tutorial [7777, Basic].</a:t>
            </a:r>
          </a:p>
          <a:p>
            <a:pPr eaLnBrk="1" hangingPunct="1">
              <a:lnSpc>
                <a:spcPct val="90000"/>
              </a:lnSpc>
              <a:buFontTx/>
              <a:buNone/>
            </a:pPr>
            <a:r>
              <a:rPr lang="en-US" sz="1600" b="1" dirty="0">
                <a:solidFill>
                  <a:srgbClr val="000000"/>
                </a:solidFill>
                <a:latin typeface="Arial" charset="0"/>
              </a:rPr>
              <a:t>Stakeholder:</a:t>
            </a:r>
            <a:r>
              <a:rPr lang="en-US" sz="1600" dirty="0">
                <a:solidFill>
                  <a:srgbClr val="000000"/>
                </a:solidFill>
                <a:latin typeface="Arial" charset="0"/>
              </a:rPr>
              <a:t> Marketing, XX (&lt;agreed, Next Friday&gt;).</a:t>
            </a:r>
          </a:p>
          <a:p>
            <a:pPr eaLnBrk="1" hangingPunct="1">
              <a:lnSpc>
                <a:spcPct val="90000"/>
              </a:lnSpc>
              <a:buFontTx/>
              <a:buNone/>
            </a:pPr>
            <a:r>
              <a:rPr lang="en-US" sz="1600" b="1" dirty="0">
                <a:solidFill>
                  <a:srgbClr val="000000"/>
                </a:solidFill>
                <a:latin typeface="Arial" charset="0"/>
              </a:rPr>
              <a:t>Step </a:t>
            </a:r>
            <a:r>
              <a:rPr lang="en-US" sz="1600" b="1" dirty="0" err="1">
                <a:solidFill>
                  <a:srgbClr val="000000"/>
                </a:solidFill>
                <a:latin typeface="Arial" charset="0"/>
              </a:rPr>
              <a:t>Implementor</a:t>
            </a:r>
            <a:r>
              <a:rPr lang="en-US" sz="1600" b="1" dirty="0">
                <a:solidFill>
                  <a:srgbClr val="000000"/>
                </a:solidFill>
                <a:latin typeface="Arial" charset="0"/>
              </a:rPr>
              <a:t>:</a:t>
            </a:r>
            <a:r>
              <a:rPr lang="en-US" sz="1600" dirty="0">
                <a:solidFill>
                  <a:srgbClr val="000000"/>
                </a:solidFill>
                <a:latin typeface="Arial" charset="0"/>
              </a:rPr>
              <a:t> &lt;XX&gt;.</a:t>
            </a:r>
          </a:p>
          <a:p>
            <a:pPr eaLnBrk="1" hangingPunct="1">
              <a:lnSpc>
                <a:spcPct val="90000"/>
              </a:lnSpc>
              <a:buFontTx/>
              <a:buNone/>
            </a:pPr>
            <a:r>
              <a:rPr lang="en-US" sz="1600" b="1" dirty="0">
                <a:solidFill>
                  <a:srgbClr val="000000"/>
                </a:solidFill>
                <a:latin typeface="Arial" charset="0"/>
              </a:rPr>
              <a:t>Step Content:</a:t>
            </a:r>
            <a:r>
              <a:rPr lang="en-US" sz="1600" dirty="0">
                <a:solidFill>
                  <a:srgbClr val="000000"/>
                </a:solidFill>
                <a:latin typeface="Arial" charset="0"/>
              </a:rPr>
              <a:t>	</a:t>
            </a:r>
            <a:r>
              <a:rPr lang="en-GB" sz="1600" dirty="0">
                <a:latin typeface="Arial" charset="0"/>
              </a:rPr>
              <a:t>HCTD :&lt;Hard Copy Text document&gt; &lt;- Can do 1 week MMM.</a:t>
            </a:r>
          </a:p>
          <a:p>
            <a:pPr eaLnBrk="1" hangingPunct="1">
              <a:lnSpc>
                <a:spcPct val="90000"/>
              </a:lnSpc>
              <a:buFontTx/>
              <a:buNone/>
            </a:pPr>
            <a:r>
              <a:rPr lang="en-US" sz="1600" dirty="0">
                <a:solidFill>
                  <a:srgbClr val="000000"/>
                </a:solidFill>
                <a:latin typeface="Arial" charset="0"/>
              </a:rPr>
              <a:t>. Basic minimal functions</a:t>
            </a:r>
          </a:p>
          <a:p>
            <a:pPr eaLnBrk="1" hangingPunct="1">
              <a:lnSpc>
                <a:spcPct val="90000"/>
              </a:lnSpc>
              <a:buFontTx/>
              <a:buNone/>
            </a:pPr>
            <a:r>
              <a:rPr lang="en-US" sz="1600" dirty="0">
                <a:solidFill>
                  <a:srgbClr val="000000"/>
                </a:solidFill>
                <a:latin typeface="Arial" charset="0"/>
              </a:rPr>
              <a:t>. Step by Step Instructions, in English</a:t>
            </a:r>
          </a:p>
          <a:p>
            <a:pPr eaLnBrk="1" hangingPunct="1">
              <a:lnSpc>
                <a:spcPct val="90000"/>
              </a:lnSpc>
              <a:buFontTx/>
              <a:buNone/>
            </a:pPr>
            <a:r>
              <a:rPr lang="en-US" sz="1600" dirty="0">
                <a:solidFill>
                  <a:srgbClr val="000000"/>
                </a:solidFill>
                <a:latin typeface="Arial" charset="0"/>
              </a:rPr>
              <a:t>. Focus on sales aspects, not how to do it (not yet, in this step)</a:t>
            </a:r>
          </a:p>
          <a:p>
            <a:pPr eaLnBrk="1" hangingPunct="1">
              <a:lnSpc>
                <a:spcPct val="90000"/>
              </a:lnSpc>
              <a:buFontTx/>
              <a:buNone/>
            </a:pPr>
            <a:r>
              <a:rPr lang="en-US" sz="1600" dirty="0">
                <a:solidFill>
                  <a:srgbClr val="000000"/>
                </a:solidFill>
                <a:latin typeface="Arial" charset="0"/>
              </a:rPr>
              <a:t>. Go to specific web sites</a:t>
            </a:r>
          </a:p>
          <a:p>
            <a:pPr eaLnBrk="1" hangingPunct="1">
              <a:lnSpc>
                <a:spcPct val="90000"/>
              </a:lnSpc>
              <a:buFontTx/>
              <a:buNone/>
            </a:pPr>
            <a:r>
              <a:rPr lang="en-US" sz="1600" dirty="0">
                <a:solidFill>
                  <a:srgbClr val="000000"/>
                </a:solidFill>
                <a:latin typeface="Arial" charset="0"/>
              </a:rPr>
              <a:t>. Pinpoint some characteristics of what we see on the terminal</a:t>
            </a:r>
          </a:p>
          <a:p>
            <a:pPr eaLnBrk="1" hangingPunct="1">
              <a:lnSpc>
                <a:spcPct val="90000"/>
              </a:lnSpc>
              <a:buFontTx/>
              <a:buNone/>
            </a:pPr>
            <a:r>
              <a:rPr lang="en-US" sz="1600" dirty="0">
                <a:solidFill>
                  <a:srgbClr val="000000"/>
                </a:solidFill>
                <a:latin typeface="Arial" charset="0"/>
              </a:rPr>
              <a:t>. Compared with what we see on a PC or other terminal</a:t>
            </a:r>
          </a:p>
          <a:p>
            <a:pPr eaLnBrk="1" hangingPunct="1">
              <a:lnSpc>
                <a:spcPct val="90000"/>
              </a:lnSpc>
              <a:buFontTx/>
              <a:buNone/>
            </a:pPr>
            <a:r>
              <a:rPr lang="en-US" sz="1600" dirty="0">
                <a:solidFill>
                  <a:srgbClr val="000000"/>
                </a:solidFill>
                <a:latin typeface="Arial" charset="0"/>
              </a:rPr>
              <a:t>. What instructions should be on the terminal to begin </a:t>
            </a:r>
          </a:p>
          <a:p>
            <a:pPr eaLnBrk="1" hangingPunct="1">
              <a:lnSpc>
                <a:spcPct val="90000"/>
              </a:lnSpc>
              <a:buFontTx/>
              <a:buNone/>
            </a:pPr>
            <a:r>
              <a:rPr lang="en-US" sz="1600" dirty="0">
                <a:solidFill>
                  <a:srgbClr val="000000"/>
                </a:solidFill>
                <a:latin typeface="Arial" charset="0"/>
              </a:rPr>
              <a:t>. Questionnaire for Stakeholder</a:t>
            </a:r>
          </a:p>
          <a:p>
            <a:pPr eaLnBrk="1" hangingPunct="1">
              <a:lnSpc>
                <a:spcPct val="90000"/>
              </a:lnSpc>
              <a:buFontTx/>
              <a:buNone/>
            </a:pPr>
            <a:r>
              <a:rPr lang="en-US" sz="1600" dirty="0">
                <a:solidFill>
                  <a:srgbClr val="000000"/>
                </a:solidFill>
                <a:latin typeface="Arial" charset="0"/>
              </a:rPr>
              <a:t>. Intended audience: Marketing</a:t>
            </a:r>
          </a:p>
          <a:p>
            <a:pPr eaLnBrk="1" hangingPunct="1">
              <a:lnSpc>
                <a:spcPct val="90000"/>
              </a:lnSpc>
              <a:buFontTx/>
              <a:buNone/>
            </a:pPr>
            <a:r>
              <a:rPr lang="en-US" sz="1600" dirty="0">
                <a:solidFill>
                  <a:srgbClr val="000000"/>
                </a:solidFill>
                <a:latin typeface="Arial" charset="0"/>
              </a:rPr>
              <a:t>. Process for Testing with Stakeholder (example observation, times)</a:t>
            </a:r>
          </a:p>
          <a:p>
            <a:pPr eaLnBrk="1" hangingPunct="1">
              <a:lnSpc>
                <a:spcPct val="90000"/>
              </a:lnSpc>
              <a:buFontTx/>
              <a:buNone/>
            </a:pPr>
            <a:r>
              <a:rPr lang="en-US" sz="1600" dirty="0">
                <a:solidFill>
                  <a:srgbClr val="000000"/>
                </a:solidFill>
                <a:latin typeface="Arial" charset="0"/>
              </a:rPr>
              <a:t>. No illustrations, just text.</a:t>
            </a:r>
          </a:p>
          <a:p>
            <a:pPr eaLnBrk="1" hangingPunct="1">
              <a:lnSpc>
                <a:spcPct val="90000"/>
              </a:lnSpc>
              <a:buFontTx/>
              <a:buNone/>
            </a:pPr>
            <a:r>
              <a:rPr lang="en-US" sz="1600" b="1" dirty="0">
                <a:solidFill>
                  <a:srgbClr val="000000"/>
                </a:solidFill>
                <a:latin typeface="Arial" charset="0"/>
              </a:rPr>
              <a:t>Step Value:</a:t>
            </a:r>
            <a:r>
              <a:rPr lang="en-US" sz="1600" dirty="0">
                <a:solidFill>
                  <a:srgbClr val="000000"/>
                </a:solidFill>
                <a:latin typeface="Arial" charset="0"/>
              </a:rPr>
              <a:t> Stakeholder: TTT: </a:t>
            </a:r>
            <a:r>
              <a:rPr lang="en-US" sz="1600" dirty="0" err="1">
                <a:solidFill>
                  <a:srgbClr val="000000"/>
                </a:solidFill>
                <a:latin typeface="Arial" charset="0"/>
              </a:rPr>
              <a:t>Saleability</a:t>
            </a:r>
            <a:r>
              <a:rPr lang="en-US" sz="1600" dirty="0">
                <a:solidFill>
                  <a:srgbClr val="000000"/>
                </a:solidFill>
                <a:latin typeface="Arial" charset="0"/>
              </a:rPr>
              <a:t>: &lt;some possibility of value&gt;.</a:t>
            </a:r>
          </a:p>
          <a:p>
            <a:pPr eaLnBrk="1" hangingPunct="1">
              <a:lnSpc>
                <a:spcPct val="90000"/>
              </a:lnSpc>
              <a:buFontTx/>
              <a:buNone/>
            </a:pPr>
            <a:r>
              <a:rPr lang="en-US" sz="1600" dirty="0">
                <a:solidFill>
                  <a:srgbClr val="000000"/>
                </a:solidFill>
                <a:latin typeface="Arial" charset="0"/>
              </a:rPr>
              <a:t>Stakeholder: Developers: &lt;value of feedback on a tutorial&gt;.</a:t>
            </a:r>
          </a:p>
          <a:p>
            <a:pPr eaLnBrk="1" hangingPunct="1">
              <a:lnSpc>
                <a:spcPct val="90000"/>
              </a:lnSpc>
              <a:buFontTx/>
              <a:buNone/>
            </a:pPr>
            <a:r>
              <a:rPr lang="en-US" sz="1600" b="1" dirty="0">
                <a:solidFill>
                  <a:srgbClr val="000000"/>
                </a:solidFill>
                <a:latin typeface="Arial" charset="0"/>
              </a:rPr>
              <a:t>Step Cost:</a:t>
            </a:r>
            <a:r>
              <a:rPr lang="en-US" sz="1600" dirty="0">
                <a:solidFill>
                  <a:srgbClr val="000000"/>
                </a:solidFill>
                <a:latin typeface="Arial" charset="0"/>
              </a:rPr>
              <a:t> 10 hours per page, &lt; 10 hours &lt;-MMM.</a:t>
            </a:r>
          </a:p>
          <a:p>
            <a:pPr eaLnBrk="1" hangingPunct="1">
              <a:lnSpc>
                <a:spcPct val="90000"/>
              </a:lnSpc>
              <a:buFontTx/>
              <a:buNone/>
            </a:pPr>
            <a:r>
              <a:rPr lang="en-US" sz="1600" b="1" dirty="0">
                <a:solidFill>
                  <a:srgbClr val="000000"/>
                </a:solidFill>
                <a:latin typeface="Arial" charset="0"/>
              </a:rPr>
              <a:t>Step Constraints: </a:t>
            </a:r>
            <a:r>
              <a:rPr lang="en-US" sz="1600" dirty="0">
                <a:solidFill>
                  <a:srgbClr val="000000"/>
                </a:solidFill>
                <a:latin typeface="Arial" charset="0"/>
              </a:rPr>
              <a:t>Must be deliverable within 1 calendar week.</a:t>
            </a:r>
            <a:endParaRPr lang="en-US" sz="1600" b="1" dirty="0">
              <a:solidFill>
                <a:srgbClr val="000000"/>
              </a:solidFill>
              <a:latin typeface="Arial" charset="0"/>
            </a:endParaRPr>
          </a:p>
          <a:p>
            <a:pPr eaLnBrk="1" hangingPunct="1">
              <a:lnSpc>
                <a:spcPct val="90000"/>
              </a:lnSpc>
              <a:buFontTx/>
              <a:buNone/>
            </a:pPr>
            <a:r>
              <a:rPr lang="en-US" sz="1600" dirty="0">
                <a:solidFill>
                  <a:srgbClr val="000000"/>
                </a:solidFill>
                <a:latin typeface="Arial" charset="0"/>
              </a:rPr>
              <a:t>At Least 3 hours of TTT</a:t>
            </a:r>
            <a:r>
              <a:rPr lang="ja-JP" altLang="en-US" sz="1600" dirty="0">
                <a:solidFill>
                  <a:srgbClr val="000000"/>
                </a:solidFill>
                <a:latin typeface="Arial" charset="0"/>
              </a:rPr>
              <a:t>’</a:t>
            </a:r>
            <a:r>
              <a:rPr lang="en-US" sz="1600" dirty="0">
                <a:solidFill>
                  <a:srgbClr val="000000"/>
                </a:solidFill>
                <a:latin typeface="Arial" charset="0"/>
              </a:rPr>
              <a:t>s time for input and trial feedback.</a:t>
            </a:r>
            <a:r>
              <a:rPr lang="en-US" sz="1600" b="1" dirty="0">
                <a:solidFill>
                  <a:srgbClr val="000000"/>
                </a:solidFill>
                <a:latin typeface="Arial" charset="0"/>
              </a:rPr>
              <a:t> </a:t>
            </a:r>
          </a:p>
          <a:p>
            <a:pPr eaLnBrk="1" hangingPunct="1">
              <a:lnSpc>
                <a:spcPct val="90000"/>
              </a:lnSpc>
              <a:buFontTx/>
              <a:buNone/>
            </a:pPr>
            <a:r>
              <a:rPr lang="en-US" sz="1600" b="1" dirty="0">
                <a:solidFill>
                  <a:srgbClr val="000000"/>
                </a:solidFill>
                <a:latin typeface="Arial" charset="0"/>
              </a:rPr>
              <a:t>Step Dependencies: </a:t>
            </a:r>
            <a:r>
              <a:rPr lang="en-US" sz="1600" dirty="0">
                <a:solidFill>
                  <a:srgbClr val="000000"/>
                </a:solidFill>
                <a:latin typeface="Arial" charset="0"/>
              </a:rPr>
              <a:t>&lt;Feature list of WWW and 7777 WWW Browser&gt; &lt;-MMM.</a:t>
            </a:r>
          </a:p>
          <a:p>
            <a:pPr eaLnBrk="1" hangingPunct="1">
              <a:lnSpc>
                <a:spcPct val="90000"/>
              </a:lnSpc>
              <a:buFontTx/>
              <a:buNone/>
            </a:pPr>
            <a:endParaRPr lang="en-US" sz="1600" dirty="0">
              <a:latin typeface="Arial" charset="0"/>
            </a:endParaRPr>
          </a:p>
        </p:txBody>
      </p:sp>
    </p:spTree>
    <p:extLst>
      <p:ext uri="{BB962C8B-B14F-4D97-AF65-F5344CB8AC3E}">
        <p14:creationId xmlns:p14="http://schemas.microsoft.com/office/powerpoint/2010/main" val="13270837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7" y="274638"/>
            <a:ext cx="8962563" cy="1143000"/>
          </a:xfrm>
        </p:spPr>
        <p:txBody>
          <a:bodyPr/>
          <a:lstStyle/>
          <a:p>
            <a:r>
              <a:rPr lang="en-GB" sz="2400" dirty="0" smtClean="0"/>
              <a:t>UML: </a:t>
            </a:r>
            <a:br>
              <a:rPr lang="en-GB" sz="2400" dirty="0" smtClean="0"/>
            </a:br>
            <a:r>
              <a:rPr lang="en-GB" sz="2400" b="1" dirty="0" smtClean="0"/>
              <a:t>Can’t Even mention a real quality under Attributes and Properties</a:t>
            </a:r>
            <a:r>
              <a:rPr lang="en-GB" sz="2400" dirty="0" smtClean="0"/>
              <a:t/>
            </a:r>
            <a:br>
              <a:rPr lang="en-GB" sz="2400" dirty="0" smtClean="0"/>
            </a:br>
            <a:r>
              <a:rPr lang="en-GB" sz="2400" i="1" dirty="0" smtClean="0"/>
              <a:t>Source see Note: </a:t>
            </a:r>
            <a:r>
              <a:rPr lang="en-GB" sz="2400" i="1" dirty="0" err="1"/>
              <a:t>Pavel</a:t>
            </a:r>
            <a:r>
              <a:rPr lang="en-GB" sz="2400" i="1" dirty="0"/>
              <a:t> </a:t>
            </a:r>
            <a:r>
              <a:rPr lang="en-GB" sz="2400" i="1" dirty="0" err="1" smtClean="0"/>
              <a:t>Hruby</a:t>
            </a:r>
            <a:r>
              <a:rPr lang="en-GB" sz="2400" i="1" dirty="0" smtClean="0"/>
              <a:t/>
            </a:r>
            <a:br>
              <a:rPr lang="en-GB" sz="2400" i="1" dirty="0" smtClean="0"/>
            </a:br>
            <a:r>
              <a:rPr lang="en-GB" sz="2400" i="1" dirty="0" smtClean="0"/>
              <a:t>Can you list some quality attributes of a meal (hint: tasty, healthy)</a:t>
            </a:r>
            <a:endParaRPr lang="en-GB" sz="2400" i="1" dirty="0"/>
          </a:p>
        </p:txBody>
      </p:sp>
      <p:pic>
        <p:nvPicPr>
          <p:cNvPr id="7" name="Content Placeholder 6" descr="Screen Shot 2014-01-12 at 01.54.00.png"/>
          <p:cNvPicPr>
            <a:picLocks noGrp="1" noChangeAspect="1"/>
          </p:cNvPicPr>
          <p:nvPr>
            <p:ph idx="1"/>
          </p:nvPr>
        </p:nvPicPr>
        <p:blipFill>
          <a:blip r:embed="rId3">
            <a:extLst>
              <a:ext uri="{28A0092B-C50C-407E-A947-70E740481C1C}">
                <a14:useLocalDpi xmlns:a14="http://schemas.microsoft.com/office/drawing/2010/main" val="0"/>
              </a:ext>
            </a:extLst>
          </a:blip>
          <a:srcRect t="-10394" b="-10394"/>
          <a:stretch>
            <a:fillRect/>
          </a:stretch>
        </p:blipFill>
        <p:spPr/>
      </p:pic>
      <p:sp>
        <p:nvSpPr>
          <p:cNvPr id="4" name="Date Placeholder 3"/>
          <p:cNvSpPr>
            <a:spLocks noGrp="1"/>
          </p:cNvSpPr>
          <p:nvPr>
            <p:ph type="dt" sz="half" idx="10"/>
          </p:nvPr>
        </p:nvSpPr>
        <p:spPr/>
        <p:txBody>
          <a:bodyPr/>
          <a:lstStyle/>
          <a:p>
            <a:pPr>
              <a:defRPr/>
            </a:pPr>
            <a:fld id="{C4E83254-09A6-1E45-946C-CC4687B0A94A}"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11</a:t>
            </a:fld>
            <a:endParaRPr lang="en-US"/>
          </a:p>
        </p:txBody>
      </p:sp>
    </p:spTree>
    <p:extLst>
      <p:ext uri="{BB962C8B-B14F-4D97-AF65-F5344CB8AC3E}">
        <p14:creationId xmlns:p14="http://schemas.microsoft.com/office/powerpoint/2010/main" val="62711491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67104F8-732B-024F-B811-1061E8A046B9}" type="datetime3">
              <a:rPr lang="en-GB" sz="1400" smtClean="0"/>
              <a:t>15 January 2014</a:t>
            </a:fld>
            <a:endParaRPr lang="en-US" sz="1400"/>
          </a:p>
        </p:txBody>
      </p:sp>
      <p:sp>
        <p:nvSpPr>
          <p:cNvPr id="1208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208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011C8167-F319-A041-B78D-A28049563A3A}" type="slidenum">
              <a:rPr lang="en-US" sz="1400"/>
              <a:pPr/>
              <a:t>110</a:t>
            </a:fld>
            <a:endParaRPr lang="en-US" sz="1400"/>
          </a:p>
        </p:txBody>
      </p:sp>
      <p:sp>
        <p:nvSpPr>
          <p:cNvPr id="120838" name="Rectangle 2"/>
          <p:cNvSpPr>
            <a:spLocks noGrp="1" noChangeArrowheads="1"/>
          </p:cNvSpPr>
          <p:nvPr>
            <p:ph type="title"/>
          </p:nvPr>
        </p:nvSpPr>
        <p:spPr>
          <a:xfrm>
            <a:off x="457200" y="274638"/>
            <a:ext cx="8229600" cy="344944"/>
          </a:xfrm>
        </p:spPr>
        <p:txBody>
          <a:bodyPr/>
          <a:lstStyle/>
          <a:p>
            <a:pPr eaLnBrk="1" hangingPunct="1"/>
            <a:r>
              <a:rPr lang="en-US">
                <a:latin typeface="Arial" charset="0"/>
              </a:rPr>
              <a:t>How does Evo relate to requirements?</a:t>
            </a:r>
            <a:br>
              <a:rPr lang="en-US">
                <a:latin typeface="Arial" charset="0"/>
              </a:rPr>
            </a:br>
            <a:endParaRPr lang="en-US">
              <a:latin typeface="Arial" charset="0"/>
            </a:endParaRPr>
          </a:p>
        </p:txBody>
      </p:sp>
      <p:sp>
        <p:nvSpPr>
          <p:cNvPr id="120839" name="Rectangle 3"/>
          <p:cNvSpPr>
            <a:spLocks noGrp="1" noChangeArrowheads="1"/>
          </p:cNvSpPr>
          <p:nvPr>
            <p:ph type="body" idx="1"/>
          </p:nvPr>
        </p:nvSpPr>
        <p:spPr>
          <a:xfrm>
            <a:off x="228600" y="3200400"/>
            <a:ext cx="7543800" cy="2895600"/>
          </a:xfrm>
        </p:spPr>
        <p:txBody>
          <a:bodyPr/>
          <a:lstStyle/>
          <a:p>
            <a:pPr eaLnBrk="1" hangingPunct="1">
              <a:lnSpc>
                <a:spcPct val="90000"/>
              </a:lnSpc>
            </a:pPr>
            <a:r>
              <a:rPr lang="en-US" sz="2400">
                <a:latin typeface="Arial" charset="0"/>
              </a:rPr>
              <a:t>Evo relates directly, measurably, testably, early and frequently to unfulfilled requirements.</a:t>
            </a:r>
          </a:p>
          <a:p>
            <a:pPr eaLnBrk="1" hangingPunct="1">
              <a:lnSpc>
                <a:spcPct val="90000"/>
              </a:lnSpc>
            </a:pPr>
            <a:r>
              <a:rPr lang="en-US" sz="2400">
                <a:latin typeface="Arial" charset="0"/>
              </a:rPr>
              <a:t>Evo is always seeking the most efficient way to close the requirements gap and complete a project</a:t>
            </a:r>
          </a:p>
          <a:p>
            <a:pPr eaLnBrk="1" hangingPunct="1">
              <a:lnSpc>
                <a:spcPct val="90000"/>
              </a:lnSpc>
            </a:pPr>
            <a:r>
              <a:rPr lang="en-US" sz="2400">
                <a:latin typeface="Arial" charset="0"/>
              </a:rPr>
              <a:t>The primary measure of Evo project progress is the degree of stakeholder satisfaction (in terms of agreed requirements)  as a result of delivered Evo steps.</a:t>
            </a:r>
          </a:p>
        </p:txBody>
      </p:sp>
      <p:graphicFrame>
        <p:nvGraphicFramePr>
          <p:cNvPr id="120834" name="Object 2"/>
          <p:cNvGraphicFramePr>
            <a:graphicFrameLocks noChangeAspect="1"/>
          </p:cNvGraphicFramePr>
          <p:nvPr/>
        </p:nvGraphicFramePr>
        <p:xfrm>
          <a:off x="152400" y="484188"/>
          <a:ext cx="8991600" cy="2716212"/>
        </p:xfrm>
        <a:graphic>
          <a:graphicData uri="http://schemas.openxmlformats.org/presentationml/2006/ole">
            <mc:AlternateContent xmlns:mc="http://schemas.openxmlformats.org/markup-compatibility/2006">
              <mc:Choice xmlns:v="urn:schemas-microsoft-com:vml" Requires="v">
                <p:oleObj spid="_x0000_s42065" name="Document" r:id="rId5" imgW="5766816" imgH="1581912" progId="Word.Document.8">
                  <p:embed/>
                </p:oleObj>
              </mc:Choice>
              <mc:Fallback>
                <p:oleObj name="Document" r:id="rId5" imgW="5766816" imgH="15819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84188"/>
                        <a:ext cx="8991600" cy="271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72185129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457D3D1-2426-BA41-9B91-15ACFC21A700}" type="datetime3">
              <a:rPr lang="en-GB" sz="1400" smtClean="0"/>
              <a:t>15 January 2014</a:t>
            </a:fld>
            <a:endParaRPr lang="en-US" sz="1400"/>
          </a:p>
        </p:txBody>
      </p:sp>
      <p:sp>
        <p:nvSpPr>
          <p:cNvPr id="1228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228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E46C612-D32B-4843-917C-2BE936F2E408}" type="slidenum">
              <a:rPr lang="en-US" sz="1400"/>
              <a:pPr/>
              <a:t>111</a:t>
            </a:fld>
            <a:endParaRPr lang="en-US" sz="1400"/>
          </a:p>
        </p:txBody>
      </p:sp>
      <p:sp>
        <p:nvSpPr>
          <p:cNvPr id="122886" name="Rectangle 2"/>
          <p:cNvSpPr>
            <a:spLocks noGrp="1" noChangeArrowheads="1"/>
          </p:cNvSpPr>
          <p:nvPr>
            <p:ph type="title"/>
          </p:nvPr>
        </p:nvSpPr>
        <p:spPr>
          <a:xfrm>
            <a:off x="457200" y="274638"/>
            <a:ext cx="8229600" cy="453371"/>
          </a:xfrm>
        </p:spPr>
        <p:txBody>
          <a:bodyPr/>
          <a:lstStyle/>
          <a:p>
            <a:pPr eaLnBrk="1" hangingPunct="1"/>
            <a:r>
              <a:rPr lang="en-US" dirty="0">
                <a:latin typeface="Arial" charset="0"/>
              </a:rPr>
              <a:t>How does </a:t>
            </a:r>
            <a:r>
              <a:rPr lang="en-US" dirty="0" err="1">
                <a:latin typeface="Arial" charset="0"/>
              </a:rPr>
              <a:t>Evo</a:t>
            </a:r>
            <a:r>
              <a:rPr lang="en-US" dirty="0">
                <a:latin typeface="Arial" charset="0"/>
              </a:rPr>
              <a:t> relate to Design?</a:t>
            </a:r>
            <a:br>
              <a:rPr lang="en-US" dirty="0">
                <a:latin typeface="Arial" charset="0"/>
              </a:rPr>
            </a:br>
            <a:endParaRPr lang="en-US" dirty="0">
              <a:latin typeface="Arial" charset="0"/>
            </a:endParaRPr>
          </a:p>
        </p:txBody>
      </p:sp>
      <p:sp>
        <p:nvSpPr>
          <p:cNvPr id="122887" name="Rectangle 3"/>
          <p:cNvSpPr>
            <a:spLocks noGrp="1" noChangeArrowheads="1"/>
          </p:cNvSpPr>
          <p:nvPr>
            <p:ph type="body" idx="1"/>
          </p:nvPr>
        </p:nvSpPr>
        <p:spPr>
          <a:xfrm>
            <a:off x="76200" y="533400"/>
            <a:ext cx="4648200" cy="5867400"/>
          </a:xfrm>
        </p:spPr>
        <p:txBody>
          <a:bodyPr/>
          <a:lstStyle/>
          <a:p>
            <a:pPr eaLnBrk="1" hangingPunct="1">
              <a:lnSpc>
                <a:spcPct val="90000"/>
              </a:lnSpc>
            </a:pPr>
            <a:r>
              <a:rPr lang="en-US" sz="2400" dirty="0" err="1">
                <a:latin typeface="Arial" charset="0"/>
              </a:rPr>
              <a:t>Evo</a:t>
            </a:r>
            <a:r>
              <a:rPr lang="en-US" sz="2400" dirty="0">
                <a:latin typeface="Arial" charset="0"/>
              </a:rPr>
              <a:t> implements designs </a:t>
            </a:r>
            <a:r>
              <a:rPr lang="en-US" sz="2400" i="1" dirty="0">
                <a:latin typeface="Arial" charset="0"/>
              </a:rPr>
              <a:t>selectively</a:t>
            </a:r>
            <a:r>
              <a:rPr lang="en-US" sz="2400" dirty="0">
                <a:latin typeface="Arial" charset="0"/>
              </a:rPr>
              <a:t> depending on priority.</a:t>
            </a:r>
          </a:p>
          <a:p>
            <a:pPr eaLnBrk="1" hangingPunct="1">
              <a:lnSpc>
                <a:spcPct val="90000"/>
              </a:lnSpc>
            </a:pPr>
            <a:r>
              <a:rPr lang="en-US" sz="2400" dirty="0">
                <a:latin typeface="Arial" charset="0"/>
              </a:rPr>
              <a:t>Designs can be implemented </a:t>
            </a:r>
            <a:r>
              <a:rPr lang="en-US" sz="2400" i="1" dirty="0">
                <a:latin typeface="Arial" charset="0"/>
              </a:rPr>
              <a:t>partially</a:t>
            </a:r>
            <a:r>
              <a:rPr lang="en-US" sz="2400" dirty="0">
                <a:latin typeface="Arial" charset="0"/>
              </a:rPr>
              <a:t> (example in one geographic market or system component) in a </a:t>
            </a:r>
            <a:r>
              <a:rPr lang="en-US" sz="2400" i="1" dirty="0">
                <a:latin typeface="Arial" charset="0"/>
              </a:rPr>
              <a:t>single</a:t>
            </a:r>
            <a:r>
              <a:rPr lang="en-US" sz="2400" dirty="0">
                <a:latin typeface="Arial" charset="0"/>
              </a:rPr>
              <a:t> step.</a:t>
            </a:r>
          </a:p>
          <a:p>
            <a:pPr eaLnBrk="1" hangingPunct="1">
              <a:lnSpc>
                <a:spcPct val="90000"/>
              </a:lnSpc>
            </a:pPr>
            <a:r>
              <a:rPr lang="en-US" sz="2400" dirty="0" err="1">
                <a:latin typeface="Arial" charset="0"/>
              </a:rPr>
              <a:t>Evo</a:t>
            </a:r>
            <a:r>
              <a:rPr lang="en-US" sz="2400" dirty="0">
                <a:latin typeface="Arial" charset="0"/>
              </a:rPr>
              <a:t> allows us to be sure that the designs give </a:t>
            </a:r>
            <a:r>
              <a:rPr lang="en-US" sz="2400" i="1" dirty="0">
                <a:latin typeface="Arial" charset="0"/>
              </a:rPr>
              <a:t>maximum value/cost</a:t>
            </a:r>
            <a:endParaRPr lang="en-US" sz="2400" dirty="0">
              <a:latin typeface="Arial" charset="0"/>
            </a:endParaRPr>
          </a:p>
          <a:p>
            <a:pPr eaLnBrk="1" hangingPunct="1">
              <a:lnSpc>
                <a:spcPct val="90000"/>
              </a:lnSpc>
            </a:pPr>
            <a:r>
              <a:rPr lang="en-US" sz="2400" dirty="0" err="1">
                <a:latin typeface="Arial" charset="0"/>
              </a:rPr>
              <a:t>Evo</a:t>
            </a:r>
            <a:r>
              <a:rPr lang="en-US" sz="2400" dirty="0">
                <a:latin typeface="Arial" charset="0"/>
              </a:rPr>
              <a:t> allows us to verify</a:t>
            </a:r>
          </a:p>
          <a:p>
            <a:pPr lvl="1" eaLnBrk="1" hangingPunct="1">
              <a:lnSpc>
                <a:spcPct val="90000"/>
              </a:lnSpc>
            </a:pPr>
            <a:r>
              <a:rPr lang="en-US" sz="2000" dirty="0">
                <a:latin typeface="Arial" charset="0"/>
                <a:ea typeface="ＭＳ Ｐゴシック" charset="0"/>
              </a:rPr>
              <a:t> </a:t>
            </a:r>
            <a:r>
              <a:rPr lang="en-US" sz="2000" i="1" dirty="0">
                <a:latin typeface="Arial" charset="0"/>
                <a:ea typeface="ＭＳ Ｐゴシック" charset="0"/>
              </a:rPr>
              <a:t>by measurement</a:t>
            </a:r>
            <a:r>
              <a:rPr lang="en-US" sz="2000" dirty="0">
                <a:latin typeface="Arial" charset="0"/>
                <a:ea typeface="ＭＳ Ｐゴシック" charset="0"/>
              </a:rPr>
              <a:t> </a:t>
            </a:r>
          </a:p>
          <a:p>
            <a:pPr lvl="1" eaLnBrk="1" hangingPunct="1">
              <a:lnSpc>
                <a:spcPct val="90000"/>
              </a:lnSpc>
            </a:pPr>
            <a:r>
              <a:rPr lang="en-US" sz="2000" dirty="0">
                <a:latin typeface="Arial" charset="0"/>
                <a:ea typeface="ＭＳ Ｐゴシック" charset="0"/>
              </a:rPr>
              <a:t>that designs deliver value/cost estimated </a:t>
            </a:r>
          </a:p>
          <a:p>
            <a:pPr lvl="1" eaLnBrk="1" hangingPunct="1">
              <a:lnSpc>
                <a:spcPct val="90000"/>
              </a:lnSpc>
            </a:pPr>
            <a:r>
              <a:rPr lang="en-US" sz="2000" i="1" dirty="0">
                <a:latin typeface="Arial" charset="0"/>
                <a:ea typeface="ＭＳ Ｐゴシック" charset="0"/>
              </a:rPr>
              <a:t>before</a:t>
            </a:r>
            <a:r>
              <a:rPr lang="en-US" sz="2000" dirty="0">
                <a:latin typeface="Arial" charset="0"/>
                <a:ea typeface="ＭＳ Ｐゴシック" charset="0"/>
              </a:rPr>
              <a:t> we commit on a large scale</a:t>
            </a:r>
          </a:p>
        </p:txBody>
      </p:sp>
      <p:graphicFrame>
        <p:nvGraphicFramePr>
          <p:cNvPr id="122882" name="Object 2"/>
          <p:cNvGraphicFramePr>
            <a:graphicFrameLocks noChangeAspect="1"/>
          </p:cNvGraphicFramePr>
          <p:nvPr/>
        </p:nvGraphicFramePr>
        <p:xfrm>
          <a:off x="4832350" y="609600"/>
          <a:ext cx="4311650" cy="5562600"/>
        </p:xfrm>
        <a:graphic>
          <a:graphicData uri="http://schemas.openxmlformats.org/presentationml/2006/ole">
            <mc:AlternateContent xmlns:mc="http://schemas.openxmlformats.org/markup-compatibility/2006">
              <mc:Choice xmlns:v="urn:schemas-microsoft-com:vml" Requires="v">
                <p:oleObj spid="_x0000_s43089" name="Document" r:id="rId5" imgW="5205984" imgH="6714744" progId="Word.Document.8">
                  <p:embed/>
                </p:oleObj>
              </mc:Choice>
              <mc:Fallback>
                <p:oleObj name="Document" r:id="rId5" imgW="5205984" imgH="671474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2350" y="609600"/>
                        <a:ext cx="4311650"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17629959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E49DD9D-61E9-0C40-B5E9-AB69337C0CF4}" type="datetime3">
              <a:rPr lang="en-GB" sz="1400" smtClean="0"/>
              <a:t>15 January 2014</a:t>
            </a:fld>
            <a:endParaRPr lang="en-US" sz="1400"/>
          </a:p>
        </p:txBody>
      </p:sp>
      <p:sp>
        <p:nvSpPr>
          <p:cNvPr id="1249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249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54764E67-1862-CE4D-B5B2-03F32BC5601F}" type="slidenum">
              <a:rPr lang="en-US" sz="1400"/>
              <a:pPr/>
              <a:t>112</a:t>
            </a:fld>
            <a:endParaRPr lang="en-US" sz="1400"/>
          </a:p>
        </p:txBody>
      </p:sp>
      <p:sp>
        <p:nvSpPr>
          <p:cNvPr id="124933" name="Rectangle 2"/>
          <p:cNvSpPr>
            <a:spLocks noGrp="1" noChangeArrowheads="1"/>
          </p:cNvSpPr>
          <p:nvPr>
            <p:ph type="title"/>
          </p:nvPr>
        </p:nvSpPr>
        <p:spPr/>
        <p:txBody>
          <a:bodyPr/>
          <a:lstStyle/>
          <a:p>
            <a:pPr eaLnBrk="1" hangingPunct="1"/>
            <a:r>
              <a:rPr lang="en-US">
                <a:latin typeface="Arial" charset="0"/>
              </a:rPr>
              <a:t>How does Evo relate to Risk?</a:t>
            </a:r>
            <a:br>
              <a:rPr lang="en-US">
                <a:latin typeface="Arial" charset="0"/>
              </a:rPr>
            </a:br>
            <a:endParaRPr lang="en-US">
              <a:latin typeface="Arial" charset="0"/>
            </a:endParaRPr>
          </a:p>
        </p:txBody>
      </p:sp>
      <p:sp>
        <p:nvSpPr>
          <p:cNvPr id="124934" name="Rectangle 3"/>
          <p:cNvSpPr>
            <a:spLocks noGrp="1" noChangeArrowheads="1"/>
          </p:cNvSpPr>
          <p:nvPr>
            <p:ph type="body" idx="1"/>
          </p:nvPr>
        </p:nvSpPr>
        <p:spPr>
          <a:xfrm>
            <a:off x="228600" y="838200"/>
            <a:ext cx="4114800" cy="5105400"/>
          </a:xfrm>
        </p:spPr>
        <p:txBody>
          <a:bodyPr/>
          <a:lstStyle/>
          <a:p>
            <a:pPr eaLnBrk="1" hangingPunct="1">
              <a:lnSpc>
                <a:spcPct val="90000"/>
              </a:lnSpc>
            </a:pPr>
            <a:r>
              <a:rPr lang="en-US">
                <a:latin typeface="Arial" charset="0"/>
              </a:rPr>
              <a:t>Evo reduces risk of deviation from plans</a:t>
            </a:r>
          </a:p>
          <a:p>
            <a:pPr lvl="1" eaLnBrk="1" hangingPunct="1">
              <a:lnSpc>
                <a:spcPct val="90000"/>
              </a:lnSpc>
            </a:pPr>
            <a:r>
              <a:rPr lang="en-US">
                <a:latin typeface="Arial" charset="0"/>
                <a:ea typeface="ＭＳ Ｐゴシック" charset="0"/>
              </a:rPr>
              <a:t>By doing projects in early and small increments</a:t>
            </a:r>
          </a:p>
          <a:p>
            <a:pPr lvl="1" eaLnBrk="1" hangingPunct="1">
              <a:lnSpc>
                <a:spcPct val="90000"/>
              </a:lnSpc>
            </a:pPr>
            <a:r>
              <a:rPr lang="en-US">
                <a:latin typeface="Arial" charset="0"/>
                <a:ea typeface="ＭＳ Ｐゴシック" charset="0"/>
              </a:rPr>
              <a:t>By </a:t>
            </a:r>
            <a:r>
              <a:rPr lang="ja-JP" altLang="en-US">
                <a:latin typeface="Arial" charset="0"/>
                <a:ea typeface="ＭＳ Ｐゴシック" charset="0"/>
              </a:rPr>
              <a:t>‘</a:t>
            </a:r>
            <a:r>
              <a:rPr lang="en-US">
                <a:latin typeface="Arial" charset="0"/>
                <a:ea typeface="ＭＳ Ｐゴシック" charset="0"/>
              </a:rPr>
              <a:t>learning</a:t>
            </a:r>
            <a:r>
              <a:rPr lang="ja-JP" altLang="en-US">
                <a:latin typeface="Arial" charset="0"/>
                <a:ea typeface="ＭＳ Ｐゴシック" charset="0"/>
              </a:rPr>
              <a:t>’</a:t>
            </a:r>
            <a:r>
              <a:rPr lang="en-US">
                <a:latin typeface="Arial" charset="0"/>
                <a:ea typeface="ＭＳ Ｐゴシック" charset="0"/>
              </a:rPr>
              <a:t> from practical experience</a:t>
            </a:r>
          </a:p>
          <a:p>
            <a:pPr lvl="1" eaLnBrk="1" hangingPunct="1">
              <a:lnSpc>
                <a:spcPct val="90000"/>
              </a:lnSpc>
            </a:pPr>
            <a:r>
              <a:rPr lang="en-US">
                <a:latin typeface="Arial" charset="0"/>
                <a:ea typeface="ＭＳ Ｐゴシック" charset="0"/>
              </a:rPr>
              <a:t>And correcting bad specifications</a:t>
            </a:r>
          </a:p>
          <a:p>
            <a:pPr lvl="1" eaLnBrk="1" hangingPunct="1">
              <a:lnSpc>
                <a:spcPct val="90000"/>
              </a:lnSpc>
            </a:pPr>
            <a:r>
              <a:rPr lang="en-US">
                <a:latin typeface="Arial" charset="0"/>
                <a:ea typeface="ＭＳ Ｐゴシック" charset="0"/>
              </a:rPr>
              <a:t>By grasping and integrating new opportunities outside the project (technology, customer, economics)</a:t>
            </a:r>
          </a:p>
        </p:txBody>
      </p:sp>
      <p:sp>
        <p:nvSpPr>
          <p:cNvPr id="124935" name="Text Box 4"/>
          <p:cNvSpPr txBox="1">
            <a:spLocks noChangeArrowheads="1"/>
          </p:cNvSpPr>
          <p:nvPr/>
        </p:nvSpPr>
        <p:spPr bwMode="auto">
          <a:xfrm>
            <a:off x="4572000" y="1274763"/>
            <a:ext cx="4343400" cy="4287837"/>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lvl="4"/>
            <a:endParaRPr lang="en-US" sz="1800" b="1"/>
          </a:p>
          <a:p>
            <a:r>
              <a:rPr lang="en-US" sz="1800"/>
              <a:t>BASIC EVO PLANNING PolICY</a:t>
            </a:r>
          </a:p>
          <a:p>
            <a:r>
              <a:rPr lang="en-US" sz="1800"/>
              <a:t>1:</a:t>
            </a:r>
            <a:r>
              <a:rPr lang="en-US" sz="1800" b="1"/>
              <a:t>Financial Budget</a:t>
            </a:r>
            <a:r>
              <a:rPr lang="en-US" sz="1800"/>
              <a:t>: No project cycle shall exceed 2% of total financial budget before delivering some measurable, required results to the user.</a:t>
            </a:r>
          </a:p>
          <a:p>
            <a:r>
              <a:rPr lang="en-US" sz="1800"/>
              <a:t>2:</a:t>
            </a:r>
            <a:r>
              <a:rPr lang="en-US" sz="1800" b="1"/>
              <a:t>Deadline</a:t>
            </a:r>
            <a:r>
              <a:rPr lang="en-US" sz="1800"/>
              <a:t>: No project cycle will exceed 2% of total project time (one week for a one year project) before delivering some measurable, required results to the user.</a:t>
            </a:r>
          </a:p>
          <a:p>
            <a:r>
              <a:rPr lang="en-US" sz="1800"/>
              <a:t>3:</a:t>
            </a:r>
            <a:r>
              <a:rPr lang="en-US" sz="1800" b="1"/>
              <a:t>Priority</a:t>
            </a:r>
            <a:r>
              <a:rPr lang="en-US" sz="1800"/>
              <a:t>: Project cycles which provide the best ratio of required results to utilized resources (highest benefit-to-cost ratios), must be delivered first to the stakeholders.</a:t>
            </a:r>
          </a:p>
          <a:p>
            <a:endParaRPr lang="en-US" sz="1800"/>
          </a:p>
        </p:txBody>
      </p:sp>
    </p:spTree>
    <p:extLst>
      <p:ext uri="{BB962C8B-B14F-4D97-AF65-F5344CB8AC3E}">
        <p14:creationId xmlns:p14="http://schemas.microsoft.com/office/powerpoint/2010/main" val="42074040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F4FF4BD-13D9-3C45-836D-A92B1395E5E2}" type="datetime3">
              <a:rPr lang="en-GB" sz="1400" smtClean="0"/>
              <a:t>15 January 2014</a:t>
            </a:fld>
            <a:endParaRPr lang="en-US" sz="1400"/>
          </a:p>
        </p:txBody>
      </p:sp>
      <p:sp>
        <p:nvSpPr>
          <p:cNvPr id="1259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259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3622CE0F-9744-AE49-BA8C-1FCC99A3AC76}" type="slidenum">
              <a:rPr lang="en-US" sz="1400"/>
              <a:pPr/>
              <a:t>113</a:t>
            </a:fld>
            <a:endParaRPr lang="en-US" sz="1400"/>
          </a:p>
        </p:txBody>
      </p:sp>
      <p:sp>
        <p:nvSpPr>
          <p:cNvPr id="125958" name="Rectangle 2"/>
          <p:cNvSpPr>
            <a:spLocks noGrp="1" noChangeArrowheads="1"/>
          </p:cNvSpPr>
          <p:nvPr>
            <p:ph type="title"/>
          </p:nvPr>
        </p:nvSpPr>
        <p:spPr>
          <a:xfrm>
            <a:off x="457200" y="274638"/>
            <a:ext cx="8229600" cy="334962"/>
          </a:xfrm>
        </p:spPr>
        <p:txBody>
          <a:bodyPr/>
          <a:lstStyle/>
          <a:p>
            <a:pPr eaLnBrk="1" hangingPunct="1"/>
            <a:r>
              <a:rPr lang="en-US" dirty="0">
                <a:latin typeface="Arial" charset="0"/>
              </a:rPr>
              <a:t>How does </a:t>
            </a:r>
            <a:r>
              <a:rPr lang="en-US" dirty="0" err="1">
                <a:latin typeface="Arial" charset="0"/>
              </a:rPr>
              <a:t>Evo</a:t>
            </a:r>
            <a:r>
              <a:rPr lang="en-US" dirty="0">
                <a:latin typeface="Arial" charset="0"/>
              </a:rPr>
              <a:t> relate to process improvement?</a:t>
            </a:r>
            <a:br>
              <a:rPr lang="en-US" dirty="0">
                <a:latin typeface="Arial" charset="0"/>
              </a:rPr>
            </a:br>
            <a:endParaRPr lang="en-US" dirty="0">
              <a:latin typeface="Arial" charset="0"/>
            </a:endParaRPr>
          </a:p>
        </p:txBody>
      </p:sp>
      <p:sp>
        <p:nvSpPr>
          <p:cNvPr id="125959" name="Rectangle 3"/>
          <p:cNvSpPr>
            <a:spLocks noGrp="1" noChangeArrowheads="1"/>
          </p:cNvSpPr>
          <p:nvPr>
            <p:ph type="body" idx="1"/>
          </p:nvPr>
        </p:nvSpPr>
        <p:spPr>
          <a:xfrm>
            <a:off x="228600" y="533400"/>
            <a:ext cx="4419600" cy="5867400"/>
          </a:xfrm>
        </p:spPr>
        <p:txBody>
          <a:bodyPr/>
          <a:lstStyle/>
          <a:p>
            <a:pPr eaLnBrk="1" hangingPunct="1">
              <a:lnSpc>
                <a:spcPct val="90000"/>
              </a:lnSpc>
            </a:pPr>
            <a:r>
              <a:rPr lang="en-US" sz="2400" dirty="0" err="1">
                <a:latin typeface="Arial" charset="0"/>
              </a:rPr>
              <a:t>Evo</a:t>
            </a:r>
            <a:r>
              <a:rPr lang="en-US" sz="2400" dirty="0">
                <a:latin typeface="Arial" charset="0"/>
              </a:rPr>
              <a:t> can measure </a:t>
            </a:r>
          </a:p>
          <a:p>
            <a:pPr lvl="1" eaLnBrk="1" hangingPunct="1">
              <a:lnSpc>
                <a:spcPct val="90000"/>
              </a:lnSpc>
            </a:pPr>
            <a:r>
              <a:rPr lang="en-US" sz="2000" dirty="0">
                <a:latin typeface="Arial" charset="0"/>
                <a:ea typeface="ＭＳ Ｐゴシック" charset="0"/>
              </a:rPr>
              <a:t>the success of current processes against expectations, </a:t>
            </a:r>
          </a:p>
          <a:p>
            <a:pPr lvl="1" eaLnBrk="1" hangingPunct="1">
              <a:lnSpc>
                <a:spcPct val="90000"/>
              </a:lnSpc>
            </a:pPr>
            <a:r>
              <a:rPr lang="en-US" sz="2000" dirty="0">
                <a:latin typeface="Arial" charset="0"/>
                <a:ea typeface="ＭＳ Ｐゴシック" charset="0"/>
              </a:rPr>
              <a:t>or new experimental ones against expectations</a:t>
            </a:r>
          </a:p>
          <a:p>
            <a:pPr eaLnBrk="1" hangingPunct="1">
              <a:lnSpc>
                <a:spcPct val="90000"/>
              </a:lnSpc>
            </a:pPr>
            <a:r>
              <a:rPr lang="en-US" sz="2400" dirty="0" err="1">
                <a:latin typeface="Arial" charset="0"/>
              </a:rPr>
              <a:t>Evo</a:t>
            </a:r>
            <a:r>
              <a:rPr lang="en-US" sz="2400" dirty="0">
                <a:latin typeface="Arial" charset="0"/>
              </a:rPr>
              <a:t> can signal the need for process improvement and verify that such improvement has taken place</a:t>
            </a:r>
          </a:p>
          <a:p>
            <a:pPr eaLnBrk="1" hangingPunct="1">
              <a:lnSpc>
                <a:spcPct val="90000"/>
              </a:lnSpc>
            </a:pPr>
            <a:r>
              <a:rPr lang="en-US" sz="2400" dirty="0" err="1">
                <a:latin typeface="Arial" charset="0"/>
              </a:rPr>
              <a:t>Evo</a:t>
            </a:r>
            <a:r>
              <a:rPr lang="en-US" sz="2400" dirty="0">
                <a:latin typeface="Arial" charset="0"/>
              </a:rPr>
              <a:t> can help you</a:t>
            </a:r>
          </a:p>
          <a:p>
            <a:pPr lvl="1" eaLnBrk="1" hangingPunct="1">
              <a:lnSpc>
                <a:spcPct val="90000"/>
              </a:lnSpc>
            </a:pPr>
            <a:r>
              <a:rPr lang="en-US" sz="2000" i="1" dirty="0">
                <a:latin typeface="Arial" charset="0"/>
                <a:ea typeface="ＭＳ Ｐゴシック" charset="0"/>
              </a:rPr>
              <a:t>early</a:t>
            </a:r>
            <a:r>
              <a:rPr lang="en-US" sz="2000" dirty="0">
                <a:latin typeface="Arial" charset="0"/>
                <a:ea typeface="ＭＳ Ｐゴシック" charset="0"/>
              </a:rPr>
              <a:t> in the project, </a:t>
            </a:r>
          </a:p>
          <a:p>
            <a:pPr lvl="1" eaLnBrk="1" hangingPunct="1">
              <a:lnSpc>
                <a:spcPct val="90000"/>
              </a:lnSpc>
            </a:pPr>
            <a:r>
              <a:rPr lang="en-US" sz="2000" dirty="0">
                <a:latin typeface="Arial" charset="0"/>
                <a:ea typeface="ＭＳ Ｐゴシック" charset="0"/>
              </a:rPr>
              <a:t>continuously, </a:t>
            </a:r>
          </a:p>
          <a:p>
            <a:pPr lvl="1" eaLnBrk="1" hangingPunct="1">
              <a:lnSpc>
                <a:spcPct val="90000"/>
              </a:lnSpc>
            </a:pPr>
            <a:r>
              <a:rPr lang="en-US" sz="2000" dirty="0">
                <a:latin typeface="Arial" charset="0"/>
                <a:ea typeface="ＭＳ Ｐゴシック" charset="0"/>
              </a:rPr>
              <a:t>and helps to </a:t>
            </a:r>
            <a:r>
              <a:rPr lang="en-US" sz="2000" i="1" dirty="0">
                <a:latin typeface="Arial" charset="0"/>
                <a:ea typeface="ＭＳ Ｐゴシック" charset="0"/>
              </a:rPr>
              <a:t>train</a:t>
            </a:r>
            <a:r>
              <a:rPr lang="en-US" sz="2000" dirty="0">
                <a:latin typeface="Arial" charset="0"/>
                <a:ea typeface="ＭＳ Ｐゴシック" charset="0"/>
              </a:rPr>
              <a:t> new people </a:t>
            </a:r>
          </a:p>
          <a:p>
            <a:pPr lvl="2" eaLnBrk="1" hangingPunct="1">
              <a:lnSpc>
                <a:spcPct val="90000"/>
              </a:lnSpc>
            </a:pPr>
            <a:r>
              <a:rPr lang="en-US" sz="1800" dirty="0">
                <a:latin typeface="Arial" charset="0"/>
                <a:ea typeface="ＭＳ Ｐゴシック" charset="0"/>
              </a:rPr>
              <a:t>in the adopted processes </a:t>
            </a:r>
          </a:p>
          <a:p>
            <a:pPr lvl="2" eaLnBrk="1" hangingPunct="1">
              <a:lnSpc>
                <a:spcPct val="90000"/>
              </a:lnSpc>
            </a:pPr>
            <a:r>
              <a:rPr lang="en-US" sz="1800" dirty="0">
                <a:latin typeface="Arial" charset="0"/>
                <a:ea typeface="ＭＳ Ｐゴシック" charset="0"/>
              </a:rPr>
              <a:t>by frequent cycles of practice and feedback</a:t>
            </a:r>
          </a:p>
        </p:txBody>
      </p:sp>
      <p:graphicFrame>
        <p:nvGraphicFramePr>
          <p:cNvPr id="125954" name="Object 2"/>
          <p:cNvGraphicFramePr>
            <a:graphicFrameLocks noChangeAspect="1"/>
          </p:cNvGraphicFramePr>
          <p:nvPr/>
        </p:nvGraphicFramePr>
        <p:xfrm>
          <a:off x="4648200" y="609600"/>
          <a:ext cx="4495800" cy="5349875"/>
        </p:xfrm>
        <a:graphic>
          <a:graphicData uri="http://schemas.openxmlformats.org/presentationml/2006/ole">
            <mc:AlternateContent xmlns:mc="http://schemas.openxmlformats.org/markup-compatibility/2006">
              <mc:Choice xmlns:v="urn:schemas-microsoft-com:vml" Requires="v">
                <p:oleObj spid="_x0000_s44113" name="Document" r:id="rId5" imgW="4495800" imgH="5349240" progId="Word.Document.8">
                  <p:embed/>
                </p:oleObj>
              </mc:Choice>
              <mc:Fallback>
                <p:oleObj name="Document" r:id="rId5" imgW="4495800" imgH="534924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609600"/>
                        <a:ext cx="4495800"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41143411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A81E0BC-F900-DC43-8B98-BA00BB525FDF}" type="datetime3">
              <a:rPr lang="en-GB" sz="1400" smtClean="0"/>
              <a:t>15 January 2014</a:t>
            </a:fld>
            <a:endParaRPr lang="en-US" sz="1400"/>
          </a:p>
        </p:txBody>
      </p:sp>
      <p:sp>
        <p:nvSpPr>
          <p:cNvPr id="1280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280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8EC20C21-3D46-BA47-81F5-7E249A38AEF4}" type="slidenum">
              <a:rPr lang="en-US" sz="1400"/>
              <a:pPr/>
              <a:t>114</a:t>
            </a:fld>
            <a:endParaRPr lang="en-US" sz="1400"/>
          </a:p>
        </p:txBody>
      </p:sp>
      <p:sp>
        <p:nvSpPr>
          <p:cNvPr id="128006" name="Rectangle 2"/>
          <p:cNvSpPr>
            <a:spLocks noGrp="1" noChangeArrowheads="1"/>
          </p:cNvSpPr>
          <p:nvPr>
            <p:ph type="title"/>
          </p:nvPr>
        </p:nvSpPr>
        <p:spPr/>
        <p:txBody>
          <a:bodyPr/>
          <a:lstStyle/>
          <a:p>
            <a:pPr eaLnBrk="1" hangingPunct="1"/>
            <a:r>
              <a:rPr lang="en-US">
                <a:latin typeface="Arial" charset="0"/>
              </a:rPr>
              <a:t>How does Evo relate to competitiveness?</a:t>
            </a:r>
            <a:br>
              <a:rPr lang="en-US">
                <a:latin typeface="Arial" charset="0"/>
              </a:rPr>
            </a:br>
            <a:endParaRPr lang="en-US">
              <a:latin typeface="Arial" charset="0"/>
            </a:endParaRPr>
          </a:p>
        </p:txBody>
      </p:sp>
      <p:sp>
        <p:nvSpPr>
          <p:cNvPr id="128007" name="Rectangle 3"/>
          <p:cNvSpPr>
            <a:spLocks noGrp="1" noChangeArrowheads="1"/>
          </p:cNvSpPr>
          <p:nvPr>
            <p:ph type="body" idx="1"/>
          </p:nvPr>
        </p:nvSpPr>
        <p:spPr>
          <a:xfrm>
            <a:off x="228600" y="838200"/>
            <a:ext cx="3733800" cy="5638800"/>
          </a:xfrm>
        </p:spPr>
        <p:txBody>
          <a:bodyPr/>
          <a:lstStyle/>
          <a:p>
            <a:pPr eaLnBrk="1" hangingPunct="1">
              <a:lnSpc>
                <a:spcPct val="90000"/>
              </a:lnSpc>
            </a:pPr>
            <a:r>
              <a:rPr lang="en-US">
                <a:latin typeface="Arial" charset="0"/>
              </a:rPr>
              <a:t>Evo is focused on delivery of quantified specified stakeholder value</a:t>
            </a:r>
          </a:p>
          <a:p>
            <a:pPr eaLnBrk="1" hangingPunct="1">
              <a:lnSpc>
                <a:spcPct val="90000"/>
              </a:lnSpc>
            </a:pPr>
            <a:r>
              <a:rPr lang="en-US">
                <a:latin typeface="Arial" charset="0"/>
              </a:rPr>
              <a:t>Evo is </a:t>
            </a:r>
            <a:r>
              <a:rPr lang="ja-JP" altLang="en-US">
                <a:latin typeface="Arial" charset="0"/>
              </a:rPr>
              <a:t>‘</a:t>
            </a:r>
            <a:r>
              <a:rPr lang="en-US">
                <a:latin typeface="Arial" charset="0"/>
              </a:rPr>
              <a:t>agile</a:t>
            </a:r>
            <a:r>
              <a:rPr lang="ja-JP" altLang="en-US">
                <a:latin typeface="Arial" charset="0"/>
              </a:rPr>
              <a:t>’</a:t>
            </a:r>
            <a:r>
              <a:rPr lang="en-US">
                <a:latin typeface="Arial" charset="0"/>
              </a:rPr>
              <a:t> </a:t>
            </a:r>
          </a:p>
          <a:p>
            <a:pPr lvl="1" eaLnBrk="1" hangingPunct="1">
              <a:lnSpc>
                <a:spcPct val="90000"/>
              </a:lnSpc>
            </a:pPr>
            <a:r>
              <a:rPr lang="en-US">
                <a:latin typeface="Arial" charset="0"/>
                <a:ea typeface="ＭＳ Ｐゴシック" charset="0"/>
              </a:rPr>
              <a:t>and can change plans, designs, processes, and requirements - </a:t>
            </a:r>
          </a:p>
          <a:p>
            <a:pPr lvl="1" eaLnBrk="1" hangingPunct="1">
              <a:lnSpc>
                <a:spcPct val="90000"/>
              </a:lnSpc>
            </a:pPr>
            <a:r>
              <a:rPr lang="en-US">
                <a:latin typeface="Arial" charset="0"/>
                <a:ea typeface="ＭＳ Ｐゴシック" charset="0"/>
              </a:rPr>
              <a:t>in order to deliver the most competitive solutions </a:t>
            </a:r>
          </a:p>
          <a:p>
            <a:pPr lvl="1" eaLnBrk="1" hangingPunct="1">
              <a:lnSpc>
                <a:spcPct val="90000"/>
              </a:lnSpc>
            </a:pPr>
            <a:r>
              <a:rPr lang="en-US">
                <a:latin typeface="Arial" charset="0"/>
                <a:ea typeface="ＭＳ Ｐゴシック" charset="0"/>
              </a:rPr>
              <a:t>early, gradually, and with smart priorities.</a:t>
            </a:r>
          </a:p>
        </p:txBody>
      </p:sp>
      <p:graphicFrame>
        <p:nvGraphicFramePr>
          <p:cNvPr id="128002" name="Object 2"/>
          <p:cNvGraphicFramePr>
            <a:graphicFrameLocks noChangeAspect="1"/>
          </p:cNvGraphicFramePr>
          <p:nvPr/>
        </p:nvGraphicFramePr>
        <p:xfrm>
          <a:off x="4037013" y="990600"/>
          <a:ext cx="5106987" cy="5511800"/>
        </p:xfrm>
        <a:graphic>
          <a:graphicData uri="http://schemas.openxmlformats.org/presentationml/2006/ole">
            <mc:AlternateContent xmlns:mc="http://schemas.openxmlformats.org/markup-compatibility/2006">
              <mc:Choice xmlns:v="urn:schemas-microsoft-com:vml" Requires="v">
                <p:oleObj spid="_x0000_s45137" name="Document" r:id="rId5" imgW="5105400" imgH="5510784" progId="Word.Document.8">
                  <p:embed/>
                </p:oleObj>
              </mc:Choice>
              <mc:Fallback>
                <p:oleObj name="Document" r:id="rId5" imgW="5105400" imgH="551078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013" y="990600"/>
                        <a:ext cx="5106987" cy="551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36920141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ROC: Resource Oriented Computing</a:t>
            </a:r>
            <a:br>
              <a:rPr lang="en-GB" dirty="0" smtClean="0"/>
            </a:br>
            <a:r>
              <a:rPr lang="en-GB" dirty="0" smtClean="0"/>
              <a:t>Modelling without Artificial Models</a:t>
            </a:r>
            <a:endParaRPr lang="en-GB" dirty="0"/>
          </a:p>
        </p:txBody>
      </p:sp>
      <p:sp>
        <p:nvSpPr>
          <p:cNvPr id="3" name="Subtitle 2"/>
          <p:cNvSpPr>
            <a:spLocks noGrp="1"/>
          </p:cNvSpPr>
          <p:nvPr>
            <p:ph sz="half" idx="1"/>
          </p:nvPr>
        </p:nvSpPr>
        <p:spPr>
          <a:xfrm>
            <a:off x="234683" y="1417638"/>
            <a:ext cx="4261117" cy="4933001"/>
          </a:xfrm>
        </p:spPr>
        <p:txBody>
          <a:bodyPr>
            <a:normAutofit fontScale="62500" lnSpcReduction="20000"/>
          </a:bodyPr>
          <a:lstStyle/>
          <a:p>
            <a:pPr marL="342900" indent="-342900" algn="l">
              <a:buFont typeface="Arial"/>
              <a:buChar char="•"/>
            </a:pPr>
            <a:r>
              <a:rPr lang="en-GB" dirty="0" smtClean="0"/>
              <a:t>What if, the real system was easier to build than the model?</a:t>
            </a:r>
          </a:p>
          <a:p>
            <a:pPr>
              <a:buFont typeface="Arial"/>
              <a:buChar char="•"/>
            </a:pPr>
            <a:r>
              <a:rPr lang="en-GB" i="1" dirty="0"/>
              <a:t>What if the real system gave more reliable information about expected performance and quality than any modelling language? </a:t>
            </a:r>
            <a:endParaRPr lang="en-GB" i="1" dirty="0" smtClean="0"/>
          </a:p>
          <a:p>
            <a:pPr marL="342900" indent="-342900" algn="l">
              <a:buFont typeface="Arial"/>
              <a:buChar char="•"/>
            </a:pPr>
            <a:r>
              <a:rPr lang="en-GB" dirty="0" smtClean="0"/>
              <a:t>What if the real system solved many of the problems we want to solve by modelling? </a:t>
            </a:r>
          </a:p>
          <a:p>
            <a:pPr marL="800100" lvl="1" indent="-342900" algn="l">
              <a:buFont typeface="Arial"/>
              <a:buChar char="•"/>
            </a:pPr>
            <a:r>
              <a:rPr lang="en-GB" dirty="0" smtClean="0"/>
              <a:t>(Scalability, Legacy, Maintainab</a:t>
            </a:r>
            <a:r>
              <a:rPr lang="en-GB" dirty="0"/>
              <a:t>ility, Availability, Connectivity</a:t>
            </a:r>
            <a:r>
              <a:rPr lang="en-GB" dirty="0" smtClean="0"/>
              <a:t>)?</a:t>
            </a:r>
          </a:p>
          <a:p>
            <a:pPr marL="400050">
              <a:buFont typeface="Arial"/>
              <a:buChar char="•"/>
            </a:pPr>
            <a:r>
              <a:rPr lang="en-GB" i="1" dirty="0" smtClean="0"/>
              <a:t>What is your system is highly self-optimizing based on experience?</a:t>
            </a:r>
          </a:p>
          <a:p>
            <a:pPr marL="400050">
              <a:buFont typeface="Arial"/>
              <a:buChar char="•"/>
            </a:pPr>
            <a:r>
              <a:rPr lang="en-GB" dirty="0" smtClean="0"/>
              <a:t>Would this change our current view of modelling? </a:t>
            </a:r>
          </a:p>
          <a:p>
            <a:pPr marL="400050">
              <a:buFont typeface="Arial"/>
              <a:buChar char="•"/>
            </a:pPr>
            <a:endParaRPr lang="en-GB" dirty="0" smtClean="0"/>
          </a:p>
          <a:p>
            <a:pPr>
              <a:buFont typeface="Arial"/>
              <a:buChar char="•"/>
            </a:pPr>
            <a:r>
              <a:rPr lang="en-GB" dirty="0"/>
              <a:t>If the map and the terrain disagree, trust the terrain. </a:t>
            </a:r>
          </a:p>
          <a:p>
            <a:pPr lvl="1">
              <a:buFont typeface="Arial"/>
              <a:buChar char="•"/>
            </a:pPr>
            <a:r>
              <a:rPr lang="en-GB" dirty="0"/>
              <a:t>Swiss Army Aphorism</a:t>
            </a:r>
          </a:p>
        </p:txBody>
      </p:sp>
      <p:sp>
        <p:nvSpPr>
          <p:cNvPr id="5" name="Content Placeholder 4"/>
          <p:cNvSpPr>
            <a:spLocks noGrp="1"/>
          </p:cNvSpPr>
          <p:nvPr>
            <p:ph sz="half" idx="2"/>
          </p:nvPr>
        </p:nvSpPr>
        <p:spPr/>
        <p:txBody>
          <a:bodyPr/>
          <a:lstStyle/>
          <a:p>
            <a:endParaRPr lang="en-GB"/>
          </a:p>
        </p:txBody>
      </p:sp>
      <p:pic>
        <p:nvPicPr>
          <p:cNvPr id="4" name="Picture 3"/>
          <p:cNvPicPr>
            <a:picLocks noChangeAspect="1"/>
          </p:cNvPicPr>
          <p:nvPr/>
        </p:nvPicPr>
        <p:blipFill>
          <a:blip r:embed="rId3"/>
          <a:stretch>
            <a:fillRect/>
          </a:stretch>
        </p:blipFill>
        <p:spPr>
          <a:xfrm>
            <a:off x="4648200" y="1269972"/>
            <a:ext cx="4038600" cy="5373392"/>
          </a:xfrm>
          <a:prstGeom prst="rect">
            <a:avLst/>
          </a:prstGeom>
        </p:spPr>
      </p:pic>
      <p:sp>
        <p:nvSpPr>
          <p:cNvPr id="6" name="Date Placeholder 5"/>
          <p:cNvSpPr>
            <a:spLocks noGrp="1"/>
          </p:cNvSpPr>
          <p:nvPr>
            <p:ph type="dt" sz="half" idx="10"/>
          </p:nvPr>
        </p:nvSpPr>
        <p:spPr/>
        <p:txBody>
          <a:bodyPr/>
          <a:lstStyle/>
          <a:p>
            <a:pPr>
              <a:defRPr/>
            </a:pPr>
            <a:fld id="{24B041EE-A688-9041-A84E-63D3565DE1E1}" type="datetime3">
              <a:rPr lang="en-GB" smtClean="0"/>
              <a:t>15 January 2014</a:t>
            </a:fld>
            <a:endParaRPr lang="en-US"/>
          </a:p>
        </p:txBody>
      </p:sp>
      <p:sp>
        <p:nvSpPr>
          <p:cNvPr id="7" name="Footer Placeholder 6"/>
          <p:cNvSpPr>
            <a:spLocks noGrp="1"/>
          </p:cNvSpPr>
          <p:nvPr>
            <p:ph type="ftr" sz="quarter" idx="11"/>
          </p:nvPr>
        </p:nvSpPr>
        <p:spPr/>
        <p:txBody>
          <a:bodyPr/>
          <a:lstStyle/>
          <a:p>
            <a:pPr>
              <a:defRPr/>
            </a:pPr>
            <a:r>
              <a:rPr lang="en-US" smtClean="0"/>
              <a:t>Copyright Tom@Gilb.com 2014</a:t>
            </a:r>
            <a:endParaRPr lang="en-US"/>
          </a:p>
        </p:txBody>
      </p:sp>
      <p:sp>
        <p:nvSpPr>
          <p:cNvPr id="8" name="Slide Number Placeholder 7"/>
          <p:cNvSpPr>
            <a:spLocks noGrp="1"/>
          </p:cNvSpPr>
          <p:nvPr>
            <p:ph type="sldNum" sz="quarter" idx="12"/>
          </p:nvPr>
        </p:nvSpPr>
        <p:spPr/>
        <p:txBody>
          <a:bodyPr/>
          <a:lstStyle/>
          <a:p>
            <a:pPr>
              <a:defRPr/>
            </a:pPr>
            <a:fld id="{065B7237-CA1D-AB43-9BC0-1A0BAD6E7FE3}" type="slidenum">
              <a:rPr lang="en-US" smtClean="0"/>
              <a:pPr>
                <a:defRPr/>
              </a:pPr>
              <a:t>115</a:t>
            </a:fld>
            <a:endParaRPr lang="en-US"/>
          </a:p>
        </p:txBody>
      </p:sp>
    </p:spTree>
    <p:extLst>
      <p:ext uri="{BB962C8B-B14F-4D97-AF65-F5344CB8AC3E}">
        <p14:creationId xmlns:p14="http://schemas.microsoft.com/office/powerpoint/2010/main" val="360557079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722"/>
          </a:xfrm>
        </p:spPr>
        <p:txBody>
          <a:bodyPr>
            <a:normAutofit fontScale="90000"/>
          </a:bodyPr>
          <a:lstStyle/>
          <a:p>
            <a:r>
              <a:rPr lang="en-US" dirty="0"/>
              <a:t>Reaping the Economic Dividend </a:t>
            </a:r>
            <a:endParaRPr lang="en-GB" dirty="0"/>
          </a:p>
        </p:txBody>
      </p:sp>
      <p:sp>
        <p:nvSpPr>
          <p:cNvPr id="3" name="Content Placeholder 2"/>
          <p:cNvSpPr>
            <a:spLocks noGrp="1"/>
          </p:cNvSpPr>
          <p:nvPr>
            <p:ph idx="1"/>
          </p:nvPr>
        </p:nvSpPr>
        <p:spPr>
          <a:xfrm>
            <a:off x="457200" y="1065746"/>
            <a:ext cx="8229600" cy="5060417"/>
          </a:xfrm>
        </p:spPr>
        <p:txBody>
          <a:bodyPr/>
          <a:lstStyle/>
          <a:p>
            <a:pPr marL="0" indent="0">
              <a:buNone/>
            </a:pPr>
            <a:r>
              <a:rPr lang="en-US" sz="1800" dirty="0" smtClean="0"/>
              <a:t>• </a:t>
            </a:r>
            <a:r>
              <a:rPr lang="en-US" sz="1800" dirty="0"/>
              <a:t>Architecture is 100% decoupled (not simply loose coupling) ∘ Hot-swappable </a:t>
            </a:r>
          </a:p>
          <a:p>
            <a:pPr marL="0" indent="0">
              <a:buNone/>
            </a:pPr>
            <a:r>
              <a:rPr lang="en-US" sz="1800" dirty="0"/>
              <a:t>∘ Legacy coexistence</a:t>
            </a:r>
            <a:br>
              <a:rPr lang="en-US" sz="1800" dirty="0"/>
            </a:br>
            <a:r>
              <a:rPr lang="en-US" sz="1800" dirty="0"/>
              <a:t>∘ Genuine reuse</a:t>
            </a:r>
            <a:br>
              <a:rPr lang="en-US" sz="1800" dirty="0"/>
            </a:br>
            <a:r>
              <a:rPr lang="en-US" sz="1800" dirty="0"/>
              <a:t>∘ Unlimited </a:t>
            </a:r>
            <a:r>
              <a:rPr lang="en-US" sz="1800" dirty="0" err="1"/>
              <a:t>evolvability</a:t>
            </a:r>
            <a:r>
              <a:rPr lang="en-US" sz="1800" dirty="0"/>
              <a:t> </a:t>
            </a:r>
          </a:p>
          <a:p>
            <a:pPr marL="0" indent="0">
              <a:buNone/>
            </a:pPr>
            <a:r>
              <a:rPr lang="en-US" sz="1800" dirty="0"/>
              <a:t>• Cheaper to develop</a:t>
            </a:r>
            <a:br>
              <a:rPr lang="en-US" sz="1800" dirty="0"/>
            </a:br>
            <a:r>
              <a:rPr lang="en-US" sz="1800" dirty="0"/>
              <a:t>∘ 80% of a problem is solved by composition of existing tools ∘ Cheap to change - </a:t>
            </a:r>
            <a:r>
              <a:rPr lang="en-US" sz="1800" dirty="0" err="1"/>
              <a:t>recomposition</a:t>
            </a:r>
            <a:r>
              <a:rPr lang="en-US" sz="1800" dirty="0"/>
              <a:t>. </a:t>
            </a:r>
          </a:p>
          <a:p>
            <a:pPr marL="0" indent="0">
              <a:buNone/>
            </a:pPr>
            <a:r>
              <a:rPr lang="en-US" sz="1800" dirty="0"/>
              <a:t>• Focus entirely on the domain problem </a:t>
            </a:r>
          </a:p>
          <a:p>
            <a:pPr marL="0" indent="0">
              <a:buNone/>
            </a:pPr>
            <a:r>
              <a:rPr lang="en-US" sz="1800" dirty="0"/>
              <a:t>∘ Engineering levers available (</a:t>
            </a:r>
            <a:r>
              <a:rPr lang="en-US" sz="1800" dirty="0" err="1"/>
              <a:t>eg</a:t>
            </a:r>
            <a:r>
              <a:rPr lang="en-US" sz="1800" dirty="0"/>
              <a:t> throttle) </a:t>
            </a:r>
          </a:p>
          <a:p>
            <a:pPr marL="0" indent="0">
              <a:buNone/>
            </a:pPr>
            <a:r>
              <a:rPr lang="en-US" sz="1800" dirty="0"/>
              <a:t>∘ Audit is orthogonal </a:t>
            </a:r>
          </a:p>
          <a:p>
            <a:pPr marL="0" indent="0">
              <a:buNone/>
            </a:pPr>
            <a:r>
              <a:rPr lang="en-US" sz="1800" dirty="0"/>
              <a:t>∘ Configuration Management: "Everything is a resource" </a:t>
            </a:r>
          </a:p>
          <a:p>
            <a:pPr marL="0" indent="0">
              <a:buNone/>
            </a:pPr>
            <a:r>
              <a:rPr lang="en-US" sz="1800" dirty="0"/>
              <a:t>∘ Logging "in case it goes wrong" is redundant "execution state is a resource" </a:t>
            </a:r>
            <a:r>
              <a:rPr lang="en-US" sz="1800" b="1" dirty="0"/>
              <a:t>Visualizer </a:t>
            </a:r>
            <a:endParaRPr lang="en-US" sz="1800" dirty="0"/>
          </a:p>
          <a:p>
            <a:pPr marL="0" indent="0">
              <a:buNone/>
            </a:pPr>
            <a:r>
              <a:rPr lang="en-US" sz="1800" dirty="0"/>
              <a:t>• Constraints are </a:t>
            </a:r>
            <a:r>
              <a:rPr lang="en-US" sz="1800" dirty="0" err="1"/>
              <a:t>spacial</a:t>
            </a:r>
            <a:r>
              <a:rPr lang="en-US" sz="1800" dirty="0"/>
              <a:t> boundary conditions ∘ Trust and non-repudiation </a:t>
            </a:r>
          </a:p>
          <a:p>
            <a:pPr marL="0" indent="0">
              <a:buNone/>
            </a:pPr>
            <a:r>
              <a:rPr lang="en-US" sz="1800" dirty="0"/>
              <a:t>∘ Validation, Semantic integrity </a:t>
            </a:r>
          </a:p>
          <a:p>
            <a:pPr marL="0" indent="0">
              <a:buNone/>
            </a:pPr>
            <a:r>
              <a:rPr lang="en-US" sz="1800" i="1" dirty="0"/>
              <a:t>...and higher performance too... </a:t>
            </a:r>
            <a:endParaRPr lang="en-US" sz="1800" dirty="0"/>
          </a:p>
          <a:p>
            <a:pPr marL="0" indent="0">
              <a:buNone/>
            </a:pPr>
            <a:endParaRPr lang="en-GB" sz="1800" dirty="0"/>
          </a:p>
        </p:txBody>
      </p:sp>
      <p:sp>
        <p:nvSpPr>
          <p:cNvPr id="4" name="Date Placeholder 3"/>
          <p:cNvSpPr>
            <a:spLocks noGrp="1"/>
          </p:cNvSpPr>
          <p:nvPr>
            <p:ph type="dt" sz="half" idx="10"/>
          </p:nvPr>
        </p:nvSpPr>
        <p:spPr/>
        <p:txBody>
          <a:bodyPr/>
          <a:lstStyle/>
          <a:p>
            <a:pPr>
              <a:defRPr/>
            </a:pPr>
            <a:fld id="{1127BB24-1D32-6245-A40F-1B38B12A2651}"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116</a:t>
            </a:fld>
            <a:endParaRPr lang="en-US"/>
          </a:p>
        </p:txBody>
      </p:sp>
    </p:spTree>
    <p:extLst>
      <p:ext uri="{BB962C8B-B14F-4D97-AF65-F5344CB8AC3E}">
        <p14:creationId xmlns:p14="http://schemas.microsoft.com/office/powerpoint/2010/main" val="1275615105"/>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ROC Architecture Model</a:t>
            </a:r>
            <a:endParaRPr lang="en-GB" dirty="0"/>
          </a:p>
        </p:txBody>
      </p:sp>
      <p:pic>
        <p:nvPicPr>
          <p:cNvPr id="4" name="Content Placeholder 3" descr="Screen Shot 2014-01-13 at 00.04.49.png"/>
          <p:cNvPicPr>
            <a:picLocks noGrp="1" noChangeAspect="1"/>
          </p:cNvPicPr>
          <p:nvPr>
            <p:ph idx="1"/>
          </p:nvPr>
        </p:nvPicPr>
        <p:blipFill>
          <a:blip r:embed="rId2">
            <a:extLst>
              <a:ext uri="{28A0092B-C50C-407E-A947-70E740481C1C}">
                <a14:useLocalDpi xmlns:a14="http://schemas.microsoft.com/office/drawing/2010/main" val="0"/>
              </a:ext>
            </a:extLst>
          </a:blip>
          <a:srcRect t="12237" b="12237"/>
          <a:stretch>
            <a:fillRect/>
          </a:stretch>
        </p:blipFill>
        <p:spPr/>
      </p:pic>
      <p:sp>
        <p:nvSpPr>
          <p:cNvPr id="3" name="Date Placeholder 2"/>
          <p:cNvSpPr>
            <a:spLocks noGrp="1"/>
          </p:cNvSpPr>
          <p:nvPr>
            <p:ph type="dt" sz="half" idx="10"/>
          </p:nvPr>
        </p:nvSpPr>
        <p:spPr/>
        <p:txBody>
          <a:bodyPr/>
          <a:lstStyle/>
          <a:p>
            <a:pPr>
              <a:defRPr/>
            </a:pPr>
            <a:fld id="{A49A16D1-E057-9F4A-9AC0-FB0E4CD957F6}"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117</a:t>
            </a:fld>
            <a:endParaRPr lang="en-US"/>
          </a:p>
        </p:txBody>
      </p:sp>
    </p:spTree>
    <p:extLst>
      <p:ext uri="{BB962C8B-B14F-4D97-AF65-F5344CB8AC3E}">
        <p14:creationId xmlns:p14="http://schemas.microsoft.com/office/powerpoint/2010/main" val="2276815900"/>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Scalability</a:t>
            </a:r>
            <a:endParaRPr lang="en-GB" dirty="0"/>
          </a:p>
        </p:txBody>
      </p:sp>
      <p:pic>
        <p:nvPicPr>
          <p:cNvPr id="4" name="Content Placeholder 3" descr="Screen Shot 2014-01-13 at 00.20.10.png"/>
          <p:cNvPicPr>
            <a:picLocks noGrp="1" noChangeAspect="1"/>
          </p:cNvPicPr>
          <p:nvPr>
            <p:ph idx="1"/>
          </p:nvPr>
        </p:nvPicPr>
        <p:blipFill>
          <a:blip r:embed="rId2">
            <a:extLst>
              <a:ext uri="{28A0092B-C50C-407E-A947-70E740481C1C}">
                <a14:useLocalDpi xmlns:a14="http://schemas.microsoft.com/office/drawing/2010/main" val="0"/>
              </a:ext>
            </a:extLst>
          </a:blip>
          <a:srcRect l="-16784" r="-16784"/>
          <a:stretch>
            <a:fillRect/>
          </a:stretch>
        </p:blipFill>
        <p:spPr/>
      </p:pic>
      <p:sp>
        <p:nvSpPr>
          <p:cNvPr id="3" name="Date Placeholder 2"/>
          <p:cNvSpPr>
            <a:spLocks noGrp="1"/>
          </p:cNvSpPr>
          <p:nvPr>
            <p:ph type="dt" sz="half" idx="10"/>
          </p:nvPr>
        </p:nvSpPr>
        <p:spPr/>
        <p:txBody>
          <a:bodyPr/>
          <a:lstStyle/>
          <a:p>
            <a:pPr>
              <a:defRPr/>
            </a:pPr>
            <a:fld id="{79B813D8-8A73-3A46-99F3-670AD48D94C1}"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118</a:t>
            </a:fld>
            <a:endParaRPr lang="en-US"/>
          </a:p>
        </p:txBody>
      </p:sp>
    </p:spTree>
    <p:extLst>
      <p:ext uri="{BB962C8B-B14F-4D97-AF65-F5344CB8AC3E}">
        <p14:creationId xmlns:p14="http://schemas.microsoft.com/office/powerpoint/2010/main" val="245975706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 Coupling</a:t>
            </a:r>
            <a:endParaRPr lang="en-GB" dirty="0"/>
          </a:p>
        </p:txBody>
      </p:sp>
      <p:pic>
        <p:nvPicPr>
          <p:cNvPr id="4" name="Content Placeholder 3" descr="Screen Shot 2014-01-13 at 00.32.30.png"/>
          <p:cNvPicPr>
            <a:picLocks noGrp="1" noChangeAspect="1"/>
          </p:cNvPicPr>
          <p:nvPr>
            <p:ph idx="1"/>
          </p:nvPr>
        </p:nvPicPr>
        <p:blipFill>
          <a:blip r:embed="rId2">
            <a:extLst>
              <a:ext uri="{28A0092B-C50C-407E-A947-70E740481C1C}">
                <a14:useLocalDpi xmlns:a14="http://schemas.microsoft.com/office/drawing/2010/main" val="0"/>
              </a:ext>
            </a:extLst>
          </a:blip>
          <a:srcRect l="-16665" r="-16665"/>
          <a:stretch>
            <a:fillRect/>
          </a:stretch>
        </p:blipFill>
        <p:spPr/>
      </p:pic>
      <p:sp>
        <p:nvSpPr>
          <p:cNvPr id="3" name="Date Placeholder 2"/>
          <p:cNvSpPr>
            <a:spLocks noGrp="1"/>
          </p:cNvSpPr>
          <p:nvPr>
            <p:ph type="dt" sz="half" idx="10"/>
          </p:nvPr>
        </p:nvSpPr>
        <p:spPr/>
        <p:txBody>
          <a:bodyPr/>
          <a:lstStyle/>
          <a:p>
            <a:pPr>
              <a:defRPr/>
            </a:pPr>
            <a:fld id="{E52EFB99-4159-E649-B940-174047524B36}"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119</a:t>
            </a:fld>
            <a:endParaRPr lang="en-US"/>
          </a:p>
        </p:txBody>
      </p:sp>
    </p:spTree>
    <p:extLst>
      <p:ext uri="{BB962C8B-B14F-4D97-AF65-F5344CB8AC3E}">
        <p14:creationId xmlns:p14="http://schemas.microsoft.com/office/powerpoint/2010/main" val="681147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OCL (Object Constraint Language)</a:t>
            </a:r>
            <a:br>
              <a:rPr lang="en-GB" sz="3200" dirty="0" smtClean="0"/>
            </a:br>
            <a:r>
              <a:rPr lang="en-GB" sz="3200" dirty="0" smtClean="0"/>
              <a:t>A UML Cousin: </a:t>
            </a:r>
            <a:br>
              <a:rPr lang="en-GB" sz="3200" dirty="0" smtClean="0"/>
            </a:br>
            <a:r>
              <a:rPr lang="en-GB" sz="3200" dirty="0" smtClean="0"/>
              <a:t>Nothing about Quality or Cost etc.</a:t>
            </a:r>
            <a:endParaRPr lang="en-GB" sz="3200" dirty="0"/>
          </a:p>
        </p:txBody>
      </p:sp>
      <p:pic>
        <p:nvPicPr>
          <p:cNvPr id="7" name="Content Placeholder 6" descr="Screen Shot 2014-01-12 at 01.38.3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9" r="-410"/>
          <a:stretch/>
        </p:blipFill>
        <p:spPr>
          <a:xfrm>
            <a:off x="956666" y="1600200"/>
            <a:ext cx="7257471" cy="4525963"/>
          </a:xfrm>
        </p:spPr>
      </p:pic>
      <p:sp>
        <p:nvSpPr>
          <p:cNvPr id="4" name="Date Placeholder 3"/>
          <p:cNvSpPr>
            <a:spLocks noGrp="1"/>
          </p:cNvSpPr>
          <p:nvPr>
            <p:ph type="dt" sz="half" idx="10"/>
          </p:nvPr>
        </p:nvSpPr>
        <p:spPr/>
        <p:txBody>
          <a:bodyPr/>
          <a:lstStyle/>
          <a:p>
            <a:pPr>
              <a:defRPr/>
            </a:pPr>
            <a:fld id="{3DCC38CB-B3A4-A64F-9486-D997C5463F79}"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12</a:t>
            </a:fld>
            <a:endParaRPr lang="en-US"/>
          </a:p>
        </p:txBody>
      </p:sp>
      <p:sp>
        <p:nvSpPr>
          <p:cNvPr id="8" name="TextBox 7"/>
          <p:cNvSpPr txBox="1"/>
          <p:nvPr/>
        </p:nvSpPr>
        <p:spPr>
          <a:xfrm>
            <a:off x="1286566" y="6075935"/>
            <a:ext cx="6531723" cy="369332"/>
          </a:xfrm>
          <a:prstGeom prst="rect">
            <a:avLst/>
          </a:prstGeom>
          <a:noFill/>
        </p:spPr>
        <p:txBody>
          <a:bodyPr wrap="square" rtlCol="0">
            <a:spAutoFit/>
          </a:bodyPr>
          <a:lstStyle/>
          <a:p>
            <a:r>
              <a:rPr lang="en-GB" dirty="0"/>
              <a:t>http://</a:t>
            </a:r>
            <a:r>
              <a:rPr lang="en-GB" dirty="0" err="1"/>
              <a:t>st.inf.tu-dresden.de</a:t>
            </a:r>
            <a:r>
              <a:rPr lang="en-GB" dirty="0"/>
              <a:t>/files/general/</a:t>
            </a:r>
            <a:r>
              <a:rPr lang="en-GB" dirty="0" err="1"/>
              <a:t>OCLByExampleLecture.pdf</a:t>
            </a:r>
            <a:endParaRPr lang="en-GB" dirty="0"/>
          </a:p>
        </p:txBody>
      </p:sp>
    </p:spTree>
    <p:extLst>
      <p:ext uri="{BB962C8B-B14F-4D97-AF65-F5344CB8AC3E}">
        <p14:creationId xmlns:p14="http://schemas.microsoft.com/office/powerpoint/2010/main" val="47295275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NetKernel</a:t>
            </a:r>
            <a:r>
              <a:rPr lang="en-US" dirty="0"/>
              <a:t> v5.2.1 </a:t>
            </a:r>
            <a:endParaRPr lang="en-GB" dirty="0"/>
          </a:p>
        </p:txBody>
      </p:sp>
      <p:sp>
        <p:nvSpPr>
          <p:cNvPr id="3" name="Content Placeholder 2"/>
          <p:cNvSpPr>
            <a:spLocks noGrp="1"/>
          </p:cNvSpPr>
          <p:nvPr>
            <p:ph idx="1"/>
          </p:nvPr>
        </p:nvSpPr>
        <p:spPr/>
        <p:txBody>
          <a:bodyPr>
            <a:normAutofit fontScale="85000" lnSpcReduction="20000"/>
          </a:bodyPr>
          <a:lstStyle/>
          <a:p>
            <a:r>
              <a:rPr lang="en-US" dirty="0" smtClean="0"/>
              <a:t>The </a:t>
            </a:r>
            <a:r>
              <a:rPr lang="en-US" dirty="0"/>
              <a:t>Resource Oriented Computing platform ∘ General Standalone Application Server ∘ Embeddable as "ROC Engine" </a:t>
            </a:r>
          </a:p>
          <a:p>
            <a:r>
              <a:rPr lang="en-US" dirty="0"/>
              <a:t>Proven with hard-core, carrier-class </a:t>
            </a:r>
            <a:r>
              <a:rPr lang="en-US" dirty="0" smtClean="0"/>
              <a:t>deployments</a:t>
            </a:r>
          </a:p>
          <a:p>
            <a:r>
              <a:rPr lang="en-US" dirty="0" smtClean="0"/>
              <a:t> </a:t>
            </a:r>
            <a:r>
              <a:rPr lang="en-US" dirty="0"/>
              <a:t>∘ Telecoms </a:t>
            </a:r>
          </a:p>
          <a:p>
            <a:r>
              <a:rPr lang="en-US" dirty="0"/>
              <a:t>∘ Black Friday Retail</a:t>
            </a:r>
            <a:br>
              <a:rPr lang="en-US" dirty="0"/>
            </a:br>
            <a:r>
              <a:rPr lang="en-US" dirty="0"/>
              <a:t>∘ Huge dot-com platforms</a:t>
            </a:r>
            <a:br>
              <a:rPr lang="en-US" dirty="0"/>
            </a:br>
            <a:r>
              <a:rPr lang="en-US" dirty="0"/>
              <a:t>∘ Core Web </a:t>
            </a:r>
            <a:r>
              <a:rPr lang="en-US" dirty="0" err="1"/>
              <a:t>Instracture</a:t>
            </a:r>
            <a:r>
              <a:rPr lang="en-US" dirty="0"/>
              <a:t> - PURLs, Dublin Core </a:t>
            </a:r>
            <a:endParaRPr lang="en-US" dirty="0" smtClean="0"/>
          </a:p>
          <a:p>
            <a:r>
              <a:rPr lang="en-US" dirty="0" smtClean="0"/>
              <a:t>∘ </a:t>
            </a:r>
            <a:r>
              <a:rPr lang="en-US" dirty="0"/>
              <a:t>Government Open Linked Data </a:t>
            </a:r>
          </a:p>
          <a:p>
            <a:r>
              <a:rPr lang="en-US" dirty="0"/>
              <a:t>Separates Architecture from Code - brings engineering control to systems. </a:t>
            </a:r>
          </a:p>
          <a:p>
            <a:r>
              <a:rPr lang="en-US" dirty="0"/>
              <a:t>Systemic </a:t>
            </a:r>
            <a:r>
              <a:rPr lang="en-US" dirty="0" err="1"/>
              <a:t>Memoisation</a:t>
            </a:r>
            <a:r>
              <a:rPr lang="en-US" dirty="0"/>
              <a:t> (Caching) and </a:t>
            </a:r>
            <a:r>
              <a:rPr lang="en-US" dirty="0" err="1"/>
              <a:t>Async</a:t>
            </a:r>
            <a:r>
              <a:rPr lang="en-US" dirty="0"/>
              <a:t> Linear Scaling = Huge Performance Gains. </a:t>
            </a:r>
          </a:p>
          <a:p>
            <a:r>
              <a:rPr lang="en-US" dirty="0"/>
              <a:t>Changes Attainable Scale of Software </a:t>
            </a:r>
          </a:p>
          <a:p>
            <a:r>
              <a:rPr lang="en-US" dirty="0"/>
              <a:t>Changes Economics of Software - </a:t>
            </a:r>
            <a:r>
              <a:rPr lang="en-US" b="1" dirty="0"/>
              <a:t>Eliminates Saw-Tooth </a:t>
            </a:r>
            <a:endParaRPr lang="en-US" dirty="0"/>
          </a:p>
          <a:p>
            <a:r>
              <a:rPr lang="en-US" dirty="0"/>
              <a:t>Brings the </a:t>
            </a:r>
            <a:r>
              <a:rPr lang="en-US" b="1" dirty="0"/>
              <a:t>Web Inside </a:t>
            </a:r>
            <a:r>
              <a:rPr lang="en-US" dirty="0"/>
              <a:t>and makes it general purpose. </a:t>
            </a:r>
          </a:p>
          <a:p>
            <a:r>
              <a:rPr lang="en-US" dirty="0"/>
              <a:t>NKP takes ROC back </a:t>
            </a:r>
            <a:r>
              <a:rPr lang="en-US" i="1" dirty="0"/>
              <a:t>out </a:t>
            </a:r>
            <a:r>
              <a:rPr lang="en-US" dirty="0"/>
              <a:t>to enable amazing cloud architectures. </a:t>
            </a:r>
          </a:p>
          <a:p>
            <a:endParaRPr lang="en-GB" dirty="0"/>
          </a:p>
        </p:txBody>
      </p:sp>
      <p:sp>
        <p:nvSpPr>
          <p:cNvPr id="4" name="Date Placeholder 3"/>
          <p:cNvSpPr>
            <a:spLocks noGrp="1"/>
          </p:cNvSpPr>
          <p:nvPr>
            <p:ph type="dt" sz="half" idx="10"/>
          </p:nvPr>
        </p:nvSpPr>
        <p:spPr/>
        <p:txBody>
          <a:bodyPr/>
          <a:lstStyle/>
          <a:p>
            <a:pPr>
              <a:defRPr/>
            </a:pPr>
            <a:fld id="{74427366-87C4-B54A-A649-164EC13F9297}"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120</a:t>
            </a:fld>
            <a:endParaRPr lang="en-US"/>
          </a:p>
        </p:txBody>
      </p:sp>
    </p:spTree>
    <p:extLst>
      <p:ext uri="{BB962C8B-B14F-4D97-AF65-F5344CB8AC3E}">
        <p14:creationId xmlns:p14="http://schemas.microsoft.com/office/powerpoint/2010/main" val="418995969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116C862-5467-F24F-81CE-8B3CDEB1E8B3}" type="datetime3">
              <a:rPr lang="en-GB" sz="1400" smtClean="0"/>
              <a:t>15 January 2014</a:t>
            </a:fld>
            <a:endParaRPr lang="en-US" sz="1400"/>
          </a:p>
        </p:txBody>
      </p:sp>
      <p:sp>
        <p:nvSpPr>
          <p:cNvPr id="1300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300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614C5091-DE3E-D444-B582-15FB941A7142}" type="slidenum">
              <a:rPr lang="en-US" sz="1400"/>
              <a:pPr/>
              <a:t>121</a:t>
            </a:fld>
            <a:endParaRPr lang="en-US" sz="1400"/>
          </a:p>
        </p:txBody>
      </p:sp>
      <p:sp>
        <p:nvSpPr>
          <p:cNvPr id="130053" name="Rectangle 2"/>
          <p:cNvSpPr>
            <a:spLocks noGrp="1" noChangeArrowheads="1"/>
          </p:cNvSpPr>
          <p:nvPr>
            <p:ph type="title"/>
          </p:nvPr>
        </p:nvSpPr>
        <p:spPr>
          <a:xfrm>
            <a:off x="1657265" y="274638"/>
            <a:ext cx="5095704" cy="1143000"/>
          </a:xfrm>
        </p:spPr>
        <p:txBody>
          <a:bodyPr/>
          <a:lstStyle/>
          <a:p>
            <a:pPr eaLnBrk="1" hangingPunct="1"/>
            <a:r>
              <a:rPr lang="en-US" dirty="0">
                <a:latin typeface="Arial" charset="0"/>
              </a:rPr>
              <a:t>Summary</a:t>
            </a:r>
          </a:p>
        </p:txBody>
      </p:sp>
      <p:sp>
        <p:nvSpPr>
          <p:cNvPr id="130054" name="Rectangle 3"/>
          <p:cNvSpPr>
            <a:spLocks noGrp="1" noChangeArrowheads="1"/>
          </p:cNvSpPr>
          <p:nvPr>
            <p:ph type="body" idx="1"/>
          </p:nvPr>
        </p:nvSpPr>
        <p:spPr>
          <a:xfrm>
            <a:off x="457200" y="2597540"/>
            <a:ext cx="8229600" cy="3528623"/>
          </a:xfrm>
        </p:spPr>
        <p:txBody>
          <a:bodyPr/>
          <a:lstStyle/>
          <a:p>
            <a:pPr eaLnBrk="1" hangingPunct="1"/>
            <a:r>
              <a:rPr lang="en-US" sz="3200" dirty="0">
                <a:latin typeface="Arial" charset="0"/>
              </a:rPr>
              <a:t> </a:t>
            </a:r>
          </a:p>
          <a:p>
            <a:pPr lvl="1" eaLnBrk="1" hangingPunct="1"/>
            <a:r>
              <a:rPr lang="en-US" sz="2800" dirty="0" err="1">
                <a:latin typeface="Arial" charset="0"/>
                <a:ea typeface="ＭＳ Ｐゴシック" charset="0"/>
              </a:rPr>
              <a:t>Planguage</a:t>
            </a:r>
            <a:r>
              <a:rPr lang="en-US" sz="2800" dirty="0">
                <a:latin typeface="Arial" charset="0"/>
                <a:ea typeface="ＭＳ Ｐゴシック" charset="0"/>
              </a:rPr>
              <a:t> gives you </a:t>
            </a:r>
            <a:r>
              <a:rPr lang="en-US" sz="2800" dirty="0" smtClean="0">
                <a:latin typeface="Arial" charset="0"/>
                <a:ea typeface="ＭＳ Ｐゴシック" charset="0"/>
              </a:rPr>
              <a:t>MODELLING tools </a:t>
            </a:r>
            <a:r>
              <a:rPr lang="en-US" sz="2800" dirty="0">
                <a:latin typeface="Arial" charset="0"/>
                <a:ea typeface="ＭＳ Ｐゴシック" charset="0"/>
              </a:rPr>
              <a:t>to be more competitive</a:t>
            </a:r>
          </a:p>
          <a:p>
            <a:pPr lvl="1" eaLnBrk="1" hangingPunct="1"/>
            <a:r>
              <a:rPr lang="en-US" sz="2800" dirty="0">
                <a:latin typeface="Arial" charset="0"/>
                <a:ea typeface="ＭＳ Ｐゴシック" charset="0"/>
              </a:rPr>
              <a:t>The entire set of </a:t>
            </a:r>
            <a:r>
              <a:rPr lang="en-US" sz="2800" dirty="0" err="1">
                <a:latin typeface="Arial" charset="0"/>
                <a:ea typeface="ＭＳ Ｐゴシック" charset="0"/>
              </a:rPr>
              <a:t>Planguage</a:t>
            </a:r>
            <a:r>
              <a:rPr lang="en-US" sz="2800" dirty="0">
                <a:latin typeface="Arial" charset="0"/>
                <a:ea typeface="ＭＳ Ｐゴシック" charset="0"/>
              </a:rPr>
              <a:t> </a:t>
            </a:r>
            <a:r>
              <a:rPr lang="en-US" sz="2800" dirty="0" err="1" smtClean="0">
                <a:latin typeface="Arial" charset="0"/>
                <a:ea typeface="ＭＳ Ｐゴシック" charset="0"/>
              </a:rPr>
              <a:t>modelling</a:t>
            </a:r>
            <a:r>
              <a:rPr lang="en-US" sz="2800" dirty="0" smtClean="0">
                <a:latin typeface="Arial" charset="0"/>
                <a:ea typeface="ＭＳ Ｐゴシック" charset="0"/>
              </a:rPr>
              <a:t> tools </a:t>
            </a:r>
            <a:r>
              <a:rPr lang="en-US" sz="2800" u="sng" dirty="0">
                <a:latin typeface="Arial" charset="0"/>
                <a:ea typeface="ＭＳ Ｐゴシック" charset="0"/>
              </a:rPr>
              <a:t>also</a:t>
            </a:r>
            <a:r>
              <a:rPr lang="en-US" sz="2800" dirty="0">
                <a:latin typeface="Arial" charset="0"/>
                <a:ea typeface="ＭＳ Ｐゴシック" charset="0"/>
              </a:rPr>
              <a:t> </a:t>
            </a:r>
            <a:r>
              <a:rPr lang="en-US" sz="2800" dirty="0" smtClean="0">
                <a:latin typeface="Arial" charset="0"/>
                <a:ea typeface="ＭＳ Ｐゴシック" charset="0"/>
              </a:rPr>
              <a:t>apply </a:t>
            </a:r>
            <a:r>
              <a:rPr lang="en-US" sz="2800" dirty="0">
                <a:latin typeface="Arial" charset="0"/>
                <a:ea typeface="ＭＳ Ｐゴシック" charset="0"/>
              </a:rPr>
              <a:t>to software engineering and top management </a:t>
            </a:r>
            <a:r>
              <a:rPr lang="nb-NO" sz="2800" dirty="0" smtClean="0">
                <a:latin typeface="Arial" charset="0"/>
                <a:ea typeface="ＭＳ Ｐゴシック" charset="0"/>
              </a:rPr>
              <a:t> </a:t>
            </a:r>
            <a:endParaRPr lang="en-US" sz="2800" dirty="0">
              <a:latin typeface="Arial" charset="0"/>
              <a:ea typeface="ＭＳ Ｐゴシック" charset="0"/>
            </a:endParaRPr>
          </a:p>
        </p:txBody>
      </p:sp>
      <p:pic>
        <p:nvPicPr>
          <p:cNvPr id="130056" name="Picture 7" descr="Tom.jpg                                                        0000D6B3Macintosh HD                   B8CC9BB5:"/>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7044677" y="166211"/>
            <a:ext cx="1792288" cy="1792288"/>
          </a:xfrm>
          <a:prstGeom prst="rect">
            <a:avLst/>
          </a:prstGeom>
          <a:noFill/>
          <a:ln w="57150">
            <a:solidFill>
              <a:srgbClr val="666699"/>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8"/>
          <p:cNvSpPr txBox="1">
            <a:spLocks noChangeArrowheads="1"/>
          </p:cNvSpPr>
          <p:nvPr/>
        </p:nvSpPr>
        <p:spPr bwMode="auto">
          <a:xfrm>
            <a:off x="7269803" y="2200665"/>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solidFill>
                  <a:schemeClr val="hlink"/>
                </a:solidFill>
                <a:latin typeface="Arial" charset="0"/>
              </a:rPr>
              <a:t>Tom Gilb</a:t>
            </a:r>
          </a:p>
        </p:txBody>
      </p:sp>
      <p:pic>
        <p:nvPicPr>
          <p:cNvPr id="2" name="Picture 1" descr="CE COVER 42K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1" y="20824"/>
            <a:ext cx="1772781" cy="2576716"/>
          </a:xfrm>
          <a:prstGeom prst="rect">
            <a:avLst/>
          </a:prstGeom>
        </p:spPr>
      </p:pic>
      <p:sp>
        <p:nvSpPr>
          <p:cNvPr id="3" name="TextBox 2"/>
          <p:cNvSpPr txBox="1"/>
          <p:nvPr/>
        </p:nvSpPr>
        <p:spPr>
          <a:xfrm>
            <a:off x="2168591" y="1417638"/>
            <a:ext cx="3639939" cy="646331"/>
          </a:xfrm>
          <a:prstGeom prst="rect">
            <a:avLst/>
          </a:prstGeom>
          <a:noFill/>
        </p:spPr>
        <p:txBody>
          <a:bodyPr wrap="none" rtlCol="0">
            <a:spAutoFit/>
          </a:bodyPr>
          <a:lstStyle/>
          <a:p>
            <a:pPr algn="ctr"/>
            <a:r>
              <a:rPr lang="en-GB" b="1" dirty="0" smtClean="0"/>
              <a:t>Free digital copy of CE on request to </a:t>
            </a:r>
          </a:p>
          <a:p>
            <a:pPr algn="ctr"/>
            <a:r>
              <a:rPr lang="en-GB" b="1" dirty="0"/>
              <a:t>T</a:t>
            </a:r>
            <a:r>
              <a:rPr lang="en-GB" b="1" dirty="0" smtClean="0"/>
              <a:t>om @ Gilb . com</a:t>
            </a:r>
            <a:endParaRPr lang="en-GB" b="1" dirty="0"/>
          </a:p>
        </p:txBody>
      </p:sp>
    </p:spTree>
    <p:extLst>
      <p:ext uri="{BB962C8B-B14F-4D97-AF65-F5344CB8AC3E}">
        <p14:creationId xmlns:p14="http://schemas.microsoft.com/office/powerpoint/2010/main" val="171134506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 up, you advanced the slides too far</a:t>
            </a:r>
            <a:endParaRPr lang="en-GB" dirty="0"/>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0349AF13-EABB-2845-AAF2-DDF490E2D5DC}"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122</a:t>
            </a:fld>
            <a:endParaRPr lang="en-US"/>
          </a:p>
        </p:txBody>
      </p:sp>
    </p:spTree>
    <p:extLst>
      <p:ext uri="{BB962C8B-B14F-4D97-AF65-F5344CB8AC3E}">
        <p14:creationId xmlns:p14="http://schemas.microsoft.com/office/powerpoint/2010/main" val="72387444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82C13382-33C4-3C4B-95C1-670FCCE60B87}"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123</a:t>
            </a:fld>
            <a:endParaRPr lang="en-US"/>
          </a:p>
        </p:txBody>
      </p:sp>
    </p:spTree>
    <p:extLst>
      <p:ext uri="{BB962C8B-B14F-4D97-AF65-F5344CB8AC3E}">
        <p14:creationId xmlns:p14="http://schemas.microsoft.com/office/powerpoint/2010/main" val="464804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Examples of </a:t>
            </a:r>
            <a:br>
              <a:rPr lang="en-GB" dirty="0" smtClean="0"/>
            </a:br>
            <a:r>
              <a:rPr lang="en-GB" i="1" dirty="0" smtClean="0">
                <a:solidFill>
                  <a:srgbClr val="FF0000"/>
                </a:solidFill>
              </a:rPr>
              <a:t>Badly done </a:t>
            </a:r>
            <a:r>
              <a:rPr lang="en-GB" dirty="0" smtClean="0"/>
              <a:t>qualities </a:t>
            </a:r>
            <a:endParaRPr lang="en-GB" dirty="0"/>
          </a:p>
        </p:txBody>
      </p:sp>
      <p:sp>
        <p:nvSpPr>
          <p:cNvPr id="3" name="Content Placeholder 2"/>
          <p:cNvSpPr>
            <a:spLocks noGrp="1"/>
          </p:cNvSpPr>
          <p:nvPr>
            <p:ph idx="1"/>
          </p:nvPr>
        </p:nvSpPr>
        <p:spPr/>
        <p:txBody>
          <a:bodyPr/>
          <a:lstStyle/>
          <a:p>
            <a:r>
              <a:rPr lang="en-GB" dirty="0" smtClean="0"/>
              <a:t>Goal Question Metric (GQM, </a:t>
            </a:r>
            <a:r>
              <a:rPr lang="en-GB" dirty="0" err="1" smtClean="0"/>
              <a:t>Basili</a:t>
            </a:r>
            <a:r>
              <a:rPr lang="en-GB" dirty="0" smtClean="0"/>
              <a:t>)</a:t>
            </a:r>
          </a:p>
          <a:p>
            <a:r>
              <a:rPr lang="en-GB" dirty="0" smtClean="0"/>
              <a:t>The Horror Project</a:t>
            </a:r>
          </a:p>
          <a:p>
            <a:r>
              <a:rPr lang="en-GB" dirty="0" smtClean="0"/>
              <a:t>QFD</a:t>
            </a:r>
          </a:p>
          <a:p>
            <a:r>
              <a:rPr lang="en-GB" dirty="0" smtClean="0"/>
              <a:t>BSC</a:t>
            </a:r>
          </a:p>
          <a:p>
            <a:r>
              <a:rPr lang="en-GB" dirty="0" smtClean="0"/>
              <a:t>Dean </a:t>
            </a:r>
            <a:r>
              <a:rPr lang="en-GB" dirty="0" err="1" smtClean="0"/>
              <a:t>Lefiingers</a:t>
            </a:r>
            <a:r>
              <a:rPr lang="en-GB" dirty="0" smtClean="0"/>
              <a:t> Agile</a:t>
            </a:r>
          </a:p>
          <a:p>
            <a:r>
              <a:rPr lang="en-GB" dirty="0" smtClean="0"/>
              <a:t>User Stories Non Functional</a:t>
            </a:r>
          </a:p>
          <a:p>
            <a:r>
              <a:rPr lang="en-GB" dirty="0" smtClean="0"/>
              <a:t>Scrum</a:t>
            </a:r>
            <a:endParaRPr lang="en-GB" dirty="0"/>
          </a:p>
        </p:txBody>
      </p:sp>
      <p:sp>
        <p:nvSpPr>
          <p:cNvPr id="4" name="Date Placeholder 3"/>
          <p:cNvSpPr>
            <a:spLocks noGrp="1"/>
          </p:cNvSpPr>
          <p:nvPr>
            <p:ph type="dt" sz="half" idx="10"/>
          </p:nvPr>
        </p:nvSpPr>
        <p:spPr/>
        <p:txBody>
          <a:bodyPr/>
          <a:lstStyle/>
          <a:p>
            <a:pPr>
              <a:defRPr/>
            </a:pPr>
            <a:fld id="{7576C169-5CF7-F640-90CA-D2BE0D1E6B40}"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13</a:t>
            </a:fld>
            <a:endParaRPr lang="en-US"/>
          </a:p>
        </p:txBody>
      </p:sp>
    </p:spTree>
    <p:extLst>
      <p:ext uri="{BB962C8B-B14F-4D97-AF65-F5344CB8AC3E}">
        <p14:creationId xmlns:p14="http://schemas.microsoft.com/office/powerpoint/2010/main" val="18667672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GQM: </a:t>
            </a:r>
            <a:br>
              <a:rPr lang="en-GB" sz="2000" dirty="0" smtClean="0"/>
            </a:br>
            <a:r>
              <a:rPr lang="en-GB" sz="2000" i="1" dirty="0" smtClean="0"/>
              <a:t>Naming</a:t>
            </a:r>
            <a:r>
              <a:rPr lang="en-GB" sz="2000" dirty="0" smtClean="0"/>
              <a:t> Qualities, without definition.</a:t>
            </a:r>
            <a:br>
              <a:rPr lang="en-GB" sz="2000" dirty="0" smtClean="0"/>
            </a:br>
            <a:r>
              <a:rPr lang="en-GB" sz="2000" dirty="0" smtClean="0"/>
              <a:t> Then </a:t>
            </a:r>
            <a:r>
              <a:rPr lang="en-GB" sz="2000" i="1" dirty="0" smtClean="0"/>
              <a:t>Designing</a:t>
            </a:r>
            <a:r>
              <a:rPr lang="en-GB" sz="2000" dirty="0" smtClean="0"/>
              <a:t> for an </a:t>
            </a:r>
            <a:r>
              <a:rPr lang="en-GB" sz="2000" b="1" dirty="0" smtClean="0"/>
              <a:t>Undefined</a:t>
            </a:r>
            <a:r>
              <a:rPr lang="en-GB" sz="2000" dirty="0" smtClean="0"/>
              <a:t> Quality Requirement</a:t>
            </a:r>
            <a:endParaRPr lang="en-GB" sz="2000" dirty="0"/>
          </a:p>
        </p:txBody>
      </p:sp>
      <p:pic>
        <p:nvPicPr>
          <p:cNvPr id="7" name="Content Placeholder 6" descr="Screen Shot 2014-01-12 at 01.28.46.png"/>
          <p:cNvPicPr>
            <a:picLocks noGrp="1" noChangeAspect="1"/>
          </p:cNvPicPr>
          <p:nvPr>
            <p:ph idx="1"/>
          </p:nvPr>
        </p:nvPicPr>
        <p:blipFill>
          <a:blip r:embed="rId3">
            <a:extLst>
              <a:ext uri="{28A0092B-C50C-407E-A947-70E740481C1C}">
                <a14:useLocalDpi xmlns:a14="http://schemas.microsoft.com/office/drawing/2010/main" val="0"/>
              </a:ext>
            </a:extLst>
          </a:blip>
          <a:srcRect l="-25879" r="-25879"/>
          <a:stretch>
            <a:fillRect/>
          </a:stretch>
        </p:blipFill>
        <p:spPr/>
      </p:pic>
      <p:sp>
        <p:nvSpPr>
          <p:cNvPr id="4" name="Date Placeholder 3"/>
          <p:cNvSpPr>
            <a:spLocks noGrp="1"/>
          </p:cNvSpPr>
          <p:nvPr>
            <p:ph type="dt" sz="half" idx="10"/>
          </p:nvPr>
        </p:nvSpPr>
        <p:spPr/>
        <p:txBody>
          <a:bodyPr/>
          <a:lstStyle/>
          <a:p>
            <a:pPr>
              <a:defRPr/>
            </a:pPr>
            <a:fld id="{BD47ECB8-F774-4B43-A79C-97B7D6DB7475}"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14</a:t>
            </a:fld>
            <a:endParaRPr lang="en-US"/>
          </a:p>
        </p:txBody>
      </p:sp>
    </p:spTree>
    <p:extLst>
      <p:ext uri="{BB962C8B-B14F-4D97-AF65-F5344CB8AC3E}">
        <p14:creationId xmlns:p14="http://schemas.microsoft.com/office/powerpoint/2010/main" val="22355767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76200"/>
            <a:ext cx="8229600" cy="644525"/>
          </a:xfrm>
        </p:spPr>
        <p:txBody>
          <a:bodyPr/>
          <a:lstStyle/>
          <a:p>
            <a:pPr eaLnBrk="1" hangingPunct="1"/>
            <a:r>
              <a:rPr lang="en-US" sz="3400">
                <a:latin typeface="Calibri" charset="0"/>
                <a:ea typeface="ＭＳ Ｐゴシック" charset="0"/>
                <a:cs typeface="ＭＳ Ｐゴシック" charset="0"/>
              </a:rPr>
              <a:t>Summary of Top </a:t>
            </a:r>
            <a:r>
              <a:rPr lang="ja-JP" altLang="en-US" sz="3400">
                <a:latin typeface="Calibri" charset="0"/>
                <a:ea typeface="ＭＳ Ｐゴシック" charset="0"/>
                <a:cs typeface="ＭＳ Ｐゴシック" charset="0"/>
              </a:rPr>
              <a:t>‘</a:t>
            </a:r>
            <a:r>
              <a:rPr lang="en-US" sz="3400">
                <a:latin typeface="Calibri" charset="0"/>
                <a:ea typeface="ＭＳ Ｐゴシック" charset="0"/>
                <a:cs typeface="ＭＳ Ｐゴシック" charset="0"/>
              </a:rPr>
              <a:t>8</a:t>
            </a:r>
            <a:r>
              <a:rPr lang="ja-JP" altLang="en-US" sz="3400">
                <a:latin typeface="Calibri" charset="0"/>
                <a:ea typeface="ＭＳ Ｐゴシック" charset="0"/>
                <a:cs typeface="ＭＳ Ｐゴシック" charset="0"/>
              </a:rPr>
              <a:t>’</a:t>
            </a:r>
            <a:r>
              <a:rPr lang="en-US" sz="3400">
                <a:latin typeface="Calibri" charset="0"/>
                <a:ea typeface="ＭＳ Ｐゴシック" charset="0"/>
                <a:cs typeface="ＭＳ Ｐゴシック" charset="0"/>
              </a:rPr>
              <a:t> Project Objectives</a:t>
            </a:r>
          </a:p>
        </p:txBody>
      </p:sp>
      <p:sp>
        <p:nvSpPr>
          <p:cNvPr id="26627" name="Content Placeholder 2"/>
          <p:cNvSpPr>
            <a:spLocks noGrp="1"/>
          </p:cNvSpPr>
          <p:nvPr>
            <p:ph idx="1"/>
          </p:nvPr>
        </p:nvSpPr>
        <p:spPr>
          <a:xfrm>
            <a:off x="228600" y="838200"/>
            <a:ext cx="3276600" cy="3200400"/>
          </a:xfrm>
        </p:spPr>
        <p:txBody>
          <a:bodyPr/>
          <a:lstStyle/>
          <a:p>
            <a:pPr eaLnBrk="1" hangingPunct="1"/>
            <a:r>
              <a:rPr lang="en-US" sz="1800">
                <a:latin typeface="Calibri" charset="0"/>
                <a:ea typeface="ＭＳ Ｐゴシック" charset="0"/>
                <a:cs typeface="ＭＳ Ｐゴシック" charset="0"/>
              </a:rPr>
              <a:t>Defined Scales of Measure:</a:t>
            </a:r>
          </a:p>
          <a:p>
            <a:pPr lvl="1" eaLnBrk="1" hangingPunct="1"/>
            <a:r>
              <a:rPr lang="en-US" sz="1800">
                <a:latin typeface="Calibri" charset="0"/>
                <a:ea typeface="ＭＳ Ｐゴシック" charset="0"/>
                <a:cs typeface="ＭＳ Ｐゴシック" charset="0"/>
              </a:rPr>
              <a:t>Demands </a:t>
            </a:r>
            <a:r>
              <a:rPr lang="en-US" sz="1800" b="1" i="1">
                <a:latin typeface="Calibri" charset="0"/>
                <a:ea typeface="ＭＳ Ｐゴシック" charset="0"/>
                <a:cs typeface="ＭＳ Ｐゴシック" charset="0"/>
              </a:rPr>
              <a:t>comparative </a:t>
            </a:r>
            <a:r>
              <a:rPr lang="en-US" sz="1800" b="1">
                <a:latin typeface="Calibri" charset="0"/>
                <a:ea typeface="ＭＳ Ｐゴシック" charset="0"/>
                <a:cs typeface="ＭＳ Ｐゴシック" charset="0"/>
              </a:rPr>
              <a:t>thinking</a:t>
            </a:r>
            <a:r>
              <a:rPr lang="en-US" sz="1800">
                <a:latin typeface="Calibri" charset="0"/>
                <a:ea typeface="ＭＳ Ｐゴシック" charset="0"/>
                <a:cs typeface="ＭＳ Ｐゴシック" charset="0"/>
              </a:rPr>
              <a:t>.</a:t>
            </a:r>
          </a:p>
          <a:p>
            <a:pPr lvl="1" eaLnBrk="1" hangingPunct="1"/>
            <a:r>
              <a:rPr lang="en-US" sz="1800">
                <a:latin typeface="Calibri" charset="0"/>
                <a:ea typeface="ＭＳ Ｐゴシック" charset="0"/>
                <a:cs typeface="ＭＳ Ｐゴシック" charset="0"/>
              </a:rPr>
              <a:t>Leads to requirements that are unambiguously </a:t>
            </a:r>
            <a:r>
              <a:rPr lang="en-US" sz="1800" b="1">
                <a:latin typeface="Calibri" charset="0"/>
                <a:ea typeface="ＭＳ Ｐゴシック" charset="0"/>
                <a:cs typeface="ＭＳ Ｐゴシック" charset="0"/>
              </a:rPr>
              <a:t>clear</a:t>
            </a:r>
          </a:p>
          <a:p>
            <a:pPr lvl="1" eaLnBrk="1" hangingPunct="1"/>
            <a:r>
              <a:rPr lang="en-US" sz="1800">
                <a:latin typeface="Calibri" charset="0"/>
                <a:ea typeface="ＭＳ Ｐゴシック" charset="0"/>
                <a:cs typeface="ＭＳ Ｐゴシック" charset="0"/>
              </a:rPr>
              <a:t>Helps Team be </a:t>
            </a:r>
            <a:r>
              <a:rPr lang="en-US" sz="1800" b="1">
                <a:latin typeface="Calibri" charset="0"/>
                <a:ea typeface="ＭＳ Ｐゴシック" charset="0"/>
                <a:cs typeface="ＭＳ Ｐゴシック" charset="0"/>
              </a:rPr>
              <a:t>Aligned </a:t>
            </a:r>
            <a:r>
              <a:rPr lang="en-US" sz="1800">
                <a:latin typeface="Calibri" charset="0"/>
                <a:ea typeface="ＭＳ Ｐゴシック" charset="0"/>
                <a:cs typeface="ＭＳ Ｐゴシック" charset="0"/>
              </a:rPr>
              <a:t>with the Business</a:t>
            </a:r>
          </a:p>
          <a:p>
            <a:pPr eaLnBrk="1" hangingPunct="1"/>
            <a:endParaRPr lang="en-US" sz="1800">
              <a:latin typeface="Calibri" charset="0"/>
              <a:ea typeface="ＭＳ Ｐゴシック" charset="0"/>
              <a:cs typeface="ＭＳ Ｐゴシック" charset="0"/>
            </a:endParaRPr>
          </a:p>
          <a:p>
            <a:pPr eaLnBrk="1" hangingPunct="1"/>
            <a:endParaRPr lang="en-US" sz="1800">
              <a:latin typeface="Calibri" charset="0"/>
              <a:ea typeface="ＭＳ Ｐゴシック" charset="0"/>
              <a:cs typeface="ＭＳ Ｐゴシック" charset="0"/>
            </a:endParaRPr>
          </a:p>
        </p:txBody>
      </p:sp>
      <p:sp>
        <p:nvSpPr>
          <p:cNvPr id="66564" name="Date Placeholder 3"/>
          <p:cNvSpPr>
            <a:spLocks noGrp="1"/>
          </p:cNvSpPr>
          <p:nvPr>
            <p:ph type="dt"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B00919-711E-DA45-93D4-0D3E83D72DA5}" type="datetime3">
              <a:rPr lang="en-GB" sz="1200" smtClean="0">
                <a:solidFill>
                  <a:srgbClr val="898989"/>
                </a:solidFill>
                <a:latin typeface="Times" charset="0"/>
              </a:rPr>
              <a:t>15 January 2014</a:t>
            </a:fld>
            <a:endParaRPr lang="en-US" sz="1200">
              <a:solidFill>
                <a:srgbClr val="898989"/>
              </a:solidFill>
              <a:latin typeface="Times" charset="0"/>
            </a:endParaRPr>
          </a:p>
        </p:txBody>
      </p:sp>
      <p:sp>
        <p:nvSpPr>
          <p:cNvPr id="66565" name="Footer Placeholder 4"/>
          <p:cNvSpPr>
            <a:spLocks noGrp="1"/>
          </p:cNvSpPr>
          <p:nvPr>
            <p:ph type="ftr"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solidFill>
                  <a:srgbClr val="898989"/>
                </a:solidFill>
                <a:latin typeface="Calibri" charset="0"/>
              </a:rPr>
              <a:t>Copyright Tom@Gilb.com 2014</a:t>
            </a:r>
            <a:endParaRPr lang="en-US" sz="1200">
              <a:solidFill>
                <a:srgbClr val="898989"/>
              </a:solidFill>
              <a:latin typeface="Calibri" charset="0"/>
            </a:endParaRPr>
          </a:p>
        </p:txBody>
      </p:sp>
      <p:sp>
        <p:nvSpPr>
          <p:cNvPr id="6656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898989"/>
                </a:solidFill>
                <a:latin typeface="Times" charset="0"/>
              </a:rPr>
              <a:t>Slide </a:t>
            </a:r>
            <a:fld id="{7E544802-3D15-7947-8216-CCAA11A76504}" type="slidenum">
              <a:rPr lang="en-US" sz="1200">
                <a:solidFill>
                  <a:srgbClr val="898989"/>
                </a:solidFill>
                <a:latin typeface="Times" charset="0"/>
              </a:rPr>
              <a:pPr eaLnBrk="1" hangingPunct="1"/>
              <a:t>15</a:t>
            </a:fld>
            <a:endParaRPr lang="en-US" sz="1200">
              <a:solidFill>
                <a:srgbClr val="898989"/>
              </a:solidFill>
              <a:latin typeface="Times" charset="0"/>
            </a:endParaRPr>
          </a:p>
        </p:txBody>
      </p:sp>
      <p:sp>
        <p:nvSpPr>
          <p:cNvPr id="7" name="TextBox 6"/>
          <p:cNvSpPr txBox="1"/>
          <p:nvPr/>
        </p:nvSpPr>
        <p:spPr>
          <a:xfrm>
            <a:off x="3505200" y="914400"/>
            <a:ext cx="5410200" cy="51816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800"/>
              </a:spcAft>
            </a:pPr>
            <a:r>
              <a:rPr lang="en-US" sz="1400" i="1">
                <a:solidFill>
                  <a:srgbClr val="000000"/>
                </a:solidFill>
                <a:latin typeface="Calibri" charset="0"/>
              </a:rPr>
              <a:t>1. Central to The Corporations business strategy is to be the world</a:t>
            </a:r>
            <a:r>
              <a:rPr lang="ja-JP" altLang="en-US" sz="1400" i="1">
                <a:solidFill>
                  <a:srgbClr val="000000"/>
                </a:solidFill>
                <a:latin typeface="Calibri" charset="0"/>
              </a:rPr>
              <a:t>’</a:t>
            </a:r>
            <a:r>
              <a:rPr lang="en-US" sz="1400" i="1">
                <a:solidFill>
                  <a:srgbClr val="000000"/>
                </a:solidFill>
                <a:latin typeface="Calibri" charset="0"/>
              </a:rPr>
              <a:t>s </a:t>
            </a:r>
            <a:r>
              <a:rPr lang="en-US" sz="1400" b="1" i="1">
                <a:solidFill>
                  <a:srgbClr val="000000"/>
                </a:solidFill>
                <a:latin typeface="Calibri" charset="0"/>
              </a:rPr>
              <a:t>premier </a:t>
            </a:r>
            <a:r>
              <a:rPr lang="en-US" sz="1400" i="1">
                <a:solidFill>
                  <a:srgbClr val="000000"/>
                </a:solidFill>
                <a:latin typeface="Calibri" charset="0"/>
              </a:rPr>
              <a:t>integrated</a:t>
            </a:r>
            <a:r>
              <a:rPr lang="en-US" sz="1400" b="1" i="1" u="sng">
                <a:solidFill>
                  <a:srgbClr val="000000"/>
                </a:solidFill>
                <a:latin typeface="Calibri" charset="0"/>
              </a:rPr>
              <a:t> </a:t>
            </a:r>
            <a:r>
              <a:rPr lang="en-US" sz="1400" i="1">
                <a:solidFill>
                  <a:srgbClr val="000000"/>
                </a:solidFill>
                <a:latin typeface="Calibri" charset="0"/>
              </a:rPr>
              <a:t> &lt;domain&gt; service </a:t>
            </a:r>
            <a:r>
              <a:rPr lang="en-US" sz="1400" b="1" i="1">
                <a:solidFill>
                  <a:srgbClr val="000000"/>
                </a:solidFill>
                <a:latin typeface="Calibri" charset="0"/>
              </a:rPr>
              <a:t>provider</a:t>
            </a:r>
            <a:r>
              <a:rPr lang="en-US" sz="1400" i="1">
                <a:solidFill>
                  <a:srgbClr val="000000"/>
                </a:solidFill>
                <a:latin typeface="Calibri" charset="0"/>
              </a:rPr>
              <a:t>.</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2. Will provide a much more efficient </a:t>
            </a:r>
            <a:r>
              <a:rPr lang="en-US" sz="1400" b="1" i="1">
                <a:solidFill>
                  <a:srgbClr val="000000"/>
                </a:solidFill>
                <a:latin typeface="Calibri" charset="0"/>
              </a:rPr>
              <a:t>user </a:t>
            </a:r>
            <a:r>
              <a:rPr lang="en-US" sz="1400" i="1">
                <a:solidFill>
                  <a:srgbClr val="000000"/>
                </a:solidFill>
                <a:latin typeface="Calibri" charset="0"/>
              </a:rPr>
              <a:t>experience</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3. Dramatically scale back the </a:t>
            </a:r>
            <a:r>
              <a:rPr lang="en-US" sz="1400" b="1" i="1">
                <a:solidFill>
                  <a:srgbClr val="000000"/>
                </a:solidFill>
                <a:latin typeface="Calibri" charset="0"/>
              </a:rPr>
              <a:t>time </a:t>
            </a:r>
            <a:r>
              <a:rPr lang="en-US" sz="1400" i="1">
                <a:solidFill>
                  <a:srgbClr val="000000"/>
                </a:solidFill>
                <a:latin typeface="Calibri" charset="0"/>
              </a:rPr>
              <a:t>frequently needed after the last data is acquired to time align, depth correct, splice, merge, recompute and/or do whatever else is needed to </a:t>
            </a:r>
            <a:r>
              <a:rPr lang="en-US" sz="1400" b="1" i="1">
                <a:solidFill>
                  <a:srgbClr val="000000"/>
                </a:solidFill>
                <a:latin typeface="Calibri" charset="0"/>
              </a:rPr>
              <a:t>generate </a:t>
            </a:r>
            <a:r>
              <a:rPr lang="en-US" sz="1400" i="1">
                <a:solidFill>
                  <a:srgbClr val="000000"/>
                </a:solidFill>
                <a:latin typeface="Calibri" charset="0"/>
              </a:rPr>
              <a:t>the desired </a:t>
            </a:r>
            <a:r>
              <a:rPr lang="en-US" sz="1400" b="1" i="1">
                <a:solidFill>
                  <a:srgbClr val="000000"/>
                </a:solidFill>
                <a:latin typeface="Calibri" charset="0"/>
              </a:rPr>
              <a:t>products</a:t>
            </a:r>
            <a:endParaRPr lang="en-GB" sz="1400" b="1">
              <a:solidFill>
                <a:srgbClr val="000000"/>
              </a:solidFill>
              <a:latin typeface="Calibri" charset="0"/>
            </a:endParaRPr>
          </a:p>
          <a:p>
            <a:pPr eaLnBrk="1" hangingPunct="1">
              <a:spcAft>
                <a:spcPts val="1800"/>
              </a:spcAft>
            </a:pPr>
            <a:r>
              <a:rPr lang="en-US" sz="1400" i="1">
                <a:solidFill>
                  <a:srgbClr val="000000"/>
                </a:solidFill>
                <a:latin typeface="Calibri" charset="0"/>
              </a:rPr>
              <a:t>4. Make the system much </a:t>
            </a:r>
            <a:r>
              <a:rPr lang="en-US" sz="1400" b="1" i="1">
                <a:solidFill>
                  <a:srgbClr val="000000"/>
                </a:solidFill>
                <a:latin typeface="Calibri" charset="0"/>
              </a:rPr>
              <a:t>easier </a:t>
            </a:r>
            <a:r>
              <a:rPr lang="en-US" sz="1400" i="1">
                <a:solidFill>
                  <a:srgbClr val="000000"/>
                </a:solidFill>
                <a:latin typeface="Calibri" charset="0"/>
              </a:rPr>
              <a:t>to </a:t>
            </a:r>
            <a:r>
              <a:rPr lang="en-US" sz="1400" b="1" i="1">
                <a:solidFill>
                  <a:srgbClr val="000000"/>
                </a:solidFill>
                <a:latin typeface="Calibri" charset="0"/>
              </a:rPr>
              <a:t>understand </a:t>
            </a:r>
            <a:r>
              <a:rPr lang="en-US" sz="1400" i="1">
                <a:solidFill>
                  <a:srgbClr val="000000"/>
                </a:solidFill>
                <a:latin typeface="Calibri" charset="0"/>
              </a:rPr>
              <a:t>and </a:t>
            </a:r>
            <a:r>
              <a:rPr lang="en-US" sz="1400" b="1" i="1">
                <a:solidFill>
                  <a:srgbClr val="000000"/>
                </a:solidFill>
                <a:latin typeface="Calibri" charset="0"/>
              </a:rPr>
              <a:t>use </a:t>
            </a:r>
            <a:r>
              <a:rPr lang="en-US" sz="1400" i="1">
                <a:solidFill>
                  <a:srgbClr val="000000"/>
                </a:solidFill>
                <a:latin typeface="Calibri" charset="0"/>
              </a:rPr>
              <a:t>than has been the case for previous system.</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5. A primary goal is to provide a much more </a:t>
            </a:r>
            <a:r>
              <a:rPr lang="en-US" sz="1400" b="1" i="1">
                <a:solidFill>
                  <a:srgbClr val="000000"/>
                </a:solidFill>
                <a:latin typeface="Calibri" charset="0"/>
              </a:rPr>
              <a:t>productive </a:t>
            </a:r>
            <a:r>
              <a:rPr lang="en-US" sz="1400" i="1">
                <a:solidFill>
                  <a:srgbClr val="000000"/>
                </a:solidFill>
                <a:latin typeface="Calibri" charset="0"/>
              </a:rPr>
              <a:t>system </a:t>
            </a:r>
            <a:r>
              <a:rPr lang="en-US" sz="1400" b="1" i="1">
                <a:solidFill>
                  <a:srgbClr val="000000"/>
                </a:solidFill>
                <a:latin typeface="Calibri" charset="0"/>
              </a:rPr>
              <a:t>development </a:t>
            </a:r>
            <a:r>
              <a:rPr lang="en-US" sz="1400" i="1">
                <a:solidFill>
                  <a:srgbClr val="000000"/>
                </a:solidFill>
                <a:latin typeface="Calibri" charset="0"/>
              </a:rPr>
              <a:t>environment than was previously the case.</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6. Will provide a richer set of functionality for </a:t>
            </a:r>
            <a:r>
              <a:rPr lang="en-US" sz="1400" b="1" i="1">
                <a:solidFill>
                  <a:srgbClr val="000000"/>
                </a:solidFill>
                <a:latin typeface="Calibri" charset="0"/>
              </a:rPr>
              <a:t>supporting </a:t>
            </a:r>
            <a:r>
              <a:rPr lang="en-US" sz="1400" i="1">
                <a:solidFill>
                  <a:srgbClr val="000000"/>
                </a:solidFill>
                <a:latin typeface="Calibri" charset="0"/>
              </a:rPr>
              <a:t>next-generation logging </a:t>
            </a:r>
            <a:r>
              <a:rPr lang="en-US" sz="1400" b="1" i="1">
                <a:solidFill>
                  <a:srgbClr val="000000"/>
                </a:solidFill>
                <a:latin typeface="Calibri" charset="0"/>
              </a:rPr>
              <a:t>tools </a:t>
            </a:r>
            <a:r>
              <a:rPr lang="en-US" sz="1400" i="1">
                <a:solidFill>
                  <a:srgbClr val="000000"/>
                </a:solidFill>
                <a:latin typeface="Calibri" charset="0"/>
              </a:rPr>
              <a:t>and applications.</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7. </a:t>
            </a:r>
            <a:r>
              <a:rPr lang="en-US" sz="1400" b="1" i="1">
                <a:solidFill>
                  <a:srgbClr val="000000"/>
                </a:solidFill>
                <a:latin typeface="Calibri" charset="0"/>
              </a:rPr>
              <a:t>Robustness </a:t>
            </a:r>
            <a:r>
              <a:rPr lang="en-US" sz="1400" i="1">
                <a:solidFill>
                  <a:srgbClr val="000000"/>
                </a:solidFill>
                <a:latin typeface="Calibri" charset="0"/>
              </a:rPr>
              <a:t>is an essential system requirement (see rewrite in example below)</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8. Major improvements in </a:t>
            </a:r>
            <a:r>
              <a:rPr lang="en-US" sz="1400" b="1" i="1">
                <a:solidFill>
                  <a:srgbClr val="000000"/>
                </a:solidFill>
                <a:latin typeface="Calibri" charset="0"/>
              </a:rPr>
              <a:t>data quality </a:t>
            </a:r>
            <a:r>
              <a:rPr lang="en-US" sz="1400" i="1">
                <a:solidFill>
                  <a:srgbClr val="000000"/>
                </a:solidFill>
                <a:latin typeface="Calibri" charset="0"/>
              </a:rPr>
              <a:t>over current practices</a:t>
            </a:r>
            <a:endParaRPr lang="en-GB" sz="1400">
              <a:solidFill>
                <a:srgbClr val="000000"/>
              </a:solidFill>
              <a:latin typeface="Calibri" charset="0"/>
            </a:endParaRPr>
          </a:p>
          <a:p>
            <a:pPr eaLnBrk="1" hangingPunct="1"/>
            <a:endParaRPr lang="en-US" sz="1400">
              <a:solidFill>
                <a:srgbClr val="000000"/>
              </a:solidFill>
              <a:latin typeface="Calibri" charset="0"/>
            </a:endParaRPr>
          </a:p>
        </p:txBody>
      </p:sp>
      <p:sp>
        <p:nvSpPr>
          <p:cNvPr id="26632" name="TextBox 7"/>
          <p:cNvSpPr txBox="1">
            <a:spLocks noChangeArrowheads="1"/>
          </p:cNvSpPr>
          <p:nvPr/>
        </p:nvSpPr>
        <p:spPr bwMode="auto">
          <a:xfrm>
            <a:off x="3886200" y="457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Real Example of </a:t>
            </a:r>
            <a:r>
              <a:rPr lang="en-US" sz="1800" b="1" i="1"/>
              <a:t>Lack </a:t>
            </a:r>
            <a:r>
              <a:rPr lang="en-US" sz="1800"/>
              <a:t>of Scales</a:t>
            </a:r>
          </a:p>
        </p:txBody>
      </p:sp>
      <p:sp>
        <p:nvSpPr>
          <p:cNvPr id="26633" name="TextBox 8"/>
          <p:cNvSpPr txBox="1">
            <a:spLocks noChangeArrowheads="1"/>
          </p:cNvSpPr>
          <p:nvPr/>
        </p:nvSpPr>
        <p:spPr bwMode="auto">
          <a:xfrm>
            <a:off x="3429000" y="6096000"/>
            <a:ext cx="562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This lack of clarity cost them $100,000, 000</a:t>
            </a:r>
          </a:p>
        </p:txBody>
      </p:sp>
      <p:pic>
        <p:nvPicPr>
          <p:cNvPr id="26634" name="Picture 10" descr="units_of_measur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386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4287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Date Placeholder 3"/>
          <p:cNvSpPr>
            <a:spLocks noGrp="1"/>
          </p:cNvSpPr>
          <p:nvPr>
            <p:ph type="dt" sz="quarter" idx="10"/>
          </p:nvPr>
        </p:nvSpPr>
        <p:spPr>
          <a:noFill/>
        </p:spPr>
        <p:txBody>
          <a:bodyPr/>
          <a:lstStyle/>
          <a:p>
            <a:r>
              <a:rPr lang="en-US" smtClean="0">
                <a:latin typeface="Times" pitchFamily="-65" charset="0"/>
              </a:rPr>
              <a:t>Version </a:t>
            </a:r>
            <a:fld id="{B086406C-06C3-7247-B875-F1C2586580B4}" type="datetime3">
              <a:rPr lang="en-GB" smtClean="0">
                <a:latin typeface="Times" pitchFamily="-65" charset="0"/>
              </a:rPr>
              <a:t>15 January 2014</a:t>
            </a:fld>
            <a:endParaRPr lang="en-US" smtClean="0">
              <a:latin typeface="Times" pitchFamily="-65" charset="0"/>
            </a:endParaRPr>
          </a:p>
        </p:txBody>
      </p:sp>
      <p:sp>
        <p:nvSpPr>
          <p:cNvPr id="192515" name="Footer Placeholder 4"/>
          <p:cNvSpPr>
            <a:spLocks noGrp="1"/>
          </p:cNvSpPr>
          <p:nvPr>
            <p:ph type="ftr" sz="quarter" idx="11"/>
          </p:nvPr>
        </p:nvSpPr>
        <p:spPr>
          <a:noFill/>
        </p:spPr>
        <p:txBody>
          <a:bodyPr/>
          <a:lstStyle/>
          <a:p>
            <a:r>
              <a:rPr lang="en-US" smtClean="0">
                <a:latin typeface="Times" pitchFamily="-65" charset="0"/>
              </a:rPr>
              <a:t>Copyright Tom@Gilb.com 2014</a:t>
            </a:r>
          </a:p>
        </p:txBody>
      </p:sp>
      <p:sp>
        <p:nvSpPr>
          <p:cNvPr id="192516" name="Slide Number Placeholder 5"/>
          <p:cNvSpPr>
            <a:spLocks noGrp="1"/>
          </p:cNvSpPr>
          <p:nvPr>
            <p:ph type="sldNum" sz="quarter" idx="12"/>
          </p:nvPr>
        </p:nvSpPr>
        <p:spPr>
          <a:noFill/>
        </p:spPr>
        <p:txBody>
          <a:bodyPr/>
          <a:lstStyle/>
          <a:p>
            <a:r>
              <a:rPr lang="en-US" smtClean="0">
                <a:latin typeface="Times" pitchFamily="-65" charset="0"/>
              </a:rPr>
              <a:t>Slide </a:t>
            </a:r>
            <a:fld id="{3D8C5DED-C5F7-084F-9DAA-59BC60588795}" type="slidenum">
              <a:rPr lang="en-US" smtClean="0">
                <a:latin typeface="Times" pitchFamily="-65" charset="0"/>
              </a:rPr>
              <a:pPr/>
              <a:t>16</a:t>
            </a:fld>
            <a:endParaRPr lang="en-US" smtClean="0">
              <a:latin typeface="Times" pitchFamily="-65" charset="0"/>
            </a:endParaRPr>
          </a:p>
        </p:txBody>
      </p:sp>
      <p:sp>
        <p:nvSpPr>
          <p:cNvPr id="192517" name="Rectangle 2"/>
          <p:cNvSpPr>
            <a:spLocks noGrp="1" noChangeArrowheads="1"/>
          </p:cNvSpPr>
          <p:nvPr>
            <p:ph type="title"/>
          </p:nvPr>
        </p:nvSpPr>
        <p:spPr>
          <a:xfrm>
            <a:off x="0" y="152400"/>
            <a:ext cx="8991600" cy="609600"/>
          </a:xfrm>
        </p:spPr>
        <p:txBody>
          <a:bodyPr/>
          <a:lstStyle/>
          <a:p>
            <a:r>
              <a:rPr lang="en-US" sz="2400" dirty="0"/>
              <a:t>Quality Function Deployment QFD for Comparison</a:t>
            </a:r>
            <a:br>
              <a:rPr lang="en-US" sz="2400" dirty="0"/>
            </a:br>
            <a:r>
              <a:rPr lang="en-US" sz="2000" dirty="0"/>
              <a:t>Much less well defined and objective quantification than Impact Estimation</a:t>
            </a:r>
            <a:endParaRPr lang="en-US" sz="2400" dirty="0"/>
          </a:p>
        </p:txBody>
      </p:sp>
      <p:pic>
        <p:nvPicPr>
          <p:cNvPr id="192518" name="Picture 3" descr="Picture 3"/>
          <p:cNvPicPr>
            <a:picLocks noChangeAspect="1" noChangeArrowheads="1"/>
          </p:cNvPicPr>
          <p:nvPr/>
        </p:nvPicPr>
        <p:blipFill>
          <a:blip r:embed="rId3"/>
          <a:srcRect/>
          <a:stretch>
            <a:fillRect/>
          </a:stretch>
        </p:blipFill>
        <p:spPr bwMode="auto">
          <a:xfrm>
            <a:off x="1295400" y="914400"/>
            <a:ext cx="7172325" cy="5638800"/>
          </a:xfrm>
          <a:prstGeom prst="rect">
            <a:avLst/>
          </a:prstGeom>
          <a:noFill/>
          <a:ln w="9525">
            <a:noFill/>
            <a:miter lim="800000"/>
            <a:headEnd/>
            <a:tailEnd/>
          </a:ln>
        </p:spPr>
      </p:pic>
      <p:sp>
        <p:nvSpPr>
          <p:cNvPr id="192519" name="WordArt 4"/>
          <p:cNvSpPr>
            <a:spLocks noChangeArrowheads="1" noChangeShapeType="1" noTextEdit="1"/>
          </p:cNvSpPr>
          <p:nvPr/>
        </p:nvSpPr>
        <p:spPr bwMode="auto">
          <a:xfrm>
            <a:off x="0" y="3886200"/>
            <a:ext cx="1676400" cy="7620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How</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'Reliable'?</a:t>
            </a:r>
          </a:p>
        </p:txBody>
      </p:sp>
      <p:sp>
        <p:nvSpPr>
          <p:cNvPr id="192520" name="WordArt 5"/>
          <p:cNvSpPr>
            <a:spLocks noChangeArrowheads="1" noChangeShapeType="1" noTextEdit="1"/>
          </p:cNvSpPr>
          <p:nvPr/>
        </p:nvSpPr>
        <p:spPr bwMode="auto">
          <a:xfrm>
            <a:off x="6858000" y="1905000"/>
            <a:ext cx="2195513" cy="950913"/>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How 'Strong'</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is Strong?</a:t>
            </a:r>
          </a:p>
        </p:txBody>
      </p:sp>
      <p:sp>
        <p:nvSpPr>
          <p:cNvPr id="192521" name="WordArt 6"/>
          <p:cNvSpPr>
            <a:spLocks noChangeArrowheads="1" noChangeShapeType="1" noTextEdit="1"/>
          </p:cNvSpPr>
          <p:nvPr/>
        </p:nvSpPr>
        <p:spPr bwMode="auto">
          <a:xfrm>
            <a:off x="6781800" y="5334000"/>
            <a:ext cx="2133600" cy="1028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What is this </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"importance'</a:t>
            </a:r>
          </a:p>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rating?</a:t>
            </a:r>
          </a:p>
        </p:txBody>
      </p:sp>
      <p:sp>
        <p:nvSpPr>
          <p:cNvPr id="192522" name="WordArt 7"/>
          <p:cNvSpPr>
            <a:spLocks noChangeArrowheads="1" noChangeShapeType="1" noTextEdit="1"/>
          </p:cNvSpPr>
          <p:nvPr/>
        </p:nvSpPr>
        <p:spPr bwMode="auto">
          <a:xfrm>
            <a:off x="0" y="2362200"/>
            <a:ext cx="1905000" cy="1905000"/>
          </a:xfrm>
          <a:prstGeom prst="rect">
            <a:avLst/>
          </a:prstGeom>
        </p:spPr>
        <p:txBody>
          <a:bodyPr wrap="none" fromWordArt="1">
            <a:prstTxWarp prst="textSlantUp">
              <a:avLst>
                <a:gd name="adj" fmla="val 55556"/>
              </a:avLst>
            </a:prstTxWarp>
          </a:bodyPr>
          <a:lstStyle/>
          <a:p>
            <a:r>
              <a:rPr lang="en-US" sz="3600" kern="10">
                <a:ln w="9525">
                  <a:solidFill>
                    <a:srgbClr val="000000"/>
                  </a:solidFill>
                  <a:round/>
                  <a:headEnd/>
                  <a:tailEnd/>
                </a:ln>
                <a:solidFill>
                  <a:srgbClr val="000000"/>
                </a:solidFill>
                <a:latin typeface="Arial Black"/>
                <a:ea typeface="Arial Black"/>
                <a:cs typeface="Arial Black"/>
              </a:rPr>
              <a:t>Stakeholder </a:t>
            </a:r>
          </a:p>
          <a:p>
            <a:r>
              <a:rPr lang="en-US" sz="3600" kern="10">
                <a:ln w="9525">
                  <a:solidFill>
                    <a:srgbClr val="000000"/>
                  </a:solidFill>
                  <a:round/>
                  <a:headEnd/>
                  <a:tailEnd/>
                </a:ln>
                <a:solidFill>
                  <a:srgbClr val="000000"/>
                </a:solidFill>
                <a:latin typeface="Arial Black"/>
                <a:ea typeface="Arial Black"/>
                <a:cs typeface="Arial Black"/>
              </a:rPr>
              <a:t>Need</a:t>
            </a:r>
          </a:p>
        </p:txBody>
      </p:sp>
    </p:spTree>
    <p:extLst>
      <p:ext uri="{BB962C8B-B14F-4D97-AF65-F5344CB8AC3E}">
        <p14:creationId xmlns:p14="http://schemas.microsoft.com/office/powerpoint/2010/main" val="3730752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Real Example: of Fuzzy BSC</a:t>
            </a:r>
          </a:p>
        </p:txBody>
      </p:sp>
      <p:sp>
        <p:nvSpPr>
          <p:cNvPr id="118787" name="Rectangle 3"/>
          <p:cNvSpPr>
            <a:spLocks noGrp="1" noChangeArrowheads="1"/>
          </p:cNvSpPr>
          <p:nvPr>
            <p:ph type="body" idx="1"/>
          </p:nvPr>
        </p:nvSpPr>
        <p:spPr/>
        <p:txBody>
          <a:bodyPr/>
          <a:lstStyle/>
          <a:p>
            <a:endParaRPr lang="nb-NO"/>
          </a:p>
        </p:txBody>
      </p:sp>
      <p:pic>
        <p:nvPicPr>
          <p:cNvPr id="118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9321800"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Date Placeholder 1"/>
          <p:cNvSpPr>
            <a:spLocks noGrp="1"/>
          </p:cNvSpPr>
          <p:nvPr>
            <p:ph type="dt" sz="half" idx="10"/>
          </p:nvPr>
        </p:nvSpPr>
        <p:spPr/>
        <p:txBody>
          <a:bodyPr/>
          <a:lstStyle/>
          <a:p>
            <a:pPr>
              <a:defRPr/>
            </a:pPr>
            <a:fld id="{941C5042-C041-404E-8230-9FF6E3F8ACE0}"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83601A48-1AA7-B342-ADED-40B21123E588}" type="slidenum">
              <a:rPr lang="en-US" smtClean="0"/>
              <a:pPr>
                <a:defRPr/>
              </a:pPr>
              <a:t>17</a:t>
            </a:fld>
            <a:endParaRPr lang="en-US"/>
          </a:p>
        </p:txBody>
      </p:sp>
    </p:spTree>
    <p:extLst>
      <p:ext uri="{BB962C8B-B14F-4D97-AF65-F5344CB8AC3E}">
        <p14:creationId xmlns:p14="http://schemas.microsoft.com/office/powerpoint/2010/main" val="22825155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sz="2400"/>
              <a:t>What are some of the weaknesses of Balanced Scorecard?</a:t>
            </a:r>
            <a:br>
              <a:rPr lang="en-GB" sz="2400"/>
            </a:br>
            <a:r>
              <a:rPr lang="en-US" sz="2400">
                <a:latin typeface="Symbol" charset="0"/>
                <a:ea typeface="ヒラギノ角ゴ Pro W3" charset="0"/>
                <a:cs typeface="ヒラギノ角ゴ Pro W3" charset="0"/>
                <a:sym typeface="Symbol" charset="0"/>
              </a:rPr>
              <a:t/>
            </a:r>
            <a:br>
              <a:rPr lang="en-US" sz="2400">
                <a:latin typeface="Symbol" charset="0"/>
                <a:ea typeface="ヒラギノ角ゴ Pro W3" charset="0"/>
                <a:cs typeface="ヒラギノ角ゴ Pro W3" charset="0"/>
                <a:sym typeface="Symbol" charset="0"/>
              </a:rPr>
            </a:br>
            <a:endParaRPr lang="en-US" sz="2400">
              <a:latin typeface="Symbol" charset="0"/>
              <a:ea typeface="ヒラギノ角ゴ Pro W3" charset="0"/>
              <a:cs typeface="ヒラギノ角ゴ Pro W3" charset="0"/>
              <a:sym typeface="Symbol" charset="0"/>
            </a:endParaRPr>
          </a:p>
        </p:txBody>
      </p:sp>
      <p:sp>
        <p:nvSpPr>
          <p:cNvPr id="5123" name="Rectangle 3"/>
          <p:cNvSpPr>
            <a:spLocks noGrp="1" noChangeArrowheads="1"/>
          </p:cNvSpPr>
          <p:nvPr>
            <p:ph type="body" idx="1"/>
          </p:nvPr>
        </p:nvSpPr>
        <p:spPr>
          <a:xfrm>
            <a:off x="181437" y="1055711"/>
            <a:ext cx="4272011" cy="5040289"/>
          </a:xfrm>
        </p:spPr>
        <p:txBody>
          <a:bodyPr/>
          <a:lstStyle/>
          <a:p>
            <a:r>
              <a:rPr lang="en-US" sz="2000" dirty="0"/>
              <a:t>The objectives are not clear.</a:t>
            </a:r>
          </a:p>
          <a:p>
            <a:pPr lvl="1"/>
            <a:r>
              <a:rPr lang="en-US" sz="1800" dirty="0"/>
              <a:t>They are highly ambiguous</a:t>
            </a:r>
          </a:p>
          <a:p>
            <a:pPr lvl="1"/>
            <a:r>
              <a:rPr lang="en-US" sz="1800" dirty="0"/>
              <a:t>They are not quantified - numeric</a:t>
            </a:r>
          </a:p>
          <a:p>
            <a:pPr lvl="1"/>
            <a:r>
              <a:rPr lang="en-US" sz="1800" dirty="0"/>
              <a:t>They are not measurable - </a:t>
            </a:r>
            <a:r>
              <a:rPr lang="en-US" sz="1800" dirty="0" err="1"/>
              <a:t>trackable</a:t>
            </a:r>
            <a:endParaRPr lang="en-US" sz="1800" dirty="0"/>
          </a:p>
          <a:p>
            <a:r>
              <a:rPr lang="en-US" sz="2000" dirty="0"/>
              <a:t>The objectives do not have additional information to help us deal with them:</a:t>
            </a:r>
          </a:p>
          <a:p>
            <a:pPr lvl="1"/>
            <a:r>
              <a:rPr lang="en-US" sz="1800" dirty="0"/>
              <a:t>Rationale or Justification</a:t>
            </a:r>
          </a:p>
          <a:p>
            <a:pPr lvl="1"/>
            <a:r>
              <a:rPr lang="en-US" sz="1800" dirty="0"/>
              <a:t>Authority</a:t>
            </a:r>
          </a:p>
          <a:p>
            <a:pPr lvl="1"/>
            <a:r>
              <a:rPr lang="en-US" sz="1800" dirty="0"/>
              <a:t>Impacts (on higher level objectives)</a:t>
            </a:r>
          </a:p>
          <a:p>
            <a:pPr lvl="1"/>
            <a:r>
              <a:rPr lang="en-US" sz="1800" dirty="0"/>
              <a:t>Supported By (other objective or strategies)</a:t>
            </a:r>
          </a:p>
          <a:p>
            <a:pPr lvl="1"/>
            <a:r>
              <a:rPr lang="en-US" sz="1800" dirty="0"/>
              <a:t>Stakeholders</a:t>
            </a:r>
          </a:p>
        </p:txBody>
      </p:sp>
      <p:sp>
        <p:nvSpPr>
          <p:cNvPr id="2" name="Date Placeholder 1"/>
          <p:cNvSpPr>
            <a:spLocks noGrp="1"/>
          </p:cNvSpPr>
          <p:nvPr>
            <p:ph type="dt" sz="half" idx="10"/>
          </p:nvPr>
        </p:nvSpPr>
        <p:spPr/>
        <p:txBody>
          <a:bodyPr/>
          <a:lstStyle/>
          <a:p>
            <a:pPr>
              <a:defRPr/>
            </a:pPr>
            <a:fld id="{9A0DE875-261A-254C-B9FF-1D85C401DEB8}"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83601A48-1AA7-B342-ADED-40B21123E588}" type="slidenum">
              <a:rPr lang="en-US" smtClean="0"/>
              <a:pPr>
                <a:defRPr/>
              </a:pPr>
              <a:t>18</a:t>
            </a:fld>
            <a:endParaRPr lang="en-US"/>
          </a:p>
        </p:txBody>
      </p:sp>
      <p:pic>
        <p:nvPicPr>
          <p:cNvPr id="6" name="Picture 5"/>
          <p:cNvPicPr>
            <a:picLocks noChangeAspect="1"/>
          </p:cNvPicPr>
          <p:nvPr/>
        </p:nvPicPr>
        <p:blipFill>
          <a:blip r:embed="rId3"/>
          <a:stretch>
            <a:fillRect/>
          </a:stretch>
        </p:blipFill>
        <p:spPr>
          <a:xfrm>
            <a:off x="4453447" y="958611"/>
            <a:ext cx="4712029" cy="3733377"/>
          </a:xfrm>
          <a:prstGeom prst="rect">
            <a:avLst/>
          </a:prstGeom>
        </p:spPr>
      </p:pic>
    </p:spTree>
    <p:extLst>
      <p:ext uri="{BB962C8B-B14F-4D97-AF65-F5344CB8AC3E}">
        <p14:creationId xmlns:p14="http://schemas.microsoft.com/office/powerpoint/2010/main" val="2040288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User Stories Non-Functional: </a:t>
            </a:r>
            <a:br>
              <a:rPr lang="en-GB" dirty="0" smtClean="0"/>
            </a:br>
            <a:r>
              <a:rPr lang="en-GB" sz="2000" dirty="0" smtClean="0"/>
              <a:t>Mike Cohn</a:t>
            </a:r>
            <a:br>
              <a:rPr lang="en-GB" sz="2000" dirty="0" smtClean="0"/>
            </a:br>
            <a:r>
              <a:rPr lang="en-GB" sz="2000" dirty="0" smtClean="0"/>
              <a:t>(quality specification exists, but not very clear or complete)</a:t>
            </a:r>
            <a:endParaRPr lang="en-GB" sz="2000" dirty="0"/>
          </a:p>
        </p:txBody>
      </p:sp>
      <p:sp>
        <p:nvSpPr>
          <p:cNvPr id="3" name="Content Placeholder 2"/>
          <p:cNvSpPr>
            <a:spLocks noGrp="1"/>
          </p:cNvSpPr>
          <p:nvPr>
            <p:ph idx="1"/>
          </p:nvPr>
        </p:nvSpPr>
        <p:spPr/>
        <p:txBody>
          <a:bodyPr>
            <a:normAutofit fontScale="85000" lnSpcReduction="20000"/>
          </a:bodyPr>
          <a:lstStyle/>
          <a:p>
            <a:r>
              <a:rPr lang="en-GB" dirty="0"/>
              <a:t>As a customer</a:t>
            </a:r>
            <a:r>
              <a:rPr lang="en-GB" b="1" dirty="0"/>
              <a:t>, I want to be able to run your product on all versions of Windows from Windows 95 on</a:t>
            </a:r>
            <a:r>
              <a:rPr lang="en-GB" dirty="0"/>
              <a:t>.</a:t>
            </a:r>
          </a:p>
          <a:p>
            <a:r>
              <a:rPr lang="en-GB" dirty="0"/>
              <a:t>As the CTO</a:t>
            </a:r>
            <a:r>
              <a:rPr lang="en-GB" b="1" dirty="0"/>
              <a:t>, I want the system to use our existing orders database </a:t>
            </a:r>
            <a:r>
              <a:rPr lang="en-GB" dirty="0"/>
              <a:t>rather than create a new one, so that we don't have one more database to maintain.</a:t>
            </a:r>
          </a:p>
          <a:p>
            <a:r>
              <a:rPr lang="en-GB" dirty="0"/>
              <a:t>As a user</a:t>
            </a:r>
            <a:r>
              <a:rPr lang="en-GB" b="1" dirty="0"/>
              <a:t>, I want the site to be available 99.999 </a:t>
            </a:r>
            <a:r>
              <a:rPr lang="en-GB" b="1" dirty="0" err="1"/>
              <a:t>percent</a:t>
            </a:r>
            <a:r>
              <a:rPr lang="en-GB" b="1" dirty="0"/>
              <a:t> of the time </a:t>
            </a:r>
            <a:r>
              <a:rPr lang="en-GB" dirty="0"/>
              <a:t>I try to access it, so that I don't get frustrated and find another site to use.</a:t>
            </a:r>
          </a:p>
          <a:p>
            <a:r>
              <a:rPr lang="en-GB" dirty="0"/>
              <a:t>As someone who speaks a Latin-based language, I might want to run your software someday.</a:t>
            </a:r>
          </a:p>
          <a:p>
            <a:r>
              <a:rPr lang="en-GB" dirty="0"/>
              <a:t>As a user, I want the </a:t>
            </a:r>
            <a:r>
              <a:rPr lang="en-GB" b="1" dirty="0"/>
              <a:t>driving directions to </a:t>
            </a:r>
            <a:r>
              <a:rPr lang="en-GB" b="1" i="1" dirty="0"/>
              <a:t>be the best </a:t>
            </a:r>
            <a:r>
              <a:rPr lang="en-GB" b="1" dirty="0"/>
              <a:t>90 </a:t>
            </a:r>
            <a:r>
              <a:rPr lang="en-GB" b="1" dirty="0" err="1"/>
              <a:t>percent</a:t>
            </a:r>
            <a:r>
              <a:rPr lang="en-GB" b="1" dirty="0"/>
              <a:t> </a:t>
            </a:r>
            <a:r>
              <a:rPr lang="en-GB" dirty="0"/>
              <a:t>of the time, and </a:t>
            </a:r>
            <a:r>
              <a:rPr lang="en-GB" b="1" i="1" dirty="0"/>
              <a:t>reasonable</a:t>
            </a:r>
            <a:r>
              <a:rPr lang="en-GB" b="1" dirty="0"/>
              <a:t> 99 </a:t>
            </a:r>
            <a:r>
              <a:rPr lang="en-GB" b="1" dirty="0" err="1"/>
              <a:t>percent</a:t>
            </a:r>
            <a:r>
              <a:rPr lang="en-GB" b="1" dirty="0"/>
              <a:t> </a:t>
            </a:r>
            <a:r>
              <a:rPr lang="en-GB" dirty="0"/>
              <a:t>of the time</a:t>
            </a:r>
            <a:r>
              <a:rPr lang="en-GB" dirty="0" smtClean="0"/>
              <a:t>.</a:t>
            </a:r>
          </a:p>
          <a:p>
            <a:endParaRPr lang="en-GB" dirty="0"/>
          </a:p>
          <a:p>
            <a:r>
              <a:rPr lang="en-GB" dirty="0">
                <a:hlinkClick r:id="rId3"/>
              </a:rPr>
              <a:t>http://www.mountaingoatsoftware.com/blog/non-functional-requirements-as-user-stories</a:t>
            </a:r>
            <a:r>
              <a:rPr lang="en-GB" dirty="0" smtClean="0">
                <a:hlinkClick r:id="rId3"/>
              </a:rPr>
              <a:t>/</a:t>
            </a:r>
            <a:endParaRPr lang="en-GB" dirty="0" smtClean="0"/>
          </a:p>
          <a:p>
            <a:r>
              <a:rPr lang="en-GB" dirty="0" smtClean="0"/>
              <a:t>Nov 21 2008</a:t>
            </a:r>
            <a:endParaRPr lang="en-GB" dirty="0"/>
          </a:p>
        </p:txBody>
      </p:sp>
      <p:sp>
        <p:nvSpPr>
          <p:cNvPr id="4" name="Date Placeholder 3"/>
          <p:cNvSpPr>
            <a:spLocks noGrp="1"/>
          </p:cNvSpPr>
          <p:nvPr>
            <p:ph type="dt" sz="half" idx="10"/>
          </p:nvPr>
        </p:nvSpPr>
        <p:spPr/>
        <p:txBody>
          <a:bodyPr/>
          <a:lstStyle/>
          <a:p>
            <a:pPr>
              <a:defRPr/>
            </a:pPr>
            <a:fld id="{3DA399F4-0852-B541-9FC9-49A088248E34}"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19</a:t>
            </a:fld>
            <a:endParaRPr lang="en-US"/>
          </a:p>
        </p:txBody>
      </p:sp>
    </p:spTree>
    <p:extLst>
      <p:ext uri="{BB962C8B-B14F-4D97-AF65-F5344CB8AC3E}">
        <p14:creationId xmlns:p14="http://schemas.microsoft.com/office/powerpoint/2010/main" val="20374188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85000" y="2917079"/>
            <a:ext cx="2159000" cy="1536700"/>
          </a:xfrm>
          <a:prstGeom prst="rect">
            <a:avLst/>
          </a:prstGeom>
        </p:spPr>
      </p:pic>
      <p:sp>
        <p:nvSpPr>
          <p:cNvPr id="2" name="Title 1"/>
          <p:cNvSpPr>
            <a:spLocks noGrp="1"/>
          </p:cNvSpPr>
          <p:nvPr>
            <p:ph type="title"/>
          </p:nvPr>
        </p:nvSpPr>
        <p:spPr/>
        <p:txBody>
          <a:bodyPr/>
          <a:lstStyle/>
          <a:p>
            <a:r>
              <a:rPr lang="en-GB" dirty="0" smtClean="0"/>
              <a:t>Some assertions</a:t>
            </a:r>
            <a:endParaRPr lang="en-GB" dirty="0"/>
          </a:p>
        </p:txBody>
      </p:sp>
      <p:sp>
        <p:nvSpPr>
          <p:cNvPr id="3" name="Content Placeholder 2"/>
          <p:cNvSpPr>
            <a:spLocks noGrp="1"/>
          </p:cNvSpPr>
          <p:nvPr>
            <p:ph idx="1"/>
          </p:nvPr>
        </p:nvSpPr>
        <p:spPr/>
        <p:txBody>
          <a:bodyPr/>
          <a:lstStyle/>
          <a:p>
            <a:r>
              <a:rPr lang="en-GB" dirty="0" smtClean="0"/>
              <a:t>Most specification and modelling languages are</a:t>
            </a:r>
          </a:p>
          <a:p>
            <a:pPr lvl="1"/>
            <a:r>
              <a:rPr lang="en-GB" dirty="0" smtClean="0"/>
              <a:t>Completely without a way to model qualities</a:t>
            </a:r>
          </a:p>
          <a:p>
            <a:pPr lvl="2"/>
            <a:r>
              <a:rPr lang="en-GB" dirty="0" smtClean="0"/>
              <a:t>UML</a:t>
            </a:r>
          </a:p>
          <a:p>
            <a:pPr lvl="1"/>
            <a:r>
              <a:rPr lang="en-GB" dirty="0" smtClean="0"/>
              <a:t>Or</a:t>
            </a:r>
          </a:p>
          <a:p>
            <a:pPr lvl="1"/>
            <a:r>
              <a:rPr lang="en-GB" dirty="0" smtClean="0"/>
              <a:t>Model in unclear and almost useless ways</a:t>
            </a:r>
          </a:p>
          <a:p>
            <a:pPr lvl="2"/>
            <a:r>
              <a:rPr lang="en-GB" dirty="0" smtClean="0"/>
              <a:t>QFD, Balanced Scorecard</a:t>
            </a:r>
          </a:p>
          <a:p>
            <a:pPr lvl="1"/>
            <a:r>
              <a:rPr lang="en-GB" dirty="0" smtClean="0"/>
              <a:t>Or</a:t>
            </a:r>
          </a:p>
          <a:p>
            <a:pPr lvl="2"/>
            <a:r>
              <a:rPr lang="en-GB" dirty="0" smtClean="0"/>
              <a:t>SAY you should specify qualities, but give no particular ‘good’ (clear) way to do so.</a:t>
            </a:r>
            <a:endParaRPr lang="en-GB" dirty="0"/>
          </a:p>
        </p:txBody>
      </p:sp>
      <p:sp>
        <p:nvSpPr>
          <p:cNvPr id="4" name="Date Placeholder 3"/>
          <p:cNvSpPr>
            <a:spLocks noGrp="1"/>
          </p:cNvSpPr>
          <p:nvPr>
            <p:ph type="dt" sz="half" idx="10"/>
          </p:nvPr>
        </p:nvSpPr>
        <p:spPr/>
        <p:txBody>
          <a:bodyPr/>
          <a:lstStyle/>
          <a:p>
            <a:pPr>
              <a:defRPr/>
            </a:pPr>
            <a:fld id="{0BE40B2E-08F7-F543-B435-3972D93AEC24}"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2</a:t>
            </a:fld>
            <a:endParaRPr lang="en-US"/>
          </a:p>
        </p:txBody>
      </p:sp>
    </p:spTree>
    <p:extLst>
      <p:ext uri="{BB962C8B-B14F-4D97-AF65-F5344CB8AC3E}">
        <p14:creationId xmlns:p14="http://schemas.microsoft.com/office/powerpoint/2010/main" val="904793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6981" b="20014"/>
          <a:stretch/>
        </p:blipFill>
        <p:spPr>
          <a:xfrm>
            <a:off x="0" y="215900"/>
            <a:ext cx="1677511" cy="2214486"/>
          </a:xfrm>
          <a:prstGeom prst="rect">
            <a:avLst/>
          </a:prstGeom>
        </p:spPr>
      </p:pic>
      <p:sp>
        <p:nvSpPr>
          <p:cNvPr id="2" name="Title 1"/>
          <p:cNvSpPr>
            <a:spLocks noGrp="1"/>
          </p:cNvSpPr>
          <p:nvPr>
            <p:ph type="title"/>
          </p:nvPr>
        </p:nvSpPr>
        <p:spPr/>
        <p:txBody>
          <a:bodyPr/>
          <a:lstStyle/>
          <a:p>
            <a:r>
              <a:rPr lang="en-GB" dirty="0"/>
              <a:t>What About </a:t>
            </a:r>
            <a:r>
              <a:rPr lang="en-GB" dirty="0" err="1" smtClean="0"/>
              <a:t>ScaledAgileFramework.com</a:t>
            </a:r>
            <a:r>
              <a:rPr lang="en-GB" dirty="0" smtClean="0"/>
              <a:t> ?</a:t>
            </a:r>
            <a:endParaRPr lang="en-GB" dirty="0"/>
          </a:p>
        </p:txBody>
      </p:sp>
      <p:pic>
        <p:nvPicPr>
          <p:cNvPr id="4" name="Content Placeholder 3" descr="Screen Shot 2014-01-10 at 17.21.25.png"/>
          <p:cNvPicPr>
            <a:picLocks noGrp="1" noChangeAspect="1"/>
          </p:cNvPicPr>
          <p:nvPr>
            <p:ph idx="1"/>
          </p:nvPr>
        </p:nvPicPr>
        <p:blipFill rotWithShape="1">
          <a:blip r:embed="rId4">
            <a:extLst>
              <a:ext uri="{28A0092B-C50C-407E-A947-70E740481C1C}">
                <a14:useLocalDpi xmlns:a14="http://schemas.microsoft.com/office/drawing/2010/main" val="0"/>
              </a:ext>
            </a:extLst>
          </a:blip>
          <a:srcRect l="3074" r="863"/>
          <a:stretch/>
        </p:blipFill>
        <p:spPr>
          <a:xfrm>
            <a:off x="2100808" y="1417638"/>
            <a:ext cx="6021596" cy="4525963"/>
          </a:xfrm>
        </p:spPr>
      </p:pic>
      <p:sp>
        <p:nvSpPr>
          <p:cNvPr id="5" name="Date Placeholder 4"/>
          <p:cNvSpPr>
            <a:spLocks noGrp="1"/>
          </p:cNvSpPr>
          <p:nvPr>
            <p:ph type="dt" sz="half" idx="10"/>
          </p:nvPr>
        </p:nvSpPr>
        <p:spPr/>
        <p:txBody>
          <a:bodyPr/>
          <a:lstStyle/>
          <a:p>
            <a:pPr>
              <a:defRPr/>
            </a:pPr>
            <a:fld id="{1251F9B6-2378-3842-909E-6525B062471B}"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83601A48-1AA7-B342-ADED-40B21123E588}" type="slidenum">
              <a:rPr lang="en-US" smtClean="0"/>
              <a:pPr>
                <a:defRPr/>
              </a:pPr>
              <a:t>20</a:t>
            </a:fld>
            <a:endParaRPr lang="en-US"/>
          </a:p>
        </p:txBody>
      </p:sp>
    </p:spTree>
    <p:extLst>
      <p:ext uri="{BB962C8B-B14F-4D97-AF65-F5344CB8AC3E}">
        <p14:creationId xmlns:p14="http://schemas.microsoft.com/office/powerpoint/2010/main" val="3895304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6981" b="20014"/>
          <a:stretch/>
        </p:blipFill>
        <p:spPr>
          <a:xfrm>
            <a:off x="1" y="215900"/>
            <a:ext cx="1154888" cy="1524570"/>
          </a:xfrm>
          <a:prstGeom prst="rect">
            <a:avLst/>
          </a:prstGeom>
        </p:spPr>
      </p:pic>
      <p:sp>
        <p:nvSpPr>
          <p:cNvPr id="2" name="Title 1"/>
          <p:cNvSpPr>
            <a:spLocks noGrp="1"/>
          </p:cNvSpPr>
          <p:nvPr>
            <p:ph type="title"/>
          </p:nvPr>
        </p:nvSpPr>
        <p:spPr>
          <a:xfrm>
            <a:off x="457200" y="274638"/>
            <a:ext cx="8229600" cy="520304"/>
          </a:xfrm>
        </p:spPr>
        <p:txBody>
          <a:bodyPr/>
          <a:lstStyle/>
          <a:p>
            <a:r>
              <a:rPr lang="en-GB" dirty="0" smtClean="0"/>
              <a:t>Epic value Statement Format</a:t>
            </a:r>
            <a:endParaRPr lang="en-GB" dirty="0"/>
          </a:p>
        </p:txBody>
      </p:sp>
      <p:pic>
        <p:nvPicPr>
          <p:cNvPr id="4" name="Content Placeholder 3" descr="Screen Shot 2014-01-10 at 17.30.39.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857" r="2302"/>
          <a:stretch/>
        </p:blipFill>
        <p:spPr>
          <a:xfrm>
            <a:off x="1154889" y="794942"/>
            <a:ext cx="7531911" cy="5951260"/>
          </a:xfrm>
        </p:spPr>
      </p:pic>
      <p:sp>
        <p:nvSpPr>
          <p:cNvPr id="3" name="Date Placeholder 2"/>
          <p:cNvSpPr>
            <a:spLocks noGrp="1"/>
          </p:cNvSpPr>
          <p:nvPr>
            <p:ph type="dt" sz="half" idx="10"/>
          </p:nvPr>
        </p:nvSpPr>
        <p:spPr/>
        <p:txBody>
          <a:bodyPr/>
          <a:lstStyle/>
          <a:p>
            <a:pPr>
              <a:defRPr/>
            </a:pPr>
            <a:fld id="{52CED3F6-8F25-F340-8253-C768FDF42C05}"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83601A48-1AA7-B342-ADED-40B21123E588}" type="slidenum">
              <a:rPr lang="en-US" smtClean="0"/>
              <a:pPr>
                <a:defRPr/>
              </a:pPr>
              <a:t>21</a:t>
            </a:fld>
            <a:endParaRPr lang="en-US"/>
          </a:p>
        </p:txBody>
      </p:sp>
    </p:spTree>
    <p:extLst>
      <p:ext uri="{BB962C8B-B14F-4D97-AF65-F5344CB8AC3E}">
        <p14:creationId xmlns:p14="http://schemas.microsoft.com/office/powerpoint/2010/main" val="3115303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Epic Lightweight Business Case</a:t>
            </a:r>
            <a:endParaRPr lang="en-GB" dirty="0"/>
          </a:p>
        </p:txBody>
      </p:sp>
      <p:pic>
        <p:nvPicPr>
          <p:cNvPr id="4" name="Content Placeholder 3" descr="Screen Shot 2014-01-10 at 17.32.07.png"/>
          <p:cNvPicPr>
            <a:picLocks noGrp="1" noChangeAspect="1"/>
          </p:cNvPicPr>
          <p:nvPr>
            <p:ph idx="1"/>
          </p:nvPr>
        </p:nvPicPr>
        <p:blipFill>
          <a:blip r:embed="rId3">
            <a:extLst>
              <a:ext uri="{28A0092B-C50C-407E-A947-70E740481C1C}">
                <a14:useLocalDpi xmlns:a14="http://schemas.microsoft.com/office/drawing/2010/main" val="0"/>
              </a:ext>
            </a:extLst>
          </a:blip>
          <a:srcRect l="-32526" r="-32526"/>
          <a:stretch>
            <a:fillRect/>
          </a:stretch>
        </p:blipFill>
        <p:spPr>
          <a:xfrm>
            <a:off x="-314139" y="1175994"/>
            <a:ext cx="10331643" cy="5682006"/>
          </a:xfrm>
        </p:spPr>
      </p:pic>
      <p:pic>
        <p:nvPicPr>
          <p:cNvPr id="5" name="Picture 4"/>
          <p:cNvPicPr>
            <a:picLocks noChangeAspect="1"/>
          </p:cNvPicPr>
          <p:nvPr/>
        </p:nvPicPr>
        <p:blipFill rotWithShape="1">
          <a:blip r:embed="rId4"/>
          <a:srcRect r="6981" b="20014"/>
          <a:stretch/>
        </p:blipFill>
        <p:spPr>
          <a:xfrm>
            <a:off x="0" y="215900"/>
            <a:ext cx="1677511" cy="2214486"/>
          </a:xfrm>
          <a:prstGeom prst="rect">
            <a:avLst/>
          </a:prstGeom>
        </p:spPr>
      </p:pic>
      <p:sp>
        <p:nvSpPr>
          <p:cNvPr id="3" name="Date Placeholder 2"/>
          <p:cNvSpPr>
            <a:spLocks noGrp="1"/>
          </p:cNvSpPr>
          <p:nvPr>
            <p:ph type="dt" sz="half" idx="10"/>
          </p:nvPr>
        </p:nvSpPr>
        <p:spPr/>
        <p:txBody>
          <a:bodyPr/>
          <a:lstStyle/>
          <a:p>
            <a:pPr>
              <a:defRPr/>
            </a:pPr>
            <a:fld id="{212A0DEB-2AF5-E344-92B5-F4446BCAACBD}"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83601A48-1AA7-B342-ADED-40B21123E588}" type="slidenum">
              <a:rPr lang="en-US" smtClean="0"/>
              <a:pPr>
                <a:defRPr/>
              </a:pPr>
              <a:t>22</a:t>
            </a:fld>
            <a:endParaRPr lang="en-US"/>
          </a:p>
        </p:txBody>
      </p:sp>
    </p:spTree>
    <p:extLst>
      <p:ext uri="{BB962C8B-B14F-4D97-AF65-F5344CB8AC3E}">
        <p14:creationId xmlns:p14="http://schemas.microsoft.com/office/powerpoint/2010/main" val="1278341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27196"/>
          </a:xfrm>
        </p:spPr>
        <p:txBody>
          <a:bodyPr/>
          <a:lstStyle/>
          <a:p>
            <a:r>
              <a:rPr lang="en-GB" dirty="0" smtClean="0"/>
              <a:t>Template</a:t>
            </a:r>
            <a:endParaRPr lang="en-GB" dirty="0"/>
          </a:p>
        </p:txBody>
      </p:sp>
      <p:pic>
        <p:nvPicPr>
          <p:cNvPr id="4" name="Content Placeholder 3" descr="Screen Shot 2014-01-10 at 17.35.33.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 r="1221"/>
          <a:stretch/>
        </p:blipFill>
        <p:spPr>
          <a:xfrm>
            <a:off x="2618193" y="627196"/>
            <a:ext cx="3935095" cy="6207743"/>
          </a:xfrm>
        </p:spPr>
      </p:pic>
      <p:sp>
        <p:nvSpPr>
          <p:cNvPr id="5" name="TextBox 4"/>
          <p:cNvSpPr txBox="1"/>
          <p:nvPr/>
        </p:nvSpPr>
        <p:spPr>
          <a:xfrm>
            <a:off x="203810" y="5284129"/>
            <a:ext cx="184666"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rotWithShape="1">
          <a:blip r:embed="rId4"/>
          <a:srcRect r="6981" b="20014"/>
          <a:stretch/>
        </p:blipFill>
        <p:spPr>
          <a:xfrm>
            <a:off x="0" y="215900"/>
            <a:ext cx="1677511" cy="2214486"/>
          </a:xfrm>
          <a:prstGeom prst="rect">
            <a:avLst/>
          </a:prstGeom>
        </p:spPr>
      </p:pic>
      <p:sp>
        <p:nvSpPr>
          <p:cNvPr id="3" name="Date Placeholder 2"/>
          <p:cNvSpPr>
            <a:spLocks noGrp="1"/>
          </p:cNvSpPr>
          <p:nvPr>
            <p:ph type="dt" sz="half" idx="10"/>
          </p:nvPr>
        </p:nvSpPr>
        <p:spPr/>
        <p:txBody>
          <a:bodyPr/>
          <a:lstStyle/>
          <a:p>
            <a:pPr>
              <a:defRPr/>
            </a:pPr>
            <a:fld id="{97CAB012-27ED-C642-9E6F-CCC593EC9E8C}" type="datetime3">
              <a:rPr lang="en-GB" smtClean="0"/>
              <a:t>15 January 2014</a:t>
            </a:fld>
            <a:endParaRPr lang="en-US"/>
          </a:p>
        </p:txBody>
      </p:sp>
      <p:sp>
        <p:nvSpPr>
          <p:cNvPr id="7" name="Footer Placeholder 6"/>
          <p:cNvSpPr>
            <a:spLocks noGrp="1"/>
          </p:cNvSpPr>
          <p:nvPr>
            <p:ph type="ftr" sz="quarter" idx="11"/>
          </p:nvPr>
        </p:nvSpPr>
        <p:spPr/>
        <p:txBody>
          <a:bodyPr/>
          <a:lstStyle/>
          <a:p>
            <a:pPr>
              <a:defRPr/>
            </a:pPr>
            <a:r>
              <a:rPr lang="en-US" smtClean="0"/>
              <a:t>Copyright Tom@Gilb.com 2014</a:t>
            </a:r>
            <a:endParaRPr lang="en-US"/>
          </a:p>
        </p:txBody>
      </p:sp>
      <p:sp>
        <p:nvSpPr>
          <p:cNvPr id="8" name="Slide Number Placeholder 7"/>
          <p:cNvSpPr>
            <a:spLocks noGrp="1"/>
          </p:cNvSpPr>
          <p:nvPr>
            <p:ph type="sldNum" sz="quarter" idx="12"/>
          </p:nvPr>
        </p:nvSpPr>
        <p:spPr/>
        <p:txBody>
          <a:bodyPr/>
          <a:lstStyle/>
          <a:p>
            <a:pPr>
              <a:defRPr/>
            </a:pPr>
            <a:fld id="{83601A48-1AA7-B342-ADED-40B21123E588}" type="slidenum">
              <a:rPr lang="en-US" smtClean="0"/>
              <a:pPr>
                <a:defRPr/>
              </a:pPr>
              <a:t>23</a:t>
            </a:fld>
            <a:endParaRPr lang="en-US"/>
          </a:p>
        </p:txBody>
      </p:sp>
    </p:spTree>
    <p:extLst>
      <p:ext uri="{BB962C8B-B14F-4D97-AF65-F5344CB8AC3E}">
        <p14:creationId xmlns:p14="http://schemas.microsoft.com/office/powerpoint/2010/main" val="41685066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 Take</a:t>
            </a:r>
            <a:endParaRPr lang="en-GB" dirty="0"/>
          </a:p>
        </p:txBody>
      </p:sp>
      <p:sp>
        <p:nvSpPr>
          <p:cNvPr id="3" name="Content Placeholder 2"/>
          <p:cNvSpPr>
            <a:spLocks noGrp="1"/>
          </p:cNvSpPr>
          <p:nvPr>
            <p:ph idx="1"/>
          </p:nvPr>
        </p:nvSpPr>
        <p:spPr>
          <a:xfrm>
            <a:off x="1338230" y="1600200"/>
            <a:ext cx="7348570" cy="4525963"/>
          </a:xfrm>
        </p:spPr>
        <p:txBody>
          <a:bodyPr/>
          <a:lstStyle/>
          <a:p>
            <a:r>
              <a:rPr lang="en-GB" dirty="0" smtClean="0"/>
              <a:t>Is moving in the direction of </a:t>
            </a:r>
            <a:r>
              <a:rPr lang="en-GB" dirty="0" err="1" smtClean="0"/>
              <a:t>Planguage</a:t>
            </a:r>
            <a:r>
              <a:rPr lang="en-GB" dirty="0" smtClean="0"/>
              <a:t> for specification</a:t>
            </a:r>
          </a:p>
          <a:p>
            <a:r>
              <a:rPr lang="en-GB" dirty="0" smtClean="0"/>
              <a:t>But, does not go near the concepts of managing value by means of quantified value and quality directly</a:t>
            </a:r>
          </a:p>
          <a:p>
            <a:r>
              <a:rPr lang="en-GB" dirty="0" smtClean="0"/>
              <a:t>Does not understand dynamic prioritization via values and costs (see the weighting scheme)</a:t>
            </a:r>
            <a:endParaRPr lang="en-GB" dirty="0"/>
          </a:p>
        </p:txBody>
      </p:sp>
      <p:pic>
        <p:nvPicPr>
          <p:cNvPr id="4" name="Picture 3"/>
          <p:cNvPicPr>
            <a:picLocks noChangeAspect="1"/>
          </p:cNvPicPr>
          <p:nvPr/>
        </p:nvPicPr>
        <p:blipFill rotWithShape="1">
          <a:blip r:embed="rId2"/>
          <a:srcRect r="6981" b="20014"/>
          <a:stretch/>
        </p:blipFill>
        <p:spPr>
          <a:xfrm>
            <a:off x="0" y="215900"/>
            <a:ext cx="1677511" cy="2214486"/>
          </a:xfrm>
          <a:prstGeom prst="rect">
            <a:avLst/>
          </a:prstGeom>
        </p:spPr>
      </p:pic>
      <p:sp>
        <p:nvSpPr>
          <p:cNvPr id="5" name="Date Placeholder 4"/>
          <p:cNvSpPr>
            <a:spLocks noGrp="1"/>
          </p:cNvSpPr>
          <p:nvPr>
            <p:ph type="dt" sz="half" idx="10"/>
          </p:nvPr>
        </p:nvSpPr>
        <p:spPr/>
        <p:txBody>
          <a:bodyPr/>
          <a:lstStyle/>
          <a:p>
            <a:pPr>
              <a:defRPr/>
            </a:pPr>
            <a:fld id="{AA28D821-483C-0E4F-9AB6-0DFDEEDA47D5}"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83601A48-1AA7-B342-ADED-40B21123E588}" type="slidenum">
              <a:rPr lang="en-US" smtClean="0"/>
              <a:pPr>
                <a:defRPr/>
              </a:pPr>
              <a:t>24</a:t>
            </a:fld>
            <a:endParaRPr lang="en-US"/>
          </a:p>
        </p:txBody>
      </p:sp>
    </p:spTree>
    <p:extLst>
      <p:ext uri="{BB962C8B-B14F-4D97-AF65-F5344CB8AC3E}">
        <p14:creationId xmlns:p14="http://schemas.microsoft.com/office/powerpoint/2010/main" val="2572795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238"/>
          </a:xfrm>
        </p:spPr>
        <p:txBody>
          <a:bodyPr>
            <a:normAutofit fontScale="90000"/>
          </a:bodyPr>
          <a:lstStyle/>
          <a:p>
            <a:r>
              <a:rPr lang="en-GB" dirty="0"/>
              <a:t>Scrum: </a:t>
            </a:r>
            <a:r>
              <a:rPr lang="en-GB" dirty="0" smtClean="0"/>
              <a:t/>
            </a:r>
            <a:br>
              <a:rPr lang="en-GB" dirty="0" smtClean="0"/>
            </a:br>
            <a:r>
              <a:rPr lang="en-GB" dirty="0" smtClean="0"/>
              <a:t>http</a:t>
            </a:r>
            <a:r>
              <a:rPr lang="en-GB" dirty="0"/>
              <a:t>://</a:t>
            </a:r>
            <a:r>
              <a:rPr lang="en-GB" dirty="0" err="1"/>
              <a:t>www.slideshare.net</a:t>
            </a:r>
            <a:r>
              <a:rPr lang="en-GB" dirty="0"/>
              <a:t>/rsrivastava91/agile-metrics-v6</a:t>
            </a:r>
          </a:p>
        </p:txBody>
      </p:sp>
      <p:sp>
        <p:nvSpPr>
          <p:cNvPr id="3" name="Content Placeholder 2"/>
          <p:cNvSpPr>
            <a:spLocks noGrp="1"/>
          </p:cNvSpPr>
          <p:nvPr>
            <p:ph idx="1"/>
          </p:nvPr>
        </p:nvSpPr>
        <p:spPr/>
        <p:txBody>
          <a:bodyPr/>
          <a:lstStyle/>
          <a:p>
            <a:r>
              <a:rPr lang="en-GB" dirty="0">
                <a:hlinkClick r:id="rId2"/>
              </a:rPr>
              <a:t>http://www.slideshare.net/rsrivastava91/agile-metrics-</a:t>
            </a:r>
            <a:r>
              <a:rPr lang="en-GB" dirty="0" smtClean="0">
                <a:hlinkClick r:id="rId2"/>
              </a:rPr>
              <a:t>v6</a:t>
            </a:r>
            <a:endParaRPr lang="en-GB" dirty="0" smtClean="0"/>
          </a:p>
          <a:p>
            <a:endParaRPr lang="en-GB" dirty="0"/>
          </a:p>
        </p:txBody>
      </p:sp>
      <p:sp>
        <p:nvSpPr>
          <p:cNvPr id="4" name="Date Placeholder 3"/>
          <p:cNvSpPr>
            <a:spLocks noGrp="1"/>
          </p:cNvSpPr>
          <p:nvPr>
            <p:ph type="dt" sz="half" idx="10"/>
          </p:nvPr>
        </p:nvSpPr>
        <p:spPr/>
        <p:txBody>
          <a:bodyPr/>
          <a:lstStyle/>
          <a:p>
            <a:pPr>
              <a:defRPr/>
            </a:pPr>
            <a:fld id="{9E9CF060-3A58-0F4D-A00D-996B4F39F563}"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25</a:t>
            </a:fld>
            <a:endParaRPr lang="en-US"/>
          </a:p>
        </p:txBody>
      </p:sp>
      <p:pic>
        <p:nvPicPr>
          <p:cNvPr id="7" name="Picture 6" descr="Screen Shot 2014-01-12 at 06.16.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056940"/>
            <a:ext cx="7391400" cy="5295900"/>
          </a:xfrm>
          <a:prstGeom prst="rect">
            <a:avLst/>
          </a:prstGeom>
        </p:spPr>
      </p:pic>
    </p:spTree>
    <p:extLst>
      <p:ext uri="{BB962C8B-B14F-4D97-AF65-F5344CB8AC3E}">
        <p14:creationId xmlns:p14="http://schemas.microsoft.com/office/powerpoint/2010/main" val="603338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a:t>
            </a:r>
            <a:r>
              <a:rPr lang="en-GB" b="1" dirty="0" smtClean="0"/>
              <a:t>Pretty Good </a:t>
            </a:r>
            <a:r>
              <a:rPr lang="en-GB" dirty="0" smtClean="0"/>
              <a:t>Quality Modelling</a:t>
            </a:r>
            <a:endParaRPr lang="en-GB" dirty="0"/>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935B9506-BA2F-2648-AFF4-DE137ACF31BE}"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26</a:t>
            </a:fld>
            <a:endParaRPr lang="en-US"/>
          </a:p>
        </p:txBody>
      </p:sp>
    </p:spTree>
    <p:extLst>
      <p:ext uri="{BB962C8B-B14F-4D97-AF65-F5344CB8AC3E}">
        <p14:creationId xmlns:p14="http://schemas.microsoft.com/office/powerpoint/2010/main" val="14855928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Volare</a:t>
            </a:r>
            <a:r>
              <a:rPr lang="en-GB" dirty="0"/>
              <a:t/>
            </a:r>
            <a:br>
              <a:rPr lang="en-GB" dirty="0"/>
            </a:br>
            <a:r>
              <a:rPr lang="en-GB" dirty="0"/>
              <a:t/>
            </a:r>
            <a:br>
              <a:rPr lang="en-GB" dirty="0"/>
            </a:br>
            <a:r>
              <a:rPr lang="en-GB" dirty="0"/>
              <a:t>http://</a:t>
            </a:r>
            <a:r>
              <a:rPr lang="en-GB" dirty="0" err="1"/>
              <a:t>volere.co.uk</a:t>
            </a:r>
            <a:r>
              <a:rPr lang="en-GB" dirty="0"/>
              <a:t>/</a:t>
            </a:r>
            <a:r>
              <a:rPr lang="en-GB" dirty="0" err="1"/>
              <a:t>template.htm</a:t>
            </a:r>
            <a:endParaRPr lang="en-GB" dirty="0"/>
          </a:p>
        </p:txBody>
      </p:sp>
      <p:sp>
        <p:nvSpPr>
          <p:cNvPr id="7" name="Content Placeholder 6"/>
          <p:cNvSpPr>
            <a:spLocks noGrp="1"/>
          </p:cNvSpPr>
          <p:nvPr>
            <p:ph sz="half" idx="1"/>
          </p:nvPr>
        </p:nvSpPr>
        <p:spPr>
          <a:xfrm>
            <a:off x="457200" y="1600200"/>
            <a:ext cx="3435443" cy="4525963"/>
          </a:xfrm>
        </p:spPr>
        <p:txBody>
          <a:bodyPr>
            <a:normAutofit fontScale="62500" lnSpcReduction="20000"/>
          </a:bodyPr>
          <a:lstStyle/>
          <a:p>
            <a:r>
              <a:rPr lang="en-GB" dirty="0"/>
              <a:t>Eighty </a:t>
            </a:r>
            <a:r>
              <a:rPr lang="en-GB" dirty="0" err="1"/>
              <a:t>percent</a:t>
            </a:r>
            <a:r>
              <a:rPr lang="en-GB" dirty="0"/>
              <a:t> of a test panel of 11-year-old children shall be able to successfully complete [list of tasks] within [specified time].</a:t>
            </a:r>
            <a:r>
              <a:rPr lang="en-GB" dirty="0" smtClean="0"/>
              <a:t> </a:t>
            </a:r>
          </a:p>
          <a:p>
            <a:r>
              <a:rPr lang="en-GB" dirty="0" smtClean="0"/>
              <a:t>One </a:t>
            </a:r>
            <a:r>
              <a:rPr lang="en-GB" dirty="0"/>
              <a:t>month’s use of the product shall result in a total error rate of less than 1 </a:t>
            </a:r>
            <a:r>
              <a:rPr lang="en-GB" dirty="0" err="1"/>
              <a:t>percent</a:t>
            </a:r>
            <a:r>
              <a:rPr lang="en-GB" dirty="0"/>
              <a:t>.</a:t>
            </a:r>
            <a:r>
              <a:rPr lang="en-GB" dirty="0" smtClean="0"/>
              <a:t> </a:t>
            </a:r>
          </a:p>
          <a:p>
            <a:r>
              <a:rPr lang="en-GB" dirty="0" smtClean="0"/>
              <a:t>An </a:t>
            </a:r>
            <a:r>
              <a:rPr lang="en-GB" dirty="0"/>
              <a:t>anonymous survey shall show that 75 </a:t>
            </a:r>
            <a:r>
              <a:rPr lang="en-GB" dirty="0" err="1"/>
              <a:t>percent</a:t>
            </a:r>
            <a:r>
              <a:rPr lang="en-GB" dirty="0"/>
              <a:t> of the intended users are regularly using the product after a three-week familiarization period.</a:t>
            </a:r>
          </a:p>
        </p:txBody>
      </p:sp>
      <p:pic>
        <p:nvPicPr>
          <p:cNvPr id="9" name="Content Placeholder 8" descr="Screen Shot 2014-01-12 at 04.40.01.png"/>
          <p:cNvPicPr>
            <a:picLocks noGrp="1" noChangeAspect="1"/>
          </p:cNvPicPr>
          <p:nvPr>
            <p:ph sz="half" idx="2"/>
          </p:nvPr>
        </p:nvPicPr>
        <p:blipFill>
          <a:blip r:embed="rId3">
            <a:extLst>
              <a:ext uri="{28A0092B-C50C-407E-A947-70E740481C1C}">
                <a14:useLocalDpi xmlns:a14="http://schemas.microsoft.com/office/drawing/2010/main" val="0"/>
              </a:ext>
            </a:extLst>
          </a:blip>
          <a:srcRect t="-41008" b="-41008"/>
          <a:stretch>
            <a:fillRect/>
          </a:stretch>
        </p:blipFill>
        <p:spPr>
          <a:xfrm>
            <a:off x="3892643" y="753465"/>
            <a:ext cx="5251357" cy="5885071"/>
          </a:xfrm>
        </p:spPr>
      </p:pic>
      <p:sp>
        <p:nvSpPr>
          <p:cNvPr id="4" name="Date Placeholder 3"/>
          <p:cNvSpPr>
            <a:spLocks noGrp="1"/>
          </p:cNvSpPr>
          <p:nvPr>
            <p:ph type="dt" sz="half" idx="10"/>
          </p:nvPr>
        </p:nvSpPr>
        <p:spPr/>
        <p:txBody>
          <a:bodyPr/>
          <a:lstStyle/>
          <a:p>
            <a:pPr>
              <a:defRPr/>
            </a:pPr>
            <a:fld id="{8AA91BB5-1563-C046-A841-5CAF9F02A17F}"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27</a:t>
            </a:fld>
            <a:endParaRPr lang="en-US"/>
          </a:p>
        </p:txBody>
      </p:sp>
    </p:spTree>
    <p:extLst>
      <p:ext uri="{BB962C8B-B14F-4D97-AF65-F5344CB8AC3E}">
        <p14:creationId xmlns:p14="http://schemas.microsoft.com/office/powerpoint/2010/main" val="29081607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Mapping</a:t>
            </a:r>
            <a:br>
              <a:rPr lang="en-GB" dirty="0"/>
            </a:br>
            <a:r>
              <a:rPr lang="en-GB" dirty="0"/>
              <a:t>http://</a:t>
            </a:r>
            <a:r>
              <a:rPr lang="en-GB" dirty="0" err="1"/>
              <a:t>impactmapping.org</a:t>
            </a:r>
            <a:r>
              <a:rPr lang="en-GB" dirty="0"/>
              <a:t>/site/impact_mapping_20121001_sample.pdf</a:t>
            </a:r>
          </a:p>
        </p:txBody>
      </p:sp>
      <p:pic>
        <p:nvPicPr>
          <p:cNvPr id="11" name="Content Placeholder 10" descr="Screen Shot 2014-01-12 at 04.50.00.png"/>
          <p:cNvPicPr>
            <a:picLocks noGrp="1" noChangeAspect="1"/>
          </p:cNvPicPr>
          <p:nvPr>
            <p:ph sz="half" idx="1"/>
          </p:nvPr>
        </p:nvPicPr>
        <p:blipFill>
          <a:blip r:embed="rId3">
            <a:extLst>
              <a:ext uri="{28A0092B-C50C-407E-A947-70E740481C1C}">
                <a14:useLocalDpi xmlns:a14="http://schemas.microsoft.com/office/drawing/2010/main" val="0"/>
              </a:ext>
            </a:extLst>
          </a:blip>
          <a:srcRect l="5473" r="5473"/>
          <a:stretch>
            <a:fillRect/>
          </a:stretch>
        </p:blipFill>
        <p:spPr/>
      </p:pic>
      <p:sp>
        <p:nvSpPr>
          <p:cNvPr id="5" name="Date Placeholder 4"/>
          <p:cNvSpPr>
            <a:spLocks noGrp="1"/>
          </p:cNvSpPr>
          <p:nvPr>
            <p:ph type="dt" sz="half" idx="10"/>
          </p:nvPr>
        </p:nvSpPr>
        <p:spPr/>
        <p:txBody>
          <a:bodyPr/>
          <a:lstStyle/>
          <a:p>
            <a:pPr>
              <a:defRPr/>
            </a:pPr>
            <a:fld id="{31D2AB3F-76EA-7543-8393-CAB292A4F78F}"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065B7237-CA1D-AB43-9BC0-1A0BAD6E7FE3}" type="slidenum">
              <a:rPr lang="en-US" smtClean="0"/>
              <a:pPr>
                <a:defRPr/>
              </a:pPr>
              <a:t>28</a:t>
            </a:fld>
            <a:endParaRPr lang="en-US"/>
          </a:p>
        </p:txBody>
      </p:sp>
      <p:pic>
        <p:nvPicPr>
          <p:cNvPr id="13" name="Content Placeholder 12" descr="gojko.JPG"/>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7234" b="19940"/>
          <a:stretch/>
        </p:blipFill>
        <p:spPr>
          <a:xfrm rot="10800000">
            <a:off x="4648200" y="2952691"/>
            <a:ext cx="4495800" cy="1600063"/>
          </a:xfrm>
        </p:spPr>
      </p:pic>
    </p:spTree>
    <p:extLst>
      <p:ext uri="{BB962C8B-B14F-4D97-AF65-F5344CB8AC3E}">
        <p14:creationId xmlns:p14="http://schemas.microsoft.com/office/powerpoint/2010/main" val="12013300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Lean </a:t>
            </a:r>
            <a:r>
              <a:rPr lang="en-GB" dirty="0" err="1" smtClean="0"/>
              <a:t>Startup</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pPr>
              <a:defRPr/>
            </a:pPr>
            <a:fld id="{D763D4A0-E949-CF47-929A-991C74840F3E}"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065B7237-CA1D-AB43-9BC0-1A0BAD6E7FE3}" type="slidenum">
              <a:rPr lang="en-US" smtClean="0"/>
              <a:pPr>
                <a:defRPr/>
              </a:pPr>
              <a:t>29</a:t>
            </a:fld>
            <a:endParaRPr lang="en-US"/>
          </a:p>
        </p:txBody>
      </p:sp>
      <p:pic>
        <p:nvPicPr>
          <p:cNvPr id="10" name="Content Placeholder 6" descr="Screen Shot 2011-11-29 at 13.21.20.png"/>
          <p:cNvPicPr>
            <a:picLocks noGrp="1" noChangeAspect="1"/>
          </p:cNvPicPr>
          <p:nvPr/>
        </p:nvPicPr>
        <p:blipFill rotWithShape="1">
          <a:blip r:embed="rId2">
            <a:extLst>
              <a:ext uri="{28A0092B-C50C-407E-A947-70E740481C1C}">
                <a14:useLocalDpi xmlns:a14="http://schemas.microsoft.com/office/drawing/2010/main" val="0"/>
              </a:ext>
            </a:extLst>
          </a:blip>
          <a:srcRect l="-1624" t="12450" r="1624" b="1290"/>
          <a:stretch/>
        </p:blipFill>
        <p:spPr>
          <a:xfrm>
            <a:off x="381000" y="1103553"/>
            <a:ext cx="8229600" cy="5617922"/>
          </a:xfrm>
          <a:prstGeom prst="rect">
            <a:avLst/>
          </a:prstGeom>
        </p:spPr>
      </p:pic>
      <p:pic>
        <p:nvPicPr>
          <p:cNvPr id="11" name="Picture 10"/>
          <p:cNvPicPr>
            <a:picLocks noChangeAspect="1"/>
          </p:cNvPicPr>
          <p:nvPr/>
        </p:nvPicPr>
        <p:blipFill>
          <a:blip r:embed="rId3"/>
          <a:stretch>
            <a:fillRect/>
          </a:stretch>
        </p:blipFill>
        <p:spPr>
          <a:xfrm>
            <a:off x="0" y="0"/>
            <a:ext cx="1778000" cy="1778000"/>
          </a:xfrm>
          <a:prstGeom prst="rect">
            <a:avLst/>
          </a:prstGeom>
        </p:spPr>
      </p:pic>
      <p:pic>
        <p:nvPicPr>
          <p:cNvPr id="12" name="Picture 11"/>
          <p:cNvPicPr>
            <a:picLocks noChangeAspect="1"/>
          </p:cNvPicPr>
          <p:nvPr/>
        </p:nvPicPr>
        <p:blipFill>
          <a:blip r:embed="rId4"/>
          <a:stretch>
            <a:fillRect/>
          </a:stretch>
        </p:blipFill>
        <p:spPr>
          <a:xfrm>
            <a:off x="7873999" y="76200"/>
            <a:ext cx="1134533" cy="1701800"/>
          </a:xfrm>
          <a:prstGeom prst="rect">
            <a:avLst/>
          </a:prstGeom>
        </p:spPr>
      </p:pic>
    </p:spTree>
    <p:extLst>
      <p:ext uri="{BB962C8B-B14F-4D97-AF65-F5344CB8AC3E}">
        <p14:creationId xmlns:p14="http://schemas.microsoft.com/office/powerpoint/2010/main" val="1196103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Offer you a solution </a:t>
            </a:r>
            <a:endParaRPr lang="en-GB" dirty="0"/>
          </a:p>
        </p:txBody>
      </p:sp>
      <p:sp>
        <p:nvSpPr>
          <p:cNvPr id="3" name="Content Placeholder 2"/>
          <p:cNvSpPr>
            <a:spLocks noGrp="1"/>
          </p:cNvSpPr>
          <p:nvPr>
            <p:ph idx="1"/>
          </p:nvPr>
        </p:nvSpPr>
        <p:spPr/>
        <p:txBody>
          <a:bodyPr/>
          <a:lstStyle/>
          <a:p>
            <a:r>
              <a:rPr lang="en-GB" sz="2400" dirty="0" smtClean="0"/>
              <a:t>Which you can simply ADD to any language or modelling method, where you want to express quality ideas.</a:t>
            </a:r>
          </a:p>
          <a:p>
            <a:r>
              <a:rPr lang="en-GB" sz="2400" dirty="0" smtClean="0"/>
              <a:t>It is based on my invention ‘</a:t>
            </a:r>
            <a:r>
              <a:rPr lang="en-GB" sz="2400" dirty="0" err="1" smtClean="0"/>
              <a:t>Planguage</a:t>
            </a:r>
            <a:r>
              <a:rPr lang="en-GB" sz="2400" dirty="0" smtClean="0"/>
              <a:t>’ ( a Planning Language) as best documented in my book Competitive Engineering</a:t>
            </a:r>
          </a:p>
          <a:p>
            <a:pPr lvl="1"/>
            <a:r>
              <a:rPr lang="en-GB" sz="2000" dirty="0" smtClean="0"/>
              <a:t>You will get a free digital copy</a:t>
            </a:r>
          </a:p>
          <a:p>
            <a:pPr lvl="1"/>
            <a:r>
              <a:rPr lang="en-GB" sz="2000" dirty="0" smtClean="0"/>
              <a:t>This is Common Usage ware requiring no permission, license, fee</a:t>
            </a:r>
          </a:p>
          <a:p>
            <a:r>
              <a:rPr lang="en-GB" sz="2400" dirty="0" smtClean="0"/>
              <a:t>Your job is</a:t>
            </a:r>
          </a:p>
          <a:p>
            <a:pPr lvl="1"/>
            <a:r>
              <a:rPr lang="en-GB" sz="2000" dirty="0" smtClean="0"/>
              <a:t>To recognize you do not have a good enough modelling and specification capability yet</a:t>
            </a:r>
          </a:p>
          <a:p>
            <a:pPr lvl="1"/>
            <a:r>
              <a:rPr lang="en-GB" sz="2000" dirty="0" smtClean="0"/>
              <a:t>That you need that capability, badly!</a:t>
            </a:r>
          </a:p>
          <a:p>
            <a:pPr lvl="1"/>
            <a:r>
              <a:rPr lang="en-GB" sz="2000" dirty="0" smtClean="0"/>
              <a:t>Take action. Add quality specification capability</a:t>
            </a:r>
          </a:p>
          <a:p>
            <a:pPr lvl="1"/>
            <a:endParaRPr lang="en-GB" sz="2000" dirty="0"/>
          </a:p>
        </p:txBody>
      </p:sp>
      <p:pic>
        <p:nvPicPr>
          <p:cNvPr id="4" name="Picture 3" descr="CE COVER 42K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177" y="4204585"/>
            <a:ext cx="1429823" cy="2078231"/>
          </a:xfrm>
          <a:prstGeom prst="rect">
            <a:avLst/>
          </a:prstGeom>
        </p:spPr>
      </p:pic>
      <p:sp>
        <p:nvSpPr>
          <p:cNvPr id="5" name="Date Placeholder 4"/>
          <p:cNvSpPr>
            <a:spLocks noGrp="1"/>
          </p:cNvSpPr>
          <p:nvPr>
            <p:ph type="dt" sz="half" idx="10"/>
          </p:nvPr>
        </p:nvSpPr>
        <p:spPr/>
        <p:txBody>
          <a:bodyPr/>
          <a:lstStyle/>
          <a:p>
            <a:pPr>
              <a:defRPr/>
            </a:pPr>
            <a:fld id="{7AE2E937-E5A7-C44E-9503-C2A298C825C6}"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83601A48-1AA7-B342-ADED-40B21123E588}" type="slidenum">
              <a:rPr lang="en-US" smtClean="0"/>
              <a:pPr>
                <a:defRPr/>
              </a:pPr>
              <a:t>3</a:t>
            </a:fld>
            <a:endParaRPr lang="en-US"/>
          </a:p>
        </p:txBody>
      </p:sp>
    </p:spTree>
    <p:extLst>
      <p:ext uri="{BB962C8B-B14F-4D97-AF65-F5344CB8AC3E}">
        <p14:creationId xmlns:p14="http://schemas.microsoft.com/office/powerpoint/2010/main" val="11262708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State of The Art:             </a:t>
            </a:r>
            <a:r>
              <a:rPr lang="en-GB" dirty="0" err="1" smtClean="0"/>
              <a:t>Planguage</a:t>
            </a:r>
            <a:endParaRPr lang="en-GB" dirty="0"/>
          </a:p>
        </p:txBody>
      </p:sp>
      <p:sp>
        <p:nvSpPr>
          <p:cNvPr id="3" name="Content Placeholder 2"/>
          <p:cNvSpPr>
            <a:spLocks noGrp="1"/>
          </p:cNvSpPr>
          <p:nvPr>
            <p:ph idx="1"/>
          </p:nvPr>
        </p:nvSpPr>
        <p:spPr/>
        <p:txBody>
          <a:bodyPr/>
          <a:lstStyle/>
          <a:p>
            <a:r>
              <a:rPr lang="en-GB" dirty="0"/>
              <a:t>Doing a Better Job on Qualities</a:t>
            </a:r>
          </a:p>
        </p:txBody>
      </p:sp>
      <p:sp>
        <p:nvSpPr>
          <p:cNvPr id="4" name="Date Placeholder 3"/>
          <p:cNvSpPr>
            <a:spLocks noGrp="1"/>
          </p:cNvSpPr>
          <p:nvPr>
            <p:ph type="dt" sz="half" idx="10"/>
          </p:nvPr>
        </p:nvSpPr>
        <p:spPr/>
        <p:txBody>
          <a:bodyPr/>
          <a:lstStyle/>
          <a:p>
            <a:pPr>
              <a:defRPr/>
            </a:pPr>
            <a:fld id="{FC062336-83D8-774C-8565-73B73A17DABF}"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30</a:t>
            </a:fld>
            <a:endParaRPr lang="en-US"/>
          </a:p>
        </p:txBody>
      </p:sp>
      <p:pic>
        <p:nvPicPr>
          <p:cNvPr id="7" name="Picture 6" descr="CE COVER 42K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375133"/>
            <a:ext cx="2739077" cy="3981217"/>
          </a:xfrm>
          <a:prstGeom prst="rect">
            <a:avLst/>
          </a:prstGeom>
        </p:spPr>
      </p:pic>
    </p:spTree>
    <p:extLst>
      <p:ext uri="{BB962C8B-B14F-4D97-AF65-F5344CB8AC3E}">
        <p14:creationId xmlns:p14="http://schemas.microsoft.com/office/powerpoint/2010/main" val="6918845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from Large Failed Industrial Project</a:t>
            </a:r>
            <a:endParaRPr lang="en-GB" dirty="0"/>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5B415842-CF67-B643-924E-6DF723EB847F}"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31</a:t>
            </a:fld>
            <a:endParaRPr lang="en-US"/>
          </a:p>
        </p:txBody>
      </p:sp>
    </p:spTree>
    <p:extLst>
      <p:ext uri="{BB962C8B-B14F-4D97-AF65-F5344CB8AC3E}">
        <p14:creationId xmlns:p14="http://schemas.microsoft.com/office/powerpoint/2010/main" val="11446425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76200"/>
            <a:ext cx="8229600" cy="644525"/>
          </a:xfrm>
        </p:spPr>
        <p:txBody>
          <a:bodyPr/>
          <a:lstStyle/>
          <a:p>
            <a:pPr eaLnBrk="1" hangingPunct="1"/>
            <a:r>
              <a:rPr lang="en-US" sz="3400">
                <a:latin typeface="Calibri" charset="0"/>
                <a:ea typeface="ＭＳ Ｐゴシック" charset="0"/>
                <a:cs typeface="ＭＳ Ｐゴシック" charset="0"/>
              </a:rPr>
              <a:t>Summary of Top </a:t>
            </a:r>
            <a:r>
              <a:rPr lang="ja-JP" altLang="en-US" sz="3400">
                <a:latin typeface="Calibri" charset="0"/>
                <a:ea typeface="ＭＳ Ｐゴシック" charset="0"/>
                <a:cs typeface="ＭＳ Ｐゴシック" charset="0"/>
              </a:rPr>
              <a:t>‘</a:t>
            </a:r>
            <a:r>
              <a:rPr lang="en-US" sz="3400">
                <a:latin typeface="Calibri" charset="0"/>
                <a:ea typeface="ＭＳ Ｐゴシック" charset="0"/>
                <a:cs typeface="ＭＳ Ｐゴシック" charset="0"/>
              </a:rPr>
              <a:t>8</a:t>
            </a:r>
            <a:r>
              <a:rPr lang="ja-JP" altLang="en-US" sz="3400">
                <a:latin typeface="Calibri" charset="0"/>
                <a:ea typeface="ＭＳ Ｐゴシック" charset="0"/>
                <a:cs typeface="ＭＳ Ｐゴシック" charset="0"/>
              </a:rPr>
              <a:t>’</a:t>
            </a:r>
            <a:r>
              <a:rPr lang="en-US" sz="3400">
                <a:latin typeface="Calibri" charset="0"/>
                <a:ea typeface="ＭＳ Ｐゴシック" charset="0"/>
                <a:cs typeface="ＭＳ Ｐゴシック" charset="0"/>
              </a:rPr>
              <a:t> Project Objectives</a:t>
            </a:r>
          </a:p>
        </p:txBody>
      </p:sp>
      <p:sp>
        <p:nvSpPr>
          <p:cNvPr id="26627" name="Content Placeholder 2"/>
          <p:cNvSpPr>
            <a:spLocks noGrp="1"/>
          </p:cNvSpPr>
          <p:nvPr>
            <p:ph idx="1"/>
          </p:nvPr>
        </p:nvSpPr>
        <p:spPr>
          <a:xfrm>
            <a:off x="228600" y="838200"/>
            <a:ext cx="3276600" cy="3200400"/>
          </a:xfrm>
        </p:spPr>
        <p:txBody>
          <a:bodyPr/>
          <a:lstStyle/>
          <a:p>
            <a:pPr eaLnBrk="1" hangingPunct="1"/>
            <a:r>
              <a:rPr lang="en-US" sz="1800">
                <a:latin typeface="Calibri" charset="0"/>
                <a:ea typeface="ＭＳ Ｐゴシック" charset="0"/>
                <a:cs typeface="ＭＳ Ｐゴシック" charset="0"/>
              </a:rPr>
              <a:t>Defined Scales of Measure:</a:t>
            </a:r>
          </a:p>
          <a:p>
            <a:pPr lvl="1" eaLnBrk="1" hangingPunct="1"/>
            <a:r>
              <a:rPr lang="en-US" sz="1800">
                <a:latin typeface="Calibri" charset="0"/>
                <a:ea typeface="ＭＳ Ｐゴシック" charset="0"/>
                <a:cs typeface="ＭＳ Ｐゴシック" charset="0"/>
              </a:rPr>
              <a:t>Demands </a:t>
            </a:r>
            <a:r>
              <a:rPr lang="en-US" sz="1800" b="1" i="1">
                <a:latin typeface="Calibri" charset="0"/>
                <a:ea typeface="ＭＳ Ｐゴシック" charset="0"/>
                <a:cs typeface="ＭＳ Ｐゴシック" charset="0"/>
              </a:rPr>
              <a:t>comparative </a:t>
            </a:r>
            <a:r>
              <a:rPr lang="en-US" sz="1800" b="1">
                <a:latin typeface="Calibri" charset="0"/>
                <a:ea typeface="ＭＳ Ｐゴシック" charset="0"/>
                <a:cs typeface="ＭＳ Ｐゴシック" charset="0"/>
              </a:rPr>
              <a:t>thinking</a:t>
            </a:r>
            <a:r>
              <a:rPr lang="en-US" sz="1800">
                <a:latin typeface="Calibri" charset="0"/>
                <a:ea typeface="ＭＳ Ｐゴシック" charset="0"/>
                <a:cs typeface="ＭＳ Ｐゴシック" charset="0"/>
              </a:rPr>
              <a:t>.</a:t>
            </a:r>
          </a:p>
          <a:p>
            <a:pPr lvl="1" eaLnBrk="1" hangingPunct="1"/>
            <a:r>
              <a:rPr lang="en-US" sz="1800">
                <a:latin typeface="Calibri" charset="0"/>
                <a:ea typeface="ＭＳ Ｐゴシック" charset="0"/>
                <a:cs typeface="ＭＳ Ｐゴシック" charset="0"/>
              </a:rPr>
              <a:t>Leads to requirements that are unambiguously </a:t>
            </a:r>
            <a:r>
              <a:rPr lang="en-US" sz="1800" b="1">
                <a:latin typeface="Calibri" charset="0"/>
                <a:ea typeface="ＭＳ Ｐゴシック" charset="0"/>
                <a:cs typeface="ＭＳ Ｐゴシック" charset="0"/>
              </a:rPr>
              <a:t>clear</a:t>
            </a:r>
          </a:p>
          <a:p>
            <a:pPr lvl="1" eaLnBrk="1" hangingPunct="1"/>
            <a:r>
              <a:rPr lang="en-US" sz="1800">
                <a:latin typeface="Calibri" charset="0"/>
                <a:ea typeface="ＭＳ Ｐゴシック" charset="0"/>
                <a:cs typeface="ＭＳ Ｐゴシック" charset="0"/>
              </a:rPr>
              <a:t>Helps Team be </a:t>
            </a:r>
            <a:r>
              <a:rPr lang="en-US" sz="1800" b="1">
                <a:latin typeface="Calibri" charset="0"/>
                <a:ea typeface="ＭＳ Ｐゴシック" charset="0"/>
                <a:cs typeface="ＭＳ Ｐゴシック" charset="0"/>
              </a:rPr>
              <a:t>Aligned </a:t>
            </a:r>
            <a:r>
              <a:rPr lang="en-US" sz="1800">
                <a:latin typeface="Calibri" charset="0"/>
                <a:ea typeface="ＭＳ Ｐゴシック" charset="0"/>
                <a:cs typeface="ＭＳ Ｐゴシック" charset="0"/>
              </a:rPr>
              <a:t>with the Business</a:t>
            </a:r>
          </a:p>
          <a:p>
            <a:pPr eaLnBrk="1" hangingPunct="1"/>
            <a:endParaRPr lang="en-US" sz="1800">
              <a:latin typeface="Calibri" charset="0"/>
              <a:ea typeface="ＭＳ Ｐゴシック" charset="0"/>
              <a:cs typeface="ＭＳ Ｐゴシック" charset="0"/>
            </a:endParaRPr>
          </a:p>
          <a:p>
            <a:pPr eaLnBrk="1" hangingPunct="1"/>
            <a:endParaRPr lang="en-US" sz="1800">
              <a:latin typeface="Calibri" charset="0"/>
              <a:ea typeface="ＭＳ Ｐゴシック" charset="0"/>
              <a:cs typeface="ＭＳ Ｐゴシック" charset="0"/>
            </a:endParaRPr>
          </a:p>
        </p:txBody>
      </p:sp>
      <p:sp>
        <p:nvSpPr>
          <p:cNvPr id="66564" name="Date Placeholder 3"/>
          <p:cNvSpPr>
            <a:spLocks noGrp="1"/>
          </p:cNvSpPr>
          <p:nvPr>
            <p:ph type="dt"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4E2A65-C549-BB4B-8B98-360B57A0556A}" type="datetime3">
              <a:rPr lang="en-GB" sz="1200" smtClean="0">
                <a:solidFill>
                  <a:srgbClr val="898989"/>
                </a:solidFill>
                <a:latin typeface="Times" charset="0"/>
              </a:rPr>
              <a:t>15 January 2014</a:t>
            </a:fld>
            <a:endParaRPr lang="en-US" sz="1200">
              <a:solidFill>
                <a:srgbClr val="898989"/>
              </a:solidFill>
              <a:latin typeface="Times" charset="0"/>
            </a:endParaRPr>
          </a:p>
        </p:txBody>
      </p:sp>
      <p:sp>
        <p:nvSpPr>
          <p:cNvPr id="66565" name="Footer Placeholder 4"/>
          <p:cNvSpPr>
            <a:spLocks noGrp="1"/>
          </p:cNvSpPr>
          <p:nvPr>
            <p:ph type="ftr"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solidFill>
                  <a:srgbClr val="898989"/>
                </a:solidFill>
                <a:latin typeface="Calibri" charset="0"/>
              </a:rPr>
              <a:t>Copyright Tom@Gilb.com 2014</a:t>
            </a:r>
            <a:endParaRPr lang="en-US" sz="1200">
              <a:solidFill>
                <a:srgbClr val="898989"/>
              </a:solidFill>
              <a:latin typeface="Calibri" charset="0"/>
            </a:endParaRPr>
          </a:p>
        </p:txBody>
      </p:sp>
      <p:sp>
        <p:nvSpPr>
          <p:cNvPr id="6656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898989"/>
                </a:solidFill>
                <a:latin typeface="Times" charset="0"/>
              </a:rPr>
              <a:t>Slide </a:t>
            </a:r>
            <a:fld id="{7E544802-3D15-7947-8216-CCAA11A76504}" type="slidenum">
              <a:rPr lang="en-US" sz="1200">
                <a:solidFill>
                  <a:srgbClr val="898989"/>
                </a:solidFill>
                <a:latin typeface="Times" charset="0"/>
              </a:rPr>
              <a:pPr eaLnBrk="1" hangingPunct="1"/>
              <a:t>32</a:t>
            </a:fld>
            <a:endParaRPr lang="en-US" sz="1200">
              <a:solidFill>
                <a:srgbClr val="898989"/>
              </a:solidFill>
              <a:latin typeface="Times" charset="0"/>
            </a:endParaRPr>
          </a:p>
        </p:txBody>
      </p:sp>
      <p:sp>
        <p:nvSpPr>
          <p:cNvPr id="7" name="TextBox 6"/>
          <p:cNvSpPr txBox="1"/>
          <p:nvPr/>
        </p:nvSpPr>
        <p:spPr>
          <a:xfrm>
            <a:off x="3505200" y="914400"/>
            <a:ext cx="5410200" cy="51816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800"/>
              </a:spcAft>
            </a:pPr>
            <a:r>
              <a:rPr lang="en-US" sz="1400" i="1">
                <a:solidFill>
                  <a:srgbClr val="000000"/>
                </a:solidFill>
                <a:latin typeface="Calibri" charset="0"/>
              </a:rPr>
              <a:t>1. Central to The Corporations business strategy is to be the world</a:t>
            </a:r>
            <a:r>
              <a:rPr lang="ja-JP" altLang="en-US" sz="1400" i="1">
                <a:solidFill>
                  <a:srgbClr val="000000"/>
                </a:solidFill>
                <a:latin typeface="Calibri" charset="0"/>
              </a:rPr>
              <a:t>’</a:t>
            </a:r>
            <a:r>
              <a:rPr lang="en-US" sz="1400" i="1">
                <a:solidFill>
                  <a:srgbClr val="000000"/>
                </a:solidFill>
                <a:latin typeface="Calibri" charset="0"/>
              </a:rPr>
              <a:t>s </a:t>
            </a:r>
            <a:r>
              <a:rPr lang="en-US" sz="1400" b="1" i="1">
                <a:solidFill>
                  <a:srgbClr val="000000"/>
                </a:solidFill>
                <a:latin typeface="Calibri" charset="0"/>
              </a:rPr>
              <a:t>premier </a:t>
            </a:r>
            <a:r>
              <a:rPr lang="en-US" sz="1400" i="1">
                <a:solidFill>
                  <a:srgbClr val="000000"/>
                </a:solidFill>
                <a:latin typeface="Calibri" charset="0"/>
              </a:rPr>
              <a:t>integrated</a:t>
            </a:r>
            <a:r>
              <a:rPr lang="en-US" sz="1400" b="1" i="1" u="sng">
                <a:solidFill>
                  <a:srgbClr val="000000"/>
                </a:solidFill>
                <a:latin typeface="Calibri" charset="0"/>
              </a:rPr>
              <a:t> </a:t>
            </a:r>
            <a:r>
              <a:rPr lang="en-US" sz="1400" i="1">
                <a:solidFill>
                  <a:srgbClr val="000000"/>
                </a:solidFill>
                <a:latin typeface="Calibri" charset="0"/>
              </a:rPr>
              <a:t> &lt;domain&gt; service </a:t>
            </a:r>
            <a:r>
              <a:rPr lang="en-US" sz="1400" b="1" i="1">
                <a:solidFill>
                  <a:srgbClr val="000000"/>
                </a:solidFill>
                <a:latin typeface="Calibri" charset="0"/>
              </a:rPr>
              <a:t>provider</a:t>
            </a:r>
            <a:r>
              <a:rPr lang="en-US" sz="1400" i="1">
                <a:solidFill>
                  <a:srgbClr val="000000"/>
                </a:solidFill>
                <a:latin typeface="Calibri" charset="0"/>
              </a:rPr>
              <a:t>.</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2. Will provide a much more efficient </a:t>
            </a:r>
            <a:r>
              <a:rPr lang="en-US" sz="1400" b="1" i="1">
                <a:solidFill>
                  <a:srgbClr val="000000"/>
                </a:solidFill>
                <a:latin typeface="Calibri" charset="0"/>
              </a:rPr>
              <a:t>user </a:t>
            </a:r>
            <a:r>
              <a:rPr lang="en-US" sz="1400" i="1">
                <a:solidFill>
                  <a:srgbClr val="000000"/>
                </a:solidFill>
                <a:latin typeface="Calibri" charset="0"/>
              </a:rPr>
              <a:t>experience</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3. Dramatically scale back the </a:t>
            </a:r>
            <a:r>
              <a:rPr lang="en-US" sz="1400" b="1" i="1">
                <a:solidFill>
                  <a:srgbClr val="000000"/>
                </a:solidFill>
                <a:latin typeface="Calibri" charset="0"/>
              </a:rPr>
              <a:t>time </a:t>
            </a:r>
            <a:r>
              <a:rPr lang="en-US" sz="1400" i="1">
                <a:solidFill>
                  <a:srgbClr val="000000"/>
                </a:solidFill>
                <a:latin typeface="Calibri" charset="0"/>
              </a:rPr>
              <a:t>frequently needed after the last data is acquired to time align, depth correct, splice, merge, recompute and/or do whatever else is needed to </a:t>
            </a:r>
            <a:r>
              <a:rPr lang="en-US" sz="1400" b="1" i="1">
                <a:solidFill>
                  <a:srgbClr val="000000"/>
                </a:solidFill>
                <a:latin typeface="Calibri" charset="0"/>
              </a:rPr>
              <a:t>generate </a:t>
            </a:r>
            <a:r>
              <a:rPr lang="en-US" sz="1400" i="1">
                <a:solidFill>
                  <a:srgbClr val="000000"/>
                </a:solidFill>
                <a:latin typeface="Calibri" charset="0"/>
              </a:rPr>
              <a:t>the desired </a:t>
            </a:r>
            <a:r>
              <a:rPr lang="en-US" sz="1400" b="1" i="1">
                <a:solidFill>
                  <a:srgbClr val="000000"/>
                </a:solidFill>
                <a:latin typeface="Calibri" charset="0"/>
              </a:rPr>
              <a:t>products</a:t>
            </a:r>
            <a:endParaRPr lang="en-GB" sz="1400" b="1">
              <a:solidFill>
                <a:srgbClr val="000000"/>
              </a:solidFill>
              <a:latin typeface="Calibri" charset="0"/>
            </a:endParaRPr>
          </a:p>
          <a:p>
            <a:pPr eaLnBrk="1" hangingPunct="1">
              <a:spcAft>
                <a:spcPts val="1800"/>
              </a:spcAft>
            </a:pPr>
            <a:r>
              <a:rPr lang="en-US" sz="1400" i="1">
                <a:solidFill>
                  <a:srgbClr val="000000"/>
                </a:solidFill>
                <a:latin typeface="Calibri" charset="0"/>
              </a:rPr>
              <a:t>4. Make the system much </a:t>
            </a:r>
            <a:r>
              <a:rPr lang="en-US" sz="1400" b="1" i="1">
                <a:solidFill>
                  <a:srgbClr val="000000"/>
                </a:solidFill>
                <a:latin typeface="Calibri" charset="0"/>
              </a:rPr>
              <a:t>easier </a:t>
            </a:r>
            <a:r>
              <a:rPr lang="en-US" sz="1400" i="1">
                <a:solidFill>
                  <a:srgbClr val="000000"/>
                </a:solidFill>
                <a:latin typeface="Calibri" charset="0"/>
              </a:rPr>
              <a:t>to </a:t>
            </a:r>
            <a:r>
              <a:rPr lang="en-US" sz="1400" b="1" i="1">
                <a:solidFill>
                  <a:srgbClr val="000000"/>
                </a:solidFill>
                <a:latin typeface="Calibri" charset="0"/>
              </a:rPr>
              <a:t>understand </a:t>
            </a:r>
            <a:r>
              <a:rPr lang="en-US" sz="1400" i="1">
                <a:solidFill>
                  <a:srgbClr val="000000"/>
                </a:solidFill>
                <a:latin typeface="Calibri" charset="0"/>
              </a:rPr>
              <a:t>and </a:t>
            </a:r>
            <a:r>
              <a:rPr lang="en-US" sz="1400" b="1" i="1">
                <a:solidFill>
                  <a:srgbClr val="000000"/>
                </a:solidFill>
                <a:latin typeface="Calibri" charset="0"/>
              </a:rPr>
              <a:t>use </a:t>
            </a:r>
            <a:r>
              <a:rPr lang="en-US" sz="1400" i="1">
                <a:solidFill>
                  <a:srgbClr val="000000"/>
                </a:solidFill>
                <a:latin typeface="Calibri" charset="0"/>
              </a:rPr>
              <a:t>than has been the case for previous system.</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5. A primary goal is to provide a much more </a:t>
            </a:r>
            <a:r>
              <a:rPr lang="en-US" sz="1400" b="1" i="1">
                <a:solidFill>
                  <a:srgbClr val="000000"/>
                </a:solidFill>
                <a:latin typeface="Calibri" charset="0"/>
              </a:rPr>
              <a:t>productive </a:t>
            </a:r>
            <a:r>
              <a:rPr lang="en-US" sz="1400" i="1">
                <a:solidFill>
                  <a:srgbClr val="000000"/>
                </a:solidFill>
                <a:latin typeface="Calibri" charset="0"/>
              </a:rPr>
              <a:t>system </a:t>
            </a:r>
            <a:r>
              <a:rPr lang="en-US" sz="1400" b="1" i="1">
                <a:solidFill>
                  <a:srgbClr val="000000"/>
                </a:solidFill>
                <a:latin typeface="Calibri" charset="0"/>
              </a:rPr>
              <a:t>development </a:t>
            </a:r>
            <a:r>
              <a:rPr lang="en-US" sz="1400" i="1">
                <a:solidFill>
                  <a:srgbClr val="000000"/>
                </a:solidFill>
                <a:latin typeface="Calibri" charset="0"/>
              </a:rPr>
              <a:t>environment than was previously the case.</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6. Will provide a richer set of functionality for </a:t>
            </a:r>
            <a:r>
              <a:rPr lang="en-US" sz="1400" b="1" i="1">
                <a:solidFill>
                  <a:srgbClr val="000000"/>
                </a:solidFill>
                <a:latin typeface="Calibri" charset="0"/>
              </a:rPr>
              <a:t>supporting </a:t>
            </a:r>
            <a:r>
              <a:rPr lang="en-US" sz="1400" i="1">
                <a:solidFill>
                  <a:srgbClr val="000000"/>
                </a:solidFill>
                <a:latin typeface="Calibri" charset="0"/>
              </a:rPr>
              <a:t>next-generation logging </a:t>
            </a:r>
            <a:r>
              <a:rPr lang="en-US" sz="1400" b="1" i="1">
                <a:solidFill>
                  <a:srgbClr val="000000"/>
                </a:solidFill>
                <a:latin typeface="Calibri" charset="0"/>
              </a:rPr>
              <a:t>tools </a:t>
            </a:r>
            <a:r>
              <a:rPr lang="en-US" sz="1400" i="1">
                <a:solidFill>
                  <a:srgbClr val="000000"/>
                </a:solidFill>
                <a:latin typeface="Calibri" charset="0"/>
              </a:rPr>
              <a:t>and applications.</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7. </a:t>
            </a:r>
            <a:r>
              <a:rPr lang="en-US" sz="1400" b="1" i="1">
                <a:solidFill>
                  <a:srgbClr val="000000"/>
                </a:solidFill>
                <a:latin typeface="Calibri" charset="0"/>
              </a:rPr>
              <a:t>Robustness </a:t>
            </a:r>
            <a:r>
              <a:rPr lang="en-US" sz="1400" i="1">
                <a:solidFill>
                  <a:srgbClr val="000000"/>
                </a:solidFill>
                <a:latin typeface="Calibri" charset="0"/>
              </a:rPr>
              <a:t>is an essential system requirement (see rewrite in example below)</a:t>
            </a:r>
            <a:endParaRPr lang="en-GB" sz="1400">
              <a:solidFill>
                <a:srgbClr val="000000"/>
              </a:solidFill>
              <a:latin typeface="Calibri" charset="0"/>
            </a:endParaRPr>
          </a:p>
          <a:p>
            <a:pPr eaLnBrk="1" hangingPunct="1">
              <a:spcAft>
                <a:spcPts val="1800"/>
              </a:spcAft>
            </a:pPr>
            <a:r>
              <a:rPr lang="en-US" sz="1400" i="1">
                <a:solidFill>
                  <a:srgbClr val="000000"/>
                </a:solidFill>
                <a:latin typeface="Calibri" charset="0"/>
              </a:rPr>
              <a:t>8. Major improvements in </a:t>
            </a:r>
            <a:r>
              <a:rPr lang="en-US" sz="1400" b="1" i="1">
                <a:solidFill>
                  <a:srgbClr val="000000"/>
                </a:solidFill>
                <a:latin typeface="Calibri" charset="0"/>
              </a:rPr>
              <a:t>data quality </a:t>
            </a:r>
            <a:r>
              <a:rPr lang="en-US" sz="1400" i="1">
                <a:solidFill>
                  <a:srgbClr val="000000"/>
                </a:solidFill>
                <a:latin typeface="Calibri" charset="0"/>
              </a:rPr>
              <a:t>over current practices</a:t>
            </a:r>
            <a:endParaRPr lang="en-GB" sz="1400">
              <a:solidFill>
                <a:srgbClr val="000000"/>
              </a:solidFill>
              <a:latin typeface="Calibri" charset="0"/>
            </a:endParaRPr>
          </a:p>
          <a:p>
            <a:pPr eaLnBrk="1" hangingPunct="1"/>
            <a:endParaRPr lang="en-US" sz="1400">
              <a:solidFill>
                <a:srgbClr val="000000"/>
              </a:solidFill>
              <a:latin typeface="Calibri" charset="0"/>
            </a:endParaRPr>
          </a:p>
        </p:txBody>
      </p:sp>
      <p:sp>
        <p:nvSpPr>
          <p:cNvPr id="26632" name="TextBox 7"/>
          <p:cNvSpPr txBox="1">
            <a:spLocks noChangeArrowheads="1"/>
          </p:cNvSpPr>
          <p:nvPr/>
        </p:nvSpPr>
        <p:spPr bwMode="auto">
          <a:xfrm>
            <a:off x="3886200" y="457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Real Example of </a:t>
            </a:r>
            <a:r>
              <a:rPr lang="en-US" sz="1800" b="1" i="1"/>
              <a:t>Lack </a:t>
            </a:r>
            <a:r>
              <a:rPr lang="en-US" sz="1800"/>
              <a:t>of Scales</a:t>
            </a:r>
          </a:p>
        </p:txBody>
      </p:sp>
      <p:sp>
        <p:nvSpPr>
          <p:cNvPr id="26633" name="TextBox 8"/>
          <p:cNvSpPr txBox="1">
            <a:spLocks noChangeArrowheads="1"/>
          </p:cNvSpPr>
          <p:nvPr/>
        </p:nvSpPr>
        <p:spPr bwMode="auto">
          <a:xfrm>
            <a:off x="3429000" y="6096000"/>
            <a:ext cx="562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This lack of clarity cost them $100,000, 000</a:t>
            </a:r>
          </a:p>
        </p:txBody>
      </p:sp>
      <p:pic>
        <p:nvPicPr>
          <p:cNvPr id="26634" name="Picture 10" descr="units_of_measur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386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6443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GB" sz="4000" dirty="0">
                <a:latin typeface="Courier New" charset="0"/>
                <a:ea typeface="ＭＳ Ｐゴシック" charset="0"/>
                <a:cs typeface="ＭＳ Ｐゴシック" charset="0"/>
              </a:rPr>
              <a:t>	</a:t>
            </a:r>
            <a:r>
              <a:rPr lang="en-GB" sz="4000" dirty="0" smtClean="0">
                <a:latin typeface="Verdana" charset="0"/>
                <a:ea typeface="ＭＳ Ｐゴシック" charset="0"/>
                <a:cs typeface="ＭＳ Ｐゴシック" charset="0"/>
              </a:rPr>
              <a:t>7. </a:t>
            </a:r>
            <a:r>
              <a:rPr lang="en-GB" sz="4000" dirty="0">
                <a:latin typeface="Verdana" charset="0"/>
                <a:ea typeface="ＭＳ Ｐゴシック" charset="0"/>
                <a:cs typeface="ＭＳ Ｐゴシック" charset="0"/>
              </a:rPr>
              <a:t>Rock solid robustness</a:t>
            </a:r>
            <a:endParaRPr lang="en-US" sz="4000" dirty="0">
              <a:latin typeface="Verdana" charset="0"/>
              <a:ea typeface="ＭＳ Ｐゴシック" charset="0"/>
              <a:cs typeface="ＭＳ Ｐゴシック" charset="0"/>
            </a:endParaRPr>
          </a:p>
        </p:txBody>
      </p:sp>
      <p:sp>
        <p:nvSpPr>
          <p:cNvPr id="38915" name="Rectangle 3"/>
          <p:cNvSpPr>
            <a:spLocks noGrp="1" noChangeArrowheads="1"/>
          </p:cNvSpPr>
          <p:nvPr>
            <p:ph type="body" sz="half" idx="1"/>
          </p:nvPr>
        </p:nvSpPr>
        <p:spPr>
          <a:xfrm>
            <a:off x="228600" y="838200"/>
            <a:ext cx="4305300" cy="5562600"/>
          </a:xfrm>
          <a:ln w="28575">
            <a:solidFill>
              <a:schemeClr val="tx1"/>
            </a:solidFill>
            <a:miter lim="800000"/>
            <a:headEnd/>
            <a:tailEnd/>
          </a:ln>
        </p:spPr>
        <p:txBody>
          <a:bodyPr/>
          <a:lstStyle/>
          <a:p>
            <a:pPr marL="0" indent="0" eaLnBrk="1" hangingPunct="1">
              <a:lnSpc>
                <a:spcPct val="80000"/>
              </a:lnSpc>
            </a:pPr>
            <a:r>
              <a:rPr lang="en-GB" sz="1300" i="1">
                <a:latin typeface="Wingdings" charset="0"/>
                <a:ea typeface="ＭＳ Ｐゴシック" charset="0"/>
                <a:cs typeface="ＭＳ Ｐゴシック" charset="0"/>
              </a:rPr>
              <a:t>	</a:t>
            </a:r>
            <a:r>
              <a:rPr lang="en-GB" sz="1300" i="1">
                <a:latin typeface="Verdana" charset="0"/>
                <a:ea typeface="ＭＳ Ｐゴシック" charset="0"/>
                <a:cs typeface="ＭＳ Ｐゴシック" charset="0"/>
              </a:rPr>
              <a:t>While </a:t>
            </a:r>
            <a:r>
              <a:rPr lang="en-GB" sz="1300" b="1" i="1">
                <a:latin typeface="Verdana" charset="0"/>
                <a:ea typeface="ＭＳ Ｐゴシック" charset="0"/>
                <a:cs typeface="ＭＳ Ｐゴシック" charset="0"/>
              </a:rPr>
              <a:t>robustness </a:t>
            </a:r>
            <a:r>
              <a:rPr lang="en-GB" sz="1300" i="1">
                <a:latin typeface="Verdana" charset="0"/>
                <a:ea typeface="ＭＳ Ｐゴシック" charset="0"/>
                <a:cs typeface="ＭＳ Ｐゴシック" charset="0"/>
              </a:rPr>
              <a:t>is an </a:t>
            </a:r>
            <a:r>
              <a:rPr lang="en-GB" sz="1300" b="1" i="1">
                <a:latin typeface="Verdana" charset="0"/>
                <a:ea typeface="ＭＳ Ｐゴシック" charset="0"/>
                <a:cs typeface="ＭＳ Ｐゴシック" charset="0"/>
              </a:rPr>
              <a:t>essential </a:t>
            </a:r>
            <a:r>
              <a:rPr lang="en-GB" sz="1300" i="1">
                <a:latin typeface="Verdana" charset="0"/>
                <a:ea typeface="ＭＳ Ｐゴシック" charset="0"/>
                <a:cs typeface="ＭＳ Ｐゴシック" charset="0"/>
              </a:rPr>
              <a:t>HORROR requirement in all its uses, it is especially critical in MINING applications where the much longer job durations afford software defects (e.g. memory leaks) a greatly expanded opportunity to surface.</a:t>
            </a:r>
          </a:p>
          <a:p>
            <a:pPr marL="0" indent="0" eaLnBrk="1" hangingPunct="1">
              <a:lnSpc>
                <a:spcPct val="80000"/>
              </a:lnSpc>
            </a:pPr>
            <a:r>
              <a:rPr lang="en-GB" sz="1300">
                <a:latin typeface="Verdana" charset="0"/>
                <a:ea typeface="ＭＳ Ｐゴシック" charset="0"/>
                <a:cs typeface="ＭＳ Ｐゴシック" charset="0"/>
              </a:rPr>
              <a:t>  In this regard, </a:t>
            </a:r>
          </a:p>
          <a:p>
            <a:pPr marL="0" indent="0" eaLnBrk="1" hangingPunct="1">
              <a:lnSpc>
                <a:spcPct val="80000"/>
              </a:lnSpc>
            </a:pPr>
            <a:r>
              <a:rPr lang="en-GB" sz="1300">
                <a:latin typeface="Verdana" charset="0"/>
                <a:ea typeface="ＭＳ Ｐゴシック" charset="0"/>
                <a:cs typeface="ＭＳ Ｐゴシック" charset="0"/>
              </a:rPr>
              <a:t>HORROR will provide the following features or attributes:</a:t>
            </a:r>
          </a:p>
          <a:p>
            <a:pPr marL="379413" lvl="1" indent="0" eaLnBrk="1" hangingPunct="1">
              <a:lnSpc>
                <a:spcPct val="80000"/>
              </a:lnSpc>
            </a:pPr>
            <a:r>
              <a:rPr lang="en-GB" sz="1100">
                <a:latin typeface="Wingdings" charset="0"/>
                <a:ea typeface="ＭＳ Ｐゴシック" charset="0"/>
              </a:rPr>
              <a:t>	</a:t>
            </a:r>
            <a:r>
              <a:rPr lang="en-GB" sz="1900" b="1" i="1">
                <a:latin typeface="Verdana" charset="0"/>
                <a:ea typeface="ＭＳ Ｐゴシック" charset="0"/>
              </a:rPr>
              <a:t>Minimal down-time</a:t>
            </a:r>
          </a:p>
          <a:p>
            <a:pPr marL="0" indent="0" eaLnBrk="1" hangingPunct="1">
              <a:lnSpc>
                <a:spcPct val="80000"/>
              </a:lnSpc>
            </a:pPr>
            <a:r>
              <a:rPr lang="en-GB" sz="1300">
                <a:latin typeface="Wingdings" charset="0"/>
                <a:ea typeface="ＭＳ Ｐゴシック" charset="0"/>
                <a:cs typeface="ＭＳ Ｐゴシック" charset="0"/>
              </a:rPr>
              <a:t>	</a:t>
            </a:r>
            <a:r>
              <a:rPr lang="en-GB" sz="1300">
                <a:latin typeface="Verdana" charset="0"/>
                <a:ea typeface="ＭＳ Ｐゴシック" charset="0"/>
                <a:cs typeface="ＭＳ Ｐゴシック" charset="0"/>
              </a:rPr>
              <a:t>A critical HORROR objective is to have </a:t>
            </a:r>
            <a:r>
              <a:rPr lang="en-GB" sz="1300" b="1">
                <a:latin typeface="Verdana" charset="0"/>
                <a:ea typeface="ＭＳ Ｐゴシック" charset="0"/>
                <a:cs typeface="ＭＳ Ｐゴシック" charset="0"/>
              </a:rPr>
              <a:t>minimal downtime </a:t>
            </a:r>
            <a:r>
              <a:rPr lang="en-GB" sz="1300" i="1" u="sng">
                <a:latin typeface="Verdana" charset="0"/>
                <a:ea typeface="ＭＳ Ｐゴシック" charset="0"/>
                <a:cs typeface="ＭＳ Ｐゴシック" charset="0"/>
              </a:rPr>
              <a:t>due to </a:t>
            </a:r>
            <a:r>
              <a:rPr lang="en-GB" sz="1300" b="1">
                <a:latin typeface="Verdana" charset="0"/>
                <a:ea typeface="ＭＳ Ｐゴシック" charset="0"/>
                <a:cs typeface="ＭＳ Ｐゴシック" charset="0"/>
              </a:rPr>
              <a:t>software failures</a:t>
            </a:r>
            <a:r>
              <a:rPr lang="en-GB" sz="1300">
                <a:latin typeface="Verdana" charset="0"/>
                <a:ea typeface="ＭＳ Ｐゴシック" charset="0"/>
                <a:cs typeface="ＭＳ Ｐゴシック" charset="0"/>
              </a:rPr>
              <a:t>.  </a:t>
            </a:r>
          </a:p>
          <a:p>
            <a:pPr marL="0" indent="0" eaLnBrk="1" hangingPunct="1">
              <a:lnSpc>
                <a:spcPct val="80000"/>
              </a:lnSpc>
            </a:pPr>
            <a:r>
              <a:rPr lang="en-GB" sz="1300">
                <a:latin typeface="Verdana" charset="0"/>
                <a:ea typeface="ＭＳ Ｐゴシック" charset="0"/>
                <a:cs typeface="ＭＳ Ｐゴシック" charset="0"/>
              </a:rPr>
              <a:t>This objective includes:</a:t>
            </a:r>
          </a:p>
          <a:p>
            <a:pPr marL="379413" lvl="1" indent="0" eaLnBrk="1" hangingPunct="1">
              <a:lnSpc>
                <a:spcPct val="80000"/>
              </a:lnSpc>
            </a:pPr>
            <a:r>
              <a:rPr lang="en-GB" sz="1100">
                <a:latin typeface="Wingdings" charset="0"/>
                <a:ea typeface="ＭＳ Ｐゴシック" charset="0"/>
              </a:rPr>
              <a:t>	</a:t>
            </a:r>
            <a:r>
              <a:rPr lang="en-GB" sz="1500" b="1">
                <a:latin typeface="Verdana" charset="0"/>
                <a:ea typeface="ＭＳ Ｐゴシック" charset="0"/>
              </a:rPr>
              <a:t>Mean time between forced restarts &gt; 14 days </a:t>
            </a:r>
          </a:p>
          <a:p>
            <a:pPr marL="0" indent="0" eaLnBrk="1" hangingPunct="1">
              <a:lnSpc>
                <a:spcPct val="80000"/>
              </a:lnSpc>
            </a:pPr>
            <a:r>
              <a:rPr lang="en-GB" sz="1300">
                <a:latin typeface="Wingdings" charset="0"/>
                <a:ea typeface="ＭＳ Ｐゴシック" charset="0"/>
                <a:cs typeface="ＭＳ Ｐゴシック" charset="0"/>
              </a:rPr>
              <a:t>	</a:t>
            </a:r>
            <a:r>
              <a:rPr lang="en-GB" sz="1300">
                <a:latin typeface="Verdana" charset="0"/>
                <a:ea typeface="ＭＳ Ｐゴシック" charset="0"/>
                <a:cs typeface="ＭＳ Ｐゴシック" charset="0"/>
              </a:rPr>
              <a:t>HORROR’s goal for mean time between forced restarts </a:t>
            </a:r>
            <a:r>
              <a:rPr lang="en-GB" sz="1300" b="1">
                <a:latin typeface="Verdana" charset="0"/>
                <a:ea typeface="ＭＳ Ｐゴシック" charset="0"/>
                <a:cs typeface="ＭＳ Ｐゴシック" charset="0"/>
              </a:rPr>
              <a:t>is greater than 14 days</a:t>
            </a:r>
            <a:r>
              <a:rPr lang="en-GB" sz="1300">
                <a:latin typeface="Verdana" charset="0"/>
                <a:ea typeface="ＭＳ Ｐゴシック" charset="0"/>
                <a:cs typeface="ＭＳ Ｐゴシック" charset="0"/>
              </a:rPr>
              <a:t>.</a:t>
            </a:r>
          </a:p>
          <a:p>
            <a:pPr marL="0" indent="0" eaLnBrk="1" hangingPunct="1">
              <a:lnSpc>
                <a:spcPct val="80000"/>
              </a:lnSpc>
            </a:pPr>
            <a:r>
              <a:rPr lang="en-GB" sz="1300">
                <a:latin typeface="Wingdings" charset="0"/>
                <a:ea typeface="ＭＳ Ｐゴシック" charset="0"/>
                <a:cs typeface="ＭＳ Ｐゴシック" charset="0"/>
              </a:rPr>
              <a:t>	</a:t>
            </a:r>
            <a:r>
              <a:rPr lang="en-GB" sz="1300" i="1">
                <a:latin typeface="Verdana" charset="0"/>
                <a:ea typeface="ＭＳ Ｐゴシック" charset="0"/>
                <a:cs typeface="ＭＳ Ｐゴシック" charset="0"/>
              </a:rPr>
              <a:t>Comment:  This figure does not include restarts caused by hardware problems, e.g. poorly seated cards or communication hardware that locks up the system.  MTBF for these items falls under the domain of the hardware groups.</a:t>
            </a:r>
          </a:p>
          <a:p>
            <a:pPr marL="379413" lvl="1" indent="0" eaLnBrk="1" hangingPunct="1">
              <a:lnSpc>
                <a:spcPct val="80000"/>
              </a:lnSpc>
            </a:pPr>
            <a:r>
              <a:rPr lang="en-GB" sz="1100">
                <a:latin typeface="Wingdings" charset="0"/>
                <a:ea typeface="ＭＳ Ｐゴシック" charset="0"/>
              </a:rPr>
              <a:t>	</a:t>
            </a:r>
            <a:r>
              <a:rPr lang="en-GB" sz="1600" b="1">
                <a:latin typeface="Verdana" charset="0"/>
                <a:ea typeface="ＭＳ Ｐゴシック" charset="0"/>
              </a:rPr>
              <a:t>Restore system state &lt; 10 minutes </a:t>
            </a:r>
          </a:p>
          <a:p>
            <a:pPr marL="0" indent="0" eaLnBrk="1" hangingPunct="1">
              <a:lnSpc>
                <a:spcPct val="80000"/>
              </a:lnSpc>
            </a:pPr>
            <a:r>
              <a:rPr lang="en-GB" sz="1300">
                <a:latin typeface="Wingdings" charset="0"/>
                <a:ea typeface="ＭＳ Ｐゴシック" charset="0"/>
                <a:cs typeface="ＭＳ Ｐゴシック" charset="0"/>
              </a:rPr>
              <a:t> </a:t>
            </a:r>
            <a:r>
              <a:rPr lang="en-GB" sz="1300">
                <a:latin typeface="Verdana" charset="0"/>
                <a:ea typeface="ＭＳ Ｐゴシック" charset="0"/>
                <a:cs typeface="ＭＳ Ｐゴシック" charset="0"/>
              </a:rPr>
              <a:t>Log scripts and test scripts, subsystem tests</a:t>
            </a:r>
          </a:p>
          <a:p>
            <a:pPr marL="379413" lvl="1" indent="0" eaLnBrk="1" hangingPunct="1">
              <a:lnSpc>
                <a:spcPct val="80000"/>
              </a:lnSpc>
            </a:pPr>
            <a:r>
              <a:rPr lang="en-GB" sz="1100">
                <a:latin typeface="Wingdings" charset="0"/>
                <a:ea typeface="ＭＳ Ｐゴシック" charset="0"/>
              </a:rPr>
              <a:t>	</a:t>
            </a:r>
            <a:r>
              <a:rPr lang="en-GB" sz="1100" b="1" i="1">
                <a:latin typeface="Verdana" charset="0"/>
                <a:ea typeface="ＭＳ Ｐゴシック" charset="0"/>
              </a:rPr>
              <a:t>Built-in testability</a:t>
            </a:r>
          </a:p>
          <a:p>
            <a:pPr marL="0" indent="0" eaLnBrk="1" hangingPunct="1">
              <a:lnSpc>
                <a:spcPct val="80000"/>
              </a:lnSpc>
            </a:pPr>
            <a:r>
              <a:rPr lang="en-GB" sz="1300">
                <a:latin typeface="Wingdings" charset="0"/>
                <a:ea typeface="ＭＳ Ｐゴシック" charset="0"/>
                <a:cs typeface="ＭＳ Ｐゴシック" charset="0"/>
              </a:rPr>
              <a:t>	</a:t>
            </a:r>
            <a:r>
              <a:rPr lang="en-GB" sz="1300">
                <a:latin typeface="Verdana" charset="0"/>
                <a:ea typeface="ＭＳ Ｐゴシック" charset="0"/>
                <a:cs typeface="ＭＳ Ｐゴシック" charset="0"/>
              </a:rPr>
              <a:t>HORROR will provide the following features and attributes to facilitate testing.</a:t>
            </a:r>
          </a:p>
          <a:p>
            <a:pPr marL="379413" lvl="1" indent="0" eaLnBrk="1" hangingPunct="1">
              <a:lnSpc>
                <a:spcPct val="80000"/>
              </a:lnSpc>
            </a:pPr>
            <a:r>
              <a:rPr lang="en-GB" sz="1100">
                <a:latin typeface="Wingdings" charset="0"/>
                <a:ea typeface="ＭＳ Ｐゴシック" charset="0"/>
              </a:rPr>
              <a:t>	</a:t>
            </a:r>
            <a:r>
              <a:rPr lang="en-GB" sz="1100" b="1">
                <a:latin typeface="Verdana" charset="0"/>
                <a:ea typeface="ＭＳ Ｐゴシック" charset="0"/>
              </a:rPr>
              <a:t>Tool simulators </a:t>
            </a:r>
            <a:endParaRPr lang="en-GB" sz="1900" b="1">
              <a:latin typeface="Verdana" charset="0"/>
              <a:ea typeface="ＭＳ Ｐゴシック" charset="0"/>
            </a:endParaRPr>
          </a:p>
          <a:p>
            <a:pPr marL="0" indent="0" eaLnBrk="1" hangingPunct="1">
              <a:lnSpc>
                <a:spcPct val="80000"/>
              </a:lnSpc>
            </a:pPr>
            <a:endParaRPr lang="en-US" sz="2200">
              <a:latin typeface="Calibri" charset="0"/>
              <a:ea typeface="ＭＳ Ｐゴシック" charset="0"/>
              <a:cs typeface="ＭＳ Ｐゴシック" charset="0"/>
            </a:endParaRPr>
          </a:p>
        </p:txBody>
      </p:sp>
      <p:sp>
        <p:nvSpPr>
          <p:cNvPr id="38916" name="Rectangle 4"/>
          <p:cNvSpPr>
            <a:spLocks noGrp="1" noChangeArrowheads="1"/>
          </p:cNvSpPr>
          <p:nvPr>
            <p:ph type="body" sz="half" idx="2"/>
          </p:nvPr>
        </p:nvSpPr>
        <p:spPr>
          <a:xfrm>
            <a:off x="4686300" y="914400"/>
            <a:ext cx="4457700" cy="3048000"/>
          </a:xfrm>
          <a:ln w="28575">
            <a:solidFill>
              <a:schemeClr val="tx1"/>
            </a:solidFill>
            <a:miter lim="800000"/>
            <a:headEnd/>
            <a:tailEnd/>
          </a:ln>
        </p:spPr>
        <p:txBody>
          <a:bodyPr/>
          <a:lstStyle/>
          <a:p>
            <a:pPr marL="0" indent="0" eaLnBrk="1" hangingPunct="1">
              <a:lnSpc>
                <a:spcPct val="80000"/>
              </a:lnSpc>
            </a:pPr>
            <a:r>
              <a:rPr lang="en-GB" sz="1600">
                <a:latin typeface="Wingdings" charset="0"/>
                <a:ea typeface="ＭＳ Ｐゴシック" charset="0"/>
                <a:cs typeface="ＭＳ Ｐゴシック" charset="0"/>
              </a:rPr>
              <a:t>	</a:t>
            </a:r>
            <a:r>
              <a:rPr lang="en-GB" sz="1600" i="1">
                <a:latin typeface="Verdana" charset="0"/>
                <a:ea typeface="ＭＳ Ｐゴシック" charset="0"/>
                <a:cs typeface="ＭＳ Ｐゴシック" charset="0"/>
              </a:rPr>
              <a:t>GILB COMMENT:</a:t>
            </a:r>
          </a:p>
          <a:p>
            <a:pPr marL="379413" lvl="1" indent="0" eaLnBrk="1" hangingPunct="1">
              <a:lnSpc>
                <a:spcPct val="80000"/>
              </a:lnSpc>
            </a:pPr>
            <a:r>
              <a:rPr lang="en-GB" sz="1400">
                <a:latin typeface="Wingdings" charset="0"/>
                <a:ea typeface="ＭＳ Ｐゴシック" charset="0"/>
              </a:rPr>
              <a:t>	</a:t>
            </a:r>
            <a:r>
              <a:rPr lang="en-GB" sz="1400" i="1">
                <a:latin typeface="Verdana" charset="0"/>
                <a:ea typeface="ＭＳ Ｐゴシック" charset="0"/>
              </a:rPr>
              <a:t>For once a reasonable attempt was made to quantify the meaning of the requirement!</a:t>
            </a:r>
          </a:p>
          <a:p>
            <a:pPr marL="379413" lvl="1" indent="0" eaLnBrk="1" hangingPunct="1">
              <a:lnSpc>
                <a:spcPct val="80000"/>
              </a:lnSpc>
            </a:pPr>
            <a:r>
              <a:rPr lang="en-GB" sz="1400">
                <a:latin typeface="Wingdings" charset="0"/>
                <a:ea typeface="ＭＳ Ｐゴシック" charset="0"/>
              </a:rPr>
              <a:t>	</a:t>
            </a:r>
            <a:r>
              <a:rPr lang="en-GB" sz="1400" i="1">
                <a:latin typeface="Verdana" charset="0"/>
                <a:ea typeface="ＭＳ Ｐゴシック" charset="0"/>
              </a:rPr>
              <a:t>But is could be done much better </a:t>
            </a:r>
          </a:p>
          <a:p>
            <a:pPr marL="379413" lvl="1" indent="0" eaLnBrk="1" hangingPunct="1">
              <a:lnSpc>
                <a:spcPct val="80000"/>
              </a:lnSpc>
            </a:pPr>
            <a:r>
              <a:rPr lang="en-GB" sz="1400">
                <a:latin typeface="Symbol" charset="0"/>
                <a:ea typeface="ＭＳ Ｐゴシック" charset="0"/>
              </a:rPr>
              <a:t> </a:t>
            </a:r>
            <a:endParaRPr lang="en-GB" sz="1400" i="1">
              <a:latin typeface="Verdana" charset="0"/>
              <a:ea typeface="ＭＳ Ｐゴシック" charset="0"/>
            </a:endParaRPr>
          </a:p>
          <a:p>
            <a:pPr marL="379413" lvl="1" indent="0" eaLnBrk="1" hangingPunct="1">
              <a:lnSpc>
                <a:spcPct val="80000"/>
              </a:lnSpc>
            </a:pPr>
            <a:r>
              <a:rPr lang="en-GB" sz="1400">
                <a:latin typeface="Wingdings" charset="0"/>
                <a:ea typeface="ＭＳ Ｐゴシック" charset="0"/>
              </a:rPr>
              <a:t>	</a:t>
            </a:r>
            <a:r>
              <a:rPr lang="en-GB" sz="1400" i="1">
                <a:latin typeface="Verdana" charset="0"/>
                <a:ea typeface="ＭＳ Ｐゴシック" charset="0"/>
              </a:rPr>
              <a:t>As usual the </a:t>
            </a:r>
            <a:r>
              <a:rPr lang="en-GB" sz="1400" b="1" i="1">
                <a:latin typeface="Verdana" charset="0"/>
                <a:ea typeface="ＭＳ Ｐゴシック" charset="0"/>
              </a:rPr>
              <a:t>set of designs </a:t>
            </a:r>
            <a:r>
              <a:rPr lang="en-GB" sz="1400" i="1">
                <a:latin typeface="Verdana" charset="0"/>
                <a:ea typeface="ＭＳ Ｐゴシック" charset="0"/>
              </a:rPr>
              <a:t>to </a:t>
            </a:r>
            <a:r>
              <a:rPr lang="en-GB" sz="1400" b="1" i="1">
                <a:latin typeface="Verdana" charset="0"/>
                <a:ea typeface="ＭＳ Ｐゴシック" charset="0"/>
              </a:rPr>
              <a:t>meet the requiremen</a:t>
            </a:r>
            <a:r>
              <a:rPr lang="en-GB" sz="1400" i="1">
                <a:latin typeface="Verdana" charset="0"/>
                <a:ea typeface="ＭＳ Ｐゴシック" charset="0"/>
              </a:rPr>
              <a:t>t do not belong here. </a:t>
            </a:r>
          </a:p>
          <a:p>
            <a:pPr marL="379413" lvl="1" indent="0" eaLnBrk="1" hangingPunct="1">
              <a:lnSpc>
                <a:spcPct val="80000"/>
              </a:lnSpc>
            </a:pPr>
            <a:r>
              <a:rPr lang="en-GB" sz="1400" i="1">
                <a:latin typeface="Verdana" charset="0"/>
                <a:ea typeface="ＭＳ Ｐゴシック" charset="0"/>
              </a:rPr>
              <a:t>And none of them make any </a:t>
            </a:r>
            <a:r>
              <a:rPr lang="en-GB" sz="1400" b="1" i="1">
                <a:latin typeface="Verdana" charset="0"/>
                <a:ea typeface="ＭＳ Ｐゴシック" charset="0"/>
              </a:rPr>
              <a:t>assertion </a:t>
            </a:r>
            <a:r>
              <a:rPr lang="en-GB" sz="1400" i="1">
                <a:latin typeface="Verdana" charset="0"/>
                <a:ea typeface="ＭＳ Ｐゴシック" charset="0"/>
              </a:rPr>
              <a:t>about how well (to what degree) they will meet the defined numeric requirements.</a:t>
            </a:r>
          </a:p>
          <a:p>
            <a:pPr marL="379413" lvl="1" indent="0" eaLnBrk="1" hangingPunct="1">
              <a:lnSpc>
                <a:spcPct val="80000"/>
              </a:lnSpc>
            </a:pPr>
            <a:r>
              <a:rPr lang="en-GB" sz="1400">
                <a:latin typeface="Wingdings" charset="0"/>
                <a:ea typeface="ＭＳ Ｐゴシック" charset="0"/>
              </a:rPr>
              <a:t>	</a:t>
            </a:r>
            <a:r>
              <a:rPr lang="en-GB" sz="1400" i="1">
                <a:latin typeface="Verdana" charset="0"/>
                <a:ea typeface="ＭＳ Ｐゴシック" charset="0"/>
              </a:rPr>
              <a:t>And as usual another guarantee of eternal costs on pursuit of a poorly defined requirements is most of the content.</a:t>
            </a:r>
          </a:p>
        </p:txBody>
      </p:sp>
      <p:pic>
        <p:nvPicPr>
          <p:cNvPr id="38917" name="Picture 6"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3733800"/>
            <a:ext cx="27828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6D092C5-5245-BC47-B384-B4BC7BAFC1AB}"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065B7237-CA1D-AB43-9BC0-1A0BAD6E7FE3}" type="slidenum">
              <a:rPr lang="en-US" smtClean="0"/>
              <a:pPr>
                <a:defRPr/>
              </a:pPr>
              <a:t>33</a:t>
            </a:fld>
            <a:endParaRPr lang="en-US"/>
          </a:p>
        </p:txBody>
      </p:sp>
    </p:spTree>
    <p:extLst>
      <p:ext uri="{BB962C8B-B14F-4D97-AF65-F5344CB8AC3E}">
        <p14:creationId xmlns:p14="http://schemas.microsoft.com/office/powerpoint/2010/main" val="5991441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GB">
                <a:latin typeface="Times New Roman" charset="0"/>
                <a:ea typeface="ＭＳ Ｐゴシック" charset="0"/>
                <a:cs typeface="ＭＳ Ｐゴシック" charset="0"/>
              </a:rPr>
              <a:t>Rock Solid Robustness</a:t>
            </a:r>
            <a:endParaRPr lang="en-US">
              <a:latin typeface="Times New Roman" charset="0"/>
              <a:ea typeface="ＭＳ Ｐゴシック" charset="0"/>
              <a:cs typeface="ＭＳ Ｐゴシック" charset="0"/>
            </a:endParaRPr>
          </a:p>
        </p:txBody>
      </p:sp>
      <p:sp>
        <p:nvSpPr>
          <p:cNvPr id="40963" name="Rectangle 3"/>
          <p:cNvSpPr>
            <a:spLocks noGrp="1" noChangeArrowheads="1"/>
          </p:cNvSpPr>
          <p:nvPr>
            <p:ph type="body" sz="half" idx="1"/>
          </p:nvPr>
        </p:nvSpPr>
        <p:spPr>
          <a:xfrm>
            <a:off x="228600" y="1371600"/>
            <a:ext cx="6858000" cy="5029200"/>
          </a:xfrm>
        </p:spPr>
        <p:txBody>
          <a:bodyPr/>
          <a:lstStyle/>
          <a:p>
            <a:pPr marL="0" indent="0" eaLnBrk="1" hangingPunct="1">
              <a:buFontTx/>
              <a:buNone/>
            </a:pPr>
            <a:r>
              <a:rPr lang="en-GB" u="sng" dirty="0">
                <a:latin typeface="Arial Black" charset="0"/>
                <a:ea typeface="ＭＳ Ｐゴシック" charset="0"/>
                <a:cs typeface="Arial Black" charset="0"/>
              </a:rPr>
              <a:t>Rock Solid Robustness</a:t>
            </a:r>
            <a:r>
              <a:rPr lang="en-GB" dirty="0">
                <a:latin typeface="Arial Black" charset="0"/>
                <a:ea typeface="ＭＳ Ｐゴシック" charset="0"/>
                <a:cs typeface="Arial Black" charset="0"/>
              </a:rPr>
              <a:t>:</a:t>
            </a:r>
          </a:p>
          <a:p>
            <a:pPr marL="0" indent="0" eaLnBrk="1" hangingPunct="1">
              <a:buFontTx/>
              <a:buNone/>
            </a:pPr>
            <a:endParaRPr lang="en-GB" dirty="0" smtClean="0">
              <a:latin typeface="Arial Black" charset="0"/>
              <a:ea typeface="ＭＳ Ｐゴシック" charset="0"/>
              <a:cs typeface="Arial Black" charset="0"/>
            </a:endParaRPr>
          </a:p>
          <a:p>
            <a:pPr marL="0" indent="0" eaLnBrk="1" hangingPunct="1">
              <a:buFontTx/>
              <a:buNone/>
            </a:pPr>
            <a:r>
              <a:rPr lang="en-GB" dirty="0" smtClean="0">
                <a:latin typeface="Arial Black" charset="0"/>
                <a:ea typeface="ＭＳ Ｐゴシック" charset="0"/>
                <a:cs typeface="Arial Black" charset="0"/>
              </a:rPr>
              <a:t>Type</a:t>
            </a:r>
            <a:r>
              <a:rPr lang="en-GB" dirty="0">
                <a:latin typeface="Arial Black" charset="0"/>
                <a:ea typeface="ＭＳ Ｐゴシック" charset="0"/>
                <a:cs typeface="Arial Black" charset="0"/>
              </a:rPr>
              <a:t>: </a:t>
            </a:r>
            <a:r>
              <a:rPr lang="en-GB" i="1" dirty="0">
                <a:latin typeface="Arial"/>
                <a:ea typeface="ＭＳ Ｐゴシック" charset="0"/>
                <a:cs typeface="Arial"/>
              </a:rPr>
              <a:t>Complex</a:t>
            </a:r>
            <a:r>
              <a:rPr lang="en-GB" dirty="0">
                <a:latin typeface="Arial"/>
                <a:ea typeface="ＭＳ Ｐゴシック" charset="0"/>
                <a:cs typeface="Arial"/>
              </a:rPr>
              <a:t> Product Quality Requirement.</a:t>
            </a:r>
          </a:p>
          <a:p>
            <a:pPr marL="0" indent="0" eaLnBrk="1" hangingPunct="1">
              <a:buFontTx/>
              <a:buNone/>
            </a:pPr>
            <a:endParaRPr lang="en-GB" dirty="0" smtClean="0">
              <a:latin typeface="Arial Black" charset="0"/>
              <a:ea typeface="ＭＳ Ｐゴシック" charset="0"/>
              <a:cs typeface="Arial Black" charset="0"/>
            </a:endParaRPr>
          </a:p>
          <a:p>
            <a:pPr marL="0" indent="0" eaLnBrk="1" hangingPunct="1">
              <a:buFontTx/>
              <a:buNone/>
            </a:pPr>
            <a:r>
              <a:rPr lang="en-GB" dirty="0" smtClean="0">
                <a:latin typeface="Arial Black" charset="0"/>
                <a:ea typeface="ＭＳ Ｐゴシック" charset="0"/>
                <a:cs typeface="Arial Black" charset="0"/>
              </a:rPr>
              <a:t>Includes</a:t>
            </a:r>
            <a:r>
              <a:rPr lang="en-GB" dirty="0">
                <a:latin typeface="Arial Black" charset="0"/>
                <a:ea typeface="ＭＳ Ｐゴシック" charset="0"/>
                <a:cs typeface="Arial Black" charset="0"/>
              </a:rPr>
              <a:t>: </a:t>
            </a:r>
            <a:r>
              <a:rPr lang="en-GB" dirty="0">
                <a:latin typeface="Arial"/>
                <a:ea typeface="ＭＳ Ｐゴシック" charset="0"/>
                <a:cs typeface="Arial"/>
              </a:rPr>
              <a:t>{ Software Downtime, Restore Speed, Testability,  Fault Prevention Capability, Fault Isolation Capability, Fault Analysis Capability, Hardware Debugging Capability}.</a:t>
            </a:r>
          </a:p>
          <a:p>
            <a:pPr marL="0" indent="0" eaLnBrk="1" hangingPunct="1">
              <a:buFontTx/>
              <a:buNone/>
            </a:pPr>
            <a:endParaRPr lang="en-GB" dirty="0">
              <a:latin typeface="Arial Black" charset="0"/>
              <a:ea typeface="ＭＳ Ｐゴシック" charset="0"/>
              <a:cs typeface="Arial Black" charset="0"/>
            </a:endParaRPr>
          </a:p>
          <a:p>
            <a:pPr marL="0" indent="0" eaLnBrk="1" hangingPunct="1">
              <a:buFontTx/>
              <a:buNone/>
            </a:pPr>
            <a:endParaRPr lang="en-GB" u="sng" dirty="0">
              <a:latin typeface="Arial Black" charset="0"/>
              <a:ea typeface="ＭＳ Ｐゴシック" charset="0"/>
              <a:cs typeface="Arial Black" charset="0"/>
            </a:endParaRPr>
          </a:p>
        </p:txBody>
      </p:sp>
      <p:pic>
        <p:nvPicPr>
          <p:cNvPr id="40964" name="Picture 3" descr="761917-Some-of-the-famous-granite-rock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562" y="2338921"/>
            <a:ext cx="1965076" cy="262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beer-glass-half-moon-bay-20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0"/>
            <a:ext cx="11049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3DCA49B-B695-0F4B-96AF-2A2FEC7C71E0}"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065B7237-CA1D-AB43-9BC0-1A0BAD6E7FE3}" type="slidenum">
              <a:rPr lang="en-US" smtClean="0"/>
              <a:pPr>
                <a:defRPr/>
              </a:pPr>
              <a:t>34</a:t>
            </a:fld>
            <a:endParaRPr lang="en-US"/>
          </a:p>
        </p:txBody>
      </p:sp>
    </p:spTree>
    <p:extLst>
      <p:ext uri="{BB962C8B-B14F-4D97-AF65-F5344CB8AC3E}">
        <p14:creationId xmlns:p14="http://schemas.microsoft.com/office/powerpoint/2010/main" val="32077516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5791200" cy="639762"/>
          </a:xfrm>
        </p:spPr>
        <p:txBody>
          <a:bodyPr>
            <a:normAutofit fontScale="90000"/>
          </a:bodyPr>
          <a:lstStyle/>
          <a:p>
            <a:pPr eaLnBrk="1" hangingPunct="1"/>
            <a:r>
              <a:rPr lang="en-GB" sz="4000" u="sng">
                <a:latin typeface="Times New Roman" charset="0"/>
                <a:ea typeface="ＭＳ Ｐゴシック" charset="0"/>
                <a:cs typeface="ＭＳ Ｐゴシック" charset="0"/>
              </a:rPr>
              <a:t>Software Downtime</a:t>
            </a:r>
            <a:r>
              <a:rPr lang="en-GB" sz="4000">
                <a:latin typeface="Times New Roman" charset="0"/>
                <a:ea typeface="ＭＳ Ｐゴシック" charset="0"/>
                <a:cs typeface="ＭＳ Ｐゴシック" charset="0"/>
              </a:rPr>
              <a:t>:</a:t>
            </a:r>
          </a:p>
        </p:txBody>
      </p:sp>
      <p:sp>
        <p:nvSpPr>
          <p:cNvPr id="37891" name="Rectangle 3"/>
          <p:cNvSpPr>
            <a:spLocks noGrp="1" noChangeArrowheads="1"/>
          </p:cNvSpPr>
          <p:nvPr>
            <p:ph type="body" sz="half" idx="1"/>
          </p:nvPr>
        </p:nvSpPr>
        <p:spPr>
          <a:xfrm>
            <a:off x="0" y="914400"/>
            <a:ext cx="8991600" cy="5410200"/>
          </a:xfrm>
        </p:spPr>
        <p:txBody>
          <a:bodyPr>
            <a:normAutofit lnSpcReduction="10000"/>
          </a:bodyPr>
          <a:lstStyle/>
          <a:p>
            <a:pPr marL="0" indent="0" eaLnBrk="1" hangingPunct="1">
              <a:lnSpc>
                <a:spcPct val="70000"/>
              </a:lnSpc>
              <a:buFontTx/>
              <a:buNone/>
            </a:pPr>
            <a:r>
              <a:rPr lang="en-GB" sz="2400" b="1" u="sng" dirty="0">
                <a:latin typeface="Times New Roman" charset="0"/>
                <a:ea typeface="ＭＳ Ｐゴシック" charset="0"/>
                <a:cs typeface="ＭＳ Ｐゴシック" charset="0"/>
              </a:rPr>
              <a:t>Software Downtime</a:t>
            </a:r>
            <a:r>
              <a:rPr lang="en-GB" sz="2400" dirty="0">
                <a:latin typeface="Times New Roman" charset="0"/>
                <a:ea typeface="ＭＳ Ｐゴシック" charset="0"/>
                <a:cs typeface="ＭＳ Ｐゴシック" charset="0"/>
              </a:rPr>
              <a:t>:</a:t>
            </a:r>
          </a:p>
          <a:p>
            <a:pPr marL="0" indent="0" eaLnBrk="1" hangingPunct="1">
              <a:lnSpc>
                <a:spcPct val="70000"/>
              </a:lnSpc>
              <a:buFontTx/>
              <a:buNone/>
            </a:pPr>
            <a:r>
              <a:rPr lang="en-GB" sz="2400" b="1" dirty="0">
                <a:latin typeface="Times New Roman" charset="0"/>
                <a:ea typeface="ＭＳ Ｐゴシック" charset="0"/>
                <a:cs typeface="ＭＳ Ｐゴシック" charset="0"/>
              </a:rPr>
              <a:t>Type</a:t>
            </a:r>
            <a:r>
              <a:rPr lang="en-GB" sz="2400" dirty="0">
                <a:latin typeface="Times New Roman" charset="0"/>
                <a:ea typeface="ＭＳ Ｐゴシック" charset="0"/>
                <a:cs typeface="ＭＳ Ｐゴシック" charset="0"/>
              </a:rPr>
              <a:t>: Software Quality Requirement.</a:t>
            </a:r>
          </a:p>
          <a:p>
            <a:pPr marL="0" indent="0" eaLnBrk="1" hangingPunct="1">
              <a:lnSpc>
                <a:spcPct val="70000"/>
              </a:lnSpc>
              <a:buFontTx/>
              <a:buNone/>
            </a:pPr>
            <a:endParaRPr lang="en-GB" sz="2400" b="1" dirty="0" smtClean="0">
              <a:latin typeface="Times New Roman" charset="0"/>
              <a:ea typeface="ＭＳ Ｐゴシック" charset="0"/>
              <a:cs typeface="ＭＳ Ｐゴシック" charset="0"/>
            </a:endParaRPr>
          </a:p>
          <a:p>
            <a:pPr marL="0" indent="0" eaLnBrk="1" hangingPunct="1">
              <a:lnSpc>
                <a:spcPct val="70000"/>
              </a:lnSpc>
              <a:buFontTx/>
              <a:buNone/>
            </a:pPr>
            <a:r>
              <a:rPr lang="en-GB" sz="2400" b="1" dirty="0" smtClean="0">
                <a:latin typeface="Times New Roman" charset="0"/>
                <a:ea typeface="ＭＳ Ｐゴシック" charset="0"/>
                <a:cs typeface="ＭＳ Ｐゴシック" charset="0"/>
              </a:rPr>
              <a:t>Ambition</a:t>
            </a:r>
            <a:r>
              <a:rPr lang="en-GB" sz="2400" dirty="0">
                <a:latin typeface="Times New Roman" charset="0"/>
                <a:ea typeface="ＭＳ Ｐゴシック" charset="0"/>
                <a:cs typeface="ＭＳ Ｐゴシック" charset="0"/>
              </a:rPr>
              <a:t>: </a:t>
            </a:r>
            <a:r>
              <a:rPr lang="en-GB" sz="2400" i="1" dirty="0">
                <a:latin typeface="Times New Roman" charset="0"/>
                <a:ea typeface="ＭＳ Ｐゴシック" charset="0"/>
                <a:cs typeface="ＭＳ Ｐゴシック" charset="0"/>
              </a:rPr>
              <a:t>to have minimal downtime </a:t>
            </a:r>
          </a:p>
          <a:p>
            <a:pPr marL="0" indent="0" eaLnBrk="1" hangingPunct="1">
              <a:lnSpc>
                <a:spcPct val="70000"/>
              </a:lnSpc>
              <a:buFontTx/>
              <a:buNone/>
            </a:pPr>
            <a:r>
              <a:rPr lang="en-GB" sz="2400" i="1" dirty="0">
                <a:latin typeface="Times New Roman" charset="0"/>
                <a:ea typeface="ＭＳ Ｐゴシック" charset="0"/>
                <a:cs typeface="ＭＳ Ｐゴシック" charset="0"/>
              </a:rPr>
              <a:t>	due to software failures &lt;- HFA 6.1</a:t>
            </a:r>
          </a:p>
          <a:p>
            <a:pPr marL="0" indent="0" eaLnBrk="1" hangingPunct="1">
              <a:lnSpc>
                <a:spcPct val="70000"/>
              </a:lnSpc>
              <a:buFontTx/>
              <a:buNone/>
            </a:pPr>
            <a:r>
              <a:rPr lang="en-GB" sz="2400" b="1" i="1" dirty="0" smtClean="0">
                <a:latin typeface="Times New Roman" charset="0"/>
                <a:ea typeface="ＭＳ Ｐゴシック" charset="0"/>
                <a:cs typeface="ＭＳ Ｐゴシック" charset="0"/>
              </a:rPr>
              <a:t>	Issue</a:t>
            </a:r>
            <a:r>
              <a:rPr lang="en-GB" sz="2400" i="1" dirty="0">
                <a:latin typeface="Times New Roman" charset="0"/>
                <a:ea typeface="ＭＳ Ｐゴシック" charset="0"/>
                <a:cs typeface="ＭＳ Ｐゴシック" charset="0"/>
              </a:rPr>
              <a:t>: does this not imply that there is a system wide downtime requirement?</a:t>
            </a:r>
          </a:p>
          <a:p>
            <a:pPr marL="0" indent="0" eaLnBrk="1" hangingPunct="1">
              <a:lnSpc>
                <a:spcPct val="70000"/>
              </a:lnSpc>
              <a:buFontTx/>
              <a:buNone/>
            </a:pPr>
            <a:endParaRPr lang="en-GB" sz="2400" dirty="0">
              <a:latin typeface="Times New Roman" charset="0"/>
              <a:ea typeface="ＭＳ Ｐゴシック" charset="0"/>
              <a:cs typeface="ＭＳ Ｐゴシック" charset="0"/>
            </a:endParaRPr>
          </a:p>
          <a:p>
            <a:pPr marL="0" indent="0" eaLnBrk="1" hangingPunct="1">
              <a:lnSpc>
                <a:spcPct val="70000"/>
              </a:lnSpc>
              <a:buFontTx/>
              <a:buNone/>
            </a:pPr>
            <a:r>
              <a:rPr lang="en-GB" sz="2700" b="1" dirty="0">
                <a:latin typeface="Arial Black" charset="0"/>
                <a:ea typeface="ＭＳ Ｐゴシック" charset="0"/>
                <a:cs typeface="Arial Black" charset="0"/>
              </a:rPr>
              <a:t>Scale</a:t>
            </a:r>
            <a:r>
              <a:rPr lang="en-GB" sz="2700" dirty="0">
                <a:latin typeface="Arial Black" charset="0"/>
                <a:ea typeface="ＭＳ Ｐゴシック" charset="0"/>
                <a:cs typeface="Arial Black" charset="0"/>
              </a:rPr>
              <a:t>: &lt;mean time between forced restarts for defined [Activity], for a defined [Intensity].&gt;</a:t>
            </a:r>
          </a:p>
          <a:p>
            <a:pPr marL="0" indent="0" eaLnBrk="1" hangingPunct="1">
              <a:lnSpc>
                <a:spcPct val="70000"/>
              </a:lnSpc>
              <a:buFontTx/>
              <a:buNone/>
            </a:pPr>
            <a:endParaRPr lang="en-GB" sz="2400" dirty="0">
              <a:latin typeface="Times New Roman" charset="0"/>
              <a:ea typeface="ＭＳ Ｐゴシック" charset="0"/>
              <a:cs typeface="ＭＳ Ｐゴシック" charset="0"/>
            </a:endParaRPr>
          </a:p>
          <a:p>
            <a:pPr marL="0" indent="0" eaLnBrk="1" hangingPunct="1">
              <a:lnSpc>
                <a:spcPct val="70000"/>
              </a:lnSpc>
              <a:buFontTx/>
              <a:buNone/>
            </a:pPr>
            <a:r>
              <a:rPr lang="en-GB" sz="2400" b="1" dirty="0">
                <a:latin typeface="Times New Roman" charset="0"/>
                <a:ea typeface="ＭＳ Ｐゴシック" charset="0"/>
                <a:cs typeface="ＭＳ Ｐゴシック" charset="0"/>
              </a:rPr>
              <a:t>Fail</a:t>
            </a:r>
            <a:r>
              <a:rPr lang="en-GB" sz="2400" dirty="0">
                <a:latin typeface="Times New Roman" charset="0"/>
                <a:ea typeface="ＭＳ Ｐゴシック" charset="0"/>
                <a:cs typeface="ＭＳ Ｐゴシック" charset="0"/>
              </a:rPr>
              <a:t> [Any Release or </a:t>
            </a:r>
            <a:r>
              <a:rPr lang="en-GB" sz="2400" dirty="0" err="1">
                <a:latin typeface="Times New Roman" charset="0"/>
                <a:ea typeface="ＭＳ Ｐゴシック" charset="0"/>
                <a:cs typeface="ＭＳ Ｐゴシック" charset="0"/>
              </a:rPr>
              <a:t>Evo</a:t>
            </a:r>
            <a:r>
              <a:rPr lang="en-GB" sz="2400" dirty="0">
                <a:latin typeface="Times New Roman" charset="0"/>
                <a:ea typeface="ＭＳ Ｐゴシック" charset="0"/>
                <a:cs typeface="ＭＳ Ｐゴシック" charset="0"/>
              </a:rPr>
              <a:t> Step, Activity = </a:t>
            </a:r>
            <a:r>
              <a:rPr lang="en-GB" sz="2400" dirty="0" err="1">
                <a:latin typeface="Times New Roman" charset="0"/>
                <a:ea typeface="ＭＳ Ｐゴシック" charset="0"/>
                <a:cs typeface="ＭＳ Ｐゴシック" charset="0"/>
              </a:rPr>
              <a:t>Recompute</a:t>
            </a:r>
            <a:r>
              <a:rPr lang="en-GB" sz="2400" dirty="0">
                <a:latin typeface="Times New Roman" charset="0"/>
                <a:ea typeface="ＭＳ Ｐゴシック" charset="0"/>
                <a:cs typeface="ＭＳ Ｐゴシック" charset="0"/>
              </a:rPr>
              <a:t>, </a:t>
            </a:r>
            <a:r>
              <a:rPr lang="en-GB" sz="2400" dirty="0" err="1">
                <a:latin typeface="Times New Roman" charset="0"/>
                <a:ea typeface="ＭＳ Ｐゴシック" charset="0"/>
                <a:cs typeface="ＭＳ Ｐゴシック" charset="0"/>
              </a:rPr>
              <a:t>Inrensity</a:t>
            </a:r>
            <a:r>
              <a:rPr lang="en-GB" sz="2400" dirty="0">
                <a:latin typeface="Times New Roman" charset="0"/>
                <a:ea typeface="ＭＳ Ｐゴシック" charset="0"/>
                <a:cs typeface="ＭＳ Ｐゴシック" charset="0"/>
              </a:rPr>
              <a:t> = Peak Level]  </a:t>
            </a:r>
            <a:r>
              <a:rPr lang="en-GB" sz="2400" dirty="0">
                <a:latin typeface="Arial Black" charset="0"/>
                <a:ea typeface="ＭＳ Ｐゴシック" charset="0"/>
                <a:cs typeface="Arial Black" charset="0"/>
              </a:rPr>
              <a:t>14 days </a:t>
            </a:r>
            <a:r>
              <a:rPr lang="en-GB" sz="2400" dirty="0">
                <a:latin typeface="Times New Roman" charset="0"/>
                <a:ea typeface="ＭＳ Ｐゴシック" charset="0"/>
                <a:cs typeface="ＭＳ Ｐゴシック" charset="0"/>
              </a:rPr>
              <a:t>&lt;- HFA 6.1.1</a:t>
            </a:r>
          </a:p>
          <a:p>
            <a:pPr marL="0" indent="0" eaLnBrk="1" hangingPunct="1">
              <a:lnSpc>
                <a:spcPct val="70000"/>
              </a:lnSpc>
              <a:buFontTx/>
              <a:buNone/>
            </a:pPr>
            <a:endParaRPr lang="en-GB" sz="2400" dirty="0">
              <a:latin typeface="Times New Roman" charset="0"/>
              <a:ea typeface="ＭＳ Ｐゴシック" charset="0"/>
              <a:cs typeface="ＭＳ Ｐゴシック" charset="0"/>
            </a:endParaRPr>
          </a:p>
          <a:p>
            <a:pPr marL="0" indent="0" eaLnBrk="1" hangingPunct="1">
              <a:lnSpc>
                <a:spcPct val="70000"/>
              </a:lnSpc>
              <a:buFontTx/>
              <a:buNone/>
            </a:pPr>
            <a:r>
              <a:rPr lang="en-GB" sz="2400" b="1" dirty="0">
                <a:latin typeface="Times New Roman" charset="0"/>
                <a:ea typeface="ＭＳ Ｐゴシック" charset="0"/>
                <a:cs typeface="ＭＳ Ｐゴシック" charset="0"/>
              </a:rPr>
              <a:t>Goal</a:t>
            </a:r>
            <a:r>
              <a:rPr lang="en-GB" sz="2400" dirty="0">
                <a:latin typeface="Times New Roman" charset="0"/>
                <a:ea typeface="ＭＳ Ｐゴシック" charset="0"/>
                <a:cs typeface="ＭＳ Ｐゴシック" charset="0"/>
              </a:rPr>
              <a:t> [By 2008?, Activity = Data Acquisition, Intensity = Lowest level] </a:t>
            </a:r>
            <a:r>
              <a:rPr lang="en-GB" sz="2400" dirty="0">
                <a:latin typeface="Arial Black" charset="0"/>
                <a:ea typeface="ＭＳ Ｐゴシック" charset="0"/>
                <a:cs typeface="Arial Black" charset="0"/>
              </a:rPr>
              <a:t>: 300 days </a:t>
            </a:r>
            <a:r>
              <a:rPr lang="en-GB" sz="2400" dirty="0">
                <a:latin typeface="Times New Roman" charset="0"/>
                <a:ea typeface="ＭＳ Ｐゴシック" charset="0"/>
                <a:cs typeface="ＭＳ Ｐゴシック" charset="0"/>
              </a:rPr>
              <a:t>??</a:t>
            </a:r>
          </a:p>
          <a:p>
            <a:pPr marL="0" indent="0" eaLnBrk="1" hangingPunct="1">
              <a:lnSpc>
                <a:spcPct val="70000"/>
              </a:lnSpc>
              <a:buFontTx/>
              <a:buNone/>
            </a:pPr>
            <a:endParaRPr lang="en-GB" sz="2400" b="1" dirty="0" smtClean="0">
              <a:latin typeface="Times New Roman" charset="0"/>
              <a:ea typeface="ＭＳ Ｐゴシック" charset="0"/>
              <a:cs typeface="ＭＳ Ｐゴシック" charset="0"/>
            </a:endParaRPr>
          </a:p>
          <a:p>
            <a:pPr marL="0" indent="0" eaLnBrk="1" hangingPunct="1">
              <a:lnSpc>
                <a:spcPct val="70000"/>
              </a:lnSpc>
              <a:buFontTx/>
              <a:buNone/>
            </a:pPr>
            <a:r>
              <a:rPr lang="en-GB" sz="2400" b="1" dirty="0" smtClean="0">
                <a:latin typeface="Times New Roman" charset="0"/>
                <a:ea typeface="ＭＳ Ｐゴシック" charset="0"/>
                <a:cs typeface="ＭＳ Ｐゴシック" charset="0"/>
              </a:rPr>
              <a:t>Stretch</a:t>
            </a:r>
            <a:r>
              <a:rPr lang="en-GB" sz="2400" dirty="0">
                <a:latin typeface="Times New Roman" charset="0"/>
                <a:ea typeface="ＭＳ Ｐゴシック" charset="0"/>
                <a:cs typeface="ＭＳ Ｐゴシック" charset="0"/>
              </a:rPr>
              <a:t>: </a:t>
            </a:r>
            <a:r>
              <a:rPr lang="en-GB" sz="2400" dirty="0">
                <a:latin typeface="Arial Black" charset="0"/>
                <a:ea typeface="ＭＳ Ｐゴシック" charset="0"/>
                <a:cs typeface="Arial Black" charset="0"/>
              </a:rPr>
              <a:t>600 days</a:t>
            </a:r>
          </a:p>
          <a:p>
            <a:pPr marL="0" indent="0" eaLnBrk="1" hangingPunct="1">
              <a:lnSpc>
                <a:spcPct val="70000"/>
              </a:lnSpc>
              <a:buFontTx/>
              <a:buNone/>
            </a:pPr>
            <a:endParaRPr lang="en-GB" sz="2400" dirty="0">
              <a:latin typeface="Times New Roman" charset="0"/>
              <a:ea typeface="ＭＳ Ｐゴシック" charset="0"/>
              <a:cs typeface="ＭＳ Ｐゴシック" charset="0"/>
            </a:endParaRPr>
          </a:p>
        </p:txBody>
      </p:sp>
      <p:pic>
        <p:nvPicPr>
          <p:cNvPr id="43012" name="Picture 3" descr="Globe-&amp;-Clo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Picture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3713" y="5562600"/>
            <a:ext cx="10302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CCB243AB-733C-B349-A168-CF66F7442A68}"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065B7237-CA1D-AB43-9BC0-1A0BAD6E7FE3}" type="slidenum">
              <a:rPr lang="en-US" smtClean="0"/>
              <a:pPr>
                <a:defRPr/>
              </a:pPr>
              <a:t>35</a:t>
            </a:fld>
            <a:endParaRPr lang="en-US"/>
          </a:p>
        </p:txBody>
      </p:sp>
    </p:spTree>
    <p:extLst>
      <p:ext uri="{BB962C8B-B14F-4D97-AF65-F5344CB8AC3E}">
        <p14:creationId xmlns:p14="http://schemas.microsoft.com/office/powerpoint/2010/main" val="1524969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411163"/>
          </a:xfrm>
        </p:spPr>
        <p:txBody>
          <a:bodyPr>
            <a:normAutofit fontScale="90000"/>
          </a:bodyPr>
          <a:lstStyle/>
          <a:p>
            <a:pPr eaLnBrk="1" hangingPunct="1"/>
            <a:r>
              <a:rPr lang="en-GB" sz="4000" u="sng">
                <a:latin typeface="Times New Roman" charset="0"/>
                <a:ea typeface="ＭＳ Ｐゴシック" charset="0"/>
                <a:cs typeface="ＭＳ Ｐゴシック" charset="0"/>
              </a:rPr>
              <a:t>Restore Speed:</a:t>
            </a:r>
          </a:p>
        </p:txBody>
      </p:sp>
      <p:sp>
        <p:nvSpPr>
          <p:cNvPr id="39939" name="Rectangle 3"/>
          <p:cNvSpPr>
            <a:spLocks noGrp="1" noChangeArrowheads="1"/>
          </p:cNvSpPr>
          <p:nvPr>
            <p:ph type="body" sz="half" idx="1"/>
          </p:nvPr>
        </p:nvSpPr>
        <p:spPr>
          <a:xfrm>
            <a:off x="228600" y="685800"/>
            <a:ext cx="5553075" cy="6172200"/>
          </a:xfrm>
        </p:spPr>
        <p:txBody>
          <a:bodyPr>
            <a:normAutofit/>
          </a:bodyPr>
          <a:lstStyle/>
          <a:p>
            <a:pPr marL="0" indent="0" eaLnBrk="1" hangingPunct="1">
              <a:lnSpc>
                <a:spcPct val="60000"/>
              </a:lnSpc>
              <a:buFontTx/>
              <a:buNone/>
            </a:pPr>
            <a:r>
              <a:rPr lang="en-GB" sz="2200" u="sng" dirty="0">
                <a:latin typeface="Times New Roman" charset="0"/>
                <a:ea typeface="ＭＳ Ｐゴシック" charset="0"/>
                <a:cs typeface="ＭＳ Ｐゴシック" charset="0"/>
              </a:rPr>
              <a:t>Restore Speed:</a:t>
            </a:r>
          </a:p>
          <a:p>
            <a:pPr marL="0" indent="0" eaLnBrk="1" hangingPunct="1">
              <a:lnSpc>
                <a:spcPct val="60000"/>
              </a:lnSpc>
              <a:buFontTx/>
              <a:buNone/>
            </a:pPr>
            <a:r>
              <a:rPr lang="en-GB" sz="2200" b="1" dirty="0">
                <a:latin typeface="Times New Roman" charset="0"/>
                <a:ea typeface="ＭＳ Ｐゴシック" charset="0"/>
                <a:cs typeface="ＭＳ Ｐゴシック" charset="0"/>
              </a:rPr>
              <a:t>Type</a:t>
            </a:r>
            <a:r>
              <a:rPr lang="en-GB" sz="2200" dirty="0">
                <a:latin typeface="Times New Roman" charset="0"/>
                <a:ea typeface="ＭＳ Ｐゴシック" charset="0"/>
                <a:cs typeface="ＭＳ Ｐゴシック" charset="0"/>
              </a:rPr>
              <a:t>: Software Quality Requirement.</a:t>
            </a:r>
          </a:p>
          <a:p>
            <a:pPr marL="0" indent="0" eaLnBrk="1" hangingPunct="1">
              <a:lnSpc>
                <a:spcPct val="60000"/>
              </a:lnSpc>
              <a:buFontTx/>
              <a:buNone/>
            </a:pPr>
            <a:endParaRPr lang="en-GB" sz="2200" b="1" dirty="0">
              <a:latin typeface="Times New Roman" charset="0"/>
              <a:ea typeface="ＭＳ Ｐゴシック" charset="0"/>
              <a:cs typeface="ＭＳ Ｐゴシック" charset="0"/>
            </a:endParaRPr>
          </a:p>
          <a:p>
            <a:pPr marL="0" indent="0" eaLnBrk="1" hangingPunct="1">
              <a:lnSpc>
                <a:spcPct val="60000"/>
              </a:lnSpc>
              <a:buFontTx/>
              <a:buNone/>
            </a:pPr>
            <a:r>
              <a:rPr lang="en-GB" sz="2200" b="1" dirty="0">
                <a:latin typeface="Times New Roman" charset="0"/>
                <a:ea typeface="ＭＳ Ｐゴシック" charset="0"/>
                <a:cs typeface="ＭＳ Ｐゴシック" charset="0"/>
              </a:rPr>
              <a:t>Ambition</a:t>
            </a:r>
            <a:r>
              <a:rPr lang="en-GB" sz="2200" dirty="0">
                <a:latin typeface="Times New Roman" charset="0"/>
                <a:ea typeface="ＭＳ Ｐゴシック" charset="0"/>
                <a:cs typeface="ＭＳ Ｐゴシック" charset="0"/>
              </a:rPr>
              <a:t>: Should an error occur (or the user otherwise desire to do so), Horizon shall be able to restore the system to a</a:t>
            </a:r>
          </a:p>
          <a:p>
            <a:pPr marL="0" indent="0" eaLnBrk="1" hangingPunct="1">
              <a:lnSpc>
                <a:spcPct val="60000"/>
              </a:lnSpc>
              <a:buFontTx/>
              <a:buNone/>
            </a:pPr>
            <a:r>
              <a:rPr lang="en-GB" sz="2200" dirty="0">
                <a:latin typeface="Times New Roman" charset="0"/>
                <a:ea typeface="ＭＳ Ｐゴシック" charset="0"/>
                <a:cs typeface="ＭＳ Ｐゴシック" charset="0"/>
              </a:rPr>
              <a:t> previously saved state in less than 10 minutes. &lt;-6.1.2 HFA.</a:t>
            </a:r>
          </a:p>
          <a:p>
            <a:pPr marL="0" indent="0" eaLnBrk="1" hangingPunct="1">
              <a:lnSpc>
                <a:spcPct val="60000"/>
              </a:lnSpc>
              <a:buFontTx/>
              <a:buNone/>
            </a:pPr>
            <a:endParaRPr lang="en-GB" sz="2200" dirty="0">
              <a:latin typeface="Times New Roman" charset="0"/>
              <a:ea typeface="ＭＳ Ｐゴシック" charset="0"/>
              <a:cs typeface="ＭＳ Ｐゴシック" charset="0"/>
            </a:endParaRPr>
          </a:p>
          <a:p>
            <a:pPr marL="0" indent="0" eaLnBrk="1" hangingPunct="1">
              <a:lnSpc>
                <a:spcPct val="60000"/>
              </a:lnSpc>
              <a:buFontTx/>
              <a:buNone/>
            </a:pPr>
            <a:r>
              <a:rPr lang="en-GB" sz="2200" b="1" dirty="0">
                <a:latin typeface="Times New Roman" charset="0"/>
                <a:ea typeface="ＭＳ Ｐゴシック" charset="0"/>
                <a:cs typeface="ＭＳ Ｐゴシック" charset="0"/>
              </a:rPr>
              <a:t>Scale</a:t>
            </a:r>
            <a:r>
              <a:rPr lang="en-GB" sz="2200" dirty="0">
                <a:latin typeface="Times New Roman" charset="0"/>
                <a:ea typeface="ＭＳ Ｐゴシック" charset="0"/>
                <a:cs typeface="ＭＳ Ｐゴシック" charset="0"/>
              </a:rPr>
              <a:t>:  Duration from Initiation of Restore to Complete and verified state of a defined [Previous: Default =  Immediately Previous]] saved state.</a:t>
            </a:r>
          </a:p>
          <a:p>
            <a:pPr marL="0" indent="0" eaLnBrk="1" hangingPunct="1">
              <a:lnSpc>
                <a:spcPct val="60000"/>
              </a:lnSpc>
              <a:buFontTx/>
              <a:buNone/>
            </a:pPr>
            <a:endParaRPr lang="en-GB" sz="2200" dirty="0">
              <a:latin typeface="Times New Roman" charset="0"/>
              <a:ea typeface="ＭＳ Ｐゴシック" charset="0"/>
              <a:cs typeface="ＭＳ Ｐゴシック" charset="0"/>
            </a:endParaRPr>
          </a:p>
          <a:p>
            <a:pPr marL="0" indent="0" eaLnBrk="1" hangingPunct="1">
              <a:lnSpc>
                <a:spcPct val="60000"/>
              </a:lnSpc>
              <a:buFontTx/>
              <a:buNone/>
            </a:pPr>
            <a:r>
              <a:rPr lang="en-GB" sz="2200" b="1" u="sng" dirty="0">
                <a:latin typeface="Times New Roman" charset="0"/>
                <a:ea typeface="ＭＳ Ｐゴシック" charset="0"/>
                <a:cs typeface="ＭＳ Ｐゴシック" charset="0"/>
              </a:rPr>
              <a:t>Initiation</a:t>
            </a:r>
            <a:r>
              <a:rPr lang="en-GB" sz="2200" dirty="0">
                <a:latin typeface="Times New Roman" charset="0"/>
                <a:ea typeface="ＭＳ Ｐゴシック" charset="0"/>
                <a:cs typeface="ＭＳ Ｐゴシック" charset="0"/>
              </a:rPr>
              <a:t>: defined as {Operator Initiation, System Initiation, ?}. Default = Any.</a:t>
            </a:r>
          </a:p>
          <a:p>
            <a:pPr marL="0" indent="0" eaLnBrk="1" hangingPunct="1">
              <a:lnSpc>
                <a:spcPct val="60000"/>
              </a:lnSpc>
              <a:buFontTx/>
              <a:buNone/>
            </a:pPr>
            <a:endParaRPr lang="en-GB" sz="2200" dirty="0">
              <a:latin typeface="Times New Roman" charset="0"/>
              <a:ea typeface="ＭＳ Ｐゴシック" charset="0"/>
              <a:cs typeface="ＭＳ Ｐゴシック" charset="0"/>
            </a:endParaRPr>
          </a:p>
          <a:p>
            <a:pPr marL="0" indent="0" eaLnBrk="1" hangingPunct="1">
              <a:lnSpc>
                <a:spcPct val="60000"/>
              </a:lnSpc>
              <a:buFontTx/>
              <a:buNone/>
            </a:pPr>
            <a:r>
              <a:rPr lang="en-GB" sz="2200" b="1" dirty="0">
                <a:latin typeface="Times New Roman" charset="0"/>
                <a:ea typeface="ＭＳ Ｐゴシック" charset="0"/>
                <a:cs typeface="ＭＳ Ｐゴシック" charset="0"/>
              </a:rPr>
              <a:t>Goal</a:t>
            </a:r>
            <a:r>
              <a:rPr lang="en-GB" sz="2200" dirty="0">
                <a:latin typeface="Times New Roman" charset="0"/>
                <a:ea typeface="ＭＳ Ｐゴシック" charset="0"/>
                <a:cs typeface="ＭＳ Ｐゴシック" charset="0"/>
              </a:rPr>
              <a:t> [ Initial and all subsequent released and </a:t>
            </a:r>
            <a:r>
              <a:rPr lang="en-GB" sz="2200" dirty="0" err="1">
                <a:latin typeface="Times New Roman" charset="0"/>
                <a:ea typeface="ＭＳ Ｐゴシック" charset="0"/>
                <a:cs typeface="ＭＳ Ｐゴシック" charset="0"/>
              </a:rPr>
              <a:t>Evo</a:t>
            </a:r>
            <a:r>
              <a:rPr lang="en-GB" sz="2200" dirty="0">
                <a:latin typeface="Times New Roman" charset="0"/>
                <a:ea typeface="ＭＳ Ｐゴシック" charset="0"/>
                <a:cs typeface="ＭＳ Ｐゴシック" charset="0"/>
              </a:rPr>
              <a:t> steps]  1 minute?</a:t>
            </a:r>
          </a:p>
          <a:p>
            <a:pPr marL="0" indent="0" eaLnBrk="1" hangingPunct="1">
              <a:lnSpc>
                <a:spcPct val="60000"/>
              </a:lnSpc>
              <a:buFontTx/>
              <a:buNone/>
            </a:pPr>
            <a:endParaRPr lang="en-GB" sz="2200" b="1" dirty="0">
              <a:latin typeface="Times New Roman" charset="0"/>
              <a:ea typeface="ＭＳ Ｐゴシック" charset="0"/>
              <a:cs typeface="ＭＳ Ｐゴシック" charset="0"/>
            </a:endParaRPr>
          </a:p>
          <a:p>
            <a:pPr marL="0" indent="0" eaLnBrk="1" hangingPunct="1">
              <a:lnSpc>
                <a:spcPct val="60000"/>
              </a:lnSpc>
              <a:buFontTx/>
              <a:buNone/>
            </a:pPr>
            <a:r>
              <a:rPr lang="en-GB" sz="2200" b="1" dirty="0">
                <a:latin typeface="Times New Roman" charset="0"/>
                <a:ea typeface="ＭＳ Ｐゴシック" charset="0"/>
                <a:cs typeface="ＭＳ Ｐゴシック" charset="0"/>
              </a:rPr>
              <a:t>Fail</a:t>
            </a:r>
            <a:r>
              <a:rPr lang="en-GB" sz="2200" dirty="0">
                <a:latin typeface="Times New Roman" charset="0"/>
                <a:ea typeface="ＭＳ Ｐゴシック" charset="0"/>
                <a:cs typeface="ＭＳ Ｐゴシック" charset="0"/>
              </a:rPr>
              <a:t> [ Initial and all subsequent released and </a:t>
            </a:r>
            <a:r>
              <a:rPr lang="en-GB" sz="2200" dirty="0" err="1">
                <a:latin typeface="Times New Roman" charset="0"/>
                <a:ea typeface="ＭＳ Ｐゴシック" charset="0"/>
                <a:cs typeface="ＭＳ Ｐゴシック" charset="0"/>
              </a:rPr>
              <a:t>Evo</a:t>
            </a:r>
            <a:r>
              <a:rPr lang="en-GB" sz="2200" dirty="0">
                <a:latin typeface="Times New Roman" charset="0"/>
                <a:ea typeface="ＭＳ Ｐゴシック" charset="0"/>
                <a:cs typeface="ＭＳ Ｐゴシック" charset="0"/>
              </a:rPr>
              <a:t> steps]  10 minutes. &lt;- 6.1.2 HFA</a:t>
            </a:r>
          </a:p>
          <a:p>
            <a:pPr marL="0" indent="0" eaLnBrk="1" hangingPunct="1">
              <a:lnSpc>
                <a:spcPct val="60000"/>
              </a:lnSpc>
              <a:buFontTx/>
              <a:buNone/>
            </a:pPr>
            <a:endParaRPr lang="en-GB" sz="2200" b="1" dirty="0">
              <a:latin typeface="Times New Roman" charset="0"/>
              <a:ea typeface="ＭＳ Ｐゴシック" charset="0"/>
              <a:cs typeface="ＭＳ Ｐゴシック" charset="0"/>
            </a:endParaRPr>
          </a:p>
          <a:p>
            <a:pPr marL="0" indent="0" eaLnBrk="1" hangingPunct="1">
              <a:lnSpc>
                <a:spcPct val="60000"/>
              </a:lnSpc>
              <a:buFontTx/>
              <a:buNone/>
            </a:pPr>
            <a:r>
              <a:rPr lang="en-GB" sz="2200" b="1" dirty="0">
                <a:latin typeface="Times New Roman" charset="0"/>
                <a:ea typeface="ＭＳ Ｐゴシック" charset="0"/>
                <a:cs typeface="ＭＳ Ｐゴシック" charset="0"/>
              </a:rPr>
              <a:t>Catastrophe</a:t>
            </a:r>
            <a:r>
              <a:rPr lang="en-GB" sz="2200" dirty="0">
                <a:latin typeface="Times New Roman" charset="0"/>
                <a:ea typeface="ＭＳ Ｐゴシック" charset="0"/>
                <a:cs typeface="ＭＳ Ｐゴシック" charset="0"/>
              </a:rPr>
              <a:t>: 100 minutes.</a:t>
            </a:r>
          </a:p>
        </p:txBody>
      </p:sp>
      <p:pic>
        <p:nvPicPr>
          <p:cNvPr id="45060" name="Picture 3" descr="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685800"/>
            <a:ext cx="35814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Picture 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2600" y="5270500"/>
            <a:ext cx="1041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7B6A66E-DFF3-C94E-A7BF-7137FDE40D08}"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065B7237-CA1D-AB43-9BC0-1A0BAD6E7FE3}" type="slidenum">
              <a:rPr lang="en-US" smtClean="0"/>
              <a:pPr>
                <a:defRPr/>
              </a:pPr>
              <a:t>36</a:t>
            </a:fld>
            <a:endParaRPr lang="en-US"/>
          </a:p>
        </p:txBody>
      </p:sp>
    </p:spTree>
    <p:extLst>
      <p:ext uri="{BB962C8B-B14F-4D97-AF65-F5344CB8AC3E}">
        <p14:creationId xmlns:p14="http://schemas.microsoft.com/office/powerpoint/2010/main" val="27213805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TheSoftwareQualityIcebe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81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body" sz="half" idx="1"/>
          </p:nvPr>
        </p:nvSpPr>
        <p:spPr>
          <a:xfrm>
            <a:off x="228600" y="304800"/>
            <a:ext cx="8763000" cy="3733800"/>
          </a:xfrm>
        </p:spPr>
        <p:style>
          <a:lnRef idx="1">
            <a:schemeClr val="accent3"/>
          </a:lnRef>
          <a:fillRef idx="2">
            <a:schemeClr val="accent3"/>
          </a:fillRef>
          <a:effectRef idx="1">
            <a:schemeClr val="accent3"/>
          </a:effectRef>
          <a:fontRef idx="minor">
            <a:schemeClr val="dk1"/>
          </a:fontRef>
        </p:style>
        <p:txBody>
          <a:bodyPr>
            <a:normAutofit/>
          </a:bodyPr>
          <a:lstStyle/>
          <a:p>
            <a:pPr marL="0" indent="0" eaLnBrk="1" hangingPunct="1">
              <a:lnSpc>
                <a:spcPct val="60000"/>
              </a:lnSpc>
              <a:buFontTx/>
              <a:buNone/>
            </a:pPr>
            <a:r>
              <a:rPr lang="en-GB" sz="1600" b="1" u="sng">
                <a:solidFill>
                  <a:srgbClr val="000000"/>
                </a:solidFill>
                <a:latin typeface="Times New Roman" charset="0"/>
                <a:ea typeface="ＭＳ Ｐゴシック" charset="0"/>
                <a:cs typeface="ＭＳ Ｐゴシック" charset="0"/>
              </a:rPr>
              <a:t>Testability</a:t>
            </a:r>
            <a:r>
              <a:rPr lang="en-GB" sz="1600">
                <a:solidFill>
                  <a:srgbClr val="000000"/>
                </a:solidFill>
                <a:latin typeface="Times New Roman" charset="0"/>
                <a:ea typeface="ＭＳ Ｐゴシック" charset="0"/>
                <a:cs typeface="ＭＳ Ｐゴシック" charset="0"/>
              </a:rPr>
              <a:t>:</a:t>
            </a: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Type</a:t>
            </a:r>
            <a:r>
              <a:rPr lang="en-GB" sz="1600">
                <a:solidFill>
                  <a:srgbClr val="000000"/>
                </a:solidFill>
                <a:latin typeface="Times New Roman" charset="0"/>
                <a:ea typeface="ＭＳ Ｐゴシック" charset="0"/>
                <a:cs typeface="ＭＳ Ｐゴシック" charset="0"/>
              </a:rPr>
              <a:t>: Software Quality Requirement.</a:t>
            </a: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Version</a:t>
            </a:r>
            <a:r>
              <a:rPr lang="en-GB" sz="1600">
                <a:solidFill>
                  <a:srgbClr val="000000"/>
                </a:solidFill>
                <a:latin typeface="Times New Roman" charset="0"/>
                <a:ea typeface="ＭＳ Ｐゴシック" charset="0"/>
                <a:cs typeface="ＭＳ Ｐゴシック" charset="0"/>
              </a:rPr>
              <a:t>: 20 Oct 2006-10-20 </a:t>
            </a: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Status</a:t>
            </a:r>
            <a:r>
              <a:rPr lang="en-GB" sz="1600">
                <a:solidFill>
                  <a:srgbClr val="000000"/>
                </a:solidFill>
                <a:latin typeface="Times New Roman" charset="0"/>
                <a:ea typeface="ＭＳ Ｐゴシック" charset="0"/>
                <a:cs typeface="ＭＳ Ｐゴシック" charset="0"/>
              </a:rPr>
              <a:t>: Demo draft,</a:t>
            </a: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Stakeholder</a:t>
            </a:r>
            <a:r>
              <a:rPr lang="en-GB" sz="1600">
                <a:solidFill>
                  <a:srgbClr val="000000"/>
                </a:solidFill>
                <a:latin typeface="Times New Roman" charset="0"/>
                <a:ea typeface="ＭＳ Ｐゴシック" charset="0"/>
                <a:cs typeface="ＭＳ Ｐゴシック" charset="0"/>
              </a:rPr>
              <a:t>: {Operator, Tester}.</a:t>
            </a: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Ambition</a:t>
            </a:r>
            <a:r>
              <a:rPr lang="en-GB" sz="1600">
                <a:solidFill>
                  <a:srgbClr val="000000"/>
                </a:solidFill>
                <a:latin typeface="Times New Roman" charset="0"/>
                <a:ea typeface="ＭＳ Ｐゴシック" charset="0"/>
                <a:cs typeface="ＭＳ Ｐゴシック" charset="0"/>
              </a:rPr>
              <a:t>: Rapid-duration automatic testing of &lt;critical complex tests&gt;, with extreme operator setup and initiation. </a:t>
            </a:r>
          </a:p>
          <a:p>
            <a:pPr marL="0" indent="0" eaLnBrk="1" hangingPunct="1">
              <a:lnSpc>
                <a:spcPct val="60000"/>
              </a:lnSpc>
              <a:buFontTx/>
              <a:buNone/>
            </a:pPr>
            <a:endParaRPr lang="en-GB" sz="1600">
              <a:solidFill>
                <a:srgbClr val="000000"/>
              </a:solidFill>
              <a:latin typeface="Times New Roman" charset="0"/>
              <a:ea typeface="ＭＳ Ｐゴシック" charset="0"/>
              <a:cs typeface="ＭＳ Ｐゴシック" charset="0"/>
            </a:endParaRPr>
          </a:p>
          <a:p>
            <a:pPr marL="0" indent="0" eaLnBrk="1" hangingPunct="1">
              <a:lnSpc>
                <a:spcPct val="60000"/>
              </a:lnSpc>
              <a:spcAft>
                <a:spcPts val="600"/>
              </a:spcAft>
              <a:buFontTx/>
              <a:buNone/>
            </a:pPr>
            <a:r>
              <a:rPr lang="en-GB" sz="1800" b="1">
                <a:solidFill>
                  <a:srgbClr val="000000"/>
                </a:solidFill>
                <a:latin typeface="Arial Black" charset="0"/>
                <a:ea typeface="ＭＳ Ｐゴシック" charset="0"/>
                <a:cs typeface="Arial Black" charset="0"/>
              </a:rPr>
              <a:t>Scale</a:t>
            </a:r>
            <a:r>
              <a:rPr lang="en-GB" sz="1800">
                <a:solidFill>
                  <a:srgbClr val="000000"/>
                </a:solidFill>
                <a:latin typeface="Arial Black" charset="0"/>
                <a:ea typeface="ＭＳ Ｐゴシック" charset="0"/>
                <a:cs typeface="Arial Black" charset="0"/>
              </a:rPr>
              <a:t>: the duration of a defined [Volume] of testing, or a defined [Type], by a defined [Skill Level] of system operator, under defined [Operating Conditions].</a:t>
            </a:r>
          </a:p>
          <a:p>
            <a:pPr marL="0" indent="0" eaLnBrk="1" hangingPunct="1">
              <a:lnSpc>
                <a:spcPct val="60000"/>
              </a:lnSpc>
              <a:buFontTx/>
              <a:buNone/>
            </a:pPr>
            <a:endParaRPr lang="en-GB" sz="1600">
              <a:solidFill>
                <a:srgbClr val="000000"/>
              </a:solidFill>
              <a:latin typeface="Times New Roman" charset="0"/>
              <a:ea typeface="ＭＳ Ｐゴシック" charset="0"/>
              <a:cs typeface="ＭＳ Ｐゴシック" charset="0"/>
            </a:endParaRPr>
          </a:p>
          <a:p>
            <a:pPr marL="0" indent="0" eaLnBrk="1" hangingPunct="1">
              <a:lnSpc>
                <a:spcPct val="60000"/>
              </a:lnSpc>
              <a:buFontTx/>
              <a:buNone/>
            </a:pPr>
            <a:r>
              <a:rPr lang="en-GB" sz="1600" b="1">
                <a:solidFill>
                  <a:srgbClr val="000000"/>
                </a:solidFill>
                <a:latin typeface="Times New Roman" charset="0"/>
                <a:ea typeface="ＭＳ Ｐゴシック" charset="0"/>
                <a:cs typeface="ＭＳ Ｐゴシック" charset="0"/>
              </a:rPr>
              <a:t>Goal</a:t>
            </a:r>
            <a:r>
              <a:rPr lang="en-GB" sz="1600">
                <a:solidFill>
                  <a:srgbClr val="000000"/>
                </a:solidFill>
                <a:latin typeface="Times New Roman" charset="0"/>
                <a:ea typeface="ＭＳ Ｐゴシック" charset="0"/>
                <a:cs typeface="ＭＳ Ｐゴシック" charset="0"/>
              </a:rPr>
              <a:t> [All Customer Use, Volume = 1,000,000 data items, Type = WireXXXX Vs DXX, Skill = First Time Novice, Operating Conditions = Field, {Sea Or Desert}.  &lt;10 mins.</a:t>
            </a:r>
          </a:p>
          <a:p>
            <a:pPr marL="0" indent="0" eaLnBrk="1" hangingPunct="1">
              <a:lnSpc>
                <a:spcPct val="60000"/>
              </a:lnSpc>
              <a:buFontTx/>
              <a:buNone/>
            </a:pPr>
            <a:endParaRPr lang="en-GB" sz="1600">
              <a:solidFill>
                <a:srgbClr val="000000"/>
              </a:solidFill>
              <a:latin typeface="Times New Roman" charset="0"/>
              <a:ea typeface="ＭＳ Ｐゴシック" charset="0"/>
              <a:cs typeface="ＭＳ Ｐゴシック" charset="0"/>
            </a:endParaRPr>
          </a:p>
          <a:p>
            <a:pPr marL="0" indent="0" eaLnBrk="1" hangingPunct="1">
              <a:lnSpc>
                <a:spcPct val="60000"/>
              </a:lnSpc>
              <a:buFontTx/>
              <a:buNone/>
            </a:pPr>
            <a:r>
              <a:rPr lang="en-GB" sz="1600" b="1" i="1" u="sng">
                <a:solidFill>
                  <a:srgbClr val="000000"/>
                </a:solidFill>
                <a:latin typeface="Times New Roman" charset="0"/>
                <a:ea typeface="ＭＳ Ｐゴシック" charset="0"/>
                <a:cs typeface="ＭＳ Ｐゴシック" charset="0"/>
              </a:rPr>
              <a:t>Design Hypothesis</a:t>
            </a:r>
            <a:r>
              <a:rPr lang="en-GB" sz="1600" i="1">
                <a:solidFill>
                  <a:srgbClr val="000000"/>
                </a:solidFill>
                <a:latin typeface="Times New Roman" charset="0"/>
                <a:ea typeface="ＭＳ Ｐゴシック" charset="0"/>
                <a:cs typeface="ＭＳ Ｐゴシック" charset="0"/>
              </a:rPr>
              <a:t>: Tool Simulators,  Reverse Cracking Tool, Generation of simulated telemetry frames entirely in software, Application specific sophistication, for drilling – recorded mode simulation by playing back the dump file, Application test harness console &lt;-6.2.1 HFA</a:t>
            </a:r>
            <a:endParaRPr lang="en-GB" sz="1600">
              <a:solidFill>
                <a:srgbClr val="000000"/>
              </a:solidFill>
              <a:latin typeface="Times New Roman" charset="0"/>
              <a:ea typeface="ＭＳ Ｐゴシック" charset="0"/>
              <a:cs typeface="ＭＳ Ｐゴシック" charset="0"/>
            </a:endParaRPr>
          </a:p>
          <a:p>
            <a:pPr marL="0" indent="0" eaLnBrk="1" hangingPunct="1">
              <a:lnSpc>
                <a:spcPct val="60000"/>
              </a:lnSpc>
              <a:buFontTx/>
              <a:buNone/>
            </a:pPr>
            <a:endParaRPr lang="en-US" sz="1600">
              <a:solidFill>
                <a:srgbClr val="000000"/>
              </a:solidFill>
              <a:latin typeface="Calibri" charset="0"/>
              <a:ea typeface="ＭＳ Ｐゴシック" charset="0"/>
              <a:cs typeface="ＭＳ Ｐゴシック" charset="0"/>
            </a:endParaRPr>
          </a:p>
        </p:txBody>
      </p:sp>
      <p:sp>
        <p:nvSpPr>
          <p:cNvPr id="5" name="Frame 4"/>
          <p:cNvSpPr/>
          <p:nvPr/>
        </p:nvSpPr>
        <p:spPr>
          <a:xfrm>
            <a:off x="5105400" y="5867400"/>
            <a:ext cx="990600" cy="457200"/>
          </a:xfrm>
          <a:prstGeom prst="frame">
            <a:avLst/>
          </a:prstGeom>
        </p:spPr>
        <p:style>
          <a:lnRef idx="1">
            <a:schemeClr val="accent3"/>
          </a:lnRef>
          <a:fillRef idx="3">
            <a:schemeClr val="accent3"/>
          </a:fillRef>
          <a:effectRef idx="2">
            <a:schemeClr val="accent3"/>
          </a:effectRef>
          <a:fontRef idx="minor">
            <a:schemeClr val="lt1"/>
          </a:fontRef>
        </p:style>
        <p:txBody>
          <a:bodyPr anchor="ctr"/>
          <a:lstStyle/>
          <a:p>
            <a:pPr algn="ctr"/>
            <a:endParaRPr lang="en-GB">
              <a:solidFill>
                <a:schemeClr val="tx1"/>
              </a:solidFill>
              <a:latin typeface="Calibri" charset="0"/>
              <a:ea typeface="ＭＳ Ｐゴシック" charset="0"/>
              <a:cs typeface="ＭＳ Ｐゴシック" charset="0"/>
            </a:endParaRPr>
          </a:p>
        </p:txBody>
      </p:sp>
      <p:sp>
        <p:nvSpPr>
          <p:cNvPr id="41986" name="Rectangle 2"/>
          <p:cNvSpPr>
            <a:spLocks noGrp="1" noChangeArrowheads="1"/>
          </p:cNvSpPr>
          <p:nvPr>
            <p:ph type="title"/>
          </p:nvPr>
        </p:nvSpPr>
        <p:spPr>
          <a:xfrm>
            <a:off x="3505200" y="198438"/>
            <a:ext cx="5181600" cy="563562"/>
          </a:xfrm>
        </p:spPr>
        <p:txBody>
          <a:bodyPr>
            <a:normAutofit fontScale="90000"/>
          </a:bodyPr>
          <a:lstStyle/>
          <a:p>
            <a:pPr eaLnBrk="1" hangingPunct="1"/>
            <a:r>
              <a:rPr lang="en-GB" sz="4000" u="sng">
                <a:latin typeface="Times New Roman" charset="0"/>
                <a:ea typeface="ＭＳ Ｐゴシック" charset="0"/>
                <a:cs typeface="ＭＳ Ｐゴシック" charset="0"/>
              </a:rPr>
              <a:t>Testability</a:t>
            </a:r>
            <a:r>
              <a:rPr lang="en-GB" sz="4000">
                <a:latin typeface="Times New Roman" charset="0"/>
                <a:ea typeface="ＭＳ Ｐゴシック" charset="0"/>
                <a:cs typeface="ＭＳ Ｐゴシック" charset="0"/>
              </a:rPr>
              <a:t>:</a:t>
            </a:r>
          </a:p>
        </p:txBody>
      </p:sp>
      <p:pic>
        <p:nvPicPr>
          <p:cNvPr id="47110" name="Picture 5" descr="Picture 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7912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F198930F-8075-ED49-B156-48EE1C56462E}"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065B7237-CA1D-AB43-9BC0-1A0BAD6E7FE3}" type="slidenum">
              <a:rPr lang="en-US" smtClean="0"/>
              <a:pPr>
                <a:defRPr/>
              </a:pPr>
              <a:t>37</a:t>
            </a:fld>
            <a:endParaRPr lang="en-US"/>
          </a:p>
        </p:txBody>
      </p:sp>
    </p:spTree>
    <p:extLst>
      <p:ext uri="{BB962C8B-B14F-4D97-AF65-F5344CB8AC3E}">
        <p14:creationId xmlns:p14="http://schemas.microsoft.com/office/powerpoint/2010/main" val="9940655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from improving Balanced Scorecard for US Bank</a:t>
            </a:r>
            <a:endParaRPr lang="en-GB" dirty="0"/>
          </a:p>
        </p:txBody>
      </p:sp>
      <p:sp>
        <p:nvSpPr>
          <p:cNvPr id="3" name="Content Placeholder 2"/>
          <p:cNvSpPr>
            <a:spLocks noGrp="1"/>
          </p:cNvSpPr>
          <p:nvPr>
            <p:ph sz="half" idx="1"/>
          </p:nvPr>
        </p:nvSpPr>
        <p:spPr/>
        <p:txBody>
          <a:bodyPr>
            <a:normAutofit fontScale="92500"/>
          </a:bodyPr>
          <a:lstStyle/>
          <a:p>
            <a:r>
              <a:rPr lang="en-GB" dirty="0" smtClean="0"/>
              <a:t>Situation</a:t>
            </a:r>
          </a:p>
          <a:p>
            <a:r>
              <a:rPr lang="en-GB" dirty="0" smtClean="0"/>
              <a:t>The management of the bank was very frustrated with their attempt to plan using Balanced Scorecard</a:t>
            </a:r>
          </a:p>
          <a:p>
            <a:r>
              <a:rPr lang="en-GB" dirty="0" smtClean="0"/>
              <a:t>I pointed out that this was probably due to the fact that the concepts is the BSC planning were unclear and badly defined</a:t>
            </a:r>
            <a:endParaRPr lang="en-GB" dirty="0"/>
          </a:p>
        </p:txBody>
      </p:sp>
      <p:sp>
        <p:nvSpPr>
          <p:cNvPr id="4" name="Content Placeholder 3"/>
          <p:cNvSpPr>
            <a:spLocks noGrp="1"/>
          </p:cNvSpPr>
          <p:nvPr>
            <p:ph sz="half" idx="2"/>
          </p:nvPr>
        </p:nvSpPr>
        <p:spPr/>
        <p:txBody>
          <a:bodyPr/>
          <a:lstStyle/>
          <a:p>
            <a:r>
              <a:rPr lang="en-GB" dirty="0" smtClean="0"/>
              <a:t>We helped them define things properly, using </a:t>
            </a:r>
            <a:r>
              <a:rPr lang="en-GB" dirty="0" err="1" smtClean="0"/>
              <a:t>Planguage</a:t>
            </a:r>
            <a:r>
              <a:rPr lang="en-GB" dirty="0" smtClean="0"/>
              <a:t>, and this is a sample</a:t>
            </a:r>
            <a:endParaRPr lang="en-GB" dirty="0"/>
          </a:p>
        </p:txBody>
      </p:sp>
      <p:sp>
        <p:nvSpPr>
          <p:cNvPr id="5" name="Date Placeholder 4"/>
          <p:cNvSpPr>
            <a:spLocks noGrp="1"/>
          </p:cNvSpPr>
          <p:nvPr>
            <p:ph type="dt" sz="half" idx="10"/>
          </p:nvPr>
        </p:nvSpPr>
        <p:spPr/>
        <p:txBody>
          <a:bodyPr/>
          <a:lstStyle/>
          <a:p>
            <a:pPr>
              <a:defRPr/>
            </a:pPr>
            <a:fld id="{522119CD-183C-1D4A-B870-C48F9618121C}" type="datetime3">
              <a:rPr lang="en-GB" smtClean="0"/>
              <a:t>15 January 2014</a:t>
            </a:fld>
            <a:endParaRPr lang="en-US"/>
          </a:p>
        </p:txBody>
      </p:sp>
      <p:sp>
        <p:nvSpPr>
          <p:cNvPr id="6" name="Footer Placeholder 5"/>
          <p:cNvSpPr>
            <a:spLocks noGrp="1"/>
          </p:cNvSpPr>
          <p:nvPr>
            <p:ph type="ftr" sz="quarter" idx="11"/>
          </p:nvPr>
        </p:nvSpPr>
        <p:spPr/>
        <p:txBody>
          <a:bodyPr/>
          <a:lstStyle/>
          <a:p>
            <a:pPr>
              <a:defRPr/>
            </a:pPr>
            <a:r>
              <a:rPr lang="en-US" smtClean="0"/>
              <a:t>Copyright Tom@Gilb.com 2014</a:t>
            </a:r>
            <a:endParaRPr lang="en-US"/>
          </a:p>
        </p:txBody>
      </p:sp>
      <p:sp>
        <p:nvSpPr>
          <p:cNvPr id="7" name="Slide Number Placeholder 6"/>
          <p:cNvSpPr>
            <a:spLocks noGrp="1"/>
          </p:cNvSpPr>
          <p:nvPr>
            <p:ph type="sldNum" sz="quarter" idx="12"/>
          </p:nvPr>
        </p:nvSpPr>
        <p:spPr/>
        <p:txBody>
          <a:bodyPr/>
          <a:lstStyle/>
          <a:p>
            <a:pPr>
              <a:defRPr/>
            </a:pPr>
            <a:fld id="{065B7237-CA1D-AB43-9BC0-1A0BAD6E7FE3}" type="slidenum">
              <a:rPr lang="en-US" smtClean="0"/>
              <a:pPr>
                <a:defRPr/>
              </a:pPr>
              <a:t>38</a:t>
            </a:fld>
            <a:endParaRPr lang="en-US"/>
          </a:p>
        </p:txBody>
      </p:sp>
      <p:pic>
        <p:nvPicPr>
          <p:cNvPr id="8" name="Picture 7"/>
          <p:cNvPicPr>
            <a:picLocks noChangeAspect="1"/>
          </p:cNvPicPr>
          <p:nvPr/>
        </p:nvPicPr>
        <p:blipFill rotWithShape="1">
          <a:blip r:embed="rId2"/>
          <a:srcRect b="30821"/>
          <a:stretch/>
        </p:blipFill>
        <p:spPr>
          <a:xfrm>
            <a:off x="4569746" y="3590700"/>
            <a:ext cx="4499256" cy="2336306"/>
          </a:xfrm>
          <a:prstGeom prst="rect">
            <a:avLst/>
          </a:prstGeom>
        </p:spPr>
      </p:pic>
    </p:spTree>
    <p:extLst>
      <p:ext uri="{BB962C8B-B14F-4D97-AF65-F5344CB8AC3E}">
        <p14:creationId xmlns:p14="http://schemas.microsoft.com/office/powerpoint/2010/main" val="34727728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3200" b="1" dirty="0"/>
              <a:t>L2: Develop competencies, technical knowledge, critical skills:</a:t>
            </a:r>
            <a:br>
              <a:rPr lang="en-US" sz="3200" b="1" dirty="0"/>
            </a:br>
            <a:r>
              <a:rPr lang="en-US" sz="2400" dirty="0"/>
              <a:t>A </a:t>
            </a:r>
            <a:r>
              <a:rPr lang="ja-JP" altLang="en-US" sz="2400" dirty="0">
                <a:latin typeface="Arial"/>
              </a:rPr>
              <a:t>‘</a:t>
            </a:r>
            <a:r>
              <a:rPr lang="en-US" sz="2400" dirty="0"/>
              <a:t>COMPLEX</a:t>
            </a:r>
            <a:r>
              <a:rPr lang="ja-JP" altLang="en-US" sz="2400" dirty="0">
                <a:latin typeface="Arial"/>
              </a:rPr>
              <a:t>’</a:t>
            </a:r>
            <a:r>
              <a:rPr lang="en-US" sz="2400" dirty="0"/>
              <a:t> OBJECTIVE </a:t>
            </a:r>
          </a:p>
        </p:txBody>
      </p:sp>
      <p:sp>
        <p:nvSpPr>
          <p:cNvPr id="53251" name="Rectangle 3"/>
          <p:cNvSpPr>
            <a:spLocks noGrp="1" noChangeArrowheads="1"/>
          </p:cNvSpPr>
          <p:nvPr>
            <p:ph sz="half" idx="1"/>
          </p:nvPr>
        </p:nvSpPr>
        <p:spPr>
          <a:xfrm>
            <a:off x="109744" y="1600200"/>
            <a:ext cx="4386056" cy="4922642"/>
          </a:xfrm>
          <a:ln>
            <a:solidFill>
              <a:schemeClr val="tx1"/>
            </a:solidFill>
            <a:miter lim="800000"/>
            <a:headEnd/>
            <a:tailEnd/>
          </a:ln>
        </p:spPr>
        <p:txBody>
          <a:bodyPr/>
          <a:lstStyle/>
          <a:p>
            <a:pPr>
              <a:lnSpc>
                <a:spcPct val="80000"/>
              </a:lnSpc>
            </a:pPr>
            <a:r>
              <a:rPr lang="en-US" sz="1400" b="1" dirty="0"/>
              <a:t>Gist:</a:t>
            </a:r>
          </a:p>
          <a:p>
            <a:pPr lvl="2">
              <a:lnSpc>
                <a:spcPct val="80000"/>
              </a:lnSpc>
            </a:pPr>
            <a:r>
              <a:rPr lang="en-US" sz="1000" b="1" dirty="0"/>
              <a:t>OCS will ensure that all our training and development programs, job descriptions, and hiring priorities are aligned with critical knowledge, skills, and abilities needed to achieve our strategic objectives.</a:t>
            </a:r>
          </a:p>
          <a:p>
            <a:pPr lvl="2">
              <a:lnSpc>
                <a:spcPct val="80000"/>
              </a:lnSpc>
            </a:pPr>
            <a:r>
              <a:rPr lang="en-US" sz="1000" b="1" dirty="0"/>
              <a:t>Timely  alignment of development with objectives</a:t>
            </a:r>
          </a:p>
          <a:p>
            <a:pPr lvl="2">
              <a:lnSpc>
                <a:spcPct val="80000"/>
              </a:lnSpc>
            </a:pPr>
            <a:r>
              <a:rPr lang="en-US" sz="1000" b="1" dirty="0"/>
              <a:t>Continuing and timely  evolution of KSA (Knowledge, Skills, Abilities) to meet the dynamics of the market. &lt;--David S</a:t>
            </a:r>
            <a:endParaRPr lang="en-US" sz="1200" b="1" dirty="0"/>
          </a:p>
          <a:p>
            <a:pPr>
              <a:lnSpc>
                <a:spcPct val="80000"/>
              </a:lnSpc>
            </a:pPr>
            <a:r>
              <a:rPr lang="en-US" sz="1400" b="1" dirty="0"/>
              <a:t>Assumption: leadership is a competency &lt;-Larry</a:t>
            </a:r>
          </a:p>
          <a:p>
            <a:pPr>
              <a:lnSpc>
                <a:spcPct val="80000"/>
              </a:lnSpc>
            </a:pPr>
            <a:r>
              <a:rPr lang="en-US" sz="1400" b="1" dirty="0"/>
              <a:t>Stakeholders</a:t>
            </a:r>
          </a:p>
          <a:p>
            <a:pPr lvl="1">
              <a:lnSpc>
                <a:spcPct val="80000"/>
              </a:lnSpc>
            </a:pPr>
            <a:r>
              <a:rPr lang="en-US" sz="1200" b="1" dirty="0"/>
              <a:t>Direct:  {</a:t>
            </a:r>
            <a:r>
              <a:rPr lang="en-US" sz="1100" b="1" dirty="0"/>
              <a:t>Operations Employees, Training &amp; Development, HR,}</a:t>
            </a:r>
          </a:p>
          <a:p>
            <a:pPr lvl="1">
              <a:lnSpc>
                <a:spcPct val="80000"/>
              </a:lnSpc>
            </a:pPr>
            <a:r>
              <a:rPr lang="en-US" sz="1100" b="1" dirty="0"/>
              <a:t>Indirect: Customers</a:t>
            </a:r>
          </a:p>
          <a:p>
            <a:pPr>
              <a:lnSpc>
                <a:spcPct val="80000"/>
              </a:lnSpc>
            </a:pPr>
            <a:r>
              <a:rPr lang="en-US" sz="1200" b="1" dirty="0"/>
              <a:t>Type: </a:t>
            </a:r>
            <a:r>
              <a:rPr lang="en-US" sz="1200" b="1" i="1" dirty="0"/>
              <a:t>Complex</a:t>
            </a:r>
            <a:r>
              <a:rPr lang="en-US" sz="1200" b="1" dirty="0"/>
              <a:t> Objective: See detail following.</a:t>
            </a:r>
          </a:p>
          <a:p>
            <a:pPr lvl="1">
              <a:lnSpc>
                <a:spcPct val="80000"/>
              </a:lnSpc>
            </a:pPr>
            <a:r>
              <a:rPr lang="en-US" sz="1600" b="1" dirty="0">
                <a:solidFill>
                  <a:srgbClr val="FF0000"/>
                </a:solidFill>
              </a:rPr>
              <a:t>Anticipation</a:t>
            </a:r>
          </a:p>
          <a:p>
            <a:pPr lvl="2">
              <a:lnSpc>
                <a:spcPct val="80000"/>
              </a:lnSpc>
            </a:pPr>
            <a:r>
              <a:rPr lang="en-US" sz="1400" b="1" dirty="0">
                <a:solidFill>
                  <a:srgbClr val="FF0000"/>
                </a:solidFill>
              </a:rPr>
              <a:t>Gist: how well we foresee when what we need to build up</a:t>
            </a:r>
          </a:p>
          <a:p>
            <a:pPr lvl="1">
              <a:lnSpc>
                <a:spcPct val="80000"/>
              </a:lnSpc>
            </a:pPr>
            <a:r>
              <a:rPr lang="en-US" sz="1100" b="1" dirty="0"/>
              <a:t>Currency</a:t>
            </a:r>
          </a:p>
          <a:p>
            <a:pPr lvl="2">
              <a:lnSpc>
                <a:spcPct val="80000"/>
              </a:lnSpc>
            </a:pPr>
            <a:r>
              <a:rPr lang="en-US" sz="1050" b="1" dirty="0"/>
              <a:t>Gist: how  well we have managed to keep up with our needs, avoiding shortfalls</a:t>
            </a:r>
          </a:p>
          <a:p>
            <a:pPr lvl="1">
              <a:lnSpc>
                <a:spcPct val="80000"/>
              </a:lnSpc>
            </a:pPr>
            <a:r>
              <a:rPr lang="en-US" sz="1100" b="1" dirty="0"/>
              <a:t>Effectiveness</a:t>
            </a:r>
          </a:p>
          <a:p>
            <a:pPr lvl="2">
              <a:lnSpc>
                <a:spcPct val="80000"/>
              </a:lnSpc>
            </a:pPr>
            <a:r>
              <a:rPr lang="en-US" sz="1050" b="1" dirty="0"/>
              <a:t>Gist: how good we are at successfully deploying our skills in practice</a:t>
            </a:r>
          </a:p>
          <a:p>
            <a:pPr lvl="1">
              <a:lnSpc>
                <a:spcPct val="80000"/>
              </a:lnSpc>
            </a:pPr>
            <a:r>
              <a:rPr lang="en-US" sz="1100" b="1" dirty="0"/>
              <a:t>Alignment</a:t>
            </a:r>
          </a:p>
          <a:p>
            <a:pPr lvl="2">
              <a:lnSpc>
                <a:spcPct val="80000"/>
              </a:lnSpc>
            </a:pPr>
            <a:r>
              <a:rPr lang="en-US" sz="1050" b="1" dirty="0"/>
              <a:t>Gist: how well we align our skills with real current objectives</a:t>
            </a:r>
          </a:p>
          <a:p>
            <a:pPr lvl="1">
              <a:lnSpc>
                <a:spcPct val="80000"/>
              </a:lnSpc>
            </a:pPr>
            <a:r>
              <a:rPr lang="en-US" sz="1100" b="1" dirty="0"/>
              <a:t>Employee Morale??</a:t>
            </a:r>
          </a:p>
          <a:p>
            <a:pPr lvl="1">
              <a:lnSpc>
                <a:spcPct val="80000"/>
              </a:lnSpc>
            </a:pPr>
            <a:endParaRPr lang="en-US" sz="1100" b="1" dirty="0"/>
          </a:p>
          <a:p>
            <a:pPr>
              <a:lnSpc>
                <a:spcPct val="80000"/>
              </a:lnSpc>
            </a:pPr>
            <a:endParaRPr lang="en-US" sz="1200" b="1"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846937266"/>
              </p:ext>
            </p:extLst>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fld id="{8EFD6E19-5A1B-164E-8FB0-041B70FEEEAB}"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065B7237-CA1D-AB43-9BC0-1A0BAD6E7FE3}" type="slidenum">
              <a:rPr lang="en-US" smtClean="0"/>
              <a:pPr>
                <a:defRPr/>
              </a:pPr>
              <a:t>39</a:t>
            </a:fld>
            <a:endParaRPr lang="en-US"/>
          </a:p>
        </p:txBody>
      </p:sp>
    </p:spTree>
    <p:extLst>
      <p:ext uri="{BB962C8B-B14F-4D97-AF65-F5344CB8AC3E}">
        <p14:creationId xmlns:p14="http://schemas.microsoft.com/office/powerpoint/2010/main" val="32917268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Why are modelling and specification languages missing good ways to specify qualities ?</a:t>
            </a:r>
            <a:endParaRPr lang="en-GB" sz="3200" dirty="0"/>
          </a:p>
        </p:txBody>
      </p:sp>
      <p:sp>
        <p:nvSpPr>
          <p:cNvPr id="3" name="Content Placeholder 2"/>
          <p:cNvSpPr>
            <a:spLocks noGrp="1"/>
          </p:cNvSpPr>
          <p:nvPr>
            <p:ph idx="1"/>
          </p:nvPr>
        </p:nvSpPr>
        <p:spPr/>
        <p:txBody>
          <a:bodyPr/>
          <a:lstStyle/>
          <a:p>
            <a:r>
              <a:rPr lang="en-GB" dirty="0" smtClean="0"/>
              <a:t>My Opinions and Theories:</a:t>
            </a:r>
          </a:p>
          <a:p>
            <a:pPr lvl="1"/>
            <a:r>
              <a:rPr lang="en-GB" dirty="0" smtClean="0"/>
              <a:t>The Software/IT business is </a:t>
            </a:r>
            <a:r>
              <a:rPr lang="en-GB" i="1" dirty="0" smtClean="0"/>
              <a:t>quite immature </a:t>
            </a:r>
            <a:r>
              <a:rPr lang="en-GB" dirty="0" smtClean="0"/>
              <a:t>regarding quality management</a:t>
            </a:r>
          </a:p>
          <a:p>
            <a:pPr lvl="1"/>
            <a:r>
              <a:rPr lang="en-GB" dirty="0" smtClean="0"/>
              <a:t>Most IT/</a:t>
            </a:r>
            <a:r>
              <a:rPr lang="en-GB" dirty="0" err="1" smtClean="0"/>
              <a:t>Sw</a:t>
            </a:r>
            <a:r>
              <a:rPr lang="en-GB" dirty="0" smtClean="0"/>
              <a:t> people do not know how to treat qualities </a:t>
            </a:r>
            <a:r>
              <a:rPr lang="en-GB" i="1" dirty="0" smtClean="0"/>
              <a:t>quantitatively</a:t>
            </a:r>
            <a:r>
              <a:rPr lang="en-GB" dirty="0" smtClean="0"/>
              <a:t> (like engineers and scientists do)</a:t>
            </a:r>
          </a:p>
          <a:p>
            <a:pPr lvl="1"/>
            <a:r>
              <a:rPr lang="en-GB" dirty="0" smtClean="0"/>
              <a:t>Our ‘model’ of reality is too strongly based on programming, logic, algorithms: no programming language ever considerers and quality directly</a:t>
            </a:r>
          </a:p>
          <a:p>
            <a:pPr lvl="2"/>
            <a:r>
              <a:rPr lang="en-GB" dirty="0" smtClean="0"/>
              <a:t>But we can ‘program’ things (designs) that </a:t>
            </a:r>
            <a:r>
              <a:rPr lang="en-GB" i="1" dirty="0" smtClean="0"/>
              <a:t>result</a:t>
            </a:r>
            <a:r>
              <a:rPr lang="en-GB" dirty="0" smtClean="0"/>
              <a:t> in qualities</a:t>
            </a:r>
            <a:endParaRPr lang="en-GB" dirty="0"/>
          </a:p>
        </p:txBody>
      </p:sp>
      <p:sp>
        <p:nvSpPr>
          <p:cNvPr id="4" name="Date Placeholder 3"/>
          <p:cNvSpPr>
            <a:spLocks noGrp="1"/>
          </p:cNvSpPr>
          <p:nvPr>
            <p:ph type="dt" sz="half" idx="10"/>
          </p:nvPr>
        </p:nvSpPr>
        <p:spPr/>
        <p:txBody>
          <a:bodyPr/>
          <a:lstStyle/>
          <a:p>
            <a:pPr>
              <a:defRPr/>
            </a:pPr>
            <a:fld id="{16B6B5E5-A8B3-7D4D-A297-3113A9FEF41B}"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4</a:t>
            </a:fld>
            <a:endParaRPr lang="en-US"/>
          </a:p>
        </p:txBody>
      </p:sp>
    </p:spTree>
    <p:extLst>
      <p:ext uri="{BB962C8B-B14F-4D97-AF65-F5344CB8AC3E}">
        <p14:creationId xmlns:p14="http://schemas.microsoft.com/office/powerpoint/2010/main" val="32783200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477998"/>
          </a:xfrm>
        </p:spPr>
        <p:txBody>
          <a:bodyPr/>
          <a:lstStyle/>
          <a:p>
            <a:r>
              <a:rPr lang="en-US" sz="3600" dirty="0"/>
              <a:t>L2.Anticipation</a:t>
            </a:r>
          </a:p>
        </p:txBody>
      </p:sp>
      <p:sp>
        <p:nvSpPr>
          <p:cNvPr id="55299" name="Rectangle 3"/>
          <p:cNvSpPr>
            <a:spLocks noGrp="1" noChangeArrowheads="1"/>
          </p:cNvSpPr>
          <p:nvPr>
            <p:ph sz="half" idx="1"/>
          </p:nvPr>
        </p:nvSpPr>
        <p:spPr>
          <a:xfrm>
            <a:off x="543656" y="752636"/>
            <a:ext cx="4081256" cy="5785886"/>
          </a:xfrm>
        </p:spPr>
        <p:txBody>
          <a:bodyPr/>
          <a:lstStyle/>
          <a:p>
            <a:pPr marL="0" indent="0">
              <a:lnSpc>
                <a:spcPct val="80000"/>
              </a:lnSpc>
              <a:buNone/>
            </a:pPr>
            <a:r>
              <a:rPr lang="en-US" sz="1400" b="1" dirty="0"/>
              <a:t>Gist: how well we foresee when &amp; what we need to build up</a:t>
            </a:r>
          </a:p>
          <a:p>
            <a:pPr marL="0" indent="0">
              <a:lnSpc>
                <a:spcPct val="80000"/>
              </a:lnSpc>
              <a:buNone/>
            </a:pPr>
            <a:r>
              <a:rPr lang="en-US" sz="1400" b="1" dirty="0"/>
              <a:t>Stakeholders see L2, Ops Employees</a:t>
            </a:r>
          </a:p>
          <a:p>
            <a:pPr marL="0" indent="0">
              <a:lnSpc>
                <a:spcPct val="80000"/>
              </a:lnSpc>
              <a:buNone/>
            </a:pPr>
            <a:r>
              <a:rPr lang="en-US" sz="1800" b="1" dirty="0">
                <a:solidFill>
                  <a:srgbClr val="FF0000"/>
                </a:solidFill>
              </a:rPr>
              <a:t>Scale: </a:t>
            </a:r>
            <a:r>
              <a:rPr lang="en-US" sz="1600" b="1" dirty="0">
                <a:solidFill>
                  <a:srgbClr val="FF0000"/>
                </a:solidFill>
              </a:rPr>
              <a:t>% of critical actually needed CTK {Competencies, Technical Knowledge, Critical Skills} which we correctly foresaw in a timely manner as judged with hindsight.</a:t>
            </a:r>
          </a:p>
          <a:p>
            <a:pPr marL="0" indent="0">
              <a:lnSpc>
                <a:spcPct val="80000"/>
              </a:lnSpc>
              <a:buNone/>
            </a:pPr>
            <a:r>
              <a:rPr lang="en-US" sz="1200" b="1" dirty="0"/>
              <a:t>CTK: Defined as: Competencies, Technical Knowledge and Critical Skills</a:t>
            </a:r>
          </a:p>
          <a:p>
            <a:pPr marL="0" indent="0">
              <a:lnSpc>
                <a:spcPct val="80000"/>
              </a:lnSpc>
              <a:buNone/>
            </a:pPr>
            <a:r>
              <a:rPr lang="en-US" sz="1400" b="1" dirty="0"/>
              <a:t>&lt;Meter [Monthly Report to WE] </a:t>
            </a:r>
          </a:p>
          <a:p>
            <a:pPr marL="457200" lvl="1" indent="0">
              <a:lnSpc>
                <a:spcPct val="80000"/>
              </a:lnSpc>
              <a:buNone/>
            </a:pPr>
            <a:r>
              <a:rPr lang="en-US" sz="1200" b="1" dirty="0"/>
              <a:t>Self identification against a pre-described list of CTKs  &lt;-Larry &amp; Team</a:t>
            </a:r>
          </a:p>
          <a:p>
            <a:pPr marL="914400" lvl="2" indent="0">
              <a:lnSpc>
                <a:spcPct val="80000"/>
              </a:lnSpc>
              <a:buNone/>
            </a:pPr>
            <a:r>
              <a:rPr lang="en-US" sz="1000" b="1" dirty="0"/>
              <a:t>Rationale: helps individual feedback and learning</a:t>
            </a:r>
          </a:p>
          <a:p>
            <a:pPr marL="914400" lvl="2" indent="0">
              <a:lnSpc>
                <a:spcPct val="80000"/>
              </a:lnSpc>
              <a:buNone/>
            </a:pPr>
            <a:r>
              <a:rPr lang="en-US" sz="1000" b="1" dirty="0"/>
              <a:t>Problem: is the list current needs, not the old set? &gt;</a:t>
            </a:r>
          </a:p>
          <a:p>
            <a:pPr marL="0" indent="0">
              <a:lnSpc>
                <a:spcPct val="80000"/>
              </a:lnSpc>
              <a:buNone/>
            </a:pPr>
            <a:endParaRPr lang="en-US" sz="1400" b="1" dirty="0" smtClean="0"/>
          </a:p>
          <a:p>
            <a:pPr marL="0" indent="0">
              <a:lnSpc>
                <a:spcPct val="80000"/>
              </a:lnSpc>
              <a:buNone/>
            </a:pPr>
            <a:r>
              <a:rPr lang="en-US" sz="1400" b="1" dirty="0" smtClean="0"/>
              <a:t>Benchmarks</a:t>
            </a:r>
            <a:r>
              <a:rPr lang="en-US" sz="1400" b="1" dirty="0"/>
              <a:t>=======</a:t>
            </a:r>
            <a:r>
              <a:rPr lang="en-US" sz="1400" b="1" dirty="0" smtClean="0"/>
              <a:t>==</a:t>
            </a:r>
            <a:r>
              <a:rPr lang="en-US" sz="1400" b="1" dirty="0"/>
              <a:t>=== </a:t>
            </a:r>
            <a:r>
              <a:rPr lang="ja-JP" altLang="en-US" sz="1400" b="1" dirty="0">
                <a:latin typeface="Arial"/>
              </a:rPr>
              <a:t>“</a:t>
            </a:r>
            <a:r>
              <a:rPr lang="en-US" sz="1400" b="1" dirty="0"/>
              <a:t>What</a:t>
            </a:r>
            <a:r>
              <a:rPr lang="ja-JP" altLang="en-US" sz="1400" b="1" dirty="0">
                <a:latin typeface="Arial"/>
              </a:rPr>
              <a:t>’</a:t>
            </a:r>
            <a:r>
              <a:rPr lang="en-US" sz="1400" b="1" dirty="0"/>
              <a:t>s the situation?</a:t>
            </a:r>
            <a:r>
              <a:rPr lang="ja-JP" altLang="en-US" sz="1400" b="1" dirty="0">
                <a:latin typeface="Arial"/>
              </a:rPr>
              <a:t>”</a:t>
            </a:r>
            <a:endParaRPr lang="en-US" sz="1400" b="1" dirty="0"/>
          </a:p>
          <a:p>
            <a:pPr marL="0" indent="0">
              <a:lnSpc>
                <a:spcPct val="80000"/>
              </a:lnSpc>
              <a:buNone/>
            </a:pPr>
            <a:endParaRPr lang="en-US" sz="1400" b="1" dirty="0" smtClean="0">
              <a:solidFill>
                <a:srgbClr val="FF3300"/>
              </a:solidFill>
            </a:endParaRPr>
          </a:p>
          <a:p>
            <a:pPr marL="0" indent="0">
              <a:lnSpc>
                <a:spcPct val="80000"/>
              </a:lnSpc>
              <a:buNone/>
            </a:pPr>
            <a:r>
              <a:rPr lang="en-US" sz="1400" b="1" dirty="0" smtClean="0">
                <a:solidFill>
                  <a:srgbClr val="FF3300"/>
                </a:solidFill>
              </a:rPr>
              <a:t>Our </a:t>
            </a:r>
            <a:r>
              <a:rPr lang="en-US" sz="1400" b="1" dirty="0">
                <a:solidFill>
                  <a:srgbClr val="FF3300"/>
                </a:solidFill>
              </a:rPr>
              <a:t>Past</a:t>
            </a:r>
            <a:r>
              <a:rPr lang="en-US" sz="1400" b="1" dirty="0"/>
              <a:t>:  Past [Competency 200x, End May 200x]  50% to 90% ?.</a:t>
            </a:r>
          </a:p>
          <a:p>
            <a:pPr marL="457200" lvl="1" indent="0">
              <a:lnSpc>
                <a:spcPct val="80000"/>
              </a:lnSpc>
              <a:buNone/>
            </a:pPr>
            <a:r>
              <a:rPr lang="en-US" sz="1200" b="1" dirty="0"/>
              <a:t>&lt;- Group guesses  </a:t>
            </a:r>
            <a:r>
              <a:rPr lang="ja-JP" altLang="en-US" sz="1200" b="1" dirty="0">
                <a:latin typeface="Arial"/>
              </a:rPr>
              <a:t>“</a:t>
            </a:r>
            <a:r>
              <a:rPr lang="en-US" sz="1200" b="1" dirty="0"/>
              <a:t> No comparable measures, these are educated guesses.</a:t>
            </a:r>
            <a:r>
              <a:rPr lang="ja-JP" altLang="en-US" sz="1200" b="1" dirty="0">
                <a:latin typeface="Arial"/>
              </a:rPr>
              <a:t>”</a:t>
            </a:r>
            <a:endParaRPr lang="en-US" sz="1200" b="1" dirty="0"/>
          </a:p>
          <a:p>
            <a:pPr marL="0" indent="0">
              <a:lnSpc>
                <a:spcPct val="80000"/>
              </a:lnSpc>
              <a:buNone/>
            </a:pPr>
            <a:r>
              <a:rPr lang="en-US" sz="1200" b="1" dirty="0"/>
              <a:t>[Federal Highways Administration, 1996]&lt;Ray will supply&gt; %&lt;- Ray, Public Domain</a:t>
            </a:r>
          </a:p>
          <a:p>
            <a:pPr marL="0" indent="0">
              <a:lnSpc>
                <a:spcPct val="80000"/>
              </a:lnSpc>
              <a:buNone/>
            </a:pPr>
            <a:r>
              <a:rPr lang="en-US" sz="1200" b="1" dirty="0"/>
              <a:t>[Center for Creative Leadership, Personal Skills Measurement]   ___% &lt;--Larry</a:t>
            </a:r>
          </a:p>
          <a:p>
            <a:pPr marL="0" indent="0">
              <a:lnSpc>
                <a:spcPct val="80000"/>
              </a:lnSpc>
              <a:buNone/>
            </a:pPr>
            <a:r>
              <a:rPr lang="en-US" sz="1200" b="1" dirty="0"/>
              <a:t>See Measuring Value of human assets/Capital: Harvard, Bruce, </a:t>
            </a:r>
          </a:p>
          <a:p>
            <a:pPr marL="0" indent="0">
              <a:lnSpc>
                <a:spcPct val="80000"/>
              </a:lnSpc>
              <a:buNone/>
            </a:pPr>
            <a:r>
              <a:rPr lang="en-US" sz="1400" b="1" dirty="0"/>
              <a:t>Record &lt;[{GE , Xerox, Motorola, FDIC Bank Examiner Program &lt;-David </a:t>
            </a:r>
            <a:r>
              <a:rPr lang="en-US" sz="1400" b="1" dirty="0" err="1"/>
              <a:t>Sxxxx</a:t>
            </a:r>
            <a:r>
              <a:rPr lang="en-US" sz="1400" b="1" dirty="0"/>
              <a:t>} ???]&gt;</a:t>
            </a:r>
          </a:p>
          <a:p>
            <a:pPr marL="0" indent="0">
              <a:lnSpc>
                <a:spcPct val="80000"/>
              </a:lnSpc>
              <a:buNone/>
            </a:pPr>
            <a:r>
              <a:rPr lang="en-US" sz="1400" b="1" dirty="0"/>
              <a:t>Trend [End 200z]  Our Past - some %</a:t>
            </a:r>
          </a:p>
          <a:p>
            <a:pPr marL="457200" lvl="1" indent="0">
              <a:lnSpc>
                <a:spcPct val="80000"/>
              </a:lnSpc>
              <a:buNone/>
            </a:pPr>
            <a:r>
              <a:rPr lang="en-US" sz="1200" b="1" dirty="0"/>
              <a:t>Rationale: the firm is going into markets we are not really aware of &lt;-Larry</a:t>
            </a:r>
          </a:p>
          <a:p>
            <a:pPr marL="0" indent="0">
              <a:lnSpc>
                <a:spcPct val="80000"/>
              </a:lnSpc>
              <a:buNone/>
            </a:pPr>
            <a:endParaRPr lang="en-US" sz="1400" b="1" dirty="0"/>
          </a:p>
        </p:txBody>
      </p:sp>
      <p:sp>
        <p:nvSpPr>
          <p:cNvPr id="2" name="Content Placeholder 1"/>
          <p:cNvSpPr>
            <a:spLocks noGrp="1"/>
          </p:cNvSpPr>
          <p:nvPr>
            <p:ph sz="half" idx="2"/>
          </p:nvPr>
        </p:nvSpPr>
        <p:spPr>
          <a:xfrm>
            <a:off x="4734656" y="752636"/>
            <a:ext cx="4409344" cy="5785886"/>
          </a:xfrm>
        </p:spPr>
        <p:txBody>
          <a:bodyPr/>
          <a:lstStyle/>
          <a:p>
            <a:pPr marL="0" indent="0">
              <a:lnSpc>
                <a:spcPct val="80000"/>
              </a:lnSpc>
              <a:buNone/>
            </a:pPr>
            <a:r>
              <a:rPr lang="en-US" sz="1600" b="1" dirty="0"/>
              <a:t>=========Targets ========  What results do stakeholders want? </a:t>
            </a:r>
            <a:r>
              <a:rPr lang="en-US" sz="1600" b="1" dirty="0" smtClean="0"/>
              <a:t>=</a:t>
            </a:r>
            <a:r>
              <a:rPr lang="en-US" sz="1600" b="1" dirty="0"/>
              <a:t>====</a:t>
            </a:r>
          </a:p>
          <a:p>
            <a:pPr marL="0" indent="0">
              <a:lnSpc>
                <a:spcPct val="80000"/>
              </a:lnSpc>
              <a:buNone/>
            </a:pPr>
            <a:endParaRPr lang="en-US" sz="1600" b="1" dirty="0" smtClean="0"/>
          </a:p>
          <a:p>
            <a:pPr marL="0" indent="0">
              <a:lnSpc>
                <a:spcPct val="80000"/>
              </a:lnSpc>
              <a:buNone/>
            </a:pPr>
            <a:r>
              <a:rPr lang="en-US" sz="1600" b="1" dirty="0" smtClean="0"/>
              <a:t>Ideal</a:t>
            </a:r>
            <a:r>
              <a:rPr lang="en-US" sz="1600" b="1" dirty="0"/>
              <a:t>: 100%</a:t>
            </a:r>
          </a:p>
          <a:p>
            <a:pPr marL="0" indent="0">
              <a:lnSpc>
                <a:spcPct val="80000"/>
              </a:lnSpc>
              <a:buNone/>
            </a:pPr>
            <a:endParaRPr lang="en-US" sz="1600" b="1" dirty="0" smtClean="0"/>
          </a:p>
          <a:p>
            <a:pPr marL="0" indent="0">
              <a:lnSpc>
                <a:spcPct val="80000"/>
              </a:lnSpc>
              <a:buNone/>
            </a:pPr>
            <a:r>
              <a:rPr lang="en-US" sz="1600" b="1" dirty="0" smtClean="0"/>
              <a:t>Wish </a:t>
            </a:r>
            <a:r>
              <a:rPr lang="en-US" sz="1600" b="1" dirty="0"/>
              <a:t>[ End 200q, Operations]  98% &lt;-- David </a:t>
            </a:r>
            <a:r>
              <a:rPr lang="en-US" sz="1600" b="1" dirty="0" err="1"/>
              <a:t>Sxx</a:t>
            </a:r>
            <a:endParaRPr lang="en-US" sz="1600" b="1" dirty="0"/>
          </a:p>
          <a:p>
            <a:pPr marL="457200" lvl="1" indent="0">
              <a:lnSpc>
                <a:spcPct val="80000"/>
              </a:lnSpc>
              <a:buNone/>
            </a:pPr>
            <a:r>
              <a:rPr lang="en-US" sz="1400" b="1" dirty="0"/>
              <a:t>Rationale: allows us to immediately react to changes in the market.. See Objectives like {I2, C2}</a:t>
            </a:r>
          </a:p>
          <a:p>
            <a:pPr marL="0" indent="0">
              <a:lnSpc>
                <a:spcPct val="80000"/>
              </a:lnSpc>
              <a:buNone/>
            </a:pPr>
            <a:endParaRPr lang="en-US" sz="2000" b="1" dirty="0" smtClean="0">
              <a:solidFill>
                <a:srgbClr val="FF0000"/>
              </a:solidFill>
            </a:endParaRPr>
          </a:p>
          <a:p>
            <a:pPr marL="0" indent="0">
              <a:lnSpc>
                <a:spcPct val="80000"/>
              </a:lnSpc>
              <a:buNone/>
            </a:pPr>
            <a:r>
              <a:rPr lang="en-US" sz="2000" b="1" dirty="0" smtClean="0">
                <a:solidFill>
                  <a:srgbClr val="FF0000"/>
                </a:solidFill>
              </a:rPr>
              <a:t>Goal </a:t>
            </a:r>
            <a:r>
              <a:rPr lang="en-US" sz="2000" b="1" dirty="0">
                <a:solidFill>
                  <a:srgbClr val="FF0000"/>
                </a:solidFill>
              </a:rPr>
              <a:t>[End 200z, Our Corp., CTKs necessary to process the current business] 100%&lt;--</a:t>
            </a:r>
            <a:r>
              <a:rPr lang="en-US" sz="2000" b="1" dirty="0" smtClean="0">
                <a:solidFill>
                  <a:srgbClr val="FF0000"/>
                </a:solidFill>
              </a:rPr>
              <a:t>Larry</a:t>
            </a:r>
            <a:endParaRPr lang="en-US" sz="1600" b="1" dirty="0" smtClean="0"/>
          </a:p>
          <a:p>
            <a:pPr marL="0" indent="0">
              <a:lnSpc>
                <a:spcPct val="70000"/>
              </a:lnSpc>
              <a:buNone/>
            </a:pPr>
            <a:endParaRPr lang="en-US" sz="1600" b="1" dirty="0"/>
          </a:p>
          <a:p>
            <a:pPr marL="0" indent="0">
              <a:lnSpc>
                <a:spcPct val="70000"/>
              </a:lnSpc>
              <a:buNone/>
            </a:pPr>
            <a:r>
              <a:rPr lang="en-US" sz="1600" b="1" dirty="0" smtClean="0"/>
              <a:t>=</a:t>
            </a:r>
            <a:r>
              <a:rPr lang="en-US" sz="1600" b="1" dirty="0"/>
              <a:t>============ Constraints ====</a:t>
            </a:r>
            <a:r>
              <a:rPr lang="en-US" sz="1600" b="1" dirty="0" smtClean="0"/>
              <a:t>==</a:t>
            </a:r>
            <a:r>
              <a:rPr lang="en-US" sz="1600" b="1" dirty="0"/>
              <a:t>========</a:t>
            </a:r>
          </a:p>
          <a:p>
            <a:pPr marL="0" indent="0">
              <a:lnSpc>
                <a:spcPct val="70000"/>
              </a:lnSpc>
              <a:buNone/>
            </a:pPr>
            <a:endParaRPr lang="en-US" sz="1600" b="1" dirty="0" smtClean="0"/>
          </a:p>
          <a:p>
            <a:pPr marL="0" indent="0">
              <a:lnSpc>
                <a:spcPct val="70000"/>
              </a:lnSpc>
              <a:buNone/>
            </a:pPr>
            <a:r>
              <a:rPr lang="en-US" sz="1600" b="1" dirty="0" smtClean="0"/>
              <a:t>Fail </a:t>
            </a:r>
            <a:r>
              <a:rPr lang="en-US" sz="1600" b="1" dirty="0"/>
              <a:t>[End 200y, Operations] 80% &lt;--  Con</a:t>
            </a:r>
          </a:p>
          <a:p>
            <a:pPr marL="457200" lvl="1" indent="0">
              <a:lnSpc>
                <a:spcPct val="70000"/>
              </a:lnSpc>
              <a:buNone/>
            </a:pPr>
            <a:r>
              <a:rPr lang="en-US" sz="1400" b="1" dirty="0"/>
              <a:t>Assumption: if we can</a:t>
            </a:r>
            <a:r>
              <a:rPr lang="ja-JP" altLang="en-US" sz="1400" b="1" dirty="0">
                <a:latin typeface="Arial"/>
              </a:rPr>
              <a:t>’</a:t>
            </a:r>
            <a:r>
              <a:rPr lang="en-US" sz="1400" b="1" dirty="0"/>
              <a:t>t get 80% then we must question whether the strategies we are employing are any good &lt;-Con</a:t>
            </a:r>
          </a:p>
          <a:p>
            <a:pPr marL="457200" lvl="1" indent="0">
              <a:lnSpc>
                <a:spcPct val="70000"/>
              </a:lnSpc>
              <a:buNone/>
            </a:pPr>
            <a:r>
              <a:rPr lang="en-US" sz="1400" b="1" dirty="0"/>
              <a:t>Assumption: our business is going to change steadily at 10% per year &lt;- Con</a:t>
            </a:r>
          </a:p>
          <a:p>
            <a:pPr marL="457200" lvl="1" indent="0">
              <a:lnSpc>
                <a:spcPct val="70000"/>
              </a:lnSpc>
              <a:buNone/>
            </a:pPr>
            <a:r>
              <a:rPr lang="en-US" sz="1400" b="1" dirty="0"/>
              <a:t>Rationale: we  need 100% of CTKs necessary to process the current portfolio</a:t>
            </a:r>
          </a:p>
          <a:p>
            <a:pPr marL="457200" lvl="1" indent="0">
              <a:lnSpc>
                <a:spcPct val="70000"/>
              </a:lnSpc>
              <a:buNone/>
            </a:pPr>
            <a:r>
              <a:rPr lang="en-US" sz="1400" b="1" dirty="0"/>
              <a:t>Note there is a method for backing into this number &lt;-Larry</a:t>
            </a:r>
          </a:p>
          <a:p>
            <a:pPr marL="457200" lvl="1" indent="0">
              <a:lnSpc>
                <a:spcPct val="70000"/>
              </a:lnSpc>
              <a:buNone/>
            </a:pPr>
            <a:r>
              <a:rPr lang="en-US" sz="1400" b="1" dirty="0"/>
              <a:t>Rationale: &lt; if bad then employee dissatisfaction, losses, wasted days of training…….&gt;   &lt;- Con</a:t>
            </a:r>
          </a:p>
          <a:p>
            <a:pPr marL="0" indent="0">
              <a:lnSpc>
                <a:spcPct val="70000"/>
              </a:lnSpc>
              <a:buNone/>
            </a:pPr>
            <a:r>
              <a:rPr lang="en-US" sz="1600" b="1" dirty="0"/>
              <a:t>Best Bank: Generic Constraint: must be better % than any other known bank Record  in USA.</a:t>
            </a:r>
          </a:p>
          <a:p>
            <a:pPr marL="0" indent="0">
              <a:buNone/>
            </a:pPr>
            <a:endParaRPr lang="en-GB" sz="3200" dirty="0"/>
          </a:p>
        </p:txBody>
      </p:sp>
      <p:sp>
        <p:nvSpPr>
          <p:cNvPr id="3" name="Date Placeholder 2"/>
          <p:cNvSpPr>
            <a:spLocks noGrp="1"/>
          </p:cNvSpPr>
          <p:nvPr>
            <p:ph type="dt" sz="half" idx="10"/>
          </p:nvPr>
        </p:nvSpPr>
        <p:spPr/>
        <p:txBody>
          <a:bodyPr/>
          <a:lstStyle/>
          <a:p>
            <a:pPr>
              <a:defRPr/>
            </a:pPr>
            <a:fld id="{A9716D83-9216-3D41-A66E-4707A8F6C633}" type="datetime3">
              <a:rPr lang="en-GB" smtClean="0"/>
              <a:t>15 January 2014</a:t>
            </a:fld>
            <a:endParaRPr lang="en-US"/>
          </a:p>
        </p:txBody>
      </p:sp>
      <p:sp>
        <p:nvSpPr>
          <p:cNvPr id="4" name="Footer Placeholder 3"/>
          <p:cNvSpPr>
            <a:spLocks noGrp="1"/>
          </p:cNvSpPr>
          <p:nvPr>
            <p:ph type="ftr" sz="quarter" idx="11"/>
          </p:nvPr>
        </p:nvSpPr>
        <p:spPr/>
        <p:txBody>
          <a:bodyPr/>
          <a:lstStyle/>
          <a:p>
            <a:pPr>
              <a:defRPr/>
            </a:pPr>
            <a:r>
              <a:rPr lang="en-US" smtClean="0"/>
              <a:t>Copyright Tom@Gilb.com 2014</a:t>
            </a:r>
            <a:endParaRPr lang="en-US"/>
          </a:p>
        </p:txBody>
      </p:sp>
      <p:sp>
        <p:nvSpPr>
          <p:cNvPr id="5" name="Slide Number Placeholder 4"/>
          <p:cNvSpPr>
            <a:spLocks noGrp="1"/>
          </p:cNvSpPr>
          <p:nvPr>
            <p:ph type="sldNum" sz="quarter" idx="12"/>
          </p:nvPr>
        </p:nvSpPr>
        <p:spPr/>
        <p:txBody>
          <a:bodyPr/>
          <a:lstStyle/>
          <a:p>
            <a:pPr>
              <a:defRPr/>
            </a:pPr>
            <a:fld id="{065B7237-CA1D-AB43-9BC0-1A0BAD6E7FE3}" type="slidenum">
              <a:rPr lang="en-US" smtClean="0"/>
              <a:pPr>
                <a:defRPr/>
              </a:pPr>
              <a:t>40</a:t>
            </a:fld>
            <a:endParaRPr lang="en-US"/>
          </a:p>
        </p:txBody>
      </p:sp>
    </p:spTree>
    <p:extLst>
      <p:ext uri="{BB962C8B-B14F-4D97-AF65-F5344CB8AC3E}">
        <p14:creationId xmlns:p14="http://schemas.microsoft.com/office/powerpoint/2010/main" val="21420537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228600"/>
            <a:ext cx="8153400" cy="609600"/>
          </a:xfrm>
          <a:ln>
            <a:solidFill>
              <a:schemeClr val="tx1"/>
            </a:solidFill>
            <a:miter lim="800000"/>
            <a:headEnd/>
            <a:tailEnd/>
          </a:ln>
        </p:spPr>
        <p:txBody>
          <a:bodyPr/>
          <a:lstStyle/>
          <a:p>
            <a:r>
              <a:rPr lang="en-US" sz="1800">
                <a:latin typeface="Symbol" charset="0"/>
                <a:ea typeface="ヒラギノ角ゴ Pro W3" charset="0"/>
                <a:cs typeface="ヒラギノ角ゴ Pro W3" charset="0"/>
                <a:sym typeface="Symbol" charset="0"/>
              </a:rPr>
              <a:t></a:t>
            </a:r>
            <a:r>
              <a:rPr lang="en-GB" sz="1800"/>
              <a:t>How to quantify </a:t>
            </a:r>
            <a:r>
              <a:rPr lang="en-GB" sz="1800" i="1"/>
              <a:t>any</a:t>
            </a:r>
            <a:r>
              <a:rPr lang="en-GB" sz="1800"/>
              <a:t> ‘qualitative’ management objective.</a:t>
            </a:r>
          </a:p>
        </p:txBody>
      </p:sp>
      <p:sp>
        <p:nvSpPr>
          <p:cNvPr id="6147" name="Rectangle 3"/>
          <p:cNvSpPr>
            <a:spLocks noGrp="1" noChangeArrowheads="1"/>
          </p:cNvSpPr>
          <p:nvPr>
            <p:ph type="body" idx="1"/>
          </p:nvPr>
        </p:nvSpPr>
        <p:spPr>
          <a:xfrm>
            <a:off x="228600" y="1066800"/>
            <a:ext cx="8534400" cy="5029200"/>
          </a:xfrm>
        </p:spPr>
        <p:txBody>
          <a:bodyPr/>
          <a:lstStyle/>
          <a:p>
            <a:pPr>
              <a:lnSpc>
                <a:spcPct val="80000"/>
              </a:lnSpc>
            </a:pPr>
            <a:r>
              <a:rPr lang="en-US" sz="2800"/>
              <a:t>Decompose complex objectives into elementary objectives (see example L2 above).</a:t>
            </a:r>
          </a:p>
          <a:p>
            <a:pPr>
              <a:lnSpc>
                <a:spcPct val="80000"/>
              </a:lnSpc>
            </a:pPr>
            <a:r>
              <a:rPr lang="en-US" sz="2800"/>
              <a:t>Define a </a:t>
            </a:r>
            <a:r>
              <a:rPr lang="ja-JP" altLang="en-US" sz="2800">
                <a:latin typeface="Arial"/>
              </a:rPr>
              <a:t>‘</a:t>
            </a:r>
            <a:r>
              <a:rPr lang="en-US" sz="2800"/>
              <a:t>Scale</a:t>
            </a:r>
            <a:r>
              <a:rPr lang="ja-JP" altLang="en-US" sz="2800">
                <a:latin typeface="Arial"/>
              </a:rPr>
              <a:t>’</a:t>
            </a:r>
            <a:r>
              <a:rPr lang="en-US" sz="2800"/>
              <a:t> of measure</a:t>
            </a:r>
          </a:p>
          <a:p>
            <a:pPr lvl="1">
              <a:lnSpc>
                <a:spcPct val="80000"/>
              </a:lnSpc>
            </a:pPr>
            <a:r>
              <a:rPr lang="en-US" sz="2400"/>
              <a:t>Use common sense</a:t>
            </a:r>
          </a:p>
          <a:p>
            <a:pPr lvl="1">
              <a:lnSpc>
                <a:spcPct val="80000"/>
              </a:lnSpc>
            </a:pPr>
            <a:r>
              <a:rPr lang="en-US" sz="2400"/>
              <a:t>Try Google for ideas</a:t>
            </a:r>
          </a:p>
          <a:p>
            <a:pPr lvl="1">
              <a:lnSpc>
                <a:spcPct val="80000"/>
              </a:lnSpc>
            </a:pPr>
            <a:r>
              <a:rPr lang="en-US" sz="2400"/>
              <a:t>Collect corporate Scale ideas and reuse</a:t>
            </a:r>
          </a:p>
          <a:p>
            <a:pPr>
              <a:lnSpc>
                <a:spcPct val="80000"/>
              </a:lnSpc>
            </a:pPr>
            <a:r>
              <a:rPr lang="en-US" sz="2800"/>
              <a:t>Define a practical </a:t>
            </a:r>
            <a:r>
              <a:rPr lang="ja-JP" altLang="en-US" sz="2800">
                <a:latin typeface="Arial"/>
              </a:rPr>
              <a:t>‘</a:t>
            </a:r>
            <a:r>
              <a:rPr lang="en-US" sz="2800"/>
              <a:t>Meter</a:t>
            </a:r>
            <a:r>
              <a:rPr lang="ja-JP" altLang="en-US" sz="2800">
                <a:latin typeface="Arial"/>
              </a:rPr>
              <a:t>’</a:t>
            </a:r>
            <a:endParaRPr lang="en-US" sz="2800"/>
          </a:p>
          <a:p>
            <a:pPr lvl="1">
              <a:lnSpc>
                <a:spcPct val="80000"/>
              </a:lnSpc>
            </a:pPr>
            <a:r>
              <a:rPr lang="en-US" sz="2400"/>
              <a:t>How to measure progress in practice</a:t>
            </a:r>
          </a:p>
          <a:p>
            <a:pPr lvl="1">
              <a:lnSpc>
                <a:spcPct val="80000"/>
              </a:lnSpc>
            </a:pPr>
            <a:r>
              <a:rPr lang="en-US" sz="2400"/>
              <a:t>Maybe several different ones for different purposes</a:t>
            </a:r>
          </a:p>
          <a:p>
            <a:pPr>
              <a:lnSpc>
                <a:spcPct val="80000"/>
              </a:lnSpc>
            </a:pPr>
            <a:r>
              <a:rPr lang="en-US" sz="2800"/>
              <a:t>Define Numeric Points on the Scale</a:t>
            </a:r>
          </a:p>
          <a:p>
            <a:pPr lvl="1">
              <a:lnSpc>
                <a:spcPct val="80000"/>
              </a:lnSpc>
            </a:pPr>
            <a:r>
              <a:rPr lang="en-US" sz="2400"/>
              <a:t>Benchmarks (Past, Record, Trend)</a:t>
            </a:r>
          </a:p>
          <a:p>
            <a:pPr lvl="1">
              <a:lnSpc>
                <a:spcPct val="80000"/>
              </a:lnSpc>
            </a:pPr>
            <a:r>
              <a:rPr lang="en-US" sz="2400"/>
              <a:t>Constraints (Fail, Survival)</a:t>
            </a:r>
          </a:p>
          <a:p>
            <a:pPr lvl="1">
              <a:lnSpc>
                <a:spcPct val="80000"/>
              </a:lnSpc>
            </a:pPr>
            <a:r>
              <a:rPr lang="en-US" sz="2400"/>
              <a:t>Targets (Goal, Wish, Stretch, Ideal)</a:t>
            </a:r>
          </a:p>
        </p:txBody>
      </p:sp>
      <p:sp>
        <p:nvSpPr>
          <p:cNvPr id="2" name="Date Placeholder 1"/>
          <p:cNvSpPr>
            <a:spLocks noGrp="1"/>
          </p:cNvSpPr>
          <p:nvPr>
            <p:ph type="dt" sz="half" idx="10"/>
          </p:nvPr>
        </p:nvSpPr>
        <p:spPr/>
        <p:txBody>
          <a:bodyPr/>
          <a:lstStyle/>
          <a:p>
            <a:pPr>
              <a:defRPr/>
            </a:pPr>
            <a:fld id="{83A8B64A-B161-274D-803A-2F6EF9D2F230}" type="datetime3">
              <a:rPr lang="en-GB" smtClean="0"/>
              <a:t>15 January 2014</a:t>
            </a:fld>
            <a:endParaRPr lang="en-US"/>
          </a:p>
        </p:txBody>
      </p:sp>
      <p:sp>
        <p:nvSpPr>
          <p:cNvPr id="3" name="Footer Placeholder 2"/>
          <p:cNvSpPr>
            <a:spLocks noGrp="1"/>
          </p:cNvSpPr>
          <p:nvPr>
            <p:ph type="ftr" sz="quarter" idx="11"/>
          </p:nvPr>
        </p:nvSpPr>
        <p:spPr/>
        <p:txBody>
          <a:bodyPr/>
          <a:lstStyle/>
          <a:p>
            <a:pPr>
              <a:defRPr/>
            </a:pPr>
            <a:r>
              <a:rPr lang="en-US" smtClean="0"/>
              <a:t>Copyright Tom@Gilb.com 2014</a:t>
            </a:r>
            <a:endParaRPr lang="en-US"/>
          </a:p>
        </p:txBody>
      </p:sp>
      <p:sp>
        <p:nvSpPr>
          <p:cNvPr id="4" name="Slide Number Placeholder 3"/>
          <p:cNvSpPr>
            <a:spLocks noGrp="1"/>
          </p:cNvSpPr>
          <p:nvPr>
            <p:ph type="sldNum" sz="quarter" idx="12"/>
          </p:nvPr>
        </p:nvSpPr>
        <p:spPr/>
        <p:txBody>
          <a:bodyPr/>
          <a:lstStyle/>
          <a:p>
            <a:pPr>
              <a:defRPr/>
            </a:pPr>
            <a:fld id="{83601A48-1AA7-B342-ADED-40B21123E588}" type="slidenum">
              <a:rPr lang="en-US" smtClean="0"/>
              <a:pPr>
                <a:defRPr/>
              </a:pPr>
              <a:t>41</a:t>
            </a:fld>
            <a:endParaRPr lang="en-US"/>
          </a:p>
        </p:txBody>
      </p:sp>
    </p:spTree>
    <p:extLst>
      <p:ext uri="{BB962C8B-B14F-4D97-AF65-F5344CB8AC3E}">
        <p14:creationId xmlns:p14="http://schemas.microsoft.com/office/powerpoint/2010/main" val="20526486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20"/>
            <a:ext cx="8229600" cy="656966"/>
          </a:xfrm>
        </p:spPr>
        <p:txBody>
          <a:bodyPr>
            <a:noAutofit/>
          </a:bodyPr>
          <a:lstStyle/>
          <a:p>
            <a:r>
              <a:rPr lang="en-GB" sz="2000" b="1" kern="1200" dirty="0" smtClean="0">
                <a:solidFill>
                  <a:schemeClr val="tx1"/>
                </a:solidFill>
                <a:effectLst/>
              </a:rPr>
              <a:t>Real Bank Project : Project Progress Testability</a:t>
            </a:r>
            <a:br>
              <a:rPr lang="en-GB" sz="2000" b="1" kern="1200" dirty="0" smtClean="0">
                <a:solidFill>
                  <a:schemeClr val="tx1"/>
                </a:solidFill>
                <a:effectLst/>
              </a:rPr>
            </a:br>
            <a:r>
              <a:rPr lang="en-GB" sz="2000" b="1" kern="1200" dirty="0" smtClean="0">
                <a:solidFill>
                  <a:schemeClr val="tx1"/>
                </a:solidFill>
                <a:effectLst/>
              </a:rPr>
              <a:t>Quantification of the most-critical project objectives on day 1</a:t>
            </a:r>
            <a:endParaRPr lang="en-US" sz="2000" b="1" kern="1200" dirty="0" smtClean="0">
              <a:solidFill>
                <a:schemeClr val="tx1"/>
              </a:solidFill>
              <a:effectLst/>
            </a:endParaRPr>
          </a:p>
          <a:p>
            <a:endParaRPr lang="en-US" sz="2000" b="1" dirty="0"/>
          </a:p>
        </p:txBody>
      </p:sp>
      <p:sp>
        <p:nvSpPr>
          <p:cNvPr id="3" name="Content Placeholder 2"/>
          <p:cNvSpPr>
            <a:spLocks noGrp="1"/>
          </p:cNvSpPr>
          <p:nvPr>
            <p:ph idx="1"/>
          </p:nvPr>
        </p:nvSpPr>
        <p:spPr>
          <a:xfrm>
            <a:off x="1" y="656966"/>
            <a:ext cx="9144000" cy="5699384"/>
          </a:xfrm>
        </p:spPr>
        <p:txBody>
          <a:bodyPr numCol="2">
            <a:noAutofit/>
          </a:bodyPr>
          <a:lstStyle/>
          <a:p>
            <a:pPr marL="0" indent="0">
              <a:buNone/>
            </a:pPr>
            <a:r>
              <a:rPr lang="en-GB" sz="1200" b="1" u="sng" dirty="0" err="1"/>
              <a:t>P&amp;L-Consistency&amp;T</a:t>
            </a:r>
            <a:r>
              <a:rPr lang="en-GB" sz="1200" b="1" u="sng" dirty="0"/>
              <a:t> P&amp;L</a:t>
            </a:r>
            <a:r>
              <a:rPr lang="en-GB" sz="1200" dirty="0"/>
              <a:t>: </a:t>
            </a:r>
            <a:r>
              <a:rPr lang="en-GB" sz="1200" b="1" dirty="0"/>
              <a:t>Scale: </a:t>
            </a:r>
            <a:r>
              <a:rPr lang="en-GB" sz="1200" dirty="0"/>
              <a:t>total adjustments btw Flash/Predict and Actual (T+1) signed off P&amp;L. per day. </a:t>
            </a:r>
            <a:r>
              <a:rPr lang="en-GB" sz="1200" b="1" dirty="0"/>
              <a:t>Past</a:t>
            </a:r>
            <a:r>
              <a:rPr lang="en-GB" sz="1200" dirty="0"/>
              <a:t> </a:t>
            </a:r>
            <a:r>
              <a:rPr lang="en-GB" sz="1200" b="1" dirty="0"/>
              <a:t>60</a:t>
            </a:r>
            <a:r>
              <a:rPr lang="en-GB" sz="1200" dirty="0"/>
              <a:t> </a:t>
            </a:r>
            <a:r>
              <a:rPr lang="en-GB" sz="1200" b="1" dirty="0"/>
              <a:t>Goal</a:t>
            </a:r>
            <a:r>
              <a:rPr lang="en-GB" sz="1200" dirty="0"/>
              <a:t>: </a:t>
            </a:r>
            <a:r>
              <a:rPr lang="en-GB" sz="1200" b="1" dirty="0"/>
              <a:t>15</a:t>
            </a:r>
            <a:endParaRPr lang="en-US" sz="1200" dirty="0"/>
          </a:p>
          <a:p>
            <a:pPr marL="0" indent="0">
              <a:buNone/>
            </a:pPr>
            <a:endParaRPr lang="en-GB" sz="1200" b="1" dirty="0" smtClean="0"/>
          </a:p>
          <a:p>
            <a:pPr marL="0" indent="0">
              <a:buNone/>
            </a:pPr>
            <a:r>
              <a:rPr lang="en-GB" sz="1200" b="1" u="sng" dirty="0" smtClean="0"/>
              <a:t>Speed</a:t>
            </a:r>
            <a:r>
              <a:rPr lang="en-GB" sz="1200" b="1" u="sng" dirty="0"/>
              <a:t>-To-Deliver</a:t>
            </a:r>
            <a:r>
              <a:rPr lang="en-GB" sz="1200" dirty="0"/>
              <a:t>: </a:t>
            </a:r>
            <a:r>
              <a:rPr lang="en-GB" sz="1200" b="1" dirty="0"/>
              <a:t>Scale</a:t>
            </a:r>
            <a:r>
              <a:rPr lang="en-GB" sz="1200" dirty="0"/>
              <a:t>: average Calendar days needed from New Idea Approved until Idea Operational, for given Tasks, on given Markets. </a:t>
            </a:r>
            <a:br>
              <a:rPr lang="en-GB" sz="1200" dirty="0"/>
            </a:br>
            <a:r>
              <a:rPr lang="en-GB" sz="1200" b="1" dirty="0"/>
              <a:t>Past</a:t>
            </a:r>
            <a:r>
              <a:rPr lang="en-GB" sz="1200" dirty="0"/>
              <a:t> [2009, Market = </a:t>
            </a:r>
            <a:r>
              <a:rPr lang="en-GB" sz="1200" dirty="0" err="1"/>
              <a:t>EURex</a:t>
            </a:r>
            <a:r>
              <a:rPr lang="en-GB" sz="1200" dirty="0"/>
              <a:t>, Task =Bond Execution] </a:t>
            </a:r>
            <a:r>
              <a:rPr lang="en-GB" sz="1200" b="1" dirty="0"/>
              <a:t>2</a:t>
            </a:r>
            <a:r>
              <a:rPr lang="en-GB" sz="1200" b="1" dirty="0" smtClean="0"/>
              <a:t>-3  </a:t>
            </a:r>
            <a:r>
              <a:rPr lang="en-GB" sz="1200" b="1" dirty="0"/>
              <a:t>months</a:t>
            </a:r>
            <a:r>
              <a:rPr lang="en-GB" sz="1200" dirty="0"/>
              <a:t> ? </a:t>
            </a:r>
            <a:br>
              <a:rPr lang="en-GB" sz="1200" dirty="0"/>
            </a:br>
            <a:r>
              <a:rPr lang="en-GB" sz="1200" b="1" dirty="0"/>
              <a:t>Goal</a:t>
            </a:r>
            <a:r>
              <a:rPr lang="en-GB" sz="1200" dirty="0"/>
              <a:t> [Deadline =End </a:t>
            </a:r>
            <a:r>
              <a:rPr lang="en-GB" sz="1200" dirty="0" smtClean="0"/>
              <a:t>20xz, </a:t>
            </a:r>
            <a:r>
              <a:rPr lang="en-GB" sz="1200" dirty="0"/>
              <a:t>Market = </a:t>
            </a:r>
            <a:r>
              <a:rPr lang="en-GB" sz="1200" dirty="0" err="1"/>
              <a:t>EURex</a:t>
            </a:r>
            <a:r>
              <a:rPr lang="en-GB" sz="1200" dirty="0"/>
              <a:t>, Task =Bond Execution] </a:t>
            </a:r>
            <a:r>
              <a:rPr lang="en-GB" sz="1200" b="1" dirty="0"/>
              <a:t>5 days</a:t>
            </a:r>
            <a:r>
              <a:rPr lang="en-GB" sz="1200" dirty="0"/>
              <a:t>  </a:t>
            </a:r>
            <a:endParaRPr lang="en-US" sz="1200" dirty="0"/>
          </a:p>
          <a:p>
            <a:pPr marL="0" indent="0">
              <a:buNone/>
            </a:pPr>
            <a:endParaRPr lang="en-GB" sz="1200" b="1" dirty="0" smtClean="0"/>
          </a:p>
          <a:p>
            <a:pPr marL="0" indent="0">
              <a:buNone/>
            </a:pPr>
            <a:r>
              <a:rPr lang="en-GB" sz="1200" b="1" u="sng" dirty="0" smtClean="0"/>
              <a:t>Operational</a:t>
            </a:r>
            <a:r>
              <a:rPr lang="en-GB" sz="1200" b="1" u="sng" dirty="0"/>
              <a:t>-Control</a:t>
            </a:r>
            <a:r>
              <a:rPr lang="en-GB" sz="1200" dirty="0"/>
              <a:t>: </a:t>
            </a:r>
            <a:r>
              <a:rPr lang="en-GB" sz="1200" b="1" dirty="0"/>
              <a:t>Scale</a:t>
            </a:r>
            <a:r>
              <a:rPr lang="en-GB" sz="1200" dirty="0"/>
              <a:t>: % of trades per day, where the calculated economic difference between </a:t>
            </a:r>
            <a:r>
              <a:rPr lang="en-GB" sz="1200" dirty="0" smtClean="0"/>
              <a:t>OUR CO and </a:t>
            </a:r>
            <a:r>
              <a:rPr lang="en-GB" sz="1200" dirty="0"/>
              <a:t>Marketplace/Clients, is less than “1 Yen”(or equivalent). </a:t>
            </a:r>
            <a:br>
              <a:rPr lang="en-GB" sz="1200" dirty="0"/>
            </a:br>
            <a:r>
              <a:rPr lang="en-GB" sz="1200" b="1" dirty="0"/>
              <a:t>Past</a:t>
            </a:r>
            <a:r>
              <a:rPr lang="en-GB" sz="1200" dirty="0"/>
              <a:t> [April </a:t>
            </a:r>
            <a:r>
              <a:rPr lang="en-GB" sz="1200" dirty="0" smtClean="0"/>
              <a:t>20xx] </a:t>
            </a:r>
            <a:r>
              <a:rPr lang="en-GB" sz="1200" b="1" dirty="0"/>
              <a:t>10%</a:t>
            </a:r>
            <a:r>
              <a:rPr lang="en-GB" sz="1200" dirty="0"/>
              <a:t>  change this to 90% NH </a:t>
            </a:r>
            <a:r>
              <a:rPr lang="en-GB" sz="1200" b="1" dirty="0"/>
              <a:t>Goal</a:t>
            </a:r>
            <a:r>
              <a:rPr lang="en-GB" sz="1200" dirty="0"/>
              <a:t> [Dec. </a:t>
            </a:r>
            <a:r>
              <a:rPr lang="en-GB" sz="1200" dirty="0" smtClean="0"/>
              <a:t>20xy] </a:t>
            </a:r>
            <a:r>
              <a:rPr lang="en-GB" sz="1200" b="1" dirty="0"/>
              <a:t>100%</a:t>
            </a:r>
            <a:endParaRPr lang="en-US" sz="1200" dirty="0"/>
          </a:p>
          <a:p>
            <a:pPr marL="0" indent="0">
              <a:buNone/>
            </a:pPr>
            <a:endParaRPr lang="en-GB" sz="1200" b="1" dirty="0" smtClean="0"/>
          </a:p>
          <a:p>
            <a:pPr marL="0" indent="0">
              <a:buNone/>
            </a:pPr>
            <a:r>
              <a:rPr lang="en-GB" sz="1200" b="1" u="sng" dirty="0" smtClean="0"/>
              <a:t>Operational</a:t>
            </a:r>
            <a:r>
              <a:rPr lang="en-GB" sz="1200" b="1" u="sng" dirty="0"/>
              <a:t>-</a:t>
            </a:r>
            <a:r>
              <a:rPr lang="en-GB" sz="1200" b="1" u="sng" dirty="0" err="1"/>
              <a:t>Control.Consistent</a:t>
            </a:r>
            <a:r>
              <a:rPr lang="en-GB" sz="1200" dirty="0"/>
              <a:t>: </a:t>
            </a:r>
            <a:r>
              <a:rPr lang="en-GB" sz="1200" b="1" dirty="0"/>
              <a:t>Scale</a:t>
            </a:r>
            <a:r>
              <a:rPr lang="en-GB" sz="1200" dirty="0"/>
              <a:t>: % of defined [Trades] failing full STP across the transaction cycle. </a:t>
            </a:r>
            <a:r>
              <a:rPr lang="en-GB" sz="1200" b="1" dirty="0"/>
              <a:t>Past</a:t>
            </a:r>
            <a:r>
              <a:rPr lang="en-GB" sz="1200" dirty="0"/>
              <a:t> [April </a:t>
            </a:r>
            <a:r>
              <a:rPr lang="en-GB" sz="1200" dirty="0" smtClean="0"/>
              <a:t>20xx, </a:t>
            </a:r>
            <a:r>
              <a:rPr lang="en-GB" sz="1200" dirty="0"/>
              <a:t>Trades=Voice Trades] </a:t>
            </a:r>
            <a:r>
              <a:rPr lang="en-GB" sz="1200" b="1" dirty="0"/>
              <a:t>95%</a:t>
            </a:r>
            <a:r>
              <a:rPr lang="en-GB" sz="1200" dirty="0"/>
              <a:t> </a:t>
            </a:r>
            <a:br>
              <a:rPr lang="en-GB" sz="1200" dirty="0"/>
            </a:br>
            <a:r>
              <a:rPr lang="en-GB" sz="1200" b="1" dirty="0"/>
              <a:t>Past</a:t>
            </a:r>
            <a:r>
              <a:rPr lang="en-GB" sz="1200" dirty="0"/>
              <a:t> [April </a:t>
            </a:r>
            <a:r>
              <a:rPr lang="en-GB" sz="1200" dirty="0" smtClean="0"/>
              <a:t>20xx, </a:t>
            </a:r>
            <a:r>
              <a:rPr lang="en-GB" sz="1200" dirty="0"/>
              <a:t>Trades=</a:t>
            </a:r>
            <a:r>
              <a:rPr lang="en-GB" sz="1200" dirty="0" err="1"/>
              <a:t>eTrades</a:t>
            </a:r>
            <a:r>
              <a:rPr lang="en-GB" sz="1200" dirty="0"/>
              <a:t>] </a:t>
            </a:r>
            <a:r>
              <a:rPr lang="en-GB" sz="1200" b="1" dirty="0" smtClean="0"/>
              <a:t>93%</a:t>
            </a:r>
            <a:r>
              <a:rPr lang="en-GB" sz="1200" dirty="0" smtClean="0"/>
              <a:t> </a:t>
            </a:r>
            <a:r>
              <a:rPr lang="en-GB" sz="1200" dirty="0"/>
              <a:t/>
            </a:r>
            <a:br>
              <a:rPr lang="en-GB" sz="1200" dirty="0"/>
            </a:br>
            <a:r>
              <a:rPr lang="en-GB" sz="1200" b="1" dirty="0"/>
              <a:t>Goal</a:t>
            </a:r>
            <a:r>
              <a:rPr lang="en-GB" sz="1200" dirty="0"/>
              <a:t> [April </a:t>
            </a:r>
            <a:r>
              <a:rPr lang="en-GB" sz="1200" dirty="0" smtClean="0"/>
              <a:t>20xz, </a:t>
            </a:r>
            <a:r>
              <a:rPr lang="en-GB" sz="1200" dirty="0"/>
              <a:t>Trades=Voice Trades] &lt;</a:t>
            </a:r>
            <a:r>
              <a:rPr lang="en-GB" sz="1200" b="1" dirty="0" smtClean="0"/>
              <a:t>95 </a:t>
            </a:r>
            <a:r>
              <a:rPr lang="en-GB" sz="1200" b="1" dirty="0"/>
              <a:t>± 2%</a:t>
            </a:r>
            <a:r>
              <a:rPr lang="en-GB" sz="1200" dirty="0"/>
              <a:t>&gt;  </a:t>
            </a:r>
            <a:br>
              <a:rPr lang="en-GB" sz="1200" dirty="0"/>
            </a:br>
            <a:r>
              <a:rPr lang="en-GB" sz="1200" b="1" dirty="0"/>
              <a:t>Goal</a:t>
            </a:r>
            <a:r>
              <a:rPr lang="en-GB" sz="1200" dirty="0"/>
              <a:t> [April </a:t>
            </a:r>
            <a:r>
              <a:rPr lang="en-GB" sz="1200" dirty="0" smtClean="0"/>
              <a:t>20xz, </a:t>
            </a:r>
            <a:r>
              <a:rPr lang="en-GB" sz="1200" dirty="0"/>
              <a:t>Trades=</a:t>
            </a:r>
            <a:r>
              <a:rPr lang="en-GB" sz="1200" dirty="0" err="1"/>
              <a:t>eTrades</a:t>
            </a:r>
            <a:r>
              <a:rPr lang="en-GB" sz="1200" dirty="0"/>
              <a:t>] </a:t>
            </a:r>
            <a:r>
              <a:rPr lang="en-GB" sz="1200" b="1" dirty="0" smtClean="0"/>
              <a:t>98.5 </a:t>
            </a:r>
            <a:r>
              <a:rPr lang="en-GB" sz="1200" b="1" dirty="0"/>
              <a:t>± 0.5 %</a:t>
            </a:r>
            <a:r>
              <a:rPr lang="en-GB" sz="1200" dirty="0"/>
              <a:t>  </a:t>
            </a:r>
            <a:endParaRPr lang="en-US" sz="1200" dirty="0"/>
          </a:p>
          <a:p>
            <a:pPr marL="0" indent="0">
              <a:buNone/>
            </a:pPr>
            <a:endParaRPr lang="en-GB" sz="1200" b="1" dirty="0" smtClean="0"/>
          </a:p>
          <a:p>
            <a:pPr marL="0" indent="0">
              <a:buNone/>
            </a:pPr>
            <a:r>
              <a:rPr lang="en-GB" sz="1200" b="1" u="sng" dirty="0" err="1" smtClean="0"/>
              <a:t>Operational</a:t>
            </a:r>
            <a:r>
              <a:rPr lang="en-GB" sz="1200" b="1" u="sng" dirty="0" err="1"/>
              <a:t>-Control.Timely.End&amp;OvernightP&amp;L</a:t>
            </a:r>
            <a:r>
              <a:rPr lang="en-GB" sz="1200" u="sng" dirty="0"/>
              <a:t> </a:t>
            </a:r>
            <a:r>
              <a:rPr lang="en-GB" sz="1200" b="1" dirty="0"/>
              <a:t>Scale: </a:t>
            </a:r>
            <a:r>
              <a:rPr lang="en-GB" sz="1200" dirty="0"/>
              <a:t>number of times, per quarter, the P&amp;L information is not delivered timely to the defined [Bach-Run]. </a:t>
            </a:r>
            <a:br>
              <a:rPr lang="en-GB" sz="1200" dirty="0"/>
            </a:br>
            <a:r>
              <a:rPr lang="en-GB" sz="1200" b="1" dirty="0"/>
              <a:t>Past</a:t>
            </a:r>
            <a:r>
              <a:rPr lang="en-GB" sz="1200" dirty="0"/>
              <a:t> [April </a:t>
            </a:r>
            <a:r>
              <a:rPr lang="en-GB" sz="1200" dirty="0" smtClean="0"/>
              <a:t>20xx, </a:t>
            </a:r>
            <a:r>
              <a:rPr lang="en-GB" sz="1200" dirty="0"/>
              <a:t>Batch-Run=Overnight] 1 </a:t>
            </a:r>
            <a:r>
              <a:rPr lang="en-GB" sz="1200" b="1" dirty="0"/>
              <a:t>Goal</a:t>
            </a:r>
            <a:r>
              <a:rPr lang="en-GB" sz="1200" dirty="0"/>
              <a:t> [Dec. </a:t>
            </a:r>
            <a:r>
              <a:rPr lang="en-GB" sz="1200" dirty="0" smtClean="0"/>
              <a:t>20xy, </a:t>
            </a:r>
            <a:r>
              <a:rPr lang="en-GB" sz="1200" dirty="0"/>
              <a:t>Batch-Run=Overnight] &lt;</a:t>
            </a:r>
            <a:r>
              <a:rPr lang="en-GB" sz="1200" b="1" dirty="0"/>
              <a:t>0.5</a:t>
            </a:r>
            <a:r>
              <a:rPr lang="en-GB" sz="1200" dirty="0"/>
              <a:t>&gt; </a:t>
            </a:r>
            <a:r>
              <a:rPr lang="en-GB" sz="1200" b="1" dirty="0"/>
              <a:t>Past</a:t>
            </a:r>
            <a:r>
              <a:rPr lang="en-GB" sz="1200" dirty="0"/>
              <a:t> [April </a:t>
            </a:r>
            <a:r>
              <a:rPr lang="en-GB" sz="1200" dirty="0" smtClean="0"/>
              <a:t>20xx, </a:t>
            </a:r>
            <a:r>
              <a:rPr lang="en-GB" sz="1200" dirty="0"/>
              <a:t>Batch-Run= </a:t>
            </a:r>
            <a:r>
              <a:rPr lang="en-GB" sz="1200" b="1" dirty="0"/>
              <a:t>T+1</a:t>
            </a:r>
            <a:r>
              <a:rPr lang="en-GB" sz="1200" dirty="0"/>
              <a:t>] </a:t>
            </a:r>
            <a:r>
              <a:rPr lang="en-GB" sz="1200" b="1" dirty="0"/>
              <a:t>1</a:t>
            </a:r>
            <a:r>
              <a:rPr lang="en-GB" sz="1200" dirty="0"/>
              <a:t> </a:t>
            </a:r>
            <a:r>
              <a:rPr lang="en-GB" sz="1200" b="1" dirty="0"/>
              <a:t>Goal</a:t>
            </a:r>
            <a:r>
              <a:rPr lang="en-GB" sz="1200" dirty="0"/>
              <a:t> [Dec. </a:t>
            </a:r>
            <a:r>
              <a:rPr lang="en-GB" sz="1200" dirty="0" smtClean="0"/>
              <a:t>20xy, </a:t>
            </a:r>
            <a:r>
              <a:rPr lang="en-GB" sz="1200" dirty="0"/>
              <a:t>Batch-Run=End-Of-Day, Delay&lt;1hour] </a:t>
            </a:r>
            <a:r>
              <a:rPr lang="en-GB" sz="1200" b="1" dirty="0"/>
              <a:t>1</a:t>
            </a:r>
            <a:endParaRPr lang="en-US" sz="1200" dirty="0"/>
          </a:p>
          <a:p>
            <a:pPr marL="0" indent="0">
              <a:buNone/>
            </a:pPr>
            <a:r>
              <a:rPr lang="en-GB" sz="1200" b="1" u="sng" dirty="0" err="1"/>
              <a:t>Operational-Control.Timely.IntradayP&amp;L</a:t>
            </a:r>
            <a:r>
              <a:rPr lang="en-GB" sz="1200" u="sng" dirty="0"/>
              <a:t> </a:t>
            </a:r>
            <a:r>
              <a:rPr lang="en-GB" sz="1200" b="1" dirty="0"/>
              <a:t>Scale: </a:t>
            </a:r>
            <a:r>
              <a:rPr lang="en-GB" sz="1200" dirty="0"/>
              <a:t>number of times per day the intraday P&amp;L process is delayed more than 0.5 sec. </a:t>
            </a:r>
            <a:endParaRPr lang="en-US" sz="1200" dirty="0"/>
          </a:p>
          <a:p>
            <a:pPr marL="0" indent="0">
              <a:buNone/>
            </a:pPr>
            <a:r>
              <a:rPr lang="en-GB" sz="1200" b="1" dirty="0"/>
              <a:t>Operational-</a:t>
            </a:r>
            <a:r>
              <a:rPr lang="en-GB" sz="1200" b="1" dirty="0" err="1"/>
              <a:t>Control.Timely.Trade</a:t>
            </a:r>
            <a:r>
              <a:rPr lang="en-GB" sz="1200" b="1" dirty="0"/>
              <a:t>-</a:t>
            </a:r>
            <a:r>
              <a:rPr lang="en-GB" sz="1200" b="1" u="sng" dirty="0"/>
              <a:t>Bookings</a:t>
            </a:r>
            <a:r>
              <a:rPr lang="en-GB" sz="1200" u="sng" dirty="0"/>
              <a:t> </a:t>
            </a:r>
            <a:r>
              <a:rPr lang="en-GB" sz="1200" b="1" u="sng" dirty="0"/>
              <a:t>Scale: </a:t>
            </a:r>
            <a:r>
              <a:rPr lang="en-GB" sz="1200" u="sng" dirty="0"/>
              <a:t>number of trades per </a:t>
            </a:r>
            <a:r>
              <a:rPr lang="en-GB" sz="1200" dirty="0"/>
              <a:t>day that are not booked on trade date. </a:t>
            </a:r>
            <a:r>
              <a:rPr lang="en-GB" sz="1200" b="1" dirty="0"/>
              <a:t>Past</a:t>
            </a:r>
            <a:r>
              <a:rPr lang="en-GB" sz="1200" dirty="0"/>
              <a:t> [April </a:t>
            </a:r>
            <a:r>
              <a:rPr lang="en-GB" sz="1200" dirty="0" smtClean="0"/>
              <a:t>20xx] </a:t>
            </a:r>
            <a:r>
              <a:rPr lang="en-GB" sz="1200" b="1" dirty="0"/>
              <a:t>20 ?</a:t>
            </a:r>
            <a:r>
              <a:rPr lang="en-GB" sz="1200" dirty="0"/>
              <a:t> </a:t>
            </a:r>
            <a:endParaRPr lang="en-US" sz="1200" dirty="0"/>
          </a:p>
          <a:p>
            <a:pPr marL="0" indent="0">
              <a:buNone/>
            </a:pPr>
            <a:endParaRPr lang="en-GB" sz="1200" b="1" dirty="0" smtClean="0"/>
          </a:p>
          <a:p>
            <a:pPr marL="0" indent="0">
              <a:buNone/>
            </a:pPr>
            <a:r>
              <a:rPr lang="en-GB" sz="1200" b="1" u="sng" dirty="0" smtClean="0"/>
              <a:t>Front</a:t>
            </a:r>
            <a:r>
              <a:rPr lang="en-GB" sz="1200" b="1" u="sng" dirty="0"/>
              <a:t>-Office-Trade-Management-Efficiency</a:t>
            </a:r>
            <a:r>
              <a:rPr lang="en-GB" sz="1200" u="sng" dirty="0"/>
              <a:t> </a:t>
            </a:r>
            <a:r>
              <a:rPr lang="en-GB" sz="1200" b="1" dirty="0"/>
              <a:t>Scale</a:t>
            </a:r>
            <a:r>
              <a:rPr lang="en-GB" sz="1200" dirty="0"/>
              <a:t>: Time from </a:t>
            </a:r>
            <a:r>
              <a:rPr lang="en-GB" sz="1200" u="sng" dirty="0"/>
              <a:t>Ticket Launch</a:t>
            </a:r>
            <a:r>
              <a:rPr lang="en-GB" sz="1200" dirty="0"/>
              <a:t> to trade updating real-time risk view </a:t>
            </a:r>
            <a:br>
              <a:rPr lang="en-GB" sz="1200" dirty="0"/>
            </a:br>
            <a:r>
              <a:rPr lang="en-GB" sz="1200" b="1" dirty="0"/>
              <a:t>Past</a:t>
            </a:r>
            <a:r>
              <a:rPr lang="en-GB" sz="1200" dirty="0"/>
              <a:t> </a:t>
            </a:r>
            <a:r>
              <a:rPr lang="en-GB" sz="1200" dirty="0" smtClean="0"/>
              <a:t>[20xx, </a:t>
            </a:r>
            <a:r>
              <a:rPr lang="en-GB" sz="1200" dirty="0"/>
              <a:t>Function = Risk </a:t>
            </a:r>
            <a:r>
              <a:rPr lang="en-GB" sz="1200" dirty="0" err="1" smtClean="0"/>
              <a:t>Mgt</a:t>
            </a:r>
            <a:r>
              <a:rPr lang="en-GB" sz="1200" dirty="0" smtClean="0"/>
              <a:t>, </a:t>
            </a:r>
            <a:r>
              <a:rPr lang="en-GB" sz="1200" dirty="0"/>
              <a:t>Region = Global] </a:t>
            </a:r>
            <a:r>
              <a:rPr lang="en-GB" sz="1200" b="1" dirty="0"/>
              <a:t>~ </a:t>
            </a:r>
            <a:r>
              <a:rPr lang="en-GB" sz="1200" b="1" dirty="0" smtClean="0"/>
              <a:t>80s</a:t>
            </a:r>
            <a:r>
              <a:rPr lang="en-GB" sz="1200" dirty="0" smtClean="0"/>
              <a:t> </a:t>
            </a:r>
            <a:r>
              <a:rPr lang="en-GB" sz="1200" dirty="0"/>
              <a:t>+/- </a:t>
            </a:r>
            <a:r>
              <a:rPr lang="en-GB" sz="1200" b="1" dirty="0"/>
              <a:t>45s </a:t>
            </a:r>
            <a:r>
              <a:rPr lang="en-GB" sz="1200" dirty="0"/>
              <a:t>?? </a:t>
            </a:r>
            <a:br>
              <a:rPr lang="en-GB" sz="1200" dirty="0"/>
            </a:br>
            <a:r>
              <a:rPr lang="en-GB" sz="1200" b="1" dirty="0"/>
              <a:t>Goal</a:t>
            </a:r>
            <a:r>
              <a:rPr lang="en-GB" sz="1200" dirty="0"/>
              <a:t> [End </a:t>
            </a:r>
            <a:r>
              <a:rPr lang="en-GB" sz="1200" dirty="0" smtClean="0"/>
              <a:t>20xz, </a:t>
            </a:r>
            <a:r>
              <a:rPr lang="en-GB" sz="1200" dirty="0"/>
              <a:t>Function = Risk </a:t>
            </a:r>
            <a:r>
              <a:rPr lang="en-GB" sz="1200" dirty="0" err="1" smtClean="0"/>
              <a:t>Mgt</a:t>
            </a:r>
            <a:r>
              <a:rPr lang="en-GB" sz="1200" dirty="0" smtClean="0"/>
              <a:t>, </a:t>
            </a:r>
            <a:r>
              <a:rPr lang="en-GB" sz="1200" dirty="0"/>
              <a:t>Region = Global] </a:t>
            </a:r>
            <a:r>
              <a:rPr lang="en-GB" sz="1200" b="1" dirty="0"/>
              <a:t>~ 50%</a:t>
            </a:r>
            <a:r>
              <a:rPr lang="en-GB" sz="1200" dirty="0"/>
              <a:t> better?</a:t>
            </a:r>
            <a:endParaRPr lang="en-US" sz="1200" dirty="0"/>
          </a:p>
          <a:p>
            <a:pPr marL="0" indent="0">
              <a:buNone/>
            </a:pPr>
            <a:r>
              <a:rPr lang="en-GB" sz="1200" dirty="0"/>
              <a:t>Managing Risk – Accurate – Consolidated – Real Time</a:t>
            </a:r>
            <a:endParaRPr lang="en-US" sz="1200" dirty="0"/>
          </a:p>
          <a:p>
            <a:pPr marL="0" indent="0">
              <a:buNone/>
            </a:pPr>
            <a:endParaRPr lang="en-GB" sz="1200" b="1" dirty="0" smtClean="0"/>
          </a:p>
          <a:p>
            <a:pPr marL="0" indent="0">
              <a:buNone/>
            </a:pPr>
            <a:r>
              <a:rPr lang="en-GB" sz="1200" b="1" u="sng" dirty="0" err="1" smtClean="0"/>
              <a:t>Risk.Cross</a:t>
            </a:r>
            <a:r>
              <a:rPr lang="en-GB" sz="1200" b="1" u="sng" dirty="0"/>
              <a:t>-Product</a:t>
            </a:r>
            <a:r>
              <a:rPr lang="en-GB" sz="1200" u="sng" dirty="0"/>
              <a:t> </a:t>
            </a:r>
            <a:r>
              <a:rPr lang="en-GB" sz="1200" b="1" u="sng" dirty="0"/>
              <a:t>Scale</a:t>
            </a:r>
            <a:r>
              <a:rPr lang="en-GB" sz="1200" b="1" dirty="0"/>
              <a:t>: </a:t>
            </a:r>
            <a:r>
              <a:rPr lang="en-GB" sz="1200" dirty="0"/>
              <a:t>% of financial products that risk metrics can be displayed in a single position blotter in a way appropriate for the trader (i.e. – around a benchmark vs. across the curve). </a:t>
            </a:r>
            <a:br>
              <a:rPr lang="en-GB" sz="1200" dirty="0"/>
            </a:br>
            <a:r>
              <a:rPr lang="en-GB" sz="1200" b="1" dirty="0"/>
              <a:t>Past</a:t>
            </a:r>
            <a:r>
              <a:rPr lang="en-GB" sz="1200" dirty="0"/>
              <a:t> [April </a:t>
            </a:r>
            <a:r>
              <a:rPr lang="en-GB" sz="1200" dirty="0" smtClean="0"/>
              <a:t>20xx] </a:t>
            </a:r>
            <a:r>
              <a:rPr lang="en-GB" sz="1200" b="1" dirty="0"/>
              <a:t>0% </a:t>
            </a:r>
            <a:r>
              <a:rPr lang="en-GB" sz="1200" dirty="0"/>
              <a:t>95</a:t>
            </a:r>
            <a:r>
              <a:rPr lang="en-GB" sz="1200" dirty="0" smtClean="0"/>
              <a:t>%.           </a:t>
            </a:r>
            <a:r>
              <a:rPr lang="en-GB" sz="1200" b="1" dirty="0"/>
              <a:t>Goal</a:t>
            </a:r>
            <a:r>
              <a:rPr lang="en-GB" sz="1200" dirty="0"/>
              <a:t> [Dec. </a:t>
            </a:r>
            <a:r>
              <a:rPr lang="en-GB" sz="1200" dirty="0" smtClean="0"/>
              <a:t>20xy] </a:t>
            </a:r>
            <a:r>
              <a:rPr lang="en-GB" sz="1200" b="1" dirty="0" smtClean="0"/>
              <a:t>100%</a:t>
            </a:r>
            <a:endParaRPr lang="en-US" sz="1200" dirty="0"/>
          </a:p>
          <a:p>
            <a:pPr marL="0" indent="0">
              <a:buNone/>
            </a:pPr>
            <a:r>
              <a:rPr lang="en-GB" sz="1200" b="1" u="sng" dirty="0" err="1"/>
              <a:t>Risk.Low</a:t>
            </a:r>
            <a:r>
              <a:rPr lang="en-GB" sz="1200" b="1" u="sng" dirty="0"/>
              <a:t>-latenc</a:t>
            </a:r>
            <a:r>
              <a:rPr lang="en-GB" sz="1200" b="1" dirty="0"/>
              <a:t>y</a:t>
            </a:r>
            <a:r>
              <a:rPr lang="en-GB" sz="1200" dirty="0"/>
              <a:t> </a:t>
            </a:r>
            <a:r>
              <a:rPr lang="en-GB" sz="1200" b="1" dirty="0"/>
              <a:t>Scale: </a:t>
            </a:r>
            <a:r>
              <a:rPr lang="en-GB" sz="1200" dirty="0"/>
              <a:t>number of times per day the intraday risk metrics is delayed by more than 0.5 sec.</a:t>
            </a:r>
            <a:r>
              <a:rPr lang="en-GB" sz="1200" b="1" dirty="0"/>
              <a:t> Past</a:t>
            </a:r>
            <a:r>
              <a:rPr lang="en-GB" sz="1200" dirty="0"/>
              <a:t> [April </a:t>
            </a:r>
            <a:r>
              <a:rPr lang="en-GB" sz="1200" dirty="0" smtClean="0"/>
              <a:t>20xx, </a:t>
            </a:r>
            <a:r>
              <a:rPr lang="en-GB" sz="1200" dirty="0"/>
              <a:t>NA] </a:t>
            </a:r>
            <a:r>
              <a:rPr lang="en-GB" sz="1200" b="1" dirty="0"/>
              <a:t>1% Past</a:t>
            </a:r>
            <a:r>
              <a:rPr lang="en-GB" sz="1200" dirty="0"/>
              <a:t> [April </a:t>
            </a:r>
            <a:r>
              <a:rPr lang="en-GB" sz="1200" dirty="0" smtClean="0"/>
              <a:t>20xx, </a:t>
            </a:r>
            <a:r>
              <a:rPr lang="en-GB" sz="1200" dirty="0"/>
              <a:t>EMEA] ??</a:t>
            </a:r>
            <a:r>
              <a:rPr lang="en-GB" sz="1200" b="1" dirty="0"/>
              <a:t>% </a:t>
            </a:r>
            <a:r>
              <a:rPr lang="en-GB" sz="1200" dirty="0"/>
              <a:t> </a:t>
            </a:r>
            <a:r>
              <a:rPr lang="en-GB" sz="1200" b="1" dirty="0"/>
              <a:t>Past</a:t>
            </a:r>
            <a:r>
              <a:rPr lang="en-GB" sz="1200" dirty="0"/>
              <a:t> [April </a:t>
            </a:r>
            <a:r>
              <a:rPr lang="en-GB" sz="1200" dirty="0" smtClean="0"/>
              <a:t>20xx, </a:t>
            </a:r>
            <a:r>
              <a:rPr lang="en-GB" sz="1200" dirty="0"/>
              <a:t>AP] 100</a:t>
            </a:r>
            <a:r>
              <a:rPr lang="en-GB" sz="1200" b="1" dirty="0"/>
              <a:t>% Goal</a:t>
            </a:r>
            <a:r>
              <a:rPr lang="en-GB" sz="1200" dirty="0"/>
              <a:t> [Dec. </a:t>
            </a:r>
            <a:r>
              <a:rPr lang="en-GB" sz="1200" dirty="0" smtClean="0"/>
              <a:t>20xy] </a:t>
            </a:r>
            <a:r>
              <a:rPr lang="en-GB" sz="1200" b="1" dirty="0"/>
              <a:t>0%</a:t>
            </a:r>
            <a:endParaRPr lang="en-US" sz="1200" dirty="0"/>
          </a:p>
          <a:p>
            <a:pPr marL="0" indent="0">
              <a:buNone/>
            </a:pPr>
            <a:r>
              <a:rPr lang="en-GB" sz="1200" dirty="0" err="1"/>
              <a:t>Risk.Accuracy</a:t>
            </a:r>
            <a:endParaRPr lang="en-US" sz="1200" dirty="0"/>
          </a:p>
          <a:p>
            <a:pPr marL="0" indent="0">
              <a:buNone/>
            </a:pPr>
            <a:r>
              <a:rPr lang="en-GB" sz="1200" b="1" u="sng" dirty="0"/>
              <a:t>Risk. user-configurable</a:t>
            </a:r>
            <a:r>
              <a:rPr lang="en-GB" sz="1200" u="sng" dirty="0"/>
              <a:t> </a:t>
            </a:r>
            <a:r>
              <a:rPr lang="en-GB" sz="1200" b="1" dirty="0"/>
              <a:t>Scale: </a:t>
            </a:r>
            <a:r>
              <a:rPr lang="en-GB" sz="1200" dirty="0"/>
              <a:t>??? pretty binary – feature is there or not – how do we represent?</a:t>
            </a:r>
            <a:r>
              <a:rPr lang="en-GB" sz="1200" b="1" dirty="0"/>
              <a:t> </a:t>
            </a:r>
            <a:br>
              <a:rPr lang="en-GB" sz="1200" b="1" dirty="0"/>
            </a:br>
            <a:r>
              <a:rPr lang="en-GB" sz="1200" b="1" dirty="0"/>
              <a:t>Past</a:t>
            </a:r>
            <a:r>
              <a:rPr lang="en-GB" sz="1200" dirty="0"/>
              <a:t> [April </a:t>
            </a:r>
            <a:r>
              <a:rPr lang="en-GB" sz="1200" dirty="0" smtClean="0"/>
              <a:t>20xx] </a:t>
            </a:r>
            <a:r>
              <a:rPr lang="en-GB" sz="1200" b="1" dirty="0"/>
              <a:t>1% Goal</a:t>
            </a:r>
            <a:r>
              <a:rPr lang="en-GB" sz="1200" dirty="0"/>
              <a:t> [Dec. </a:t>
            </a:r>
            <a:r>
              <a:rPr lang="en-GB" sz="1200" dirty="0" smtClean="0"/>
              <a:t>20xy] </a:t>
            </a:r>
            <a:r>
              <a:rPr lang="en-GB" sz="1200" b="1" dirty="0"/>
              <a:t>0%</a:t>
            </a:r>
            <a:endParaRPr lang="en-US" sz="1200" dirty="0"/>
          </a:p>
          <a:p>
            <a:pPr marL="0" indent="0">
              <a:buNone/>
            </a:pPr>
            <a:r>
              <a:rPr lang="en-GB" sz="1200" b="1" u="sng" dirty="0"/>
              <a:t>Operational Cost Efficiency</a:t>
            </a:r>
            <a:r>
              <a:rPr lang="en-GB" sz="1200" dirty="0"/>
              <a:t> </a:t>
            </a:r>
            <a:r>
              <a:rPr lang="en-GB" sz="1200" b="1" dirty="0"/>
              <a:t>Scale</a:t>
            </a:r>
            <a:r>
              <a:rPr lang="en-GB" sz="1200" dirty="0"/>
              <a:t>: &lt;Increased efficiency (Straight through processing STP Rates )&gt;</a:t>
            </a:r>
            <a:endParaRPr lang="en-US" sz="1200" dirty="0"/>
          </a:p>
          <a:p>
            <a:pPr marL="0" indent="0">
              <a:buNone/>
            </a:pPr>
            <a:r>
              <a:rPr lang="en-GB" sz="1200" b="1" u="sng" dirty="0"/>
              <a:t>Cost-Per-Trade</a:t>
            </a:r>
            <a:r>
              <a:rPr lang="en-GB" sz="1200" dirty="0"/>
              <a:t> </a:t>
            </a:r>
            <a:r>
              <a:rPr lang="en-GB" sz="1200" b="1" dirty="0"/>
              <a:t>Scale</a:t>
            </a:r>
            <a:r>
              <a:rPr lang="en-GB" sz="1200" dirty="0"/>
              <a:t>: % reduction in Cost-Per-Trade </a:t>
            </a:r>
            <a:br>
              <a:rPr lang="en-GB" sz="1200" dirty="0"/>
            </a:br>
            <a:r>
              <a:rPr lang="en-GB" sz="1200" b="1" dirty="0"/>
              <a:t>Goal</a:t>
            </a:r>
            <a:r>
              <a:rPr lang="en-GB" sz="1200" dirty="0"/>
              <a:t> (EOY </a:t>
            </a:r>
            <a:r>
              <a:rPr lang="en-GB" sz="1200" dirty="0" smtClean="0"/>
              <a:t>20xy, </a:t>
            </a:r>
            <a:r>
              <a:rPr lang="en-GB" sz="1200" dirty="0"/>
              <a:t>cost type = I 1 – REGION = ALL) </a:t>
            </a:r>
            <a:r>
              <a:rPr lang="en-GB" sz="1200" b="1" dirty="0"/>
              <a:t>Reduce cost by 60%</a:t>
            </a:r>
            <a:r>
              <a:rPr lang="en-GB" sz="1200" dirty="0"/>
              <a:t> (BW) </a:t>
            </a:r>
            <a:br>
              <a:rPr lang="en-GB" sz="1200" dirty="0"/>
            </a:br>
            <a:r>
              <a:rPr lang="en-GB" sz="1200" b="1" dirty="0"/>
              <a:t>Goal</a:t>
            </a:r>
            <a:r>
              <a:rPr lang="en-GB" sz="1200" dirty="0"/>
              <a:t> (EOY </a:t>
            </a:r>
            <a:r>
              <a:rPr lang="en-GB" sz="1200" dirty="0" smtClean="0"/>
              <a:t>20xy, </a:t>
            </a:r>
            <a:r>
              <a:rPr lang="en-GB" sz="1200" dirty="0"/>
              <a:t>cost type = I 2 – REGION = ALL) </a:t>
            </a:r>
            <a:r>
              <a:rPr lang="en-GB" sz="1200" b="1" dirty="0"/>
              <a:t>Reduce cost by  x %</a:t>
            </a:r>
            <a:r>
              <a:rPr lang="en-GB" sz="1200" dirty="0"/>
              <a:t> </a:t>
            </a:r>
            <a:br>
              <a:rPr lang="en-GB" sz="1200" dirty="0"/>
            </a:br>
            <a:r>
              <a:rPr lang="en-GB" sz="1200" b="1" dirty="0"/>
              <a:t>Goal</a:t>
            </a:r>
            <a:r>
              <a:rPr lang="en-GB" sz="1200" dirty="0"/>
              <a:t> (EOY </a:t>
            </a:r>
            <a:r>
              <a:rPr lang="en-GB" sz="1200" dirty="0" smtClean="0"/>
              <a:t>20xy, </a:t>
            </a:r>
            <a:r>
              <a:rPr lang="en-GB" sz="1200" dirty="0"/>
              <a:t>cost type = E1 – REGION = ALL) </a:t>
            </a:r>
            <a:r>
              <a:rPr lang="en-GB" sz="1200" b="1" dirty="0"/>
              <a:t>Reduce cost by x %</a:t>
            </a:r>
            <a:r>
              <a:rPr lang="en-GB" sz="1200" dirty="0"/>
              <a:t> </a:t>
            </a:r>
            <a:br>
              <a:rPr lang="en-GB" sz="1200" dirty="0"/>
            </a:br>
            <a:r>
              <a:rPr lang="en-GB" sz="1200" b="1" dirty="0"/>
              <a:t>Goal </a:t>
            </a:r>
            <a:r>
              <a:rPr lang="en-GB" sz="1200" dirty="0"/>
              <a:t>(EOY </a:t>
            </a:r>
            <a:r>
              <a:rPr lang="en-GB" sz="1200" dirty="0" smtClean="0"/>
              <a:t>20xy, </a:t>
            </a:r>
            <a:r>
              <a:rPr lang="en-GB" sz="1200" dirty="0"/>
              <a:t>cost type = E 2 – REGION = ALL) </a:t>
            </a:r>
            <a:r>
              <a:rPr lang="en-GB" sz="1200" b="1" dirty="0"/>
              <a:t>Reduce cost by 100%</a:t>
            </a:r>
            <a:r>
              <a:rPr lang="en-GB" sz="1200" dirty="0"/>
              <a:t> </a:t>
            </a:r>
            <a:br>
              <a:rPr lang="en-GB" sz="1200" dirty="0"/>
            </a:br>
            <a:r>
              <a:rPr lang="en-GB" sz="1200" b="1" dirty="0"/>
              <a:t>Goal </a:t>
            </a:r>
            <a:r>
              <a:rPr lang="en-GB" sz="1200" dirty="0"/>
              <a:t>(EOY </a:t>
            </a:r>
            <a:r>
              <a:rPr lang="en-GB" sz="1200" dirty="0" smtClean="0"/>
              <a:t>20xy, </a:t>
            </a:r>
            <a:r>
              <a:rPr lang="en-GB" sz="1200" dirty="0"/>
              <a:t>cost type = E 3 – REGION = ALL) </a:t>
            </a:r>
            <a:r>
              <a:rPr lang="en-GB" sz="1200" b="1" dirty="0"/>
              <a:t>Reduce cost by  x %</a:t>
            </a:r>
            <a:endParaRPr lang="en-US" sz="1200" dirty="0"/>
          </a:p>
          <a:p>
            <a:pPr marL="0" indent="0">
              <a:buNone/>
            </a:pPr>
            <a:endParaRPr lang="en-US" sz="1200" dirty="0"/>
          </a:p>
        </p:txBody>
      </p:sp>
      <p:sp>
        <p:nvSpPr>
          <p:cNvPr id="4" name="Date Placeholder 3"/>
          <p:cNvSpPr>
            <a:spLocks noGrp="1"/>
          </p:cNvSpPr>
          <p:nvPr>
            <p:ph type="dt" sz="half" idx="10"/>
          </p:nvPr>
        </p:nvSpPr>
        <p:spPr/>
        <p:txBody>
          <a:bodyPr/>
          <a:lstStyle/>
          <a:p>
            <a:fld id="{A18DF948-95F7-7D45-A3A3-6E394163542B}" type="datetime3">
              <a:rPr lang="en-GB" smtClean="0"/>
              <a:t>15 January 2014</a:t>
            </a:fld>
            <a:endParaRPr lang="en-US"/>
          </a:p>
        </p:txBody>
      </p:sp>
      <p:sp>
        <p:nvSpPr>
          <p:cNvPr id="5" name="Footer Placeholder 4"/>
          <p:cNvSpPr>
            <a:spLocks noGrp="1"/>
          </p:cNvSpPr>
          <p:nvPr>
            <p:ph type="ftr" sz="quarter" idx="11"/>
          </p:nvPr>
        </p:nvSpPr>
        <p:spPr/>
        <p:txBody>
          <a:bodyPr/>
          <a:lstStyle/>
          <a:p>
            <a:r>
              <a:rPr lang="en-US" smtClean="0"/>
              <a:t>Copyright Tom@Gilb.com 2014</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42</a:t>
            </a:fld>
            <a:endParaRPr lang="en-US"/>
          </a:p>
        </p:txBody>
      </p:sp>
    </p:spTree>
    <p:extLst>
      <p:ext uri="{BB962C8B-B14F-4D97-AF65-F5344CB8AC3E}">
        <p14:creationId xmlns:p14="http://schemas.microsoft.com/office/powerpoint/2010/main" val="14624989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Detailed Example</a:t>
            </a:r>
            <a:endParaRPr lang="en-GB" dirty="0"/>
          </a:p>
        </p:txBody>
      </p:sp>
      <p:sp>
        <p:nvSpPr>
          <p:cNvPr id="3" name="Content Placeholder 2"/>
          <p:cNvSpPr>
            <a:spLocks noGrp="1"/>
          </p:cNvSpPr>
          <p:nvPr>
            <p:ph idx="1"/>
          </p:nvPr>
        </p:nvSpPr>
        <p:spPr/>
        <p:txBody>
          <a:bodyPr>
            <a:normAutofit lnSpcReduction="10000"/>
          </a:bodyPr>
          <a:lstStyle/>
          <a:p>
            <a:r>
              <a:rPr lang="en-GB" b="1" dirty="0">
                <a:latin typeface="Arial"/>
                <a:cs typeface="Arial"/>
              </a:rPr>
              <a:t>Operational-</a:t>
            </a:r>
            <a:r>
              <a:rPr lang="en-GB" b="1" dirty="0" err="1" smtClean="0">
                <a:latin typeface="Arial"/>
                <a:cs typeface="Arial"/>
              </a:rPr>
              <a:t>Control.</a:t>
            </a:r>
            <a:r>
              <a:rPr lang="en-GB" b="1" u="sng" dirty="0" err="1" smtClean="0">
                <a:latin typeface="Arial"/>
                <a:cs typeface="Arial"/>
              </a:rPr>
              <a:t>Consistent</a:t>
            </a:r>
            <a:r>
              <a:rPr lang="en-GB" b="1" u="sng" dirty="0" smtClean="0">
                <a:latin typeface="Arial"/>
                <a:cs typeface="Arial"/>
              </a:rPr>
              <a:t> </a:t>
            </a:r>
            <a:r>
              <a:rPr lang="en-GB" b="1" dirty="0" smtClean="0">
                <a:latin typeface="Arial"/>
                <a:cs typeface="Arial"/>
              </a:rPr>
              <a:t>: </a:t>
            </a:r>
          </a:p>
          <a:p>
            <a:pPr lvl="1"/>
            <a:endParaRPr lang="en-GB" b="1" dirty="0" smtClean="0">
              <a:latin typeface="Arial"/>
              <a:cs typeface="Arial"/>
            </a:endParaRPr>
          </a:p>
          <a:p>
            <a:pPr lvl="1"/>
            <a:r>
              <a:rPr lang="en-GB" sz="3900" b="1" dirty="0" smtClean="0">
                <a:latin typeface="Arial"/>
                <a:cs typeface="Arial"/>
              </a:rPr>
              <a:t>Scale</a:t>
            </a:r>
            <a:r>
              <a:rPr lang="en-GB" sz="3900" b="1" dirty="0">
                <a:latin typeface="Arial"/>
                <a:cs typeface="Arial"/>
              </a:rPr>
              <a:t>: % of defined [Trades] failing full STP across the transaction cycle. </a:t>
            </a:r>
            <a:endParaRPr lang="en-GB" sz="3900" b="1" dirty="0" smtClean="0">
              <a:latin typeface="Arial"/>
              <a:cs typeface="Arial"/>
            </a:endParaRPr>
          </a:p>
          <a:p>
            <a:pPr lvl="1"/>
            <a:endParaRPr lang="en-GB" b="1" dirty="0" smtClean="0">
              <a:latin typeface="Arial"/>
              <a:cs typeface="Arial"/>
            </a:endParaRPr>
          </a:p>
          <a:p>
            <a:pPr lvl="1"/>
            <a:r>
              <a:rPr lang="en-GB" b="1" dirty="0" smtClean="0">
                <a:latin typeface="Arial"/>
                <a:cs typeface="Arial"/>
              </a:rPr>
              <a:t>Past </a:t>
            </a:r>
            <a:r>
              <a:rPr lang="en-GB" b="1" dirty="0">
                <a:latin typeface="Arial"/>
                <a:cs typeface="Arial"/>
              </a:rPr>
              <a:t>[April 20xx, Trades=Voice Trades] 95% </a:t>
            </a:r>
            <a:br>
              <a:rPr lang="en-GB" b="1" dirty="0">
                <a:latin typeface="Arial"/>
                <a:cs typeface="Arial"/>
              </a:rPr>
            </a:br>
            <a:r>
              <a:rPr lang="en-GB" b="1" dirty="0">
                <a:latin typeface="Arial"/>
                <a:cs typeface="Arial"/>
              </a:rPr>
              <a:t>Past [April 20xx, Trades=</a:t>
            </a:r>
            <a:r>
              <a:rPr lang="en-GB" b="1" dirty="0" err="1">
                <a:latin typeface="Arial"/>
                <a:cs typeface="Arial"/>
              </a:rPr>
              <a:t>eTrades</a:t>
            </a:r>
            <a:r>
              <a:rPr lang="en-GB" b="1" dirty="0">
                <a:latin typeface="Arial"/>
                <a:cs typeface="Arial"/>
              </a:rPr>
              <a:t>] 93% </a:t>
            </a:r>
            <a:br>
              <a:rPr lang="en-GB" b="1" dirty="0">
                <a:latin typeface="Arial"/>
                <a:cs typeface="Arial"/>
              </a:rPr>
            </a:br>
            <a:endParaRPr lang="en-GB" b="1" dirty="0" smtClean="0">
              <a:latin typeface="Arial"/>
              <a:cs typeface="Arial"/>
            </a:endParaRPr>
          </a:p>
          <a:p>
            <a:pPr lvl="1"/>
            <a:r>
              <a:rPr lang="en-GB" b="1" dirty="0" smtClean="0">
                <a:latin typeface="Arial"/>
                <a:cs typeface="Arial"/>
              </a:rPr>
              <a:t>Goal </a:t>
            </a:r>
            <a:r>
              <a:rPr lang="en-GB" b="1" dirty="0">
                <a:latin typeface="Arial"/>
                <a:cs typeface="Arial"/>
              </a:rPr>
              <a:t>[April 20xz, Trades=Voice Trades] &lt;95 ± 2%&gt;  </a:t>
            </a:r>
            <a:br>
              <a:rPr lang="en-GB" b="1" dirty="0">
                <a:latin typeface="Arial"/>
                <a:cs typeface="Arial"/>
              </a:rPr>
            </a:br>
            <a:r>
              <a:rPr lang="en-GB" b="1" dirty="0">
                <a:latin typeface="Arial"/>
                <a:cs typeface="Arial"/>
              </a:rPr>
              <a:t>Goal [April 20xz, Trades=</a:t>
            </a:r>
            <a:r>
              <a:rPr lang="en-GB" b="1" dirty="0" err="1">
                <a:latin typeface="Arial"/>
                <a:cs typeface="Arial"/>
              </a:rPr>
              <a:t>eTrades</a:t>
            </a:r>
            <a:r>
              <a:rPr lang="en-GB" b="1" dirty="0">
                <a:latin typeface="Arial"/>
                <a:cs typeface="Arial"/>
              </a:rPr>
              <a:t>] 98.5 ± 0.5 %  </a:t>
            </a:r>
            <a:endParaRPr lang="en-US" b="1" dirty="0">
              <a:latin typeface="Arial"/>
              <a:cs typeface="Arial"/>
            </a:endParaRPr>
          </a:p>
          <a:p>
            <a:endParaRPr lang="en-GB" b="1" dirty="0">
              <a:latin typeface="Arial"/>
              <a:cs typeface="Arial"/>
            </a:endParaRPr>
          </a:p>
        </p:txBody>
      </p:sp>
      <p:sp>
        <p:nvSpPr>
          <p:cNvPr id="4" name="Date Placeholder 3"/>
          <p:cNvSpPr>
            <a:spLocks noGrp="1"/>
          </p:cNvSpPr>
          <p:nvPr>
            <p:ph type="dt" sz="half" idx="10"/>
          </p:nvPr>
        </p:nvSpPr>
        <p:spPr/>
        <p:txBody>
          <a:bodyPr/>
          <a:lstStyle/>
          <a:p>
            <a:fld id="{805F36A2-2455-7845-94F9-8FCF6040CED1}" type="datetime3">
              <a:rPr lang="en-GB" smtClean="0"/>
              <a:t>15 January 2014</a:t>
            </a:fld>
            <a:endParaRPr lang="en-GB"/>
          </a:p>
        </p:txBody>
      </p:sp>
      <p:sp>
        <p:nvSpPr>
          <p:cNvPr id="5" name="Footer Placeholder 4"/>
          <p:cNvSpPr>
            <a:spLocks noGrp="1"/>
          </p:cNvSpPr>
          <p:nvPr>
            <p:ph type="ftr" sz="quarter" idx="11"/>
          </p:nvPr>
        </p:nvSpPr>
        <p:spPr/>
        <p:txBody>
          <a:bodyPr/>
          <a:lstStyle/>
          <a:p>
            <a:r>
              <a:rPr lang="en-GB" smtClean="0"/>
              <a:t>Copyright Tom@Gilb.com 2014</a:t>
            </a:r>
            <a:endParaRPr lang="en-GB"/>
          </a:p>
        </p:txBody>
      </p:sp>
      <p:sp>
        <p:nvSpPr>
          <p:cNvPr id="6" name="Slide Number Placeholder 5"/>
          <p:cNvSpPr>
            <a:spLocks noGrp="1"/>
          </p:cNvSpPr>
          <p:nvPr>
            <p:ph type="sldNum" sz="quarter" idx="12"/>
          </p:nvPr>
        </p:nvSpPr>
        <p:spPr/>
        <p:txBody>
          <a:bodyPr/>
          <a:lstStyle/>
          <a:p>
            <a:fld id="{3B9DEB6F-AF93-C84C-AFEF-542580A3F72B}" type="slidenum">
              <a:rPr lang="en-GB" smtClean="0"/>
              <a:t>43</a:t>
            </a:fld>
            <a:endParaRPr lang="en-GB"/>
          </a:p>
        </p:txBody>
      </p:sp>
    </p:spTree>
    <p:extLst>
      <p:ext uri="{BB962C8B-B14F-4D97-AF65-F5344CB8AC3E}">
        <p14:creationId xmlns:p14="http://schemas.microsoft.com/office/powerpoint/2010/main" val="10184310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sz="5400" b="1" dirty="0" smtClean="0">
                <a:latin typeface="Arial"/>
                <a:cs typeface="Arial"/>
              </a:rPr>
              <a:t>Focus</a:t>
            </a:r>
            <a:endParaRPr lang="en-US" sz="5400" b="1" dirty="0">
              <a:latin typeface="Arial"/>
              <a:cs typeface="Arial"/>
            </a:endParaRPr>
          </a:p>
        </p:txBody>
      </p:sp>
      <p:sp>
        <p:nvSpPr>
          <p:cNvPr id="4" name="Date Placeholder 3"/>
          <p:cNvSpPr>
            <a:spLocks noGrp="1"/>
          </p:cNvSpPr>
          <p:nvPr>
            <p:ph type="dt" sz="half" idx="10"/>
          </p:nvPr>
        </p:nvSpPr>
        <p:spPr/>
        <p:txBody>
          <a:bodyPr/>
          <a:lstStyle/>
          <a:p>
            <a:fld id="{F920B38C-CBA4-1D44-99D9-DCB1DAE5406C}" type="datetime3">
              <a:rPr lang="en-GB" smtClean="0"/>
              <a:t>15 January 2014</a:t>
            </a:fld>
            <a:endParaRPr lang="en-US"/>
          </a:p>
        </p:txBody>
      </p:sp>
      <p:sp>
        <p:nvSpPr>
          <p:cNvPr id="5" name="Footer Placeholder 4"/>
          <p:cNvSpPr>
            <a:spLocks noGrp="1"/>
          </p:cNvSpPr>
          <p:nvPr>
            <p:ph type="ftr" sz="quarter" idx="11"/>
          </p:nvPr>
        </p:nvSpPr>
        <p:spPr/>
        <p:txBody>
          <a:bodyPr/>
          <a:lstStyle/>
          <a:p>
            <a:r>
              <a:rPr lang="en-US" smtClean="0"/>
              <a:t>Copyright Tom@Gilb.com 2014</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44</a:t>
            </a:fld>
            <a:endParaRPr lang="en-US"/>
          </a:p>
        </p:txBody>
      </p:sp>
      <p:sp>
        <p:nvSpPr>
          <p:cNvPr id="8" name="Smiley Face 7"/>
          <p:cNvSpPr/>
          <p:nvPr/>
        </p:nvSpPr>
        <p:spPr>
          <a:xfrm>
            <a:off x="3263900" y="3009900"/>
            <a:ext cx="533400" cy="342900"/>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9" descr="Screen shot 2010-12-06 at 03.41.17.png"/>
          <p:cNvPicPr>
            <a:picLocks noGrp="1" noChangeAspect="1"/>
          </p:cNvPicPr>
          <p:nvPr>
            <p:ph idx="1"/>
          </p:nvPr>
        </p:nvPicPr>
        <p:blipFill rotWithShape="1">
          <a:blip r:embed="rId2">
            <a:extLst>
              <a:ext uri="{28A0092B-C50C-407E-A947-70E740481C1C}">
                <a14:useLocalDpi xmlns:a14="http://schemas.microsoft.com/office/drawing/2010/main"/>
              </a:ext>
            </a:extLst>
          </a:blip>
          <a:srcRect l="1388" t="2992" b="17336"/>
          <a:stretch/>
        </p:blipFill>
        <p:spPr>
          <a:xfrm>
            <a:off x="-153500" y="1946610"/>
            <a:ext cx="9282884" cy="4387216"/>
          </a:xfrm>
        </p:spPr>
      </p:pic>
      <p:sp>
        <p:nvSpPr>
          <p:cNvPr id="11" name="TextBox 10"/>
          <p:cNvSpPr txBox="1"/>
          <p:nvPr/>
        </p:nvSpPr>
        <p:spPr>
          <a:xfrm>
            <a:off x="6172200" y="3225800"/>
            <a:ext cx="2197100" cy="369332"/>
          </a:xfrm>
          <a:prstGeom prst="rect">
            <a:avLst/>
          </a:prstGeom>
          <a:noFill/>
        </p:spPr>
        <p:txBody>
          <a:bodyPr wrap="square" rtlCol="0">
            <a:spAutoFit/>
          </a:bodyPr>
          <a:lstStyle/>
          <a:p>
            <a:r>
              <a:rPr lang="en-US" dirty="0" smtClean="0"/>
              <a:t>Goals            IE Table</a:t>
            </a:r>
            <a:endParaRPr lang="en-US" dirty="0"/>
          </a:p>
        </p:txBody>
      </p:sp>
    </p:spTree>
    <p:extLst>
      <p:ext uri="{BB962C8B-B14F-4D97-AF65-F5344CB8AC3E}">
        <p14:creationId xmlns:p14="http://schemas.microsoft.com/office/powerpoint/2010/main" val="40297783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5DCB34-E32E-4747-9DB0-50484EEDC39D}" type="datetime3">
              <a:rPr lang="en-GB" smtClean="0"/>
              <a:t>15 January 2014</a:t>
            </a:fld>
            <a:endParaRPr lang="en-US"/>
          </a:p>
        </p:txBody>
      </p:sp>
      <p:sp>
        <p:nvSpPr>
          <p:cNvPr id="5" name="Footer Placeholder 4"/>
          <p:cNvSpPr>
            <a:spLocks noGrp="1"/>
          </p:cNvSpPr>
          <p:nvPr>
            <p:ph type="ftr" sz="quarter" idx="11"/>
          </p:nvPr>
        </p:nvSpPr>
        <p:spPr/>
        <p:txBody>
          <a:bodyPr/>
          <a:lstStyle/>
          <a:p>
            <a:r>
              <a:rPr lang="en-US" smtClean="0"/>
              <a:t>Copyright Tom@Gilb.com 2014</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45</a:t>
            </a:fld>
            <a:endParaRPr lang="en-US"/>
          </a:p>
        </p:txBody>
      </p:sp>
      <p:sp>
        <p:nvSpPr>
          <p:cNvPr id="2" name="Title 1"/>
          <p:cNvSpPr>
            <a:spLocks noGrp="1"/>
          </p:cNvSpPr>
          <p:nvPr>
            <p:ph type="title"/>
          </p:nvPr>
        </p:nvSpPr>
        <p:spPr>
          <a:xfrm>
            <a:off x="457200" y="-12700"/>
            <a:ext cx="8229600" cy="723900"/>
          </a:xfrm>
        </p:spPr>
        <p:txBody>
          <a:bodyPr>
            <a:noAutofit/>
          </a:bodyPr>
          <a:lstStyle/>
          <a:p>
            <a:r>
              <a:rPr lang="en-US" sz="2800" dirty="0" smtClean="0"/>
              <a:t>Quantified Objective in Kai’s </a:t>
            </a:r>
            <a:r>
              <a:rPr lang="en-US" sz="2800" dirty="0" err="1" smtClean="0"/>
              <a:t>Planguage</a:t>
            </a:r>
            <a:r>
              <a:rPr lang="en-US" sz="2800" dirty="0" smtClean="0"/>
              <a:t> Tool:</a:t>
            </a:r>
            <a:br>
              <a:rPr lang="en-US" sz="2800" dirty="0" smtClean="0"/>
            </a:br>
            <a:r>
              <a:rPr lang="en-US" sz="2800" dirty="0" smtClean="0"/>
              <a:t> notice Stakeholders</a:t>
            </a:r>
            <a:endParaRPr lang="en-US" sz="2800" dirty="0"/>
          </a:p>
        </p:txBody>
      </p:sp>
      <p:sp>
        <p:nvSpPr>
          <p:cNvPr id="3" name="TextBox 2"/>
          <p:cNvSpPr txBox="1"/>
          <p:nvPr/>
        </p:nvSpPr>
        <p:spPr>
          <a:xfrm>
            <a:off x="889000" y="558800"/>
            <a:ext cx="1422400"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908300" y="2794000"/>
            <a:ext cx="419100" cy="3416320"/>
          </a:xfrm>
          <a:prstGeom prst="rect">
            <a:avLst/>
          </a:prstGeom>
          <a:solidFill>
            <a:srgbClr val="FFFFFF"/>
          </a:solidFill>
        </p:spPr>
        <p:txBody>
          <a:bodyPr wrap="square" rtlCol="0">
            <a:spAutoFit/>
          </a:bodyPr>
          <a:lstStyle/>
          <a:p>
            <a:r>
              <a:rPr lang="en-US" dirty="0" smtClean="0"/>
              <a:t>                 ……………………………</a:t>
            </a:r>
            <a:endParaRPr lang="en-US" dirty="0"/>
          </a:p>
        </p:txBody>
      </p:sp>
      <p:pic>
        <p:nvPicPr>
          <p:cNvPr id="10" name="Content Placeholder 9" descr="Screen shot 2010-12-07 at 11.11.54.png"/>
          <p:cNvPicPr>
            <a:picLocks noGrp="1" noChangeAspect="1"/>
          </p:cNvPicPr>
          <p:nvPr>
            <p:ph idx="1"/>
          </p:nvPr>
        </p:nvPicPr>
        <p:blipFill rotWithShape="1">
          <a:blip r:embed="rId3">
            <a:extLst>
              <a:ext uri="{28A0092B-C50C-407E-A947-70E740481C1C}">
                <a14:useLocalDpi xmlns:a14="http://schemas.microsoft.com/office/drawing/2010/main"/>
              </a:ext>
            </a:extLst>
          </a:blip>
          <a:srcRect t="375" b="4698"/>
          <a:stretch/>
        </p:blipFill>
        <p:spPr>
          <a:xfrm>
            <a:off x="457200" y="1384300"/>
            <a:ext cx="8229600" cy="4741863"/>
          </a:xfrm>
        </p:spPr>
      </p:pic>
      <p:sp>
        <p:nvSpPr>
          <p:cNvPr id="11" name="TextBox 10"/>
          <p:cNvSpPr txBox="1"/>
          <p:nvPr/>
        </p:nvSpPr>
        <p:spPr>
          <a:xfrm>
            <a:off x="2908300" y="3276600"/>
            <a:ext cx="520700" cy="369332"/>
          </a:xfrm>
          <a:prstGeom prst="rect">
            <a:avLst/>
          </a:prstGeom>
          <a:solidFill>
            <a:srgbClr val="FFFFFF"/>
          </a:solidFill>
        </p:spPr>
        <p:txBody>
          <a:bodyPr wrap="square" rtlCol="0">
            <a:spAutoFit/>
          </a:bodyPr>
          <a:lstStyle/>
          <a:p>
            <a:endParaRPr lang="en-US" dirty="0"/>
          </a:p>
        </p:txBody>
      </p:sp>
      <p:cxnSp>
        <p:nvCxnSpPr>
          <p:cNvPr id="9" name="Straight Arrow Connector 8"/>
          <p:cNvCxnSpPr/>
          <p:nvPr/>
        </p:nvCxnSpPr>
        <p:spPr>
          <a:xfrm flipH="1">
            <a:off x="889000" y="711200"/>
            <a:ext cx="3418119" cy="140107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90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690562"/>
          </a:xfrm>
          <a:ln>
            <a:solidFill>
              <a:srgbClr val="000000"/>
            </a:solidFill>
          </a:ln>
        </p:spPr>
        <p:txBody>
          <a:bodyPr>
            <a:normAutofit fontScale="90000"/>
          </a:bodyPr>
          <a:lstStyle/>
          <a:p>
            <a:r>
              <a:rPr lang="en-US" sz="2000" b="1" dirty="0" smtClean="0"/>
              <a:t>Defining a Design</a:t>
            </a:r>
            <a:r>
              <a:rPr lang="en-US" sz="2000" dirty="0" smtClean="0"/>
              <a:t>/Solution/Architecture/Strategy (</a:t>
            </a:r>
            <a:r>
              <a:rPr lang="en-US" sz="2000" dirty="0" err="1" smtClean="0"/>
              <a:t>Planguage</a:t>
            </a:r>
            <a:r>
              <a:rPr lang="en-US" sz="2000" dirty="0" smtClean="0"/>
              <a:t>, CE Design Template)</a:t>
            </a:r>
            <a:br>
              <a:rPr lang="en-US" sz="2000" dirty="0" smtClean="0"/>
            </a:br>
            <a:r>
              <a:rPr lang="en-US" sz="2000" dirty="0" smtClean="0"/>
              <a:t>1. enough detail to estimate, 2. some impact assertion, 3. Assumptions, Risks, Issues</a:t>
            </a:r>
            <a:endParaRPr lang="en-US" sz="2000" dirty="0"/>
          </a:p>
        </p:txBody>
      </p:sp>
      <p:sp>
        <p:nvSpPr>
          <p:cNvPr id="8" name="Footer Placeholder 7"/>
          <p:cNvSpPr>
            <a:spLocks noGrp="1"/>
          </p:cNvSpPr>
          <p:nvPr>
            <p:ph type="ftr" sz="quarter" idx="11"/>
          </p:nvPr>
        </p:nvSpPr>
        <p:spPr/>
        <p:txBody>
          <a:bodyPr/>
          <a:lstStyle/>
          <a:p>
            <a:r>
              <a:rPr lang="en-US" smtClean="0"/>
              <a:t>Copyright Tom@Gilb.com 2014</a:t>
            </a:r>
            <a:endParaRPr lang="en-US" dirty="0"/>
          </a:p>
        </p:txBody>
      </p:sp>
      <p:sp>
        <p:nvSpPr>
          <p:cNvPr id="9" name="Slide Number Placeholder 8"/>
          <p:cNvSpPr>
            <a:spLocks noGrp="1"/>
          </p:cNvSpPr>
          <p:nvPr>
            <p:ph type="sldNum" sz="quarter" idx="12"/>
          </p:nvPr>
        </p:nvSpPr>
        <p:spPr/>
        <p:txBody>
          <a:bodyPr/>
          <a:lstStyle/>
          <a:p>
            <a:fld id="{CBA6293D-7383-234F-8E54-523790FF221D}" type="slidenum">
              <a:rPr lang="en-US" smtClean="0"/>
              <a:t>46</a:t>
            </a:fld>
            <a:endParaRPr lang="en-US"/>
          </a:p>
        </p:txBody>
      </p:sp>
      <p:sp>
        <p:nvSpPr>
          <p:cNvPr id="4" name="Content Placeholder 3"/>
          <p:cNvSpPr>
            <a:spLocks noGrp="1"/>
          </p:cNvSpPr>
          <p:nvPr>
            <p:ph sz="half" idx="1"/>
          </p:nvPr>
        </p:nvSpPr>
        <p:spPr>
          <a:xfrm>
            <a:off x="88900" y="985070"/>
            <a:ext cx="4559300" cy="5803900"/>
          </a:xfrm>
          <a:solidFill>
            <a:schemeClr val="bg1">
              <a:lumMod val="85000"/>
            </a:schemeClr>
          </a:solidFill>
        </p:spPr>
        <p:txBody>
          <a:bodyPr>
            <a:noAutofit/>
          </a:bodyPr>
          <a:lstStyle/>
          <a:p>
            <a:pPr marL="0" lvl="0" indent="0">
              <a:buNone/>
            </a:pPr>
            <a:r>
              <a:rPr lang="en-US" sz="900" b="1" u="sng" dirty="0" smtClean="0"/>
              <a:t>Orbit Application </a:t>
            </a:r>
            <a:r>
              <a:rPr lang="en-US" sz="900" b="1" u="sng" dirty="0"/>
              <a:t>Base</a:t>
            </a:r>
            <a:r>
              <a:rPr lang="en-US" sz="900" dirty="0"/>
              <a:t>:  (formal Cross reference Tag)</a:t>
            </a:r>
          </a:p>
          <a:p>
            <a:pPr marL="0" lvl="0" indent="0">
              <a:buNone/>
            </a:pPr>
            <a:r>
              <a:rPr lang="en-US" sz="900" b="1" dirty="0"/>
              <a:t>Type</a:t>
            </a:r>
            <a:r>
              <a:rPr lang="en-US" sz="900" dirty="0"/>
              <a:t>: Primary Architecture Option</a:t>
            </a:r>
          </a:p>
          <a:p>
            <a:pPr marL="0" lvl="0" indent="0">
              <a:buNone/>
            </a:pPr>
            <a:r>
              <a:rPr lang="en-US" sz="900" dirty="0"/>
              <a:t>============ Basic Information ==========</a:t>
            </a:r>
          </a:p>
          <a:p>
            <a:pPr marL="0" lvl="0" indent="0">
              <a:buNone/>
            </a:pPr>
            <a:r>
              <a:rPr lang="en-US" sz="900" b="1" dirty="0"/>
              <a:t>Version</a:t>
            </a:r>
            <a:r>
              <a:rPr lang="en-US" sz="900" dirty="0"/>
              <a:t>: Nov. 30 </a:t>
            </a:r>
            <a:r>
              <a:rPr lang="en-US" sz="900" dirty="0" smtClean="0"/>
              <a:t>20xx  </a:t>
            </a:r>
            <a:r>
              <a:rPr lang="en-US" sz="900" dirty="0"/>
              <a:t>16:49, updated 2.Dec by telephone and in meeting. 14:34 </a:t>
            </a:r>
          </a:p>
          <a:p>
            <a:pPr marL="0" lvl="0" indent="0">
              <a:buNone/>
            </a:pPr>
            <a:r>
              <a:rPr lang="en-US" sz="900" b="1" dirty="0"/>
              <a:t>Status</a:t>
            </a:r>
            <a:r>
              <a:rPr lang="en-US" sz="900" dirty="0"/>
              <a:t>: Draft</a:t>
            </a:r>
          </a:p>
          <a:p>
            <a:pPr marL="0" lvl="0" indent="0">
              <a:buNone/>
            </a:pPr>
            <a:r>
              <a:rPr lang="en-US" sz="900" b="1" dirty="0"/>
              <a:t>Owner</a:t>
            </a:r>
            <a:r>
              <a:rPr lang="en-US" sz="900" dirty="0"/>
              <a:t>: Brent </a:t>
            </a:r>
            <a:r>
              <a:rPr lang="en-US" sz="900" dirty="0" smtClean="0"/>
              <a:t>Barclays</a:t>
            </a:r>
            <a:endParaRPr lang="en-US" sz="900" dirty="0"/>
          </a:p>
          <a:p>
            <a:pPr marL="0" lvl="0" indent="0">
              <a:buNone/>
            </a:pPr>
            <a:r>
              <a:rPr lang="en-US" sz="900" b="1" dirty="0"/>
              <a:t>Expert</a:t>
            </a:r>
            <a:r>
              <a:rPr lang="en-US" sz="900" dirty="0"/>
              <a:t>: Raj </a:t>
            </a:r>
            <a:r>
              <a:rPr lang="en-US" sz="900" dirty="0" smtClean="0"/>
              <a:t>Shell, </a:t>
            </a:r>
            <a:r>
              <a:rPr lang="en-US" sz="900" dirty="0"/>
              <a:t>London</a:t>
            </a:r>
          </a:p>
          <a:p>
            <a:pPr marL="0" lvl="0" indent="0">
              <a:buNone/>
            </a:pPr>
            <a:r>
              <a:rPr lang="en-US" sz="900" b="1" dirty="0" smtClean="0"/>
              <a:t>Authority</a:t>
            </a:r>
            <a:r>
              <a:rPr lang="en-US" sz="900" dirty="0" smtClean="0"/>
              <a:t>: for differentiating business environment characteristics, Raj Shell, Brent Barclays(for overview)</a:t>
            </a:r>
          </a:p>
          <a:p>
            <a:pPr marL="0" lvl="0" indent="0">
              <a:buNone/>
            </a:pPr>
            <a:r>
              <a:rPr lang="en-US" sz="900" b="1" dirty="0" smtClean="0"/>
              <a:t>Source</a:t>
            </a:r>
            <a:r>
              <a:rPr lang="en-US" sz="900" dirty="0"/>
              <a:t>: &lt;Source references for the information in this specification. Could include people&gt;.  Various, can be done later BB</a:t>
            </a:r>
          </a:p>
          <a:p>
            <a:pPr marL="0" lvl="0" indent="0">
              <a:buNone/>
            </a:pPr>
            <a:r>
              <a:rPr lang="en-US" sz="900" b="1" dirty="0"/>
              <a:t>Gist</a:t>
            </a:r>
            <a:r>
              <a:rPr lang="en-US" sz="900" dirty="0"/>
              <a:t>: risk and P/L aggregation service, which also provides work flow/adjustment and outbound and inbound feed support. Currently used by Rates </a:t>
            </a:r>
            <a:r>
              <a:rPr lang="en-US" sz="900" dirty="0" err="1" smtClean="0"/>
              <a:t>ExtraBusiness</a:t>
            </a:r>
            <a:r>
              <a:rPr lang="en-US" sz="900" dirty="0"/>
              <a:t>, Front Office and Middle Office, </a:t>
            </a:r>
            <a:r>
              <a:rPr lang="en-US" sz="900" dirty="0" smtClean="0"/>
              <a:t>USA </a:t>
            </a:r>
            <a:r>
              <a:rPr lang="en-US" sz="900" dirty="0"/>
              <a:t>&amp; </a:t>
            </a:r>
            <a:r>
              <a:rPr lang="en-US" sz="900" dirty="0" smtClean="0"/>
              <a:t>UK.</a:t>
            </a:r>
            <a:endParaRPr lang="en-US" sz="900" dirty="0"/>
          </a:p>
          <a:p>
            <a:pPr marL="0" lvl="0" indent="0">
              <a:buNone/>
            </a:pPr>
            <a:r>
              <a:rPr lang="en-US" sz="900" b="1" dirty="0"/>
              <a:t>Description</a:t>
            </a:r>
            <a:r>
              <a:rPr lang="en-US" sz="900" dirty="0"/>
              <a:t>: &lt;Describe the design idea in sufficient detail to support the estimated impacts and costs given below&gt;.</a:t>
            </a:r>
          </a:p>
          <a:p>
            <a:pPr marL="457200" lvl="1" indent="0">
              <a:buNone/>
            </a:pPr>
            <a:r>
              <a:rPr lang="en-US" sz="900" b="1" dirty="0"/>
              <a:t>D1</a:t>
            </a:r>
            <a:r>
              <a:rPr lang="en-US" sz="900" dirty="0"/>
              <a:t>: ETL Layer. Rules based highly configurable implementation of the ETL Pattern, which allows the data to be </a:t>
            </a:r>
            <a:r>
              <a:rPr lang="en-US" sz="900" dirty="0" err="1"/>
              <a:t>onboarded</a:t>
            </a:r>
            <a:r>
              <a:rPr lang="en-US" sz="900" dirty="0"/>
              <a:t> more quickly. Load and persist new data very quickly. With minimal development required. -&gt; </a:t>
            </a:r>
            <a:r>
              <a:rPr lang="en-US" sz="900" u="sng" dirty="0"/>
              <a:t>Business-Capability-Time-To-Market, Business Scalability</a:t>
            </a:r>
            <a:endParaRPr lang="en-US" sz="900" dirty="0"/>
          </a:p>
          <a:p>
            <a:pPr marL="457200" lvl="1" indent="0">
              <a:buNone/>
            </a:pPr>
            <a:r>
              <a:rPr lang="en-US" sz="900" b="1" dirty="0"/>
              <a:t>D2</a:t>
            </a:r>
            <a:r>
              <a:rPr lang="en-US" sz="900" dirty="0"/>
              <a:t>: high performance risk and P/L aggregation processing (Cube Building).  -&gt; </a:t>
            </a:r>
            <a:r>
              <a:rPr lang="en-US" sz="900" u="sng" dirty="0"/>
              <a:t>Timeliness, P/L Explanation, Risk &amp; P/L Understanding, Decision Support, Business Scalability, Responsiveness.</a:t>
            </a:r>
            <a:endParaRPr lang="en-US" sz="900" dirty="0"/>
          </a:p>
          <a:p>
            <a:pPr marL="457200" lvl="1" indent="0">
              <a:buNone/>
            </a:pPr>
            <a:r>
              <a:rPr lang="en-US" sz="900" b="1" dirty="0"/>
              <a:t>D3</a:t>
            </a:r>
            <a:r>
              <a:rPr lang="en-US" sz="900" dirty="0"/>
              <a:t>: </a:t>
            </a:r>
            <a:r>
              <a:rPr lang="en-US" sz="900" dirty="0" smtClean="0"/>
              <a:t>Orbit supports </a:t>
            </a:r>
            <a:r>
              <a:rPr lang="en-US" sz="900" dirty="0"/>
              <a:t>BOTH Risk and P/L  -&gt; </a:t>
            </a:r>
            <a:r>
              <a:rPr lang="en-US" sz="900" u="sng" dirty="0"/>
              <a:t>P/L Explanation, Risk &amp; P/L Consistency,  Risk &amp; P/L Understanding, Decision Support.</a:t>
            </a:r>
            <a:endParaRPr lang="en-US" sz="900" dirty="0"/>
          </a:p>
          <a:p>
            <a:pPr marL="457200" lvl="1" indent="0">
              <a:buNone/>
            </a:pPr>
            <a:r>
              <a:rPr lang="en-US" sz="900" b="1" dirty="0"/>
              <a:t>D4</a:t>
            </a:r>
            <a:r>
              <a:rPr lang="en-US" sz="900" dirty="0"/>
              <a:t>: a flexible configurable workflow tool, which can be used to easily define new workflow processes -&gt; </a:t>
            </a:r>
            <a:r>
              <a:rPr lang="en-US" sz="900" u="sng" dirty="0"/>
              <a:t>Books/Records Consistency, Business Process Effectiveness, Business Capability Time to Market.</a:t>
            </a:r>
            <a:endParaRPr lang="en-US" sz="900" dirty="0"/>
          </a:p>
          <a:p>
            <a:pPr marL="457200" lvl="1" indent="0">
              <a:buNone/>
            </a:pPr>
            <a:r>
              <a:rPr lang="en-US" sz="900" b="1" dirty="0"/>
              <a:t>D5:</a:t>
            </a:r>
            <a:r>
              <a:rPr lang="en-US" sz="900" dirty="0"/>
              <a:t> a report definition language, which provides 90+% of the business logic contained with </a:t>
            </a:r>
            <a:r>
              <a:rPr lang="en-US" sz="900" dirty="0" smtClean="0"/>
              <a:t>Orbit, </a:t>
            </a:r>
            <a:r>
              <a:rPr lang="en-US" sz="900" dirty="0"/>
              <a:t>allows a quick turnaround of new and enhanced reports with minimal regression testing and release procedure impact. -&gt; </a:t>
            </a:r>
            <a:r>
              <a:rPr lang="en-US" sz="900" u="sng" dirty="0"/>
              <a:t>P/L Explanation, Risk &amp; P/L Understanding, Business Capability Time to Market, Business Scalability.</a:t>
            </a:r>
            <a:endParaRPr lang="en-US" sz="900" dirty="0"/>
          </a:p>
          <a:p>
            <a:pPr marL="457200" lvl="1" indent="0">
              <a:buNone/>
            </a:pPr>
            <a:r>
              <a:rPr lang="en-US" sz="900" b="1" dirty="0"/>
              <a:t>D6: </a:t>
            </a:r>
            <a:r>
              <a:rPr lang="en-US" sz="900" dirty="0" smtClean="0"/>
              <a:t>Orbit GUI</a:t>
            </a:r>
            <a:r>
              <a:rPr lang="en-US" sz="900" dirty="0"/>
              <a:t>. Utilizes </a:t>
            </a:r>
            <a:r>
              <a:rPr lang="en-US" sz="900" dirty="0" smtClean="0"/>
              <a:t>an </a:t>
            </a:r>
            <a:r>
              <a:rPr lang="en-US" sz="900" dirty="0"/>
              <a:t>Outlook Explorer metaphor for ease of use, and the </a:t>
            </a:r>
            <a:r>
              <a:rPr lang="en-US" sz="900" dirty="0" err="1" smtClean="0"/>
              <a:t>Dxx</a:t>
            </a:r>
            <a:r>
              <a:rPr lang="en-US" sz="900" dirty="0" smtClean="0"/>
              <a:t> </a:t>
            </a:r>
            <a:r>
              <a:rPr lang="en-US" sz="900" dirty="0"/>
              <a:t>Express Grid Control, to provide high performance Cube Interrogation Capability. -&gt; </a:t>
            </a:r>
            <a:r>
              <a:rPr lang="en-US" sz="900" u="sng" dirty="0"/>
              <a:t>Responsiveness, People Interchangeability, Decision Support, Risk &amp; P/L Understanding.</a:t>
            </a:r>
          </a:p>
          <a:p>
            <a:pPr marL="457200" lvl="1" indent="0">
              <a:buNone/>
            </a:pPr>
            <a:r>
              <a:rPr lang="en-US" sz="900" b="1" dirty="0"/>
              <a:t>D7: </a:t>
            </a:r>
            <a:r>
              <a:rPr lang="en-US" sz="900" dirty="0"/>
              <a:t>downstream feeds. A configurable event-driven data export service, which is used to generate feeds .  -</a:t>
            </a:r>
            <a:r>
              <a:rPr lang="en-US" sz="900" u="sng" dirty="0"/>
              <a:t>&gt; Business Process Effectiveness, Business Capability Time to Market</a:t>
            </a:r>
            <a:r>
              <a:rPr lang="en-US" sz="900" u="sng" dirty="0" smtClean="0"/>
              <a:t>.</a:t>
            </a:r>
            <a:endParaRPr lang="en-US" sz="900" u="sng" dirty="0"/>
          </a:p>
          <a:p>
            <a:pPr marL="0" lvl="0" indent="0">
              <a:buNone/>
            </a:pPr>
            <a:r>
              <a:rPr lang="en-US" sz="900" b="1" dirty="0"/>
              <a:t> </a:t>
            </a:r>
            <a:endParaRPr lang="en-US" sz="900" dirty="0"/>
          </a:p>
          <a:p>
            <a:pPr marL="0" lvl="0" indent="0">
              <a:buNone/>
            </a:pPr>
            <a:r>
              <a:rPr lang="en-US" sz="900" b="1" dirty="0"/>
              <a:t> </a:t>
            </a:r>
            <a:endParaRPr lang="en-US" sz="900" dirty="0"/>
          </a:p>
          <a:p>
            <a:pPr marL="0" indent="0">
              <a:buNone/>
            </a:pPr>
            <a:endParaRPr lang="en-US" sz="900" dirty="0"/>
          </a:p>
        </p:txBody>
      </p:sp>
      <p:sp>
        <p:nvSpPr>
          <p:cNvPr id="12" name="Content Placeholder 11"/>
          <p:cNvSpPr>
            <a:spLocks noGrp="1"/>
          </p:cNvSpPr>
          <p:nvPr>
            <p:ph sz="half" idx="2"/>
          </p:nvPr>
        </p:nvSpPr>
        <p:spPr>
          <a:xfrm>
            <a:off x="4648200" y="985070"/>
            <a:ext cx="4495800" cy="5803900"/>
          </a:xfrm>
          <a:solidFill>
            <a:srgbClr val="D9D9D9"/>
          </a:solidFill>
        </p:spPr>
        <p:txBody>
          <a:bodyPr>
            <a:noAutofit/>
          </a:bodyPr>
          <a:lstStyle/>
          <a:p>
            <a:pPr marL="0" lvl="0" indent="0">
              <a:buNone/>
            </a:pPr>
            <a:r>
              <a:rPr lang="en-US" sz="900" b="1" dirty="0"/>
              <a:t>========</a:t>
            </a:r>
            <a:r>
              <a:rPr lang="en-US" sz="900" b="1" dirty="0" smtClean="0"/>
              <a:t>===========</a:t>
            </a:r>
            <a:r>
              <a:rPr lang="en-US" sz="900" b="1" dirty="0"/>
              <a:t>== Priority and Risk Management ======</a:t>
            </a:r>
            <a:r>
              <a:rPr lang="en-US" sz="900" b="1" dirty="0" smtClean="0"/>
              <a:t>=</a:t>
            </a:r>
            <a:r>
              <a:rPr lang="en-US" sz="900" dirty="0" smtClean="0"/>
              <a:t>==============</a:t>
            </a:r>
          </a:p>
          <a:p>
            <a:pPr marL="0" lvl="0" indent="0">
              <a:buNone/>
            </a:pPr>
            <a:r>
              <a:rPr lang="en-US" sz="900" b="1" dirty="0" smtClean="0"/>
              <a:t>Assumptions</a:t>
            </a:r>
            <a:r>
              <a:rPr lang="en-US" sz="900" dirty="0"/>
              <a:t>: &lt;Any assumptions that have been made&gt;.</a:t>
            </a:r>
          </a:p>
          <a:p>
            <a:pPr marL="457200" lvl="1" indent="0">
              <a:buNone/>
            </a:pPr>
            <a:r>
              <a:rPr lang="en-US" sz="900" dirty="0"/>
              <a:t>A1: </a:t>
            </a:r>
            <a:r>
              <a:rPr lang="en-US" sz="900" b="1" dirty="0"/>
              <a:t>FCCP is assumed to be a part of </a:t>
            </a:r>
            <a:r>
              <a:rPr lang="en-US" sz="900" b="1" dirty="0" smtClean="0"/>
              <a:t>Orbit.</a:t>
            </a:r>
            <a:r>
              <a:rPr lang="en-US" sz="900" dirty="0" smtClean="0"/>
              <a:t> </a:t>
            </a:r>
            <a:r>
              <a:rPr lang="en-US" sz="900" dirty="0" err="1" smtClean="0"/>
              <a:t>FCxx</a:t>
            </a:r>
            <a:r>
              <a:rPr lang="en-US" sz="900" dirty="0" smtClean="0"/>
              <a:t> </a:t>
            </a:r>
            <a:r>
              <a:rPr lang="en-US" sz="900" dirty="0"/>
              <a:t>does not currently exist and is Dec </a:t>
            </a:r>
            <a:r>
              <a:rPr lang="en-US" sz="900" dirty="0" smtClean="0"/>
              <a:t>20xx </a:t>
            </a:r>
            <a:r>
              <a:rPr lang="en-US" sz="900" dirty="0"/>
              <a:t>6 months into Requirements </a:t>
            </a:r>
            <a:r>
              <a:rPr lang="en-US" sz="900" dirty="0" smtClean="0"/>
              <a:t>Spec.   </a:t>
            </a:r>
            <a:r>
              <a:rPr lang="en-US" sz="900" dirty="0"/>
              <a:t>&lt;- Picked up by </a:t>
            </a:r>
            <a:r>
              <a:rPr lang="en-US" sz="900" dirty="0" err="1"/>
              <a:t>TsG</a:t>
            </a:r>
            <a:r>
              <a:rPr lang="en-US" sz="900" dirty="0"/>
              <a:t> from </a:t>
            </a:r>
            <a:r>
              <a:rPr lang="en-US" sz="900" dirty="0" err="1"/>
              <a:t>dec</a:t>
            </a:r>
            <a:r>
              <a:rPr lang="en-US" sz="900" dirty="0"/>
              <a:t> 2 discussions AH MA JH EC.</a:t>
            </a:r>
          </a:p>
          <a:p>
            <a:pPr marL="914400" lvl="2" indent="0">
              <a:buNone/>
            </a:pPr>
            <a:r>
              <a:rPr lang="en-US" sz="900" dirty="0"/>
              <a:t>Consequence: </a:t>
            </a:r>
            <a:r>
              <a:rPr lang="en-US" sz="900" dirty="0" err="1" smtClean="0"/>
              <a:t>FCxx</a:t>
            </a:r>
            <a:r>
              <a:rPr lang="en-US" sz="900" dirty="0" smtClean="0"/>
              <a:t> </a:t>
            </a:r>
            <a:r>
              <a:rPr lang="en-US" sz="900" dirty="0"/>
              <a:t>must be a part of the impact estimation and costs rating.</a:t>
            </a:r>
          </a:p>
          <a:p>
            <a:pPr marL="457200" lvl="1" indent="0">
              <a:buNone/>
            </a:pPr>
            <a:r>
              <a:rPr lang="en-US" sz="900" dirty="0"/>
              <a:t>A2: </a:t>
            </a:r>
            <a:r>
              <a:rPr lang="en-US" sz="900" b="1" dirty="0"/>
              <a:t>Costs</a:t>
            </a:r>
            <a:r>
              <a:rPr lang="en-US" sz="900" dirty="0"/>
              <a:t>, the development costs will not be different. All will base on a budget of say </a:t>
            </a:r>
            <a:r>
              <a:rPr lang="en-US" sz="900" dirty="0" smtClean="0"/>
              <a:t>$</a:t>
            </a:r>
            <a:r>
              <a:rPr lang="en-US" sz="900" dirty="0" err="1" smtClean="0"/>
              <a:t>nn</a:t>
            </a:r>
            <a:r>
              <a:rPr lang="en-US" sz="900" dirty="0" smtClean="0"/>
              <a:t> mm </a:t>
            </a:r>
            <a:r>
              <a:rPr lang="en-US" sz="900" dirty="0"/>
              <a:t>and 3 years. The </a:t>
            </a:r>
            <a:r>
              <a:rPr lang="en-US" sz="900" dirty="0" smtClean="0"/>
              <a:t>o+</a:t>
            </a:r>
          </a:p>
          <a:p>
            <a:pPr marL="457200" lvl="1" indent="0">
              <a:buNone/>
            </a:pPr>
            <a:r>
              <a:rPr lang="en-US" sz="900" dirty="0" smtClean="0"/>
              <a:t> costs </a:t>
            </a:r>
            <a:r>
              <a:rPr lang="en-US" sz="900" dirty="0"/>
              <a:t>may differ slightly, like </a:t>
            </a:r>
            <a:r>
              <a:rPr lang="en-US" sz="900" dirty="0" smtClean="0"/>
              <a:t>$n  </a:t>
            </a:r>
            <a:r>
              <a:rPr lang="en-US" sz="900" dirty="0"/>
              <a:t>mm for hardware. MA AH 3 </a:t>
            </a:r>
            <a:r>
              <a:rPr lang="en-US" sz="900" dirty="0" err="1"/>
              <a:t>dec</a:t>
            </a:r>
            <a:endParaRPr lang="en-US" sz="900" dirty="0"/>
          </a:p>
          <a:p>
            <a:pPr marL="457200" lvl="1" indent="0">
              <a:buNone/>
            </a:pPr>
            <a:r>
              <a:rPr lang="en-US" sz="900" dirty="0"/>
              <a:t>A3</a:t>
            </a:r>
            <a:r>
              <a:rPr lang="en-US" sz="900" dirty="0" smtClean="0"/>
              <a:t>:Boss X </a:t>
            </a:r>
            <a:r>
              <a:rPr lang="en-US" sz="900" dirty="0"/>
              <a:t>will continue to own </a:t>
            </a:r>
            <a:r>
              <a:rPr lang="en-US" sz="900" dirty="0" smtClean="0"/>
              <a:t>Orbit. </a:t>
            </a:r>
            <a:r>
              <a:rPr lang="en-US" sz="900" dirty="0"/>
              <a:t>TSG DEC </a:t>
            </a:r>
            <a:r>
              <a:rPr lang="en-US" sz="900" dirty="0" smtClean="0"/>
              <a:t>2</a:t>
            </a:r>
            <a:r>
              <a:rPr lang="en-US" sz="900" dirty="0"/>
              <a:t> </a:t>
            </a:r>
          </a:p>
          <a:p>
            <a:pPr marL="457200" lvl="1" indent="0">
              <a:buNone/>
            </a:pPr>
            <a:r>
              <a:rPr lang="en-US" sz="900" dirty="0"/>
              <a:t>A4: the schedule, 3 years, will constrained to a scope we can in fact deliver, OR we will be given additional budget. If not “I would have a problem”  &lt;- BB</a:t>
            </a:r>
          </a:p>
          <a:p>
            <a:pPr marL="457200" lvl="1" indent="0">
              <a:buNone/>
            </a:pPr>
            <a:r>
              <a:rPr lang="en-US" sz="900" dirty="0"/>
              <a:t>A5: the cost of expanding </a:t>
            </a:r>
            <a:r>
              <a:rPr lang="en-US" sz="900" dirty="0" smtClean="0"/>
              <a:t>Orbit </a:t>
            </a:r>
            <a:r>
              <a:rPr lang="en-US" sz="900" dirty="0"/>
              <a:t>will not be prohibitive. &lt;- BB 2 </a:t>
            </a:r>
            <a:r>
              <a:rPr lang="en-US" sz="900" dirty="0" err="1"/>
              <a:t>dec</a:t>
            </a:r>
            <a:endParaRPr lang="en-US" sz="900" dirty="0"/>
          </a:p>
          <a:p>
            <a:pPr marL="457200" lvl="1" indent="0">
              <a:buNone/>
            </a:pPr>
            <a:r>
              <a:rPr lang="en-US" sz="900" dirty="0"/>
              <a:t>A6: we have made the assumption that we can integrate </a:t>
            </a:r>
            <a:r>
              <a:rPr lang="en-US" sz="900" dirty="0" err="1" smtClean="0"/>
              <a:t>Oribit</a:t>
            </a:r>
            <a:r>
              <a:rPr lang="en-US" sz="900" dirty="0" smtClean="0"/>
              <a:t> </a:t>
            </a:r>
            <a:r>
              <a:rPr lang="en-US" sz="900" dirty="0"/>
              <a:t>with </a:t>
            </a:r>
            <a:r>
              <a:rPr lang="en-US" sz="900" dirty="0" smtClean="0"/>
              <a:t>PX+ </a:t>
            </a:r>
            <a:r>
              <a:rPr lang="en-US" sz="900" dirty="0"/>
              <a:t>in a sensible way, even in the short term &lt;- </a:t>
            </a:r>
            <a:r>
              <a:rPr lang="en-US" sz="900" dirty="0" smtClean="0"/>
              <a:t>BB</a:t>
            </a:r>
            <a:endParaRPr lang="en-US" sz="900" dirty="0"/>
          </a:p>
          <a:p>
            <a:pPr marL="0" lvl="0" indent="0">
              <a:buNone/>
            </a:pPr>
            <a:r>
              <a:rPr lang="en-US" sz="900" b="1" dirty="0"/>
              <a:t>Dependencies</a:t>
            </a:r>
            <a:r>
              <a:rPr lang="en-US" sz="900" dirty="0"/>
              <a:t>: &lt;State any dependencies for this design idea&gt;.</a:t>
            </a:r>
          </a:p>
          <a:p>
            <a:pPr marL="457200" lvl="1" indent="0">
              <a:buNone/>
            </a:pPr>
            <a:r>
              <a:rPr lang="en-US" sz="900" dirty="0"/>
              <a:t>D1: </a:t>
            </a:r>
            <a:r>
              <a:rPr lang="en-US" sz="900" dirty="0" err="1" smtClean="0"/>
              <a:t>FCxx</a:t>
            </a:r>
            <a:r>
              <a:rPr lang="en-US" sz="900" dirty="0" smtClean="0"/>
              <a:t> </a:t>
            </a:r>
            <a:r>
              <a:rPr lang="en-US" sz="900" dirty="0"/>
              <a:t>replaces </a:t>
            </a:r>
            <a:r>
              <a:rPr lang="en-US" sz="900" dirty="0" err="1" smtClean="0"/>
              <a:t>Px</a:t>
            </a:r>
            <a:r>
              <a:rPr lang="en-US" sz="900" dirty="0" smtClean="0"/>
              <a:t>+ </a:t>
            </a:r>
            <a:r>
              <a:rPr lang="en-US" sz="900" dirty="0"/>
              <a:t>in time. ? </a:t>
            </a:r>
            <a:r>
              <a:rPr lang="en-US" sz="900" dirty="0" err="1"/>
              <a:t>tsg</a:t>
            </a:r>
            <a:r>
              <a:rPr lang="en-US" sz="900" dirty="0"/>
              <a:t> </a:t>
            </a:r>
            <a:r>
              <a:rPr lang="en-US" sz="900" dirty="0" smtClean="0"/>
              <a:t>2.12</a:t>
            </a:r>
            <a:endParaRPr lang="en-US" sz="900" dirty="0"/>
          </a:p>
          <a:p>
            <a:pPr marL="0" lvl="0" indent="0">
              <a:buNone/>
            </a:pPr>
            <a:r>
              <a:rPr lang="en-US" sz="900" b="1" dirty="0"/>
              <a:t>Risks</a:t>
            </a:r>
            <a:r>
              <a:rPr lang="en-US" sz="900" dirty="0"/>
              <a:t>: &lt;Name or refer to tags of any factors, which could threaten your estimated impacts&gt;.</a:t>
            </a:r>
          </a:p>
          <a:p>
            <a:pPr marL="457200" lvl="1" indent="0">
              <a:buNone/>
            </a:pPr>
            <a:r>
              <a:rPr lang="en-US" sz="900" dirty="0"/>
              <a:t>R1. </a:t>
            </a:r>
            <a:r>
              <a:rPr lang="en-US" sz="900" dirty="0" err="1" smtClean="0"/>
              <a:t>FCxx</a:t>
            </a:r>
            <a:r>
              <a:rPr lang="en-US" sz="900" dirty="0" smtClean="0"/>
              <a:t> </a:t>
            </a:r>
            <a:r>
              <a:rPr lang="en-US" sz="900" dirty="0"/>
              <a:t>is delayed. Mitigation: continue to use </a:t>
            </a:r>
            <a:r>
              <a:rPr lang="en-US" sz="900" dirty="0" err="1" smtClean="0"/>
              <a:t>Pxx</a:t>
            </a:r>
            <a:r>
              <a:rPr lang="en-US" sz="900" dirty="0" smtClean="0"/>
              <a:t>    </a:t>
            </a:r>
            <a:r>
              <a:rPr lang="en-US" sz="900" dirty="0"/>
              <a:t>&lt;- </a:t>
            </a:r>
            <a:r>
              <a:rPr lang="en-US" sz="900" dirty="0" err="1"/>
              <a:t>tsg</a:t>
            </a:r>
            <a:r>
              <a:rPr lang="en-US" sz="900" dirty="0"/>
              <a:t> 2.12</a:t>
            </a:r>
          </a:p>
          <a:p>
            <a:pPr marL="457200" lvl="1" indent="0">
              <a:buNone/>
            </a:pPr>
            <a:r>
              <a:rPr lang="en-US" sz="900" dirty="0"/>
              <a:t>R2: the technical </a:t>
            </a:r>
            <a:r>
              <a:rPr lang="en-US" sz="900" b="1" dirty="0"/>
              <a:t>integration</a:t>
            </a:r>
            <a:r>
              <a:rPr lang="en-US" sz="900" dirty="0"/>
              <a:t> of </a:t>
            </a:r>
            <a:r>
              <a:rPr lang="en-US" sz="900" dirty="0" err="1" smtClean="0"/>
              <a:t>Px</a:t>
            </a:r>
            <a:r>
              <a:rPr lang="en-US" sz="900" dirty="0" smtClean="0"/>
              <a:t>+ </a:t>
            </a:r>
            <a:r>
              <a:rPr lang="en-US" sz="900" dirty="0"/>
              <a:t>is not as easy as </a:t>
            </a:r>
            <a:r>
              <a:rPr lang="en-US" sz="900" dirty="0" smtClean="0"/>
              <a:t>thought &amp; we </a:t>
            </a:r>
            <a:r>
              <a:rPr lang="en-US" sz="900" dirty="0"/>
              <a:t>must redevelop </a:t>
            </a:r>
            <a:r>
              <a:rPr lang="en-US" sz="900" dirty="0" err="1" smtClean="0"/>
              <a:t>Oribit</a:t>
            </a:r>
            <a:endParaRPr lang="en-US" sz="900" dirty="0"/>
          </a:p>
          <a:p>
            <a:pPr marL="457200" lvl="1" indent="0">
              <a:buNone/>
            </a:pPr>
            <a:r>
              <a:rPr lang="en-US" sz="900" dirty="0"/>
              <a:t>R3: the and or scalability and cost of </a:t>
            </a:r>
            <a:r>
              <a:rPr lang="en-US" sz="900" b="1" dirty="0"/>
              <a:t>coherence</a:t>
            </a:r>
            <a:r>
              <a:rPr lang="en-US" sz="900" dirty="0"/>
              <a:t> will not allow us to meet the delivery.</a:t>
            </a:r>
          </a:p>
          <a:p>
            <a:pPr marL="457200" lvl="1" indent="0">
              <a:buNone/>
            </a:pPr>
            <a:r>
              <a:rPr lang="en-US" sz="900" dirty="0"/>
              <a:t>R4: </a:t>
            </a:r>
            <a:r>
              <a:rPr lang="en-US" sz="900" b="1" dirty="0"/>
              <a:t>scalability</a:t>
            </a:r>
            <a:r>
              <a:rPr lang="en-US" sz="900" dirty="0"/>
              <a:t> of </a:t>
            </a:r>
            <a:r>
              <a:rPr lang="en-US" sz="900" dirty="0" smtClean="0"/>
              <a:t>Orbit </a:t>
            </a:r>
            <a:r>
              <a:rPr lang="en-US" sz="900" dirty="0"/>
              <a:t>team and infrastructure, first year especially &lt;- BB. People, environments, etc.</a:t>
            </a:r>
          </a:p>
          <a:p>
            <a:pPr marL="457200" lvl="1" indent="0">
              <a:buNone/>
            </a:pPr>
            <a:r>
              <a:rPr lang="en-US" sz="900" dirty="0"/>
              <a:t>R5: re Cross Desk reporting Requirement, major impact on technical design. </a:t>
            </a:r>
            <a:r>
              <a:rPr lang="en-US" sz="900" b="1" dirty="0"/>
              <a:t>Solution not currently known</a:t>
            </a:r>
            <a:r>
              <a:rPr lang="en-US" sz="900" dirty="0"/>
              <a:t>. Risk no solution allowing us to report all P/L</a:t>
            </a:r>
          </a:p>
          <a:p>
            <a:pPr marL="0" lvl="0" indent="0">
              <a:buNone/>
            </a:pPr>
            <a:r>
              <a:rPr lang="en-US" sz="900" dirty="0"/>
              <a:t> </a:t>
            </a:r>
            <a:r>
              <a:rPr lang="en-US" sz="900" b="1" dirty="0" smtClean="0"/>
              <a:t>Issues</a:t>
            </a:r>
            <a:r>
              <a:rPr lang="en-US" sz="900" dirty="0"/>
              <a:t>: &lt;Unresolved concerns or problems in the specification or the system&gt;.</a:t>
            </a:r>
          </a:p>
          <a:p>
            <a:pPr marL="457200" lvl="1" indent="0">
              <a:buNone/>
            </a:pPr>
            <a:r>
              <a:rPr lang="en-US" sz="900" dirty="0"/>
              <a:t>I1: Do we need to put the fact that we own </a:t>
            </a:r>
            <a:r>
              <a:rPr lang="en-US" sz="900" dirty="0" smtClean="0"/>
              <a:t>Orbit </a:t>
            </a:r>
            <a:r>
              <a:rPr lang="en-US" sz="900" dirty="0"/>
              <a:t>into the objectives (Ownership). MA said, other agreed this is a huge differentiator. Dec 2.</a:t>
            </a:r>
          </a:p>
          <a:p>
            <a:pPr marL="457200" lvl="1" indent="0">
              <a:buNone/>
            </a:pPr>
            <a:r>
              <a:rPr lang="en-US" sz="900" dirty="0"/>
              <a:t>I2: what are the time scales and scope now? Unclear now BB</a:t>
            </a:r>
          </a:p>
          <a:p>
            <a:pPr marL="457200" lvl="1" indent="0">
              <a:buNone/>
            </a:pPr>
            <a:r>
              <a:rPr lang="en-US" sz="900" dirty="0"/>
              <a:t>I3: what will the success factors be? We don’t know what we are actually being asked to do. BB 2 </a:t>
            </a:r>
            <a:r>
              <a:rPr lang="en-US" sz="900" dirty="0" err="1"/>
              <a:t>dec</a:t>
            </a:r>
            <a:r>
              <a:rPr lang="en-US" sz="900" dirty="0"/>
              <a:t> </a:t>
            </a:r>
            <a:r>
              <a:rPr lang="en-US" sz="900" dirty="0" smtClean="0"/>
              <a:t>20xx</a:t>
            </a:r>
            <a:endParaRPr lang="en-US" sz="900" dirty="0"/>
          </a:p>
          <a:p>
            <a:pPr marL="457200" lvl="1" indent="0">
              <a:buNone/>
            </a:pPr>
            <a:r>
              <a:rPr lang="en-US" sz="900" dirty="0"/>
              <a:t>I4: for the business other than flow options, there is still a lack of clarity as to what the requirements are and how they might differ from </a:t>
            </a:r>
            <a:r>
              <a:rPr lang="en-US" sz="900" dirty="0" smtClean="0"/>
              <a:t>Extra </a:t>
            </a:r>
            <a:r>
              <a:rPr lang="en-US" sz="900" dirty="0"/>
              <a:t>and Flow Options. BB</a:t>
            </a:r>
          </a:p>
          <a:p>
            <a:pPr marL="457200" lvl="1" indent="0">
              <a:buNone/>
            </a:pPr>
            <a:r>
              <a:rPr lang="en-US" sz="900" dirty="0"/>
              <a:t>I5: the degree to which this option will be seen to be useful without Intra Day. BB 2 </a:t>
            </a:r>
            <a:r>
              <a:rPr lang="en-US" sz="900" dirty="0" err="1" smtClean="0"/>
              <a:t>dec</a:t>
            </a:r>
            <a:r>
              <a:rPr lang="en-US" sz="900" dirty="0" smtClean="0"/>
              <a:t> </a:t>
            </a:r>
            <a:endParaRPr lang="en-US" sz="900" dirty="0"/>
          </a:p>
          <a:p>
            <a:pPr marL="0" indent="0">
              <a:buNone/>
            </a:pPr>
            <a:endParaRPr lang="en-US" sz="900" dirty="0"/>
          </a:p>
        </p:txBody>
      </p:sp>
      <p:sp>
        <p:nvSpPr>
          <p:cNvPr id="13" name="TextBox 12"/>
          <p:cNvSpPr txBox="1"/>
          <p:nvPr/>
        </p:nvSpPr>
        <p:spPr>
          <a:xfrm>
            <a:off x="152400" y="-63500"/>
            <a:ext cx="7182450" cy="369332"/>
          </a:xfrm>
          <a:prstGeom prst="rect">
            <a:avLst/>
          </a:prstGeom>
          <a:noFill/>
        </p:spPr>
        <p:txBody>
          <a:bodyPr wrap="none" rtlCol="0">
            <a:spAutoFit/>
          </a:bodyPr>
          <a:lstStyle/>
          <a:p>
            <a:r>
              <a:rPr lang="en-US" dirty="0" smtClean="0"/>
              <a:t>See enlarged view of this slide in following slides. This is a 1-page overview</a:t>
            </a:r>
            <a:endParaRPr lang="en-US" dirty="0"/>
          </a:p>
        </p:txBody>
      </p:sp>
      <p:sp>
        <p:nvSpPr>
          <p:cNvPr id="2" name="Date Placeholder 1"/>
          <p:cNvSpPr>
            <a:spLocks noGrp="1"/>
          </p:cNvSpPr>
          <p:nvPr>
            <p:ph type="dt" sz="half" idx="10"/>
          </p:nvPr>
        </p:nvSpPr>
        <p:spPr/>
        <p:txBody>
          <a:bodyPr/>
          <a:lstStyle/>
          <a:p>
            <a:pPr>
              <a:defRPr/>
            </a:pPr>
            <a:fld id="{8356FC04-E92A-BF49-B043-7ADF6B43BDF6}" type="datetime3">
              <a:rPr lang="en-GB" smtClean="0"/>
              <a:t>15 January 2014</a:t>
            </a:fld>
            <a:endParaRPr lang="en-US"/>
          </a:p>
        </p:txBody>
      </p:sp>
    </p:spTree>
    <p:extLst>
      <p:ext uri="{BB962C8B-B14F-4D97-AF65-F5344CB8AC3E}">
        <p14:creationId xmlns:p14="http://schemas.microsoft.com/office/powerpoint/2010/main" val="13266921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258762"/>
          </a:xfrm>
        </p:spPr>
        <p:txBody>
          <a:bodyPr>
            <a:noAutofit/>
          </a:bodyPr>
          <a:lstStyle/>
          <a:p>
            <a:r>
              <a:rPr lang="en-US" sz="2000" dirty="0" smtClean="0"/>
              <a:t>Design Spec Enlarged 1 of 2</a:t>
            </a:r>
            <a:endParaRPr lang="en-US" sz="2000" dirty="0"/>
          </a:p>
        </p:txBody>
      </p:sp>
      <p:sp>
        <p:nvSpPr>
          <p:cNvPr id="8" name="Text Placeholder 7"/>
          <p:cNvSpPr>
            <a:spLocks noGrp="1"/>
          </p:cNvSpPr>
          <p:nvPr>
            <p:ph type="body" idx="1"/>
          </p:nvPr>
        </p:nvSpPr>
        <p:spPr>
          <a:xfrm>
            <a:off x="127000" y="455613"/>
            <a:ext cx="2603500" cy="293687"/>
          </a:xfrm>
        </p:spPr>
        <p:txBody>
          <a:bodyPr>
            <a:normAutofit fontScale="85000" lnSpcReduction="20000"/>
          </a:bodyPr>
          <a:lstStyle/>
          <a:p>
            <a:r>
              <a:rPr lang="en-US" sz="1800" dirty="0" smtClean="0"/>
              <a:t>Spec Headers</a:t>
            </a:r>
            <a:endParaRPr lang="en-US" sz="1800" dirty="0"/>
          </a:p>
        </p:txBody>
      </p:sp>
      <p:sp>
        <p:nvSpPr>
          <p:cNvPr id="3" name="Content Placeholder 2"/>
          <p:cNvSpPr>
            <a:spLocks noGrp="1"/>
          </p:cNvSpPr>
          <p:nvPr>
            <p:ph sz="half" idx="2"/>
          </p:nvPr>
        </p:nvSpPr>
        <p:spPr>
          <a:xfrm>
            <a:off x="127000" y="785934"/>
            <a:ext cx="2603500" cy="5767266"/>
          </a:xfrm>
          <a:ln>
            <a:solidFill>
              <a:srgbClr val="000000"/>
            </a:solidFill>
          </a:ln>
        </p:spPr>
        <p:txBody>
          <a:bodyPr>
            <a:noAutofit/>
          </a:bodyPr>
          <a:lstStyle/>
          <a:p>
            <a:pPr marL="0" lvl="0" indent="0">
              <a:buNone/>
            </a:pPr>
            <a:r>
              <a:rPr lang="en-US" sz="1200" b="1" u="sng" dirty="0"/>
              <a:t>Orbit Application Base</a:t>
            </a:r>
            <a:r>
              <a:rPr lang="en-US" sz="1200" dirty="0"/>
              <a:t>:  (formal Cross reference Tag)</a:t>
            </a:r>
          </a:p>
          <a:p>
            <a:pPr marL="0" lvl="0" indent="0">
              <a:buNone/>
            </a:pPr>
            <a:endParaRPr lang="en-US" sz="1200" b="1" dirty="0" smtClean="0"/>
          </a:p>
          <a:p>
            <a:pPr marL="0" lvl="0" indent="0">
              <a:buNone/>
            </a:pPr>
            <a:r>
              <a:rPr lang="en-US" sz="1200" b="1" dirty="0" smtClean="0"/>
              <a:t>Type</a:t>
            </a:r>
            <a:r>
              <a:rPr lang="en-US" sz="1200" dirty="0"/>
              <a:t>: Primary Architecture Option</a:t>
            </a:r>
          </a:p>
          <a:p>
            <a:pPr marL="0" lvl="0" indent="0">
              <a:buNone/>
            </a:pPr>
            <a:endParaRPr lang="en-US" sz="1200" dirty="0" smtClean="0"/>
          </a:p>
          <a:p>
            <a:pPr marL="0" lvl="0" indent="0">
              <a:buNone/>
            </a:pPr>
            <a:r>
              <a:rPr lang="en-US" sz="1200" dirty="0" smtClean="0"/>
              <a:t>=</a:t>
            </a:r>
            <a:r>
              <a:rPr lang="en-US" sz="1200" dirty="0"/>
              <a:t>=== Basic Information =========</a:t>
            </a:r>
            <a:r>
              <a:rPr lang="en-US" sz="1200" dirty="0" smtClean="0"/>
              <a:t>=</a:t>
            </a:r>
            <a:endParaRPr lang="en-US" sz="1200" b="1" dirty="0" smtClean="0"/>
          </a:p>
          <a:p>
            <a:pPr marL="0" lvl="0" indent="0">
              <a:buNone/>
            </a:pPr>
            <a:r>
              <a:rPr lang="en-US" sz="1200" b="1" dirty="0" smtClean="0"/>
              <a:t>Version</a:t>
            </a:r>
            <a:r>
              <a:rPr lang="en-US" sz="1200" dirty="0"/>
              <a:t>: Nov. 30 </a:t>
            </a:r>
            <a:r>
              <a:rPr lang="en-US" sz="1200" dirty="0" smtClean="0"/>
              <a:t>20xx  </a:t>
            </a:r>
            <a:r>
              <a:rPr lang="en-US" sz="1200" dirty="0"/>
              <a:t>16:49, updated 2.Dec by telephone and in meeting. 14:34 </a:t>
            </a:r>
            <a:endParaRPr lang="en-US" sz="1200" b="1" dirty="0" smtClean="0"/>
          </a:p>
          <a:p>
            <a:pPr marL="0" lvl="0" indent="0">
              <a:buNone/>
            </a:pPr>
            <a:r>
              <a:rPr lang="en-US" sz="1200" b="1" dirty="0" smtClean="0"/>
              <a:t>Status</a:t>
            </a:r>
            <a:r>
              <a:rPr lang="en-US" sz="1200" dirty="0"/>
              <a:t>: </a:t>
            </a:r>
            <a:r>
              <a:rPr lang="en-US" sz="1200" dirty="0" smtClean="0"/>
              <a:t>Draft (PUBLIC EXAMPLE EDIT)</a:t>
            </a:r>
            <a:endParaRPr lang="en-US" sz="1200" b="1" dirty="0" smtClean="0"/>
          </a:p>
          <a:p>
            <a:pPr marL="0" lvl="0" indent="0">
              <a:buNone/>
            </a:pPr>
            <a:r>
              <a:rPr lang="en-US" sz="1200" b="1" dirty="0" smtClean="0"/>
              <a:t>Owner</a:t>
            </a:r>
            <a:r>
              <a:rPr lang="en-US" sz="1200" dirty="0"/>
              <a:t>: Brent </a:t>
            </a:r>
            <a:r>
              <a:rPr lang="en-US" sz="1200" dirty="0" smtClean="0"/>
              <a:t>Barclays</a:t>
            </a:r>
            <a:endParaRPr lang="en-US" sz="1200" b="1" dirty="0" smtClean="0"/>
          </a:p>
          <a:p>
            <a:pPr marL="0" lvl="0" indent="0">
              <a:buNone/>
            </a:pPr>
            <a:r>
              <a:rPr lang="en-US" sz="1200" b="1" dirty="0" smtClean="0"/>
              <a:t>Expert</a:t>
            </a:r>
            <a:r>
              <a:rPr lang="en-US" sz="1200" dirty="0"/>
              <a:t>: Raj Shell, </a:t>
            </a:r>
            <a:r>
              <a:rPr lang="en-US" sz="1200" dirty="0" smtClean="0"/>
              <a:t>London</a:t>
            </a:r>
            <a:endParaRPr lang="en-US" sz="1200" b="1" dirty="0" smtClean="0"/>
          </a:p>
          <a:p>
            <a:pPr marL="0" lvl="0" indent="0">
              <a:buNone/>
            </a:pPr>
            <a:r>
              <a:rPr lang="en-US" sz="1200" b="1" dirty="0" smtClean="0"/>
              <a:t>Authority</a:t>
            </a:r>
            <a:r>
              <a:rPr lang="en-US" sz="1200" dirty="0"/>
              <a:t>: for differentiating business environment characteristics, Raj Shell, Brent Barclays(for overview</a:t>
            </a:r>
            <a:r>
              <a:rPr lang="en-US" sz="1200" dirty="0" smtClean="0"/>
              <a:t>)</a:t>
            </a:r>
            <a:endParaRPr lang="en-US" sz="1200" b="1" dirty="0" smtClean="0"/>
          </a:p>
          <a:p>
            <a:pPr marL="0" lvl="0" indent="0">
              <a:buNone/>
            </a:pPr>
            <a:r>
              <a:rPr lang="en-US" sz="1200" b="1" dirty="0" smtClean="0"/>
              <a:t>Source</a:t>
            </a:r>
            <a:r>
              <a:rPr lang="en-US" sz="1200" dirty="0"/>
              <a:t>: &lt;Source references for the information in this specification. Could include people&gt;.  Various, can be done later </a:t>
            </a:r>
            <a:r>
              <a:rPr lang="en-US" sz="1200" dirty="0" smtClean="0"/>
              <a:t>BB</a:t>
            </a:r>
            <a:endParaRPr lang="en-US" sz="1200" b="1" dirty="0" smtClean="0"/>
          </a:p>
          <a:p>
            <a:pPr marL="0" lvl="0" indent="0">
              <a:buNone/>
            </a:pPr>
            <a:r>
              <a:rPr lang="en-US" sz="1200" b="1" dirty="0" smtClean="0"/>
              <a:t>Gist</a:t>
            </a:r>
            <a:r>
              <a:rPr lang="en-US" sz="1200" dirty="0"/>
              <a:t>: risk and P/L aggregation service, </a:t>
            </a:r>
            <a:endParaRPr lang="en-US" sz="1200" dirty="0" smtClean="0"/>
          </a:p>
          <a:p>
            <a:pPr marL="0" lvl="0" indent="0">
              <a:buNone/>
            </a:pPr>
            <a:r>
              <a:rPr lang="en-US" sz="1200" dirty="0" smtClean="0"/>
              <a:t>which </a:t>
            </a:r>
            <a:r>
              <a:rPr lang="en-US" sz="1200" dirty="0"/>
              <a:t>also provides work flow/adjustment and outbound and inbound feed support. Currently used by Rates </a:t>
            </a:r>
            <a:r>
              <a:rPr lang="en-US" sz="1200" dirty="0" smtClean="0"/>
              <a:t>Extra Business</a:t>
            </a:r>
            <a:r>
              <a:rPr lang="en-US" sz="1200" dirty="0"/>
              <a:t>, Front Office and Middle Office, USA &amp; UK.</a:t>
            </a:r>
          </a:p>
          <a:p>
            <a:endParaRPr lang="en-US" sz="1200" dirty="0"/>
          </a:p>
        </p:txBody>
      </p:sp>
      <p:sp>
        <p:nvSpPr>
          <p:cNvPr id="9" name="Text Placeholder 8"/>
          <p:cNvSpPr>
            <a:spLocks noGrp="1"/>
          </p:cNvSpPr>
          <p:nvPr>
            <p:ph type="body" sz="quarter" idx="3"/>
          </p:nvPr>
        </p:nvSpPr>
        <p:spPr>
          <a:xfrm>
            <a:off x="2895601" y="455612"/>
            <a:ext cx="5791200" cy="330321"/>
          </a:xfrm>
        </p:spPr>
        <p:txBody>
          <a:bodyPr>
            <a:normAutofit fontScale="77500" lnSpcReduction="20000"/>
          </a:bodyPr>
          <a:lstStyle/>
          <a:p>
            <a:r>
              <a:rPr lang="en-US" dirty="0" smtClean="0"/>
              <a:t>Detailed Description and -&gt; </a:t>
            </a:r>
            <a:r>
              <a:rPr lang="en-US" u="sng" dirty="0" smtClean="0"/>
              <a:t>Impacted Objectives</a:t>
            </a:r>
            <a:endParaRPr lang="en-US" u="sng" dirty="0"/>
          </a:p>
        </p:txBody>
      </p:sp>
      <p:sp>
        <p:nvSpPr>
          <p:cNvPr id="4" name="Content Placeholder 3"/>
          <p:cNvSpPr>
            <a:spLocks noGrp="1"/>
          </p:cNvSpPr>
          <p:nvPr>
            <p:ph sz="quarter" idx="4"/>
          </p:nvPr>
        </p:nvSpPr>
        <p:spPr>
          <a:xfrm>
            <a:off x="2730500" y="785934"/>
            <a:ext cx="6413499" cy="5767266"/>
          </a:xfrm>
          <a:ln>
            <a:solidFill>
              <a:srgbClr val="000000"/>
            </a:solidFill>
          </a:ln>
        </p:spPr>
        <p:txBody>
          <a:bodyPr>
            <a:noAutofit/>
          </a:bodyPr>
          <a:lstStyle/>
          <a:p>
            <a:pPr marL="0" lvl="0" indent="0">
              <a:buNone/>
            </a:pPr>
            <a:r>
              <a:rPr lang="en-US" sz="1400" b="1" dirty="0"/>
              <a:t>Description</a:t>
            </a:r>
            <a:r>
              <a:rPr lang="en-US" sz="1400" dirty="0"/>
              <a:t>: &lt;Describe the design idea in sufficient detail to support the estimated impacts and costs given below&gt;.</a:t>
            </a:r>
          </a:p>
          <a:p>
            <a:pPr marL="57150" indent="0">
              <a:buNone/>
            </a:pPr>
            <a:r>
              <a:rPr lang="en-US" sz="1400" b="1" dirty="0"/>
              <a:t>D1</a:t>
            </a:r>
            <a:r>
              <a:rPr lang="en-US" sz="1400" dirty="0"/>
              <a:t>: ETL Layer. Rules based highly configurable implementation of the ETL Pattern, which allows the data to be </a:t>
            </a:r>
            <a:r>
              <a:rPr lang="en-US" sz="1400" dirty="0" err="1"/>
              <a:t>onboarded</a:t>
            </a:r>
            <a:r>
              <a:rPr lang="en-US" sz="1400" dirty="0"/>
              <a:t> more quickly. Load and persist new data very quickly. With minimal development required. -&gt; </a:t>
            </a:r>
            <a:r>
              <a:rPr lang="en-US" sz="1400" u="sng" dirty="0"/>
              <a:t>Business-Capability-Time-To-Market, Business Scalability</a:t>
            </a:r>
            <a:endParaRPr lang="en-US" sz="1400" dirty="0"/>
          </a:p>
          <a:p>
            <a:pPr marL="57150" indent="0">
              <a:buNone/>
            </a:pPr>
            <a:r>
              <a:rPr lang="en-US" sz="1400" b="1" dirty="0"/>
              <a:t>D2</a:t>
            </a:r>
            <a:r>
              <a:rPr lang="en-US" sz="1400" dirty="0"/>
              <a:t>: high performance risk and P/L aggregation processing (Cube Building).  -&gt; </a:t>
            </a:r>
            <a:r>
              <a:rPr lang="en-US" sz="1400" u="sng" dirty="0"/>
              <a:t>Timeliness, P/L Explanation, Risk &amp; P/L Understanding, Decision Support, Business Scalability, Responsiveness.</a:t>
            </a:r>
            <a:endParaRPr lang="en-US" sz="1400" dirty="0"/>
          </a:p>
          <a:p>
            <a:pPr marL="57150" indent="0">
              <a:buNone/>
            </a:pPr>
            <a:r>
              <a:rPr lang="en-US" sz="1400" b="1" dirty="0"/>
              <a:t>D3</a:t>
            </a:r>
            <a:r>
              <a:rPr lang="en-US" sz="1400" dirty="0"/>
              <a:t>: Orbit supports BOTH Risk and P/L  -&gt; </a:t>
            </a:r>
            <a:r>
              <a:rPr lang="en-US" sz="1400" u="sng" dirty="0"/>
              <a:t>P/L Explanation, Risk &amp; P/L Consistency,  Risk &amp; P/L Understanding, Decision Support.</a:t>
            </a:r>
            <a:endParaRPr lang="en-US" sz="1400" dirty="0"/>
          </a:p>
          <a:p>
            <a:pPr marL="57150" indent="0">
              <a:buNone/>
            </a:pPr>
            <a:r>
              <a:rPr lang="en-US" sz="1400" b="1" dirty="0"/>
              <a:t>D4</a:t>
            </a:r>
            <a:r>
              <a:rPr lang="en-US" sz="1400" dirty="0"/>
              <a:t>: a flexible configurable workflow tool, which can be used to easily define new workflow processes -&gt; </a:t>
            </a:r>
            <a:r>
              <a:rPr lang="en-US" sz="1400" u="sng" dirty="0"/>
              <a:t>Books/Records Consistency, Business Process Effectiveness, Business Capability Time to Market.</a:t>
            </a:r>
            <a:endParaRPr lang="en-US" sz="1400" dirty="0"/>
          </a:p>
          <a:p>
            <a:pPr marL="57150" indent="0">
              <a:buNone/>
            </a:pPr>
            <a:r>
              <a:rPr lang="en-US" sz="1400" b="1" dirty="0"/>
              <a:t>D5:</a:t>
            </a:r>
            <a:r>
              <a:rPr lang="en-US" sz="1400" dirty="0"/>
              <a:t> a report definition language, which provides 90+% of the business logic contained with Orbit, allows a quick turnaround of new and enhanced reports with minimal regression testing and release procedure impact. -&gt; </a:t>
            </a:r>
            <a:r>
              <a:rPr lang="en-US" sz="1400" u="sng" dirty="0"/>
              <a:t>P/L Explanation, Risk &amp; P/L Understanding, Business Capability Time to Market, Business Scalability.</a:t>
            </a:r>
            <a:endParaRPr lang="en-US" sz="1400" dirty="0"/>
          </a:p>
          <a:p>
            <a:pPr marL="57150" indent="0">
              <a:buNone/>
            </a:pPr>
            <a:r>
              <a:rPr lang="en-US" sz="1400" b="1" dirty="0"/>
              <a:t>D6: </a:t>
            </a:r>
            <a:r>
              <a:rPr lang="en-US" sz="1400" dirty="0"/>
              <a:t>Orbit GUI. Utilizes an Outlook Explorer metaphor for ease of use, and the </a:t>
            </a:r>
            <a:r>
              <a:rPr lang="en-US" sz="1400" dirty="0" err="1"/>
              <a:t>Dxx</a:t>
            </a:r>
            <a:r>
              <a:rPr lang="en-US" sz="1400" dirty="0"/>
              <a:t> Express Grid Control, to provide high performance Cube Interrogation Capability. -&gt; </a:t>
            </a:r>
            <a:r>
              <a:rPr lang="en-US" sz="1400" u="sng" dirty="0"/>
              <a:t>Responsiveness, People Interchangeability, Decision Support, Risk &amp; P/L Understanding.</a:t>
            </a:r>
          </a:p>
          <a:p>
            <a:pPr marL="57150" indent="0">
              <a:buNone/>
            </a:pPr>
            <a:r>
              <a:rPr lang="en-US" sz="1400" b="1" dirty="0"/>
              <a:t>D7: </a:t>
            </a:r>
            <a:r>
              <a:rPr lang="en-US" sz="1400" dirty="0"/>
              <a:t>downstream feeds. A configurable event-driven data export service, which is used to generate feeds .  -&gt; </a:t>
            </a:r>
            <a:r>
              <a:rPr lang="en-US" sz="1400" u="sng" dirty="0"/>
              <a:t>Business Process Effectiveness, Business Capability Time to Market.</a:t>
            </a:r>
          </a:p>
          <a:p>
            <a:endParaRPr lang="en-US" sz="1400" dirty="0"/>
          </a:p>
        </p:txBody>
      </p:sp>
      <p:sp>
        <p:nvSpPr>
          <p:cNvPr id="6" name="Footer Placeholder 5"/>
          <p:cNvSpPr>
            <a:spLocks noGrp="1"/>
          </p:cNvSpPr>
          <p:nvPr>
            <p:ph type="ftr" sz="quarter" idx="11"/>
          </p:nvPr>
        </p:nvSpPr>
        <p:spPr/>
        <p:txBody>
          <a:bodyPr/>
          <a:lstStyle/>
          <a:p>
            <a:r>
              <a:rPr lang="en-US" smtClean="0"/>
              <a:t>Copyright Tom@Gilb.com 2014</a:t>
            </a:r>
            <a:endParaRPr lang="en-US" dirty="0"/>
          </a:p>
        </p:txBody>
      </p:sp>
      <p:sp>
        <p:nvSpPr>
          <p:cNvPr id="7" name="Slide Number Placeholder 6"/>
          <p:cNvSpPr>
            <a:spLocks noGrp="1"/>
          </p:cNvSpPr>
          <p:nvPr>
            <p:ph type="sldNum" sz="quarter" idx="12"/>
          </p:nvPr>
        </p:nvSpPr>
        <p:spPr/>
        <p:txBody>
          <a:bodyPr/>
          <a:lstStyle/>
          <a:p>
            <a:fld id="{CBA6293D-7383-234F-8E54-523790FF221D}" type="slidenum">
              <a:rPr lang="en-US" smtClean="0"/>
              <a:t>47</a:t>
            </a:fld>
            <a:endParaRPr lang="en-US"/>
          </a:p>
        </p:txBody>
      </p:sp>
      <p:sp>
        <p:nvSpPr>
          <p:cNvPr id="10" name="TextBox 9"/>
          <p:cNvSpPr txBox="1"/>
          <p:nvPr/>
        </p:nvSpPr>
        <p:spPr>
          <a:xfrm>
            <a:off x="4086330" y="1823351"/>
            <a:ext cx="5054504" cy="35394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smtClean="0"/>
              <a:t>The Detailed description is useful,</a:t>
            </a:r>
          </a:p>
          <a:p>
            <a:r>
              <a:rPr lang="en-GB" sz="2800" dirty="0"/>
              <a:t> </a:t>
            </a:r>
            <a:r>
              <a:rPr lang="en-GB" sz="2800" dirty="0" smtClean="0"/>
              <a:t> • to understand costs</a:t>
            </a:r>
          </a:p>
          <a:p>
            <a:r>
              <a:rPr lang="en-GB" sz="2800" dirty="0"/>
              <a:t> </a:t>
            </a:r>
            <a:r>
              <a:rPr lang="en-GB" sz="2800" dirty="0" smtClean="0"/>
              <a:t> • to understand impacts on your objectives</a:t>
            </a:r>
          </a:p>
          <a:p>
            <a:r>
              <a:rPr lang="en-GB" sz="2800" dirty="0"/>
              <a:t> </a:t>
            </a:r>
            <a:r>
              <a:rPr lang="en-GB" sz="2800" dirty="0" smtClean="0"/>
              <a:t> • to permit separate implementation and value delivery, incrementally</a:t>
            </a:r>
            <a:endParaRPr lang="en-GB" sz="2800" dirty="0"/>
          </a:p>
        </p:txBody>
      </p:sp>
      <p:sp>
        <p:nvSpPr>
          <p:cNvPr id="5" name="Date Placeholder 4"/>
          <p:cNvSpPr>
            <a:spLocks noGrp="1"/>
          </p:cNvSpPr>
          <p:nvPr>
            <p:ph type="dt" sz="half" idx="10"/>
          </p:nvPr>
        </p:nvSpPr>
        <p:spPr/>
        <p:txBody>
          <a:bodyPr/>
          <a:lstStyle/>
          <a:p>
            <a:pPr>
              <a:defRPr/>
            </a:pPr>
            <a:fld id="{B07B3A97-9D4E-AF4E-A0EB-3CE6D2116863}" type="datetime3">
              <a:rPr lang="en-GB" smtClean="0"/>
              <a:t>15 January 2014</a:t>
            </a:fld>
            <a:endParaRPr lang="en-US"/>
          </a:p>
        </p:txBody>
      </p:sp>
    </p:spTree>
    <p:extLst>
      <p:ext uri="{BB962C8B-B14F-4D97-AF65-F5344CB8AC3E}">
        <p14:creationId xmlns:p14="http://schemas.microsoft.com/office/powerpoint/2010/main" val="11290013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457200"/>
          </a:xfrm>
        </p:spPr>
        <p:txBody>
          <a:bodyPr>
            <a:normAutofit fontScale="90000"/>
          </a:bodyPr>
          <a:lstStyle/>
          <a:p>
            <a:r>
              <a:rPr lang="en-US" dirty="0" smtClean="0"/>
              <a:t>Design Spec Enlarged 2 of 2</a:t>
            </a:r>
            <a:endParaRPr lang="en-US" dirty="0"/>
          </a:p>
        </p:txBody>
      </p:sp>
      <p:sp>
        <p:nvSpPr>
          <p:cNvPr id="10" name="Content Placeholder 9"/>
          <p:cNvSpPr>
            <a:spLocks noGrp="1"/>
          </p:cNvSpPr>
          <p:nvPr>
            <p:ph sz="half" idx="1"/>
          </p:nvPr>
        </p:nvSpPr>
        <p:spPr>
          <a:xfrm>
            <a:off x="152400" y="723900"/>
            <a:ext cx="4343400" cy="5753100"/>
          </a:xfrm>
          <a:ln>
            <a:solidFill>
              <a:srgbClr val="000000"/>
            </a:solidFill>
          </a:ln>
        </p:spPr>
        <p:txBody>
          <a:bodyPr>
            <a:noAutofit/>
          </a:bodyPr>
          <a:lstStyle/>
          <a:p>
            <a:pPr marL="0" lvl="0" indent="0">
              <a:buNone/>
            </a:pPr>
            <a:r>
              <a:rPr lang="en-US" sz="1800" b="1" dirty="0" smtClean="0"/>
              <a:t>=</a:t>
            </a:r>
            <a:r>
              <a:rPr lang="en-US" sz="1800" b="1" dirty="0"/>
              <a:t>=== Priority </a:t>
            </a:r>
            <a:r>
              <a:rPr lang="en-US" sz="1800" b="1" dirty="0" smtClean="0"/>
              <a:t>&amp; Risk Management =</a:t>
            </a:r>
            <a:r>
              <a:rPr lang="en-US" sz="1800" dirty="0" smtClean="0"/>
              <a:t>=</a:t>
            </a:r>
            <a:r>
              <a:rPr lang="en-US" sz="1800" dirty="0"/>
              <a:t>======</a:t>
            </a:r>
          </a:p>
          <a:p>
            <a:pPr marL="0" lvl="0" indent="0">
              <a:buNone/>
            </a:pPr>
            <a:r>
              <a:rPr lang="en-US" sz="1800" b="1" dirty="0"/>
              <a:t>Assumptions</a:t>
            </a:r>
            <a:r>
              <a:rPr lang="en-US" sz="1800" i="1" dirty="0"/>
              <a:t>: &lt;Any assumptions that have been made&gt;.</a:t>
            </a:r>
          </a:p>
          <a:p>
            <a:pPr marL="57150" indent="0">
              <a:buNone/>
            </a:pPr>
            <a:r>
              <a:rPr lang="en-US" sz="1400" dirty="0"/>
              <a:t>A1: </a:t>
            </a:r>
            <a:r>
              <a:rPr lang="en-US" sz="1400" b="1" dirty="0"/>
              <a:t>FCCP is assumed to be a part of </a:t>
            </a:r>
            <a:r>
              <a:rPr lang="en-US" sz="1400" b="1" dirty="0" smtClean="0"/>
              <a:t>Orbit.</a:t>
            </a:r>
            <a:r>
              <a:rPr lang="en-US" sz="1400" dirty="0" smtClean="0"/>
              <a:t> </a:t>
            </a:r>
            <a:r>
              <a:rPr lang="en-US" sz="1400" dirty="0" err="1"/>
              <a:t>FCxx</a:t>
            </a:r>
            <a:r>
              <a:rPr lang="en-US" sz="1400" dirty="0"/>
              <a:t> does not currently exist and is Dec </a:t>
            </a:r>
            <a:r>
              <a:rPr lang="en-US" sz="1400" dirty="0" smtClean="0"/>
              <a:t>20xx </a:t>
            </a:r>
            <a:r>
              <a:rPr lang="en-US" sz="1400" dirty="0"/>
              <a:t>6 months into Requirements Spec.   &lt;- Picked up by </a:t>
            </a:r>
            <a:r>
              <a:rPr lang="en-US" sz="1400" dirty="0" err="1"/>
              <a:t>TsG</a:t>
            </a:r>
            <a:r>
              <a:rPr lang="en-US" sz="1400" dirty="0"/>
              <a:t> from </a:t>
            </a:r>
            <a:r>
              <a:rPr lang="en-US" sz="1400" dirty="0" err="1"/>
              <a:t>dec</a:t>
            </a:r>
            <a:r>
              <a:rPr lang="en-US" sz="1400" dirty="0"/>
              <a:t> 2 discussions AH MA JH EC.</a:t>
            </a:r>
          </a:p>
          <a:p>
            <a:pPr marL="514350" lvl="1" indent="0">
              <a:buNone/>
            </a:pPr>
            <a:r>
              <a:rPr lang="en-US" sz="1400" dirty="0"/>
              <a:t>Consequence: </a:t>
            </a:r>
            <a:r>
              <a:rPr lang="en-US" sz="1400" dirty="0" err="1"/>
              <a:t>FCxx</a:t>
            </a:r>
            <a:r>
              <a:rPr lang="en-US" sz="1400" dirty="0"/>
              <a:t> must be a part of the impact estimation and costs rating.</a:t>
            </a:r>
          </a:p>
          <a:p>
            <a:pPr marL="57150" indent="0">
              <a:buNone/>
            </a:pPr>
            <a:r>
              <a:rPr lang="en-US" sz="1400" dirty="0"/>
              <a:t>A2: </a:t>
            </a:r>
            <a:r>
              <a:rPr lang="en-US" sz="1400" b="1" dirty="0"/>
              <a:t>Costs</a:t>
            </a:r>
            <a:r>
              <a:rPr lang="en-US" sz="1400" dirty="0"/>
              <a:t>, the development costs will not be different. All will base on a budget of say </a:t>
            </a:r>
            <a:r>
              <a:rPr lang="en-US" sz="1400" dirty="0" smtClean="0"/>
              <a:t>$</a:t>
            </a:r>
            <a:r>
              <a:rPr lang="en-US" sz="1400" dirty="0"/>
              <a:t> </a:t>
            </a:r>
            <a:r>
              <a:rPr lang="en-US" sz="1400" dirty="0" err="1" smtClean="0"/>
              <a:t>nn</a:t>
            </a:r>
            <a:r>
              <a:rPr lang="en-US" sz="1400" dirty="0" smtClean="0"/>
              <a:t> mm </a:t>
            </a:r>
            <a:r>
              <a:rPr lang="en-US" sz="1400" dirty="0"/>
              <a:t>and 3 years. The ops costs may differ slightly, like </a:t>
            </a:r>
            <a:r>
              <a:rPr lang="en-US" sz="1400" dirty="0" smtClean="0"/>
              <a:t>$n </a:t>
            </a:r>
            <a:r>
              <a:rPr lang="en-US" sz="1400" dirty="0"/>
              <a:t>mm for hardware. MA AH 3 </a:t>
            </a:r>
            <a:r>
              <a:rPr lang="en-US" sz="1400" dirty="0" err="1"/>
              <a:t>dec</a:t>
            </a:r>
            <a:endParaRPr lang="en-US" sz="1400" dirty="0"/>
          </a:p>
          <a:p>
            <a:pPr marL="57150" indent="0">
              <a:buNone/>
            </a:pPr>
            <a:r>
              <a:rPr lang="en-US" sz="1400" dirty="0"/>
              <a:t>A3:Boss X will continue to own Orbit. TSG DEC 2 </a:t>
            </a:r>
          </a:p>
          <a:p>
            <a:pPr marL="57150" indent="0">
              <a:buNone/>
            </a:pPr>
            <a:r>
              <a:rPr lang="en-US" sz="1400" dirty="0"/>
              <a:t>A4: the schedule, 3 years, will constrained to a scope we can in fact deliver, OR we will be given additional budget. If not “I would have a problem”  &lt;- BB</a:t>
            </a:r>
          </a:p>
          <a:p>
            <a:pPr marL="57150" indent="0">
              <a:buNone/>
            </a:pPr>
            <a:r>
              <a:rPr lang="en-US" sz="1400" dirty="0"/>
              <a:t>A5: the cost of expanding Orbit will not be prohibitive. &lt;- BB 2 </a:t>
            </a:r>
            <a:r>
              <a:rPr lang="en-US" sz="1400" dirty="0" err="1"/>
              <a:t>dec</a:t>
            </a:r>
            <a:endParaRPr lang="en-US" sz="1400" dirty="0"/>
          </a:p>
          <a:p>
            <a:pPr marL="57150" indent="0">
              <a:buNone/>
            </a:pPr>
            <a:r>
              <a:rPr lang="en-US" sz="1400" dirty="0"/>
              <a:t>A6: we have made the assumption that we can integrate </a:t>
            </a:r>
            <a:r>
              <a:rPr lang="en-US" sz="1400" dirty="0" err="1"/>
              <a:t>Oribit</a:t>
            </a:r>
            <a:r>
              <a:rPr lang="en-US" sz="1400" dirty="0"/>
              <a:t> with PX+ in a sensible way, even in the short term &lt;- BB</a:t>
            </a:r>
          </a:p>
          <a:p>
            <a:pPr marL="0" lvl="0" indent="0">
              <a:buNone/>
            </a:pPr>
            <a:r>
              <a:rPr lang="en-US" sz="1200" b="1" dirty="0"/>
              <a:t>Dependencies</a:t>
            </a:r>
            <a:r>
              <a:rPr lang="en-US" sz="1200" dirty="0"/>
              <a:t>: </a:t>
            </a:r>
            <a:r>
              <a:rPr lang="en-US" sz="1200" i="1" dirty="0" smtClean="0"/>
              <a:t>&lt;</a:t>
            </a:r>
            <a:r>
              <a:rPr lang="en-US" sz="1200" i="1" dirty="0"/>
              <a:t>State any dependencies for this design idea&gt;.</a:t>
            </a:r>
          </a:p>
          <a:p>
            <a:pPr marL="457200" lvl="1" indent="0">
              <a:buNone/>
            </a:pPr>
            <a:r>
              <a:rPr lang="en-US" sz="1200" dirty="0"/>
              <a:t>D1: </a:t>
            </a:r>
            <a:r>
              <a:rPr lang="en-US" sz="1200" dirty="0" err="1"/>
              <a:t>FCxx</a:t>
            </a:r>
            <a:r>
              <a:rPr lang="en-US" sz="1200" dirty="0"/>
              <a:t> replaces </a:t>
            </a:r>
            <a:r>
              <a:rPr lang="en-US" sz="1200" dirty="0" err="1"/>
              <a:t>Px</a:t>
            </a:r>
            <a:r>
              <a:rPr lang="en-US" sz="1200" dirty="0"/>
              <a:t>+ </a:t>
            </a:r>
            <a:r>
              <a:rPr lang="en-US" sz="1200" dirty="0" smtClean="0"/>
              <a:t>in </a:t>
            </a:r>
            <a:r>
              <a:rPr lang="en-US" sz="1200" dirty="0"/>
              <a:t>time. ? </a:t>
            </a:r>
            <a:r>
              <a:rPr lang="en-US" sz="1200" dirty="0" err="1"/>
              <a:t>tsg</a:t>
            </a:r>
            <a:r>
              <a:rPr lang="en-US" sz="1200" dirty="0"/>
              <a:t> 2.12</a:t>
            </a:r>
          </a:p>
          <a:p>
            <a:endParaRPr lang="en-US" sz="1800" dirty="0"/>
          </a:p>
        </p:txBody>
      </p:sp>
      <p:sp>
        <p:nvSpPr>
          <p:cNvPr id="11" name="Content Placeholder 10"/>
          <p:cNvSpPr>
            <a:spLocks noGrp="1"/>
          </p:cNvSpPr>
          <p:nvPr>
            <p:ph sz="half" idx="2"/>
          </p:nvPr>
        </p:nvSpPr>
        <p:spPr>
          <a:xfrm>
            <a:off x="4495800" y="723900"/>
            <a:ext cx="4648200" cy="6134100"/>
          </a:xfrm>
          <a:ln>
            <a:solidFill>
              <a:srgbClr val="000000"/>
            </a:solidFill>
          </a:ln>
        </p:spPr>
        <p:txBody>
          <a:bodyPr>
            <a:noAutofit/>
          </a:bodyPr>
          <a:lstStyle/>
          <a:p>
            <a:pPr marL="0" lvl="0" indent="0">
              <a:buNone/>
            </a:pPr>
            <a:r>
              <a:rPr lang="en-US" sz="1400" b="1" dirty="0" smtClean="0"/>
              <a:t>   Risks</a:t>
            </a:r>
            <a:r>
              <a:rPr lang="en-US" sz="1400" i="1" dirty="0"/>
              <a:t>: &lt;Name or refer to tags of any factors, </a:t>
            </a:r>
            <a:r>
              <a:rPr lang="en-US" sz="1400" i="1" dirty="0" smtClean="0"/>
              <a:t>   which </a:t>
            </a:r>
            <a:r>
              <a:rPr lang="en-US" sz="1400" i="1" dirty="0"/>
              <a:t>could threaten your estimated impacts&gt;.</a:t>
            </a:r>
          </a:p>
          <a:p>
            <a:pPr marL="57150" indent="0">
              <a:buNone/>
            </a:pPr>
            <a:r>
              <a:rPr lang="en-US" sz="1400" dirty="0"/>
              <a:t>R1. </a:t>
            </a:r>
            <a:r>
              <a:rPr lang="en-US" sz="1400" dirty="0" err="1"/>
              <a:t>FCxx</a:t>
            </a:r>
            <a:r>
              <a:rPr lang="en-US" sz="1400" dirty="0"/>
              <a:t> is delayed. Mitigation: continue to use </a:t>
            </a:r>
            <a:r>
              <a:rPr lang="en-US" sz="1400" dirty="0" err="1" smtClean="0"/>
              <a:t>Pxx</a:t>
            </a:r>
            <a:r>
              <a:rPr lang="en-US" sz="1400" dirty="0" smtClean="0"/>
              <a:t>&lt;</a:t>
            </a:r>
            <a:r>
              <a:rPr lang="en-US" sz="1400" dirty="0"/>
              <a:t>- </a:t>
            </a:r>
            <a:r>
              <a:rPr lang="en-US" sz="1400" dirty="0" err="1"/>
              <a:t>tsg</a:t>
            </a:r>
            <a:r>
              <a:rPr lang="en-US" sz="1400" dirty="0"/>
              <a:t> 2.12</a:t>
            </a:r>
          </a:p>
          <a:p>
            <a:pPr marL="57150" indent="0">
              <a:buNone/>
            </a:pPr>
            <a:r>
              <a:rPr lang="en-US" sz="1400" dirty="0"/>
              <a:t>R2: the technical </a:t>
            </a:r>
            <a:r>
              <a:rPr lang="en-US" sz="1400" b="1" dirty="0"/>
              <a:t>integration</a:t>
            </a:r>
            <a:r>
              <a:rPr lang="en-US" sz="1400" dirty="0"/>
              <a:t> of </a:t>
            </a:r>
            <a:r>
              <a:rPr lang="en-US" sz="1400" dirty="0" err="1"/>
              <a:t>Px</a:t>
            </a:r>
            <a:r>
              <a:rPr lang="en-US" sz="1400" dirty="0"/>
              <a:t>+ is not as easy as thought &amp; we must redevelop </a:t>
            </a:r>
            <a:r>
              <a:rPr lang="en-US" sz="1400" dirty="0" err="1"/>
              <a:t>Oribit</a:t>
            </a:r>
            <a:endParaRPr lang="en-US" sz="1400" dirty="0"/>
          </a:p>
          <a:p>
            <a:pPr marL="57150" indent="0">
              <a:buNone/>
            </a:pPr>
            <a:r>
              <a:rPr lang="en-US" sz="1400" dirty="0"/>
              <a:t>R3: the and or scalability and cost of </a:t>
            </a:r>
            <a:r>
              <a:rPr lang="en-US" sz="1400" b="1" dirty="0"/>
              <a:t>coherence</a:t>
            </a:r>
            <a:r>
              <a:rPr lang="en-US" sz="1400" dirty="0"/>
              <a:t> will not allow us to meet the delivery.</a:t>
            </a:r>
          </a:p>
          <a:p>
            <a:pPr marL="57150" indent="0">
              <a:buNone/>
            </a:pPr>
            <a:r>
              <a:rPr lang="en-US" sz="1400" dirty="0"/>
              <a:t>R4: </a:t>
            </a:r>
            <a:r>
              <a:rPr lang="en-US" sz="1400" b="1" dirty="0"/>
              <a:t>scalability</a:t>
            </a:r>
            <a:r>
              <a:rPr lang="en-US" sz="1400" dirty="0"/>
              <a:t> of Orbit team and infrastructure, first year especially &lt;- BB. People, environments, etc.</a:t>
            </a:r>
          </a:p>
          <a:p>
            <a:pPr marL="57150" indent="0">
              <a:buNone/>
            </a:pPr>
            <a:r>
              <a:rPr lang="en-US" sz="1400" dirty="0"/>
              <a:t>R5: re Cross Desk reporting Requirement, major impact on technical design. </a:t>
            </a:r>
            <a:r>
              <a:rPr lang="en-US" sz="1400" b="1" dirty="0"/>
              <a:t>Solution not currently known</a:t>
            </a:r>
            <a:r>
              <a:rPr lang="en-US" sz="1400" dirty="0"/>
              <a:t>. Risk no solution allowing us to report all P/</a:t>
            </a:r>
            <a:r>
              <a:rPr lang="en-US" sz="1400" dirty="0" smtClean="0"/>
              <a:t>L</a:t>
            </a:r>
          </a:p>
          <a:p>
            <a:pPr marL="0" lvl="0" indent="0">
              <a:buNone/>
            </a:pPr>
            <a:r>
              <a:rPr lang="en-US" sz="1400" dirty="0"/>
              <a:t> </a:t>
            </a:r>
            <a:r>
              <a:rPr lang="en-US" sz="1400" b="1" dirty="0"/>
              <a:t>Issues</a:t>
            </a:r>
            <a:r>
              <a:rPr lang="en-US" sz="1400" i="1" dirty="0"/>
              <a:t>: &lt;Unresolved concerns or problems in the specification or the system&gt;.</a:t>
            </a:r>
          </a:p>
          <a:p>
            <a:pPr marL="57150" indent="0">
              <a:buNone/>
            </a:pPr>
            <a:r>
              <a:rPr lang="en-US" sz="1400" dirty="0"/>
              <a:t>I1: Do we need to put the fact that we own Orbit into the objectives (Ownership). MA said, other agreed this is a huge differentiator. Dec 2.</a:t>
            </a:r>
          </a:p>
          <a:p>
            <a:pPr marL="57150" indent="0">
              <a:buNone/>
            </a:pPr>
            <a:r>
              <a:rPr lang="en-US" sz="1400" dirty="0"/>
              <a:t>I2: what are the time scales and scope now? Unclear now BB</a:t>
            </a:r>
          </a:p>
          <a:p>
            <a:pPr marL="57150" indent="0">
              <a:buNone/>
            </a:pPr>
            <a:r>
              <a:rPr lang="en-US" sz="1400" dirty="0"/>
              <a:t>I3: what will the success factors be? We don’t know what we are actually being asked to do. BB 2 </a:t>
            </a:r>
            <a:r>
              <a:rPr lang="en-US" sz="1400" dirty="0" err="1"/>
              <a:t>dec</a:t>
            </a:r>
            <a:r>
              <a:rPr lang="en-US" sz="1400" dirty="0"/>
              <a:t> </a:t>
            </a:r>
            <a:r>
              <a:rPr lang="en-US" sz="1400" dirty="0" smtClean="0"/>
              <a:t>20xx</a:t>
            </a:r>
            <a:endParaRPr lang="en-US" sz="1400" dirty="0"/>
          </a:p>
          <a:p>
            <a:pPr marL="57150" indent="0">
              <a:buNone/>
            </a:pPr>
            <a:r>
              <a:rPr lang="en-US" sz="1400" dirty="0"/>
              <a:t>I4: for the business other than flow options, there is still a lack of clarity as to what the requirements are and how they might differ from Extra and Flow Options. BB</a:t>
            </a:r>
          </a:p>
          <a:p>
            <a:pPr marL="57150" indent="0">
              <a:buNone/>
            </a:pPr>
            <a:r>
              <a:rPr lang="en-US" sz="1400" dirty="0"/>
              <a:t>I5: the degree to which this option will be seen to be useful without Intra Day. BB 2 </a:t>
            </a:r>
            <a:r>
              <a:rPr lang="en-US" sz="1400" dirty="0" err="1"/>
              <a:t>dec</a:t>
            </a:r>
            <a:r>
              <a:rPr lang="en-US" sz="1400" dirty="0"/>
              <a:t> </a:t>
            </a:r>
          </a:p>
          <a:p>
            <a:endParaRPr lang="en-US" sz="1400" dirty="0"/>
          </a:p>
        </p:txBody>
      </p:sp>
      <p:sp>
        <p:nvSpPr>
          <p:cNvPr id="8" name="Footer Placeholder 7"/>
          <p:cNvSpPr>
            <a:spLocks noGrp="1"/>
          </p:cNvSpPr>
          <p:nvPr>
            <p:ph type="ftr" sz="quarter" idx="11"/>
          </p:nvPr>
        </p:nvSpPr>
        <p:spPr/>
        <p:txBody>
          <a:bodyPr/>
          <a:lstStyle/>
          <a:p>
            <a:r>
              <a:rPr lang="en-US" smtClean="0"/>
              <a:t>Copyright Tom@Gilb.com 2014</a:t>
            </a:r>
            <a:endParaRPr lang="en-US"/>
          </a:p>
        </p:txBody>
      </p:sp>
      <p:sp>
        <p:nvSpPr>
          <p:cNvPr id="9" name="Slide Number Placeholder 8"/>
          <p:cNvSpPr>
            <a:spLocks noGrp="1"/>
          </p:cNvSpPr>
          <p:nvPr>
            <p:ph type="sldNum" sz="quarter" idx="12"/>
          </p:nvPr>
        </p:nvSpPr>
        <p:spPr/>
        <p:txBody>
          <a:bodyPr/>
          <a:lstStyle/>
          <a:p>
            <a:fld id="{CBA6293D-7383-234F-8E54-523790FF221D}" type="slidenum">
              <a:rPr lang="en-US" smtClean="0"/>
              <a:t>48</a:t>
            </a:fld>
            <a:endParaRPr lang="en-US"/>
          </a:p>
        </p:txBody>
      </p:sp>
      <p:sp>
        <p:nvSpPr>
          <p:cNvPr id="3" name="TextBox 2"/>
          <p:cNvSpPr txBox="1"/>
          <p:nvPr/>
        </p:nvSpPr>
        <p:spPr>
          <a:xfrm>
            <a:off x="6019800" y="1194606"/>
            <a:ext cx="3070743" cy="22467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000" dirty="0" smtClean="0"/>
              <a:t>Risks specification:</a:t>
            </a:r>
          </a:p>
          <a:p>
            <a:r>
              <a:rPr lang="en-GB" sz="2000" dirty="0" smtClean="0"/>
              <a:t>• shares group risk knowhow</a:t>
            </a:r>
          </a:p>
          <a:p>
            <a:r>
              <a:rPr lang="en-GB" sz="2000" dirty="0" smtClean="0"/>
              <a:t>• permits redesign to mitigate the risk</a:t>
            </a:r>
          </a:p>
          <a:p>
            <a:r>
              <a:rPr lang="en-GB" sz="2000" dirty="0" smtClean="0"/>
              <a:t>• allows </a:t>
            </a:r>
            <a:r>
              <a:rPr lang="en-GB" sz="2000" dirty="0" err="1" smtClean="0"/>
              <a:t>relistic</a:t>
            </a:r>
            <a:r>
              <a:rPr lang="en-GB" sz="2000" dirty="0" smtClean="0"/>
              <a:t> estimates of cost and impacts</a:t>
            </a:r>
            <a:endParaRPr lang="en-GB" sz="2000" dirty="0"/>
          </a:p>
        </p:txBody>
      </p:sp>
      <p:sp>
        <p:nvSpPr>
          <p:cNvPr id="4" name="TextBox 3"/>
          <p:cNvSpPr txBox="1"/>
          <p:nvPr/>
        </p:nvSpPr>
        <p:spPr>
          <a:xfrm>
            <a:off x="6462702" y="4137118"/>
            <a:ext cx="2627839" cy="224676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000" dirty="0" smtClean="0"/>
              <a:t>Issues:</a:t>
            </a:r>
          </a:p>
          <a:p>
            <a:r>
              <a:rPr lang="en-GB" sz="2000" dirty="0" smtClean="0"/>
              <a:t>• when answered can turn into a risk</a:t>
            </a:r>
          </a:p>
          <a:p>
            <a:r>
              <a:rPr lang="en-GB" sz="2000" dirty="0" smtClean="0"/>
              <a:t>• shares group knowledge</a:t>
            </a:r>
          </a:p>
          <a:p>
            <a:r>
              <a:rPr lang="en-GB" sz="2000" dirty="0" smtClean="0"/>
              <a:t>•  makes sure we don’t forget to </a:t>
            </a:r>
            <a:r>
              <a:rPr lang="en-GB" sz="2000" dirty="0" err="1" smtClean="0"/>
              <a:t>analyze</a:t>
            </a:r>
            <a:r>
              <a:rPr lang="en-GB" sz="2000" dirty="0" smtClean="0"/>
              <a:t> later</a:t>
            </a:r>
            <a:endParaRPr lang="en-GB" sz="2000" dirty="0"/>
          </a:p>
        </p:txBody>
      </p:sp>
      <p:sp>
        <p:nvSpPr>
          <p:cNvPr id="5" name="TextBox 4"/>
          <p:cNvSpPr txBox="1"/>
          <p:nvPr/>
        </p:nvSpPr>
        <p:spPr>
          <a:xfrm>
            <a:off x="2150046" y="1907226"/>
            <a:ext cx="2326077" cy="286232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000" dirty="0" smtClean="0"/>
              <a:t>ASSUMPTIONS:</a:t>
            </a:r>
          </a:p>
          <a:p>
            <a:r>
              <a:rPr lang="en-GB" sz="2000" dirty="0" smtClean="0"/>
              <a:t>• broadcasts critical factors for present and future re-examination</a:t>
            </a:r>
          </a:p>
          <a:p>
            <a:r>
              <a:rPr lang="en-GB" sz="2000" dirty="0" smtClean="0"/>
              <a:t>• helps risk analysis</a:t>
            </a:r>
          </a:p>
          <a:p>
            <a:r>
              <a:rPr lang="en-GB" sz="2000" dirty="0" smtClean="0"/>
              <a:t>• are an integral part of the design </a:t>
            </a:r>
            <a:r>
              <a:rPr lang="en-GB" sz="2000" dirty="0" err="1" smtClean="0"/>
              <a:t>specifiction</a:t>
            </a:r>
            <a:endParaRPr lang="en-GB" sz="2000" dirty="0"/>
          </a:p>
        </p:txBody>
      </p:sp>
      <p:sp>
        <p:nvSpPr>
          <p:cNvPr id="6" name="TextBox 5"/>
          <p:cNvSpPr txBox="1"/>
          <p:nvPr/>
        </p:nvSpPr>
        <p:spPr>
          <a:xfrm>
            <a:off x="1860812" y="5910246"/>
            <a:ext cx="260269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dirty="0" smtClean="0"/>
              <a:t>DEPENDENCIES:</a:t>
            </a:r>
            <a:endParaRPr lang="en-GB" dirty="0"/>
          </a:p>
        </p:txBody>
      </p:sp>
      <p:sp>
        <p:nvSpPr>
          <p:cNvPr id="7" name="Date Placeholder 6"/>
          <p:cNvSpPr>
            <a:spLocks noGrp="1"/>
          </p:cNvSpPr>
          <p:nvPr>
            <p:ph type="dt" sz="half" idx="10"/>
          </p:nvPr>
        </p:nvSpPr>
        <p:spPr/>
        <p:txBody>
          <a:bodyPr/>
          <a:lstStyle/>
          <a:p>
            <a:pPr>
              <a:defRPr/>
            </a:pPr>
            <a:fld id="{2877C4CE-BD8A-EF48-883B-4431EFDA66DF}" type="datetime3">
              <a:rPr lang="en-GB" smtClean="0"/>
              <a:t>15 January 2014</a:t>
            </a:fld>
            <a:endParaRPr lang="en-US"/>
          </a:p>
        </p:txBody>
      </p:sp>
    </p:spTree>
    <p:extLst>
      <p:ext uri="{BB962C8B-B14F-4D97-AF65-F5344CB8AC3E}">
        <p14:creationId xmlns:p14="http://schemas.microsoft.com/office/powerpoint/2010/main" val="13976595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Competitive Engineering at Intel</a:t>
            </a:r>
            <a:br>
              <a:rPr lang="en-US" dirty="0" smtClean="0"/>
            </a:br>
            <a:r>
              <a:rPr lang="en-US" dirty="0" smtClean="0"/>
              <a:t>Champion: Erik Simmons</a:t>
            </a:r>
            <a:endParaRPr lang="en-US" dirty="0"/>
          </a:p>
        </p:txBody>
      </p:sp>
      <p:sp>
        <p:nvSpPr>
          <p:cNvPr id="5" name="TextBox 4"/>
          <p:cNvSpPr txBox="1"/>
          <p:nvPr/>
        </p:nvSpPr>
        <p:spPr>
          <a:xfrm>
            <a:off x="762000" y="1752600"/>
            <a:ext cx="7620000" cy="2631490"/>
          </a:xfrm>
          <a:prstGeom prst="rect">
            <a:avLst/>
          </a:prstGeom>
          <a:noFill/>
        </p:spPr>
        <p:txBody>
          <a:bodyPr wrap="square" rtlCol="0">
            <a:spAutoFit/>
          </a:bodyPr>
          <a:lstStyle/>
          <a:p>
            <a:pPr marL="285750" indent="-285750">
              <a:spcBef>
                <a:spcPts val="1800"/>
              </a:spcBef>
              <a:buFont typeface="Arial" pitchFamily="34" charset="0"/>
              <a:buChar char="•"/>
            </a:pPr>
            <a:r>
              <a:rPr lang="en-US" sz="2000" dirty="0" smtClean="0"/>
              <a:t>Implementation began in 1999</a:t>
            </a:r>
          </a:p>
          <a:p>
            <a:pPr marL="285750" indent="-285750">
              <a:spcBef>
                <a:spcPts val="1800"/>
              </a:spcBef>
              <a:buFont typeface="Arial" pitchFamily="34" charset="0"/>
              <a:buChar char="•"/>
            </a:pPr>
            <a:r>
              <a:rPr lang="en-US" sz="2000" dirty="0" smtClean="0"/>
              <a:t>Since then, more than 15,000 Intel students have seen training on elements of CE (mainly Planguage and SQC, with some </a:t>
            </a:r>
            <a:r>
              <a:rPr lang="en-US" sz="2000" dirty="0" err="1" smtClean="0"/>
              <a:t>Evo</a:t>
            </a:r>
            <a:r>
              <a:rPr lang="en-US" sz="2000" dirty="0" smtClean="0"/>
              <a:t> and Impact Estimation)</a:t>
            </a:r>
          </a:p>
          <a:p>
            <a:pPr marL="285750" indent="-285750">
              <a:spcBef>
                <a:spcPts val="1800"/>
              </a:spcBef>
              <a:buFont typeface="Arial" pitchFamily="34" charset="0"/>
              <a:buChar char="•"/>
            </a:pPr>
            <a:r>
              <a:rPr lang="en-US" sz="2000" dirty="0" smtClean="0"/>
              <a:t>CE used on both full systems and SW projects</a:t>
            </a:r>
          </a:p>
          <a:p>
            <a:pPr marL="285750" indent="-285750">
              <a:spcBef>
                <a:spcPts val="1800"/>
              </a:spcBef>
              <a:buFont typeface="Arial" pitchFamily="34" charset="0"/>
              <a:buChar char="•"/>
            </a:pPr>
            <a:r>
              <a:rPr lang="en-US" sz="2000" dirty="0" smtClean="0"/>
              <a:t>Work continues to spread adoption and improve use of the methods</a:t>
            </a:r>
          </a:p>
        </p:txBody>
      </p:sp>
      <p:pic>
        <p:nvPicPr>
          <p:cNvPr id="2" name="Picture 1" descr="intel_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2884" y="4267200"/>
            <a:ext cx="2841116" cy="2156968"/>
          </a:xfrm>
          <a:prstGeom prst="rect">
            <a:avLst/>
          </a:prstGeom>
        </p:spPr>
      </p:pic>
      <p:pic>
        <p:nvPicPr>
          <p:cNvPr id="3" name="Picture 2" descr="CE COVER 42K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495800"/>
            <a:ext cx="1502867" cy="2184400"/>
          </a:xfrm>
          <a:prstGeom prst="rect">
            <a:avLst/>
          </a:prstGeom>
        </p:spPr>
      </p:pic>
      <p:pic>
        <p:nvPicPr>
          <p:cNvPr id="6" name="Picture 5"/>
          <p:cNvPicPr>
            <a:picLocks noChangeAspect="1"/>
          </p:cNvPicPr>
          <p:nvPr/>
        </p:nvPicPr>
        <p:blipFill>
          <a:blip r:embed="rId4"/>
          <a:stretch>
            <a:fillRect/>
          </a:stretch>
        </p:blipFill>
        <p:spPr>
          <a:xfrm>
            <a:off x="3124200" y="4588545"/>
            <a:ext cx="2845434" cy="2269455"/>
          </a:xfrm>
          <a:prstGeom prst="rect">
            <a:avLst/>
          </a:prstGeom>
        </p:spPr>
      </p:pic>
      <p:sp>
        <p:nvSpPr>
          <p:cNvPr id="7" name="Date Placeholder 6"/>
          <p:cNvSpPr>
            <a:spLocks noGrp="1"/>
          </p:cNvSpPr>
          <p:nvPr>
            <p:ph type="dt" sz="half" idx="10"/>
          </p:nvPr>
        </p:nvSpPr>
        <p:spPr/>
        <p:txBody>
          <a:bodyPr/>
          <a:lstStyle/>
          <a:p>
            <a:pPr>
              <a:defRPr/>
            </a:pPr>
            <a:fld id="{DFBD5451-E1D2-8947-88D6-EA46E74F0E0B}" type="datetime3">
              <a:rPr lang="en-GB" smtClean="0"/>
              <a:t>15 January 2014</a:t>
            </a:fld>
            <a:endParaRPr lang="en-US"/>
          </a:p>
        </p:txBody>
      </p:sp>
      <p:sp>
        <p:nvSpPr>
          <p:cNvPr id="8" name="Footer Placeholder 7"/>
          <p:cNvSpPr>
            <a:spLocks noGrp="1"/>
          </p:cNvSpPr>
          <p:nvPr>
            <p:ph type="ftr" sz="quarter" idx="11"/>
          </p:nvPr>
        </p:nvSpPr>
        <p:spPr/>
        <p:txBody>
          <a:bodyPr/>
          <a:lstStyle/>
          <a:p>
            <a:pPr>
              <a:defRPr/>
            </a:pPr>
            <a:r>
              <a:rPr lang="en-US" smtClean="0"/>
              <a:t>Copyright Tom@Gilb.com 2014</a:t>
            </a:r>
            <a:endParaRPr lang="en-US"/>
          </a:p>
        </p:txBody>
      </p:sp>
      <p:sp>
        <p:nvSpPr>
          <p:cNvPr id="9" name="Slide Number Placeholder 8"/>
          <p:cNvSpPr>
            <a:spLocks noGrp="1"/>
          </p:cNvSpPr>
          <p:nvPr>
            <p:ph type="sldNum" sz="quarter" idx="12"/>
          </p:nvPr>
        </p:nvSpPr>
        <p:spPr/>
        <p:txBody>
          <a:bodyPr/>
          <a:lstStyle/>
          <a:p>
            <a:pPr>
              <a:defRPr/>
            </a:pPr>
            <a:fld id="{C7240576-8F8C-984B-BB78-89D72176633D}" type="slidenum">
              <a:rPr lang="en-US" smtClean="0"/>
              <a:pPr>
                <a:defRPr/>
              </a:pPr>
              <a:t>49</a:t>
            </a:fld>
            <a:endParaRPr lang="en-US"/>
          </a:p>
        </p:txBody>
      </p:sp>
    </p:spTree>
    <p:extLst>
      <p:ext uri="{BB962C8B-B14F-4D97-AF65-F5344CB8AC3E}">
        <p14:creationId xmlns:p14="http://schemas.microsoft.com/office/powerpoint/2010/main" val="3236895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Why</a:t>
            </a:r>
            <a:r>
              <a:rPr lang="en-GB" dirty="0" smtClean="0"/>
              <a:t> do we need to model/spec qualities (at all)?</a:t>
            </a:r>
            <a:br>
              <a:rPr lang="en-GB" dirty="0" smtClean="0"/>
            </a:br>
            <a:r>
              <a:rPr lang="en-GB" dirty="0" smtClean="0"/>
              <a:t>And do it </a:t>
            </a:r>
            <a:r>
              <a:rPr lang="en-GB" i="1" dirty="0" smtClean="0"/>
              <a:t>quantitatively</a:t>
            </a:r>
            <a:r>
              <a:rPr lang="en-GB" dirty="0" smtClean="0"/>
              <a:t> too!</a:t>
            </a:r>
            <a:endParaRPr lang="en-GB" dirty="0"/>
          </a:p>
        </p:txBody>
      </p:sp>
      <p:sp>
        <p:nvSpPr>
          <p:cNvPr id="3" name="Content Placeholder 2"/>
          <p:cNvSpPr>
            <a:spLocks noGrp="1"/>
          </p:cNvSpPr>
          <p:nvPr>
            <p:ph idx="1"/>
          </p:nvPr>
        </p:nvSpPr>
        <p:spPr/>
        <p:txBody>
          <a:bodyPr/>
          <a:lstStyle/>
          <a:p>
            <a:pPr marL="514350" indent="-514350">
              <a:buAutoNum type="arabicPeriod"/>
            </a:pPr>
            <a:r>
              <a:rPr lang="en-GB" sz="2800" dirty="0" smtClean="0"/>
              <a:t>to specify critical qualities in contracts, proposals &amp; RFPs</a:t>
            </a:r>
          </a:p>
          <a:p>
            <a:pPr marL="514350" indent="-514350">
              <a:buAutoNum type="arabicPeriod"/>
            </a:pPr>
            <a:r>
              <a:rPr lang="en-GB" sz="2800" dirty="0" smtClean="0"/>
              <a:t>To inform testers what they need to measure</a:t>
            </a:r>
          </a:p>
          <a:p>
            <a:pPr marL="514350" indent="-514350">
              <a:buAutoNum type="arabicPeriod"/>
            </a:pPr>
            <a:r>
              <a:rPr lang="en-GB" sz="2800" dirty="0" smtClean="0"/>
              <a:t>To inform Architects what they need to design towards</a:t>
            </a:r>
          </a:p>
          <a:p>
            <a:pPr marL="514350" indent="-514350">
              <a:buAutoNum type="arabicPeriod"/>
            </a:pPr>
            <a:r>
              <a:rPr lang="en-GB" sz="2800" dirty="0" smtClean="0"/>
              <a:t>To be competitive in a marketplace</a:t>
            </a:r>
          </a:p>
          <a:p>
            <a:pPr marL="514350" indent="-514350">
              <a:buAutoNum type="arabicPeriod"/>
            </a:pPr>
            <a:r>
              <a:rPr lang="en-GB" sz="2800" dirty="0" smtClean="0"/>
              <a:t>To justify your costs</a:t>
            </a:r>
          </a:p>
          <a:p>
            <a:pPr marL="514350" indent="-514350">
              <a:buAutoNum type="arabicPeriod"/>
            </a:pPr>
            <a:r>
              <a:rPr lang="en-GB" sz="2800" dirty="0" smtClean="0"/>
              <a:t>Any many more </a:t>
            </a:r>
          </a:p>
          <a:p>
            <a:pPr marL="514350" indent="-514350">
              <a:buAutoNum type="arabicPeriod"/>
            </a:pPr>
            <a:endParaRPr lang="en-GB" sz="2800" dirty="0" smtClean="0"/>
          </a:p>
          <a:p>
            <a:pPr marL="0" indent="0">
              <a:buNone/>
            </a:pPr>
            <a:endParaRPr lang="en-GB" sz="2800" dirty="0"/>
          </a:p>
        </p:txBody>
      </p:sp>
      <p:sp>
        <p:nvSpPr>
          <p:cNvPr id="4" name="Date Placeholder 3"/>
          <p:cNvSpPr>
            <a:spLocks noGrp="1"/>
          </p:cNvSpPr>
          <p:nvPr>
            <p:ph type="dt" sz="half" idx="10"/>
          </p:nvPr>
        </p:nvSpPr>
        <p:spPr/>
        <p:txBody>
          <a:bodyPr/>
          <a:lstStyle/>
          <a:p>
            <a:pPr>
              <a:defRPr/>
            </a:pPr>
            <a:fld id="{7B2197DD-6450-5049-842E-36BFC03A17EB}"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5</a:t>
            </a:fld>
            <a:endParaRPr lang="en-US"/>
          </a:p>
        </p:txBody>
      </p:sp>
    </p:spTree>
    <p:extLst>
      <p:ext uri="{BB962C8B-B14F-4D97-AF65-F5344CB8AC3E}">
        <p14:creationId xmlns:p14="http://schemas.microsoft.com/office/powerpoint/2010/main" val="41401489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el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9529" y="-152400"/>
            <a:ext cx="2339271" cy="1775968"/>
          </a:xfrm>
          <a:prstGeom prst="rect">
            <a:avLst/>
          </a:prstGeom>
        </p:spPr>
      </p:pic>
      <p:sp>
        <p:nvSpPr>
          <p:cNvPr id="2" name="Title 1"/>
          <p:cNvSpPr>
            <a:spLocks noGrp="1"/>
          </p:cNvSpPr>
          <p:nvPr>
            <p:ph type="title"/>
          </p:nvPr>
        </p:nvSpPr>
        <p:spPr/>
        <p:txBody>
          <a:bodyPr/>
          <a:lstStyle/>
          <a:p>
            <a:r>
              <a:rPr lang="en-US" dirty="0" smtClean="0"/>
              <a:t>A Recent Example</a:t>
            </a:r>
            <a:r>
              <a:rPr lang="en-US" smtClean="0"/>
              <a:t>: Intel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09234607"/>
              </p:ext>
            </p:extLst>
          </p:nvPr>
        </p:nvGraphicFramePr>
        <p:xfrm>
          <a:off x="1295400" y="2133600"/>
          <a:ext cx="6553199" cy="3039531"/>
        </p:xfrm>
        <a:graphic>
          <a:graphicData uri="http://schemas.openxmlformats.org/drawingml/2006/table">
            <a:tbl>
              <a:tblPr firstRow="1" firstCol="1" bandRow="1">
                <a:tableStyleId>{5C22544A-7EE6-4342-B048-85BDC9FD1C3A}</a:tableStyleId>
              </a:tblPr>
              <a:tblGrid>
                <a:gridCol w="879433"/>
                <a:gridCol w="1276597"/>
                <a:gridCol w="1134754"/>
                <a:gridCol w="1702129"/>
                <a:gridCol w="1560286"/>
              </a:tblGrid>
              <a:tr h="609600">
                <a:tc>
                  <a:txBody>
                    <a:bodyPr/>
                    <a:lstStyle/>
                    <a:p>
                      <a:pPr marL="0" marR="0">
                        <a:spcBef>
                          <a:spcPts val="0"/>
                        </a:spcBef>
                        <a:spcAft>
                          <a:spcPts val="0"/>
                        </a:spcAft>
                        <a:tabLst>
                          <a:tab pos="2514600" algn="r"/>
                        </a:tabLst>
                      </a:pPr>
                      <a:r>
                        <a:rPr lang="en-US" sz="1700" b="0" dirty="0" smtClean="0">
                          <a:solidFill>
                            <a:schemeClr val="tx1"/>
                          </a:solidFill>
                          <a:effectLst/>
                          <a:latin typeface="Neo Sans Intel" pitchFamily="34" charset="0"/>
                        </a:rPr>
                        <a:t>Rev.</a:t>
                      </a:r>
                      <a:endParaRPr lang="en-US" sz="1700" b="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tabLst>
                          <a:tab pos="2514600" algn="r"/>
                        </a:tabLst>
                      </a:pPr>
                      <a:r>
                        <a:rPr lang="en-US" sz="1700" b="0" dirty="0">
                          <a:solidFill>
                            <a:schemeClr val="tx1"/>
                          </a:solidFill>
                          <a:effectLst/>
                          <a:latin typeface="Neo Sans Intel" pitchFamily="34" charset="0"/>
                        </a:rPr>
                        <a:t># of Defects</a:t>
                      </a:r>
                      <a:endParaRPr lang="en-US" sz="1700" b="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tabLst>
                          <a:tab pos="2514600" algn="r"/>
                        </a:tabLst>
                      </a:pPr>
                      <a:r>
                        <a:rPr lang="en-US" sz="1700" b="0" dirty="0">
                          <a:solidFill>
                            <a:schemeClr val="tx1"/>
                          </a:solidFill>
                          <a:effectLst/>
                          <a:latin typeface="Neo Sans Intel" pitchFamily="34" charset="0"/>
                        </a:rPr>
                        <a:t># of Pages</a:t>
                      </a:r>
                      <a:endParaRPr lang="en-US" sz="1700" b="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Defects/ Page (DPP)</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tabLst>
                          <a:tab pos="2514600" algn="r"/>
                        </a:tabLst>
                      </a:pPr>
                      <a:r>
                        <a:rPr lang="en-US" sz="1700" b="0" dirty="0">
                          <a:solidFill>
                            <a:schemeClr val="tx1"/>
                          </a:solidFill>
                          <a:effectLst/>
                          <a:latin typeface="Neo Sans Intel" pitchFamily="34" charset="0"/>
                        </a:rPr>
                        <a:t>% Change in DPP</a:t>
                      </a:r>
                      <a:endParaRPr lang="en-US" sz="1700" b="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0.3</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312</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31</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10.06</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 </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0.5</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209</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44</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4.75</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-53%</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0.6</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247</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60</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4.12</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-13%</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0.7</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114</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33</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3.45</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-16%</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0.8</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45</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38</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1.18</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-66%</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a:txBody>
                    <a:bodyPr/>
                    <a:lstStyle/>
                    <a:p>
                      <a:pPr marL="0" marR="0">
                        <a:spcBef>
                          <a:spcPts val="0"/>
                        </a:spcBef>
                        <a:spcAft>
                          <a:spcPts val="0"/>
                        </a:spcAft>
                        <a:tabLst>
                          <a:tab pos="2514600" algn="r"/>
                        </a:tabLst>
                      </a:pPr>
                      <a:r>
                        <a:rPr lang="en-US" sz="1700" b="0">
                          <a:solidFill>
                            <a:schemeClr val="tx1"/>
                          </a:solidFill>
                          <a:effectLst/>
                          <a:latin typeface="Neo Sans Intel" pitchFamily="34" charset="0"/>
                        </a:rPr>
                        <a:t>1.0</a:t>
                      </a:r>
                      <a:endParaRPr lang="en-US" sz="1700" b="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10</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a:solidFill>
                            <a:schemeClr val="tx1"/>
                          </a:solidFill>
                          <a:effectLst/>
                          <a:latin typeface="Neo Sans Intel" pitchFamily="34" charset="0"/>
                        </a:rPr>
                        <a:t>45</a:t>
                      </a:r>
                      <a:endParaRPr lang="en-US" sz="170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0.22</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2514600" algn="r"/>
                        </a:tabLst>
                      </a:pPr>
                      <a:r>
                        <a:rPr lang="en-US" sz="1700" dirty="0">
                          <a:solidFill>
                            <a:schemeClr val="tx1"/>
                          </a:solidFill>
                          <a:effectLst/>
                          <a:latin typeface="Neo Sans Intel" pitchFamily="34" charset="0"/>
                        </a:rPr>
                        <a:t>-81%</a:t>
                      </a:r>
                      <a:endParaRPr lang="en-US" sz="170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7133">
                <a:tc gridSpan="4">
                  <a:txBody>
                    <a:bodyPr/>
                    <a:lstStyle/>
                    <a:p>
                      <a:pPr marL="0" marR="0">
                        <a:spcBef>
                          <a:spcPts val="0"/>
                        </a:spcBef>
                        <a:spcAft>
                          <a:spcPts val="0"/>
                        </a:spcAft>
                        <a:tabLst>
                          <a:tab pos="2514600" algn="r"/>
                        </a:tabLst>
                      </a:pPr>
                      <a:r>
                        <a:rPr lang="en-US" sz="1700" b="0" dirty="0">
                          <a:solidFill>
                            <a:schemeClr val="tx1"/>
                          </a:solidFill>
                          <a:effectLst/>
                          <a:latin typeface="Neo Sans Intel" pitchFamily="34" charset="0"/>
                        </a:rPr>
                        <a:t>Overall % change in DPP revision 0.3 to 1.0</a:t>
                      </a:r>
                      <a:r>
                        <a:rPr lang="en-US" sz="1700" b="0" dirty="0" smtClean="0">
                          <a:solidFill>
                            <a:schemeClr val="tx1"/>
                          </a:solidFill>
                          <a:effectLst/>
                          <a:latin typeface="Neo Sans Intel" pitchFamily="34" charset="0"/>
                        </a:rPr>
                        <a:t>:</a:t>
                      </a:r>
                      <a:endParaRPr lang="en-US" sz="1700" b="0" dirty="0">
                        <a:solidFill>
                          <a:schemeClr val="tx1"/>
                        </a:solidFill>
                        <a:effectLst/>
                        <a:latin typeface="Neo Sans Intel"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tabLst>
                          <a:tab pos="2514600" algn="r"/>
                        </a:tabLst>
                      </a:pPr>
                      <a:r>
                        <a:rPr lang="en-US" sz="1700" b="0" dirty="0" smtClean="0">
                          <a:solidFill>
                            <a:schemeClr val="tx1"/>
                          </a:solidFill>
                          <a:effectLst/>
                          <a:latin typeface="Neo Sans Intel Medium" pitchFamily="34" charset="0"/>
                        </a:rPr>
                        <a:t>-98%</a:t>
                      </a:r>
                      <a:endParaRPr lang="en-US" sz="1700" b="0" dirty="0">
                        <a:solidFill>
                          <a:schemeClr val="tx1"/>
                        </a:solidFill>
                        <a:effectLst/>
                        <a:latin typeface="Neo Sans Intel Medium" pitchFamily="34" charset="0"/>
                        <a:ea typeface="Times New Roman"/>
                      </a:endParaRPr>
                    </a:p>
                  </a:txBody>
                  <a:tcPr marL="129097" marR="129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457200" y="1371600"/>
            <a:ext cx="7924800" cy="646331"/>
          </a:xfrm>
          <a:prstGeom prst="rect">
            <a:avLst/>
          </a:prstGeom>
          <a:noFill/>
        </p:spPr>
        <p:txBody>
          <a:bodyPr wrap="square" rtlCol="0">
            <a:spAutoFit/>
          </a:bodyPr>
          <a:lstStyle/>
          <a:p>
            <a:r>
              <a:rPr lang="en-US" dirty="0" smtClean="0"/>
              <a:t>Application of Specification Quality Control by a SW team resulted in the following defect density reduction in requirements over several months:</a:t>
            </a:r>
            <a:endParaRPr lang="en-US" dirty="0"/>
          </a:p>
        </p:txBody>
      </p:sp>
      <p:sp>
        <p:nvSpPr>
          <p:cNvPr id="5" name="TextBox 4"/>
          <p:cNvSpPr txBox="1"/>
          <p:nvPr/>
        </p:nvSpPr>
        <p:spPr>
          <a:xfrm>
            <a:off x="457200" y="5334000"/>
            <a:ext cx="8305800" cy="1200329"/>
          </a:xfrm>
          <a:prstGeom prst="rect">
            <a:avLst/>
          </a:prstGeom>
          <a:noFill/>
        </p:spPr>
        <p:txBody>
          <a:bodyPr wrap="square" rtlCol="0">
            <a:spAutoFit/>
          </a:bodyPr>
          <a:lstStyle/>
          <a:p>
            <a:r>
              <a:rPr lang="en-US" dirty="0" smtClean="0"/>
              <a:t>Downstream benefits:</a:t>
            </a:r>
          </a:p>
          <a:p>
            <a:pPr marL="285750" indent="-285750">
              <a:buFont typeface="Arial" pitchFamily="34" charset="0"/>
              <a:buChar char="•"/>
            </a:pPr>
            <a:r>
              <a:rPr lang="en-US" dirty="0" smtClean="0"/>
              <a:t>Scope delivered at the Alpha milestone increased 300%, released scope up 233%</a:t>
            </a:r>
          </a:p>
          <a:p>
            <a:pPr marL="285750" indent="-285750">
              <a:buFont typeface="Arial" pitchFamily="34" charset="0"/>
              <a:buChar char="•"/>
            </a:pPr>
            <a:r>
              <a:rPr lang="en-US" dirty="0" smtClean="0"/>
              <a:t>SW defects reduced by ~50%</a:t>
            </a:r>
          </a:p>
          <a:p>
            <a:pPr marL="285750" indent="-285750">
              <a:buFont typeface="Arial" pitchFamily="34" charset="0"/>
              <a:buChar char="•"/>
            </a:pPr>
            <a:r>
              <a:rPr lang="en-US" dirty="0" smtClean="0"/>
              <a:t>Defects that did occur were resolved in far less time on average</a:t>
            </a:r>
            <a:endParaRPr lang="en-US" dirty="0"/>
          </a:p>
        </p:txBody>
      </p:sp>
      <p:sp>
        <p:nvSpPr>
          <p:cNvPr id="6" name="TextBox 5"/>
          <p:cNvSpPr txBox="1"/>
          <p:nvPr/>
        </p:nvSpPr>
        <p:spPr>
          <a:xfrm>
            <a:off x="1752600" y="228600"/>
            <a:ext cx="7239000" cy="369332"/>
          </a:xfrm>
          <a:prstGeom prst="rect">
            <a:avLst/>
          </a:prstGeom>
          <a:noFill/>
        </p:spPr>
        <p:txBody>
          <a:bodyPr wrap="square" rtlCol="0">
            <a:spAutoFit/>
          </a:bodyPr>
          <a:lstStyle/>
          <a:p>
            <a:r>
              <a:rPr lang="en-US" dirty="0"/>
              <a:t>http://</a:t>
            </a:r>
            <a:r>
              <a:rPr lang="en-US" dirty="0" err="1"/>
              <a:t>selab.fbk.eu</a:t>
            </a:r>
            <a:r>
              <a:rPr lang="en-US" dirty="0"/>
              <a:t>/re11_download/industry/</a:t>
            </a:r>
            <a:r>
              <a:rPr lang="en-US" dirty="0" err="1"/>
              <a:t>Terzakis.pdf</a:t>
            </a:r>
            <a:endParaRPr lang="en-US" dirty="0"/>
          </a:p>
        </p:txBody>
      </p:sp>
      <p:pic>
        <p:nvPicPr>
          <p:cNvPr id="8" name="Picture 7" descr="Software Inspection 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5" y="-15800"/>
            <a:ext cx="1007565" cy="1492689"/>
          </a:xfrm>
          <a:prstGeom prst="rect">
            <a:avLst/>
          </a:prstGeom>
        </p:spPr>
      </p:pic>
      <p:sp>
        <p:nvSpPr>
          <p:cNvPr id="9" name="Date Placeholder 8"/>
          <p:cNvSpPr>
            <a:spLocks noGrp="1"/>
          </p:cNvSpPr>
          <p:nvPr>
            <p:ph type="dt" sz="half" idx="10"/>
          </p:nvPr>
        </p:nvSpPr>
        <p:spPr/>
        <p:txBody>
          <a:bodyPr/>
          <a:lstStyle/>
          <a:p>
            <a:pPr>
              <a:defRPr/>
            </a:pPr>
            <a:fld id="{12501CFA-1B49-E247-8D23-CF7912A67FAB}" type="datetime3">
              <a:rPr lang="en-GB" smtClean="0"/>
              <a:t>15 January 2014</a:t>
            </a:fld>
            <a:endParaRPr lang="en-US"/>
          </a:p>
        </p:txBody>
      </p:sp>
      <p:sp>
        <p:nvSpPr>
          <p:cNvPr id="10" name="Footer Placeholder 9"/>
          <p:cNvSpPr>
            <a:spLocks noGrp="1"/>
          </p:cNvSpPr>
          <p:nvPr>
            <p:ph type="ftr" sz="quarter" idx="11"/>
          </p:nvPr>
        </p:nvSpPr>
        <p:spPr/>
        <p:txBody>
          <a:bodyPr/>
          <a:lstStyle/>
          <a:p>
            <a:pPr>
              <a:defRPr/>
            </a:pPr>
            <a:r>
              <a:rPr lang="en-US" smtClean="0"/>
              <a:t>Copyright Tom@Gilb.com 2014</a:t>
            </a:r>
            <a:endParaRPr lang="en-US"/>
          </a:p>
        </p:txBody>
      </p:sp>
      <p:sp>
        <p:nvSpPr>
          <p:cNvPr id="11" name="Slide Number Placeholder 10"/>
          <p:cNvSpPr>
            <a:spLocks noGrp="1"/>
          </p:cNvSpPr>
          <p:nvPr>
            <p:ph type="sldNum" sz="quarter" idx="12"/>
          </p:nvPr>
        </p:nvSpPr>
        <p:spPr/>
        <p:txBody>
          <a:bodyPr/>
          <a:lstStyle/>
          <a:p>
            <a:pPr>
              <a:defRPr/>
            </a:pPr>
            <a:fld id="{C7240576-8F8C-984B-BB78-89D72176633D}" type="slidenum">
              <a:rPr lang="en-US" smtClean="0"/>
              <a:pPr>
                <a:defRPr/>
              </a:pPr>
              <a:t>50</a:t>
            </a:fld>
            <a:endParaRPr lang="en-US"/>
          </a:p>
        </p:txBody>
      </p:sp>
    </p:spTree>
    <p:extLst>
      <p:ext uri="{BB962C8B-B14F-4D97-AF65-F5344CB8AC3E}">
        <p14:creationId xmlns:p14="http://schemas.microsoft.com/office/powerpoint/2010/main" val="1896795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Planguage</a:t>
            </a:r>
            <a:r>
              <a:rPr lang="en-GB" dirty="0" smtClean="0"/>
              <a:t> Overview</a:t>
            </a:r>
            <a:br>
              <a:rPr lang="en-GB" dirty="0" smtClean="0"/>
            </a:br>
            <a:r>
              <a:rPr lang="en-GB" dirty="0" smtClean="0"/>
              <a:t>as a Modelling Language</a:t>
            </a:r>
            <a:endParaRPr lang="en-GB" dirty="0"/>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pPr>
              <a:defRPr/>
            </a:pPr>
            <a:fld id="{4F4EE22D-50A5-A848-AF2E-AD0078C54554}"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51</a:t>
            </a:fld>
            <a:endParaRPr lang="en-US"/>
          </a:p>
        </p:txBody>
      </p:sp>
    </p:spTree>
    <p:extLst>
      <p:ext uri="{BB962C8B-B14F-4D97-AF65-F5344CB8AC3E}">
        <p14:creationId xmlns:p14="http://schemas.microsoft.com/office/powerpoint/2010/main" val="42434442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ctrTitle"/>
          </p:nvPr>
        </p:nvSpPr>
        <p:spPr>
          <a:xfrm>
            <a:off x="381000" y="304800"/>
            <a:ext cx="8077200" cy="3124200"/>
          </a:xfrm>
        </p:spPr>
        <p:txBody>
          <a:bodyPr/>
          <a:lstStyle/>
          <a:p>
            <a:pPr eaLnBrk="1" hangingPunct="1"/>
            <a:r>
              <a:rPr lang="en-US" sz="8000" b="1" dirty="0" err="1">
                <a:solidFill>
                  <a:srgbClr val="FF0000"/>
                </a:solidFill>
                <a:latin typeface="Brush Script MT" charset="0"/>
              </a:rPr>
              <a:t>Planguage</a:t>
            </a:r>
            <a:r>
              <a:rPr lang="en-US" sz="4000" b="1" dirty="0">
                <a:solidFill>
                  <a:srgbClr val="FF0000"/>
                </a:solidFill>
                <a:latin typeface="Arial" charset="0"/>
              </a:rPr>
              <a:t/>
            </a:r>
            <a:br>
              <a:rPr lang="en-US" sz="4000" b="1" dirty="0">
                <a:solidFill>
                  <a:srgbClr val="FF0000"/>
                </a:solidFill>
                <a:latin typeface="Arial" charset="0"/>
              </a:rPr>
            </a:br>
            <a:r>
              <a:rPr lang="en-US" sz="2800" b="1" dirty="0">
                <a:solidFill>
                  <a:srgbClr val="000000"/>
                </a:solidFill>
                <a:latin typeface="Arial" charset="0"/>
              </a:rPr>
              <a:t>A defined Planning Language for </a:t>
            </a:r>
            <a:r>
              <a:rPr lang="en-US" sz="2800" b="1" dirty="0" smtClean="0">
                <a:solidFill>
                  <a:srgbClr val="000000"/>
                </a:solidFill>
                <a:latin typeface="Arial" charset="0"/>
              </a:rPr>
              <a:t/>
            </a:r>
            <a:br>
              <a:rPr lang="en-US" sz="2800" b="1" dirty="0" smtClean="0">
                <a:solidFill>
                  <a:srgbClr val="000000"/>
                </a:solidFill>
                <a:latin typeface="Arial" charset="0"/>
              </a:rPr>
            </a:br>
            <a:r>
              <a:rPr lang="en-US" sz="2800" b="1" dirty="0" smtClean="0">
                <a:solidFill>
                  <a:srgbClr val="000000"/>
                </a:solidFill>
                <a:latin typeface="Arial" charset="0"/>
              </a:rPr>
              <a:t>Systems Engineering </a:t>
            </a:r>
            <a:r>
              <a:rPr lang="en-US" sz="2800" b="1" dirty="0" err="1" smtClean="0">
                <a:solidFill>
                  <a:srgbClr val="000000"/>
                </a:solidFill>
                <a:latin typeface="Arial" charset="0"/>
              </a:rPr>
              <a:t>Modelling</a:t>
            </a:r>
            <a:r>
              <a:rPr lang="en-US" sz="2800" dirty="0" smtClean="0">
                <a:solidFill>
                  <a:srgbClr val="000000"/>
                </a:solidFill>
                <a:latin typeface="Arial" charset="0"/>
              </a:rPr>
              <a:t> </a:t>
            </a:r>
            <a:endParaRPr lang="en-US" sz="2800" dirty="0">
              <a:solidFill>
                <a:srgbClr val="000000"/>
              </a:solidFill>
              <a:latin typeface="Arial" charset="0"/>
            </a:endParaRPr>
          </a:p>
        </p:txBody>
      </p:sp>
      <p:sp>
        <p:nvSpPr>
          <p:cNvPr id="14342" name="Rectangle 3"/>
          <p:cNvSpPr>
            <a:spLocks noGrp="1" noChangeArrowheads="1"/>
          </p:cNvSpPr>
          <p:nvPr>
            <p:ph type="subTitle" idx="1"/>
          </p:nvPr>
        </p:nvSpPr>
        <p:spPr/>
        <p:txBody>
          <a:bodyPr/>
          <a:lstStyle/>
          <a:p>
            <a:pPr eaLnBrk="1" hangingPunct="1"/>
            <a:r>
              <a:rPr lang="en-US" sz="2000" smtClean="0">
                <a:latin typeface="Arial" charset="0"/>
              </a:rPr>
              <a:t> </a:t>
            </a:r>
            <a:endParaRPr lang="en-US" sz="2000" dirty="0">
              <a:latin typeface="Arial" charset="0"/>
            </a:endParaRPr>
          </a:p>
        </p:txBody>
      </p:sp>
    </p:spTree>
    <p:extLst>
      <p:ext uri="{BB962C8B-B14F-4D97-AF65-F5344CB8AC3E}">
        <p14:creationId xmlns:p14="http://schemas.microsoft.com/office/powerpoint/2010/main" val="9429402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55F0142-8FAA-C649-B14A-533AA0F89260}" type="datetime3">
              <a:rPr lang="en-GB" sz="1400" smtClean="0"/>
              <a:t>15 January 2014</a:t>
            </a:fld>
            <a:endParaRPr lang="en-US" sz="1400"/>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3DF3A0B9-735B-A849-8397-A47C4DB628BF}" type="slidenum">
              <a:rPr lang="en-US" sz="1400"/>
              <a:pPr/>
              <a:t>53</a:t>
            </a:fld>
            <a:endParaRPr lang="en-US" sz="1400"/>
          </a:p>
        </p:txBody>
      </p:sp>
      <p:sp>
        <p:nvSpPr>
          <p:cNvPr id="16390" name="Rectangle 2"/>
          <p:cNvSpPr>
            <a:spLocks noGrp="1" noChangeArrowheads="1"/>
          </p:cNvSpPr>
          <p:nvPr>
            <p:ph type="title"/>
          </p:nvPr>
        </p:nvSpPr>
        <p:spPr/>
        <p:txBody>
          <a:bodyPr/>
          <a:lstStyle/>
          <a:p>
            <a:pPr eaLnBrk="1" hangingPunct="1"/>
            <a:r>
              <a:rPr lang="en-US" b="1">
                <a:solidFill>
                  <a:schemeClr val="tx1"/>
                </a:solidFill>
                <a:latin typeface="Arial" charset="0"/>
              </a:rPr>
              <a:t>Detailed Tutorial Outline:</a:t>
            </a:r>
          </a:p>
        </p:txBody>
      </p:sp>
      <p:sp>
        <p:nvSpPr>
          <p:cNvPr id="16391" name="Rectangle 3"/>
          <p:cNvSpPr>
            <a:spLocks noGrp="1" noChangeArrowheads="1"/>
          </p:cNvSpPr>
          <p:nvPr>
            <p:ph type="body" idx="1"/>
          </p:nvPr>
        </p:nvSpPr>
        <p:spPr>
          <a:xfrm>
            <a:off x="304800" y="1417638"/>
            <a:ext cx="4305300" cy="4678362"/>
          </a:xfrm>
        </p:spPr>
        <p:txBody>
          <a:bodyPr/>
          <a:lstStyle/>
          <a:p>
            <a:pPr eaLnBrk="1" hangingPunct="1">
              <a:spcBef>
                <a:spcPts val="600"/>
              </a:spcBef>
              <a:spcAft>
                <a:spcPts val="600"/>
              </a:spcAft>
            </a:pPr>
            <a:r>
              <a:rPr lang="en-US" sz="2400" dirty="0" err="1">
                <a:solidFill>
                  <a:srgbClr val="000000"/>
                </a:solidFill>
                <a:latin typeface="Arial" charset="0"/>
              </a:rPr>
              <a:t>Planguage</a:t>
            </a:r>
            <a:r>
              <a:rPr lang="en-US" sz="2400" dirty="0">
                <a:solidFill>
                  <a:srgbClr val="000000"/>
                </a:solidFill>
                <a:latin typeface="Arial" charset="0"/>
              </a:rPr>
              <a:t>: a quantified planning language.</a:t>
            </a:r>
          </a:p>
          <a:p>
            <a:pPr eaLnBrk="1" hangingPunct="1">
              <a:spcBef>
                <a:spcPts val="600"/>
              </a:spcBef>
              <a:spcAft>
                <a:spcPts val="600"/>
              </a:spcAft>
            </a:pPr>
            <a:r>
              <a:rPr lang="en-US" sz="2400" dirty="0">
                <a:solidFill>
                  <a:srgbClr val="000000"/>
                </a:solidFill>
                <a:latin typeface="Arial" charset="0"/>
              </a:rPr>
              <a:t>Integrating benchmarks and requirement targets </a:t>
            </a:r>
          </a:p>
          <a:p>
            <a:pPr eaLnBrk="1" hangingPunct="1">
              <a:spcBef>
                <a:spcPts val="600"/>
              </a:spcBef>
              <a:spcAft>
                <a:spcPts val="600"/>
              </a:spcAft>
            </a:pPr>
            <a:r>
              <a:rPr lang="en-US" sz="2400" dirty="0">
                <a:solidFill>
                  <a:srgbClr val="000000"/>
                </a:solidFill>
                <a:latin typeface="Arial" charset="0"/>
              </a:rPr>
              <a:t>Quantified Quality Control of specifications</a:t>
            </a:r>
          </a:p>
          <a:p>
            <a:pPr eaLnBrk="1" hangingPunct="1">
              <a:spcBef>
                <a:spcPts val="600"/>
              </a:spcBef>
              <a:spcAft>
                <a:spcPts val="600"/>
              </a:spcAft>
            </a:pPr>
            <a:r>
              <a:rPr lang="en-US" sz="2400" dirty="0">
                <a:solidFill>
                  <a:srgbClr val="000000"/>
                </a:solidFill>
                <a:latin typeface="Arial" charset="0"/>
              </a:rPr>
              <a:t>Impact Estimation Tables for quantified evaluation of design</a:t>
            </a:r>
          </a:p>
          <a:p>
            <a:pPr eaLnBrk="1" hangingPunct="1"/>
            <a:r>
              <a:rPr lang="en-US" sz="2400" dirty="0">
                <a:solidFill>
                  <a:srgbClr val="000000"/>
                </a:solidFill>
                <a:latin typeface="Arial" charset="0"/>
              </a:rPr>
              <a:t>Evolutionary Project Management </a:t>
            </a:r>
          </a:p>
        </p:txBody>
      </p:sp>
      <p:graphicFrame>
        <p:nvGraphicFramePr>
          <p:cNvPr id="16386" name="Object 2"/>
          <p:cNvGraphicFramePr>
            <a:graphicFrameLocks noChangeAspect="1"/>
          </p:cNvGraphicFramePr>
          <p:nvPr/>
        </p:nvGraphicFramePr>
        <p:xfrm>
          <a:off x="4765675" y="838200"/>
          <a:ext cx="3856038" cy="5181600"/>
        </p:xfrm>
        <a:graphic>
          <a:graphicData uri="http://schemas.openxmlformats.org/presentationml/2006/ole">
            <mc:AlternateContent xmlns:mc="http://schemas.openxmlformats.org/markup-compatibility/2006">
              <mc:Choice xmlns:v="urn:schemas-microsoft-com:vml" Requires="v">
                <p:oleObj spid="_x0000_s25681" name="Document" r:id="rId5" imgW="5285232" imgH="7104888" progId="Word.Document.8">
                  <p:embed/>
                </p:oleObj>
              </mc:Choice>
              <mc:Fallback>
                <p:oleObj name="Document" r:id="rId5" imgW="5285232" imgH="710488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675" y="838200"/>
                        <a:ext cx="3856038"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9296595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F0C13DE-99C3-9542-97F0-B3B92F7F04A4}" type="datetime3">
              <a:rPr lang="en-GB" sz="1400" smtClean="0"/>
              <a:t>15 January 2014</a:t>
            </a:fld>
            <a:endParaRPr lang="en-US" sz="1400"/>
          </a:p>
        </p:txBody>
      </p:sp>
      <p:sp>
        <p:nvSpPr>
          <p:cNvPr id="19459" name="Footer Placeholder 2"/>
          <p:cNvSpPr>
            <a:spLocks noGrp="1"/>
          </p:cNvSpPr>
          <p:nvPr>
            <p:ph type="ftr" sz="quarter" idx="11"/>
          </p:nvPr>
        </p:nvSpPr>
        <p:spPr>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9460" name="Slide Number Placeholder 3"/>
          <p:cNvSpPr>
            <a:spLocks noGrp="1"/>
          </p:cNvSpPr>
          <p:nvPr>
            <p:ph type="sldNum" sz="quarter" idx="12"/>
          </p:nvPr>
        </p:nvSpPr>
        <p:spPr>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E2AE476-9095-6F41-9619-898861C2D5D5}" type="slidenum">
              <a:rPr lang="en-US" sz="1400"/>
              <a:pPr/>
              <a:t>54</a:t>
            </a:fld>
            <a:endParaRPr lang="en-US" sz="1400"/>
          </a:p>
        </p:txBody>
      </p:sp>
      <p:sp>
        <p:nvSpPr>
          <p:cNvPr id="19461" name="Line 2"/>
          <p:cNvSpPr>
            <a:spLocks noChangeShapeType="1"/>
          </p:cNvSpPr>
          <p:nvPr/>
        </p:nvSpPr>
        <p:spPr bwMode="auto">
          <a:xfrm>
            <a:off x="5562600" y="3886200"/>
            <a:ext cx="1588" cy="1588"/>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62" name="AutoShape 3"/>
          <p:cNvSpPr>
            <a:spLocks noChangeArrowheads="1"/>
          </p:cNvSpPr>
          <p:nvPr/>
        </p:nvSpPr>
        <p:spPr bwMode="auto">
          <a:xfrm>
            <a:off x="1219200" y="2590800"/>
            <a:ext cx="2286000" cy="293688"/>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Platform Strategy</a:t>
            </a:r>
          </a:p>
        </p:txBody>
      </p:sp>
      <p:sp>
        <p:nvSpPr>
          <p:cNvPr id="19463" name="AutoShape 4"/>
          <p:cNvSpPr>
            <a:spLocks noChangeArrowheads="1"/>
          </p:cNvSpPr>
          <p:nvPr/>
        </p:nvSpPr>
        <p:spPr bwMode="auto">
          <a:xfrm>
            <a:off x="2209800" y="2971800"/>
            <a:ext cx="1295400" cy="4572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Standards</a:t>
            </a:r>
          </a:p>
          <a:p>
            <a:pPr algn="ctr"/>
            <a:r>
              <a:rPr lang="en-US" sz="1400"/>
              <a:t>Development</a:t>
            </a:r>
            <a:endParaRPr lang="en-US" sz="1600"/>
          </a:p>
        </p:txBody>
      </p:sp>
      <p:sp>
        <p:nvSpPr>
          <p:cNvPr id="19464" name="AutoShape 5"/>
          <p:cNvSpPr>
            <a:spLocks noChangeArrowheads="1"/>
          </p:cNvSpPr>
          <p:nvPr/>
        </p:nvSpPr>
        <p:spPr bwMode="auto">
          <a:xfrm>
            <a:off x="5486400" y="1371600"/>
            <a:ext cx="32766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Program Management</a:t>
            </a:r>
          </a:p>
        </p:txBody>
      </p:sp>
      <p:sp>
        <p:nvSpPr>
          <p:cNvPr id="19465" name="AutoShape 6"/>
          <p:cNvSpPr>
            <a:spLocks noChangeArrowheads="1"/>
          </p:cNvSpPr>
          <p:nvPr/>
        </p:nvSpPr>
        <p:spPr bwMode="auto">
          <a:xfrm>
            <a:off x="152400" y="1371600"/>
            <a:ext cx="3886200" cy="3048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Systecture (Systems Architecture) *564</a:t>
            </a:r>
          </a:p>
        </p:txBody>
      </p:sp>
      <p:sp>
        <p:nvSpPr>
          <p:cNvPr id="19466" name="AutoShape 7"/>
          <p:cNvSpPr>
            <a:spLocks noChangeArrowheads="1"/>
          </p:cNvSpPr>
          <p:nvPr/>
        </p:nvSpPr>
        <p:spPr bwMode="auto">
          <a:xfrm>
            <a:off x="5867400" y="685800"/>
            <a:ext cx="26670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Other Engineering</a:t>
            </a:r>
          </a:p>
        </p:txBody>
      </p:sp>
      <p:sp>
        <p:nvSpPr>
          <p:cNvPr id="19467" name="AutoShape 8"/>
          <p:cNvSpPr>
            <a:spLocks noChangeArrowheads="1"/>
          </p:cNvSpPr>
          <p:nvPr/>
        </p:nvSpPr>
        <p:spPr bwMode="auto">
          <a:xfrm>
            <a:off x="1981200" y="685800"/>
            <a:ext cx="35814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Systems Engineering *223</a:t>
            </a:r>
          </a:p>
        </p:txBody>
      </p:sp>
      <p:sp>
        <p:nvSpPr>
          <p:cNvPr id="19468" name="AutoShape 9"/>
          <p:cNvSpPr>
            <a:spLocks noChangeArrowheads="1"/>
          </p:cNvSpPr>
          <p:nvPr/>
        </p:nvSpPr>
        <p:spPr bwMode="auto">
          <a:xfrm>
            <a:off x="2971800" y="76200"/>
            <a:ext cx="2667000" cy="3048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Engineering *224</a:t>
            </a:r>
          </a:p>
        </p:txBody>
      </p:sp>
      <p:sp>
        <p:nvSpPr>
          <p:cNvPr id="19469" name="Line 10"/>
          <p:cNvSpPr>
            <a:spLocks noChangeShapeType="1"/>
          </p:cNvSpPr>
          <p:nvPr/>
        </p:nvSpPr>
        <p:spPr bwMode="auto">
          <a:xfrm>
            <a:off x="1066800" y="1219200"/>
            <a:ext cx="53340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0" name="Line 11"/>
          <p:cNvSpPr>
            <a:spLocks noChangeShapeType="1"/>
          </p:cNvSpPr>
          <p:nvPr/>
        </p:nvSpPr>
        <p:spPr bwMode="auto">
          <a:xfrm>
            <a:off x="3505200" y="10668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1" name="AutoShape 12"/>
          <p:cNvSpPr>
            <a:spLocks noChangeArrowheads="1"/>
          </p:cNvSpPr>
          <p:nvPr/>
        </p:nvSpPr>
        <p:spPr bwMode="auto">
          <a:xfrm>
            <a:off x="1206500" y="1752600"/>
            <a:ext cx="2298700" cy="3048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Data Structures Strategy</a:t>
            </a:r>
          </a:p>
        </p:txBody>
      </p:sp>
      <p:sp>
        <p:nvSpPr>
          <p:cNvPr id="19472" name="AutoShape 13"/>
          <p:cNvSpPr>
            <a:spLocks noChangeArrowheads="1"/>
          </p:cNvSpPr>
          <p:nvPr/>
        </p:nvSpPr>
        <p:spPr bwMode="auto">
          <a:xfrm>
            <a:off x="1206500" y="2133600"/>
            <a:ext cx="22987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Application Portfolio Strategy</a:t>
            </a:r>
          </a:p>
        </p:txBody>
      </p:sp>
      <p:sp>
        <p:nvSpPr>
          <p:cNvPr id="19473" name="Line 14"/>
          <p:cNvSpPr>
            <a:spLocks noChangeShapeType="1"/>
          </p:cNvSpPr>
          <p:nvPr/>
        </p:nvSpPr>
        <p:spPr bwMode="auto">
          <a:xfrm flipH="1">
            <a:off x="1066800" y="1676400"/>
            <a:ext cx="0" cy="1447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4" name="AutoShape 15"/>
          <p:cNvSpPr>
            <a:spLocks noChangeArrowheads="1"/>
          </p:cNvSpPr>
          <p:nvPr/>
        </p:nvSpPr>
        <p:spPr bwMode="auto">
          <a:xfrm>
            <a:off x="1219200" y="2971800"/>
            <a:ext cx="838200" cy="4572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Methods </a:t>
            </a:r>
          </a:p>
          <a:p>
            <a:pPr algn="ctr"/>
            <a:r>
              <a:rPr lang="en-US" sz="1400"/>
              <a:t>Strategy</a:t>
            </a:r>
          </a:p>
        </p:txBody>
      </p:sp>
      <p:sp>
        <p:nvSpPr>
          <p:cNvPr id="19475" name="Line 16"/>
          <p:cNvSpPr>
            <a:spLocks noChangeShapeType="1"/>
          </p:cNvSpPr>
          <p:nvPr/>
        </p:nvSpPr>
        <p:spPr bwMode="auto">
          <a:xfrm flipV="1">
            <a:off x="2057400" y="3200400"/>
            <a:ext cx="1651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6" name="Line 17"/>
          <p:cNvSpPr>
            <a:spLocks noChangeShapeType="1"/>
          </p:cNvSpPr>
          <p:nvPr/>
        </p:nvSpPr>
        <p:spPr bwMode="auto">
          <a:xfrm>
            <a:off x="1054100" y="31242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7" name="Line 18"/>
          <p:cNvSpPr>
            <a:spLocks noChangeShapeType="1"/>
          </p:cNvSpPr>
          <p:nvPr/>
        </p:nvSpPr>
        <p:spPr bwMode="auto">
          <a:xfrm>
            <a:off x="1054100" y="19050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8" name="Line 19"/>
          <p:cNvSpPr>
            <a:spLocks noChangeShapeType="1"/>
          </p:cNvSpPr>
          <p:nvPr/>
        </p:nvSpPr>
        <p:spPr bwMode="auto">
          <a:xfrm>
            <a:off x="1066800" y="22860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79" name="Line 20"/>
          <p:cNvSpPr>
            <a:spLocks noChangeShapeType="1"/>
          </p:cNvSpPr>
          <p:nvPr/>
        </p:nvSpPr>
        <p:spPr bwMode="auto">
          <a:xfrm>
            <a:off x="1066800" y="27432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0" name="Line 21"/>
          <p:cNvSpPr>
            <a:spLocks noChangeShapeType="1"/>
          </p:cNvSpPr>
          <p:nvPr/>
        </p:nvSpPr>
        <p:spPr bwMode="auto">
          <a:xfrm flipV="1">
            <a:off x="6400800" y="12192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1" name="Line 22"/>
          <p:cNvSpPr>
            <a:spLocks noChangeShapeType="1"/>
          </p:cNvSpPr>
          <p:nvPr/>
        </p:nvSpPr>
        <p:spPr bwMode="auto">
          <a:xfrm flipV="1">
            <a:off x="1066800" y="12192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2" name="Line 23"/>
          <p:cNvSpPr>
            <a:spLocks noChangeShapeType="1"/>
          </p:cNvSpPr>
          <p:nvPr/>
        </p:nvSpPr>
        <p:spPr bwMode="auto">
          <a:xfrm>
            <a:off x="3505200" y="533400"/>
            <a:ext cx="3657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3" name="Line 24"/>
          <p:cNvSpPr>
            <a:spLocks noChangeShapeType="1"/>
          </p:cNvSpPr>
          <p:nvPr/>
        </p:nvSpPr>
        <p:spPr bwMode="auto">
          <a:xfrm>
            <a:off x="4191000" y="3810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4" name="Line 25"/>
          <p:cNvSpPr>
            <a:spLocks noChangeShapeType="1"/>
          </p:cNvSpPr>
          <p:nvPr/>
        </p:nvSpPr>
        <p:spPr bwMode="auto">
          <a:xfrm>
            <a:off x="4876800" y="3657600"/>
            <a:ext cx="3276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5" name="Line 26"/>
          <p:cNvSpPr>
            <a:spLocks noChangeShapeType="1"/>
          </p:cNvSpPr>
          <p:nvPr/>
        </p:nvSpPr>
        <p:spPr bwMode="auto">
          <a:xfrm>
            <a:off x="6400800" y="1752600"/>
            <a:ext cx="0" cy="3810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6" name="Line 27"/>
          <p:cNvSpPr>
            <a:spLocks noChangeShapeType="1"/>
          </p:cNvSpPr>
          <p:nvPr/>
        </p:nvSpPr>
        <p:spPr bwMode="auto">
          <a:xfrm>
            <a:off x="4876800" y="36576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7" name="Line 28"/>
          <p:cNvSpPr>
            <a:spLocks noChangeShapeType="1"/>
          </p:cNvSpPr>
          <p:nvPr/>
        </p:nvSpPr>
        <p:spPr bwMode="auto">
          <a:xfrm>
            <a:off x="6400800" y="36576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8" name="Line 29"/>
          <p:cNvSpPr>
            <a:spLocks noChangeShapeType="1"/>
          </p:cNvSpPr>
          <p:nvPr/>
        </p:nvSpPr>
        <p:spPr bwMode="auto">
          <a:xfrm>
            <a:off x="8153400" y="36576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89" name="AutoShape 30"/>
          <p:cNvSpPr>
            <a:spLocks noChangeArrowheads="1"/>
          </p:cNvSpPr>
          <p:nvPr/>
        </p:nvSpPr>
        <p:spPr bwMode="auto">
          <a:xfrm>
            <a:off x="5486400" y="2133600"/>
            <a:ext cx="1828800" cy="3048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Project </a:t>
            </a:r>
          </a:p>
        </p:txBody>
      </p:sp>
      <p:sp>
        <p:nvSpPr>
          <p:cNvPr id="19490" name="Line 31"/>
          <p:cNvSpPr>
            <a:spLocks noChangeShapeType="1"/>
          </p:cNvSpPr>
          <p:nvPr/>
        </p:nvSpPr>
        <p:spPr bwMode="auto">
          <a:xfrm>
            <a:off x="6400800" y="2438400"/>
            <a:ext cx="0" cy="12192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91" name="Line 32"/>
          <p:cNvSpPr>
            <a:spLocks noChangeShapeType="1"/>
          </p:cNvSpPr>
          <p:nvPr/>
        </p:nvSpPr>
        <p:spPr bwMode="auto">
          <a:xfrm>
            <a:off x="0" y="5181600"/>
            <a:ext cx="91440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92" name="Line 33"/>
          <p:cNvSpPr>
            <a:spLocks noChangeShapeType="1"/>
          </p:cNvSpPr>
          <p:nvPr/>
        </p:nvSpPr>
        <p:spPr bwMode="auto">
          <a:xfrm>
            <a:off x="7162800" y="533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93" name="Line 34"/>
          <p:cNvSpPr>
            <a:spLocks noChangeShapeType="1"/>
          </p:cNvSpPr>
          <p:nvPr/>
        </p:nvSpPr>
        <p:spPr bwMode="auto">
          <a:xfrm>
            <a:off x="3505200" y="533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494" name="Rectangle 35"/>
          <p:cNvSpPr>
            <a:spLocks noChangeArrowheads="1"/>
          </p:cNvSpPr>
          <p:nvPr/>
        </p:nvSpPr>
        <p:spPr bwMode="auto">
          <a:xfrm>
            <a:off x="76200" y="5257800"/>
            <a:ext cx="9144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(The)</a:t>
            </a:r>
          </a:p>
          <a:p>
            <a:pPr algn="ctr"/>
            <a:r>
              <a:rPr lang="en-US" sz="1400"/>
              <a:t>Architecture</a:t>
            </a:r>
          </a:p>
          <a:p>
            <a:pPr algn="ctr"/>
            <a:r>
              <a:rPr lang="en-US" sz="1400"/>
              <a:t>*192</a:t>
            </a:r>
          </a:p>
          <a:p>
            <a:pPr algn="ctr"/>
            <a:r>
              <a:rPr lang="en-US" sz="1400"/>
              <a:t>(Artifacts)</a:t>
            </a:r>
            <a:endParaRPr lang="en-US"/>
          </a:p>
        </p:txBody>
      </p:sp>
      <p:sp>
        <p:nvSpPr>
          <p:cNvPr id="19495" name="Rectangle 36"/>
          <p:cNvSpPr>
            <a:spLocks noChangeArrowheads="1"/>
          </p:cNvSpPr>
          <p:nvPr/>
        </p:nvSpPr>
        <p:spPr bwMode="auto">
          <a:xfrm>
            <a:off x="3886200" y="5257800"/>
            <a:ext cx="10668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Requirement</a:t>
            </a:r>
          </a:p>
          <a:p>
            <a:pPr algn="ctr"/>
            <a:r>
              <a:rPr lang="en-US" sz="1400"/>
              <a:t>Specification</a:t>
            </a:r>
          </a:p>
          <a:p>
            <a:pPr algn="ctr"/>
            <a:r>
              <a:rPr lang="en-US" sz="1400"/>
              <a:t>*508</a:t>
            </a:r>
          </a:p>
        </p:txBody>
      </p:sp>
      <p:sp>
        <p:nvSpPr>
          <p:cNvPr id="19496" name="Rectangle 37"/>
          <p:cNvSpPr>
            <a:spLocks noChangeArrowheads="1"/>
          </p:cNvSpPr>
          <p:nvPr/>
        </p:nvSpPr>
        <p:spPr bwMode="auto">
          <a:xfrm>
            <a:off x="5029200" y="5257800"/>
            <a:ext cx="10668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Design</a:t>
            </a:r>
          </a:p>
          <a:p>
            <a:pPr algn="ctr"/>
            <a:r>
              <a:rPr lang="en-US" sz="1400"/>
              <a:t>Specification</a:t>
            </a:r>
          </a:p>
          <a:p>
            <a:pPr algn="ctr"/>
            <a:r>
              <a:rPr lang="en-US" sz="1400"/>
              <a:t>*586</a:t>
            </a:r>
          </a:p>
        </p:txBody>
      </p:sp>
      <p:sp>
        <p:nvSpPr>
          <p:cNvPr id="19497" name="Rectangle 38"/>
          <p:cNvSpPr>
            <a:spLocks noChangeArrowheads="1"/>
          </p:cNvSpPr>
          <p:nvPr/>
        </p:nvSpPr>
        <p:spPr bwMode="auto">
          <a:xfrm>
            <a:off x="6172200" y="5257800"/>
            <a:ext cx="9144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Impact </a:t>
            </a:r>
          </a:p>
          <a:p>
            <a:pPr algn="ctr"/>
            <a:r>
              <a:rPr lang="en-US" sz="1400"/>
              <a:t>Estimation</a:t>
            </a:r>
          </a:p>
          <a:p>
            <a:pPr algn="ctr"/>
            <a:r>
              <a:rPr lang="en-US" sz="1400"/>
              <a:t>Table</a:t>
            </a:r>
          </a:p>
        </p:txBody>
      </p:sp>
      <p:sp>
        <p:nvSpPr>
          <p:cNvPr id="19498" name="Rectangle 39"/>
          <p:cNvSpPr>
            <a:spLocks noChangeArrowheads="1"/>
          </p:cNvSpPr>
          <p:nvPr/>
        </p:nvSpPr>
        <p:spPr bwMode="auto">
          <a:xfrm>
            <a:off x="2209800" y="5257800"/>
            <a:ext cx="1524000" cy="1524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r>
              <a:rPr lang="en-US" sz="1600"/>
              <a:t>Standards *138</a:t>
            </a:r>
            <a:endParaRPr lang="en-US" sz="1400"/>
          </a:p>
          <a:p>
            <a:r>
              <a:rPr lang="en-US" sz="1400"/>
              <a:t>- Security Standards</a:t>
            </a:r>
          </a:p>
          <a:p>
            <a:pPr>
              <a:buFontTx/>
              <a:buChar char="-"/>
            </a:pPr>
            <a:r>
              <a:rPr lang="en-US" sz="1400"/>
              <a:t>Interface Standards</a:t>
            </a:r>
          </a:p>
          <a:p>
            <a:pPr>
              <a:buFontTx/>
              <a:buChar char="-"/>
            </a:pPr>
            <a:r>
              <a:rPr lang="en-US" sz="1400"/>
              <a:t>Requirement </a:t>
            </a:r>
          </a:p>
          <a:p>
            <a:r>
              <a:rPr lang="en-US" sz="1400"/>
              <a:t> Specification </a:t>
            </a:r>
          </a:p>
          <a:p>
            <a:r>
              <a:rPr lang="en-US" sz="1400"/>
              <a:t> Standards</a:t>
            </a:r>
          </a:p>
          <a:p>
            <a:r>
              <a:rPr lang="en-US" sz="1400"/>
              <a:t>- Other</a:t>
            </a:r>
            <a:endParaRPr lang="en-US"/>
          </a:p>
        </p:txBody>
      </p:sp>
      <p:sp>
        <p:nvSpPr>
          <p:cNvPr id="19499" name="Rectangle 40"/>
          <p:cNvSpPr>
            <a:spLocks noChangeArrowheads="1"/>
          </p:cNvSpPr>
          <p:nvPr/>
        </p:nvSpPr>
        <p:spPr bwMode="auto">
          <a:xfrm>
            <a:off x="7162800" y="5257800"/>
            <a:ext cx="9906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Evo Step</a:t>
            </a:r>
          </a:p>
          <a:p>
            <a:pPr algn="ctr"/>
            <a:r>
              <a:rPr lang="en-US" sz="1400"/>
              <a:t>Specification</a:t>
            </a:r>
          </a:p>
          <a:p>
            <a:pPr algn="ctr"/>
            <a:r>
              <a:rPr lang="en-US" sz="1400"/>
              <a:t>*370</a:t>
            </a:r>
            <a:endParaRPr lang="en-US"/>
          </a:p>
        </p:txBody>
      </p:sp>
      <p:sp>
        <p:nvSpPr>
          <p:cNvPr id="19500" name="Rectangle 41"/>
          <p:cNvSpPr>
            <a:spLocks noChangeArrowheads="1"/>
          </p:cNvSpPr>
          <p:nvPr/>
        </p:nvSpPr>
        <p:spPr bwMode="auto">
          <a:xfrm>
            <a:off x="8229600" y="5257800"/>
            <a:ext cx="762000" cy="1447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Evo</a:t>
            </a:r>
          </a:p>
          <a:p>
            <a:pPr algn="ctr"/>
            <a:r>
              <a:rPr lang="en-US" sz="1400"/>
              <a:t>Plan</a:t>
            </a:r>
          </a:p>
          <a:p>
            <a:pPr algn="ctr"/>
            <a:r>
              <a:rPr lang="en-US" sz="1400"/>
              <a:t>*322</a:t>
            </a:r>
            <a:endParaRPr lang="en-US"/>
          </a:p>
        </p:txBody>
      </p:sp>
      <p:sp>
        <p:nvSpPr>
          <p:cNvPr id="19501" name="Rectangle 42"/>
          <p:cNvSpPr>
            <a:spLocks noChangeArrowheads="1"/>
          </p:cNvSpPr>
          <p:nvPr/>
        </p:nvSpPr>
        <p:spPr bwMode="auto">
          <a:xfrm>
            <a:off x="1143000" y="5257800"/>
            <a:ext cx="990600" cy="1524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Architecture</a:t>
            </a:r>
          </a:p>
          <a:p>
            <a:pPr algn="ctr"/>
            <a:r>
              <a:rPr lang="en-US" sz="1400"/>
              <a:t>Specification</a:t>
            </a:r>
          </a:p>
          <a:p>
            <a:pPr algn="ctr"/>
            <a:r>
              <a:rPr lang="en-US" sz="1400"/>
              <a:t>*617</a:t>
            </a:r>
            <a:endParaRPr lang="en-US"/>
          </a:p>
        </p:txBody>
      </p:sp>
      <p:sp>
        <p:nvSpPr>
          <p:cNvPr id="19502" name="Rectangle 43"/>
          <p:cNvSpPr>
            <a:spLocks noChangeArrowheads="1"/>
          </p:cNvSpPr>
          <p:nvPr/>
        </p:nvSpPr>
        <p:spPr bwMode="auto">
          <a:xfrm>
            <a:off x="6324600" y="4572000"/>
            <a:ext cx="15240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Impact Estimation</a:t>
            </a:r>
          </a:p>
          <a:p>
            <a:pPr algn="ctr"/>
            <a:r>
              <a:rPr lang="en-US" sz="1400"/>
              <a:t>*283</a:t>
            </a:r>
            <a:endParaRPr lang="en-US"/>
          </a:p>
        </p:txBody>
      </p:sp>
      <p:sp>
        <p:nvSpPr>
          <p:cNvPr id="19503" name="Line 44"/>
          <p:cNvSpPr>
            <a:spLocks noChangeShapeType="1"/>
          </p:cNvSpPr>
          <p:nvPr/>
        </p:nvSpPr>
        <p:spPr bwMode="auto">
          <a:xfrm>
            <a:off x="6324600" y="4572000"/>
            <a:ext cx="0" cy="533400"/>
          </a:xfrm>
          <a:prstGeom prst="line">
            <a:avLst/>
          </a:prstGeom>
          <a:ln>
            <a:headEnd type="triangle" w="med" len="me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04" name="Rectangle 45"/>
          <p:cNvSpPr>
            <a:spLocks noChangeArrowheads="1"/>
          </p:cNvSpPr>
          <p:nvPr/>
        </p:nvSpPr>
        <p:spPr bwMode="auto">
          <a:xfrm>
            <a:off x="4953000" y="4572000"/>
            <a:ext cx="12954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Design Process</a:t>
            </a:r>
          </a:p>
          <a:p>
            <a:pPr algn="ctr"/>
            <a:r>
              <a:rPr lang="en-US" sz="1400"/>
              <a:t>*046  </a:t>
            </a:r>
            <a:endParaRPr lang="en-US"/>
          </a:p>
        </p:txBody>
      </p:sp>
      <p:sp>
        <p:nvSpPr>
          <p:cNvPr id="19505" name="Line 46"/>
          <p:cNvSpPr>
            <a:spLocks noChangeShapeType="1"/>
          </p:cNvSpPr>
          <p:nvPr/>
        </p:nvSpPr>
        <p:spPr bwMode="auto">
          <a:xfrm>
            <a:off x="4953000" y="4572000"/>
            <a:ext cx="1588" cy="533400"/>
          </a:xfrm>
          <a:prstGeom prst="line">
            <a:avLst/>
          </a:prstGeom>
          <a:ln>
            <a:headEnd type="triangle" w="med" len="me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06" name="Rectangle 47"/>
          <p:cNvSpPr>
            <a:spLocks noChangeArrowheads="1"/>
          </p:cNvSpPr>
          <p:nvPr/>
        </p:nvSpPr>
        <p:spPr bwMode="auto">
          <a:xfrm>
            <a:off x="5486400" y="3810000"/>
            <a:ext cx="1524000" cy="685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Design </a:t>
            </a:r>
          </a:p>
          <a:p>
            <a:pPr algn="ctr"/>
            <a:r>
              <a:rPr lang="en-US" sz="1400"/>
              <a:t>Engineering </a:t>
            </a:r>
          </a:p>
          <a:p>
            <a:pPr algn="ctr"/>
            <a:r>
              <a:rPr lang="en-US" sz="1400"/>
              <a:t>*501</a:t>
            </a:r>
          </a:p>
        </p:txBody>
      </p:sp>
      <p:sp>
        <p:nvSpPr>
          <p:cNvPr id="19507" name="Rectangle 48"/>
          <p:cNvSpPr>
            <a:spLocks noChangeArrowheads="1"/>
          </p:cNvSpPr>
          <p:nvPr/>
        </p:nvSpPr>
        <p:spPr bwMode="auto">
          <a:xfrm>
            <a:off x="3733800" y="3810000"/>
            <a:ext cx="1600200" cy="685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Requirements</a:t>
            </a:r>
          </a:p>
          <a:p>
            <a:pPr algn="ctr"/>
            <a:r>
              <a:rPr lang="en-US" sz="1400"/>
              <a:t>Process</a:t>
            </a:r>
          </a:p>
          <a:p>
            <a:pPr algn="ctr"/>
            <a:r>
              <a:rPr lang="en-US" sz="1400"/>
              <a:t>*612</a:t>
            </a:r>
          </a:p>
        </p:txBody>
      </p:sp>
      <p:sp>
        <p:nvSpPr>
          <p:cNvPr id="19508" name="Rectangle 49"/>
          <p:cNvSpPr>
            <a:spLocks noChangeArrowheads="1"/>
          </p:cNvSpPr>
          <p:nvPr/>
        </p:nvSpPr>
        <p:spPr bwMode="auto">
          <a:xfrm>
            <a:off x="7162800" y="3810000"/>
            <a:ext cx="1828800" cy="685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Evolutionary</a:t>
            </a:r>
          </a:p>
          <a:p>
            <a:pPr algn="ctr"/>
            <a:r>
              <a:rPr lang="en-US" sz="1400"/>
              <a:t>Project Management</a:t>
            </a:r>
          </a:p>
          <a:p>
            <a:pPr algn="ctr"/>
            <a:r>
              <a:rPr lang="en-US" sz="1400"/>
              <a:t>(Evo) *355</a:t>
            </a:r>
          </a:p>
        </p:txBody>
      </p:sp>
      <p:sp>
        <p:nvSpPr>
          <p:cNvPr id="19509" name="Line 50"/>
          <p:cNvSpPr>
            <a:spLocks noChangeShapeType="1"/>
          </p:cNvSpPr>
          <p:nvPr/>
        </p:nvSpPr>
        <p:spPr bwMode="auto">
          <a:xfrm flipV="1">
            <a:off x="3733800" y="3810000"/>
            <a:ext cx="0" cy="685800"/>
          </a:xfrm>
          <a:prstGeom prst="line">
            <a:avLst/>
          </a:prstGeom>
          <a:ln>
            <a:headEnd/>
            <a:tailEnd type="triangle" w="med" len="me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0" name="Line 51"/>
          <p:cNvSpPr>
            <a:spLocks noChangeShapeType="1"/>
          </p:cNvSpPr>
          <p:nvPr/>
        </p:nvSpPr>
        <p:spPr bwMode="auto">
          <a:xfrm flipV="1">
            <a:off x="7162800" y="3810000"/>
            <a:ext cx="0" cy="685800"/>
          </a:xfrm>
          <a:prstGeom prst="line">
            <a:avLst/>
          </a:prstGeom>
          <a:ln>
            <a:headEnd/>
            <a:tailEnd type="triangle" w="med" len="me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1" name="Line 52"/>
          <p:cNvSpPr>
            <a:spLocks noChangeShapeType="1"/>
          </p:cNvSpPr>
          <p:nvPr/>
        </p:nvSpPr>
        <p:spPr bwMode="auto">
          <a:xfrm flipV="1">
            <a:off x="5486400" y="3810000"/>
            <a:ext cx="0" cy="685800"/>
          </a:xfrm>
          <a:prstGeom prst="line">
            <a:avLst/>
          </a:prstGeom>
          <a:ln>
            <a:headEnd/>
            <a:tailEnd type="triangle" w="med" len="me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2" name="Rectangle 53"/>
          <p:cNvSpPr>
            <a:spLocks noChangeArrowheads="1"/>
          </p:cNvSpPr>
          <p:nvPr/>
        </p:nvSpPr>
        <p:spPr bwMode="auto">
          <a:xfrm>
            <a:off x="304800" y="3810000"/>
            <a:ext cx="1447800" cy="6858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400"/>
              <a:t>Architecture</a:t>
            </a:r>
          </a:p>
          <a:p>
            <a:pPr algn="ctr"/>
            <a:r>
              <a:rPr lang="en-US" sz="1400"/>
              <a:t>Process *499</a:t>
            </a:r>
          </a:p>
        </p:txBody>
      </p:sp>
      <p:sp>
        <p:nvSpPr>
          <p:cNvPr id="19513" name="Line 54"/>
          <p:cNvSpPr>
            <a:spLocks noChangeShapeType="1"/>
          </p:cNvSpPr>
          <p:nvPr/>
        </p:nvSpPr>
        <p:spPr bwMode="auto">
          <a:xfrm flipV="1">
            <a:off x="304800" y="3810000"/>
            <a:ext cx="0" cy="685800"/>
          </a:xfrm>
          <a:prstGeom prst="line">
            <a:avLst/>
          </a:prstGeom>
          <a:ln>
            <a:headEnd/>
            <a:tailEnd type="triangle" w="med" len="me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4" name="Line 55"/>
          <p:cNvSpPr>
            <a:spLocks noChangeShapeType="1"/>
          </p:cNvSpPr>
          <p:nvPr/>
        </p:nvSpPr>
        <p:spPr bwMode="auto">
          <a:xfrm>
            <a:off x="609600" y="1676400"/>
            <a:ext cx="0" cy="2133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5" name="Line 56"/>
          <p:cNvSpPr>
            <a:spLocks noChangeShapeType="1"/>
          </p:cNvSpPr>
          <p:nvPr/>
        </p:nvSpPr>
        <p:spPr bwMode="auto">
          <a:xfrm>
            <a:off x="0" y="3581400"/>
            <a:ext cx="91440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19516" name="Rectangle 57"/>
          <p:cNvSpPr>
            <a:spLocks noGrp="1" noChangeArrowheads="1"/>
          </p:cNvSpPr>
          <p:nvPr>
            <p:ph type="title" idx="4294967295"/>
          </p:nvPr>
        </p:nvSpPr>
        <p:spPr>
          <a:xfrm>
            <a:off x="0" y="76200"/>
            <a:ext cx="2057400" cy="609600"/>
          </a:xfrm>
        </p:spPr>
        <p:style>
          <a:lnRef idx="1">
            <a:schemeClr val="accent5"/>
          </a:lnRef>
          <a:fillRef idx="2">
            <a:schemeClr val="accent5"/>
          </a:fillRef>
          <a:effectRef idx="1">
            <a:schemeClr val="accent5"/>
          </a:effectRef>
          <a:fontRef idx="minor">
            <a:schemeClr val="dk1"/>
          </a:fontRef>
        </p:style>
        <p:txBody>
          <a:bodyPr/>
          <a:lstStyle/>
          <a:p>
            <a:pPr eaLnBrk="1" hangingPunct="1"/>
            <a:r>
              <a:rPr lang="en-US" sz="1200">
                <a:latin typeface="Arial" charset="0"/>
              </a:rPr>
              <a:t>Engineering Hierarchy</a:t>
            </a:r>
          </a:p>
        </p:txBody>
      </p:sp>
      <p:sp>
        <p:nvSpPr>
          <p:cNvPr id="19517" name="Text Box 58"/>
          <p:cNvSpPr txBox="1">
            <a:spLocks noChangeArrowheads="1"/>
          </p:cNvSpPr>
          <p:nvPr/>
        </p:nvSpPr>
        <p:spPr bwMode="auto">
          <a:xfrm>
            <a:off x="1636713" y="4856163"/>
            <a:ext cx="3465512" cy="457200"/>
          </a:xfrm>
          <a:prstGeom prst="rect">
            <a:avLst/>
          </a:prstGeom>
          <a:ln/>
          <a:extLst/>
        </p:spPr>
        <p:style>
          <a:lnRef idx="1">
            <a:schemeClr val="accent5"/>
          </a:lnRef>
          <a:fillRef idx="2">
            <a:schemeClr val="accent5"/>
          </a:fillRef>
          <a:effectRef idx="1">
            <a:schemeClr val="accent5"/>
          </a:effectRef>
          <a:fontRef idx="minor">
            <a:schemeClr val="dk1"/>
          </a:fontRef>
        </p:style>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rPr>
              <a:t>Specification Types</a:t>
            </a:r>
          </a:p>
        </p:txBody>
      </p:sp>
      <p:sp>
        <p:nvSpPr>
          <p:cNvPr id="19518" name="Text Box 59"/>
          <p:cNvSpPr txBox="1">
            <a:spLocks noChangeArrowheads="1"/>
          </p:cNvSpPr>
          <p:nvPr/>
        </p:nvSpPr>
        <p:spPr bwMode="auto">
          <a:xfrm>
            <a:off x="1905000" y="3886200"/>
            <a:ext cx="1882775" cy="457200"/>
          </a:xfrm>
          <a:prstGeom prst="rect">
            <a:avLst/>
          </a:prstGeom>
          <a:ln/>
          <a:extLst/>
        </p:spPr>
        <p:style>
          <a:lnRef idx="1">
            <a:schemeClr val="accent5"/>
          </a:lnRef>
          <a:fillRef idx="2">
            <a:schemeClr val="accent5"/>
          </a:fillRef>
          <a:effectRef idx="1">
            <a:schemeClr val="accent5"/>
          </a:effectRef>
          <a:fontRef idx="minor">
            <a:schemeClr val="dk1"/>
          </a:fontRef>
        </p:style>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latin typeface="Arial" charset="0"/>
              </a:rPr>
              <a:t>Processes</a:t>
            </a:r>
          </a:p>
        </p:txBody>
      </p:sp>
      <p:sp>
        <p:nvSpPr>
          <p:cNvPr id="19519" name="Text Box 60"/>
          <p:cNvSpPr txBox="1">
            <a:spLocks noChangeArrowheads="1"/>
          </p:cNvSpPr>
          <p:nvPr/>
        </p:nvSpPr>
        <p:spPr bwMode="auto">
          <a:xfrm>
            <a:off x="3962400" y="2590800"/>
            <a:ext cx="1730375" cy="854075"/>
          </a:xfrm>
          <a:prstGeom prst="rect">
            <a:avLst/>
          </a:prstGeom>
          <a:ln/>
          <a:extLst/>
        </p:spPr>
        <p:style>
          <a:lnRef idx="1">
            <a:schemeClr val="accent5"/>
          </a:lnRef>
          <a:fillRef idx="2">
            <a:schemeClr val="accent5"/>
          </a:fillRef>
          <a:effectRef idx="1">
            <a:schemeClr val="accent5"/>
          </a:effectRef>
          <a:fontRef idx="minor">
            <a:schemeClr val="dk1"/>
          </a:fontRef>
        </p:style>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000" b="1">
                <a:latin typeface="Arial" charset="0"/>
              </a:rPr>
              <a:t>Engineering</a:t>
            </a:r>
          </a:p>
          <a:p>
            <a:pPr algn="ctr">
              <a:spcBef>
                <a:spcPct val="50000"/>
              </a:spcBef>
            </a:pPr>
            <a:r>
              <a:rPr lang="en-US" sz="2000" b="1">
                <a:latin typeface="Arial" charset="0"/>
              </a:rPr>
              <a:t>Concepts</a:t>
            </a:r>
          </a:p>
        </p:txBody>
      </p:sp>
    </p:spTree>
    <p:extLst>
      <p:ext uri="{BB962C8B-B14F-4D97-AF65-F5344CB8AC3E}">
        <p14:creationId xmlns:p14="http://schemas.microsoft.com/office/powerpoint/2010/main" val="332180404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Screen shot 2010-03-02 at 16.10.5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7238" y="990600"/>
            <a:ext cx="6143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1BF9718-3BA6-1342-83C8-32E60154954F}" type="datetime3">
              <a:rPr lang="en-GB" sz="1400" smtClean="0"/>
              <a:t>15 January 2014</a:t>
            </a:fld>
            <a:endParaRPr lang="en-US" sz="1400"/>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83F74A2E-2A36-E44F-96B3-72AD304C861C}" type="slidenum">
              <a:rPr lang="en-US" sz="1400"/>
              <a:pPr/>
              <a:t>55</a:t>
            </a:fld>
            <a:endParaRPr lang="en-US" sz="1400"/>
          </a:p>
        </p:txBody>
      </p:sp>
      <p:sp>
        <p:nvSpPr>
          <p:cNvPr id="21509" name="Rectangle 2"/>
          <p:cNvSpPr>
            <a:spLocks noGrp="1" noChangeArrowheads="1"/>
          </p:cNvSpPr>
          <p:nvPr>
            <p:ph type="title"/>
          </p:nvPr>
        </p:nvSpPr>
        <p:spPr>
          <a:xfrm>
            <a:off x="0" y="0"/>
            <a:ext cx="8077200" cy="609600"/>
          </a:xfrm>
        </p:spPr>
        <p:txBody>
          <a:bodyPr/>
          <a:lstStyle/>
          <a:p>
            <a:pPr eaLnBrk="1" hangingPunct="1"/>
            <a:r>
              <a:rPr lang="en-US" sz="2000" b="1">
                <a:solidFill>
                  <a:srgbClr val="000000"/>
                </a:solidFill>
                <a:latin typeface="Arial" charset="0"/>
              </a:rPr>
              <a:t>Part 1: Planguage: a quantified planning language.</a:t>
            </a:r>
          </a:p>
        </p:txBody>
      </p:sp>
      <p:sp>
        <p:nvSpPr>
          <p:cNvPr id="21510" name="Rectangle 3"/>
          <p:cNvSpPr>
            <a:spLocks noGrp="1" noChangeArrowheads="1"/>
          </p:cNvSpPr>
          <p:nvPr>
            <p:ph type="body" idx="1"/>
          </p:nvPr>
        </p:nvSpPr>
        <p:spPr>
          <a:xfrm>
            <a:off x="228600" y="609600"/>
            <a:ext cx="3352800" cy="5791200"/>
          </a:xfrm>
        </p:spPr>
        <p:txBody>
          <a:bodyPr/>
          <a:lstStyle/>
          <a:p>
            <a:pPr eaLnBrk="1" hangingPunct="1">
              <a:lnSpc>
                <a:spcPct val="90000"/>
              </a:lnSpc>
            </a:pPr>
            <a:r>
              <a:rPr lang="en-US" sz="2000">
                <a:latin typeface="Arial" charset="0"/>
              </a:rPr>
              <a:t>A Planning Language - an engineering language</a:t>
            </a:r>
          </a:p>
          <a:p>
            <a:pPr eaLnBrk="1" hangingPunct="1">
              <a:lnSpc>
                <a:spcPct val="90000"/>
              </a:lnSpc>
            </a:pPr>
            <a:r>
              <a:rPr lang="en-US" sz="2000">
                <a:latin typeface="Arial" charset="0"/>
              </a:rPr>
              <a:t>A systems engineering language (software, management)</a:t>
            </a:r>
          </a:p>
          <a:p>
            <a:pPr eaLnBrk="1" hangingPunct="1">
              <a:lnSpc>
                <a:spcPct val="90000"/>
              </a:lnSpc>
            </a:pPr>
            <a:r>
              <a:rPr lang="en-US" sz="2000">
                <a:latin typeface="Arial" charset="0"/>
              </a:rPr>
              <a:t>Concept Glossary</a:t>
            </a:r>
          </a:p>
          <a:p>
            <a:pPr eaLnBrk="1" hangingPunct="1">
              <a:lnSpc>
                <a:spcPct val="90000"/>
              </a:lnSpc>
            </a:pPr>
            <a:r>
              <a:rPr lang="en-US" sz="2000">
                <a:latin typeface="Arial" charset="0"/>
              </a:rPr>
              <a:t>Graphical Language</a:t>
            </a:r>
          </a:p>
          <a:p>
            <a:pPr eaLnBrk="1" hangingPunct="1">
              <a:lnSpc>
                <a:spcPct val="90000"/>
              </a:lnSpc>
            </a:pPr>
            <a:r>
              <a:rPr lang="en-US" sz="2000">
                <a:latin typeface="Arial" charset="0"/>
              </a:rPr>
              <a:t>Control of Multiple dimensions: Performance, Costs, Constraints</a:t>
            </a:r>
          </a:p>
          <a:p>
            <a:pPr eaLnBrk="1" hangingPunct="1">
              <a:lnSpc>
                <a:spcPct val="90000"/>
              </a:lnSpc>
            </a:pPr>
            <a:r>
              <a:rPr lang="en-US" sz="2000">
                <a:latin typeface="Arial" charset="0"/>
              </a:rPr>
              <a:t>Extendible, Tailorable, Open </a:t>
            </a:r>
          </a:p>
          <a:p>
            <a:pPr eaLnBrk="1" hangingPunct="1">
              <a:lnSpc>
                <a:spcPct val="90000"/>
              </a:lnSpc>
            </a:pPr>
            <a:r>
              <a:rPr lang="en-US" sz="2000">
                <a:latin typeface="Arial" charset="0"/>
              </a:rPr>
              <a:t>Rich views, traceability, configuration management</a:t>
            </a:r>
          </a:p>
          <a:p>
            <a:pPr eaLnBrk="1" hangingPunct="1">
              <a:lnSpc>
                <a:spcPct val="90000"/>
              </a:lnSpc>
            </a:pPr>
            <a:r>
              <a:rPr lang="en-US" sz="2000">
                <a:latin typeface="Arial" charset="0"/>
              </a:rPr>
              <a:t>Risk Management</a:t>
            </a:r>
          </a:p>
          <a:p>
            <a:pPr eaLnBrk="1" hangingPunct="1">
              <a:lnSpc>
                <a:spcPct val="90000"/>
              </a:lnSpc>
            </a:pPr>
            <a:r>
              <a:rPr lang="en-US" sz="2000">
                <a:latin typeface="Arial" charset="0"/>
              </a:rPr>
              <a:t>Priority Management</a:t>
            </a:r>
          </a:p>
        </p:txBody>
      </p:sp>
    </p:spTree>
    <p:extLst>
      <p:ext uri="{BB962C8B-B14F-4D97-AF65-F5344CB8AC3E}">
        <p14:creationId xmlns:p14="http://schemas.microsoft.com/office/powerpoint/2010/main" val="39022963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425" y="533400"/>
            <a:ext cx="4016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014A619-6070-6849-BC4F-8D3DABFD5FFE}" type="datetime3">
              <a:rPr lang="en-GB" sz="1400" smtClean="0"/>
              <a:t>15 January 2014</a:t>
            </a:fld>
            <a:endParaRPr lang="en-US" sz="1400"/>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DB403CA-429F-824C-8AD7-903B35D1D9F3}" type="slidenum">
              <a:rPr lang="en-US" sz="1400"/>
              <a:pPr/>
              <a:t>56</a:t>
            </a:fld>
            <a:endParaRPr lang="en-US" sz="1400"/>
          </a:p>
        </p:txBody>
      </p:sp>
      <p:sp>
        <p:nvSpPr>
          <p:cNvPr id="23557" name="Rectangle 2"/>
          <p:cNvSpPr>
            <a:spLocks noGrp="1" noChangeArrowheads="1"/>
          </p:cNvSpPr>
          <p:nvPr>
            <p:ph type="title"/>
          </p:nvPr>
        </p:nvSpPr>
        <p:spPr>
          <a:xfrm>
            <a:off x="457200" y="-112612"/>
            <a:ext cx="8229600" cy="1143000"/>
          </a:xfrm>
        </p:spPr>
        <p:txBody>
          <a:bodyPr/>
          <a:lstStyle/>
          <a:p>
            <a:pPr eaLnBrk="1" hangingPunct="1"/>
            <a:r>
              <a:rPr lang="en-US" dirty="0">
                <a:latin typeface="Arial" charset="0"/>
              </a:rPr>
              <a:t>A Planning Language - an engineering language</a:t>
            </a:r>
            <a:br>
              <a:rPr lang="en-US" dirty="0">
                <a:latin typeface="Arial" charset="0"/>
              </a:rPr>
            </a:br>
            <a:endParaRPr lang="en-US" dirty="0">
              <a:latin typeface="Arial" charset="0"/>
            </a:endParaRPr>
          </a:p>
        </p:txBody>
      </p:sp>
      <p:sp>
        <p:nvSpPr>
          <p:cNvPr id="23558" name="Rectangle 3"/>
          <p:cNvSpPr>
            <a:spLocks noGrp="1" noChangeArrowheads="1"/>
          </p:cNvSpPr>
          <p:nvPr>
            <p:ph type="body" idx="1"/>
          </p:nvPr>
        </p:nvSpPr>
        <p:spPr>
          <a:xfrm>
            <a:off x="228600" y="838200"/>
            <a:ext cx="2971800" cy="5257800"/>
          </a:xfrm>
        </p:spPr>
        <p:txBody>
          <a:bodyPr/>
          <a:lstStyle/>
          <a:p>
            <a:pPr eaLnBrk="1" hangingPunct="1">
              <a:lnSpc>
                <a:spcPct val="90000"/>
              </a:lnSpc>
            </a:pPr>
            <a:r>
              <a:rPr lang="en-US">
                <a:latin typeface="Arial" charset="0"/>
              </a:rPr>
              <a:t>Uses =</a:t>
            </a:r>
          </a:p>
          <a:p>
            <a:pPr lvl="1" eaLnBrk="1" hangingPunct="1">
              <a:lnSpc>
                <a:spcPct val="90000"/>
              </a:lnSpc>
            </a:pPr>
            <a:r>
              <a:rPr lang="en-US">
                <a:latin typeface="Arial" charset="0"/>
                <a:ea typeface="ＭＳ Ｐゴシック" charset="0"/>
              </a:rPr>
              <a:t>Systems Analysis</a:t>
            </a:r>
          </a:p>
          <a:p>
            <a:pPr lvl="1" eaLnBrk="1" hangingPunct="1">
              <a:lnSpc>
                <a:spcPct val="90000"/>
              </a:lnSpc>
            </a:pPr>
            <a:r>
              <a:rPr lang="en-US">
                <a:latin typeface="Arial" charset="0"/>
                <a:ea typeface="ＭＳ Ｐゴシック" charset="0"/>
              </a:rPr>
              <a:t>Requirements</a:t>
            </a:r>
          </a:p>
          <a:p>
            <a:pPr lvl="1" eaLnBrk="1" hangingPunct="1">
              <a:lnSpc>
                <a:spcPct val="90000"/>
              </a:lnSpc>
            </a:pPr>
            <a:r>
              <a:rPr lang="en-US">
                <a:latin typeface="Arial" charset="0"/>
                <a:ea typeface="ＭＳ Ｐゴシック" charset="0"/>
              </a:rPr>
              <a:t>Contracting specs</a:t>
            </a:r>
          </a:p>
          <a:p>
            <a:pPr lvl="1" eaLnBrk="1" hangingPunct="1">
              <a:lnSpc>
                <a:spcPct val="90000"/>
              </a:lnSpc>
            </a:pPr>
            <a:r>
              <a:rPr lang="en-US">
                <a:latin typeface="Arial" charset="0"/>
                <a:ea typeface="ＭＳ Ｐゴシック" charset="0"/>
              </a:rPr>
              <a:t>Design - Architecture</a:t>
            </a:r>
          </a:p>
          <a:p>
            <a:pPr lvl="1" eaLnBrk="1" hangingPunct="1">
              <a:lnSpc>
                <a:spcPct val="90000"/>
              </a:lnSpc>
            </a:pPr>
            <a:r>
              <a:rPr lang="en-US">
                <a:latin typeface="Arial" charset="0"/>
                <a:ea typeface="ＭＳ Ｐゴシック" charset="0"/>
              </a:rPr>
              <a:t>Presentation</a:t>
            </a:r>
          </a:p>
          <a:p>
            <a:pPr lvl="1" eaLnBrk="1" hangingPunct="1">
              <a:lnSpc>
                <a:spcPct val="90000"/>
              </a:lnSpc>
            </a:pPr>
            <a:r>
              <a:rPr lang="en-US">
                <a:latin typeface="Arial" charset="0"/>
                <a:ea typeface="ＭＳ Ｐゴシック" charset="0"/>
              </a:rPr>
              <a:t>Spec Quality Control</a:t>
            </a:r>
          </a:p>
          <a:p>
            <a:pPr lvl="1" eaLnBrk="1" hangingPunct="1">
              <a:lnSpc>
                <a:spcPct val="90000"/>
              </a:lnSpc>
            </a:pPr>
            <a:r>
              <a:rPr lang="en-US">
                <a:latin typeface="Arial" charset="0"/>
                <a:ea typeface="ＭＳ Ｐゴシック" charset="0"/>
              </a:rPr>
              <a:t>Project Management</a:t>
            </a:r>
          </a:p>
        </p:txBody>
      </p:sp>
    </p:spTree>
    <p:extLst>
      <p:ext uri="{BB962C8B-B14F-4D97-AF65-F5344CB8AC3E}">
        <p14:creationId xmlns:p14="http://schemas.microsoft.com/office/powerpoint/2010/main" val="77985596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588" y="533400"/>
            <a:ext cx="4113212"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B8D14E6-2F63-D847-83A4-4B0B8AB6663D}" type="datetime3">
              <a:rPr lang="en-GB" sz="1400" smtClean="0"/>
              <a:t>15 January 2014</a:t>
            </a:fld>
            <a:endParaRPr lang="en-US" sz="1400"/>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535E19F4-FDB0-3044-8635-0BAC83053DF7}" type="slidenum">
              <a:rPr lang="en-US" sz="1400"/>
              <a:pPr/>
              <a:t>57</a:t>
            </a:fld>
            <a:endParaRPr lang="en-US" sz="1400"/>
          </a:p>
        </p:txBody>
      </p:sp>
      <p:sp>
        <p:nvSpPr>
          <p:cNvPr id="25605" name="Rectangle 2"/>
          <p:cNvSpPr>
            <a:spLocks noGrp="1" noChangeArrowheads="1"/>
          </p:cNvSpPr>
          <p:nvPr>
            <p:ph type="title"/>
          </p:nvPr>
        </p:nvSpPr>
        <p:spPr>
          <a:xfrm>
            <a:off x="0" y="152400"/>
            <a:ext cx="4953000" cy="381000"/>
          </a:xfrm>
        </p:spPr>
        <p:txBody>
          <a:bodyPr/>
          <a:lstStyle/>
          <a:p>
            <a:pPr eaLnBrk="1" hangingPunct="1"/>
            <a:r>
              <a:rPr lang="en-US" sz="2400" dirty="0">
                <a:latin typeface="Arial" charset="0"/>
              </a:rPr>
              <a:t>A systems engineering language </a:t>
            </a:r>
            <a:br>
              <a:rPr lang="en-US" sz="2400" dirty="0">
                <a:latin typeface="Arial" charset="0"/>
              </a:rPr>
            </a:br>
            <a:r>
              <a:rPr lang="en-US" sz="1600" dirty="0">
                <a:latin typeface="Arial" charset="0"/>
              </a:rPr>
              <a:t>(also software, management)</a:t>
            </a:r>
            <a:endParaRPr lang="en-US" sz="2400" dirty="0">
              <a:latin typeface="Arial" charset="0"/>
            </a:endParaRPr>
          </a:p>
        </p:txBody>
      </p:sp>
      <p:sp>
        <p:nvSpPr>
          <p:cNvPr id="25606" name="Rectangle 3"/>
          <p:cNvSpPr>
            <a:spLocks noGrp="1" noChangeArrowheads="1"/>
          </p:cNvSpPr>
          <p:nvPr>
            <p:ph type="body" idx="1"/>
          </p:nvPr>
        </p:nvSpPr>
        <p:spPr>
          <a:xfrm>
            <a:off x="154886" y="1022312"/>
            <a:ext cx="4925330" cy="5103852"/>
          </a:xfrm>
        </p:spPr>
        <p:txBody>
          <a:bodyPr/>
          <a:lstStyle/>
          <a:p>
            <a:pPr eaLnBrk="1" hangingPunct="1">
              <a:lnSpc>
                <a:spcPct val="90000"/>
              </a:lnSpc>
            </a:pPr>
            <a:r>
              <a:rPr lang="en-US" sz="2400" dirty="0">
                <a:latin typeface="Arial" charset="0"/>
              </a:rPr>
              <a:t>Generic Ends-Means process</a:t>
            </a:r>
          </a:p>
          <a:p>
            <a:pPr eaLnBrk="1" hangingPunct="1">
              <a:lnSpc>
                <a:spcPct val="90000"/>
              </a:lnSpc>
            </a:pPr>
            <a:r>
              <a:rPr lang="en-US" sz="2400" dirty="0">
                <a:latin typeface="Arial" charset="0"/>
              </a:rPr>
              <a:t>Well-defined standards</a:t>
            </a:r>
          </a:p>
          <a:p>
            <a:pPr lvl="1" eaLnBrk="1" hangingPunct="1">
              <a:lnSpc>
                <a:spcPct val="90000"/>
              </a:lnSpc>
            </a:pPr>
            <a:r>
              <a:rPr lang="en-US" sz="2000" dirty="0">
                <a:latin typeface="Arial" charset="0"/>
                <a:ea typeface="ＭＳ Ｐゴシック" charset="0"/>
              </a:rPr>
              <a:t>Specification rules </a:t>
            </a:r>
          </a:p>
          <a:p>
            <a:pPr lvl="1" eaLnBrk="1" hangingPunct="1">
              <a:lnSpc>
                <a:spcPct val="90000"/>
              </a:lnSpc>
            </a:pPr>
            <a:r>
              <a:rPr lang="en-US" sz="2000" dirty="0">
                <a:latin typeface="Arial" charset="0"/>
                <a:ea typeface="ＭＳ Ｐゴシック" charset="0"/>
              </a:rPr>
              <a:t>Requirements and design processes</a:t>
            </a:r>
          </a:p>
          <a:p>
            <a:pPr lvl="1" eaLnBrk="1" hangingPunct="1">
              <a:lnSpc>
                <a:spcPct val="90000"/>
              </a:lnSpc>
            </a:pPr>
            <a:r>
              <a:rPr lang="en-US" sz="2000" dirty="0">
                <a:latin typeface="Arial" charset="0"/>
                <a:ea typeface="ＭＳ Ｐゴシック" charset="0"/>
              </a:rPr>
              <a:t>One page - modules</a:t>
            </a:r>
          </a:p>
          <a:p>
            <a:pPr lvl="1" eaLnBrk="1" hangingPunct="1">
              <a:lnSpc>
                <a:spcPct val="90000"/>
              </a:lnSpc>
            </a:pPr>
            <a:r>
              <a:rPr lang="en-US" sz="2000" dirty="0">
                <a:latin typeface="Arial" charset="0"/>
                <a:ea typeface="ＭＳ Ｐゴシック" charset="0"/>
              </a:rPr>
              <a:t>Reuse of generic standards</a:t>
            </a:r>
          </a:p>
          <a:p>
            <a:pPr eaLnBrk="1" hangingPunct="1">
              <a:lnSpc>
                <a:spcPct val="90000"/>
              </a:lnSpc>
            </a:pPr>
            <a:r>
              <a:rPr lang="en-US" sz="2400" dirty="0">
                <a:latin typeface="Arial" charset="0"/>
              </a:rPr>
              <a:t>Suitable for</a:t>
            </a:r>
          </a:p>
          <a:p>
            <a:pPr lvl="1" eaLnBrk="1" hangingPunct="1">
              <a:lnSpc>
                <a:spcPct val="90000"/>
              </a:lnSpc>
            </a:pPr>
            <a:r>
              <a:rPr lang="en-US" sz="2000" dirty="0">
                <a:latin typeface="Arial" charset="0"/>
                <a:ea typeface="ＭＳ Ｐゴシック" charset="0"/>
              </a:rPr>
              <a:t>Top management strategy</a:t>
            </a:r>
          </a:p>
          <a:p>
            <a:pPr lvl="1" eaLnBrk="1" hangingPunct="1">
              <a:lnSpc>
                <a:spcPct val="90000"/>
              </a:lnSpc>
            </a:pPr>
            <a:r>
              <a:rPr lang="en-US" sz="2000" dirty="0">
                <a:latin typeface="Arial" charset="0"/>
                <a:ea typeface="ＭＳ Ｐゴシック" charset="0"/>
              </a:rPr>
              <a:t>Marketing product plans</a:t>
            </a:r>
          </a:p>
          <a:p>
            <a:pPr lvl="1" eaLnBrk="1" hangingPunct="1">
              <a:lnSpc>
                <a:spcPct val="90000"/>
              </a:lnSpc>
            </a:pPr>
            <a:r>
              <a:rPr lang="en-US" sz="2000" dirty="0">
                <a:latin typeface="Arial" charset="0"/>
                <a:ea typeface="ＭＳ Ｐゴシック" charset="0"/>
              </a:rPr>
              <a:t>Software engineering</a:t>
            </a:r>
          </a:p>
          <a:p>
            <a:pPr lvl="1" eaLnBrk="1" hangingPunct="1">
              <a:lnSpc>
                <a:spcPct val="90000"/>
              </a:lnSpc>
            </a:pPr>
            <a:r>
              <a:rPr lang="en-US" sz="2000" dirty="0">
                <a:latin typeface="Arial" charset="0"/>
                <a:ea typeface="ＭＳ Ｐゴシック" charset="0"/>
              </a:rPr>
              <a:t>Systems engineering</a:t>
            </a:r>
          </a:p>
          <a:p>
            <a:pPr lvl="1" eaLnBrk="1" hangingPunct="1">
              <a:lnSpc>
                <a:spcPct val="90000"/>
              </a:lnSpc>
            </a:pPr>
            <a:r>
              <a:rPr lang="en-US" sz="2000" dirty="0">
                <a:latin typeface="Arial" charset="0"/>
                <a:ea typeface="ＭＳ Ｐゴシック" charset="0"/>
              </a:rPr>
              <a:t>Specific engineering</a:t>
            </a:r>
          </a:p>
          <a:p>
            <a:pPr lvl="2" eaLnBrk="1" hangingPunct="1">
              <a:lnSpc>
                <a:spcPct val="90000"/>
              </a:lnSpc>
            </a:pPr>
            <a:r>
              <a:rPr lang="en-US" sz="1800" dirty="0">
                <a:latin typeface="Arial" charset="0"/>
                <a:ea typeface="ＭＳ Ｐゴシック" charset="0"/>
              </a:rPr>
              <a:t>Aircraft for example</a:t>
            </a:r>
          </a:p>
        </p:txBody>
      </p:sp>
      <p:sp>
        <p:nvSpPr>
          <p:cNvPr id="25608" name="Text Box 5"/>
          <p:cNvSpPr txBox="1">
            <a:spLocks noChangeArrowheads="1"/>
          </p:cNvSpPr>
          <p:nvPr/>
        </p:nvSpPr>
        <p:spPr bwMode="auto">
          <a:xfrm>
            <a:off x="6096000" y="6240463"/>
            <a:ext cx="2222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t>Planguage standards</a:t>
            </a:r>
          </a:p>
        </p:txBody>
      </p:sp>
    </p:spTree>
    <p:extLst>
      <p:ext uri="{BB962C8B-B14F-4D97-AF65-F5344CB8AC3E}">
        <p14:creationId xmlns:p14="http://schemas.microsoft.com/office/powerpoint/2010/main" val="35823310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D7F7D3A-E112-044E-838A-FA3F2C46CC27}" type="datetime3">
              <a:rPr lang="en-GB" sz="1400" smtClean="0"/>
              <a:t>15 January 2014</a:t>
            </a:fld>
            <a:endParaRPr lang="en-US" sz="1400"/>
          </a:p>
        </p:txBody>
      </p:sp>
      <p:sp>
        <p:nvSpPr>
          <p:cNvPr id="2765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6D2E51A1-F22D-ED4C-9F36-1CE5BB3074FE}" type="slidenum">
              <a:rPr lang="en-US" sz="1400"/>
              <a:pPr/>
              <a:t>58</a:t>
            </a:fld>
            <a:endParaRPr lang="en-US" sz="1400"/>
          </a:p>
        </p:txBody>
      </p:sp>
      <p:sp>
        <p:nvSpPr>
          <p:cNvPr id="27653" name="Rectangle 2"/>
          <p:cNvSpPr>
            <a:spLocks noChangeArrowheads="1"/>
          </p:cNvSpPr>
          <p:nvPr/>
        </p:nvSpPr>
        <p:spPr bwMode="auto">
          <a:xfrm>
            <a:off x="2684463" y="5108575"/>
            <a:ext cx="973137" cy="1216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Requirement</a:t>
            </a:r>
          </a:p>
          <a:p>
            <a:pPr algn="ctr"/>
            <a:r>
              <a:rPr lang="en-US" sz="1200"/>
              <a:t>Specification</a:t>
            </a:r>
          </a:p>
          <a:p>
            <a:pPr algn="ctr"/>
            <a:r>
              <a:rPr lang="en-US" sz="1200"/>
              <a:t>[Updated]</a:t>
            </a:r>
          </a:p>
        </p:txBody>
      </p:sp>
      <p:sp>
        <p:nvSpPr>
          <p:cNvPr id="27654" name="Rectangle 3"/>
          <p:cNvSpPr>
            <a:spLocks noChangeArrowheads="1"/>
          </p:cNvSpPr>
          <p:nvPr/>
        </p:nvSpPr>
        <p:spPr bwMode="auto">
          <a:xfrm>
            <a:off x="769938" y="2571750"/>
            <a:ext cx="3098800" cy="2000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b="1"/>
          </a:p>
          <a:p>
            <a:pPr algn="ctr"/>
            <a:r>
              <a:rPr lang="en-US" sz="1600" b="1"/>
              <a:t>Specify Requirements</a:t>
            </a:r>
          </a:p>
          <a:p>
            <a:pPr algn="ctr"/>
            <a:r>
              <a:rPr lang="en-US" sz="1600" b="1"/>
              <a:t>(Requirement Specification)</a:t>
            </a:r>
          </a:p>
          <a:p>
            <a:pPr algn="ctr"/>
            <a:endParaRPr lang="en-US" sz="1200" b="1"/>
          </a:p>
          <a:p>
            <a:pPr algn="ctr"/>
            <a:r>
              <a:rPr lang="en-US" sz="1600" b="1"/>
              <a:t>Process.RS</a:t>
            </a:r>
          </a:p>
          <a:p>
            <a:pPr algn="ctr">
              <a:buFontTx/>
              <a:buChar char="•"/>
            </a:pPr>
            <a:r>
              <a:rPr lang="en-US" sz="1200"/>
              <a:t> Process.FR</a:t>
            </a:r>
          </a:p>
          <a:p>
            <a:pPr algn="ctr">
              <a:buFontTx/>
              <a:buChar char="•"/>
            </a:pPr>
            <a:r>
              <a:rPr lang="en-US" sz="1200"/>
              <a:t> Process.PR</a:t>
            </a:r>
          </a:p>
          <a:p>
            <a:pPr algn="ctr">
              <a:buFontTx/>
              <a:buChar char="•"/>
            </a:pPr>
            <a:r>
              <a:rPr lang="en-US" sz="1200"/>
              <a:t> Process.SD</a:t>
            </a:r>
          </a:p>
          <a:p>
            <a:pPr algn="ctr">
              <a:buFontTx/>
              <a:buChar char="•"/>
            </a:pPr>
            <a:r>
              <a:rPr lang="en-US" sz="1200"/>
              <a:t> Process.RR</a:t>
            </a:r>
          </a:p>
          <a:p>
            <a:pPr algn="ctr"/>
            <a:endParaRPr lang="en-US" sz="1200"/>
          </a:p>
        </p:txBody>
      </p:sp>
      <p:sp>
        <p:nvSpPr>
          <p:cNvPr id="27655" name="Rectangle 4"/>
          <p:cNvSpPr>
            <a:spLocks noChangeArrowheads="1"/>
          </p:cNvSpPr>
          <p:nvPr/>
        </p:nvSpPr>
        <p:spPr bwMode="auto">
          <a:xfrm>
            <a:off x="1797050" y="457200"/>
            <a:ext cx="1460500" cy="1638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p>
          <a:p>
            <a:pPr algn="ctr"/>
            <a:r>
              <a:rPr lang="en-US" sz="1200"/>
              <a:t>List of </a:t>
            </a:r>
          </a:p>
          <a:p>
            <a:pPr algn="ctr"/>
            <a:r>
              <a:rPr lang="en-US" sz="1200"/>
              <a:t>Stakeholders</a:t>
            </a:r>
          </a:p>
          <a:p>
            <a:pPr algn="ctr"/>
            <a:r>
              <a:rPr lang="en-US" sz="1200"/>
              <a:t> and,</a:t>
            </a:r>
          </a:p>
          <a:p>
            <a:pPr algn="ctr"/>
            <a:r>
              <a:rPr lang="en-US" sz="1200"/>
              <a:t>Statement of </a:t>
            </a:r>
          </a:p>
          <a:p>
            <a:pPr algn="ctr"/>
            <a:r>
              <a:rPr lang="en-US" sz="1200"/>
              <a:t>Requirements </a:t>
            </a:r>
          </a:p>
          <a:p>
            <a:pPr algn="ctr"/>
            <a:r>
              <a:rPr lang="en-US" sz="1200"/>
              <a:t>or Requirement </a:t>
            </a:r>
          </a:p>
          <a:p>
            <a:pPr algn="ctr"/>
            <a:r>
              <a:rPr lang="en-US" sz="1200"/>
              <a:t>Specification</a:t>
            </a:r>
          </a:p>
          <a:p>
            <a:pPr algn="ctr"/>
            <a:r>
              <a:rPr lang="en-US" sz="1200"/>
              <a:t>[Current] </a:t>
            </a:r>
          </a:p>
          <a:p>
            <a:pPr algn="ctr"/>
            <a:r>
              <a:rPr lang="en-US" sz="1200"/>
              <a:t> </a:t>
            </a:r>
          </a:p>
        </p:txBody>
      </p:sp>
      <p:sp>
        <p:nvSpPr>
          <p:cNvPr id="27656" name="Line 5"/>
          <p:cNvSpPr>
            <a:spLocks noChangeShapeType="1"/>
          </p:cNvSpPr>
          <p:nvPr/>
        </p:nvSpPr>
        <p:spPr bwMode="auto">
          <a:xfrm flipV="1">
            <a:off x="762000" y="2571750"/>
            <a:ext cx="7938" cy="20002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57" name="Line 6"/>
          <p:cNvSpPr>
            <a:spLocks noChangeShapeType="1"/>
          </p:cNvSpPr>
          <p:nvPr/>
        </p:nvSpPr>
        <p:spPr bwMode="auto">
          <a:xfrm>
            <a:off x="2362200" y="2095500"/>
            <a:ext cx="0" cy="4762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58" name="Line 7"/>
          <p:cNvSpPr>
            <a:spLocks noChangeShapeType="1"/>
          </p:cNvSpPr>
          <p:nvPr/>
        </p:nvSpPr>
        <p:spPr bwMode="auto">
          <a:xfrm>
            <a:off x="3200400" y="4572000"/>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59" name="Rectangle 8"/>
          <p:cNvSpPr>
            <a:spLocks noChangeArrowheads="1"/>
          </p:cNvSpPr>
          <p:nvPr/>
        </p:nvSpPr>
        <p:spPr bwMode="auto">
          <a:xfrm>
            <a:off x="152400" y="457200"/>
            <a:ext cx="1374775" cy="1638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Standards:</a:t>
            </a:r>
          </a:p>
          <a:p>
            <a:pPr algn="ctr"/>
            <a:r>
              <a:rPr lang="en-US" sz="1200"/>
              <a:t>Rules.GS</a:t>
            </a:r>
          </a:p>
          <a:p>
            <a:pPr algn="ctr"/>
            <a:r>
              <a:rPr lang="en-US" sz="1200"/>
              <a:t>Rules.RS</a:t>
            </a:r>
          </a:p>
          <a:p>
            <a:pPr algn="ctr"/>
            <a:r>
              <a:rPr lang="en-US" sz="1200"/>
              <a:t>Rules.FR</a:t>
            </a:r>
          </a:p>
          <a:p>
            <a:pPr algn="ctr"/>
            <a:r>
              <a:rPr lang="en-US" sz="1200"/>
              <a:t>Rules.SR</a:t>
            </a:r>
          </a:p>
          <a:p>
            <a:pPr algn="ctr"/>
            <a:r>
              <a:rPr lang="en-US" sz="1200"/>
              <a:t>Rules.SD</a:t>
            </a:r>
          </a:p>
          <a:p>
            <a:pPr algn="ctr"/>
            <a:r>
              <a:rPr lang="en-US" sz="1200"/>
              <a:t>and relevant </a:t>
            </a:r>
          </a:p>
          <a:p>
            <a:pPr algn="ctr"/>
            <a:r>
              <a:rPr lang="en-US" sz="1200"/>
              <a:t>Process Descriptions</a:t>
            </a:r>
          </a:p>
        </p:txBody>
      </p:sp>
      <p:sp>
        <p:nvSpPr>
          <p:cNvPr id="27660" name="Line 9"/>
          <p:cNvSpPr>
            <a:spLocks noChangeShapeType="1"/>
          </p:cNvSpPr>
          <p:nvPr/>
        </p:nvSpPr>
        <p:spPr bwMode="auto">
          <a:xfrm flipH="1">
            <a:off x="1143000" y="2076450"/>
            <a:ext cx="0" cy="514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61" name="Rectangle 10"/>
          <p:cNvSpPr>
            <a:spLocks noChangeArrowheads="1"/>
          </p:cNvSpPr>
          <p:nvPr/>
        </p:nvSpPr>
        <p:spPr bwMode="auto">
          <a:xfrm>
            <a:off x="3490913" y="563563"/>
            <a:ext cx="1081087" cy="13731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GB" sz="1200"/>
              <a:t>Changes to  </a:t>
            </a:r>
          </a:p>
          <a:p>
            <a:pPr algn="ctr"/>
            <a:r>
              <a:rPr lang="en-GB" sz="1200"/>
              <a:t>Requirements</a:t>
            </a:r>
          </a:p>
          <a:p>
            <a:pPr algn="ctr"/>
            <a:r>
              <a:rPr lang="en-GB" sz="1200"/>
              <a:t>(Feedback)</a:t>
            </a:r>
            <a:r>
              <a:rPr lang="en-GB" sz="1200">
                <a:solidFill>
                  <a:schemeClr val="bg2"/>
                </a:solidFill>
              </a:rPr>
              <a:t> </a:t>
            </a:r>
          </a:p>
        </p:txBody>
      </p:sp>
      <p:sp>
        <p:nvSpPr>
          <p:cNvPr id="27662" name="Line 11"/>
          <p:cNvSpPr>
            <a:spLocks noChangeShapeType="1"/>
          </p:cNvSpPr>
          <p:nvPr/>
        </p:nvSpPr>
        <p:spPr bwMode="auto">
          <a:xfrm flipH="1">
            <a:off x="3657600" y="1924050"/>
            <a:ext cx="0" cy="666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63" name="Rectangle 12"/>
          <p:cNvSpPr>
            <a:spLocks noChangeArrowheads="1"/>
          </p:cNvSpPr>
          <p:nvPr/>
        </p:nvSpPr>
        <p:spPr bwMode="auto">
          <a:xfrm>
            <a:off x="6934200" y="5014913"/>
            <a:ext cx="1182688" cy="15382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Design </a:t>
            </a:r>
          </a:p>
          <a:p>
            <a:pPr algn="ctr"/>
            <a:r>
              <a:rPr lang="en-US" sz="1200"/>
              <a:t>Specification</a:t>
            </a:r>
          </a:p>
          <a:p>
            <a:pPr algn="ctr"/>
            <a:r>
              <a:rPr lang="en-US" sz="1200"/>
              <a:t>[Updated]</a:t>
            </a:r>
          </a:p>
          <a:p>
            <a:pPr algn="ctr"/>
            <a:r>
              <a:rPr lang="en-US" sz="1200"/>
              <a:t>and</a:t>
            </a:r>
          </a:p>
          <a:p>
            <a:pPr algn="ctr"/>
            <a:r>
              <a:rPr lang="en-US" sz="1200"/>
              <a:t>Evolutionary </a:t>
            </a:r>
          </a:p>
          <a:p>
            <a:pPr algn="ctr"/>
            <a:r>
              <a:rPr lang="en-US" sz="1200"/>
              <a:t>Plan</a:t>
            </a:r>
          </a:p>
          <a:p>
            <a:pPr algn="ctr"/>
            <a:r>
              <a:rPr lang="en-US" sz="1200"/>
              <a:t> [Updated]</a:t>
            </a:r>
          </a:p>
        </p:txBody>
      </p:sp>
      <p:sp>
        <p:nvSpPr>
          <p:cNvPr id="27664" name="Rectangle 13"/>
          <p:cNvSpPr>
            <a:spLocks noChangeArrowheads="1"/>
          </p:cNvSpPr>
          <p:nvPr/>
        </p:nvSpPr>
        <p:spPr bwMode="auto">
          <a:xfrm>
            <a:off x="4953000" y="2590800"/>
            <a:ext cx="3690938" cy="198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600" b="1"/>
          </a:p>
          <a:p>
            <a:pPr algn="ctr"/>
            <a:r>
              <a:rPr lang="en-US" sz="1600" b="1"/>
              <a:t>Determine Design (Design Process)</a:t>
            </a:r>
          </a:p>
          <a:p>
            <a:pPr algn="ctr"/>
            <a:r>
              <a:rPr lang="en-US" sz="1200" b="1"/>
              <a:t>{Analyze Requirements,</a:t>
            </a:r>
          </a:p>
          <a:p>
            <a:pPr algn="ctr"/>
            <a:r>
              <a:rPr lang="en-US" sz="1200" b="1"/>
              <a:t>Find &amp; Specify Design Ideas, </a:t>
            </a:r>
          </a:p>
          <a:p>
            <a:pPr algn="ctr"/>
            <a:r>
              <a:rPr lang="en-US" sz="1200" b="1"/>
              <a:t>Evaluate Design Ideas (Impact Estimation),</a:t>
            </a:r>
          </a:p>
          <a:p>
            <a:pPr algn="ctr"/>
            <a:r>
              <a:rPr lang="en-US" sz="1200" b="1"/>
              <a:t>Select Design Ideas &amp; Produce Evo Plan}</a:t>
            </a:r>
          </a:p>
          <a:p>
            <a:pPr algn="ctr"/>
            <a:endParaRPr lang="en-US" sz="1200" b="1"/>
          </a:p>
          <a:p>
            <a:pPr algn="ctr"/>
            <a:r>
              <a:rPr lang="en-US" sz="1600" b="1"/>
              <a:t>Process.DP</a:t>
            </a:r>
          </a:p>
          <a:p>
            <a:pPr algn="ctr">
              <a:buFontTx/>
              <a:buChar char="•"/>
            </a:pPr>
            <a:r>
              <a:rPr lang="en-US" sz="1200" b="1"/>
              <a:t> Process.IE</a:t>
            </a:r>
          </a:p>
          <a:p>
            <a:pPr algn="ctr">
              <a:buFontTx/>
              <a:buChar char="•"/>
            </a:pPr>
            <a:r>
              <a:rPr lang="en-US" sz="1200"/>
              <a:t> Others        </a:t>
            </a:r>
          </a:p>
          <a:p>
            <a:pPr algn="ctr"/>
            <a:endParaRPr lang="en-US" sz="1200" b="1"/>
          </a:p>
        </p:txBody>
      </p:sp>
      <p:sp>
        <p:nvSpPr>
          <p:cNvPr id="27665" name="Line 14"/>
          <p:cNvSpPr>
            <a:spLocks noChangeShapeType="1"/>
          </p:cNvSpPr>
          <p:nvPr/>
        </p:nvSpPr>
        <p:spPr bwMode="auto">
          <a:xfrm flipV="1">
            <a:off x="4953000" y="2590800"/>
            <a:ext cx="4763" cy="1981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66" name="Line 15"/>
          <p:cNvSpPr>
            <a:spLocks noChangeShapeType="1"/>
          </p:cNvSpPr>
          <p:nvPr/>
        </p:nvSpPr>
        <p:spPr bwMode="auto">
          <a:xfrm>
            <a:off x="5410200" y="1676400"/>
            <a:ext cx="0" cy="8842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67" name="Line 16"/>
          <p:cNvSpPr>
            <a:spLocks noChangeShapeType="1"/>
          </p:cNvSpPr>
          <p:nvPr/>
        </p:nvSpPr>
        <p:spPr bwMode="auto">
          <a:xfrm>
            <a:off x="7507288" y="45720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68" name="Rectangle 17"/>
          <p:cNvSpPr>
            <a:spLocks noChangeArrowheads="1"/>
          </p:cNvSpPr>
          <p:nvPr/>
        </p:nvSpPr>
        <p:spPr bwMode="auto">
          <a:xfrm>
            <a:off x="6172200" y="98425"/>
            <a:ext cx="1187450" cy="1806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Standards:</a:t>
            </a:r>
          </a:p>
          <a:p>
            <a:pPr algn="ctr"/>
            <a:r>
              <a:rPr lang="en-US" sz="1200"/>
              <a:t>Rules.GS</a:t>
            </a:r>
          </a:p>
          <a:p>
            <a:pPr algn="ctr"/>
            <a:r>
              <a:rPr lang="en-US" sz="1200"/>
              <a:t>Rules.DS</a:t>
            </a:r>
          </a:p>
          <a:p>
            <a:pPr algn="ctr"/>
            <a:r>
              <a:rPr lang="en-US" sz="1200"/>
              <a:t>Rules.IE</a:t>
            </a:r>
          </a:p>
          <a:p>
            <a:pPr algn="ctr"/>
            <a:r>
              <a:rPr lang="en-US" sz="1200"/>
              <a:t>and relevant</a:t>
            </a:r>
          </a:p>
          <a:p>
            <a:pPr algn="ctr"/>
            <a:r>
              <a:rPr lang="en-US" sz="1200"/>
              <a:t>Process </a:t>
            </a:r>
          </a:p>
          <a:p>
            <a:pPr algn="ctr"/>
            <a:r>
              <a:rPr lang="en-US" sz="1200"/>
              <a:t>Descriptions</a:t>
            </a:r>
          </a:p>
        </p:txBody>
      </p:sp>
      <p:sp>
        <p:nvSpPr>
          <p:cNvPr id="27669" name="Line 18"/>
          <p:cNvSpPr>
            <a:spLocks noChangeShapeType="1"/>
          </p:cNvSpPr>
          <p:nvPr/>
        </p:nvSpPr>
        <p:spPr bwMode="auto">
          <a:xfrm>
            <a:off x="6781800" y="19050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70" name="Line 19"/>
          <p:cNvSpPr>
            <a:spLocks noChangeShapeType="1"/>
          </p:cNvSpPr>
          <p:nvPr/>
        </p:nvSpPr>
        <p:spPr bwMode="auto">
          <a:xfrm flipH="1">
            <a:off x="5716588" y="45720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71" name="Rectangle 20"/>
          <p:cNvSpPr>
            <a:spLocks noChangeArrowheads="1"/>
          </p:cNvSpPr>
          <p:nvPr/>
        </p:nvSpPr>
        <p:spPr bwMode="auto">
          <a:xfrm>
            <a:off x="7467600" y="381000"/>
            <a:ext cx="1054100" cy="15382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Design </a:t>
            </a:r>
          </a:p>
          <a:p>
            <a:pPr algn="ctr"/>
            <a:r>
              <a:rPr lang="en-US" sz="1200"/>
              <a:t>Specification</a:t>
            </a:r>
          </a:p>
          <a:p>
            <a:pPr algn="ctr"/>
            <a:r>
              <a:rPr lang="en-US" sz="1200"/>
              <a:t>[Current] </a:t>
            </a:r>
          </a:p>
          <a:p>
            <a:pPr algn="ctr"/>
            <a:r>
              <a:rPr lang="en-US" sz="1200"/>
              <a:t>and </a:t>
            </a:r>
          </a:p>
          <a:p>
            <a:pPr algn="ctr"/>
            <a:r>
              <a:rPr lang="en-US" sz="1200"/>
              <a:t>Evolutionary </a:t>
            </a:r>
          </a:p>
          <a:p>
            <a:pPr algn="ctr"/>
            <a:r>
              <a:rPr lang="en-US" sz="1200"/>
              <a:t>Plan</a:t>
            </a:r>
          </a:p>
          <a:p>
            <a:pPr algn="ctr"/>
            <a:r>
              <a:rPr lang="en-US" sz="1200"/>
              <a:t>[Current]</a:t>
            </a:r>
          </a:p>
        </p:txBody>
      </p:sp>
      <p:sp>
        <p:nvSpPr>
          <p:cNvPr id="27672" name="Line 21"/>
          <p:cNvSpPr>
            <a:spLocks noChangeShapeType="1"/>
          </p:cNvSpPr>
          <p:nvPr/>
        </p:nvSpPr>
        <p:spPr bwMode="auto">
          <a:xfrm>
            <a:off x="8001000" y="1905000"/>
            <a:ext cx="0" cy="6969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73" name="Line 22"/>
          <p:cNvSpPr>
            <a:spLocks noChangeShapeType="1"/>
          </p:cNvSpPr>
          <p:nvPr/>
        </p:nvSpPr>
        <p:spPr bwMode="auto">
          <a:xfrm>
            <a:off x="3886200" y="3505200"/>
            <a:ext cx="10668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7674" name="Rectangle 23"/>
          <p:cNvSpPr>
            <a:spLocks noChangeArrowheads="1"/>
          </p:cNvSpPr>
          <p:nvPr/>
        </p:nvSpPr>
        <p:spPr bwMode="auto">
          <a:xfrm>
            <a:off x="4970463" y="457200"/>
            <a:ext cx="973137" cy="1216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200"/>
              <a:t>Requirement</a:t>
            </a:r>
          </a:p>
          <a:p>
            <a:pPr algn="ctr"/>
            <a:r>
              <a:rPr lang="en-US" sz="1200"/>
              <a:t>Specification</a:t>
            </a:r>
          </a:p>
          <a:p>
            <a:pPr algn="ctr"/>
            <a:r>
              <a:rPr lang="en-US" sz="1200"/>
              <a:t>[Updated]</a:t>
            </a:r>
          </a:p>
        </p:txBody>
      </p:sp>
      <p:sp>
        <p:nvSpPr>
          <p:cNvPr id="27675" name="Rectangle 24"/>
          <p:cNvSpPr>
            <a:spLocks noChangeArrowheads="1"/>
          </p:cNvSpPr>
          <p:nvPr/>
        </p:nvSpPr>
        <p:spPr bwMode="auto">
          <a:xfrm>
            <a:off x="5105400" y="4876800"/>
            <a:ext cx="1081088" cy="13731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GB" sz="1200"/>
              <a:t>Changes to  </a:t>
            </a:r>
          </a:p>
          <a:p>
            <a:pPr algn="ctr"/>
            <a:r>
              <a:rPr lang="en-GB" sz="1200"/>
              <a:t>Requirements</a:t>
            </a:r>
          </a:p>
          <a:p>
            <a:pPr algn="ctr"/>
            <a:r>
              <a:rPr lang="en-GB" sz="1200"/>
              <a:t>(Feedback) </a:t>
            </a:r>
          </a:p>
        </p:txBody>
      </p:sp>
      <p:sp>
        <p:nvSpPr>
          <p:cNvPr id="27676" name="Rectangle 25"/>
          <p:cNvSpPr>
            <a:spLocks noGrp="1" noChangeArrowheads="1"/>
          </p:cNvSpPr>
          <p:nvPr>
            <p:ph type="title" idx="4294967295"/>
          </p:nvPr>
        </p:nvSpPr>
        <p:spPr>
          <a:xfrm>
            <a:off x="762000" y="-228600"/>
            <a:ext cx="4953000" cy="762000"/>
          </a:xfrm>
        </p:spPr>
        <p:txBody>
          <a:bodyPr/>
          <a:lstStyle/>
          <a:p>
            <a:pPr eaLnBrk="1" hangingPunct="1"/>
            <a:r>
              <a:rPr lang="en-US">
                <a:latin typeface="Arial" charset="0"/>
              </a:rPr>
              <a:t>Requirements and Design</a:t>
            </a:r>
          </a:p>
        </p:txBody>
      </p:sp>
    </p:spTree>
    <p:extLst>
      <p:ext uri="{BB962C8B-B14F-4D97-AF65-F5344CB8AC3E}">
        <p14:creationId xmlns:p14="http://schemas.microsoft.com/office/powerpoint/2010/main" val="161101005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913D669-964C-D94A-8073-9432B54CB2FE}" type="datetime3">
              <a:rPr lang="en-GB" sz="1400" smtClean="0"/>
              <a:t>15 January 2014</a:t>
            </a:fld>
            <a:endParaRPr lang="en-US" sz="1400"/>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018D724-557E-7F4A-AA54-5771CF898052}" type="slidenum">
              <a:rPr lang="en-US" sz="1400"/>
              <a:pPr/>
              <a:t>59</a:t>
            </a:fld>
            <a:endParaRPr lang="en-US" sz="1400"/>
          </a:p>
        </p:txBody>
      </p:sp>
      <p:cxnSp>
        <p:nvCxnSpPr>
          <p:cNvPr id="29701" name="AutoShape 2"/>
          <p:cNvCxnSpPr>
            <a:cxnSpLocks noChangeShapeType="1"/>
            <a:stCxn id="29710" idx="2"/>
            <a:endCxn id="29718" idx="0"/>
          </p:cNvCxnSpPr>
          <p:nvPr/>
        </p:nvCxnSpPr>
        <p:spPr bwMode="auto">
          <a:xfrm>
            <a:off x="2979738" y="3516313"/>
            <a:ext cx="0" cy="24812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02" name="AutoShape 3"/>
          <p:cNvCxnSpPr>
            <a:cxnSpLocks noChangeShapeType="1"/>
          </p:cNvCxnSpPr>
          <p:nvPr/>
        </p:nvCxnSpPr>
        <p:spPr bwMode="auto">
          <a:xfrm>
            <a:off x="1143000" y="3522663"/>
            <a:ext cx="0" cy="23685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03" name="Rectangle 4"/>
          <p:cNvSpPr>
            <a:spLocks noGrp="1" noChangeArrowheads="1"/>
          </p:cNvSpPr>
          <p:nvPr>
            <p:ph type="title"/>
          </p:nvPr>
        </p:nvSpPr>
        <p:spPr>
          <a:xfrm>
            <a:off x="685800" y="152400"/>
            <a:ext cx="7772400" cy="533400"/>
          </a:xfrm>
        </p:spPr>
        <p:txBody>
          <a:bodyPr/>
          <a:lstStyle/>
          <a:p>
            <a:pPr eaLnBrk="1" hangingPunct="1"/>
            <a:r>
              <a:rPr kumimoji="1" lang="en-US">
                <a:latin typeface="Arial" charset="0"/>
              </a:rPr>
              <a:t>Generic Standards Overview</a:t>
            </a:r>
          </a:p>
        </p:txBody>
      </p:sp>
      <p:sp>
        <p:nvSpPr>
          <p:cNvPr id="29704" name="Text Box 5"/>
          <p:cNvSpPr txBox="1">
            <a:spLocks noChangeArrowheads="1"/>
          </p:cNvSpPr>
          <p:nvPr/>
        </p:nvSpPr>
        <p:spPr bwMode="auto">
          <a:xfrm>
            <a:off x="3652838" y="779463"/>
            <a:ext cx="16811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Engineering</a:t>
            </a:r>
          </a:p>
          <a:p>
            <a:pPr algn="ctr"/>
            <a:r>
              <a:rPr lang="en-US"/>
              <a:t>Standards</a:t>
            </a:r>
          </a:p>
        </p:txBody>
      </p:sp>
      <p:sp>
        <p:nvSpPr>
          <p:cNvPr id="29705" name="Text Box 6"/>
          <p:cNvSpPr txBox="1">
            <a:spLocks noChangeArrowheads="1"/>
          </p:cNvSpPr>
          <p:nvPr/>
        </p:nvSpPr>
        <p:spPr bwMode="auto">
          <a:xfrm>
            <a:off x="1600200" y="1846263"/>
            <a:ext cx="96361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Rules </a:t>
            </a:r>
          </a:p>
        </p:txBody>
      </p:sp>
      <p:sp>
        <p:nvSpPr>
          <p:cNvPr id="29706" name="Text Box 7"/>
          <p:cNvSpPr txBox="1">
            <a:spLocks noChangeArrowheads="1"/>
          </p:cNvSpPr>
          <p:nvPr/>
        </p:nvSpPr>
        <p:spPr bwMode="auto">
          <a:xfrm>
            <a:off x="608013" y="2684463"/>
            <a:ext cx="11144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 Clarity</a:t>
            </a:r>
          </a:p>
          <a:p>
            <a:pPr algn="ctr"/>
            <a:r>
              <a:rPr lang="en-US"/>
              <a:t>Rules</a:t>
            </a:r>
          </a:p>
        </p:txBody>
      </p:sp>
      <p:sp>
        <p:nvSpPr>
          <p:cNvPr id="29707" name="Text Box 8"/>
          <p:cNvSpPr txBox="1">
            <a:spLocks noChangeArrowheads="1"/>
          </p:cNvSpPr>
          <p:nvPr/>
        </p:nvSpPr>
        <p:spPr bwMode="auto">
          <a:xfrm>
            <a:off x="3810000" y="2379663"/>
            <a:ext cx="160655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Entry/Exit</a:t>
            </a:r>
          </a:p>
          <a:p>
            <a:pPr algn="ctr"/>
            <a:r>
              <a:rPr lang="en-US"/>
              <a:t>Conditions </a:t>
            </a:r>
          </a:p>
        </p:txBody>
      </p:sp>
      <p:sp>
        <p:nvSpPr>
          <p:cNvPr id="29708" name="Text Box 9"/>
          <p:cNvSpPr txBox="1">
            <a:spLocks noChangeArrowheads="1"/>
          </p:cNvSpPr>
          <p:nvPr/>
        </p:nvSpPr>
        <p:spPr bwMode="auto">
          <a:xfrm>
            <a:off x="5867400" y="1876425"/>
            <a:ext cx="150018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Templates </a:t>
            </a:r>
          </a:p>
        </p:txBody>
      </p:sp>
      <p:sp>
        <p:nvSpPr>
          <p:cNvPr id="29709" name="Text Box 10"/>
          <p:cNvSpPr txBox="1">
            <a:spLocks noChangeArrowheads="1"/>
          </p:cNvSpPr>
          <p:nvPr/>
        </p:nvSpPr>
        <p:spPr bwMode="auto">
          <a:xfrm>
            <a:off x="7507288" y="1693863"/>
            <a:ext cx="140335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Glossary </a:t>
            </a:r>
          </a:p>
          <a:p>
            <a:pPr algn="ctr"/>
            <a:r>
              <a:rPr lang="en-US"/>
              <a:t>Concepts </a:t>
            </a:r>
          </a:p>
        </p:txBody>
      </p:sp>
      <p:sp>
        <p:nvSpPr>
          <p:cNvPr id="29710" name="Text Box 11"/>
          <p:cNvSpPr txBox="1">
            <a:spLocks noChangeArrowheads="1"/>
          </p:cNvSpPr>
          <p:nvPr/>
        </p:nvSpPr>
        <p:spPr bwMode="auto">
          <a:xfrm>
            <a:off x="2362200" y="2684463"/>
            <a:ext cx="12334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 Content</a:t>
            </a:r>
          </a:p>
          <a:p>
            <a:pPr algn="ctr"/>
            <a:r>
              <a:rPr lang="en-US"/>
              <a:t>Rules</a:t>
            </a:r>
          </a:p>
        </p:txBody>
      </p:sp>
      <p:sp>
        <p:nvSpPr>
          <p:cNvPr id="29711" name="Text Box 12"/>
          <p:cNvSpPr txBox="1">
            <a:spLocks noChangeArrowheads="1"/>
          </p:cNvSpPr>
          <p:nvPr/>
        </p:nvSpPr>
        <p:spPr bwMode="auto">
          <a:xfrm>
            <a:off x="674688" y="3675063"/>
            <a:ext cx="1087437" cy="649287"/>
          </a:xfrm>
          <a:prstGeom prst="rect">
            <a:avLst/>
          </a:prstGeom>
          <a:solidFill>
            <a:srgbClr val="99FFCC"/>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 Requirement</a:t>
            </a:r>
            <a:endParaRPr lang="en-US" sz="1200"/>
          </a:p>
          <a:p>
            <a:pPr algn="ctr"/>
            <a:r>
              <a:rPr lang="en-US" sz="1200"/>
              <a:t>Specification</a:t>
            </a:r>
          </a:p>
          <a:p>
            <a:pPr algn="ctr"/>
            <a:r>
              <a:rPr lang="en-US" sz="1200"/>
              <a:t>Rules</a:t>
            </a:r>
          </a:p>
        </p:txBody>
      </p:sp>
      <p:sp>
        <p:nvSpPr>
          <p:cNvPr id="29712" name="Text Box 13"/>
          <p:cNvSpPr txBox="1">
            <a:spLocks noChangeArrowheads="1"/>
          </p:cNvSpPr>
          <p:nvPr/>
        </p:nvSpPr>
        <p:spPr bwMode="auto">
          <a:xfrm>
            <a:off x="685800" y="4437063"/>
            <a:ext cx="1001713" cy="649287"/>
          </a:xfrm>
          <a:prstGeom prst="rect">
            <a:avLst/>
          </a:prstGeom>
          <a:solidFill>
            <a:srgbClr val="FFFF66"/>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 Design</a:t>
            </a:r>
            <a:endParaRPr lang="en-US" sz="1200"/>
          </a:p>
          <a:p>
            <a:pPr algn="ctr"/>
            <a:r>
              <a:rPr lang="en-US" sz="1200"/>
              <a:t>Specification</a:t>
            </a:r>
          </a:p>
          <a:p>
            <a:pPr algn="ctr"/>
            <a:r>
              <a:rPr lang="en-US" sz="1200"/>
              <a:t>Rules</a:t>
            </a:r>
          </a:p>
        </p:txBody>
      </p:sp>
      <p:sp>
        <p:nvSpPr>
          <p:cNvPr id="29713" name="Text Box 14"/>
          <p:cNvSpPr txBox="1">
            <a:spLocks noChangeArrowheads="1"/>
          </p:cNvSpPr>
          <p:nvPr/>
        </p:nvSpPr>
        <p:spPr bwMode="auto">
          <a:xfrm>
            <a:off x="665163" y="5199063"/>
            <a:ext cx="1001712" cy="649287"/>
          </a:xfrm>
          <a:prstGeom prst="rect">
            <a:avLst/>
          </a:prstGeom>
          <a:solidFill>
            <a:schemeClr val="bg1"/>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a:t> Evo</a:t>
            </a:r>
          </a:p>
          <a:p>
            <a:pPr algn="ctr"/>
            <a:r>
              <a:rPr lang="en-US" sz="1200"/>
              <a:t>Specification</a:t>
            </a:r>
          </a:p>
          <a:p>
            <a:pPr algn="ctr"/>
            <a:r>
              <a:rPr lang="en-US" sz="1200"/>
              <a:t>Rules</a:t>
            </a:r>
          </a:p>
        </p:txBody>
      </p:sp>
      <p:sp>
        <p:nvSpPr>
          <p:cNvPr id="29714" name="Text Box 15"/>
          <p:cNvSpPr txBox="1">
            <a:spLocks noChangeArrowheads="1"/>
          </p:cNvSpPr>
          <p:nvPr/>
        </p:nvSpPr>
        <p:spPr bwMode="auto">
          <a:xfrm>
            <a:off x="684213" y="5961063"/>
            <a:ext cx="1001712" cy="649287"/>
          </a:xfrm>
          <a:prstGeom prst="rect">
            <a:avLst/>
          </a:prstGeom>
          <a:solidFill>
            <a:srgbClr val="FFCC99"/>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a:t> </a:t>
            </a:r>
            <a:r>
              <a:rPr lang="en-US" sz="1200" b="1"/>
              <a:t>Other</a:t>
            </a:r>
            <a:endParaRPr lang="en-US" sz="1200"/>
          </a:p>
          <a:p>
            <a:pPr algn="ctr"/>
            <a:r>
              <a:rPr lang="en-US" sz="1200"/>
              <a:t>Specification</a:t>
            </a:r>
          </a:p>
          <a:p>
            <a:pPr algn="ctr"/>
            <a:r>
              <a:rPr lang="en-US" sz="1200"/>
              <a:t>Rules</a:t>
            </a:r>
          </a:p>
        </p:txBody>
      </p:sp>
      <p:sp>
        <p:nvSpPr>
          <p:cNvPr id="29715" name="Text Box 16"/>
          <p:cNvSpPr txBox="1">
            <a:spLocks noChangeArrowheads="1"/>
          </p:cNvSpPr>
          <p:nvPr/>
        </p:nvSpPr>
        <p:spPr bwMode="auto">
          <a:xfrm>
            <a:off x="2403475" y="4437063"/>
            <a:ext cx="1063625" cy="649287"/>
          </a:xfrm>
          <a:prstGeom prst="rect">
            <a:avLst/>
          </a:prstGeom>
          <a:solidFill>
            <a:srgbClr val="FFFF66"/>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 Architecture</a:t>
            </a:r>
            <a:endParaRPr lang="en-US" sz="1200"/>
          </a:p>
          <a:p>
            <a:pPr algn="ctr"/>
            <a:r>
              <a:rPr lang="en-US" sz="1200"/>
              <a:t>Content</a:t>
            </a:r>
          </a:p>
          <a:p>
            <a:pPr algn="ctr"/>
            <a:r>
              <a:rPr lang="en-US" sz="1200"/>
              <a:t>Rules</a:t>
            </a:r>
          </a:p>
        </p:txBody>
      </p:sp>
      <p:sp>
        <p:nvSpPr>
          <p:cNvPr id="29716" name="Text Box 17"/>
          <p:cNvSpPr txBox="1">
            <a:spLocks noChangeArrowheads="1"/>
          </p:cNvSpPr>
          <p:nvPr/>
        </p:nvSpPr>
        <p:spPr bwMode="auto">
          <a:xfrm>
            <a:off x="2624138" y="5199063"/>
            <a:ext cx="677862" cy="649287"/>
          </a:xfrm>
          <a:prstGeom prst="rect">
            <a:avLst/>
          </a:prstGeom>
          <a:solidFill>
            <a:srgbClr val="FFFF66"/>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 Design</a:t>
            </a:r>
            <a:endParaRPr lang="en-US" sz="1200"/>
          </a:p>
          <a:p>
            <a:pPr algn="ctr"/>
            <a:r>
              <a:rPr lang="en-US" sz="1200"/>
              <a:t>Content</a:t>
            </a:r>
          </a:p>
          <a:p>
            <a:pPr algn="ctr"/>
            <a:r>
              <a:rPr lang="en-US" sz="1200"/>
              <a:t>Rules</a:t>
            </a:r>
          </a:p>
        </p:txBody>
      </p:sp>
      <p:sp>
        <p:nvSpPr>
          <p:cNvPr id="29717" name="Text Box 18"/>
          <p:cNvSpPr txBox="1">
            <a:spLocks noChangeArrowheads="1"/>
          </p:cNvSpPr>
          <p:nvPr/>
        </p:nvSpPr>
        <p:spPr bwMode="auto">
          <a:xfrm>
            <a:off x="2406650" y="3675063"/>
            <a:ext cx="1087438" cy="649287"/>
          </a:xfrm>
          <a:prstGeom prst="rect">
            <a:avLst/>
          </a:prstGeom>
          <a:solidFill>
            <a:srgbClr val="99FFCC"/>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 Requirement</a:t>
            </a:r>
            <a:endParaRPr lang="en-US" sz="1200"/>
          </a:p>
          <a:p>
            <a:pPr algn="ctr"/>
            <a:r>
              <a:rPr lang="en-US" sz="1200"/>
              <a:t>Content</a:t>
            </a:r>
          </a:p>
          <a:p>
            <a:pPr algn="ctr"/>
            <a:r>
              <a:rPr lang="en-US" sz="1200"/>
              <a:t>Rules</a:t>
            </a:r>
          </a:p>
        </p:txBody>
      </p:sp>
      <p:sp>
        <p:nvSpPr>
          <p:cNvPr id="29718" name="Text Box 19"/>
          <p:cNvSpPr txBox="1">
            <a:spLocks noChangeArrowheads="1"/>
          </p:cNvSpPr>
          <p:nvPr/>
        </p:nvSpPr>
        <p:spPr bwMode="auto">
          <a:xfrm>
            <a:off x="2640013" y="5997575"/>
            <a:ext cx="677862" cy="649288"/>
          </a:xfrm>
          <a:prstGeom prst="rect">
            <a:avLst/>
          </a:prstGeom>
          <a:solidFill>
            <a:srgbClr val="FFCC99"/>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200" b="1"/>
              <a:t>Other</a:t>
            </a:r>
            <a:endParaRPr lang="en-US" sz="1200"/>
          </a:p>
          <a:p>
            <a:pPr algn="ctr"/>
            <a:r>
              <a:rPr lang="en-US" sz="1200"/>
              <a:t>Content</a:t>
            </a:r>
          </a:p>
          <a:p>
            <a:pPr algn="ctr"/>
            <a:r>
              <a:rPr lang="en-US" sz="1200"/>
              <a:t>Rules</a:t>
            </a:r>
          </a:p>
        </p:txBody>
      </p:sp>
      <p:cxnSp>
        <p:nvCxnSpPr>
          <p:cNvPr id="29719" name="AutoShape 20"/>
          <p:cNvCxnSpPr>
            <a:cxnSpLocks noChangeShapeType="1"/>
            <a:stCxn id="29705" idx="2"/>
            <a:endCxn id="29706" idx="0"/>
          </p:cNvCxnSpPr>
          <p:nvPr/>
        </p:nvCxnSpPr>
        <p:spPr bwMode="auto">
          <a:xfrm flipH="1">
            <a:off x="1165225" y="2312988"/>
            <a:ext cx="917575" cy="371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0" name="AutoShape 21"/>
          <p:cNvCxnSpPr>
            <a:cxnSpLocks noChangeShapeType="1"/>
            <a:stCxn id="29705" idx="2"/>
            <a:endCxn id="29710" idx="0"/>
          </p:cNvCxnSpPr>
          <p:nvPr/>
        </p:nvCxnSpPr>
        <p:spPr bwMode="auto">
          <a:xfrm>
            <a:off x="2082800" y="2312988"/>
            <a:ext cx="896938" cy="371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1" name="AutoShape 22"/>
          <p:cNvCxnSpPr>
            <a:cxnSpLocks noChangeShapeType="1"/>
            <a:stCxn id="29704" idx="2"/>
            <a:endCxn id="29705" idx="0"/>
          </p:cNvCxnSpPr>
          <p:nvPr/>
        </p:nvCxnSpPr>
        <p:spPr bwMode="auto">
          <a:xfrm flipH="1">
            <a:off x="2082800" y="1611313"/>
            <a:ext cx="2411413" cy="2349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2" name="AutoShape 23"/>
          <p:cNvCxnSpPr>
            <a:cxnSpLocks noChangeShapeType="1"/>
            <a:stCxn id="29704" idx="3"/>
          </p:cNvCxnSpPr>
          <p:nvPr/>
        </p:nvCxnSpPr>
        <p:spPr bwMode="auto">
          <a:xfrm>
            <a:off x="5334000" y="1195388"/>
            <a:ext cx="2876550" cy="5048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3" name="AutoShape 24"/>
          <p:cNvCxnSpPr>
            <a:cxnSpLocks noChangeShapeType="1"/>
            <a:stCxn id="29704" idx="3"/>
          </p:cNvCxnSpPr>
          <p:nvPr/>
        </p:nvCxnSpPr>
        <p:spPr bwMode="auto">
          <a:xfrm>
            <a:off x="5334000" y="1195388"/>
            <a:ext cx="1285875" cy="6873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724" name="AutoShape 25"/>
          <p:cNvCxnSpPr>
            <a:cxnSpLocks noChangeShapeType="1"/>
            <a:endCxn id="29707" idx="0"/>
          </p:cNvCxnSpPr>
          <p:nvPr/>
        </p:nvCxnSpPr>
        <p:spPr bwMode="auto">
          <a:xfrm>
            <a:off x="4495800" y="1617663"/>
            <a:ext cx="117475" cy="7620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25" name="Text Box 26"/>
          <p:cNvSpPr txBox="1">
            <a:spLocks noChangeArrowheads="1"/>
          </p:cNvSpPr>
          <p:nvPr/>
        </p:nvSpPr>
        <p:spPr bwMode="auto">
          <a:xfrm>
            <a:off x="5562600" y="2989263"/>
            <a:ext cx="26114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Engineering Policy </a:t>
            </a:r>
          </a:p>
        </p:txBody>
      </p:sp>
      <p:cxnSp>
        <p:nvCxnSpPr>
          <p:cNvPr id="29726" name="AutoShape 27"/>
          <p:cNvCxnSpPr>
            <a:cxnSpLocks noChangeShapeType="1"/>
          </p:cNvCxnSpPr>
          <p:nvPr/>
        </p:nvCxnSpPr>
        <p:spPr bwMode="auto">
          <a:xfrm>
            <a:off x="4495800" y="1617663"/>
            <a:ext cx="2374900" cy="13779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27" name="Text Box 28"/>
          <p:cNvSpPr txBox="1">
            <a:spLocks noChangeArrowheads="1"/>
          </p:cNvSpPr>
          <p:nvPr/>
        </p:nvSpPr>
        <p:spPr bwMode="auto">
          <a:xfrm>
            <a:off x="4160838" y="4132263"/>
            <a:ext cx="15208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Procedure</a:t>
            </a:r>
          </a:p>
          <a:p>
            <a:pPr algn="ctr"/>
            <a:r>
              <a:rPr lang="en-US"/>
              <a:t>Definition </a:t>
            </a:r>
          </a:p>
        </p:txBody>
      </p:sp>
      <p:cxnSp>
        <p:nvCxnSpPr>
          <p:cNvPr id="29728" name="AutoShape 29"/>
          <p:cNvCxnSpPr>
            <a:cxnSpLocks noChangeShapeType="1"/>
            <a:stCxn id="29707" idx="2"/>
            <a:endCxn id="29727" idx="0"/>
          </p:cNvCxnSpPr>
          <p:nvPr/>
        </p:nvCxnSpPr>
        <p:spPr bwMode="auto">
          <a:xfrm>
            <a:off x="4613275" y="3211513"/>
            <a:ext cx="307975" cy="9207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081003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24AA5E3-E63B-1B45-AEC7-86B6C95B4FF1}" type="datetime3">
              <a:rPr lang="en-GB" sz="1400" smtClean="0"/>
              <a:t>15 January 2014</a:t>
            </a:fld>
            <a:endParaRPr lang="en-US" sz="1400"/>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0587109-7E3F-424C-9442-527D44D73004}" type="slidenum">
              <a:rPr lang="en-US" sz="1400"/>
              <a:pPr/>
              <a:t>6</a:t>
            </a:fld>
            <a:endParaRPr lang="en-US" sz="1400"/>
          </a:p>
        </p:txBody>
      </p:sp>
      <p:sp>
        <p:nvSpPr>
          <p:cNvPr id="72709" name="Rectangle 2"/>
          <p:cNvSpPr>
            <a:spLocks noGrp="1" noChangeArrowheads="1"/>
          </p:cNvSpPr>
          <p:nvPr>
            <p:ph type="title"/>
          </p:nvPr>
        </p:nvSpPr>
        <p:spPr>
          <a:xfrm>
            <a:off x="685800" y="0"/>
            <a:ext cx="7391400" cy="381000"/>
          </a:xfrm>
        </p:spPr>
        <p:txBody>
          <a:bodyPr/>
          <a:lstStyle/>
          <a:p>
            <a:pPr eaLnBrk="1" hangingPunct="1"/>
            <a:r>
              <a:rPr lang="en-US">
                <a:latin typeface="Arial" charset="0"/>
              </a:rPr>
              <a:t>Enthoven on Numbers</a:t>
            </a:r>
          </a:p>
        </p:txBody>
      </p:sp>
      <p:sp>
        <p:nvSpPr>
          <p:cNvPr id="72710" name="Rectangle 3"/>
          <p:cNvSpPr>
            <a:spLocks noGrp="1" noChangeArrowheads="1"/>
          </p:cNvSpPr>
          <p:nvPr>
            <p:ph type="body" idx="1"/>
          </p:nvPr>
        </p:nvSpPr>
        <p:spPr>
          <a:xfrm>
            <a:off x="228600" y="381000"/>
            <a:ext cx="4724400" cy="6172200"/>
          </a:xfrm>
        </p:spPr>
        <p:txBody>
          <a:bodyPr/>
          <a:lstStyle/>
          <a:p>
            <a:pPr eaLnBrk="1" hangingPunct="1">
              <a:lnSpc>
                <a:spcPct val="90000"/>
              </a:lnSpc>
            </a:pPr>
            <a:r>
              <a:rPr lang="ja-JP" altLang="en-US" sz="2400">
                <a:latin typeface="Arial" charset="0"/>
              </a:rPr>
              <a:t>“</a:t>
            </a:r>
            <a:r>
              <a:rPr lang="en-US" sz="2400">
                <a:latin typeface="Arial" charset="0"/>
              </a:rPr>
              <a:t>Numbers are a part of our language. </a:t>
            </a:r>
          </a:p>
          <a:p>
            <a:pPr eaLnBrk="1" hangingPunct="1">
              <a:lnSpc>
                <a:spcPct val="90000"/>
              </a:lnSpc>
            </a:pPr>
            <a:r>
              <a:rPr lang="en-US" sz="2400">
                <a:latin typeface="Arial" charset="0"/>
              </a:rPr>
              <a:t>Where a quantitative matter is being discussed,</a:t>
            </a:r>
          </a:p>
          <a:p>
            <a:pPr lvl="1" eaLnBrk="1" hangingPunct="1">
              <a:lnSpc>
                <a:spcPct val="90000"/>
              </a:lnSpc>
            </a:pPr>
            <a:r>
              <a:rPr lang="en-US" sz="2000">
                <a:latin typeface="Arial" charset="0"/>
                <a:ea typeface="ＭＳ Ｐゴシック" charset="0"/>
              </a:rPr>
              <a:t> the greatest clarity of thought is achieved by using numbers </a:t>
            </a:r>
          </a:p>
          <a:p>
            <a:pPr lvl="1" eaLnBrk="1" hangingPunct="1">
              <a:lnSpc>
                <a:spcPct val="90000"/>
              </a:lnSpc>
            </a:pPr>
            <a:r>
              <a:rPr lang="en-US" sz="2000">
                <a:latin typeface="Arial" charset="0"/>
                <a:ea typeface="ＭＳ Ｐゴシック" charset="0"/>
              </a:rPr>
              <a:t>instead of avoiding them, </a:t>
            </a:r>
          </a:p>
          <a:p>
            <a:pPr lvl="1" eaLnBrk="1" hangingPunct="1">
              <a:lnSpc>
                <a:spcPct val="90000"/>
              </a:lnSpc>
            </a:pPr>
            <a:r>
              <a:rPr lang="en-US" sz="2000" i="1">
                <a:latin typeface="Arial" charset="0"/>
                <a:ea typeface="ＭＳ Ｐゴシック" charset="0"/>
              </a:rPr>
              <a:t>even when uncertainties are present. </a:t>
            </a:r>
          </a:p>
          <a:p>
            <a:pPr eaLnBrk="1" hangingPunct="1">
              <a:lnSpc>
                <a:spcPct val="90000"/>
              </a:lnSpc>
            </a:pPr>
            <a:r>
              <a:rPr lang="en-US" sz="2400" i="1">
                <a:latin typeface="Arial" charset="0"/>
              </a:rPr>
              <a:t>This is not to rule out judgment and insight. </a:t>
            </a:r>
          </a:p>
          <a:p>
            <a:pPr lvl="1" eaLnBrk="1" hangingPunct="1">
              <a:lnSpc>
                <a:spcPct val="90000"/>
              </a:lnSpc>
            </a:pPr>
            <a:r>
              <a:rPr lang="en-US" sz="2000" i="1">
                <a:latin typeface="Arial" charset="0"/>
                <a:ea typeface="ＭＳ Ｐゴシック" charset="0"/>
              </a:rPr>
              <a:t>Rather, it is to say, that</a:t>
            </a:r>
          </a:p>
          <a:p>
            <a:pPr lvl="1" eaLnBrk="1" hangingPunct="1">
              <a:lnSpc>
                <a:spcPct val="90000"/>
              </a:lnSpc>
            </a:pPr>
            <a:r>
              <a:rPr lang="en-US" sz="2000" i="1">
                <a:latin typeface="Arial" charset="0"/>
                <a:ea typeface="ＭＳ Ｐゴシック" charset="0"/>
              </a:rPr>
              <a:t> judgments and insights need, </a:t>
            </a:r>
          </a:p>
          <a:p>
            <a:pPr lvl="1" eaLnBrk="1" hangingPunct="1">
              <a:lnSpc>
                <a:spcPct val="90000"/>
              </a:lnSpc>
            </a:pPr>
            <a:r>
              <a:rPr lang="en-US" sz="2000" i="1">
                <a:latin typeface="Arial" charset="0"/>
                <a:ea typeface="ＭＳ Ｐゴシック" charset="0"/>
              </a:rPr>
              <a:t>like everything else, </a:t>
            </a:r>
          </a:p>
          <a:p>
            <a:pPr lvl="1" eaLnBrk="1" hangingPunct="1">
              <a:lnSpc>
                <a:spcPct val="90000"/>
              </a:lnSpc>
            </a:pPr>
            <a:r>
              <a:rPr lang="en-US" sz="2000" i="1">
                <a:latin typeface="Arial" charset="0"/>
                <a:ea typeface="ＭＳ Ｐゴシック" charset="0"/>
              </a:rPr>
              <a:t>to be expressed with clarity </a:t>
            </a:r>
          </a:p>
          <a:p>
            <a:pPr lvl="1" eaLnBrk="1" hangingPunct="1">
              <a:lnSpc>
                <a:spcPct val="90000"/>
              </a:lnSpc>
            </a:pPr>
            <a:r>
              <a:rPr lang="en-US" sz="2000" i="1">
                <a:latin typeface="Arial" charset="0"/>
                <a:ea typeface="ＭＳ Ｐゴシック" charset="0"/>
              </a:rPr>
              <a:t>if they are to be useful.</a:t>
            </a:r>
            <a:r>
              <a:rPr lang="ja-JP" altLang="en-US" sz="2000" i="1">
                <a:latin typeface="Arial" charset="0"/>
                <a:ea typeface="ＭＳ Ｐゴシック" charset="0"/>
              </a:rPr>
              <a:t>”</a:t>
            </a:r>
            <a:endParaRPr lang="en-US" sz="2000" i="1">
              <a:latin typeface="Arial" charset="0"/>
              <a:ea typeface="ＭＳ Ｐゴシック" charset="0"/>
            </a:endParaRPr>
          </a:p>
          <a:p>
            <a:pPr eaLnBrk="1" hangingPunct="1">
              <a:lnSpc>
                <a:spcPct val="90000"/>
              </a:lnSpc>
            </a:pPr>
            <a:r>
              <a:rPr lang="en-US" sz="2400">
                <a:latin typeface="Arial" charset="0"/>
              </a:rPr>
              <a:t>Alain Enthoven, </a:t>
            </a:r>
            <a:r>
              <a:rPr lang="en-US" sz="1200">
                <a:latin typeface="Arial" charset="0"/>
              </a:rPr>
              <a:t>June 1963,  Naval War College, Newport Rhode Island (see note for more detail), Hughes98, Rescuing Prometheus p164</a:t>
            </a:r>
          </a:p>
        </p:txBody>
      </p:sp>
      <p:pic>
        <p:nvPicPr>
          <p:cNvPr id="72711" name="Picture 5" descr="&#10;Picture 1.pdf                                                  000210A4Tom's HD                       B746CC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143000"/>
            <a:ext cx="3143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 Box 6"/>
          <p:cNvSpPr txBox="1">
            <a:spLocks noChangeArrowheads="1"/>
          </p:cNvSpPr>
          <p:nvPr/>
        </p:nvSpPr>
        <p:spPr bwMode="auto">
          <a:xfrm>
            <a:off x="5105400" y="6072188"/>
            <a:ext cx="3935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See the note for more detail on Enthoven</a:t>
            </a:r>
          </a:p>
        </p:txBody>
      </p:sp>
    </p:spTree>
    <p:extLst>
      <p:ext uri="{BB962C8B-B14F-4D97-AF65-F5344CB8AC3E}">
        <p14:creationId xmlns:p14="http://schemas.microsoft.com/office/powerpoint/2010/main" val="103820614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quarter" idx="10"/>
          </p:nvPr>
        </p:nvSpPr>
        <p:spPr>
          <a:xfrm>
            <a:off x="457200" y="6526740"/>
            <a:ext cx="2133600" cy="365125"/>
          </a:xfrm>
          <a:noFill/>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D8F8C66-1EAA-784B-A70E-6A01C17846C3}" type="datetime3">
              <a:rPr lang="en-GB" sz="1400" smtClean="0"/>
              <a:t>15 January 2014</a:t>
            </a:fld>
            <a:endParaRPr lang="en-US" sz="1400"/>
          </a:p>
        </p:txBody>
      </p:sp>
      <p:sp>
        <p:nvSpPr>
          <p:cNvPr id="31747" name="Footer Placeholder 2"/>
          <p:cNvSpPr>
            <a:spLocks noGrp="1"/>
          </p:cNvSpPr>
          <p:nvPr>
            <p:ph type="ftr" sz="quarter" idx="11"/>
          </p:nvPr>
        </p:nvSpPr>
        <p:spPr>
          <a:xfrm>
            <a:off x="3124200" y="6526740"/>
            <a:ext cx="2895600" cy="365125"/>
          </a:xfrm>
          <a:noFill/>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31748" name="Slide Number Placeholder 3"/>
          <p:cNvSpPr>
            <a:spLocks noGrp="1"/>
          </p:cNvSpPr>
          <p:nvPr>
            <p:ph type="sldNum" sz="quarter" idx="12"/>
          </p:nvPr>
        </p:nvSpPr>
        <p:spPr>
          <a:xfrm>
            <a:off x="6553200" y="6526740"/>
            <a:ext cx="2133600" cy="365125"/>
          </a:xfrm>
          <a:noFill/>
          <a:ln/>
          <a:extLst/>
        </p:spPr>
        <p:style>
          <a:lnRef idx="1">
            <a:schemeClr val="accent5"/>
          </a:lnRef>
          <a:fillRef idx="2">
            <a:schemeClr val="accent5"/>
          </a:fillRef>
          <a:effectRef idx="1">
            <a:schemeClr val="accent5"/>
          </a:effectRef>
          <a:fontRef idx="minor">
            <a:schemeClr val="dk1"/>
          </a:fontRef>
        </p:style>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DFDDD150-8FFF-3E45-9E97-059D1DAF5672}" type="slidenum">
              <a:rPr lang="en-US" sz="1400"/>
              <a:pPr/>
              <a:t>60</a:t>
            </a:fld>
            <a:endParaRPr lang="en-US" sz="1400"/>
          </a:p>
        </p:txBody>
      </p:sp>
      <p:sp>
        <p:nvSpPr>
          <p:cNvPr id="31750" name="AutoShape 3"/>
          <p:cNvSpPr>
            <a:spLocks noChangeArrowheads="1"/>
          </p:cNvSpPr>
          <p:nvPr/>
        </p:nvSpPr>
        <p:spPr bwMode="auto">
          <a:xfrm>
            <a:off x="4876800" y="5181600"/>
            <a:ext cx="1828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Procedure</a:t>
            </a:r>
          </a:p>
          <a:p>
            <a:pPr algn="ctr"/>
            <a:r>
              <a:rPr lang="en-US" sz="1800"/>
              <a:t>*115</a:t>
            </a:r>
            <a:endParaRPr lang="en-US"/>
          </a:p>
        </p:txBody>
      </p:sp>
      <p:sp>
        <p:nvSpPr>
          <p:cNvPr id="31751" name="AutoShape 4"/>
          <p:cNvSpPr>
            <a:spLocks noChangeArrowheads="1"/>
          </p:cNvSpPr>
          <p:nvPr/>
        </p:nvSpPr>
        <p:spPr bwMode="auto">
          <a:xfrm>
            <a:off x="4876800" y="4572000"/>
            <a:ext cx="1828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Entry Condition</a:t>
            </a:r>
          </a:p>
          <a:p>
            <a:pPr algn="ctr"/>
            <a:r>
              <a:rPr lang="en-US" sz="1800"/>
              <a:t>*056</a:t>
            </a:r>
          </a:p>
        </p:txBody>
      </p:sp>
      <p:sp>
        <p:nvSpPr>
          <p:cNvPr id="31752" name="AutoShape 5"/>
          <p:cNvSpPr>
            <a:spLocks noChangeArrowheads="1"/>
          </p:cNvSpPr>
          <p:nvPr/>
        </p:nvSpPr>
        <p:spPr bwMode="auto">
          <a:xfrm>
            <a:off x="533400" y="4876800"/>
            <a:ext cx="18288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Process Rule</a:t>
            </a:r>
          </a:p>
        </p:txBody>
      </p:sp>
      <p:sp>
        <p:nvSpPr>
          <p:cNvPr id="31753" name="AutoShape 6"/>
          <p:cNvSpPr>
            <a:spLocks noChangeArrowheads="1"/>
          </p:cNvSpPr>
          <p:nvPr/>
        </p:nvSpPr>
        <p:spPr bwMode="auto">
          <a:xfrm>
            <a:off x="7620000" y="1447800"/>
            <a:ext cx="1371600" cy="9906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Others</a:t>
            </a:r>
          </a:p>
          <a:p>
            <a:pPr algn="ctr"/>
            <a:r>
              <a:rPr lang="en-US" sz="1800"/>
              <a:t>(For example:</a:t>
            </a:r>
          </a:p>
          <a:p>
            <a:pPr algn="ctr"/>
            <a:r>
              <a:rPr lang="en-US" sz="1800"/>
              <a:t>Interface)</a:t>
            </a:r>
          </a:p>
        </p:txBody>
      </p:sp>
      <p:sp>
        <p:nvSpPr>
          <p:cNvPr id="31754" name="AutoShape 7"/>
          <p:cNvSpPr>
            <a:spLocks noChangeArrowheads="1"/>
          </p:cNvSpPr>
          <p:nvPr/>
        </p:nvSpPr>
        <p:spPr bwMode="auto">
          <a:xfrm>
            <a:off x="5562600" y="1447800"/>
            <a:ext cx="1752600" cy="914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Specification</a:t>
            </a:r>
          </a:p>
          <a:p>
            <a:pPr algn="ctr"/>
            <a:r>
              <a:rPr lang="en-US"/>
              <a:t>*137</a:t>
            </a:r>
          </a:p>
        </p:txBody>
      </p:sp>
      <p:sp>
        <p:nvSpPr>
          <p:cNvPr id="31755" name="AutoShape 8"/>
          <p:cNvSpPr>
            <a:spLocks noChangeArrowheads="1"/>
          </p:cNvSpPr>
          <p:nvPr/>
        </p:nvSpPr>
        <p:spPr bwMode="auto">
          <a:xfrm>
            <a:off x="3886200" y="1447800"/>
            <a:ext cx="1371600" cy="914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Process</a:t>
            </a:r>
          </a:p>
          <a:p>
            <a:pPr algn="ctr"/>
            <a:r>
              <a:rPr lang="en-US"/>
              <a:t>*113</a:t>
            </a:r>
          </a:p>
        </p:txBody>
      </p:sp>
      <p:sp>
        <p:nvSpPr>
          <p:cNvPr id="31756" name="AutoShape 9"/>
          <p:cNvSpPr>
            <a:spLocks noChangeArrowheads="1"/>
          </p:cNvSpPr>
          <p:nvPr/>
        </p:nvSpPr>
        <p:spPr bwMode="auto">
          <a:xfrm>
            <a:off x="2743200" y="1447800"/>
            <a:ext cx="990600" cy="914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Policy</a:t>
            </a:r>
          </a:p>
          <a:p>
            <a:pPr algn="ctr"/>
            <a:r>
              <a:rPr lang="en-US"/>
              <a:t>*111</a:t>
            </a:r>
          </a:p>
        </p:txBody>
      </p:sp>
      <p:sp>
        <p:nvSpPr>
          <p:cNvPr id="31757" name="AutoShape 10"/>
          <p:cNvSpPr>
            <a:spLocks noChangeArrowheads="1"/>
          </p:cNvSpPr>
          <p:nvPr/>
        </p:nvSpPr>
        <p:spPr bwMode="auto">
          <a:xfrm>
            <a:off x="152400" y="1447800"/>
            <a:ext cx="990600" cy="914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Rule</a:t>
            </a:r>
          </a:p>
          <a:p>
            <a:pPr algn="ctr"/>
            <a:r>
              <a:rPr lang="en-US"/>
              <a:t>*609</a:t>
            </a:r>
          </a:p>
        </p:txBody>
      </p:sp>
      <p:sp>
        <p:nvSpPr>
          <p:cNvPr id="31758" name="AutoShape 11"/>
          <p:cNvSpPr>
            <a:spLocks noChangeArrowheads="1"/>
          </p:cNvSpPr>
          <p:nvPr/>
        </p:nvSpPr>
        <p:spPr bwMode="auto">
          <a:xfrm>
            <a:off x="4876800" y="5791200"/>
            <a:ext cx="1828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Exit Condition</a:t>
            </a:r>
          </a:p>
          <a:p>
            <a:pPr algn="ctr"/>
            <a:r>
              <a:rPr lang="en-US" sz="1800"/>
              <a:t>*064</a:t>
            </a:r>
          </a:p>
        </p:txBody>
      </p:sp>
      <p:sp>
        <p:nvSpPr>
          <p:cNvPr id="31759" name="AutoShape 12"/>
          <p:cNvSpPr>
            <a:spLocks noChangeArrowheads="1"/>
          </p:cNvSpPr>
          <p:nvPr/>
        </p:nvSpPr>
        <p:spPr bwMode="auto">
          <a:xfrm>
            <a:off x="3962400" y="2895600"/>
            <a:ext cx="1447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Template</a:t>
            </a:r>
          </a:p>
          <a:p>
            <a:pPr algn="ctr"/>
            <a:r>
              <a:rPr lang="en-US" sz="1800"/>
              <a:t>*254</a:t>
            </a:r>
          </a:p>
        </p:txBody>
      </p:sp>
      <p:sp>
        <p:nvSpPr>
          <p:cNvPr id="31760" name="AutoShape 13"/>
          <p:cNvSpPr>
            <a:spLocks noChangeArrowheads="1"/>
          </p:cNvSpPr>
          <p:nvPr/>
        </p:nvSpPr>
        <p:spPr bwMode="auto">
          <a:xfrm>
            <a:off x="5562600" y="2895600"/>
            <a:ext cx="1447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Form</a:t>
            </a:r>
          </a:p>
          <a:p>
            <a:pPr algn="ctr"/>
            <a:r>
              <a:rPr lang="en-US" sz="1800"/>
              <a:t>*068</a:t>
            </a:r>
            <a:endParaRPr lang="en-US"/>
          </a:p>
        </p:txBody>
      </p:sp>
      <p:sp>
        <p:nvSpPr>
          <p:cNvPr id="31761" name="AutoShape 14"/>
          <p:cNvSpPr>
            <a:spLocks noChangeArrowheads="1"/>
          </p:cNvSpPr>
          <p:nvPr/>
        </p:nvSpPr>
        <p:spPr bwMode="auto">
          <a:xfrm>
            <a:off x="533400" y="5638800"/>
            <a:ext cx="18288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Specification Rule</a:t>
            </a:r>
            <a:endParaRPr lang="en-US"/>
          </a:p>
        </p:txBody>
      </p:sp>
      <p:sp>
        <p:nvSpPr>
          <p:cNvPr id="31762" name="AutoShape 15"/>
          <p:cNvSpPr>
            <a:spLocks noChangeArrowheads="1"/>
          </p:cNvSpPr>
          <p:nvPr/>
        </p:nvSpPr>
        <p:spPr bwMode="auto">
          <a:xfrm>
            <a:off x="1295400" y="1447800"/>
            <a:ext cx="1295400" cy="914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Concept</a:t>
            </a:r>
          </a:p>
          <a:p>
            <a:pPr algn="ctr"/>
            <a:r>
              <a:rPr lang="en-US"/>
              <a:t>*595</a:t>
            </a:r>
          </a:p>
        </p:txBody>
      </p:sp>
      <p:sp>
        <p:nvSpPr>
          <p:cNvPr id="31763" name="Line 16"/>
          <p:cNvSpPr>
            <a:spLocks noChangeShapeType="1"/>
          </p:cNvSpPr>
          <p:nvPr/>
        </p:nvSpPr>
        <p:spPr bwMode="auto">
          <a:xfrm>
            <a:off x="4724400" y="48006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64" name="Line 17"/>
          <p:cNvSpPr>
            <a:spLocks noChangeShapeType="1"/>
          </p:cNvSpPr>
          <p:nvPr/>
        </p:nvSpPr>
        <p:spPr bwMode="auto">
          <a:xfrm>
            <a:off x="4724400" y="54102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65" name="Line 18"/>
          <p:cNvSpPr>
            <a:spLocks noChangeShapeType="1"/>
          </p:cNvSpPr>
          <p:nvPr/>
        </p:nvSpPr>
        <p:spPr bwMode="auto">
          <a:xfrm>
            <a:off x="4724400" y="6172200"/>
            <a:ext cx="1524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66" name="AutoShape 19"/>
          <p:cNvSpPr>
            <a:spLocks noChangeArrowheads="1"/>
          </p:cNvSpPr>
          <p:nvPr/>
        </p:nvSpPr>
        <p:spPr bwMode="auto">
          <a:xfrm>
            <a:off x="533400" y="3962400"/>
            <a:ext cx="18288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Concept Rule</a:t>
            </a:r>
            <a:endParaRPr lang="en-US"/>
          </a:p>
        </p:txBody>
      </p:sp>
      <p:sp>
        <p:nvSpPr>
          <p:cNvPr id="31767" name="AutoShape 20"/>
          <p:cNvSpPr>
            <a:spLocks noChangeArrowheads="1"/>
          </p:cNvSpPr>
          <p:nvPr/>
        </p:nvSpPr>
        <p:spPr bwMode="auto">
          <a:xfrm>
            <a:off x="533400" y="4419600"/>
            <a:ext cx="18288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Policy Rule</a:t>
            </a:r>
            <a:endParaRPr lang="en-US"/>
          </a:p>
        </p:txBody>
      </p:sp>
      <p:sp>
        <p:nvSpPr>
          <p:cNvPr id="31768" name="AutoShape 21"/>
          <p:cNvSpPr>
            <a:spLocks noChangeArrowheads="1"/>
          </p:cNvSpPr>
          <p:nvPr/>
        </p:nvSpPr>
        <p:spPr bwMode="auto">
          <a:xfrm>
            <a:off x="533400" y="6248400"/>
            <a:ext cx="18288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Other Rules</a:t>
            </a:r>
            <a:endParaRPr lang="en-US"/>
          </a:p>
        </p:txBody>
      </p:sp>
      <p:sp>
        <p:nvSpPr>
          <p:cNvPr id="31769" name="Line 22"/>
          <p:cNvSpPr>
            <a:spLocks noChangeShapeType="1"/>
          </p:cNvSpPr>
          <p:nvPr/>
        </p:nvSpPr>
        <p:spPr bwMode="auto">
          <a:xfrm>
            <a:off x="304800" y="2362200"/>
            <a:ext cx="0" cy="403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0" name="Line 23"/>
          <p:cNvSpPr>
            <a:spLocks noChangeShapeType="1"/>
          </p:cNvSpPr>
          <p:nvPr/>
        </p:nvSpPr>
        <p:spPr bwMode="auto">
          <a:xfrm>
            <a:off x="304800" y="41910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1" name="Line 24"/>
          <p:cNvSpPr>
            <a:spLocks noChangeShapeType="1"/>
          </p:cNvSpPr>
          <p:nvPr/>
        </p:nvSpPr>
        <p:spPr bwMode="auto">
          <a:xfrm>
            <a:off x="304800" y="46482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2" name="Line 25"/>
          <p:cNvSpPr>
            <a:spLocks noChangeShapeType="1"/>
          </p:cNvSpPr>
          <p:nvPr/>
        </p:nvSpPr>
        <p:spPr bwMode="auto">
          <a:xfrm>
            <a:off x="304800" y="50292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3" name="Line 26"/>
          <p:cNvSpPr>
            <a:spLocks noChangeShapeType="1"/>
          </p:cNvSpPr>
          <p:nvPr/>
        </p:nvSpPr>
        <p:spPr bwMode="auto">
          <a:xfrm>
            <a:off x="304800" y="59436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4" name="Line 27"/>
          <p:cNvSpPr>
            <a:spLocks noChangeShapeType="1"/>
          </p:cNvSpPr>
          <p:nvPr/>
        </p:nvSpPr>
        <p:spPr bwMode="auto">
          <a:xfrm>
            <a:off x="304800" y="64008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5" name="Line 28"/>
          <p:cNvSpPr>
            <a:spLocks noChangeShapeType="1"/>
          </p:cNvSpPr>
          <p:nvPr/>
        </p:nvSpPr>
        <p:spPr bwMode="auto">
          <a:xfrm>
            <a:off x="80010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6" name="Line 29"/>
          <p:cNvSpPr>
            <a:spLocks noChangeShapeType="1"/>
          </p:cNvSpPr>
          <p:nvPr/>
        </p:nvSpPr>
        <p:spPr bwMode="auto">
          <a:xfrm>
            <a:off x="63246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7" name="Line 30"/>
          <p:cNvSpPr>
            <a:spLocks noChangeShapeType="1"/>
          </p:cNvSpPr>
          <p:nvPr/>
        </p:nvSpPr>
        <p:spPr bwMode="auto">
          <a:xfrm>
            <a:off x="42672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8" name="Line 31"/>
          <p:cNvSpPr>
            <a:spLocks noChangeShapeType="1"/>
          </p:cNvSpPr>
          <p:nvPr/>
        </p:nvSpPr>
        <p:spPr bwMode="auto">
          <a:xfrm>
            <a:off x="32004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79" name="Line 32"/>
          <p:cNvSpPr>
            <a:spLocks noChangeShapeType="1"/>
          </p:cNvSpPr>
          <p:nvPr/>
        </p:nvSpPr>
        <p:spPr bwMode="auto">
          <a:xfrm>
            <a:off x="3048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0" name="AutoShape 33"/>
          <p:cNvSpPr>
            <a:spLocks noChangeArrowheads="1"/>
          </p:cNvSpPr>
          <p:nvPr/>
        </p:nvSpPr>
        <p:spPr bwMode="auto">
          <a:xfrm>
            <a:off x="2590800" y="4876800"/>
            <a:ext cx="18288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Process Structure</a:t>
            </a:r>
          </a:p>
        </p:txBody>
      </p:sp>
      <p:sp>
        <p:nvSpPr>
          <p:cNvPr id="31781" name="Line 34"/>
          <p:cNvSpPr>
            <a:spLocks noChangeShapeType="1"/>
          </p:cNvSpPr>
          <p:nvPr/>
        </p:nvSpPr>
        <p:spPr bwMode="auto">
          <a:xfrm>
            <a:off x="4724400" y="4800600"/>
            <a:ext cx="0" cy="1371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2" name="Line 35"/>
          <p:cNvSpPr>
            <a:spLocks noChangeShapeType="1"/>
          </p:cNvSpPr>
          <p:nvPr/>
        </p:nvSpPr>
        <p:spPr bwMode="auto">
          <a:xfrm>
            <a:off x="4419600" y="5029200"/>
            <a:ext cx="3048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3" name="Line 36"/>
          <p:cNvSpPr>
            <a:spLocks noChangeShapeType="1"/>
          </p:cNvSpPr>
          <p:nvPr/>
        </p:nvSpPr>
        <p:spPr bwMode="auto">
          <a:xfrm>
            <a:off x="2362200" y="50292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4" name="Line 37"/>
          <p:cNvSpPr>
            <a:spLocks noChangeShapeType="1"/>
          </p:cNvSpPr>
          <p:nvPr/>
        </p:nvSpPr>
        <p:spPr bwMode="auto">
          <a:xfrm>
            <a:off x="304800" y="1295400"/>
            <a:ext cx="76962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5" name="Line 38"/>
          <p:cNvSpPr>
            <a:spLocks noChangeShapeType="1"/>
          </p:cNvSpPr>
          <p:nvPr/>
        </p:nvSpPr>
        <p:spPr bwMode="auto">
          <a:xfrm>
            <a:off x="1981200" y="12954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6" name="Line 39"/>
          <p:cNvSpPr>
            <a:spLocks noChangeShapeType="1"/>
          </p:cNvSpPr>
          <p:nvPr/>
        </p:nvSpPr>
        <p:spPr bwMode="auto">
          <a:xfrm>
            <a:off x="2590800" y="9906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7" name="AutoShape 40"/>
          <p:cNvSpPr>
            <a:spLocks noChangeArrowheads="1"/>
          </p:cNvSpPr>
          <p:nvPr/>
        </p:nvSpPr>
        <p:spPr bwMode="auto">
          <a:xfrm>
            <a:off x="533400" y="3505200"/>
            <a:ext cx="2667000" cy="3810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Generic Specification Rule</a:t>
            </a:r>
            <a:endParaRPr lang="en-US"/>
          </a:p>
        </p:txBody>
      </p:sp>
      <p:sp>
        <p:nvSpPr>
          <p:cNvPr id="31788" name="Line 41"/>
          <p:cNvSpPr>
            <a:spLocks noChangeShapeType="1"/>
          </p:cNvSpPr>
          <p:nvPr/>
        </p:nvSpPr>
        <p:spPr bwMode="auto">
          <a:xfrm>
            <a:off x="304800" y="3733800"/>
            <a:ext cx="228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89" name="AutoShape 42"/>
          <p:cNvSpPr>
            <a:spLocks noChangeArrowheads="1"/>
          </p:cNvSpPr>
          <p:nvPr/>
        </p:nvSpPr>
        <p:spPr bwMode="auto">
          <a:xfrm>
            <a:off x="7239000" y="2895600"/>
            <a:ext cx="1524000" cy="53340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Other</a:t>
            </a:r>
          </a:p>
        </p:txBody>
      </p:sp>
      <p:sp>
        <p:nvSpPr>
          <p:cNvPr id="31790" name="Line 43"/>
          <p:cNvSpPr>
            <a:spLocks noChangeShapeType="1"/>
          </p:cNvSpPr>
          <p:nvPr/>
        </p:nvSpPr>
        <p:spPr bwMode="auto">
          <a:xfrm>
            <a:off x="4572000" y="2667000"/>
            <a:ext cx="34290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91" name="Line 44"/>
          <p:cNvSpPr>
            <a:spLocks noChangeShapeType="1"/>
          </p:cNvSpPr>
          <p:nvPr/>
        </p:nvSpPr>
        <p:spPr bwMode="auto">
          <a:xfrm>
            <a:off x="6324600" y="23622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92" name="Line 45"/>
          <p:cNvSpPr>
            <a:spLocks noChangeShapeType="1"/>
          </p:cNvSpPr>
          <p:nvPr/>
        </p:nvSpPr>
        <p:spPr bwMode="auto">
          <a:xfrm>
            <a:off x="4572000" y="2667000"/>
            <a:ext cx="0" cy="22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93" name="Line 46"/>
          <p:cNvSpPr>
            <a:spLocks noChangeShapeType="1"/>
          </p:cNvSpPr>
          <p:nvPr/>
        </p:nvSpPr>
        <p:spPr bwMode="auto">
          <a:xfrm>
            <a:off x="6172200" y="2667000"/>
            <a:ext cx="0" cy="22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94" name="Line 47"/>
          <p:cNvSpPr>
            <a:spLocks noChangeShapeType="1"/>
          </p:cNvSpPr>
          <p:nvPr/>
        </p:nvSpPr>
        <p:spPr bwMode="auto">
          <a:xfrm>
            <a:off x="8001000" y="2667000"/>
            <a:ext cx="0" cy="22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31795" name="Rectangle 48"/>
          <p:cNvSpPr>
            <a:spLocks noGrp="1" noChangeArrowheads="1"/>
          </p:cNvSpPr>
          <p:nvPr>
            <p:ph type="title" idx="4294967295"/>
          </p:nvPr>
        </p:nvSpPr>
        <p:spPr>
          <a:xfrm>
            <a:off x="1986768" y="28480"/>
            <a:ext cx="4419600" cy="962120"/>
          </a:xfrm>
        </p:spPr>
        <p:style>
          <a:lnRef idx="1">
            <a:schemeClr val="accent5"/>
          </a:lnRef>
          <a:fillRef idx="2">
            <a:schemeClr val="accent5"/>
          </a:fillRef>
          <a:effectRef idx="1">
            <a:schemeClr val="accent5"/>
          </a:effectRef>
          <a:fontRef idx="minor">
            <a:schemeClr val="dk1"/>
          </a:fontRef>
        </p:style>
        <p:txBody>
          <a:bodyPr/>
          <a:lstStyle/>
          <a:p>
            <a:pPr eaLnBrk="1" hangingPunct="1"/>
            <a:r>
              <a:rPr lang="nb-NO">
                <a:latin typeface="Arial" charset="0"/>
              </a:rPr>
              <a:t>Standard *138</a:t>
            </a:r>
          </a:p>
        </p:txBody>
      </p:sp>
    </p:spTree>
    <p:extLst>
      <p:ext uri="{BB962C8B-B14F-4D97-AF65-F5344CB8AC3E}">
        <p14:creationId xmlns:p14="http://schemas.microsoft.com/office/powerpoint/2010/main" val="23296220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BB610AD-47CE-044A-9031-F3E7C8D7F562}" type="datetime3">
              <a:rPr lang="en-GB" sz="1400" smtClean="0"/>
              <a:t>15 January 2014</a:t>
            </a:fld>
            <a:endParaRPr lang="en-US" sz="1400"/>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73540B28-1E64-4A4B-9CA2-1276928F2E14}" type="slidenum">
              <a:rPr lang="en-US" sz="1400"/>
              <a:pPr/>
              <a:t>61</a:t>
            </a:fld>
            <a:endParaRPr lang="en-US" sz="1400"/>
          </a:p>
        </p:txBody>
      </p:sp>
      <p:sp>
        <p:nvSpPr>
          <p:cNvPr id="33798" name="Rectangle 2"/>
          <p:cNvSpPr>
            <a:spLocks noGrp="1" noChangeArrowheads="1"/>
          </p:cNvSpPr>
          <p:nvPr>
            <p:ph type="title"/>
          </p:nvPr>
        </p:nvSpPr>
        <p:spPr/>
        <p:txBody>
          <a:bodyPr/>
          <a:lstStyle/>
          <a:p>
            <a:pPr eaLnBrk="1" hangingPunct="1"/>
            <a:r>
              <a:rPr lang="en-US">
                <a:latin typeface="Arial" charset="0"/>
              </a:rPr>
              <a:t>Concept Glossary</a:t>
            </a:r>
            <a:br>
              <a:rPr lang="en-US">
                <a:latin typeface="Arial" charset="0"/>
              </a:rPr>
            </a:br>
            <a:endParaRPr lang="en-US">
              <a:latin typeface="Arial" charset="0"/>
            </a:endParaRPr>
          </a:p>
        </p:txBody>
      </p:sp>
      <p:sp>
        <p:nvSpPr>
          <p:cNvPr id="33799" name="Rectangle 3"/>
          <p:cNvSpPr>
            <a:spLocks noGrp="1" noChangeArrowheads="1"/>
          </p:cNvSpPr>
          <p:nvPr>
            <p:ph type="body" idx="1"/>
          </p:nvPr>
        </p:nvSpPr>
        <p:spPr>
          <a:xfrm>
            <a:off x="0" y="533400"/>
            <a:ext cx="4876800" cy="5562600"/>
          </a:xfrm>
        </p:spPr>
        <p:txBody>
          <a:bodyPr/>
          <a:lstStyle/>
          <a:p>
            <a:pPr lvl="2" eaLnBrk="1" hangingPunct="1">
              <a:lnSpc>
                <a:spcPct val="90000"/>
              </a:lnSpc>
              <a:spcBef>
                <a:spcPts val="1200"/>
              </a:spcBef>
              <a:spcAft>
                <a:spcPts val="300"/>
              </a:spcAft>
            </a:pPr>
            <a:r>
              <a:rPr lang="en-US" sz="1600" b="1">
                <a:latin typeface="Arial" charset="0"/>
                <a:ea typeface="ＭＳ Ｐゴシック" charset="0"/>
              </a:rPr>
              <a:t>Glossary Purpose.</a:t>
            </a:r>
          </a:p>
          <a:p>
            <a:pPr eaLnBrk="1" hangingPunct="1">
              <a:lnSpc>
                <a:spcPct val="90000"/>
              </a:lnSpc>
              <a:spcBef>
                <a:spcPts val="300"/>
              </a:spcBef>
              <a:spcAft>
                <a:spcPts val="300"/>
              </a:spcAft>
            </a:pPr>
            <a:r>
              <a:rPr lang="en-US" sz="2000">
                <a:latin typeface="Arial" charset="0"/>
              </a:rPr>
              <a:t>The central purpose of this Planguage glossary is to define </a:t>
            </a:r>
            <a:r>
              <a:rPr lang="ja-JP" altLang="en-US" sz="2000">
                <a:latin typeface="Arial" charset="0"/>
              </a:rPr>
              <a:t>‘</a:t>
            </a:r>
            <a:r>
              <a:rPr lang="en-US" sz="2000">
                <a:latin typeface="Arial" charset="0"/>
              </a:rPr>
              <a:t>Concepts</a:t>
            </a:r>
            <a:r>
              <a:rPr lang="ja-JP" altLang="en-US" sz="2000">
                <a:latin typeface="Arial" charset="0"/>
              </a:rPr>
              <a:t>’</a:t>
            </a:r>
            <a:r>
              <a:rPr lang="en-US" sz="2000">
                <a:latin typeface="Arial" charset="0"/>
              </a:rPr>
              <a:t> – not words. </a:t>
            </a:r>
          </a:p>
          <a:p>
            <a:pPr eaLnBrk="1" hangingPunct="1">
              <a:lnSpc>
                <a:spcPct val="90000"/>
              </a:lnSpc>
              <a:spcBef>
                <a:spcPts val="300"/>
              </a:spcBef>
              <a:spcAft>
                <a:spcPts val="300"/>
              </a:spcAft>
            </a:pPr>
            <a:r>
              <a:rPr lang="en-US" sz="2000">
                <a:latin typeface="Arial" charset="0"/>
              </a:rPr>
              <a:t>These concepts have many </a:t>
            </a:r>
            <a:r>
              <a:rPr lang="ja-JP" altLang="en-US" sz="2000">
                <a:latin typeface="Arial" charset="0"/>
              </a:rPr>
              <a:t>‘</a:t>
            </a:r>
            <a:r>
              <a:rPr lang="en-US" sz="2000">
                <a:latin typeface="Arial" charset="0"/>
              </a:rPr>
              <a:t>names</a:t>
            </a:r>
            <a:r>
              <a:rPr lang="ja-JP" altLang="en-US" sz="2000">
                <a:latin typeface="Arial" charset="0"/>
              </a:rPr>
              <a:t>’</a:t>
            </a:r>
            <a:r>
              <a:rPr lang="en-US" sz="2000">
                <a:latin typeface="Arial" charset="0"/>
              </a:rPr>
              <a:t> (or </a:t>
            </a:r>
            <a:r>
              <a:rPr lang="ja-JP" altLang="en-US" sz="2000">
                <a:latin typeface="Arial" charset="0"/>
              </a:rPr>
              <a:t>‘</a:t>
            </a:r>
            <a:r>
              <a:rPr lang="en-US" sz="2000">
                <a:latin typeface="Arial" charset="0"/>
              </a:rPr>
              <a:t>tags</a:t>
            </a:r>
            <a:r>
              <a:rPr lang="ja-JP" altLang="en-US" sz="2000">
                <a:latin typeface="Arial" charset="0"/>
              </a:rPr>
              <a:t>’</a:t>
            </a:r>
            <a:r>
              <a:rPr lang="en-US" sz="2000">
                <a:latin typeface="Arial" charset="0"/>
              </a:rPr>
              <a:t> in Planguage) and attributes. </a:t>
            </a:r>
          </a:p>
          <a:p>
            <a:pPr eaLnBrk="1" hangingPunct="1">
              <a:lnSpc>
                <a:spcPct val="90000"/>
              </a:lnSpc>
              <a:spcBef>
                <a:spcPts val="300"/>
              </a:spcBef>
              <a:spcAft>
                <a:spcPts val="300"/>
              </a:spcAft>
            </a:pPr>
            <a:r>
              <a:rPr lang="en-US" sz="2000">
                <a:latin typeface="Arial" charset="0"/>
              </a:rPr>
              <a:t>The </a:t>
            </a:r>
            <a:r>
              <a:rPr lang="ja-JP" altLang="en-US" sz="2000">
                <a:latin typeface="Arial" charset="0"/>
              </a:rPr>
              <a:t>‘</a:t>
            </a:r>
            <a:r>
              <a:rPr lang="en-US" sz="2000">
                <a:latin typeface="Arial" charset="0"/>
              </a:rPr>
              <a:t>names</a:t>
            </a:r>
            <a:r>
              <a:rPr lang="ja-JP" altLang="en-US" sz="2000">
                <a:latin typeface="Arial" charset="0"/>
              </a:rPr>
              <a:t>’</a:t>
            </a:r>
            <a:r>
              <a:rPr lang="en-US" sz="2000">
                <a:latin typeface="Arial" charset="0"/>
              </a:rPr>
              <a:t> function as </a:t>
            </a:r>
            <a:r>
              <a:rPr lang="ja-JP" altLang="en-US" sz="2000">
                <a:latin typeface="Arial" charset="0"/>
              </a:rPr>
              <a:t>‘</a:t>
            </a:r>
            <a:r>
              <a:rPr lang="en-US" sz="2000">
                <a:latin typeface="Arial" charset="0"/>
              </a:rPr>
              <a:t>pointers</a:t>
            </a:r>
            <a:r>
              <a:rPr lang="ja-JP" altLang="en-US" sz="2000">
                <a:latin typeface="Arial" charset="0"/>
              </a:rPr>
              <a:t>’</a:t>
            </a:r>
            <a:r>
              <a:rPr lang="en-US" sz="2000">
                <a:latin typeface="Arial" charset="0"/>
              </a:rPr>
              <a:t> to the concept, but </a:t>
            </a:r>
            <a:r>
              <a:rPr lang="en-US" sz="2000" i="1">
                <a:latin typeface="Arial" charset="0"/>
              </a:rPr>
              <a:t>names do not change or determine the concept itself</a:t>
            </a:r>
            <a:r>
              <a:rPr lang="en-US" sz="2000">
                <a:latin typeface="Arial" charset="0"/>
              </a:rPr>
              <a:t>. </a:t>
            </a:r>
          </a:p>
          <a:p>
            <a:pPr eaLnBrk="1" hangingPunct="1">
              <a:lnSpc>
                <a:spcPct val="90000"/>
              </a:lnSpc>
              <a:spcBef>
                <a:spcPts val="300"/>
              </a:spcBef>
              <a:spcAft>
                <a:spcPts val="300"/>
              </a:spcAft>
            </a:pPr>
            <a:r>
              <a:rPr lang="en-US" sz="2000">
                <a:latin typeface="Arial" charset="0"/>
              </a:rPr>
              <a:t>Names, numbers and icons merely </a:t>
            </a:r>
            <a:r>
              <a:rPr lang="en-US" sz="2000" i="1">
                <a:latin typeface="Arial" charset="0"/>
              </a:rPr>
              <a:t>cross-reference</a:t>
            </a:r>
            <a:r>
              <a:rPr lang="en-US" sz="2000">
                <a:latin typeface="Arial" charset="0"/>
              </a:rPr>
              <a:t> the concept.</a:t>
            </a:r>
          </a:p>
          <a:p>
            <a:pPr eaLnBrk="1" hangingPunct="1">
              <a:lnSpc>
                <a:spcPct val="90000"/>
              </a:lnSpc>
              <a:spcBef>
                <a:spcPts val="300"/>
              </a:spcBef>
              <a:spcAft>
                <a:spcPts val="300"/>
              </a:spcAft>
            </a:pPr>
            <a:r>
              <a:rPr lang="en-US" sz="2000">
                <a:latin typeface="Arial" charset="0"/>
              </a:rPr>
              <a:t>The central, universal identification tag of a concept is its unique number, prefaced by an asterisk (*001 etc.). </a:t>
            </a:r>
          </a:p>
          <a:p>
            <a:pPr eaLnBrk="1" hangingPunct="1">
              <a:lnSpc>
                <a:spcPct val="90000"/>
              </a:lnSpc>
              <a:spcBef>
                <a:spcPts val="300"/>
              </a:spcBef>
              <a:spcAft>
                <a:spcPts val="300"/>
              </a:spcAft>
            </a:pPr>
            <a:r>
              <a:rPr lang="en-US" sz="2000">
                <a:latin typeface="Arial" charset="0"/>
              </a:rPr>
              <a:t>This device is designed to allow and enable full or partial translation to various international languages, and to corporate dialects.  </a:t>
            </a:r>
          </a:p>
          <a:p>
            <a:pPr eaLnBrk="1" hangingPunct="1">
              <a:lnSpc>
                <a:spcPct val="90000"/>
              </a:lnSpc>
            </a:pPr>
            <a:endParaRPr lang="en-US" sz="2000">
              <a:latin typeface="Arial" charset="0"/>
            </a:endParaRPr>
          </a:p>
        </p:txBody>
      </p:sp>
      <p:graphicFrame>
        <p:nvGraphicFramePr>
          <p:cNvPr id="33794" name="Object 2"/>
          <p:cNvGraphicFramePr>
            <a:graphicFrameLocks noChangeAspect="1"/>
          </p:cNvGraphicFramePr>
          <p:nvPr/>
        </p:nvGraphicFramePr>
        <p:xfrm>
          <a:off x="4046538" y="990600"/>
          <a:ext cx="5097462" cy="3557588"/>
        </p:xfrm>
        <a:graphic>
          <a:graphicData uri="http://schemas.openxmlformats.org/presentationml/2006/ole">
            <mc:AlternateContent xmlns:mc="http://schemas.openxmlformats.org/markup-compatibility/2006">
              <mc:Choice xmlns:v="urn:schemas-microsoft-com:vml" Requires="v">
                <p:oleObj spid="_x0000_s26705" name="Document" r:id="rId4" imgW="5096256" imgH="3557016" progId="Word.Document.8">
                  <p:embed/>
                </p:oleObj>
              </mc:Choice>
              <mc:Fallback>
                <p:oleObj name="Document" r:id="rId4" imgW="5096256" imgH="355701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990600"/>
                        <a:ext cx="5097462" cy="355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6842244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FC67F64-D648-1148-A1F8-915022D54D52}" type="datetime3">
              <a:rPr lang="en-GB" sz="1400" smtClean="0"/>
              <a:t>15 January 2014</a:t>
            </a:fld>
            <a:endParaRPr lang="en-US" sz="1400"/>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8453B72-852B-CA4A-918C-0A9788608EDF}" type="slidenum">
              <a:rPr lang="en-US" sz="1400"/>
              <a:pPr/>
              <a:t>62</a:t>
            </a:fld>
            <a:endParaRPr lang="en-US" sz="1400"/>
          </a:p>
        </p:txBody>
      </p:sp>
      <p:sp>
        <p:nvSpPr>
          <p:cNvPr id="34821" name="Rectangle 2"/>
          <p:cNvSpPr>
            <a:spLocks noGrp="1" noChangeArrowheads="1"/>
          </p:cNvSpPr>
          <p:nvPr>
            <p:ph type="title"/>
          </p:nvPr>
        </p:nvSpPr>
        <p:spPr>
          <a:xfrm>
            <a:off x="457200" y="-128102"/>
            <a:ext cx="8229600" cy="1143000"/>
          </a:xfrm>
        </p:spPr>
        <p:txBody>
          <a:bodyPr/>
          <a:lstStyle/>
          <a:p>
            <a:pPr eaLnBrk="1" hangingPunct="1"/>
            <a:r>
              <a:rPr lang="en-US" dirty="0">
                <a:latin typeface="Arial" charset="0"/>
              </a:rPr>
              <a:t>Graphical </a:t>
            </a:r>
            <a:r>
              <a:rPr lang="en-US" dirty="0" err="1" smtClean="0">
                <a:latin typeface="Arial" charset="0"/>
              </a:rPr>
              <a:t>Modelling</a:t>
            </a:r>
            <a:r>
              <a:rPr lang="en-US" dirty="0" smtClean="0">
                <a:latin typeface="Arial" charset="0"/>
              </a:rPr>
              <a:t> Language</a:t>
            </a:r>
            <a:r>
              <a:rPr lang="en-US" dirty="0">
                <a:latin typeface="Arial" charset="0"/>
              </a:rPr>
              <a:t/>
            </a:r>
            <a:br>
              <a:rPr lang="en-US" dirty="0">
                <a:latin typeface="Arial" charset="0"/>
              </a:rPr>
            </a:br>
            <a:endParaRPr lang="en-US" dirty="0">
              <a:latin typeface="Arial" charset="0"/>
            </a:endParaRPr>
          </a:p>
        </p:txBody>
      </p:sp>
      <p:sp>
        <p:nvSpPr>
          <p:cNvPr id="34822" name="Rectangle 3"/>
          <p:cNvSpPr>
            <a:spLocks noGrp="1" noChangeArrowheads="1"/>
          </p:cNvSpPr>
          <p:nvPr>
            <p:ph type="body" idx="1"/>
          </p:nvPr>
        </p:nvSpPr>
        <p:spPr>
          <a:xfrm>
            <a:off x="457200" y="960352"/>
            <a:ext cx="4499107" cy="5165811"/>
          </a:xfrm>
        </p:spPr>
        <p:txBody>
          <a:bodyPr/>
          <a:lstStyle/>
          <a:p>
            <a:pPr eaLnBrk="1" hangingPunct="1">
              <a:lnSpc>
                <a:spcPct val="90000"/>
              </a:lnSpc>
            </a:pPr>
            <a:r>
              <a:rPr lang="en-US" sz="2400" dirty="0">
                <a:latin typeface="Arial" charset="0"/>
              </a:rPr>
              <a:t>For many concepts we have defined graphical symbols</a:t>
            </a:r>
          </a:p>
          <a:p>
            <a:pPr eaLnBrk="1" hangingPunct="1">
              <a:lnSpc>
                <a:spcPct val="90000"/>
              </a:lnSpc>
            </a:pPr>
            <a:r>
              <a:rPr lang="en-US" sz="2400" dirty="0">
                <a:latin typeface="Arial" charset="0"/>
              </a:rPr>
              <a:t>Keyed Icons:</a:t>
            </a:r>
          </a:p>
          <a:p>
            <a:pPr lvl="1" eaLnBrk="1" hangingPunct="1">
              <a:lnSpc>
                <a:spcPct val="90000"/>
              </a:lnSpc>
            </a:pPr>
            <a:r>
              <a:rPr lang="en-US" sz="2000" dirty="0">
                <a:latin typeface="Arial" charset="0"/>
                <a:ea typeface="ＭＳ Ｐゴシック" charset="0"/>
              </a:rPr>
              <a:t>So that symbols can be keyed in combination with text specification</a:t>
            </a:r>
          </a:p>
          <a:p>
            <a:pPr lvl="1" eaLnBrk="1" hangingPunct="1">
              <a:lnSpc>
                <a:spcPct val="90000"/>
              </a:lnSpc>
            </a:pPr>
            <a:r>
              <a:rPr lang="en-US" sz="2000" dirty="0">
                <a:latin typeface="Arial" charset="0"/>
                <a:ea typeface="ＭＳ Ｐゴシック" charset="0"/>
              </a:rPr>
              <a:t>Similar to corresponding drawn icons</a:t>
            </a:r>
          </a:p>
          <a:p>
            <a:pPr eaLnBrk="1" hangingPunct="1">
              <a:lnSpc>
                <a:spcPct val="90000"/>
              </a:lnSpc>
            </a:pPr>
            <a:r>
              <a:rPr lang="en-US" sz="2400" dirty="0">
                <a:latin typeface="Arial" charset="0"/>
              </a:rPr>
              <a:t>Drawn icons:</a:t>
            </a:r>
          </a:p>
          <a:p>
            <a:pPr lvl="1" eaLnBrk="1" hangingPunct="1">
              <a:lnSpc>
                <a:spcPct val="90000"/>
              </a:lnSpc>
            </a:pPr>
            <a:r>
              <a:rPr lang="en-US" sz="2000" dirty="0">
                <a:latin typeface="Arial" charset="0"/>
                <a:ea typeface="ＭＳ Ｐゴシック" charset="0"/>
              </a:rPr>
              <a:t>Suitable for graphical presentation</a:t>
            </a:r>
          </a:p>
          <a:p>
            <a:pPr eaLnBrk="1" hangingPunct="1">
              <a:lnSpc>
                <a:spcPct val="90000"/>
              </a:lnSpc>
            </a:pPr>
            <a:r>
              <a:rPr lang="en-US" sz="2400" dirty="0">
                <a:latin typeface="Arial" charset="0"/>
              </a:rPr>
              <a:t>Why?</a:t>
            </a:r>
          </a:p>
          <a:p>
            <a:pPr lvl="1" eaLnBrk="1" hangingPunct="1">
              <a:lnSpc>
                <a:spcPct val="90000"/>
              </a:lnSpc>
            </a:pPr>
            <a:r>
              <a:rPr lang="en-US" sz="2000" dirty="0">
                <a:latin typeface="Arial" charset="0"/>
                <a:ea typeface="ＭＳ Ｐゴシック" charset="0"/>
              </a:rPr>
              <a:t>International language</a:t>
            </a:r>
          </a:p>
          <a:p>
            <a:pPr lvl="1" eaLnBrk="1" hangingPunct="1">
              <a:lnSpc>
                <a:spcPct val="90000"/>
              </a:lnSpc>
            </a:pPr>
            <a:r>
              <a:rPr lang="en-US" sz="2000" dirty="0">
                <a:latin typeface="Arial" charset="0"/>
                <a:ea typeface="ＭＳ Ｐゴシック" charset="0"/>
              </a:rPr>
              <a:t>Avoids debates over word choice</a:t>
            </a:r>
          </a:p>
          <a:p>
            <a:pPr lvl="1" eaLnBrk="1" hangingPunct="1">
              <a:lnSpc>
                <a:spcPct val="90000"/>
              </a:lnSpc>
            </a:pPr>
            <a:r>
              <a:rPr lang="en-US" sz="2000" dirty="0">
                <a:latin typeface="Arial" charset="0"/>
                <a:ea typeface="ＭＳ Ｐゴシック" charset="0"/>
              </a:rPr>
              <a:t>Short notation</a:t>
            </a:r>
          </a:p>
          <a:p>
            <a:pPr lvl="1" eaLnBrk="1" hangingPunct="1">
              <a:lnSpc>
                <a:spcPct val="90000"/>
              </a:lnSpc>
            </a:pPr>
            <a:endParaRPr lang="en-US" sz="2000" dirty="0">
              <a:latin typeface="Arial" charset="0"/>
              <a:ea typeface="ＭＳ Ｐゴシック" charset="0"/>
            </a:endParaRPr>
          </a:p>
        </p:txBody>
      </p:sp>
      <p:sp>
        <p:nvSpPr>
          <p:cNvPr id="17412" name="Text Box 4"/>
          <p:cNvSpPr txBox="1">
            <a:spLocks noChangeArrowheads="1"/>
          </p:cNvSpPr>
          <p:nvPr/>
        </p:nvSpPr>
        <p:spPr bwMode="auto">
          <a:xfrm>
            <a:off x="5181600" y="609600"/>
            <a:ext cx="3733800" cy="548640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ts val="1200"/>
              </a:spcBef>
              <a:spcAft>
                <a:spcPts val="300"/>
              </a:spcAft>
            </a:pPr>
            <a:r>
              <a:rPr lang="en-GB" sz="1600" b="1">
                <a:solidFill>
                  <a:srgbClr val="000000"/>
                </a:solidFill>
                <a:latin typeface="Arial" charset="0"/>
              </a:rPr>
              <a:t>PLANGUAGE  TERM     Keyed ICON</a:t>
            </a:r>
          </a:p>
          <a:p>
            <a:endParaRPr lang="en-GB" sz="500" b="1" i="1">
              <a:solidFill>
                <a:srgbClr val="000000"/>
              </a:solidFill>
              <a:latin typeface="Arial" charset="0"/>
            </a:endParaRPr>
          </a:p>
          <a:p>
            <a:r>
              <a:rPr lang="en-GB" sz="700" b="1" i="1">
                <a:solidFill>
                  <a:srgbClr val="000000"/>
                </a:solidFill>
                <a:latin typeface="Arial" charset="0"/>
              </a:rPr>
              <a:t>	Planguage Concept</a:t>
            </a:r>
          </a:p>
          <a:p>
            <a:endParaRPr lang="en-GB" sz="500" b="1">
              <a:solidFill>
                <a:srgbClr val="000000"/>
              </a:solidFill>
              <a:latin typeface="Arial" charset="0"/>
            </a:endParaRPr>
          </a:p>
          <a:p>
            <a:r>
              <a:rPr lang="en-GB" sz="900" b="1">
                <a:solidFill>
                  <a:srgbClr val="000000"/>
                </a:solidFill>
                <a:latin typeface="Arial" charset="0"/>
              </a:rPr>
              <a:t>Gist:			</a:t>
            </a:r>
            <a:r>
              <a:rPr lang="en-GB" sz="1200" b="1">
                <a:solidFill>
                  <a:srgbClr val="000000"/>
                </a:solidFill>
                <a:latin typeface="Arial" charset="0"/>
              </a:rPr>
              <a:t>∑</a:t>
            </a:r>
          </a:p>
          <a:p>
            <a:endParaRPr lang="en-GB" sz="500" b="1">
              <a:solidFill>
                <a:srgbClr val="000000"/>
              </a:solidFill>
              <a:latin typeface="Arial" charset="0"/>
            </a:endParaRPr>
          </a:p>
          <a:p>
            <a:r>
              <a:rPr lang="en-GB" sz="900" b="1">
                <a:solidFill>
                  <a:srgbClr val="000000"/>
                </a:solidFill>
                <a:latin typeface="Arial" charset="0"/>
              </a:rPr>
              <a:t>Ambition Level:			@</a:t>
            </a:r>
            <a:r>
              <a:rPr lang="en-GB" sz="1200" b="1">
                <a:solidFill>
                  <a:srgbClr val="000000"/>
                </a:solidFill>
                <a:latin typeface="Arial" charset="0"/>
              </a:rPr>
              <a:t>.∑</a:t>
            </a:r>
            <a:endParaRPr lang="en-GB" sz="900" b="1">
              <a:solidFill>
                <a:srgbClr val="000000"/>
              </a:solidFill>
              <a:latin typeface="Arial" charset="0"/>
            </a:endParaRPr>
          </a:p>
          <a:p>
            <a:endParaRPr lang="en-GB" sz="500" b="1">
              <a:solidFill>
                <a:srgbClr val="000000"/>
              </a:solidFill>
              <a:latin typeface="Arial" charset="0"/>
            </a:endParaRPr>
          </a:p>
          <a:p>
            <a:r>
              <a:rPr lang="en-GB" sz="900" b="1">
                <a:solidFill>
                  <a:srgbClr val="000000"/>
                </a:solidFill>
                <a:latin typeface="Arial" charset="0"/>
              </a:rPr>
              <a:t>Scale:			</a:t>
            </a:r>
            <a:r>
              <a:rPr lang="en-GB" sz="1200" b="1">
                <a:solidFill>
                  <a:srgbClr val="000000"/>
                </a:solidFill>
                <a:latin typeface="Arial" charset="0"/>
              </a:rPr>
              <a:t>-|-|-</a:t>
            </a:r>
          </a:p>
          <a:p>
            <a:endParaRPr lang="en-GB" sz="500" b="1">
              <a:solidFill>
                <a:srgbClr val="000000"/>
              </a:solidFill>
              <a:latin typeface="Arial" charset="0"/>
            </a:endParaRPr>
          </a:p>
          <a:p>
            <a:r>
              <a:rPr lang="en-GB" sz="900" b="1">
                <a:solidFill>
                  <a:srgbClr val="000000"/>
                </a:solidFill>
                <a:latin typeface="Arial" charset="0"/>
              </a:rPr>
              <a:t>Meter:			</a:t>
            </a:r>
            <a:r>
              <a:rPr lang="en-GB" sz="1200" b="1">
                <a:solidFill>
                  <a:srgbClr val="000000"/>
                </a:solidFill>
                <a:latin typeface="Arial" charset="0"/>
              </a:rPr>
              <a:t>-|?|-</a:t>
            </a:r>
            <a:endParaRPr lang="en-GB" sz="1200">
              <a:solidFill>
                <a:srgbClr val="000000"/>
              </a:solidFill>
              <a:latin typeface="Arial" charset="0"/>
            </a:endParaRPr>
          </a:p>
          <a:p>
            <a:endParaRPr lang="en-GB" sz="700" b="1" i="1">
              <a:solidFill>
                <a:srgbClr val="000000"/>
              </a:solidFill>
              <a:latin typeface="Arial" charset="0"/>
            </a:endParaRPr>
          </a:p>
          <a:p>
            <a:r>
              <a:rPr lang="en-GB" sz="700" b="1" i="1">
                <a:solidFill>
                  <a:srgbClr val="000000"/>
                </a:solidFill>
                <a:latin typeface="Arial" charset="0"/>
              </a:rPr>
              <a:t>	TARGETS</a:t>
            </a:r>
          </a:p>
          <a:p>
            <a:endParaRPr lang="en-GB" sz="500" b="1">
              <a:solidFill>
                <a:srgbClr val="000000"/>
              </a:solidFill>
              <a:latin typeface="Arial" charset="0"/>
            </a:endParaRPr>
          </a:p>
          <a:p>
            <a:r>
              <a:rPr lang="en-GB" sz="900" b="1">
                <a:solidFill>
                  <a:srgbClr val="000000"/>
                </a:solidFill>
                <a:latin typeface="Arial" charset="0"/>
              </a:rPr>
              <a:t>Goal:			</a:t>
            </a:r>
            <a:r>
              <a:rPr lang="en-GB" sz="1200" b="1">
                <a:solidFill>
                  <a:srgbClr val="000000"/>
                </a:solidFill>
                <a:latin typeface="Arial" charset="0"/>
              </a:rPr>
              <a:t>&gt;</a:t>
            </a:r>
          </a:p>
          <a:p>
            <a:endParaRPr lang="en-GB" sz="500" b="1">
              <a:solidFill>
                <a:srgbClr val="000000"/>
              </a:solidFill>
              <a:latin typeface="Arial" charset="0"/>
            </a:endParaRPr>
          </a:p>
          <a:p>
            <a:r>
              <a:rPr lang="en-GB" sz="900" b="1">
                <a:solidFill>
                  <a:srgbClr val="000000"/>
                </a:solidFill>
                <a:latin typeface="Arial" charset="0"/>
              </a:rPr>
              <a:t>Stretch:			</a:t>
            </a:r>
            <a:r>
              <a:rPr lang="en-GB" sz="1200" b="1">
                <a:solidFill>
                  <a:srgbClr val="000000"/>
                </a:solidFill>
                <a:latin typeface="Arial" charset="0"/>
              </a:rPr>
              <a:t>&gt;+</a:t>
            </a:r>
          </a:p>
          <a:p>
            <a:endParaRPr lang="en-GB" sz="500" b="1">
              <a:solidFill>
                <a:srgbClr val="000000"/>
              </a:solidFill>
              <a:latin typeface="Arial" charset="0"/>
            </a:endParaRPr>
          </a:p>
          <a:p>
            <a:r>
              <a:rPr lang="en-GB" sz="900" b="1">
                <a:solidFill>
                  <a:srgbClr val="000000"/>
                </a:solidFill>
                <a:latin typeface="Arial" charset="0"/>
              </a:rPr>
              <a:t>Wish:			</a:t>
            </a:r>
            <a:r>
              <a:rPr lang="en-GB" sz="1200" b="1">
                <a:solidFill>
                  <a:srgbClr val="000000"/>
                </a:solidFill>
                <a:latin typeface="Arial" charset="0"/>
              </a:rPr>
              <a:t>&gt;?</a:t>
            </a:r>
          </a:p>
          <a:p>
            <a:endParaRPr lang="en-GB" sz="700" b="1">
              <a:solidFill>
                <a:srgbClr val="000000"/>
              </a:solidFill>
              <a:latin typeface="Arial" charset="0"/>
            </a:endParaRPr>
          </a:p>
          <a:p>
            <a:r>
              <a:rPr lang="en-GB" sz="700" b="1" i="1">
                <a:solidFill>
                  <a:srgbClr val="000000"/>
                </a:solidFill>
                <a:latin typeface="Arial" charset="0"/>
              </a:rPr>
              <a:t>	CONSTRAINTS</a:t>
            </a:r>
            <a:endParaRPr lang="en-GB" sz="700" i="1">
              <a:solidFill>
                <a:srgbClr val="000000"/>
              </a:solidFill>
              <a:latin typeface="Arial" charset="0"/>
            </a:endParaRPr>
          </a:p>
          <a:p>
            <a:endParaRPr lang="en-GB" sz="500" b="1">
              <a:solidFill>
                <a:srgbClr val="000000"/>
              </a:solidFill>
              <a:latin typeface="Arial" charset="0"/>
            </a:endParaRPr>
          </a:p>
          <a:p>
            <a:r>
              <a:rPr lang="en-GB" sz="900" b="1">
                <a:solidFill>
                  <a:srgbClr val="000000"/>
                </a:solidFill>
                <a:latin typeface="Arial" charset="0"/>
              </a:rPr>
              <a:t>Fail:			</a:t>
            </a:r>
            <a:r>
              <a:rPr lang="en-GB" sz="1200" b="1">
                <a:solidFill>
                  <a:srgbClr val="000000"/>
                </a:solidFill>
                <a:latin typeface="Arial" charset="0"/>
              </a:rPr>
              <a:t>&gt;&gt;</a:t>
            </a:r>
          </a:p>
          <a:p>
            <a:endParaRPr lang="en-GB" sz="500" b="1">
              <a:solidFill>
                <a:srgbClr val="000000"/>
              </a:solidFill>
              <a:latin typeface="Arial" charset="0"/>
            </a:endParaRPr>
          </a:p>
          <a:p>
            <a:r>
              <a:rPr lang="en-GB" sz="900" b="1">
                <a:solidFill>
                  <a:srgbClr val="000000"/>
                </a:solidFill>
                <a:latin typeface="Arial" charset="0"/>
              </a:rPr>
              <a:t>Survival Limit:			</a:t>
            </a:r>
            <a:r>
              <a:rPr lang="en-GB" sz="1200" b="1">
                <a:solidFill>
                  <a:srgbClr val="000000"/>
                </a:solidFill>
                <a:latin typeface="Arial" charset="0"/>
              </a:rPr>
              <a:t>[  ]</a:t>
            </a:r>
            <a:endParaRPr lang="en-GB" sz="1200" b="1">
              <a:solidFill>
                <a:srgbClr val="000000"/>
              </a:solidFill>
              <a:effectLst>
                <a:outerShdw blurRad="38100" dist="38100" dir="2700000" algn="tl">
                  <a:srgbClr val="DDDDDD"/>
                </a:outerShdw>
              </a:effectLst>
              <a:latin typeface="Arial" charset="0"/>
            </a:endParaRPr>
          </a:p>
          <a:p>
            <a:endParaRPr lang="en-GB" sz="700" b="1">
              <a:solidFill>
                <a:srgbClr val="000000"/>
              </a:solidFill>
              <a:effectLst>
                <a:outerShdw blurRad="38100" dist="38100" dir="2700000" algn="tl">
                  <a:srgbClr val="DDDDDD"/>
                </a:outerShdw>
              </a:effectLst>
              <a:latin typeface="Arial" charset="0"/>
            </a:endParaRPr>
          </a:p>
          <a:p>
            <a:r>
              <a:rPr lang="en-GB" sz="700" b="1" i="1">
                <a:solidFill>
                  <a:srgbClr val="000000"/>
                </a:solidFill>
                <a:latin typeface="Arial" charset="0"/>
              </a:rPr>
              <a:t>	SYSTEM SPACE CONDITIONS</a:t>
            </a:r>
          </a:p>
          <a:p>
            <a:endParaRPr lang="en-GB" sz="500" i="1">
              <a:solidFill>
                <a:srgbClr val="000000"/>
              </a:solidFill>
              <a:effectLst>
                <a:outerShdw blurRad="38100" dist="38100" dir="2700000" algn="tl">
                  <a:srgbClr val="DDDDDD"/>
                </a:outerShdw>
              </a:effectLst>
              <a:latin typeface="Arial" charset="0"/>
            </a:endParaRPr>
          </a:p>
          <a:p>
            <a:r>
              <a:rPr lang="en-GB" sz="700" i="1">
                <a:solidFill>
                  <a:srgbClr val="000000"/>
                </a:solidFill>
                <a:effectLst>
                  <a:outerShdw blurRad="38100" dist="38100" dir="2700000" algn="tl">
                    <a:srgbClr val="DDDDDD"/>
                  </a:outerShdw>
                </a:effectLst>
                <a:latin typeface="Arial" charset="0"/>
              </a:rPr>
              <a:t>Time, Place &amp; Event 		                       </a:t>
            </a:r>
            <a:r>
              <a:rPr lang="en-GB" sz="700" b="1" i="1">
                <a:solidFill>
                  <a:srgbClr val="000000"/>
                </a:solidFill>
                <a:effectLst>
                  <a:outerShdw blurRad="38100" dist="38100" dir="2700000" algn="tl">
                    <a:srgbClr val="DDDDDD"/>
                  </a:outerShdw>
                </a:effectLst>
                <a:latin typeface="Arial" charset="0"/>
              </a:rPr>
              <a:t> </a:t>
            </a:r>
            <a:r>
              <a:rPr lang="en-GB" sz="700" b="1">
                <a:solidFill>
                  <a:srgbClr val="000000"/>
                </a:solidFill>
                <a:effectLst>
                  <a:outerShdw blurRad="38100" dist="38100" dir="2700000" algn="tl">
                    <a:srgbClr val="DDDDDD"/>
                  </a:outerShdw>
                </a:effectLst>
                <a:latin typeface="Arial" charset="0"/>
              </a:rPr>
              <a:t>[</a:t>
            </a:r>
            <a:r>
              <a:rPr lang="en-GB" sz="700">
                <a:solidFill>
                  <a:srgbClr val="000000"/>
                </a:solidFill>
                <a:effectLst>
                  <a:outerShdw blurRad="38100" dist="38100" dir="2700000" algn="tl">
                    <a:srgbClr val="DDDDDD"/>
                  </a:outerShdw>
                </a:effectLst>
                <a:latin typeface="Arial" charset="0"/>
              </a:rPr>
              <a:t>qualifier conditions</a:t>
            </a:r>
            <a:r>
              <a:rPr lang="en-GB" sz="700" b="1">
                <a:solidFill>
                  <a:srgbClr val="000000"/>
                </a:solidFill>
                <a:effectLst>
                  <a:outerShdw blurRad="38100" dist="38100" dir="2700000" algn="tl">
                    <a:srgbClr val="DDDDDD"/>
                  </a:outerShdw>
                </a:effectLst>
                <a:latin typeface="Arial" charset="0"/>
              </a:rPr>
              <a:t>]</a:t>
            </a:r>
          </a:p>
          <a:p>
            <a:endParaRPr lang="en-GB" sz="500" b="1" i="1">
              <a:solidFill>
                <a:srgbClr val="000000"/>
              </a:solidFill>
              <a:latin typeface="Arial" charset="0"/>
            </a:endParaRPr>
          </a:p>
          <a:p>
            <a:r>
              <a:rPr lang="en-GB" sz="1000" b="1" i="1">
                <a:solidFill>
                  <a:srgbClr val="000000"/>
                </a:solidFill>
                <a:latin typeface="Arial" charset="0"/>
              </a:rPr>
              <a:t>	Background Information</a:t>
            </a:r>
            <a:r>
              <a:rPr lang="en-GB" sz="1600" b="1" i="1">
                <a:solidFill>
                  <a:srgbClr val="000000"/>
                </a:solidFill>
                <a:latin typeface="Arial" charset="0"/>
              </a:rPr>
              <a:t>: </a:t>
            </a:r>
          </a:p>
          <a:p>
            <a:endParaRPr lang="en-GB" sz="500" b="1">
              <a:solidFill>
                <a:srgbClr val="000000"/>
              </a:solidFill>
              <a:latin typeface="Arial" charset="0"/>
            </a:endParaRPr>
          </a:p>
          <a:p>
            <a:r>
              <a:rPr lang="en-GB" sz="900" b="1">
                <a:solidFill>
                  <a:srgbClr val="000000"/>
                </a:solidFill>
                <a:latin typeface="Arial" charset="0"/>
              </a:rPr>
              <a:t>Source:			</a:t>
            </a:r>
            <a:r>
              <a:rPr lang="en-GB" sz="1000" b="1">
                <a:solidFill>
                  <a:srgbClr val="000000"/>
                </a:solidFill>
                <a:latin typeface="Arial" charset="0"/>
              </a:rPr>
              <a:t>&lt;- </a:t>
            </a:r>
          </a:p>
          <a:p>
            <a:endParaRPr lang="en-GB" sz="500" b="1">
              <a:solidFill>
                <a:srgbClr val="000000"/>
              </a:solidFill>
              <a:latin typeface="Arial" charset="0"/>
            </a:endParaRPr>
          </a:p>
          <a:p>
            <a:r>
              <a:rPr lang="en-GB" sz="900" b="1">
                <a:solidFill>
                  <a:srgbClr val="000000"/>
                </a:solidFill>
                <a:latin typeface="Arial" charset="0"/>
              </a:rPr>
              <a:t>Comment:			</a:t>
            </a:r>
            <a:r>
              <a:rPr lang="en-GB" sz="1000" b="1">
                <a:solidFill>
                  <a:srgbClr val="000000"/>
                </a:solidFill>
                <a:latin typeface="Arial" charset="0"/>
              </a:rPr>
              <a:t>“</a:t>
            </a:r>
            <a:r>
              <a:rPr lang="en-GB" sz="1000" b="1" i="1">
                <a:solidFill>
                  <a:srgbClr val="000000"/>
                </a:solidFill>
                <a:latin typeface="Arial" charset="0"/>
              </a:rPr>
              <a:t>text.</a:t>
            </a:r>
            <a:r>
              <a:rPr lang="en-GB" sz="1000" b="1">
                <a:solidFill>
                  <a:srgbClr val="000000"/>
                </a:solidFill>
                <a:latin typeface="Arial" charset="0"/>
              </a:rPr>
              <a:t>”</a:t>
            </a:r>
          </a:p>
          <a:p>
            <a:endParaRPr lang="en-GB" sz="700" b="1" i="1">
              <a:solidFill>
                <a:srgbClr val="000000"/>
              </a:solidFill>
              <a:latin typeface="Arial" charset="0"/>
            </a:endParaRPr>
          </a:p>
          <a:p>
            <a:endParaRPr lang="en-GB" sz="500" b="1" i="1">
              <a:solidFill>
                <a:srgbClr val="000000"/>
              </a:solidFill>
              <a:latin typeface="Arial" charset="0"/>
            </a:endParaRPr>
          </a:p>
          <a:p>
            <a:r>
              <a:rPr lang="en-GB" sz="700" b="1" i="1">
                <a:solidFill>
                  <a:srgbClr val="000000"/>
                </a:solidFill>
                <a:latin typeface="Arial" charset="0"/>
              </a:rPr>
              <a:t>	        BENCHMARKS</a:t>
            </a:r>
          </a:p>
          <a:p>
            <a:endParaRPr lang="en-GB" sz="500" b="1">
              <a:solidFill>
                <a:srgbClr val="000000"/>
              </a:solidFill>
              <a:latin typeface="Arial" charset="0"/>
            </a:endParaRPr>
          </a:p>
          <a:p>
            <a:r>
              <a:rPr lang="en-GB" sz="900" b="1">
                <a:solidFill>
                  <a:srgbClr val="000000"/>
                </a:solidFill>
                <a:latin typeface="Arial" charset="0"/>
              </a:rPr>
              <a:t>Past:			</a:t>
            </a:r>
            <a:r>
              <a:rPr lang="en-GB" sz="1000" b="1">
                <a:solidFill>
                  <a:srgbClr val="000000"/>
                </a:solidFill>
                <a:latin typeface="Arial" charset="0"/>
              </a:rPr>
              <a:t>&lt;</a:t>
            </a:r>
          </a:p>
          <a:p>
            <a:endParaRPr lang="en-GB" sz="500" b="1">
              <a:solidFill>
                <a:srgbClr val="000000"/>
              </a:solidFill>
              <a:latin typeface="Arial" charset="0"/>
            </a:endParaRPr>
          </a:p>
          <a:p>
            <a:r>
              <a:rPr lang="en-GB" sz="900" b="1">
                <a:solidFill>
                  <a:srgbClr val="000000"/>
                </a:solidFill>
                <a:latin typeface="Arial" charset="0"/>
              </a:rPr>
              <a:t>Record:			</a:t>
            </a:r>
            <a:r>
              <a:rPr lang="en-GB" sz="1000" b="1">
                <a:solidFill>
                  <a:srgbClr val="000000"/>
                </a:solidFill>
                <a:latin typeface="Arial" charset="0"/>
              </a:rPr>
              <a:t>&lt;&lt;</a:t>
            </a:r>
          </a:p>
          <a:p>
            <a:endParaRPr lang="en-GB" sz="500" b="1">
              <a:solidFill>
                <a:srgbClr val="000000"/>
              </a:solidFill>
              <a:latin typeface="Arial" charset="0"/>
            </a:endParaRPr>
          </a:p>
          <a:p>
            <a:r>
              <a:rPr lang="en-GB" sz="900" b="1">
                <a:solidFill>
                  <a:srgbClr val="000000"/>
                </a:solidFill>
                <a:latin typeface="Arial" charset="0"/>
              </a:rPr>
              <a:t>Trend:</a:t>
            </a:r>
            <a:r>
              <a:rPr lang="en-GB" sz="1000" b="1">
                <a:solidFill>
                  <a:srgbClr val="000000"/>
                </a:solidFill>
                <a:latin typeface="Arial" charset="0"/>
              </a:rPr>
              <a:t> 			?&lt;</a:t>
            </a:r>
            <a:endParaRPr lang="en-GB" sz="1600">
              <a:latin typeface="Arial" charset="0"/>
            </a:endParaRPr>
          </a:p>
        </p:txBody>
      </p:sp>
    </p:spTree>
    <p:extLst>
      <p:ext uri="{BB962C8B-B14F-4D97-AF65-F5344CB8AC3E}">
        <p14:creationId xmlns:p14="http://schemas.microsoft.com/office/powerpoint/2010/main" val="344860748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B960610-D302-9243-B391-470571BF30EF}" type="datetime3">
              <a:rPr lang="en-GB" sz="1400" smtClean="0"/>
              <a:t>15 January 2014</a:t>
            </a:fld>
            <a:endParaRPr lang="en-US" sz="1400"/>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8298DDB1-8A5A-5D4C-9471-A825C3103DB2}" type="slidenum">
              <a:rPr lang="en-US" sz="1400"/>
              <a:pPr/>
              <a:t>63</a:t>
            </a:fld>
            <a:endParaRPr lang="en-US" sz="1400"/>
          </a:p>
        </p:txBody>
      </p:sp>
      <p:sp>
        <p:nvSpPr>
          <p:cNvPr id="36869" name="Rectangle 2"/>
          <p:cNvSpPr>
            <a:spLocks noGrp="1" noChangeArrowheads="1"/>
          </p:cNvSpPr>
          <p:nvPr>
            <p:ph type="title"/>
          </p:nvPr>
        </p:nvSpPr>
        <p:spPr>
          <a:xfrm>
            <a:off x="457200" y="0"/>
            <a:ext cx="8229600" cy="712519"/>
          </a:xfrm>
        </p:spPr>
        <p:txBody>
          <a:bodyPr/>
          <a:lstStyle/>
          <a:p>
            <a:pPr eaLnBrk="1" hangingPunct="1"/>
            <a:r>
              <a:rPr lang="en-US" dirty="0">
                <a:latin typeface="Arial" charset="0"/>
              </a:rPr>
              <a:t>Control of Multiple dimensions: </a:t>
            </a:r>
            <a:br>
              <a:rPr lang="en-US" dirty="0">
                <a:latin typeface="Arial" charset="0"/>
              </a:rPr>
            </a:br>
            <a:r>
              <a:rPr lang="en-US" dirty="0">
                <a:latin typeface="Arial" charset="0"/>
              </a:rPr>
              <a:t>Performance, Costs, Constraints</a:t>
            </a:r>
          </a:p>
        </p:txBody>
      </p:sp>
      <p:sp>
        <p:nvSpPr>
          <p:cNvPr id="36870" name="Rectangle 3"/>
          <p:cNvSpPr>
            <a:spLocks noGrp="1" noChangeArrowheads="1"/>
          </p:cNvSpPr>
          <p:nvPr>
            <p:ph type="body" idx="1"/>
          </p:nvPr>
        </p:nvSpPr>
        <p:spPr>
          <a:xfrm>
            <a:off x="228600" y="838200"/>
            <a:ext cx="4419600" cy="5715000"/>
          </a:xfrm>
        </p:spPr>
        <p:txBody>
          <a:bodyPr/>
          <a:lstStyle/>
          <a:p>
            <a:pPr eaLnBrk="1" hangingPunct="1">
              <a:lnSpc>
                <a:spcPct val="90000"/>
              </a:lnSpc>
            </a:pPr>
            <a:r>
              <a:rPr lang="en-US" sz="3200">
                <a:latin typeface="Arial" charset="0"/>
              </a:rPr>
              <a:t>Planguage specializes in </a:t>
            </a:r>
          </a:p>
          <a:p>
            <a:pPr lvl="1" eaLnBrk="1" hangingPunct="1">
              <a:lnSpc>
                <a:spcPct val="90000"/>
              </a:lnSpc>
            </a:pPr>
            <a:r>
              <a:rPr lang="en-US" sz="2800">
                <a:latin typeface="Arial" charset="0"/>
                <a:ea typeface="ＭＳ Ｐゴシック" charset="0"/>
              </a:rPr>
              <a:t>trying to get control over</a:t>
            </a:r>
          </a:p>
          <a:p>
            <a:pPr lvl="2" eaLnBrk="1" hangingPunct="1">
              <a:lnSpc>
                <a:spcPct val="90000"/>
              </a:lnSpc>
            </a:pPr>
            <a:r>
              <a:rPr lang="en-US" sz="2400">
                <a:latin typeface="Arial" charset="0"/>
                <a:ea typeface="ＭＳ Ｐゴシック" charset="0"/>
              </a:rPr>
              <a:t>multiple and </a:t>
            </a:r>
          </a:p>
          <a:p>
            <a:pPr lvl="2" eaLnBrk="1" hangingPunct="1">
              <a:lnSpc>
                <a:spcPct val="90000"/>
              </a:lnSpc>
            </a:pPr>
            <a:r>
              <a:rPr lang="en-US" sz="2400">
                <a:latin typeface="Arial" charset="0"/>
                <a:ea typeface="ＭＳ Ｐゴシック" charset="0"/>
              </a:rPr>
              <a:t>dynamically changing </a:t>
            </a:r>
          </a:p>
          <a:p>
            <a:pPr lvl="2" eaLnBrk="1" hangingPunct="1">
              <a:lnSpc>
                <a:spcPct val="90000"/>
              </a:lnSpc>
            </a:pPr>
            <a:r>
              <a:rPr lang="en-US" sz="2400">
                <a:latin typeface="Arial" charset="0"/>
                <a:ea typeface="ＭＳ Ｐゴシック" charset="0"/>
              </a:rPr>
              <a:t>critical system attributes,</a:t>
            </a:r>
          </a:p>
          <a:p>
            <a:pPr lvl="1" eaLnBrk="1" hangingPunct="1">
              <a:lnSpc>
                <a:spcPct val="90000"/>
              </a:lnSpc>
            </a:pPr>
            <a:r>
              <a:rPr lang="en-US" sz="2800">
                <a:latin typeface="Arial" charset="0"/>
                <a:ea typeface="ＭＳ Ｐゴシック" charset="0"/>
              </a:rPr>
              <a:t> through quantified </a:t>
            </a:r>
          </a:p>
          <a:p>
            <a:pPr lvl="2" eaLnBrk="1" hangingPunct="1">
              <a:lnSpc>
                <a:spcPct val="90000"/>
              </a:lnSpc>
            </a:pPr>
            <a:r>
              <a:rPr lang="en-US" sz="2400">
                <a:latin typeface="Arial" charset="0"/>
                <a:ea typeface="ＭＳ Ｐゴシック" charset="0"/>
              </a:rPr>
              <a:t>requirement specification, </a:t>
            </a:r>
          </a:p>
          <a:p>
            <a:pPr lvl="2" eaLnBrk="1" hangingPunct="1">
              <a:lnSpc>
                <a:spcPct val="90000"/>
              </a:lnSpc>
            </a:pPr>
            <a:r>
              <a:rPr lang="en-US" sz="2400">
                <a:latin typeface="Arial" charset="0"/>
                <a:ea typeface="ＭＳ Ｐゴシック" charset="0"/>
              </a:rPr>
              <a:t>design impact analysis and </a:t>
            </a:r>
          </a:p>
          <a:p>
            <a:pPr lvl="2" eaLnBrk="1" hangingPunct="1">
              <a:lnSpc>
                <a:spcPct val="90000"/>
              </a:lnSpc>
            </a:pPr>
            <a:r>
              <a:rPr lang="en-US" sz="2400">
                <a:latin typeface="Arial" charset="0"/>
                <a:ea typeface="ＭＳ Ｐゴシック" charset="0"/>
              </a:rPr>
              <a:t>measurement tactics.</a:t>
            </a:r>
          </a:p>
        </p:txBody>
      </p:sp>
      <p:pic>
        <p:nvPicPr>
          <p:cNvPr id="368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3816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4347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9891816-6B13-B34C-8D6C-0B570128CF57}" type="datetime3">
              <a:rPr lang="en-GB" sz="1400" smtClean="0"/>
              <a:t>15 January 2014</a:t>
            </a:fld>
            <a:endParaRPr lang="en-US" sz="1400"/>
          </a:p>
        </p:txBody>
      </p:sp>
      <p:sp>
        <p:nvSpPr>
          <p:cNvPr id="389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389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51096E0-008B-2745-917E-2FE8236E6F2B}" type="slidenum">
              <a:rPr lang="en-US" sz="1400"/>
              <a:pPr/>
              <a:t>64</a:t>
            </a:fld>
            <a:endParaRPr lang="en-US" sz="1400"/>
          </a:p>
        </p:txBody>
      </p:sp>
      <p:sp>
        <p:nvSpPr>
          <p:cNvPr id="38918" name="Rectangle 2"/>
          <p:cNvSpPr>
            <a:spLocks noGrp="1" noChangeArrowheads="1"/>
          </p:cNvSpPr>
          <p:nvPr>
            <p:ph type="title"/>
          </p:nvPr>
        </p:nvSpPr>
        <p:spPr>
          <a:xfrm>
            <a:off x="685800" y="152400"/>
            <a:ext cx="7391400" cy="304800"/>
          </a:xfrm>
        </p:spPr>
        <p:txBody>
          <a:bodyPr/>
          <a:lstStyle/>
          <a:p>
            <a:pPr eaLnBrk="1" hangingPunct="1"/>
            <a:r>
              <a:rPr lang="en-US">
                <a:latin typeface="Arial" charset="0"/>
              </a:rPr>
              <a:t>Extendible, Tailorable, Open </a:t>
            </a:r>
          </a:p>
        </p:txBody>
      </p:sp>
      <p:sp>
        <p:nvSpPr>
          <p:cNvPr id="38919" name="Rectangle 3"/>
          <p:cNvSpPr>
            <a:spLocks noGrp="1" noChangeArrowheads="1"/>
          </p:cNvSpPr>
          <p:nvPr>
            <p:ph type="body" idx="1"/>
          </p:nvPr>
        </p:nvSpPr>
        <p:spPr/>
        <p:txBody>
          <a:bodyPr/>
          <a:lstStyle/>
          <a:p>
            <a:pPr eaLnBrk="1" hangingPunct="1"/>
            <a:r>
              <a:rPr lang="en-US" sz="3200">
                <a:latin typeface="Arial" charset="0"/>
              </a:rPr>
              <a:t>Planguage:</a:t>
            </a:r>
          </a:p>
          <a:p>
            <a:pPr lvl="1" eaLnBrk="1" hangingPunct="1"/>
            <a:r>
              <a:rPr lang="en-US" sz="2800" i="1">
                <a:latin typeface="Arial" charset="0"/>
                <a:ea typeface="ＭＳ Ｐゴシック" charset="0"/>
              </a:rPr>
              <a:t>Free</a:t>
            </a:r>
            <a:r>
              <a:rPr lang="en-US" sz="2800">
                <a:latin typeface="Arial" charset="0"/>
                <a:ea typeface="ＭＳ Ｐゴシック" charset="0"/>
              </a:rPr>
              <a:t> of cost,  &amp; royalties</a:t>
            </a:r>
          </a:p>
          <a:p>
            <a:pPr lvl="1" eaLnBrk="1" hangingPunct="1"/>
            <a:r>
              <a:rPr lang="en-US" sz="2800">
                <a:latin typeface="Arial" charset="0"/>
                <a:ea typeface="ＭＳ Ｐゴシック" charset="0"/>
              </a:rPr>
              <a:t>Easy to </a:t>
            </a:r>
            <a:r>
              <a:rPr lang="en-US" sz="2800" i="1">
                <a:latin typeface="Arial" charset="0"/>
                <a:ea typeface="ＭＳ Ｐゴシック" charset="0"/>
              </a:rPr>
              <a:t>extend</a:t>
            </a:r>
            <a:endParaRPr lang="en-US" sz="2800">
              <a:latin typeface="Arial" charset="0"/>
              <a:ea typeface="ＭＳ Ｐゴシック" charset="0"/>
            </a:endParaRPr>
          </a:p>
          <a:p>
            <a:pPr lvl="1" eaLnBrk="1" hangingPunct="1"/>
            <a:r>
              <a:rPr lang="en-US" sz="2800">
                <a:latin typeface="Arial" charset="0"/>
                <a:ea typeface="ＭＳ Ｐゴシック" charset="0"/>
              </a:rPr>
              <a:t>Easy to modify </a:t>
            </a:r>
            <a:r>
              <a:rPr lang="en-US" sz="2800" i="1">
                <a:latin typeface="Arial" charset="0"/>
                <a:ea typeface="ＭＳ Ｐゴシック" charset="0"/>
              </a:rPr>
              <a:t>locally</a:t>
            </a:r>
            <a:endParaRPr lang="en-US" sz="2800">
              <a:latin typeface="Arial" charset="0"/>
              <a:ea typeface="ＭＳ Ｐゴシック" charset="0"/>
            </a:endParaRPr>
          </a:p>
          <a:p>
            <a:pPr lvl="2" eaLnBrk="1" hangingPunct="1"/>
            <a:r>
              <a:rPr lang="en-US" sz="2400">
                <a:latin typeface="Arial" charset="0"/>
                <a:ea typeface="ＭＳ Ｐゴシック" charset="0"/>
              </a:rPr>
              <a:t>Corporate</a:t>
            </a:r>
          </a:p>
          <a:p>
            <a:pPr lvl="2" eaLnBrk="1" hangingPunct="1"/>
            <a:r>
              <a:rPr lang="en-US" sz="2400">
                <a:latin typeface="Arial" charset="0"/>
                <a:ea typeface="ＭＳ Ｐゴシック" charset="0"/>
              </a:rPr>
              <a:t>Project level</a:t>
            </a:r>
          </a:p>
          <a:p>
            <a:pPr lvl="2" eaLnBrk="1" hangingPunct="1"/>
            <a:r>
              <a:rPr lang="en-US" sz="2400">
                <a:latin typeface="Arial" charset="0"/>
                <a:ea typeface="ＭＳ Ｐゴシック" charset="0"/>
              </a:rPr>
              <a:t>National language</a:t>
            </a:r>
          </a:p>
          <a:p>
            <a:pPr lvl="1" eaLnBrk="1" hangingPunct="1"/>
            <a:r>
              <a:rPr lang="en-US" sz="2800">
                <a:latin typeface="Arial" charset="0"/>
                <a:ea typeface="ＭＳ Ｐゴシック" charset="0"/>
              </a:rPr>
              <a:t>Designed for </a:t>
            </a:r>
            <a:r>
              <a:rPr lang="en-US" sz="2800" i="1">
                <a:latin typeface="Arial" charset="0"/>
                <a:ea typeface="ＭＳ Ｐゴシック" charset="0"/>
              </a:rPr>
              <a:t>re-use</a:t>
            </a:r>
            <a:r>
              <a:rPr lang="en-US" sz="2800">
                <a:latin typeface="Arial" charset="0"/>
                <a:ea typeface="ＭＳ Ｐゴシック" charset="0"/>
              </a:rPr>
              <a:t> and </a:t>
            </a:r>
            <a:r>
              <a:rPr lang="en-US" sz="2800" i="1">
                <a:latin typeface="Arial" charset="0"/>
                <a:ea typeface="ＭＳ Ｐゴシック" charset="0"/>
              </a:rPr>
              <a:t>tailoring</a:t>
            </a:r>
            <a:r>
              <a:rPr lang="en-US" sz="2800">
                <a:latin typeface="Arial" charset="0"/>
                <a:ea typeface="ＭＳ Ｐゴシック" charset="0"/>
              </a:rPr>
              <a:t> of reused elements</a:t>
            </a:r>
          </a:p>
        </p:txBody>
      </p:sp>
      <p:graphicFrame>
        <p:nvGraphicFramePr>
          <p:cNvPr id="38914" name="Object 2"/>
          <p:cNvGraphicFramePr>
            <a:graphicFrameLocks noChangeAspect="1"/>
          </p:cNvGraphicFramePr>
          <p:nvPr/>
        </p:nvGraphicFramePr>
        <p:xfrm>
          <a:off x="4986338" y="457200"/>
          <a:ext cx="4157662" cy="5621338"/>
        </p:xfrm>
        <a:graphic>
          <a:graphicData uri="http://schemas.openxmlformats.org/presentationml/2006/ole">
            <mc:AlternateContent xmlns:mc="http://schemas.openxmlformats.org/markup-compatibility/2006">
              <mc:Choice xmlns:v="urn:schemas-microsoft-com:vml" Requires="v">
                <p:oleObj spid="_x0000_s27729" name="Document" r:id="rId5" imgW="4157472" imgH="5620512" progId="Word.Document.8">
                  <p:embed/>
                </p:oleObj>
              </mc:Choice>
              <mc:Fallback>
                <p:oleObj name="Document" r:id="rId5" imgW="4157472" imgH="562051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338" y="457200"/>
                        <a:ext cx="4157662" cy="562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8003908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8A5DACE-3010-9942-A3F3-21D03E5FB7DE}" type="datetime3">
              <a:rPr lang="en-GB" sz="1400" smtClean="0"/>
              <a:t>15 January 2014</a:t>
            </a:fld>
            <a:endParaRPr lang="en-US" sz="1400"/>
          </a:p>
        </p:txBody>
      </p:sp>
      <p:sp>
        <p:nvSpPr>
          <p:cNvPr id="409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40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9E287FE7-5405-C94B-BBAE-58085953C7F0}" type="slidenum">
              <a:rPr lang="en-US" sz="1400"/>
              <a:pPr/>
              <a:t>65</a:t>
            </a:fld>
            <a:endParaRPr lang="en-US" sz="1400"/>
          </a:p>
        </p:txBody>
      </p:sp>
      <p:sp>
        <p:nvSpPr>
          <p:cNvPr id="40965" name="Rectangle 2"/>
          <p:cNvSpPr>
            <a:spLocks noGrp="1" noChangeArrowheads="1"/>
          </p:cNvSpPr>
          <p:nvPr>
            <p:ph type="title"/>
          </p:nvPr>
        </p:nvSpPr>
        <p:spPr>
          <a:xfrm>
            <a:off x="685800" y="-76200"/>
            <a:ext cx="7391400" cy="609600"/>
          </a:xfrm>
        </p:spPr>
        <p:txBody>
          <a:bodyPr>
            <a:normAutofit fontScale="90000"/>
          </a:bodyPr>
          <a:lstStyle/>
          <a:p>
            <a:pPr eaLnBrk="1" hangingPunct="1"/>
            <a:r>
              <a:rPr lang="en-US" dirty="0">
                <a:latin typeface="Arial" charset="0"/>
              </a:rPr>
              <a:t>Rich views, traceability, configuration management</a:t>
            </a:r>
          </a:p>
        </p:txBody>
      </p:sp>
      <p:sp>
        <p:nvSpPr>
          <p:cNvPr id="40966" name="Rectangle 3"/>
          <p:cNvSpPr>
            <a:spLocks noGrp="1" noChangeArrowheads="1"/>
          </p:cNvSpPr>
          <p:nvPr>
            <p:ph type="body" idx="1"/>
          </p:nvPr>
        </p:nvSpPr>
        <p:spPr>
          <a:xfrm>
            <a:off x="381000" y="609600"/>
            <a:ext cx="4267200" cy="5638800"/>
          </a:xfrm>
        </p:spPr>
        <p:txBody>
          <a:bodyPr/>
          <a:lstStyle/>
          <a:p>
            <a:pPr eaLnBrk="1" hangingPunct="1">
              <a:lnSpc>
                <a:spcPct val="90000"/>
              </a:lnSpc>
            </a:pPr>
            <a:r>
              <a:rPr lang="en-US" sz="1800">
                <a:latin typeface="Arial" charset="0"/>
              </a:rPr>
              <a:t>Some Planguage parameters which define </a:t>
            </a:r>
            <a:r>
              <a:rPr lang="en-US" sz="2000" b="1" i="1">
                <a:latin typeface="Arial" charset="0"/>
              </a:rPr>
              <a:t>relationships</a:t>
            </a:r>
            <a:r>
              <a:rPr lang="en-US" sz="1800">
                <a:latin typeface="Arial" charset="0"/>
              </a:rPr>
              <a:t>.</a:t>
            </a:r>
          </a:p>
          <a:p>
            <a:pPr lvl="1" eaLnBrk="1" hangingPunct="1">
              <a:lnSpc>
                <a:spcPct val="90000"/>
              </a:lnSpc>
            </a:pPr>
            <a:r>
              <a:rPr lang="en-US" sz="1600">
                <a:latin typeface="Arial" charset="0"/>
                <a:ea typeface="ＭＳ Ｐゴシック" charset="0"/>
              </a:rPr>
              <a:t>Authority</a:t>
            </a:r>
          </a:p>
          <a:p>
            <a:pPr lvl="1" eaLnBrk="1" hangingPunct="1">
              <a:lnSpc>
                <a:spcPct val="90000"/>
              </a:lnSpc>
            </a:pPr>
            <a:r>
              <a:rPr lang="en-US" sz="1600">
                <a:latin typeface="Arial" charset="0"/>
                <a:ea typeface="ＭＳ Ｐゴシック" charset="0"/>
              </a:rPr>
              <a:t>Source</a:t>
            </a:r>
          </a:p>
          <a:p>
            <a:pPr lvl="1" eaLnBrk="1" hangingPunct="1">
              <a:lnSpc>
                <a:spcPct val="90000"/>
              </a:lnSpc>
            </a:pPr>
            <a:r>
              <a:rPr lang="en-US" sz="1600">
                <a:latin typeface="Arial" charset="0"/>
                <a:ea typeface="ＭＳ Ｐゴシック" charset="0"/>
              </a:rPr>
              <a:t>Owner</a:t>
            </a:r>
          </a:p>
          <a:p>
            <a:pPr lvl="1" eaLnBrk="1" hangingPunct="1">
              <a:lnSpc>
                <a:spcPct val="90000"/>
              </a:lnSpc>
            </a:pPr>
            <a:r>
              <a:rPr lang="en-US" sz="1600">
                <a:latin typeface="Arial" charset="0"/>
                <a:ea typeface="ＭＳ Ｐゴシック" charset="0"/>
              </a:rPr>
              <a:t>Author</a:t>
            </a:r>
          </a:p>
          <a:p>
            <a:pPr lvl="1" eaLnBrk="1" hangingPunct="1">
              <a:lnSpc>
                <a:spcPct val="90000"/>
              </a:lnSpc>
            </a:pPr>
            <a:r>
              <a:rPr lang="en-US" sz="1600">
                <a:latin typeface="Arial" charset="0"/>
                <a:ea typeface="ＭＳ Ｐゴシック" charset="0"/>
              </a:rPr>
              <a:t>Implementer</a:t>
            </a:r>
          </a:p>
          <a:p>
            <a:pPr lvl="1" eaLnBrk="1" hangingPunct="1">
              <a:lnSpc>
                <a:spcPct val="90000"/>
              </a:lnSpc>
            </a:pPr>
            <a:r>
              <a:rPr lang="en-US" sz="1600">
                <a:latin typeface="Arial" charset="0"/>
                <a:ea typeface="ＭＳ Ｐゴシック" charset="0"/>
              </a:rPr>
              <a:t>Impacts</a:t>
            </a:r>
          </a:p>
          <a:p>
            <a:pPr lvl="1" eaLnBrk="1" hangingPunct="1">
              <a:lnSpc>
                <a:spcPct val="90000"/>
              </a:lnSpc>
            </a:pPr>
            <a:r>
              <a:rPr lang="en-US" sz="1600">
                <a:latin typeface="Arial" charset="0"/>
                <a:ea typeface="ＭＳ Ｐゴシック" charset="0"/>
              </a:rPr>
              <a:t>Supports</a:t>
            </a:r>
          </a:p>
          <a:p>
            <a:pPr lvl="1" eaLnBrk="1" hangingPunct="1">
              <a:lnSpc>
                <a:spcPct val="90000"/>
              </a:lnSpc>
            </a:pPr>
            <a:r>
              <a:rPr lang="en-US" sz="1600">
                <a:latin typeface="Arial" charset="0"/>
                <a:ea typeface="ＭＳ Ｐゴシック" charset="0"/>
              </a:rPr>
              <a:t>Supported By</a:t>
            </a:r>
          </a:p>
          <a:p>
            <a:pPr lvl="1" eaLnBrk="1" hangingPunct="1">
              <a:lnSpc>
                <a:spcPct val="90000"/>
              </a:lnSpc>
            </a:pPr>
            <a:r>
              <a:rPr lang="en-US" sz="1600">
                <a:latin typeface="Arial" charset="0"/>
                <a:ea typeface="ＭＳ Ｐゴシック" charset="0"/>
              </a:rPr>
              <a:t>Version</a:t>
            </a:r>
          </a:p>
          <a:p>
            <a:pPr lvl="1" eaLnBrk="1" hangingPunct="1">
              <a:lnSpc>
                <a:spcPct val="90000"/>
              </a:lnSpc>
            </a:pPr>
            <a:r>
              <a:rPr lang="en-US" sz="1600">
                <a:latin typeface="Arial" charset="0"/>
                <a:ea typeface="ＭＳ Ｐゴシック" charset="0"/>
              </a:rPr>
              <a:t>Derived From</a:t>
            </a:r>
          </a:p>
          <a:p>
            <a:pPr lvl="1" eaLnBrk="1" hangingPunct="1">
              <a:lnSpc>
                <a:spcPct val="90000"/>
              </a:lnSpc>
            </a:pPr>
            <a:r>
              <a:rPr lang="en-US" sz="1600">
                <a:latin typeface="Arial" charset="0"/>
                <a:ea typeface="ＭＳ Ｐゴシック" charset="0"/>
              </a:rPr>
              <a:t>Sub-component of</a:t>
            </a:r>
          </a:p>
          <a:p>
            <a:pPr lvl="1" eaLnBrk="1" hangingPunct="1">
              <a:lnSpc>
                <a:spcPct val="90000"/>
              </a:lnSpc>
            </a:pPr>
            <a:r>
              <a:rPr lang="en-US" sz="1600">
                <a:latin typeface="Arial" charset="0"/>
                <a:ea typeface="ＭＳ Ｐゴシック" charset="0"/>
              </a:rPr>
              <a:t>Sub-components {list}</a:t>
            </a:r>
          </a:p>
          <a:p>
            <a:pPr lvl="1" eaLnBrk="1" hangingPunct="1">
              <a:lnSpc>
                <a:spcPct val="90000"/>
              </a:lnSpc>
            </a:pPr>
            <a:r>
              <a:rPr lang="en-US" sz="1600">
                <a:latin typeface="Arial" charset="0"/>
                <a:ea typeface="ＭＳ Ｐゴシック" charset="0"/>
              </a:rPr>
              <a:t>Dependencies</a:t>
            </a:r>
          </a:p>
          <a:p>
            <a:pPr lvl="1" eaLnBrk="1" hangingPunct="1">
              <a:lnSpc>
                <a:spcPct val="90000"/>
              </a:lnSpc>
            </a:pPr>
            <a:r>
              <a:rPr lang="en-US" sz="1600">
                <a:latin typeface="Arial" charset="0"/>
                <a:ea typeface="ＭＳ Ｐゴシック" charset="0"/>
              </a:rPr>
              <a:t>Contract</a:t>
            </a:r>
          </a:p>
          <a:p>
            <a:pPr lvl="1" eaLnBrk="1" hangingPunct="1">
              <a:lnSpc>
                <a:spcPct val="90000"/>
              </a:lnSpc>
            </a:pPr>
            <a:r>
              <a:rPr lang="en-US" sz="1600">
                <a:latin typeface="Arial" charset="0"/>
                <a:ea typeface="ＭＳ Ｐゴシック" charset="0"/>
              </a:rPr>
              <a:t>Test Case</a:t>
            </a:r>
          </a:p>
          <a:p>
            <a:pPr lvl="1" eaLnBrk="1" hangingPunct="1">
              <a:lnSpc>
                <a:spcPct val="90000"/>
              </a:lnSpc>
            </a:pPr>
            <a:r>
              <a:rPr lang="en-US" sz="1600">
                <a:latin typeface="Arial" charset="0"/>
                <a:ea typeface="ＭＳ Ｐゴシック" charset="0"/>
              </a:rPr>
              <a:t>Scenario</a:t>
            </a:r>
          </a:p>
          <a:p>
            <a:pPr lvl="1" eaLnBrk="1" hangingPunct="1">
              <a:lnSpc>
                <a:spcPct val="90000"/>
              </a:lnSpc>
            </a:pPr>
            <a:r>
              <a:rPr lang="en-US" sz="1600">
                <a:latin typeface="Arial" charset="0"/>
                <a:ea typeface="ＭＳ Ｐゴシック" charset="0"/>
              </a:rPr>
              <a:t>Model</a:t>
            </a:r>
          </a:p>
          <a:p>
            <a:pPr lvl="1" eaLnBrk="1" hangingPunct="1">
              <a:lnSpc>
                <a:spcPct val="90000"/>
              </a:lnSpc>
            </a:pPr>
            <a:r>
              <a:rPr lang="en-US" sz="1600">
                <a:latin typeface="Arial" charset="0"/>
                <a:ea typeface="ＭＳ Ｐゴシック" charset="0"/>
              </a:rPr>
              <a:t>And more!</a:t>
            </a:r>
          </a:p>
          <a:p>
            <a:pPr lvl="1" eaLnBrk="1" hangingPunct="1">
              <a:lnSpc>
                <a:spcPct val="90000"/>
              </a:lnSpc>
            </a:pPr>
            <a:endParaRPr lang="en-US" sz="1600">
              <a:latin typeface="Arial" charset="0"/>
              <a:ea typeface="ＭＳ Ｐゴシック" charset="0"/>
            </a:endParaRPr>
          </a:p>
          <a:p>
            <a:pPr lvl="1" eaLnBrk="1" hangingPunct="1">
              <a:lnSpc>
                <a:spcPct val="90000"/>
              </a:lnSpc>
            </a:pPr>
            <a:endParaRPr lang="en-US" sz="1600">
              <a:latin typeface="Arial" charset="0"/>
              <a:ea typeface="ＭＳ Ｐゴシック" charset="0"/>
            </a:endParaRPr>
          </a:p>
        </p:txBody>
      </p:sp>
      <p:pic>
        <p:nvPicPr>
          <p:cNvPr id="409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35782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78818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749B2B5-52C3-9740-B65E-BF568E98640C}" type="datetime3">
              <a:rPr lang="en-GB" sz="1400" smtClean="0"/>
              <a:t>15 January 2014</a:t>
            </a:fld>
            <a:endParaRPr lang="en-US" sz="1400"/>
          </a:p>
        </p:txBody>
      </p:sp>
      <p:sp>
        <p:nvSpPr>
          <p:cNvPr id="4301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430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D8095BF5-AEB8-F14B-9348-AEAB768F34DC}" type="slidenum">
              <a:rPr lang="en-US" sz="1400"/>
              <a:pPr/>
              <a:t>66</a:t>
            </a:fld>
            <a:endParaRPr lang="en-US" sz="1400"/>
          </a:p>
        </p:txBody>
      </p:sp>
      <p:sp>
        <p:nvSpPr>
          <p:cNvPr id="43013" name="Rectangle 2"/>
          <p:cNvSpPr>
            <a:spLocks noChangeArrowheads="1"/>
          </p:cNvSpPr>
          <p:nvPr/>
        </p:nvSpPr>
        <p:spPr bwMode="auto">
          <a:xfrm>
            <a:off x="3352800" y="2286000"/>
            <a:ext cx="25908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Expression *302</a:t>
            </a:r>
          </a:p>
        </p:txBody>
      </p:sp>
      <p:sp>
        <p:nvSpPr>
          <p:cNvPr id="43014" name="Rectangle 3"/>
          <p:cNvSpPr>
            <a:spLocks noChangeArrowheads="1"/>
          </p:cNvSpPr>
          <p:nvPr/>
        </p:nvSpPr>
        <p:spPr bwMode="auto">
          <a:xfrm>
            <a:off x="3352800" y="1447800"/>
            <a:ext cx="25908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Statement *224</a:t>
            </a:r>
          </a:p>
        </p:txBody>
      </p:sp>
      <p:sp>
        <p:nvSpPr>
          <p:cNvPr id="43015" name="Rectangle 4"/>
          <p:cNvSpPr>
            <a:spLocks noChangeArrowheads="1"/>
          </p:cNvSpPr>
          <p:nvPr/>
        </p:nvSpPr>
        <p:spPr bwMode="auto">
          <a:xfrm>
            <a:off x="3352800" y="533400"/>
            <a:ext cx="2590800" cy="6096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Specification *137</a:t>
            </a:r>
          </a:p>
        </p:txBody>
      </p:sp>
      <p:sp>
        <p:nvSpPr>
          <p:cNvPr id="43016" name="Rectangle 5"/>
          <p:cNvSpPr>
            <a:spLocks noChangeArrowheads="1"/>
          </p:cNvSpPr>
          <p:nvPr/>
        </p:nvSpPr>
        <p:spPr bwMode="auto">
          <a:xfrm>
            <a:off x="3200400" y="3200400"/>
            <a:ext cx="25908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Defined Term *253</a:t>
            </a:r>
          </a:p>
        </p:txBody>
      </p:sp>
      <p:sp>
        <p:nvSpPr>
          <p:cNvPr id="43017" name="Rectangle 6"/>
          <p:cNvSpPr>
            <a:spLocks noChangeArrowheads="1"/>
          </p:cNvSpPr>
          <p:nvPr/>
        </p:nvSpPr>
        <p:spPr bwMode="auto">
          <a:xfrm>
            <a:off x="3200400" y="4267200"/>
            <a:ext cx="1295400" cy="6096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User-Defined</a:t>
            </a:r>
          </a:p>
          <a:p>
            <a:pPr algn="ctr"/>
            <a:r>
              <a:rPr lang="en-US" sz="1600"/>
              <a:t> Term </a:t>
            </a:r>
            <a:r>
              <a:rPr lang="en-US" sz="1400">
                <a:latin typeface="Arial" charset="0"/>
              </a:rPr>
              <a:t>*530</a:t>
            </a:r>
            <a:r>
              <a:rPr lang="en-US">
                <a:latin typeface="Arial" charset="0"/>
              </a:rPr>
              <a:t> </a:t>
            </a:r>
          </a:p>
        </p:txBody>
      </p:sp>
      <p:sp>
        <p:nvSpPr>
          <p:cNvPr id="43018" name="Rectangle 7"/>
          <p:cNvSpPr>
            <a:spLocks noChangeArrowheads="1"/>
          </p:cNvSpPr>
          <p:nvPr/>
        </p:nvSpPr>
        <p:spPr bwMode="auto">
          <a:xfrm>
            <a:off x="4648200" y="4267200"/>
            <a:ext cx="11430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Planguage</a:t>
            </a:r>
          </a:p>
          <a:p>
            <a:pPr algn="ctr"/>
            <a:r>
              <a:rPr lang="en-US" sz="1600"/>
              <a:t> Term *211</a:t>
            </a:r>
          </a:p>
        </p:txBody>
      </p:sp>
      <p:sp>
        <p:nvSpPr>
          <p:cNvPr id="43019" name="Rectangle 8"/>
          <p:cNvSpPr>
            <a:spLocks noChangeArrowheads="1"/>
          </p:cNvSpPr>
          <p:nvPr/>
        </p:nvSpPr>
        <p:spPr bwMode="auto">
          <a:xfrm>
            <a:off x="533400" y="3200400"/>
            <a:ext cx="9144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Standard</a:t>
            </a:r>
          </a:p>
          <a:p>
            <a:pPr algn="ctr"/>
            <a:r>
              <a:rPr lang="en-US" sz="1600"/>
              <a:t>Language</a:t>
            </a:r>
            <a:endParaRPr lang="en-US"/>
          </a:p>
        </p:txBody>
      </p:sp>
      <p:sp>
        <p:nvSpPr>
          <p:cNvPr id="43020" name="Rectangle 9"/>
          <p:cNvSpPr>
            <a:spLocks noChangeArrowheads="1"/>
          </p:cNvSpPr>
          <p:nvPr/>
        </p:nvSpPr>
        <p:spPr bwMode="auto">
          <a:xfrm>
            <a:off x="533400" y="4953000"/>
            <a:ext cx="9144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Standard</a:t>
            </a:r>
          </a:p>
          <a:p>
            <a:pPr algn="ctr"/>
            <a:r>
              <a:rPr lang="en-US" sz="1600"/>
              <a:t>Icon</a:t>
            </a:r>
            <a:endParaRPr lang="en-US"/>
          </a:p>
        </p:txBody>
      </p:sp>
      <p:sp>
        <p:nvSpPr>
          <p:cNvPr id="43021" name="Rectangle 10"/>
          <p:cNvSpPr>
            <a:spLocks noChangeArrowheads="1"/>
          </p:cNvSpPr>
          <p:nvPr/>
        </p:nvSpPr>
        <p:spPr bwMode="auto">
          <a:xfrm>
            <a:off x="4648200" y="4953000"/>
            <a:ext cx="11430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600"/>
              <a:t>Planguage</a:t>
            </a:r>
          </a:p>
          <a:p>
            <a:pPr algn="ctr"/>
            <a:r>
              <a:rPr lang="en-US" sz="1600"/>
              <a:t>Icon</a:t>
            </a:r>
            <a:endParaRPr lang="en-US"/>
          </a:p>
        </p:txBody>
      </p:sp>
      <p:sp>
        <p:nvSpPr>
          <p:cNvPr id="43022" name="Rectangle 11"/>
          <p:cNvSpPr>
            <a:spLocks noChangeArrowheads="1"/>
          </p:cNvSpPr>
          <p:nvPr/>
        </p:nvSpPr>
        <p:spPr bwMode="auto">
          <a:xfrm>
            <a:off x="152400" y="6096000"/>
            <a:ext cx="2362200" cy="381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Graphical Icon *127</a:t>
            </a:r>
            <a:endParaRPr lang="en-US"/>
          </a:p>
        </p:txBody>
      </p:sp>
      <p:sp>
        <p:nvSpPr>
          <p:cNvPr id="43023" name="Rectangle 12"/>
          <p:cNvSpPr>
            <a:spLocks noChangeArrowheads="1"/>
          </p:cNvSpPr>
          <p:nvPr/>
        </p:nvSpPr>
        <p:spPr bwMode="auto">
          <a:xfrm>
            <a:off x="4419600" y="6096000"/>
            <a:ext cx="2438400" cy="381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1800"/>
              <a:t>Keyed Icon *144</a:t>
            </a:r>
          </a:p>
        </p:txBody>
      </p:sp>
      <p:sp>
        <p:nvSpPr>
          <p:cNvPr id="43024" name="Line 13"/>
          <p:cNvSpPr>
            <a:spLocks noChangeShapeType="1"/>
          </p:cNvSpPr>
          <p:nvPr/>
        </p:nvSpPr>
        <p:spPr bwMode="auto">
          <a:xfrm>
            <a:off x="990600" y="3733800"/>
            <a:ext cx="0" cy="12192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25" name="Line 14"/>
          <p:cNvSpPr>
            <a:spLocks noChangeShapeType="1"/>
          </p:cNvSpPr>
          <p:nvPr/>
        </p:nvSpPr>
        <p:spPr bwMode="auto">
          <a:xfrm>
            <a:off x="5181600" y="48006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26" name="Line 15"/>
          <p:cNvSpPr>
            <a:spLocks noChangeShapeType="1"/>
          </p:cNvSpPr>
          <p:nvPr/>
        </p:nvSpPr>
        <p:spPr bwMode="auto">
          <a:xfrm>
            <a:off x="990600" y="3048000"/>
            <a:ext cx="64770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27" name="Line 16"/>
          <p:cNvSpPr>
            <a:spLocks noChangeShapeType="1"/>
          </p:cNvSpPr>
          <p:nvPr/>
        </p:nvSpPr>
        <p:spPr bwMode="auto">
          <a:xfrm>
            <a:off x="4572000" y="2819400"/>
            <a:ext cx="0" cy="22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28" name="Line 17"/>
          <p:cNvSpPr>
            <a:spLocks noChangeShapeType="1"/>
          </p:cNvSpPr>
          <p:nvPr/>
        </p:nvSpPr>
        <p:spPr bwMode="auto">
          <a:xfrm>
            <a:off x="990600" y="30480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29" name="Line 18"/>
          <p:cNvSpPr>
            <a:spLocks noChangeShapeType="1"/>
          </p:cNvSpPr>
          <p:nvPr/>
        </p:nvSpPr>
        <p:spPr bwMode="auto">
          <a:xfrm>
            <a:off x="4876800" y="30480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0" name="Rectangle 19"/>
          <p:cNvSpPr>
            <a:spLocks noChangeArrowheads="1"/>
          </p:cNvSpPr>
          <p:nvPr/>
        </p:nvSpPr>
        <p:spPr bwMode="auto">
          <a:xfrm>
            <a:off x="6248400" y="3200400"/>
            <a:ext cx="2438400" cy="533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t>Metric *095</a:t>
            </a:r>
          </a:p>
        </p:txBody>
      </p:sp>
      <p:sp>
        <p:nvSpPr>
          <p:cNvPr id="43031" name="Line 20"/>
          <p:cNvSpPr>
            <a:spLocks noChangeShapeType="1"/>
          </p:cNvSpPr>
          <p:nvPr/>
        </p:nvSpPr>
        <p:spPr bwMode="auto">
          <a:xfrm>
            <a:off x="7467600" y="3048000"/>
            <a:ext cx="0" cy="1524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2" name="Line 21"/>
          <p:cNvSpPr>
            <a:spLocks noChangeShapeType="1"/>
          </p:cNvSpPr>
          <p:nvPr/>
        </p:nvSpPr>
        <p:spPr bwMode="auto">
          <a:xfrm>
            <a:off x="4572000" y="11430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3" name="Line 22"/>
          <p:cNvSpPr>
            <a:spLocks noChangeShapeType="1"/>
          </p:cNvSpPr>
          <p:nvPr/>
        </p:nvSpPr>
        <p:spPr bwMode="auto">
          <a:xfrm>
            <a:off x="4572000" y="19812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4" name="Line 23"/>
          <p:cNvSpPr>
            <a:spLocks noChangeShapeType="1"/>
          </p:cNvSpPr>
          <p:nvPr/>
        </p:nvSpPr>
        <p:spPr bwMode="auto">
          <a:xfrm>
            <a:off x="4495800" y="3733800"/>
            <a:ext cx="0" cy="2286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5" name="Line 24"/>
          <p:cNvSpPr>
            <a:spLocks noChangeShapeType="1"/>
          </p:cNvSpPr>
          <p:nvPr/>
        </p:nvSpPr>
        <p:spPr bwMode="auto">
          <a:xfrm>
            <a:off x="3810000" y="3962400"/>
            <a:ext cx="13716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6" name="Line 25"/>
          <p:cNvSpPr>
            <a:spLocks noChangeShapeType="1"/>
          </p:cNvSpPr>
          <p:nvPr/>
        </p:nvSpPr>
        <p:spPr bwMode="auto">
          <a:xfrm>
            <a:off x="3810000" y="39624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7" name="Line 26"/>
          <p:cNvSpPr>
            <a:spLocks noChangeShapeType="1"/>
          </p:cNvSpPr>
          <p:nvPr/>
        </p:nvSpPr>
        <p:spPr bwMode="auto">
          <a:xfrm>
            <a:off x="5181600" y="39624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8" name="Line 27"/>
          <p:cNvSpPr>
            <a:spLocks noChangeShapeType="1"/>
          </p:cNvSpPr>
          <p:nvPr/>
        </p:nvSpPr>
        <p:spPr bwMode="auto">
          <a:xfrm>
            <a:off x="838200" y="5791200"/>
            <a:ext cx="4648200" cy="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39" name="Line 28"/>
          <p:cNvSpPr>
            <a:spLocks noChangeShapeType="1"/>
          </p:cNvSpPr>
          <p:nvPr/>
        </p:nvSpPr>
        <p:spPr bwMode="auto">
          <a:xfrm>
            <a:off x="838200" y="57912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40" name="Line 29"/>
          <p:cNvSpPr>
            <a:spLocks noChangeShapeType="1"/>
          </p:cNvSpPr>
          <p:nvPr/>
        </p:nvSpPr>
        <p:spPr bwMode="auto">
          <a:xfrm>
            <a:off x="5486400" y="57912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41" name="Line 30"/>
          <p:cNvSpPr>
            <a:spLocks noChangeShapeType="1"/>
          </p:cNvSpPr>
          <p:nvPr/>
        </p:nvSpPr>
        <p:spPr bwMode="auto">
          <a:xfrm>
            <a:off x="990600" y="54864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42" name="Line 31"/>
          <p:cNvSpPr>
            <a:spLocks noChangeShapeType="1"/>
          </p:cNvSpPr>
          <p:nvPr/>
        </p:nvSpPr>
        <p:spPr bwMode="auto">
          <a:xfrm>
            <a:off x="5181600" y="5486400"/>
            <a:ext cx="0" cy="304800"/>
          </a:xfrm>
          <a:prstGeom prst="line">
            <a:avLst/>
          </a:prstGeom>
          <a:ln>
            <a:headEnd/>
            <a:tailEnd/>
          </a:ln>
          <a:extLst/>
        </p:spPr>
        <p:style>
          <a:lnRef idx="1">
            <a:schemeClr val="accent5"/>
          </a:lnRef>
          <a:fillRef idx="2">
            <a:schemeClr val="accent5"/>
          </a:fillRef>
          <a:effectRef idx="1">
            <a:schemeClr val="accent5"/>
          </a:effectRef>
          <a:fontRef idx="minor">
            <a:schemeClr val="dk1"/>
          </a:fontRef>
        </p:style>
        <p:txBody>
          <a:bodyPr wrap="none" anchor="ctr"/>
          <a:lstStyle/>
          <a:p>
            <a:endParaRPr lang="en-GB"/>
          </a:p>
        </p:txBody>
      </p:sp>
      <p:sp>
        <p:nvSpPr>
          <p:cNvPr id="43043" name="Rectangle 32"/>
          <p:cNvSpPr>
            <a:spLocks noChangeArrowheads="1"/>
          </p:cNvSpPr>
          <p:nvPr/>
        </p:nvSpPr>
        <p:spPr bwMode="auto">
          <a:xfrm>
            <a:off x="5943600" y="381000"/>
            <a:ext cx="190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600"/>
              <a:t>Examples:</a:t>
            </a:r>
          </a:p>
          <a:p>
            <a:r>
              <a:rPr lang="en-US" sz="1600"/>
              <a:t>Requirement Specification, </a:t>
            </a:r>
          </a:p>
          <a:p>
            <a:r>
              <a:rPr lang="en-US" sz="1600"/>
              <a:t>Design Specification</a:t>
            </a:r>
          </a:p>
        </p:txBody>
      </p:sp>
      <p:sp>
        <p:nvSpPr>
          <p:cNvPr id="43044" name="Rectangle 33"/>
          <p:cNvSpPr>
            <a:spLocks noChangeArrowheads="1"/>
          </p:cNvSpPr>
          <p:nvPr/>
        </p:nvSpPr>
        <p:spPr bwMode="auto">
          <a:xfrm>
            <a:off x="5943600" y="1295400"/>
            <a:ext cx="190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1600"/>
              <a:t>Examples:</a:t>
            </a:r>
          </a:p>
          <a:p>
            <a:r>
              <a:rPr lang="en-US" sz="1600"/>
              <a:t>Parameter Statements for</a:t>
            </a:r>
          </a:p>
          <a:p>
            <a:r>
              <a:rPr lang="en-US" sz="1600"/>
              <a:t>Goal, Gist, Type</a:t>
            </a:r>
          </a:p>
        </p:txBody>
      </p:sp>
      <p:sp>
        <p:nvSpPr>
          <p:cNvPr id="43045" name="Rectangle 34"/>
          <p:cNvSpPr>
            <a:spLocks noChangeArrowheads="1"/>
          </p:cNvSpPr>
          <p:nvPr/>
        </p:nvSpPr>
        <p:spPr bwMode="auto">
          <a:xfrm>
            <a:off x="2209800" y="4356100"/>
            <a:ext cx="1298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Examples:</a:t>
            </a:r>
          </a:p>
          <a:p>
            <a:r>
              <a:rPr lang="en-US" sz="1600"/>
              <a:t>Usability, </a:t>
            </a:r>
          </a:p>
          <a:p>
            <a:r>
              <a:rPr lang="en-US" sz="1600"/>
              <a:t>Service Costs</a:t>
            </a:r>
          </a:p>
        </p:txBody>
      </p:sp>
      <p:sp>
        <p:nvSpPr>
          <p:cNvPr id="43046" name="Rectangle 35"/>
          <p:cNvSpPr>
            <a:spLocks noChangeArrowheads="1"/>
          </p:cNvSpPr>
          <p:nvPr/>
        </p:nvSpPr>
        <p:spPr bwMode="auto">
          <a:xfrm>
            <a:off x="1447800" y="3136900"/>
            <a:ext cx="1700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a:t>
            </a:r>
          </a:p>
          <a:p>
            <a:r>
              <a:rPr lang="en-US" sz="1600"/>
              <a:t>Text in Comments</a:t>
            </a:r>
          </a:p>
        </p:txBody>
      </p:sp>
      <p:sp>
        <p:nvSpPr>
          <p:cNvPr id="43047" name="Rectangle 36"/>
          <p:cNvSpPr>
            <a:spLocks noChangeArrowheads="1"/>
          </p:cNvSpPr>
          <p:nvPr/>
        </p:nvSpPr>
        <p:spPr bwMode="auto">
          <a:xfrm>
            <a:off x="5791200" y="4191000"/>
            <a:ext cx="1947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Examples:</a:t>
            </a:r>
          </a:p>
          <a:p>
            <a:r>
              <a:rPr lang="en-US" sz="1600"/>
              <a:t>Goal, Scale, Function</a:t>
            </a:r>
          </a:p>
        </p:txBody>
      </p:sp>
      <p:sp>
        <p:nvSpPr>
          <p:cNvPr id="43048" name="Rectangle 37"/>
          <p:cNvSpPr>
            <a:spLocks noChangeArrowheads="1"/>
          </p:cNvSpPr>
          <p:nvPr/>
        </p:nvSpPr>
        <p:spPr bwMode="auto">
          <a:xfrm>
            <a:off x="2514600" y="5972175"/>
            <a:ext cx="194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a:t>
            </a:r>
          </a:p>
          <a:p>
            <a:r>
              <a:rPr lang="en-US" sz="1600"/>
              <a:t>An Oval for Function</a:t>
            </a:r>
          </a:p>
        </p:txBody>
      </p:sp>
      <p:sp>
        <p:nvSpPr>
          <p:cNvPr id="43049" name="Rectangle 38"/>
          <p:cNvSpPr>
            <a:spLocks noChangeArrowheads="1"/>
          </p:cNvSpPr>
          <p:nvPr/>
        </p:nvSpPr>
        <p:spPr bwMode="auto">
          <a:xfrm>
            <a:off x="6891338" y="5972175"/>
            <a:ext cx="1571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Examples:</a:t>
            </a:r>
          </a:p>
          <a:p>
            <a:r>
              <a:rPr lang="en-US" sz="1600"/>
              <a:t>&gt;    -|-|-   O  %  ±</a:t>
            </a:r>
          </a:p>
        </p:txBody>
      </p:sp>
      <p:sp>
        <p:nvSpPr>
          <p:cNvPr id="43050" name="Rectangle 39"/>
          <p:cNvSpPr>
            <a:spLocks noChangeArrowheads="1"/>
          </p:cNvSpPr>
          <p:nvPr/>
        </p:nvSpPr>
        <p:spPr bwMode="auto">
          <a:xfrm>
            <a:off x="7772400" y="3733800"/>
            <a:ext cx="1044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Examples:</a:t>
            </a:r>
          </a:p>
          <a:p>
            <a:r>
              <a:rPr lang="en-US" sz="1600"/>
              <a:t>60, 15</a:t>
            </a:r>
          </a:p>
        </p:txBody>
      </p:sp>
      <p:sp>
        <p:nvSpPr>
          <p:cNvPr id="43051" name="Rectangle 40"/>
          <p:cNvSpPr>
            <a:spLocks noChangeArrowheads="1"/>
          </p:cNvSpPr>
          <p:nvPr/>
        </p:nvSpPr>
        <p:spPr bwMode="auto">
          <a:xfrm>
            <a:off x="5943600" y="2209800"/>
            <a:ext cx="24590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Examples:</a:t>
            </a:r>
          </a:p>
          <a:p>
            <a:r>
              <a:rPr lang="en-US" sz="1600"/>
              <a:t>Qualifier Conditions, Sets,  </a:t>
            </a:r>
          </a:p>
          <a:p>
            <a:r>
              <a:rPr lang="en-US" sz="1600"/>
              <a:t>Scale Qualifiers</a:t>
            </a:r>
          </a:p>
        </p:txBody>
      </p:sp>
      <p:sp>
        <p:nvSpPr>
          <p:cNvPr id="43052" name="Rectangle 41"/>
          <p:cNvSpPr>
            <a:spLocks noGrp="1" noChangeArrowheads="1"/>
          </p:cNvSpPr>
          <p:nvPr>
            <p:ph type="title" idx="4294967295"/>
          </p:nvPr>
        </p:nvSpPr>
        <p:spPr>
          <a:xfrm>
            <a:off x="0" y="0"/>
            <a:ext cx="3276600" cy="2590800"/>
          </a:xfrm>
        </p:spPr>
        <p:style>
          <a:lnRef idx="1">
            <a:schemeClr val="accent5"/>
          </a:lnRef>
          <a:fillRef idx="2">
            <a:schemeClr val="accent5"/>
          </a:fillRef>
          <a:effectRef idx="1">
            <a:schemeClr val="accent5"/>
          </a:effectRef>
          <a:fontRef idx="minor">
            <a:schemeClr val="dk1"/>
          </a:fontRef>
        </p:style>
        <p:txBody>
          <a:bodyPr/>
          <a:lstStyle/>
          <a:p>
            <a:pPr eaLnBrk="1" hangingPunct="1"/>
            <a:r>
              <a:rPr lang="en-US">
                <a:latin typeface="Arial" charset="0"/>
              </a:rPr>
              <a:t>Specification Structure</a:t>
            </a:r>
          </a:p>
        </p:txBody>
      </p:sp>
    </p:spTree>
    <p:extLst>
      <p:ext uri="{BB962C8B-B14F-4D97-AF65-F5344CB8AC3E}">
        <p14:creationId xmlns:p14="http://schemas.microsoft.com/office/powerpoint/2010/main" val="373841604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5B5CABB-664F-FB42-8E0D-18965631EF41}" type="datetime3">
              <a:rPr lang="en-GB" sz="1400" smtClean="0"/>
              <a:t>15 January 2014</a:t>
            </a:fld>
            <a:endParaRPr lang="en-US" sz="1400"/>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08A73188-804E-9146-84BE-CFE0C7B790BC}" type="slidenum">
              <a:rPr lang="en-US" sz="1400"/>
              <a:pPr/>
              <a:t>67</a:t>
            </a:fld>
            <a:endParaRPr lang="en-US" sz="1400"/>
          </a:p>
        </p:txBody>
      </p:sp>
      <p:sp>
        <p:nvSpPr>
          <p:cNvPr id="45061" name="Rectangle 2"/>
          <p:cNvSpPr>
            <a:spLocks noGrp="1" noChangeArrowheads="1"/>
          </p:cNvSpPr>
          <p:nvPr>
            <p:ph type="title"/>
          </p:nvPr>
        </p:nvSpPr>
        <p:spPr>
          <a:xfrm>
            <a:off x="685800" y="152400"/>
            <a:ext cx="7391400" cy="228600"/>
          </a:xfrm>
        </p:spPr>
        <p:txBody>
          <a:bodyPr/>
          <a:lstStyle/>
          <a:p>
            <a:pPr eaLnBrk="1" hangingPunct="1"/>
            <a:r>
              <a:rPr lang="en-US">
                <a:latin typeface="Arial" charset="0"/>
              </a:rPr>
              <a:t>Risk Management</a:t>
            </a:r>
          </a:p>
        </p:txBody>
      </p:sp>
      <p:sp>
        <p:nvSpPr>
          <p:cNvPr id="45062" name="Rectangle 3"/>
          <p:cNvSpPr>
            <a:spLocks noGrp="1" noChangeArrowheads="1"/>
          </p:cNvSpPr>
          <p:nvPr>
            <p:ph type="body" idx="1"/>
          </p:nvPr>
        </p:nvSpPr>
        <p:spPr>
          <a:xfrm>
            <a:off x="457200" y="712520"/>
            <a:ext cx="4379913" cy="5413644"/>
          </a:xfrm>
        </p:spPr>
        <p:txBody>
          <a:bodyPr>
            <a:normAutofit fontScale="92500" lnSpcReduction="10000"/>
          </a:bodyPr>
          <a:lstStyle/>
          <a:p>
            <a:pPr eaLnBrk="1" hangingPunct="1"/>
            <a:r>
              <a:rPr lang="en-US" sz="3200" dirty="0" err="1">
                <a:latin typeface="Arial" charset="0"/>
              </a:rPr>
              <a:t>Planguage</a:t>
            </a:r>
            <a:r>
              <a:rPr lang="en-US" sz="3200" dirty="0">
                <a:latin typeface="Arial" charset="0"/>
              </a:rPr>
              <a:t> integrates specific tools for risk specification </a:t>
            </a:r>
          </a:p>
          <a:p>
            <a:pPr lvl="1" eaLnBrk="1" hangingPunct="1"/>
            <a:r>
              <a:rPr lang="en-US" sz="2800" dirty="0">
                <a:latin typeface="Arial" charset="0"/>
                <a:ea typeface="ＭＳ Ｐゴシック" charset="0"/>
              </a:rPr>
              <a:t>with more general tools for risk </a:t>
            </a:r>
            <a:r>
              <a:rPr lang="en-US" sz="2800" i="1" dirty="0">
                <a:latin typeface="Arial" charset="0"/>
                <a:ea typeface="ＭＳ Ｐゴシック" charset="0"/>
              </a:rPr>
              <a:t>recognition</a:t>
            </a:r>
            <a:r>
              <a:rPr lang="en-US" sz="2800" dirty="0">
                <a:latin typeface="Arial" charset="0"/>
                <a:ea typeface="ＭＳ Ｐゴシック" charset="0"/>
              </a:rPr>
              <a:t> and risk </a:t>
            </a:r>
            <a:r>
              <a:rPr lang="en-US" sz="2800" i="1" dirty="0">
                <a:latin typeface="Arial" charset="0"/>
                <a:ea typeface="ＭＳ Ｐゴシック" charset="0"/>
              </a:rPr>
              <a:t>analysis</a:t>
            </a:r>
            <a:r>
              <a:rPr lang="en-US" sz="2800" dirty="0">
                <a:latin typeface="Arial" charset="0"/>
                <a:ea typeface="ＭＳ Ｐゴシック" charset="0"/>
              </a:rPr>
              <a:t> </a:t>
            </a:r>
          </a:p>
          <a:p>
            <a:pPr lvl="1" eaLnBrk="1" hangingPunct="1"/>
            <a:r>
              <a:rPr lang="en-US" sz="2800" dirty="0">
                <a:latin typeface="Arial" charset="0"/>
                <a:ea typeface="ＭＳ Ｐゴシック" charset="0"/>
              </a:rPr>
              <a:t>in a </a:t>
            </a:r>
            <a:r>
              <a:rPr lang="en-US" sz="2800" i="1" dirty="0">
                <a:latin typeface="Arial" charset="0"/>
                <a:ea typeface="ＭＳ Ｐゴシック" charset="0"/>
              </a:rPr>
              <a:t>single integrated</a:t>
            </a:r>
            <a:r>
              <a:rPr lang="en-US" sz="2800" dirty="0">
                <a:latin typeface="Arial" charset="0"/>
                <a:ea typeface="ＭＳ Ｐゴシック" charset="0"/>
              </a:rPr>
              <a:t> specification language</a:t>
            </a:r>
            <a:r>
              <a:rPr lang="en-US" sz="2800" dirty="0" smtClean="0">
                <a:latin typeface="Arial" charset="0"/>
                <a:ea typeface="ＭＳ Ｐゴシック" charset="0"/>
              </a:rPr>
              <a:t>.</a:t>
            </a:r>
          </a:p>
          <a:p>
            <a:pPr lvl="1"/>
            <a:endParaRPr lang="en-US" sz="2200" dirty="0" smtClean="0">
              <a:latin typeface="Arial" charset="0"/>
              <a:ea typeface="ＭＳ Ｐゴシック" charset="0"/>
            </a:endParaRPr>
          </a:p>
          <a:p>
            <a:pPr lvl="1"/>
            <a:r>
              <a:rPr lang="en-US" sz="2200" dirty="0" smtClean="0">
                <a:latin typeface="Arial" charset="0"/>
                <a:ea typeface="ＭＳ Ｐゴシック" charset="0"/>
              </a:rPr>
              <a:t>Risk </a:t>
            </a:r>
            <a:r>
              <a:rPr lang="en-US" sz="2200" dirty="0">
                <a:latin typeface="Arial" charset="0"/>
                <a:ea typeface="ＭＳ Ｐゴシック" charset="0"/>
              </a:rPr>
              <a:t>Management: A practical toolkit for identifying, analyzing and coping with project risks.</a:t>
            </a:r>
          </a:p>
          <a:p>
            <a:pPr lvl="2"/>
            <a:r>
              <a:rPr lang="en-US" dirty="0">
                <a:latin typeface="Arial" charset="0"/>
                <a:ea typeface="ＭＳ Ｐゴシック" charset="0"/>
              </a:rPr>
              <a:t>http://</a:t>
            </a:r>
            <a:r>
              <a:rPr lang="en-US" dirty="0" err="1">
                <a:latin typeface="Arial" charset="0"/>
                <a:ea typeface="ＭＳ Ｐゴシック" charset="0"/>
              </a:rPr>
              <a:t>www.gilb.com</a:t>
            </a:r>
            <a:r>
              <a:rPr lang="en-US" dirty="0">
                <a:latin typeface="Arial" charset="0"/>
                <a:ea typeface="ＭＳ Ｐゴシック" charset="0"/>
              </a:rPr>
              <a:t>/</a:t>
            </a:r>
            <a:r>
              <a:rPr lang="en-US" dirty="0" err="1">
                <a:latin typeface="Arial" charset="0"/>
                <a:ea typeface="ＭＳ Ｐゴシック" charset="0"/>
              </a:rPr>
              <a:t>tiki-download_file.php?fileId</a:t>
            </a:r>
            <a:r>
              <a:rPr lang="en-US" dirty="0">
                <a:latin typeface="Arial" charset="0"/>
                <a:ea typeface="ＭＳ Ｐゴシック" charset="0"/>
              </a:rPr>
              <a:t>=20</a:t>
            </a:r>
          </a:p>
        </p:txBody>
      </p:sp>
      <p:pic>
        <p:nvPicPr>
          <p:cNvPr id="450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457200"/>
            <a:ext cx="41544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9371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883DAAD-8B46-7D45-B317-338D9A92FF7E}" type="datetime3">
              <a:rPr lang="en-GB" sz="1400" smtClean="0"/>
              <a:t>15 January 2014</a:t>
            </a:fld>
            <a:endParaRPr lang="en-US" sz="1400"/>
          </a:p>
        </p:txBody>
      </p:sp>
      <p:sp>
        <p:nvSpPr>
          <p:cNvPr id="471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DA237174-53F3-C24E-BB5C-7B3505A4C07B}" type="slidenum">
              <a:rPr lang="en-US" sz="1400"/>
              <a:pPr/>
              <a:t>68</a:t>
            </a:fld>
            <a:endParaRPr lang="en-US" sz="1400"/>
          </a:p>
        </p:txBody>
      </p:sp>
      <p:sp>
        <p:nvSpPr>
          <p:cNvPr id="47110" name="Rectangle 2"/>
          <p:cNvSpPr>
            <a:spLocks noGrp="1" noChangeArrowheads="1"/>
          </p:cNvSpPr>
          <p:nvPr>
            <p:ph type="title"/>
          </p:nvPr>
        </p:nvSpPr>
        <p:spPr>
          <a:xfrm>
            <a:off x="3810000" y="152400"/>
            <a:ext cx="4267200" cy="609600"/>
          </a:xfrm>
        </p:spPr>
        <p:txBody>
          <a:bodyPr/>
          <a:lstStyle/>
          <a:p>
            <a:pPr eaLnBrk="1" hangingPunct="1"/>
            <a:r>
              <a:rPr lang="en-US">
                <a:latin typeface="Arial" charset="0"/>
              </a:rPr>
              <a:t>Priority Management</a:t>
            </a:r>
          </a:p>
        </p:txBody>
      </p:sp>
      <p:sp>
        <p:nvSpPr>
          <p:cNvPr id="47111" name="Rectangle 3"/>
          <p:cNvSpPr>
            <a:spLocks noGrp="1" noChangeArrowheads="1"/>
          </p:cNvSpPr>
          <p:nvPr>
            <p:ph type="body" idx="1"/>
          </p:nvPr>
        </p:nvSpPr>
        <p:spPr>
          <a:xfrm>
            <a:off x="0" y="228600"/>
            <a:ext cx="3657600" cy="6096000"/>
          </a:xfrm>
        </p:spPr>
        <p:txBody>
          <a:bodyPr/>
          <a:lstStyle/>
          <a:p>
            <a:pPr eaLnBrk="1" hangingPunct="1"/>
            <a:r>
              <a:rPr lang="en-US" sz="1800">
                <a:latin typeface="Arial" charset="0"/>
              </a:rPr>
              <a:t>Priority is </a:t>
            </a:r>
          </a:p>
          <a:p>
            <a:pPr lvl="1" eaLnBrk="1" hangingPunct="1"/>
            <a:r>
              <a:rPr lang="en-US" sz="1600">
                <a:latin typeface="Arial" charset="0"/>
                <a:ea typeface="ＭＳ Ｐゴシック" charset="0"/>
              </a:rPr>
              <a:t>Claim on scarce or limited resources</a:t>
            </a:r>
          </a:p>
          <a:p>
            <a:pPr eaLnBrk="1" hangingPunct="1"/>
            <a:r>
              <a:rPr lang="en-US" sz="1800">
                <a:latin typeface="Arial" charset="0"/>
              </a:rPr>
              <a:t>Is a function of </a:t>
            </a:r>
          </a:p>
          <a:p>
            <a:pPr lvl="1" eaLnBrk="1" hangingPunct="1"/>
            <a:r>
              <a:rPr lang="en-US" sz="1600">
                <a:latin typeface="Arial" charset="0"/>
                <a:ea typeface="ＭＳ Ｐゴシック" charset="0"/>
              </a:rPr>
              <a:t>Constraint type (Survival, ..)</a:t>
            </a:r>
          </a:p>
          <a:p>
            <a:pPr lvl="1" eaLnBrk="1" hangingPunct="1"/>
            <a:r>
              <a:rPr lang="en-US" sz="1600">
                <a:latin typeface="Arial" charset="0"/>
                <a:ea typeface="ＭＳ Ｐゴシック" charset="0"/>
              </a:rPr>
              <a:t>Target type  (Goal, ..)</a:t>
            </a:r>
          </a:p>
          <a:p>
            <a:pPr lvl="1" eaLnBrk="1" hangingPunct="1"/>
            <a:r>
              <a:rPr lang="en-US" sz="1600">
                <a:latin typeface="Arial" charset="0"/>
                <a:ea typeface="ＭＳ Ｐゴシック" charset="0"/>
              </a:rPr>
              <a:t>Remaining gap to constraint or target level &amp; [qualifiers]</a:t>
            </a:r>
          </a:p>
          <a:p>
            <a:pPr lvl="1" eaLnBrk="1" hangingPunct="1"/>
            <a:r>
              <a:rPr lang="en-US" sz="1600">
                <a:latin typeface="Arial" charset="0"/>
                <a:ea typeface="ＭＳ Ｐゴシック" charset="0"/>
              </a:rPr>
              <a:t>Remaining budgeted resources; and their constraint and target levels</a:t>
            </a:r>
          </a:p>
          <a:p>
            <a:pPr eaLnBrk="1" hangingPunct="1"/>
            <a:r>
              <a:rPr lang="en-US" sz="1800">
                <a:latin typeface="Arial" charset="0"/>
              </a:rPr>
              <a:t>Priority is dynamically computable!</a:t>
            </a:r>
          </a:p>
          <a:p>
            <a:pPr eaLnBrk="1" hangingPunct="1"/>
            <a:r>
              <a:rPr lang="en-US" sz="1800">
                <a:latin typeface="Arial" charset="0"/>
              </a:rPr>
              <a:t>Priority is also related to other specification parameters such as</a:t>
            </a:r>
          </a:p>
          <a:p>
            <a:pPr lvl="1" eaLnBrk="1" hangingPunct="1"/>
            <a:r>
              <a:rPr lang="en-US" sz="1600">
                <a:latin typeface="Arial" charset="0"/>
                <a:ea typeface="ＭＳ Ｐゴシック" charset="0"/>
              </a:rPr>
              <a:t>Authority</a:t>
            </a:r>
          </a:p>
          <a:p>
            <a:pPr lvl="1" eaLnBrk="1" hangingPunct="1"/>
            <a:r>
              <a:rPr lang="en-US" sz="1600">
                <a:latin typeface="Arial" charset="0"/>
                <a:ea typeface="ＭＳ Ｐゴシック" charset="0"/>
              </a:rPr>
              <a:t>Sponsor</a:t>
            </a:r>
          </a:p>
          <a:p>
            <a:pPr lvl="1" eaLnBrk="1" hangingPunct="1"/>
            <a:r>
              <a:rPr lang="en-US" sz="1600">
                <a:latin typeface="Arial" charset="0"/>
                <a:ea typeface="ＭＳ Ｐゴシック" charset="0"/>
              </a:rPr>
              <a:t>Source</a:t>
            </a:r>
          </a:p>
        </p:txBody>
      </p:sp>
      <p:graphicFrame>
        <p:nvGraphicFramePr>
          <p:cNvPr id="47106" name="Object 2"/>
          <p:cNvGraphicFramePr>
            <a:graphicFrameLocks noChangeAspect="1"/>
          </p:cNvGraphicFramePr>
          <p:nvPr/>
        </p:nvGraphicFramePr>
        <p:xfrm>
          <a:off x="3657600" y="1371600"/>
          <a:ext cx="5486400" cy="3881438"/>
        </p:xfrm>
        <a:graphic>
          <a:graphicData uri="http://schemas.openxmlformats.org/presentationml/2006/ole">
            <mc:AlternateContent xmlns:mc="http://schemas.openxmlformats.org/markup-compatibility/2006">
              <mc:Choice xmlns:v="urn:schemas-microsoft-com:vml" Requires="v">
                <p:oleObj spid="_x0000_s28753" name="Document" r:id="rId5" imgW="6019800" imgH="4258056" progId="Word.Document.8">
                  <p:embed/>
                </p:oleObj>
              </mc:Choice>
              <mc:Fallback>
                <p:oleObj name="Document" r:id="rId5" imgW="6019800" imgH="425805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71600"/>
                        <a:ext cx="5486400" cy="388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extBox 1"/>
          <p:cNvSpPr txBox="1"/>
          <p:nvPr/>
        </p:nvSpPr>
        <p:spPr>
          <a:xfrm>
            <a:off x="3810000" y="5253039"/>
            <a:ext cx="3061039" cy="1200329"/>
          </a:xfrm>
          <a:prstGeom prst="rect">
            <a:avLst/>
          </a:prstGeom>
          <a:noFill/>
        </p:spPr>
        <p:txBody>
          <a:bodyPr wrap="square" rtlCol="0">
            <a:spAutoFit/>
          </a:bodyPr>
          <a:lstStyle/>
          <a:p>
            <a:pPr eaLnBrk="1" hangingPunct="1"/>
            <a:endParaRPr lang="en-US" dirty="0">
              <a:latin typeface="Arial" charset="0"/>
            </a:endParaRPr>
          </a:p>
          <a:p>
            <a:pPr eaLnBrk="1" hangingPunct="1"/>
            <a:r>
              <a:rPr lang="en-US" dirty="0">
                <a:latin typeface="Arial" charset="0"/>
              </a:rPr>
              <a:t>Managing Priority Paper</a:t>
            </a:r>
          </a:p>
          <a:p>
            <a:pPr eaLnBrk="1" hangingPunct="1"/>
            <a:r>
              <a:rPr lang="en-US" dirty="0">
                <a:latin typeface="Arial" charset="0"/>
              </a:rPr>
              <a:t>http://</a:t>
            </a:r>
            <a:r>
              <a:rPr lang="en-US" dirty="0" err="1">
                <a:latin typeface="Arial" charset="0"/>
              </a:rPr>
              <a:t>www.gilb.com</a:t>
            </a:r>
            <a:r>
              <a:rPr lang="en-US" dirty="0">
                <a:latin typeface="Arial" charset="0"/>
              </a:rPr>
              <a:t>/dl60</a:t>
            </a:r>
          </a:p>
          <a:p>
            <a:endParaRPr lang="en-GB" dirty="0"/>
          </a:p>
        </p:txBody>
      </p:sp>
    </p:spTree>
    <p:extLst>
      <p:ext uri="{BB962C8B-B14F-4D97-AF65-F5344CB8AC3E}">
        <p14:creationId xmlns:p14="http://schemas.microsoft.com/office/powerpoint/2010/main" val="123337271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C0DFE7E-EC87-2449-B763-CB0A6355EF92}" type="datetime3">
              <a:rPr lang="en-GB" sz="1400" smtClean="0"/>
              <a:t>15 January 2014</a:t>
            </a:fld>
            <a:endParaRPr lang="en-US" sz="1400"/>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7731CAE5-B441-1747-8029-F0FC0B651B8A}" type="slidenum">
              <a:rPr lang="en-US" sz="1400"/>
              <a:pPr/>
              <a:t>69</a:t>
            </a:fld>
            <a:endParaRPr lang="en-US" sz="1400"/>
          </a:p>
        </p:txBody>
      </p:sp>
      <p:sp>
        <p:nvSpPr>
          <p:cNvPr id="49157" name="Rectangle 2"/>
          <p:cNvSpPr>
            <a:spLocks noGrp="1" noChangeArrowheads="1"/>
          </p:cNvSpPr>
          <p:nvPr>
            <p:ph type="title"/>
          </p:nvPr>
        </p:nvSpPr>
        <p:spPr>
          <a:xfrm>
            <a:off x="685800" y="152400"/>
            <a:ext cx="7391400" cy="381000"/>
          </a:xfrm>
        </p:spPr>
        <p:txBody>
          <a:bodyPr/>
          <a:lstStyle/>
          <a:p>
            <a:pPr eaLnBrk="1" hangingPunct="1"/>
            <a:r>
              <a:rPr lang="en-US" sz="1800" b="1">
                <a:solidFill>
                  <a:srgbClr val="000000"/>
                </a:solidFill>
                <a:latin typeface="Arial" charset="0"/>
              </a:rPr>
              <a:t>Part 2: Integrating benchmarks and requirement targets </a:t>
            </a:r>
          </a:p>
        </p:txBody>
      </p:sp>
      <p:sp>
        <p:nvSpPr>
          <p:cNvPr id="49158" name="Rectangle 3"/>
          <p:cNvSpPr>
            <a:spLocks noGrp="1" noChangeArrowheads="1"/>
          </p:cNvSpPr>
          <p:nvPr>
            <p:ph type="body" idx="1"/>
          </p:nvPr>
        </p:nvSpPr>
        <p:spPr>
          <a:xfrm>
            <a:off x="228600" y="609600"/>
            <a:ext cx="4419600" cy="5791200"/>
          </a:xfrm>
        </p:spPr>
        <p:txBody>
          <a:bodyPr>
            <a:normAutofit lnSpcReduction="10000"/>
          </a:bodyPr>
          <a:lstStyle/>
          <a:p>
            <a:pPr eaLnBrk="1" hangingPunct="1">
              <a:lnSpc>
                <a:spcPct val="90000"/>
              </a:lnSpc>
            </a:pPr>
            <a:r>
              <a:rPr lang="en-US" sz="2400" dirty="0">
                <a:latin typeface="Arial" charset="0"/>
              </a:rPr>
              <a:t>Systems analysis benchmarks are integrated with setting future requirements.</a:t>
            </a:r>
          </a:p>
          <a:p>
            <a:pPr eaLnBrk="1" hangingPunct="1">
              <a:lnSpc>
                <a:spcPct val="90000"/>
              </a:lnSpc>
            </a:pPr>
            <a:r>
              <a:rPr lang="en-US" sz="2400" dirty="0">
                <a:latin typeface="Arial" charset="0"/>
              </a:rPr>
              <a:t>This improves Competitive Analysis and Competitive Engineering Specification</a:t>
            </a:r>
          </a:p>
          <a:p>
            <a:pPr eaLnBrk="1" hangingPunct="1">
              <a:lnSpc>
                <a:spcPct val="90000"/>
              </a:lnSpc>
            </a:pPr>
            <a:r>
              <a:rPr lang="en-US" sz="2400" b="1" dirty="0">
                <a:latin typeface="Arial" charset="0"/>
              </a:rPr>
              <a:t>Scales</a:t>
            </a:r>
            <a:r>
              <a:rPr lang="en-US" sz="2400" dirty="0">
                <a:latin typeface="Arial" charset="0"/>
              </a:rPr>
              <a:t>: powerful flexible measures to compete with</a:t>
            </a:r>
          </a:p>
          <a:p>
            <a:pPr eaLnBrk="1" hangingPunct="1">
              <a:lnSpc>
                <a:spcPct val="90000"/>
              </a:lnSpc>
            </a:pPr>
            <a:r>
              <a:rPr lang="en-US" sz="2400" b="1" dirty="0">
                <a:latin typeface="Arial" charset="0"/>
              </a:rPr>
              <a:t>Meters</a:t>
            </a:r>
            <a:r>
              <a:rPr lang="en-US" sz="2400" dirty="0">
                <a:latin typeface="Arial" charset="0"/>
              </a:rPr>
              <a:t>: practical ways to measure performance levels</a:t>
            </a:r>
          </a:p>
          <a:p>
            <a:pPr eaLnBrk="1" hangingPunct="1">
              <a:lnSpc>
                <a:spcPct val="90000"/>
              </a:lnSpc>
            </a:pPr>
            <a:r>
              <a:rPr lang="en-US" sz="2400" b="1" dirty="0">
                <a:latin typeface="Arial" charset="0"/>
              </a:rPr>
              <a:t>Benchmarks</a:t>
            </a:r>
            <a:r>
              <a:rPr lang="en-US" sz="2400" dirty="0">
                <a:latin typeface="Arial" charset="0"/>
              </a:rPr>
              <a:t>: Past, Record, Trend</a:t>
            </a:r>
          </a:p>
          <a:p>
            <a:pPr eaLnBrk="1" hangingPunct="1">
              <a:lnSpc>
                <a:spcPct val="90000"/>
              </a:lnSpc>
            </a:pPr>
            <a:r>
              <a:rPr lang="en-US" sz="2400" b="1" dirty="0">
                <a:latin typeface="Arial" charset="0"/>
              </a:rPr>
              <a:t>Targets</a:t>
            </a:r>
            <a:r>
              <a:rPr lang="en-US" sz="2400" dirty="0">
                <a:latin typeface="Arial" charset="0"/>
              </a:rPr>
              <a:t>: Goal, Stretch, Wish, Ideal</a:t>
            </a:r>
          </a:p>
          <a:p>
            <a:pPr eaLnBrk="1" hangingPunct="1">
              <a:lnSpc>
                <a:spcPct val="90000"/>
              </a:lnSpc>
            </a:pPr>
            <a:r>
              <a:rPr lang="en-US" sz="2400" b="1" dirty="0">
                <a:latin typeface="Arial" charset="0"/>
              </a:rPr>
              <a:t>Constraints</a:t>
            </a:r>
            <a:r>
              <a:rPr lang="en-US" sz="2400" dirty="0">
                <a:latin typeface="Arial" charset="0"/>
              </a:rPr>
              <a:t>: </a:t>
            </a:r>
            <a:r>
              <a:rPr lang="en-US" sz="2400" dirty="0" smtClean="0">
                <a:latin typeface="Arial" charset="0"/>
              </a:rPr>
              <a:t>Fail , Survival (Tolerable)</a:t>
            </a:r>
            <a:endParaRPr lang="en-US" sz="2400" dirty="0">
              <a:latin typeface="Arial" charset="0"/>
            </a:endParaRPr>
          </a:p>
        </p:txBody>
      </p:sp>
      <p:pic>
        <p:nvPicPr>
          <p:cNvPr id="491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09600"/>
            <a:ext cx="449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3722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Some examples of </a:t>
            </a:r>
            <a:r>
              <a:rPr lang="en-GB" sz="3200" i="1" dirty="0" smtClean="0"/>
              <a:t>Ignoring</a:t>
            </a:r>
            <a:r>
              <a:rPr lang="en-GB" sz="3200" dirty="0" smtClean="0"/>
              <a:t> Qualities, Totally</a:t>
            </a:r>
            <a:br>
              <a:rPr lang="en-GB" sz="3200" dirty="0" smtClean="0"/>
            </a:br>
            <a:r>
              <a:rPr lang="en-GB" sz="3200" dirty="0" smtClean="0"/>
              <a:t> in ‘Universal’ Modelling</a:t>
            </a:r>
            <a:endParaRPr lang="en-GB" sz="3200" dirty="0"/>
          </a:p>
        </p:txBody>
      </p:sp>
      <p:sp>
        <p:nvSpPr>
          <p:cNvPr id="3" name="Content Placeholder 2"/>
          <p:cNvSpPr>
            <a:spLocks noGrp="1"/>
          </p:cNvSpPr>
          <p:nvPr>
            <p:ph idx="1"/>
          </p:nvPr>
        </p:nvSpPr>
        <p:spPr/>
        <p:txBody>
          <a:bodyPr/>
          <a:lstStyle/>
          <a:p>
            <a:r>
              <a:rPr lang="en-GB" dirty="0" smtClean="0"/>
              <a:t>User Stories Languages</a:t>
            </a:r>
          </a:p>
          <a:p>
            <a:r>
              <a:rPr lang="en-GB" dirty="0" smtClean="0"/>
              <a:t>Programming Languages</a:t>
            </a:r>
          </a:p>
          <a:p>
            <a:r>
              <a:rPr lang="en-GB" dirty="0" smtClean="0"/>
              <a:t>Use Cases</a:t>
            </a:r>
          </a:p>
          <a:p>
            <a:r>
              <a:rPr lang="en-GB" dirty="0" smtClean="0"/>
              <a:t>UML</a:t>
            </a:r>
          </a:p>
          <a:p>
            <a:r>
              <a:rPr lang="en-GB" dirty="0" smtClean="0"/>
              <a:t>OCL Object Constraint Language</a:t>
            </a:r>
            <a:endParaRPr lang="en-GB" dirty="0"/>
          </a:p>
        </p:txBody>
      </p:sp>
      <p:sp>
        <p:nvSpPr>
          <p:cNvPr id="4" name="Date Placeholder 3"/>
          <p:cNvSpPr>
            <a:spLocks noGrp="1"/>
          </p:cNvSpPr>
          <p:nvPr>
            <p:ph type="dt" sz="half" idx="10"/>
          </p:nvPr>
        </p:nvSpPr>
        <p:spPr/>
        <p:txBody>
          <a:bodyPr/>
          <a:lstStyle/>
          <a:p>
            <a:pPr>
              <a:defRPr/>
            </a:pPr>
            <a:fld id="{C8C1F674-B8D6-144C-89BD-220104ECC1D1}"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7</a:t>
            </a:fld>
            <a:endParaRPr lang="en-US"/>
          </a:p>
        </p:txBody>
      </p:sp>
    </p:spTree>
    <p:extLst>
      <p:ext uri="{BB962C8B-B14F-4D97-AF65-F5344CB8AC3E}">
        <p14:creationId xmlns:p14="http://schemas.microsoft.com/office/powerpoint/2010/main" val="56942423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0959F1E-8378-B942-AE59-755E1287A091}" type="datetime3">
              <a:rPr lang="en-GB" sz="1400" smtClean="0"/>
              <a:t>15 January 2014</a:t>
            </a:fld>
            <a:endParaRPr lang="en-US" sz="1400"/>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D3894A09-1E84-B441-B67C-417CD462D45F}" type="slidenum">
              <a:rPr lang="en-US" sz="1400"/>
              <a:pPr/>
              <a:t>70</a:t>
            </a:fld>
            <a:endParaRPr lang="en-US" sz="1400"/>
          </a:p>
        </p:txBody>
      </p:sp>
      <p:sp>
        <p:nvSpPr>
          <p:cNvPr id="51206" name="Rectangle 2"/>
          <p:cNvSpPr>
            <a:spLocks noGrp="1" noChangeArrowheads="1"/>
          </p:cNvSpPr>
          <p:nvPr>
            <p:ph type="title"/>
          </p:nvPr>
        </p:nvSpPr>
        <p:spPr>
          <a:xfrm>
            <a:off x="0" y="-152400"/>
            <a:ext cx="8077200" cy="609600"/>
          </a:xfrm>
        </p:spPr>
        <p:txBody>
          <a:bodyPr/>
          <a:lstStyle/>
          <a:p>
            <a:pPr eaLnBrk="1" hangingPunct="1"/>
            <a:r>
              <a:rPr lang="en-US" sz="1800">
                <a:latin typeface="Arial" charset="0"/>
              </a:rPr>
              <a:t>Systems analysis benchmarks are integrated with setting future requirements.</a:t>
            </a:r>
          </a:p>
        </p:txBody>
      </p:sp>
      <p:sp>
        <p:nvSpPr>
          <p:cNvPr id="51207" name="Rectangle 3"/>
          <p:cNvSpPr>
            <a:spLocks noGrp="1" noChangeArrowheads="1"/>
          </p:cNvSpPr>
          <p:nvPr>
            <p:ph type="body" idx="1"/>
          </p:nvPr>
        </p:nvSpPr>
        <p:spPr>
          <a:xfrm>
            <a:off x="76200" y="457200"/>
            <a:ext cx="4191000" cy="5715000"/>
          </a:xfrm>
        </p:spPr>
        <p:txBody>
          <a:bodyPr/>
          <a:lstStyle/>
          <a:p>
            <a:pPr eaLnBrk="1" hangingPunct="1">
              <a:buFontTx/>
              <a:buNone/>
            </a:pPr>
            <a:r>
              <a:rPr lang="en-US" sz="1000" b="1">
                <a:latin typeface="Arial" charset="0"/>
              </a:rPr>
              <a:t>Adaptability:</a:t>
            </a:r>
          </a:p>
          <a:p>
            <a:pPr eaLnBrk="1" hangingPunct="1">
              <a:buFontTx/>
              <a:buNone/>
            </a:pPr>
            <a:r>
              <a:rPr lang="en-US" sz="1000" b="1">
                <a:latin typeface="Arial" charset="0"/>
              </a:rPr>
              <a:t>Type: Quality Requirement.  </a:t>
            </a:r>
          </a:p>
          <a:p>
            <a:pPr eaLnBrk="1" hangingPunct="1">
              <a:buFontTx/>
              <a:buNone/>
            </a:pPr>
            <a:r>
              <a:rPr lang="en-US" sz="1000" b="1">
                <a:latin typeface="Arial" charset="0"/>
              </a:rPr>
              <a:t>Scale: the calendar time in hours needed to re-configure the defined [Base Configuration] to any  </a:t>
            </a:r>
          </a:p>
          <a:p>
            <a:pPr eaLnBrk="1" hangingPunct="1">
              <a:buFontTx/>
              <a:buNone/>
            </a:pPr>
            <a:r>
              <a:rPr lang="en-US" sz="1000" b="1">
                <a:latin typeface="Arial" charset="0"/>
              </a:rPr>
              <a:t>other defined [Target Configuration] using defined [Methods] and defined [Reconfiguration Staff].  </a:t>
            </a:r>
          </a:p>
          <a:p>
            <a:pPr eaLnBrk="1" hangingPunct="1">
              <a:buFontTx/>
              <a:buNone/>
            </a:pPr>
            <a:r>
              <a:rPr lang="en-US" sz="1000" b="1">
                <a:latin typeface="Arial" charset="0"/>
              </a:rPr>
              <a:t> </a:t>
            </a:r>
          </a:p>
          <a:p>
            <a:pPr eaLnBrk="1" hangingPunct="1">
              <a:buFontTx/>
              <a:buNone/>
            </a:pPr>
            <a:r>
              <a:rPr lang="en-US" sz="1000" b="1">
                <a:latin typeface="Arial" charset="0"/>
              </a:rPr>
              <a:t>Expert Reconfiguration: Defined As:  </a:t>
            </a:r>
          </a:p>
          <a:p>
            <a:pPr eaLnBrk="1" hangingPunct="1">
              <a:buFontTx/>
              <a:buNone/>
            </a:pPr>
            <a:r>
              <a:rPr lang="en-US" sz="1000" b="1">
                <a:latin typeface="Arial" charset="0"/>
              </a:rPr>
              <a:t>	{Base Configuration = Novice Setup,  </a:t>
            </a:r>
          </a:p>
          <a:p>
            <a:pPr eaLnBrk="1" hangingPunct="1">
              <a:buFontTx/>
              <a:buNone/>
            </a:pPr>
            <a:r>
              <a:rPr lang="en-US" sz="1000" b="1">
                <a:latin typeface="Arial" charset="0"/>
              </a:rPr>
              <a:t>	Target Configuration = Expert Setup,  </a:t>
            </a:r>
          </a:p>
          <a:p>
            <a:pPr eaLnBrk="1" hangingPunct="1">
              <a:buFontTx/>
              <a:buNone/>
            </a:pPr>
            <a:r>
              <a:rPr lang="en-US" sz="1000" b="1">
                <a:latin typeface="Arial" charset="0"/>
              </a:rPr>
              <a:t>	Methods = Selection of Library Reconfiguration Process,  </a:t>
            </a:r>
          </a:p>
          <a:p>
            <a:pPr eaLnBrk="1" hangingPunct="1">
              <a:buFontTx/>
              <a:buNone/>
            </a:pPr>
            <a:r>
              <a:rPr lang="en-US" sz="1000" b="1">
                <a:latin typeface="Arial" charset="0"/>
              </a:rPr>
              <a:t>	Reconfiguration Staff = Qualified Expert}.  </a:t>
            </a:r>
          </a:p>
          <a:p>
            <a:pPr eaLnBrk="1" hangingPunct="1">
              <a:buFontTx/>
              <a:buNone/>
            </a:pPr>
            <a:r>
              <a:rPr lang="en-US" sz="1000" b="1">
                <a:latin typeface="Arial" charset="0"/>
              </a:rPr>
              <a:t> </a:t>
            </a:r>
          </a:p>
          <a:p>
            <a:pPr eaLnBrk="1" hangingPunct="1">
              <a:buFontTx/>
              <a:buNone/>
            </a:pPr>
            <a:r>
              <a:rPr lang="en-US" sz="1000" b="1">
                <a:latin typeface="Arial" charset="0"/>
              </a:rPr>
              <a:t>======== Benchmarks ==================================  </a:t>
            </a:r>
          </a:p>
          <a:p>
            <a:pPr eaLnBrk="1" hangingPunct="1">
              <a:buFontTx/>
              <a:buNone/>
            </a:pPr>
            <a:r>
              <a:rPr lang="en-US" sz="1000" b="1">
                <a:latin typeface="Arial" charset="0"/>
              </a:rPr>
              <a:t>Past [Expert Reconfiguration, Version 0.3, Asian Market]: &lt; 1 hour.  </a:t>
            </a:r>
          </a:p>
          <a:p>
            <a:pPr eaLnBrk="1" hangingPunct="1">
              <a:buFontTx/>
              <a:buNone/>
            </a:pPr>
            <a:r>
              <a:rPr lang="en-US" sz="1000" b="1">
                <a:latin typeface="Arial" charset="0"/>
              </a:rPr>
              <a:t>  </a:t>
            </a:r>
          </a:p>
          <a:p>
            <a:pPr eaLnBrk="1" hangingPunct="1">
              <a:buFontTx/>
              <a:buNone/>
            </a:pPr>
            <a:r>
              <a:rPr lang="en-US" sz="1000" b="1">
                <a:latin typeface="Arial" charset="0"/>
              </a:rPr>
              <a:t>========= Goals (Performance Targets)===================  </a:t>
            </a:r>
          </a:p>
          <a:p>
            <a:pPr eaLnBrk="1" hangingPunct="1">
              <a:buFontTx/>
              <a:buNone/>
            </a:pPr>
            <a:r>
              <a:rPr lang="en-US" sz="1000" b="1">
                <a:latin typeface="Arial" charset="0"/>
              </a:rPr>
              <a:t>Authority [Goals]:Federal Drug Administration.  </a:t>
            </a:r>
          </a:p>
          <a:p>
            <a:pPr eaLnBrk="1" hangingPunct="1">
              <a:buFontTx/>
              <a:buNone/>
            </a:pPr>
            <a:r>
              <a:rPr lang="en-US" sz="1000" b="1">
                <a:latin typeface="Arial" charset="0"/>
              </a:rPr>
              <a:t>Goal [Expert Reconfiguration, Deadline = Version 1.0]: &lt; 0.5 hours.  </a:t>
            </a:r>
          </a:p>
          <a:p>
            <a:pPr eaLnBrk="1" hangingPunct="1">
              <a:buFontTx/>
              <a:buNone/>
            </a:pPr>
            <a:r>
              <a:rPr lang="en-US" sz="1000" b="1">
                <a:latin typeface="Arial" charset="0"/>
              </a:rPr>
              <a:t>Goal [Expert Reconfiguration, Deadline = Version 2.0]: &lt; 0.1 hours.  </a:t>
            </a:r>
          </a:p>
          <a:p>
            <a:pPr eaLnBrk="1" hangingPunct="1">
              <a:buFontTx/>
              <a:buNone/>
            </a:pPr>
            <a:r>
              <a:rPr lang="en-US" sz="1000" b="1">
                <a:latin typeface="Arial" charset="0"/>
              </a:rPr>
              <a:t> </a:t>
            </a:r>
          </a:p>
          <a:p>
            <a:pPr eaLnBrk="1" hangingPunct="1">
              <a:buFontTx/>
              <a:buNone/>
            </a:pPr>
            <a:r>
              <a:rPr lang="en-US" sz="1000" b="1">
                <a:latin typeface="Arial" charset="0"/>
              </a:rPr>
              <a:t>========== Constraints ================================  </a:t>
            </a:r>
          </a:p>
          <a:p>
            <a:pPr eaLnBrk="1" hangingPunct="1">
              <a:buFontTx/>
              <a:buNone/>
            </a:pPr>
            <a:r>
              <a:rPr lang="en-US" sz="1000" b="1">
                <a:latin typeface="Arial" charset="0"/>
              </a:rPr>
              <a:t>Fail [All USA Products]: &lt; 0.7 hours.  </a:t>
            </a:r>
          </a:p>
          <a:p>
            <a:pPr eaLnBrk="1" hangingPunct="1">
              <a:buFontTx/>
              <a:buNone/>
            </a:pPr>
            <a:r>
              <a:rPr lang="en-US" sz="1000" b="1">
                <a:latin typeface="Arial" charset="0"/>
              </a:rPr>
              <a:t>Fail [Expert Reconfiguration, Deadline = Version 2.0]: &lt; 0.5 hours.  </a:t>
            </a:r>
          </a:p>
          <a:p>
            <a:pPr eaLnBrk="1" hangingPunct="1">
              <a:buFontTx/>
              <a:buNone/>
            </a:pPr>
            <a:r>
              <a:rPr lang="en-US" sz="1000" b="1">
                <a:latin typeface="Arial" charset="0"/>
              </a:rPr>
              <a:t> </a:t>
            </a:r>
          </a:p>
          <a:p>
            <a:pPr eaLnBrk="1" hangingPunct="1">
              <a:buFontTx/>
              <a:buNone/>
            </a:pPr>
            <a:r>
              <a:rPr lang="en-US" sz="1000" b="1">
                <a:latin typeface="Arial" charset="0"/>
              </a:rPr>
              <a:t>Survival  [Expert Reconfiguration, European Market]: &lt; 1 working day.  </a:t>
            </a:r>
          </a:p>
          <a:p>
            <a:pPr eaLnBrk="1" hangingPunct="1">
              <a:buFontTx/>
              <a:buNone/>
            </a:pPr>
            <a:endParaRPr lang="en-US" sz="1000" b="1">
              <a:latin typeface="Arial" charset="0"/>
            </a:endParaRPr>
          </a:p>
        </p:txBody>
      </p:sp>
      <p:graphicFrame>
        <p:nvGraphicFramePr>
          <p:cNvPr id="51202" name="Object 2"/>
          <p:cNvGraphicFramePr>
            <a:graphicFrameLocks noChangeAspect="1"/>
          </p:cNvGraphicFramePr>
          <p:nvPr/>
        </p:nvGraphicFramePr>
        <p:xfrm>
          <a:off x="4114800" y="304800"/>
          <a:ext cx="4740275" cy="5964238"/>
        </p:xfrm>
        <a:graphic>
          <a:graphicData uri="http://schemas.openxmlformats.org/presentationml/2006/ole">
            <mc:AlternateContent xmlns:mc="http://schemas.openxmlformats.org/markup-compatibility/2006">
              <mc:Choice xmlns:v="urn:schemas-microsoft-com:vml" Requires="v">
                <p:oleObj spid="_x0000_s29777" name="Document" r:id="rId5" imgW="6565900" imgH="8267700" progId="Word.Document.8">
                  <p:embed/>
                </p:oleObj>
              </mc:Choice>
              <mc:Fallback>
                <p:oleObj name="Document" r:id="rId5" imgW="6565900" imgH="82677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04800"/>
                        <a:ext cx="4740275" cy="596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08" name="Text Box 5"/>
          <p:cNvSpPr txBox="1">
            <a:spLocks noChangeArrowheads="1"/>
          </p:cNvSpPr>
          <p:nvPr/>
        </p:nvSpPr>
        <p:spPr bwMode="auto">
          <a:xfrm>
            <a:off x="4724400" y="4800600"/>
            <a:ext cx="20574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000" b="1"/>
              <a:t>Fail: edge of failure range</a:t>
            </a:r>
          </a:p>
        </p:txBody>
      </p:sp>
      <p:sp>
        <p:nvSpPr>
          <p:cNvPr id="51209" name="Text Box 6"/>
          <p:cNvSpPr txBox="1">
            <a:spLocks noChangeArrowheads="1"/>
          </p:cNvSpPr>
          <p:nvPr/>
        </p:nvSpPr>
        <p:spPr bwMode="auto">
          <a:xfrm>
            <a:off x="4876800" y="5181600"/>
            <a:ext cx="20574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000" b="1"/>
              <a:t>Some pain or distress</a:t>
            </a:r>
          </a:p>
        </p:txBody>
      </p:sp>
      <p:sp>
        <p:nvSpPr>
          <p:cNvPr id="51210" name="Text Box 7"/>
          <p:cNvSpPr txBox="1">
            <a:spLocks noChangeArrowheads="1"/>
          </p:cNvSpPr>
          <p:nvPr/>
        </p:nvSpPr>
        <p:spPr bwMode="auto">
          <a:xfrm>
            <a:off x="7239000" y="4724400"/>
            <a:ext cx="3048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3200" b="1"/>
              <a:t>!</a:t>
            </a:r>
          </a:p>
        </p:txBody>
      </p:sp>
    </p:spTree>
    <p:extLst>
      <p:ext uri="{BB962C8B-B14F-4D97-AF65-F5344CB8AC3E}">
        <p14:creationId xmlns:p14="http://schemas.microsoft.com/office/powerpoint/2010/main" val="300758827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50159E8-6DCF-8E45-98D0-6103BEEDCACD}" type="datetime3">
              <a:rPr lang="en-GB" sz="1400" smtClean="0"/>
              <a:t>15 January 2014</a:t>
            </a:fld>
            <a:endParaRPr lang="en-US" sz="1400"/>
          </a:p>
        </p:txBody>
      </p:sp>
      <p:sp>
        <p:nvSpPr>
          <p:cNvPr id="532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532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5B76382-8248-4142-BC9F-6CB4E6A051CB}" type="slidenum">
              <a:rPr lang="en-US" sz="1400"/>
              <a:pPr/>
              <a:t>71</a:t>
            </a:fld>
            <a:endParaRPr lang="en-US" sz="1400"/>
          </a:p>
        </p:txBody>
      </p:sp>
      <p:sp>
        <p:nvSpPr>
          <p:cNvPr id="53260" name="Rectangle 2"/>
          <p:cNvSpPr>
            <a:spLocks noGrp="1" noChangeArrowheads="1"/>
          </p:cNvSpPr>
          <p:nvPr>
            <p:ph type="title"/>
          </p:nvPr>
        </p:nvSpPr>
        <p:spPr>
          <a:xfrm>
            <a:off x="914400" y="0"/>
            <a:ext cx="7391400" cy="609600"/>
          </a:xfrm>
        </p:spPr>
        <p:txBody>
          <a:bodyPr/>
          <a:lstStyle/>
          <a:p>
            <a:pPr eaLnBrk="1" hangingPunct="1"/>
            <a:r>
              <a:rPr lang="en-US">
                <a:latin typeface="Arial" charset="0"/>
              </a:rPr>
              <a:t>Scalar Level Types</a:t>
            </a:r>
          </a:p>
        </p:txBody>
      </p:sp>
      <p:grpSp>
        <p:nvGrpSpPr>
          <p:cNvPr id="2" name="Group 4"/>
          <p:cNvGrpSpPr>
            <a:grpSpLocks/>
          </p:cNvGrpSpPr>
          <p:nvPr/>
        </p:nvGrpSpPr>
        <p:grpSpPr bwMode="auto">
          <a:xfrm>
            <a:off x="444500" y="3684588"/>
            <a:ext cx="8424863" cy="3155950"/>
            <a:chOff x="261" y="393"/>
            <a:chExt cx="5307" cy="1988"/>
          </a:xfrm>
        </p:grpSpPr>
        <p:sp>
          <p:nvSpPr>
            <p:cNvPr id="53290" name="Oval 5"/>
            <p:cNvSpPr>
              <a:spLocks noChangeArrowheads="1"/>
            </p:cNvSpPr>
            <p:nvPr/>
          </p:nvSpPr>
          <p:spPr bwMode="auto">
            <a:xfrm>
              <a:off x="277" y="838"/>
              <a:ext cx="630" cy="260"/>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91" name="Line 6"/>
            <p:cNvSpPr>
              <a:spLocks noChangeShapeType="1"/>
            </p:cNvSpPr>
            <p:nvPr/>
          </p:nvSpPr>
          <p:spPr bwMode="auto">
            <a:xfrm>
              <a:off x="912" y="968"/>
              <a:ext cx="4608"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92" name="Line 7"/>
            <p:cNvSpPr>
              <a:spLocks noChangeShapeType="1"/>
            </p:cNvSpPr>
            <p:nvPr/>
          </p:nvSpPr>
          <p:spPr bwMode="auto">
            <a:xfrm flipH="1">
              <a:off x="1232" y="968"/>
              <a:ext cx="57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nvGrpSpPr>
            <p:cNvPr id="53293" name="Group 8"/>
            <p:cNvGrpSpPr>
              <a:grpSpLocks/>
            </p:cNvGrpSpPr>
            <p:nvPr/>
          </p:nvGrpSpPr>
          <p:grpSpPr bwMode="auto">
            <a:xfrm>
              <a:off x="261" y="1380"/>
              <a:ext cx="5243" cy="260"/>
              <a:chOff x="196" y="1924"/>
              <a:chExt cx="3932" cy="376"/>
            </a:xfrm>
          </p:grpSpPr>
          <p:sp>
            <p:nvSpPr>
              <p:cNvPr id="53305" name="Oval 9"/>
              <p:cNvSpPr>
                <a:spLocks noChangeArrowheads="1"/>
              </p:cNvSpPr>
              <p:nvPr/>
            </p:nvSpPr>
            <p:spPr bwMode="auto">
              <a:xfrm>
                <a:off x="196" y="1924"/>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306" name="Line 10"/>
              <p:cNvSpPr>
                <a:spLocks noChangeShapeType="1"/>
              </p:cNvSpPr>
              <p:nvPr/>
            </p:nvSpPr>
            <p:spPr bwMode="auto">
              <a:xfrm>
                <a:off x="672" y="2112"/>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94" name="Line 11"/>
            <p:cNvSpPr>
              <a:spLocks noChangeShapeType="1"/>
            </p:cNvSpPr>
            <p:nvPr/>
          </p:nvSpPr>
          <p:spPr bwMode="auto">
            <a:xfrm flipH="1">
              <a:off x="1344" y="1510"/>
              <a:ext cx="57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95" name="Line 12"/>
            <p:cNvSpPr>
              <a:spLocks noChangeShapeType="1"/>
            </p:cNvSpPr>
            <p:nvPr/>
          </p:nvSpPr>
          <p:spPr bwMode="auto">
            <a:xfrm flipH="1">
              <a:off x="1488" y="1510"/>
              <a:ext cx="57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53254" name="Object 6"/>
            <p:cNvGraphicFramePr>
              <a:graphicFrameLocks/>
            </p:cNvGraphicFramePr>
            <p:nvPr/>
          </p:nvGraphicFramePr>
          <p:xfrm>
            <a:off x="1632" y="1061"/>
            <a:ext cx="482" cy="1051"/>
          </p:xfrm>
          <a:graphic>
            <a:graphicData uri="http://schemas.openxmlformats.org/presentationml/2006/ole">
              <mc:AlternateContent xmlns:mc="http://schemas.openxmlformats.org/markup-compatibility/2006">
                <mc:Choice xmlns:v="urn:schemas-microsoft-com:vml" Requires="v">
                  <p:oleObj spid="_x0000_s31269" name="ClipArt" r:id="rId3" imgW="22174200" imgH="48463200" progId="MS_ClipArt_Gallery.2">
                    <p:embed/>
                  </p:oleObj>
                </mc:Choice>
                <mc:Fallback>
                  <p:oleObj name="ClipArt" r:id="rId3" imgW="22174200" imgH="4846320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061"/>
                          <a:ext cx="482" cy="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3296" name="Group 14"/>
            <p:cNvGrpSpPr>
              <a:grpSpLocks/>
            </p:cNvGrpSpPr>
            <p:nvPr/>
          </p:nvGrpSpPr>
          <p:grpSpPr bwMode="auto">
            <a:xfrm>
              <a:off x="261" y="1919"/>
              <a:ext cx="5243" cy="260"/>
              <a:chOff x="196" y="2980"/>
              <a:chExt cx="3932" cy="376"/>
            </a:xfrm>
          </p:grpSpPr>
          <p:sp>
            <p:nvSpPr>
              <p:cNvPr id="53303" name="Oval 15"/>
              <p:cNvSpPr>
                <a:spLocks noChangeArrowheads="1"/>
              </p:cNvSpPr>
              <p:nvPr/>
            </p:nvSpPr>
            <p:spPr bwMode="auto">
              <a:xfrm>
                <a:off x="196" y="2980"/>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304" name="Line 16"/>
              <p:cNvSpPr>
                <a:spLocks noChangeShapeType="1"/>
              </p:cNvSpPr>
              <p:nvPr/>
            </p:nvSpPr>
            <p:spPr bwMode="auto">
              <a:xfrm>
                <a:off x="672" y="3168"/>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97" name="Line 17"/>
            <p:cNvSpPr>
              <a:spLocks noChangeShapeType="1"/>
            </p:cNvSpPr>
            <p:nvPr/>
          </p:nvSpPr>
          <p:spPr bwMode="auto">
            <a:xfrm flipH="1">
              <a:off x="2256" y="2049"/>
              <a:ext cx="57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98" name="Rectangle 18"/>
            <p:cNvSpPr>
              <a:spLocks noChangeArrowheads="1"/>
            </p:cNvSpPr>
            <p:nvPr/>
          </p:nvSpPr>
          <p:spPr bwMode="auto">
            <a:xfrm>
              <a:off x="2140" y="192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b="1"/>
                <a:t>?</a:t>
              </a:r>
            </a:p>
          </p:txBody>
        </p:sp>
        <p:graphicFrame>
          <p:nvGraphicFramePr>
            <p:cNvPr id="53255" name="Object 7"/>
            <p:cNvGraphicFramePr>
              <a:graphicFrameLocks/>
            </p:cNvGraphicFramePr>
            <p:nvPr/>
          </p:nvGraphicFramePr>
          <p:xfrm>
            <a:off x="2153" y="705"/>
            <a:ext cx="703" cy="450"/>
          </p:xfrm>
          <a:graphic>
            <a:graphicData uri="http://schemas.openxmlformats.org/presentationml/2006/ole">
              <mc:AlternateContent xmlns:mc="http://schemas.openxmlformats.org/markup-compatibility/2006">
                <mc:Choice xmlns:v="urn:schemas-microsoft-com:vml" Requires="v">
                  <p:oleObj spid="_x0000_s31270" name="ClipArt" r:id="rId5" imgW="40102968" imgH="25733832" progId="MS_ClipArt_Gallery.2">
                    <p:embed/>
                  </p:oleObj>
                </mc:Choice>
                <mc:Fallback>
                  <p:oleObj name="ClipArt" r:id="rId5" imgW="40102968" imgH="25733832"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 y="705"/>
                          <a:ext cx="703"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3256" name="Object 8"/>
            <p:cNvGraphicFramePr>
              <a:graphicFrameLocks/>
            </p:cNvGraphicFramePr>
            <p:nvPr/>
          </p:nvGraphicFramePr>
          <p:xfrm>
            <a:off x="4368" y="1872"/>
            <a:ext cx="878" cy="509"/>
          </p:xfrm>
          <a:graphic>
            <a:graphicData uri="http://schemas.openxmlformats.org/presentationml/2006/ole">
              <mc:AlternateContent xmlns:mc="http://schemas.openxmlformats.org/markup-compatibility/2006">
                <mc:Choice xmlns:v="urn:schemas-microsoft-com:vml" Requires="v">
                  <p:oleObj spid="_x0000_s31271" name="ClipArt" r:id="rId7" imgW="57698644" imgH="33467040" progId="MS_ClipArt_Gallery.2">
                    <p:embed/>
                  </p:oleObj>
                </mc:Choice>
                <mc:Fallback>
                  <p:oleObj name="ClipArt" r:id="rId7" imgW="57698644" imgH="33467040"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8" y="1872"/>
                          <a:ext cx="87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299" name="Rectangle 21"/>
            <p:cNvSpPr>
              <a:spLocks noChangeArrowheads="1"/>
            </p:cNvSpPr>
            <p:nvPr/>
          </p:nvSpPr>
          <p:spPr bwMode="auto">
            <a:xfrm>
              <a:off x="3088" y="654"/>
              <a:ext cx="2304"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400" b="1">
                  <a:solidFill>
                    <a:schemeClr val="hlink"/>
                  </a:solidFill>
                </a:rPr>
                <a:t>Past</a:t>
              </a:r>
              <a:r>
                <a:rPr lang="en-GB" sz="1400" b="1">
                  <a:solidFill>
                    <a:srgbClr val="FF0000"/>
                  </a:solidFill>
                </a:rPr>
                <a:t>:</a:t>
              </a:r>
              <a:r>
                <a:rPr lang="en-GB" sz="1400" b="1"/>
                <a:t> any useful reference point. Your old product, a competitors </a:t>
              </a:r>
              <a:r>
                <a:rPr lang="en-US" sz="1400" b="1"/>
                <a:t>organization</a:t>
              </a:r>
              <a:r>
                <a:rPr lang="en-GB" sz="1400" b="1"/>
                <a:t>, or a quality achieved in same discipline but different branch of business.</a:t>
              </a:r>
            </a:p>
          </p:txBody>
        </p:sp>
        <p:sp>
          <p:nvSpPr>
            <p:cNvPr id="53300" name="Rectangle 22"/>
            <p:cNvSpPr>
              <a:spLocks noChangeArrowheads="1"/>
            </p:cNvSpPr>
            <p:nvPr/>
          </p:nvSpPr>
          <p:spPr bwMode="auto">
            <a:xfrm>
              <a:off x="3072" y="1344"/>
              <a:ext cx="249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600" b="1">
                  <a:solidFill>
                    <a:schemeClr val="hlink"/>
                  </a:solidFill>
                </a:rPr>
                <a:t>Record</a:t>
              </a:r>
              <a:r>
                <a:rPr lang="en-GB" sz="1600" b="1"/>
                <a:t>: best in some class, state of the art. Something to beat. A challenge for you.  An extreme Past.</a:t>
              </a:r>
            </a:p>
          </p:txBody>
        </p:sp>
        <p:sp>
          <p:nvSpPr>
            <p:cNvPr id="53301" name="Rectangle 23"/>
            <p:cNvSpPr>
              <a:spLocks noChangeArrowheads="1"/>
            </p:cNvSpPr>
            <p:nvPr/>
          </p:nvSpPr>
          <p:spPr bwMode="auto">
            <a:xfrm>
              <a:off x="3072" y="1872"/>
              <a:ext cx="118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600" b="1">
                  <a:solidFill>
                    <a:schemeClr val="hlink"/>
                  </a:solidFill>
                </a:rPr>
                <a:t>Trend</a:t>
              </a:r>
              <a:r>
                <a:rPr lang="en-GB" sz="1600" b="1"/>
                <a:t>: a future guess </a:t>
              </a:r>
              <a:r>
                <a:rPr lang="en-GB" sz="1400" b="1"/>
                <a:t>based on Past.</a:t>
              </a:r>
            </a:p>
          </p:txBody>
        </p:sp>
        <p:sp>
          <p:nvSpPr>
            <p:cNvPr id="53302" name="Text Box 24"/>
            <p:cNvSpPr txBox="1">
              <a:spLocks noChangeArrowheads="1"/>
            </p:cNvSpPr>
            <p:nvPr/>
          </p:nvSpPr>
          <p:spPr bwMode="auto">
            <a:xfrm>
              <a:off x="3066" y="393"/>
              <a:ext cx="139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chemeClr val="hlink"/>
                  </a:solidFill>
                  <a:latin typeface="Times New Roman" charset="0"/>
                </a:rPr>
                <a:t>Benchmarks</a:t>
              </a:r>
              <a:r>
                <a:rPr lang="en-US" sz="2800" b="1">
                  <a:solidFill>
                    <a:srgbClr val="0000CC"/>
                  </a:solidFill>
                  <a:latin typeface="Times New Roman" charset="0"/>
                </a:rPr>
                <a:t>:</a:t>
              </a:r>
              <a:endParaRPr lang="en-US" sz="2800" b="1">
                <a:latin typeface="Times New Roman" charset="0"/>
              </a:endParaRPr>
            </a:p>
          </p:txBody>
        </p:sp>
      </p:grpSp>
      <p:grpSp>
        <p:nvGrpSpPr>
          <p:cNvPr id="53262" name="Group 25"/>
          <p:cNvGrpSpPr>
            <a:grpSpLocks/>
          </p:cNvGrpSpPr>
          <p:nvPr/>
        </p:nvGrpSpPr>
        <p:grpSpPr bwMode="auto">
          <a:xfrm>
            <a:off x="520700" y="695325"/>
            <a:ext cx="8323263" cy="412750"/>
            <a:chOff x="196" y="3796"/>
            <a:chExt cx="3932" cy="376"/>
          </a:xfrm>
        </p:grpSpPr>
        <p:sp>
          <p:nvSpPr>
            <p:cNvPr id="53288" name="Oval 26"/>
            <p:cNvSpPr>
              <a:spLocks noChangeArrowheads="1"/>
            </p:cNvSpPr>
            <p:nvPr/>
          </p:nvSpPr>
          <p:spPr bwMode="auto">
            <a:xfrm>
              <a:off x="196" y="3796"/>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89" name="Line 27"/>
            <p:cNvSpPr>
              <a:spLocks noChangeShapeType="1"/>
            </p:cNvSpPr>
            <p:nvPr/>
          </p:nvSpPr>
          <p:spPr bwMode="auto">
            <a:xfrm>
              <a:off x="672" y="3984"/>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63" name="Line 28"/>
          <p:cNvSpPr>
            <a:spLocks noChangeShapeType="1"/>
          </p:cNvSpPr>
          <p:nvPr/>
        </p:nvSpPr>
        <p:spPr bwMode="auto">
          <a:xfrm>
            <a:off x="5973763" y="882650"/>
            <a:ext cx="10160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64" name="Line 29"/>
          <p:cNvSpPr>
            <a:spLocks noChangeShapeType="1"/>
          </p:cNvSpPr>
          <p:nvPr/>
        </p:nvSpPr>
        <p:spPr bwMode="auto">
          <a:xfrm>
            <a:off x="6151563" y="882650"/>
            <a:ext cx="10160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nvGrpSpPr>
          <p:cNvPr id="53265" name="Group 30"/>
          <p:cNvGrpSpPr>
            <a:grpSpLocks/>
          </p:cNvGrpSpPr>
          <p:nvPr/>
        </p:nvGrpSpPr>
        <p:grpSpPr bwMode="auto">
          <a:xfrm>
            <a:off x="520700" y="1466850"/>
            <a:ext cx="8323263" cy="414338"/>
            <a:chOff x="196" y="4516"/>
            <a:chExt cx="3932" cy="376"/>
          </a:xfrm>
        </p:grpSpPr>
        <p:sp>
          <p:nvSpPr>
            <p:cNvPr id="53286" name="Oval 31"/>
            <p:cNvSpPr>
              <a:spLocks noChangeArrowheads="1"/>
            </p:cNvSpPr>
            <p:nvPr/>
          </p:nvSpPr>
          <p:spPr bwMode="auto">
            <a:xfrm>
              <a:off x="196" y="4516"/>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87" name="Line 32"/>
            <p:cNvSpPr>
              <a:spLocks noChangeShapeType="1"/>
            </p:cNvSpPr>
            <p:nvPr/>
          </p:nvSpPr>
          <p:spPr bwMode="auto">
            <a:xfrm>
              <a:off x="672" y="4704"/>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66" name="Line 33"/>
          <p:cNvSpPr>
            <a:spLocks noChangeShapeType="1"/>
          </p:cNvSpPr>
          <p:nvPr/>
        </p:nvSpPr>
        <p:spPr bwMode="auto">
          <a:xfrm>
            <a:off x="7319963" y="1674813"/>
            <a:ext cx="10160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nvGrpSpPr>
          <p:cNvPr id="53267" name="Group 34"/>
          <p:cNvGrpSpPr>
            <a:grpSpLocks/>
          </p:cNvGrpSpPr>
          <p:nvPr/>
        </p:nvGrpSpPr>
        <p:grpSpPr bwMode="auto">
          <a:xfrm>
            <a:off x="533400" y="2209800"/>
            <a:ext cx="8323263" cy="412750"/>
            <a:chOff x="196" y="5476"/>
            <a:chExt cx="3932" cy="376"/>
          </a:xfrm>
        </p:grpSpPr>
        <p:sp>
          <p:nvSpPr>
            <p:cNvPr id="53284" name="Oval 35"/>
            <p:cNvSpPr>
              <a:spLocks noChangeArrowheads="1"/>
            </p:cNvSpPr>
            <p:nvPr/>
          </p:nvSpPr>
          <p:spPr bwMode="auto">
            <a:xfrm>
              <a:off x="196" y="5476"/>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85" name="Line 36"/>
            <p:cNvSpPr>
              <a:spLocks noChangeShapeType="1"/>
            </p:cNvSpPr>
            <p:nvPr/>
          </p:nvSpPr>
          <p:spPr bwMode="auto">
            <a:xfrm>
              <a:off x="672" y="5664"/>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68" name="Line 37"/>
          <p:cNvSpPr>
            <a:spLocks noChangeShapeType="1"/>
          </p:cNvSpPr>
          <p:nvPr/>
        </p:nvSpPr>
        <p:spPr bwMode="auto">
          <a:xfrm>
            <a:off x="7345363" y="2419350"/>
            <a:ext cx="10160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69" name="Rectangle 38"/>
          <p:cNvSpPr>
            <a:spLocks noChangeArrowheads="1"/>
          </p:cNvSpPr>
          <p:nvPr/>
        </p:nvSpPr>
        <p:spPr bwMode="auto">
          <a:xfrm>
            <a:off x="8213725" y="2147888"/>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a:t>?</a:t>
            </a:r>
          </a:p>
        </p:txBody>
      </p:sp>
      <p:graphicFrame>
        <p:nvGraphicFramePr>
          <p:cNvPr id="53250" name="Object 2"/>
          <p:cNvGraphicFramePr>
            <a:graphicFrameLocks/>
          </p:cNvGraphicFramePr>
          <p:nvPr/>
        </p:nvGraphicFramePr>
        <p:xfrm>
          <a:off x="5654675" y="609600"/>
          <a:ext cx="1114425" cy="923925"/>
        </p:xfrm>
        <a:graphic>
          <a:graphicData uri="http://schemas.openxmlformats.org/presentationml/2006/ole">
            <mc:AlternateContent xmlns:mc="http://schemas.openxmlformats.org/markup-compatibility/2006">
              <mc:Choice xmlns:v="urn:schemas-microsoft-com:vml" Requires="v">
                <p:oleObj spid="_x0000_s31272" name="ClipArt" r:id="rId9" imgW="32410400" imgH="26873200" progId="MS_ClipArt_Gallery.2">
                  <p:embed/>
                </p:oleObj>
              </mc:Choice>
              <mc:Fallback>
                <p:oleObj name="ClipArt" r:id="rId9" imgW="32410400" imgH="26873200" progId="MS_ClipArt_Gallery.2">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4675" y="609600"/>
                        <a:ext cx="11144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3251" name="Object 3"/>
          <p:cNvGraphicFramePr>
            <a:graphicFrameLocks/>
          </p:cNvGraphicFramePr>
          <p:nvPr/>
        </p:nvGraphicFramePr>
        <p:xfrm>
          <a:off x="7240588" y="1152525"/>
          <a:ext cx="790575" cy="814388"/>
        </p:xfrm>
        <a:graphic>
          <a:graphicData uri="http://schemas.openxmlformats.org/presentationml/2006/ole">
            <mc:AlternateContent xmlns:mc="http://schemas.openxmlformats.org/markup-compatibility/2006">
              <mc:Choice xmlns:v="urn:schemas-microsoft-com:vml" Requires="v">
                <p:oleObj spid="_x0000_s31273" name="ClipArt" r:id="rId11" imgW="31597600" imgH="32004000" progId="MS_ClipArt_Gallery.2">
                  <p:embed/>
                </p:oleObj>
              </mc:Choice>
              <mc:Fallback>
                <p:oleObj name="ClipArt" r:id="rId11" imgW="31597600" imgH="32004000" progId="MS_ClipArt_Gallery.2">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0588" y="1152525"/>
                        <a:ext cx="790575"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3252" name="Object 4"/>
          <p:cNvGraphicFramePr>
            <a:graphicFrameLocks/>
          </p:cNvGraphicFramePr>
          <p:nvPr/>
        </p:nvGraphicFramePr>
        <p:xfrm>
          <a:off x="7040563" y="2495550"/>
          <a:ext cx="228600" cy="933450"/>
        </p:xfrm>
        <a:graphic>
          <a:graphicData uri="http://schemas.openxmlformats.org/presentationml/2006/ole">
            <mc:AlternateContent xmlns:mc="http://schemas.openxmlformats.org/markup-compatibility/2006">
              <mc:Choice xmlns:v="urn:schemas-microsoft-com:vml" Requires="v">
                <p:oleObj spid="_x0000_s31274" name="ClipArt" r:id="rId13" imgW="10134600" imgH="41300400" progId="MS_ClipArt_Gallery.2">
                  <p:embed/>
                </p:oleObj>
              </mc:Choice>
              <mc:Fallback>
                <p:oleObj name="ClipArt" r:id="rId13" imgW="10134600" imgH="41300400" progId="MS_ClipArt_Gallery.2">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0563" y="2495550"/>
                        <a:ext cx="228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3253" name="Object 5"/>
          <p:cNvGraphicFramePr>
            <a:graphicFrameLocks/>
          </p:cNvGraphicFramePr>
          <p:nvPr/>
        </p:nvGraphicFramePr>
        <p:xfrm>
          <a:off x="7342188" y="1987550"/>
          <a:ext cx="544512" cy="836613"/>
        </p:xfrm>
        <a:graphic>
          <a:graphicData uri="http://schemas.openxmlformats.org/presentationml/2006/ole">
            <mc:AlternateContent xmlns:mc="http://schemas.openxmlformats.org/markup-compatibility/2006">
              <mc:Choice xmlns:v="urn:schemas-microsoft-com:vml" Requires="v">
                <p:oleObj spid="_x0000_s31275" name="ClipArt" r:id="rId15" imgW="29565600" imgH="45415200" progId="MS_ClipArt_Gallery.2">
                  <p:embed/>
                </p:oleObj>
              </mc:Choice>
              <mc:Fallback>
                <p:oleObj name="ClipArt" r:id="rId15" imgW="29565600" imgH="45415200" progId="MS_ClipArt_Gallery.2">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42188" y="1987550"/>
                        <a:ext cx="544512"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270" name="Rectangle 43"/>
          <p:cNvSpPr>
            <a:spLocks noChangeArrowheads="1"/>
          </p:cNvSpPr>
          <p:nvPr/>
        </p:nvSpPr>
        <p:spPr bwMode="auto">
          <a:xfrm>
            <a:off x="1731963" y="619125"/>
            <a:ext cx="3817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600" b="1">
                <a:solidFill>
                  <a:schemeClr val="hlink"/>
                </a:solidFill>
              </a:rPr>
              <a:t>Fail</a:t>
            </a:r>
            <a:r>
              <a:rPr lang="en-GB" sz="1600" b="1"/>
              <a:t> do: a level </a:t>
            </a:r>
            <a:r>
              <a:rPr lang="en-GB" sz="1600" b="1">
                <a:solidFill>
                  <a:srgbClr val="FF0000"/>
                </a:solidFill>
              </a:rPr>
              <a:t>constraint </a:t>
            </a:r>
            <a:r>
              <a:rPr lang="en-GB" sz="1600" b="1"/>
              <a:t>needed for avoiding some pain, loss, discomfort   </a:t>
            </a:r>
          </a:p>
        </p:txBody>
      </p:sp>
      <p:sp>
        <p:nvSpPr>
          <p:cNvPr id="53271" name="Rectangle 44"/>
          <p:cNvSpPr>
            <a:spLocks noChangeArrowheads="1"/>
          </p:cNvSpPr>
          <p:nvPr/>
        </p:nvSpPr>
        <p:spPr bwMode="auto">
          <a:xfrm>
            <a:off x="1731963" y="1381125"/>
            <a:ext cx="41227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600" b="1">
                <a:solidFill>
                  <a:schemeClr val="hlink"/>
                </a:solidFill>
              </a:rPr>
              <a:t>Goal</a:t>
            </a:r>
            <a:r>
              <a:rPr lang="en-GB" sz="1600" b="1">
                <a:solidFill>
                  <a:srgbClr val="0000CC"/>
                </a:solidFill>
              </a:rPr>
              <a:t>:</a:t>
            </a:r>
            <a:r>
              <a:rPr lang="en-GB" sz="1600" b="1"/>
              <a:t> the </a:t>
            </a:r>
            <a:r>
              <a:rPr lang="en-GB" sz="1600" b="1">
                <a:solidFill>
                  <a:schemeClr val="hlink"/>
                </a:solidFill>
              </a:rPr>
              <a:t>target</a:t>
            </a:r>
            <a:r>
              <a:rPr lang="en-GB" sz="1600" b="1"/>
              <a:t> level needed for satisfaction, happiness, joy and 100% full  payment!</a:t>
            </a:r>
          </a:p>
        </p:txBody>
      </p:sp>
      <p:sp>
        <p:nvSpPr>
          <p:cNvPr id="53272" name="Rectangle 45"/>
          <p:cNvSpPr>
            <a:spLocks noChangeArrowheads="1"/>
          </p:cNvSpPr>
          <p:nvPr/>
        </p:nvSpPr>
        <p:spPr bwMode="auto">
          <a:xfrm>
            <a:off x="1706563" y="2155825"/>
            <a:ext cx="5367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762000">
              <a:spcBef>
                <a:spcPct val="50000"/>
              </a:spcBef>
            </a:pPr>
            <a:r>
              <a:rPr lang="en-GB" sz="1600" b="1">
                <a:solidFill>
                  <a:schemeClr val="hlink"/>
                </a:solidFill>
              </a:rPr>
              <a:t>Wish</a:t>
            </a:r>
            <a:r>
              <a:rPr lang="en-GB" sz="1600" b="1">
                <a:solidFill>
                  <a:srgbClr val="0000CC"/>
                </a:solidFill>
              </a:rPr>
              <a:t>:</a:t>
            </a:r>
            <a:r>
              <a:rPr lang="en-GB" sz="1600" b="1"/>
              <a:t> a </a:t>
            </a:r>
            <a:r>
              <a:rPr lang="en-GB" sz="1600" b="1">
                <a:solidFill>
                  <a:schemeClr val="hlink"/>
                </a:solidFill>
              </a:rPr>
              <a:t>target</a:t>
            </a:r>
            <a:r>
              <a:rPr lang="en-GB" sz="1600" b="1"/>
              <a:t> level desired by someone, but which might not be feasible. Project is not committed to it.</a:t>
            </a:r>
          </a:p>
        </p:txBody>
      </p:sp>
      <p:sp>
        <p:nvSpPr>
          <p:cNvPr id="53273" name="Text Box 46"/>
          <p:cNvSpPr txBox="1">
            <a:spLocks noChangeArrowheads="1"/>
          </p:cNvSpPr>
          <p:nvPr/>
        </p:nvSpPr>
        <p:spPr bwMode="auto">
          <a:xfrm>
            <a:off x="1706563" y="2909888"/>
            <a:ext cx="46482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GB" sz="1600" b="1">
                <a:solidFill>
                  <a:schemeClr val="hlink"/>
                </a:solidFill>
              </a:rPr>
              <a:t>Stretch</a:t>
            </a:r>
            <a:r>
              <a:rPr lang="en-GB" sz="1600" b="1"/>
              <a:t>: a motivational </a:t>
            </a:r>
            <a:r>
              <a:rPr lang="en-GB" sz="1600" b="1">
                <a:solidFill>
                  <a:schemeClr val="hlink"/>
                </a:solidFill>
              </a:rPr>
              <a:t>target</a:t>
            </a:r>
            <a:r>
              <a:rPr lang="en-GB" sz="1600" b="1"/>
              <a:t>, but a difficult target</a:t>
            </a:r>
          </a:p>
        </p:txBody>
      </p:sp>
      <p:grpSp>
        <p:nvGrpSpPr>
          <p:cNvPr id="53274" name="Group 47"/>
          <p:cNvGrpSpPr>
            <a:grpSpLocks/>
          </p:cNvGrpSpPr>
          <p:nvPr/>
        </p:nvGrpSpPr>
        <p:grpSpPr bwMode="auto">
          <a:xfrm>
            <a:off x="563563" y="3030538"/>
            <a:ext cx="8323262" cy="412750"/>
            <a:chOff x="196" y="5476"/>
            <a:chExt cx="3932" cy="376"/>
          </a:xfrm>
        </p:grpSpPr>
        <p:sp>
          <p:nvSpPr>
            <p:cNvPr id="53282" name="Oval 48"/>
            <p:cNvSpPr>
              <a:spLocks noChangeArrowheads="1"/>
            </p:cNvSpPr>
            <p:nvPr/>
          </p:nvSpPr>
          <p:spPr bwMode="auto">
            <a:xfrm>
              <a:off x="196" y="5476"/>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83" name="Line 49"/>
            <p:cNvSpPr>
              <a:spLocks noChangeShapeType="1"/>
            </p:cNvSpPr>
            <p:nvPr/>
          </p:nvSpPr>
          <p:spPr bwMode="auto">
            <a:xfrm>
              <a:off x="672" y="5664"/>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75" name="Line 50"/>
          <p:cNvSpPr>
            <a:spLocks noChangeShapeType="1"/>
          </p:cNvSpPr>
          <p:nvPr/>
        </p:nvSpPr>
        <p:spPr bwMode="auto">
          <a:xfrm>
            <a:off x="7167563" y="3232150"/>
            <a:ext cx="1016000"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sp>
        <p:nvSpPr>
          <p:cNvPr id="53276" name="Text Box 51"/>
          <p:cNvSpPr txBox="1">
            <a:spLocks noChangeArrowheads="1"/>
          </p:cNvSpPr>
          <p:nvPr/>
        </p:nvSpPr>
        <p:spPr bwMode="auto">
          <a:xfrm>
            <a:off x="8101013" y="2986088"/>
            <a:ext cx="387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800" b="1"/>
              <a:t>+</a:t>
            </a:r>
          </a:p>
        </p:txBody>
      </p:sp>
      <p:grpSp>
        <p:nvGrpSpPr>
          <p:cNvPr id="53277" name="Group 52"/>
          <p:cNvGrpSpPr>
            <a:grpSpLocks/>
          </p:cNvGrpSpPr>
          <p:nvPr/>
        </p:nvGrpSpPr>
        <p:grpSpPr bwMode="auto">
          <a:xfrm>
            <a:off x="596900" y="3549650"/>
            <a:ext cx="8323263" cy="412750"/>
            <a:chOff x="196" y="5476"/>
            <a:chExt cx="3932" cy="376"/>
          </a:xfrm>
        </p:grpSpPr>
        <p:sp>
          <p:nvSpPr>
            <p:cNvPr id="53280" name="Oval 53"/>
            <p:cNvSpPr>
              <a:spLocks noChangeArrowheads="1"/>
            </p:cNvSpPr>
            <p:nvPr/>
          </p:nvSpPr>
          <p:spPr bwMode="auto">
            <a:xfrm>
              <a:off x="196" y="5476"/>
              <a:ext cx="472" cy="376"/>
            </a:xfrm>
            <a:prstGeom prst="ellipse">
              <a:avLst/>
            </a:prstGeom>
            <a:solidFill>
              <a:srgbClr val="FF3300"/>
            </a:solidFill>
            <a:ln w="12700">
              <a:solidFill>
                <a:schemeClr val="tx1"/>
              </a:solidFill>
              <a:round/>
              <a:headEnd/>
              <a:tailEnd/>
            </a:ln>
          </p:spPr>
          <p:txBody>
            <a:bodyPr wrap="none" anchor="ctr"/>
            <a:lstStyle/>
            <a:p>
              <a:endParaRPr lang="en-GB"/>
            </a:p>
          </p:txBody>
        </p:sp>
        <p:sp>
          <p:nvSpPr>
            <p:cNvPr id="53281" name="Line 54"/>
            <p:cNvSpPr>
              <a:spLocks noChangeShapeType="1"/>
            </p:cNvSpPr>
            <p:nvPr/>
          </p:nvSpPr>
          <p:spPr bwMode="auto">
            <a:xfrm>
              <a:off x="672" y="5664"/>
              <a:ext cx="3456"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GB"/>
            </a:p>
          </p:txBody>
        </p:sp>
      </p:grpSp>
      <p:sp>
        <p:nvSpPr>
          <p:cNvPr id="53278" name="Text Box 55"/>
          <p:cNvSpPr txBox="1">
            <a:spLocks noChangeArrowheads="1"/>
          </p:cNvSpPr>
          <p:nvPr/>
        </p:nvSpPr>
        <p:spPr bwMode="auto">
          <a:xfrm>
            <a:off x="1739900" y="3473450"/>
            <a:ext cx="464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GB" sz="1600" b="1">
                <a:solidFill>
                  <a:schemeClr val="hlink"/>
                </a:solidFill>
              </a:rPr>
              <a:t>Survival</a:t>
            </a:r>
            <a:r>
              <a:rPr lang="en-GB" sz="1600" b="1"/>
              <a:t>: an extremely strong </a:t>
            </a:r>
            <a:r>
              <a:rPr lang="en-GB" sz="1600" b="1">
                <a:solidFill>
                  <a:srgbClr val="FF0000"/>
                </a:solidFill>
              </a:rPr>
              <a:t>constraint</a:t>
            </a:r>
            <a:r>
              <a:rPr lang="en-GB" sz="1600" b="1"/>
              <a:t> level: Failure point  </a:t>
            </a:r>
          </a:p>
        </p:txBody>
      </p:sp>
      <p:sp>
        <p:nvSpPr>
          <p:cNvPr id="53279" name="Text Box 56"/>
          <p:cNvSpPr txBox="1">
            <a:spLocks noChangeArrowheads="1"/>
          </p:cNvSpPr>
          <p:nvPr/>
        </p:nvSpPr>
        <p:spPr bwMode="auto">
          <a:xfrm>
            <a:off x="1600200" y="3429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GB" b="1">
                <a:solidFill>
                  <a:srgbClr val="FF0000"/>
                </a:solidFill>
              </a:rPr>
              <a:t>[                                                      ]</a:t>
            </a:r>
          </a:p>
        </p:txBody>
      </p:sp>
    </p:spTree>
    <p:extLst>
      <p:ext uri="{BB962C8B-B14F-4D97-AF65-F5344CB8AC3E}">
        <p14:creationId xmlns:p14="http://schemas.microsoft.com/office/powerpoint/2010/main" val="350394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1A519D7-2677-E14A-A5D8-62B2CDBBFF26}" type="datetime3">
              <a:rPr lang="en-GB" sz="1400" smtClean="0"/>
              <a:t>15 January 2014</a:t>
            </a:fld>
            <a:endParaRPr lang="en-US" sz="1400"/>
          </a:p>
        </p:txBody>
      </p:sp>
      <p:sp>
        <p:nvSpPr>
          <p:cNvPr id="542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54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6A260B00-AC32-D245-9328-871E90956030}" type="slidenum">
              <a:rPr lang="en-US" sz="1400"/>
              <a:pPr/>
              <a:t>72</a:t>
            </a:fld>
            <a:endParaRPr lang="en-US" sz="1400"/>
          </a:p>
        </p:txBody>
      </p:sp>
      <p:sp>
        <p:nvSpPr>
          <p:cNvPr id="54278" name="Rectangle 2"/>
          <p:cNvSpPr>
            <a:spLocks noGrp="1" noChangeArrowheads="1"/>
          </p:cNvSpPr>
          <p:nvPr>
            <p:ph type="title"/>
          </p:nvPr>
        </p:nvSpPr>
        <p:spPr>
          <a:xfrm>
            <a:off x="152400" y="152400"/>
            <a:ext cx="7924800" cy="304800"/>
          </a:xfrm>
        </p:spPr>
        <p:txBody>
          <a:bodyPr/>
          <a:lstStyle/>
          <a:p>
            <a:pPr eaLnBrk="1" hangingPunct="1"/>
            <a:r>
              <a:rPr lang="en-US" sz="1600" b="1">
                <a:latin typeface="Arial" charset="0"/>
              </a:rPr>
              <a:t>This improves Competitive Analysis and Competitive Engineering Specification</a:t>
            </a:r>
          </a:p>
        </p:txBody>
      </p:sp>
      <p:sp>
        <p:nvSpPr>
          <p:cNvPr id="54279" name="Rectangle 3"/>
          <p:cNvSpPr>
            <a:spLocks noGrp="1" noChangeArrowheads="1"/>
          </p:cNvSpPr>
          <p:nvPr>
            <p:ph type="body" idx="1"/>
          </p:nvPr>
        </p:nvSpPr>
        <p:spPr>
          <a:xfrm>
            <a:off x="364272" y="949620"/>
            <a:ext cx="4540250" cy="4525963"/>
          </a:xfrm>
        </p:spPr>
        <p:txBody>
          <a:bodyPr/>
          <a:lstStyle/>
          <a:p>
            <a:pPr eaLnBrk="1" hangingPunct="1"/>
            <a:r>
              <a:rPr lang="en-US" sz="2400" dirty="0">
                <a:latin typeface="Arial" charset="0"/>
              </a:rPr>
              <a:t>Competitive Analysis</a:t>
            </a:r>
          </a:p>
          <a:p>
            <a:pPr lvl="1" eaLnBrk="1" hangingPunct="1"/>
            <a:r>
              <a:rPr lang="en-US" sz="2000" dirty="0">
                <a:latin typeface="Arial" charset="0"/>
                <a:ea typeface="ＭＳ Ｐゴシック" charset="0"/>
              </a:rPr>
              <a:t>Make sure your own and competitor levels are </a:t>
            </a:r>
          </a:p>
          <a:p>
            <a:pPr lvl="2" eaLnBrk="1" hangingPunct="1"/>
            <a:r>
              <a:rPr lang="en-US" sz="1800" dirty="0">
                <a:latin typeface="Arial" charset="0"/>
                <a:ea typeface="ＭＳ Ｐゴシック" charset="0"/>
              </a:rPr>
              <a:t>analyzed and specified </a:t>
            </a:r>
          </a:p>
          <a:p>
            <a:pPr lvl="2" eaLnBrk="1" hangingPunct="1"/>
            <a:r>
              <a:rPr lang="en-US" sz="1800" dirty="0">
                <a:latin typeface="Arial" charset="0"/>
                <a:ea typeface="ＭＳ Ｐゴシック" charset="0"/>
              </a:rPr>
              <a:t>together with future requirements</a:t>
            </a:r>
          </a:p>
          <a:p>
            <a:pPr eaLnBrk="1" hangingPunct="1"/>
            <a:r>
              <a:rPr lang="en-US" sz="2400" dirty="0">
                <a:latin typeface="Arial" charset="0"/>
              </a:rPr>
              <a:t>Competitive Engineering</a:t>
            </a:r>
          </a:p>
          <a:p>
            <a:pPr lvl="1" eaLnBrk="1" hangingPunct="1"/>
            <a:r>
              <a:rPr lang="en-US" sz="2000" dirty="0">
                <a:latin typeface="Arial" charset="0"/>
                <a:ea typeface="ＭＳ Ｐゴシック" charset="0"/>
              </a:rPr>
              <a:t>Make sure you not only specify the balanced </a:t>
            </a:r>
            <a:r>
              <a:rPr lang="ja-JP" altLang="en-US" sz="2000" dirty="0">
                <a:latin typeface="Arial" charset="0"/>
                <a:ea typeface="ＭＳ Ｐゴシック" charset="0"/>
              </a:rPr>
              <a:t>‘</a:t>
            </a:r>
            <a:r>
              <a:rPr lang="en-US" sz="2000" dirty="0">
                <a:latin typeface="Arial" charset="0"/>
                <a:ea typeface="ＭＳ Ｐゴシック" charset="0"/>
              </a:rPr>
              <a:t>goal</a:t>
            </a:r>
            <a:r>
              <a:rPr lang="ja-JP" altLang="en-US" sz="2000" dirty="0">
                <a:latin typeface="Arial" charset="0"/>
                <a:ea typeface="ＭＳ Ｐゴシック" charset="0"/>
              </a:rPr>
              <a:t>’</a:t>
            </a:r>
            <a:r>
              <a:rPr lang="en-US" sz="2000" dirty="0">
                <a:latin typeface="Arial" charset="0"/>
                <a:ea typeface="ＭＳ Ｐゴシック" charset="0"/>
              </a:rPr>
              <a:t> </a:t>
            </a:r>
          </a:p>
          <a:p>
            <a:pPr lvl="1" eaLnBrk="1" hangingPunct="1"/>
            <a:r>
              <a:rPr lang="en-US" sz="2000" dirty="0">
                <a:latin typeface="Arial" charset="0"/>
                <a:ea typeface="ＭＳ Ｐゴシック" charset="0"/>
              </a:rPr>
              <a:t>but that marketing information about </a:t>
            </a:r>
            <a:r>
              <a:rPr lang="ja-JP" altLang="en-US" sz="2000" dirty="0">
                <a:latin typeface="Arial" charset="0"/>
                <a:ea typeface="ＭＳ Ｐゴシック" charset="0"/>
              </a:rPr>
              <a:t>‘</a:t>
            </a:r>
            <a:r>
              <a:rPr lang="en-US" sz="2000" dirty="0">
                <a:latin typeface="Arial" charset="0"/>
                <a:ea typeface="ＭＳ Ｐゴシック" charset="0"/>
              </a:rPr>
              <a:t>wishes</a:t>
            </a:r>
            <a:r>
              <a:rPr lang="ja-JP" altLang="en-US" sz="2000" dirty="0">
                <a:latin typeface="Arial" charset="0"/>
                <a:ea typeface="ＭＳ Ｐゴシック" charset="0"/>
              </a:rPr>
              <a:t>’</a:t>
            </a:r>
            <a:r>
              <a:rPr lang="en-US" sz="2000" dirty="0">
                <a:latin typeface="Arial" charset="0"/>
                <a:ea typeface="ＭＳ Ｐゴシック" charset="0"/>
              </a:rPr>
              <a:t> is captured. </a:t>
            </a:r>
          </a:p>
          <a:p>
            <a:pPr lvl="1" eaLnBrk="1" hangingPunct="1"/>
            <a:r>
              <a:rPr lang="en-US" sz="2000" dirty="0">
                <a:latin typeface="Arial" charset="0"/>
                <a:ea typeface="ＭＳ Ｐゴシック" charset="0"/>
              </a:rPr>
              <a:t>Make sure that the engineer is challenged by a </a:t>
            </a:r>
            <a:r>
              <a:rPr lang="ja-JP" altLang="en-US" sz="2000" dirty="0">
                <a:latin typeface="Arial" charset="0"/>
                <a:ea typeface="ＭＳ Ｐゴシック" charset="0"/>
              </a:rPr>
              <a:t>‘</a:t>
            </a:r>
            <a:r>
              <a:rPr lang="en-US" sz="2000" dirty="0">
                <a:latin typeface="Arial" charset="0"/>
                <a:ea typeface="ＭＳ Ｐゴシック" charset="0"/>
              </a:rPr>
              <a:t>stretch</a:t>
            </a:r>
            <a:r>
              <a:rPr lang="ja-JP" altLang="en-US" sz="2000" dirty="0">
                <a:latin typeface="Arial" charset="0"/>
                <a:ea typeface="ＭＳ Ｐゴシック" charset="0"/>
              </a:rPr>
              <a:t>’</a:t>
            </a:r>
            <a:r>
              <a:rPr lang="en-US" sz="2000" dirty="0">
                <a:latin typeface="Arial" charset="0"/>
                <a:ea typeface="ＭＳ Ｐゴシック" charset="0"/>
              </a:rPr>
              <a:t> goal</a:t>
            </a:r>
          </a:p>
          <a:p>
            <a:pPr eaLnBrk="1" hangingPunct="1"/>
            <a:endParaRPr lang="en-US" sz="2400" dirty="0">
              <a:latin typeface="Arial" charset="0"/>
            </a:endParaRPr>
          </a:p>
        </p:txBody>
      </p:sp>
      <p:graphicFrame>
        <p:nvGraphicFramePr>
          <p:cNvPr id="54274" name="Object 2"/>
          <p:cNvGraphicFramePr>
            <a:graphicFrameLocks noChangeAspect="1"/>
          </p:cNvGraphicFramePr>
          <p:nvPr/>
        </p:nvGraphicFramePr>
        <p:xfrm>
          <a:off x="4997450" y="533400"/>
          <a:ext cx="4125913" cy="5867400"/>
        </p:xfrm>
        <a:graphic>
          <a:graphicData uri="http://schemas.openxmlformats.org/presentationml/2006/ole">
            <mc:AlternateContent xmlns:mc="http://schemas.openxmlformats.org/markup-compatibility/2006">
              <mc:Choice xmlns:v="urn:schemas-microsoft-com:vml" Requires="v">
                <p:oleObj spid="_x0000_s31825" name="Document" r:id="rId5" imgW="6743700" imgH="8686800" progId="Word.Document.8">
                  <p:embed/>
                </p:oleObj>
              </mc:Choice>
              <mc:Fallback>
                <p:oleObj name="Document" r:id="rId5" imgW="6743700" imgH="8686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450" y="533400"/>
                        <a:ext cx="4125913" cy="586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62868033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CE2E4D3-EC59-484C-91AD-C451725745AC}" type="datetime3">
              <a:rPr lang="en-GB" sz="1400" smtClean="0"/>
              <a:t>15 January 2014</a:t>
            </a:fld>
            <a:endParaRPr lang="en-US" sz="1400"/>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5ECF7C2F-BEFB-3343-A8FA-FBDD0A43D044}" type="slidenum">
              <a:rPr lang="en-US" sz="1400"/>
              <a:pPr/>
              <a:t>73</a:t>
            </a:fld>
            <a:endParaRPr lang="en-US" sz="1400"/>
          </a:p>
        </p:txBody>
      </p:sp>
      <p:sp>
        <p:nvSpPr>
          <p:cNvPr id="56325" name="Rectangle 2"/>
          <p:cNvSpPr>
            <a:spLocks noGrp="1" noChangeArrowheads="1"/>
          </p:cNvSpPr>
          <p:nvPr>
            <p:ph type="title"/>
          </p:nvPr>
        </p:nvSpPr>
        <p:spPr>
          <a:xfrm>
            <a:off x="457200" y="274638"/>
            <a:ext cx="8229600" cy="174559"/>
          </a:xfrm>
        </p:spPr>
        <p:txBody>
          <a:bodyPr/>
          <a:lstStyle/>
          <a:p>
            <a:pPr eaLnBrk="1" hangingPunct="1"/>
            <a:r>
              <a:rPr lang="en-US" dirty="0">
                <a:latin typeface="Arial" charset="0"/>
              </a:rPr>
              <a:t>Scales: Units of measure - a foundation</a:t>
            </a:r>
          </a:p>
        </p:txBody>
      </p:sp>
      <p:sp>
        <p:nvSpPr>
          <p:cNvPr id="56326" name="Rectangle 4"/>
          <p:cNvSpPr>
            <a:spLocks noChangeArrowheads="1"/>
          </p:cNvSpPr>
          <p:nvPr/>
        </p:nvSpPr>
        <p:spPr bwMode="auto">
          <a:xfrm>
            <a:off x="0" y="685800"/>
            <a:ext cx="44196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742950" lvl="1" indent="-285750" eaLnBrk="1" hangingPunct="1">
              <a:spcBef>
                <a:spcPts val="1200"/>
              </a:spcBef>
              <a:spcAft>
                <a:spcPts val="300"/>
              </a:spcAft>
            </a:pPr>
            <a:r>
              <a:rPr lang="en-US" sz="1600" b="1" i="1"/>
              <a:t>Scale	                   -|-|-		       	Concept *132 January 9, 2003</a:t>
            </a:r>
          </a:p>
          <a:p>
            <a:pPr marL="342900" indent="-342900" eaLnBrk="1" hangingPunct="1">
              <a:spcBef>
                <a:spcPct val="20000"/>
              </a:spcBef>
              <a:buFontTx/>
              <a:buChar char="•"/>
            </a:pPr>
            <a:r>
              <a:rPr lang="en-US" sz="1800">
                <a:solidFill>
                  <a:srgbClr val="0000FF"/>
                </a:solidFill>
                <a:latin typeface="Arial" charset="0"/>
              </a:rPr>
              <a:t>A </a:t>
            </a:r>
            <a:r>
              <a:rPr lang="ja-JP" altLang="en-US" sz="1800">
                <a:solidFill>
                  <a:srgbClr val="0000FF"/>
                </a:solidFill>
                <a:latin typeface="Arial" charset="0"/>
              </a:rPr>
              <a:t>‘</a:t>
            </a:r>
            <a:r>
              <a:rPr lang="en-US" sz="1800">
                <a:solidFill>
                  <a:srgbClr val="0000FF"/>
                </a:solidFill>
                <a:latin typeface="Arial" charset="0"/>
              </a:rPr>
              <a:t>Scale</a:t>
            </a:r>
            <a:r>
              <a:rPr lang="ja-JP" altLang="en-US" sz="1800">
                <a:solidFill>
                  <a:srgbClr val="0000FF"/>
                </a:solidFill>
                <a:latin typeface="Arial" charset="0"/>
              </a:rPr>
              <a:t>’</a:t>
            </a:r>
            <a:r>
              <a:rPr lang="en-US" sz="1800">
                <a:solidFill>
                  <a:srgbClr val="0000FF"/>
                </a:solidFill>
                <a:latin typeface="Arial" charset="0"/>
              </a:rPr>
              <a:t> </a:t>
            </a:r>
            <a:r>
              <a:rPr lang="en-US" sz="1800" i="1">
                <a:solidFill>
                  <a:srgbClr val="0000FF"/>
                </a:solidFill>
                <a:latin typeface="Arial" charset="0"/>
              </a:rPr>
              <a:t>parameter</a:t>
            </a:r>
            <a:r>
              <a:rPr lang="en-US" sz="1800">
                <a:solidFill>
                  <a:srgbClr val="0000FF"/>
                </a:solidFill>
                <a:latin typeface="Arial" charset="0"/>
              </a:rPr>
              <a:t> is used to define a </a:t>
            </a:r>
            <a:r>
              <a:rPr lang="ja-JP" altLang="en-US" sz="1800">
                <a:solidFill>
                  <a:srgbClr val="0000FF"/>
                </a:solidFill>
                <a:latin typeface="Arial" charset="0"/>
              </a:rPr>
              <a:t>‘</a:t>
            </a:r>
            <a:r>
              <a:rPr lang="en-US" sz="1800">
                <a:solidFill>
                  <a:srgbClr val="0000FF"/>
                </a:solidFill>
                <a:latin typeface="Arial" charset="0"/>
              </a:rPr>
              <a:t>scale of measure</a:t>
            </a:r>
            <a:r>
              <a:rPr lang="ja-JP" altLang="en-US" sz="1800">
                <a:solidFill>
                  <a:srgbClr val="0000FF"/>
                </a:solidFill>
                <a:latin typeface="Arial" charset="0"/>
              </a:rPr>
              <a:t>’</a:t>
            </a:r>
            <a:r>
              <a:rPr lang="en-US" sz="1800">
                <a:solidFill>
                  <a:srgbClr val="0000FF"/>
                </a:solidFill>
                <a:latin typeface="Arial" charset="0"/>
              </a:rPr>
              <a:t>.</a:t>
            </a:r>
          </a:p>
          <a:p>
            <a:pPr marL="342900" indent="-342900" eaLnBrk="1" hangingPunct="1">
              <a:spcBef>
                <a:spcPct val="20000"/>
              </a:spcBef>
              <a:buFontTx/>
              <a:buChar char="•"/>
            </a:pPr>
            <a:r>
              <a:rPr lang="en-US" sz="1800">
                <a:solidFill>
                  <a:srgbClr val="0000FF"/>
                </a:solidFill>
                <a:latin typeface="Arial" charset="0"/>
              </a:rPr>
              <a:t>All elementary scalar attribute definitions require a defined Scale. </a:t>
            </a:r>
          </a:p>
          <a:p>
            <a:pPr marL="342900" indent="-342900" eaLnBrk="1" hangingPunct="1">
              <a:spcBef>
                <a:spcPct val="20000"/>
              </a:spcBef>
              <a:buFontTx/>
              <a:buChar char="•"/>
            </a:pPr>
            <a:endParaRPr lang="en-US" sz="1800">
              <a:solidFill>
                <a:srgbClr val="0000FF"/>
              </a:solidFill>
              <a:latin typeface="Arial" charset="0"/>
            </a:endParaRPr>
          </a:p>
          <a:p>
            <a:pPr marL="342900" indent="-342900" eaLnBrk="1" hangingPunct="1">
              <a:spcBef>
                <a:spcPct val="20000"/>
              </a:spcBef>
              <a:buFontTx/>
              <a:buChar char="•"/>
            </a:pPr>
            <a:r>
              <a:rPr lang="en-US" sz="1800">
                <a:solidFill>
                  <a:srgbClr val="0000FF"/>
                </a:solidFill>
                <a:latin typeface="Arial" charset="0"/>
              </a:rPr>
              <a:t>A Scale states the fundamental and precise </a:t>
            </a:r>
            <a:r>
              <a:rPr lang="en-US" sz="1800" i="1">
                <a:solidFill>
                  <a:srgbClr val="0000FF"/>
                </a:solidFill>
                <a:latin typeface="Arial" charset="0"/>
              </a:rPr>
              <a:t>operational definition</a:t>
            </a:r>
            <a:r>
              <a:rPr lang="en-US" sz="1800">
                <a:solidFill>
                  <a:srgbClr val="0000FF"/>
                </a:solidFill>
                <a:latin typeface="Arial" charset="0"/>
              </a:rPr>
              <a:t> for a specific scalar attribute. </a:t>
            </a:r>
          </a:p>
          <a:p>
            <a:pPr marL="342900" indent="-342900" eaLnBrk="1" hangingPunct="1">
              <a:spcBef>
                <a:spcPct val="20000"/>
              </a:spcBef>
              <a:buFontTx/>
              <a:buChar char="•"/>
            </a:pPr>
            <a:r>
              <a:rPr lang="en-US" sz="1800">
                <a:solidFill>
                  <a:srgbClr val="0000FF"/>
                </a:solidFill>
                <a:latin typeface="Arial" charset="0"/>
              </a:rPr>
              <a:t>It is used as the </a:t>
            </a:r>
            <a:r>
              <a:rPr lang="en-US" sz="1800" i="1">
                <a:solidFill>
                  <a:srgbClr val="0000FF"/>
                </a:solidFill>
                <a:latin typeface="Arial" charset="0"/>
              </a:rPr>
              <a:t>basis</a:t>
            </a:r>
            <a:r>
              <a:rPr lang="en-US" sz="1800">
                <a:solidFill>
                  <a:srgbClr val="0000FF"/>
                </a:solidFill>
                <a:latin typeface="Arial" charset="0"/>
              </a:rPr>
              <a:t> for expressing many of the </a:t>
            </a:r>
            <a:r>
              <a:rPr lang="en-US" sz="1800" i="1">
                <a:solidFill>
                  <a:srgbClr val="0000FF"/>
                </a:solidFill>
                <a:latin typeface="Arial" charset="0"/>
              </a:rPr>
              <a:t>parameters</a:t>
            </a:r>
            <a:r>
              <a:rPr lang="en-US" sz="1800">
                <a:solidFill>
                  <a:srgbClr val="0000FF"/>
                </a:solidFill>
                <a:latin typeface="Arial" charset="0"/>
              </a:rPr>
              <a:t> within the scalar attribute definition (for example, Meter, Goal and Budget):</a:t>
            </a:r>
          </a:p>
          <a:p>
            <a:pPr marL="742950" lvl="1" indent="-285750" eaLnBrk="1" hangingPunct="1">
              <a:spcBef>
                <a:spcPct val="20000"/>
              </a:spcBef>
              <a:buFontTx/>
              <a:buChar char="–"/>
            </a:pPr>
            <a:r>
              <a:rPr lang="en-US" sz="1600">
                <a:solidFill>
                  <a:srgbClr val="0000FF"/>
                </a:solidFill>
                <a:latin typeface="Arial" charset="0"/>
              </a:rPr>
              <a:t> all scalar estimates or measurements are made with reference to the Scale. </a:t>
            </a:r>
          </a:p>
          <a:p>
            <a:pPr marL="742950" lvl="1" indent="-285750" eaLnBrk="1" hangingPunct="1">
              <a:spcBef>
                <a:spcPct val="20000"/>
              </a:spcBef>
              <a:buFontTx/>
              <a:buChar char="–"/>
            </a:pPr>
            <a:r>
              <a:rPr lang="en-US" sz="1600">
                <a:solidFill>
                  <a:srgbClr val="0000FF"/>
                </a:solidFill>
                <a:latin typeface="Arial" charset="0"/>
              </a:rPr>
              <a:t>The Scale states the units of measurement, and any required scalar qualifiers. </a:t>
            </a:r>
          </a:p>
        </p:txBody>
      </p:sp>
      <p:sp>
        <p:nvSpPr>
          <p:cNvPr id="56327" name="Text Box 7"/>
          <p:cNvSpPr txBox="1">
            <a:spLocks noChangeArrowheads="1"/>
          </p:cNvSpPr>
          <p:nvPr/>
        </p:nvSpPr>
        <p:spPr bwMode="auto">
          <a:xfrm>
            <a:off x="4648200" y="685800"/>
            <a:ext cx="4343400" cy="57102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ts val="300"/>
              </a:spcBef>
              <a:spcAft>
                <a:spcPts val="300"/>
              </a:spcAft>
            </a:pPr>
            <a:r>
              <a:rPr lang="en-US" sz="1400" b="1">
                <a:latin typeface="Arial" charset="0"/>
              </a:rPr>
              <a:t>User Friendly:</a:t>
            </a:r>
          </a:p>
          <a:p>
            <a:pPr>
              <a:spcBef>
                <a:spcPts val="300"/>
              </a:spcBef>
              <a:spcAft>
                <a:spcPts val="300"/>
              </a:spcAft>
            </a:pPr>
            <a:r>
              <a:rPr lang="en-US" sz="1400" b="1">
                <a:latin typeface="Arial" charset="0"/>
              </a:rPr>
              <a:t>Type: Quality Requirement.</a:t>
            </a:r>
          </a:p>
          <a:p>
            <a:pPr>
              <a:spcBef>
                <a:spcPts val="300"/>
              </a:spcBef>
              <a:spcAft>
                <a:spcPts val="300"/>
              </a:spcAft>
            </a:pPr>
            <a:r>
              <a:rPr lang="en-US" sz="1400" b="1">
                <a:latin typeface="Arial" charset="0"/>
              </a:rPr>
              <a:t>Ambition: To consistently exceed Competitor</a:t>
            </a:r>
            <a:r>
              <a:rPr lang="ja-JP" altLang="en-US" sz="1400" b="1">
                <a:latin typeface="Arial" charset="0"/>
              </a:rPr>
              <a:t>’</a:t>
            </a:r>
            <a:r>
              <a:rPr lang="en-US" sz="1400" b="1">
                <a:latin typeface="Arial" charset="0"/>
              </a:rPr>
              <a:t>s ease of learning.</a:t>
            </a:r>
          </a:p>
          <a:p>
            <a:pPr>
              <a:spcBef>
                <a:spcPts val="300"/>
              </a:spcBef>
              <a:spcAft>
                <a:spcPts val="300"/>
              </a:spcAft>
            </a:pPr>
            <a:r>
              <a:rPr lang="en-US" b="1">
                <a:solidFill>
                  <a:srgbClr val="FF0000"/>
                </a:solidFill>
                <a:latin typeface="Arial" charset="0"/>
              </a:rPr>
              <a:t>Scale: Time to Master </a:t>
            </a:r>
          </a:p>
          <a:p>
            <a:pPr>
              <a:spcBef>
                <a:spcPts val="300"/>
              </a:spcBef>
              <a:spcAft>
                <a:spcPts val="300"/>
              </a:spcAft>
            </a:pPr>
            <a:r>
              <a:rPr lang="en-US" b="1">
                <a:solidFill>
                  <a:srgbClr val="FF0000"/>
                </a:solidFill>
                <a:latin typeface="Arial" charset="0"/>
              </a:rPr>
              <a:t>	a defined [Task] </a:t>
            </a:r>
          </a:p>
          <a:p>
            <a:pPr>
              <a:spcBef>
                <a:spcPts val="300"/>
              </a:spcBef>
              <a:spcAft>
                <a:spcPts val="300"/>
              </a:spcAft>
            </a:pPr>
            <a:r>
              <a:rPr lang="en-US" b="1">
                <a:solidFill>
                  <a:srgbClr val="FF0000"/>
                </a:solidFill>
                <a:latin typeface="Arial" charset="0"/>
              </a:rPr>
              <a:t>	by defined [Learner].</a:t>
            </a:r>
            <a:r>
              <a:rPr lang="en-US" sz="2000" b="1">
                <a:solidFill>
                  <a:srgbClr val="FF0000"/>
                </a:solidFill>
                <a:latin typeface="Arial" charset="0"/>
              </a:rPr>
              <a:t> </a:t>
            </a:r>
            <a:endParaRPr lang="en-US" sz="1600" b="1">
              <a:latin typeface="Arial" charset="0"/>
            </a:endParaRPr>
          </a:p>
          <a:p>
            <a:pPr>
              <a:spcBef>
                <a:spcPts val="300"/>
              </a:spcBef>
              <a:spcAft>
                <a:spcPts val="300"/>
              </a:spcAft>
            </a:pPr>
            <a:r>
              <a:rPr lang="en-US" sz="1400" b="1">
                <a:latin typeface="Arial" charset="0"/>
              </a:rPr>
              <a:t>Meter: &lt;Use good academic practice, do at least 10 Tasks, with at least 5 Learner Types and at least 50 people&gt;. </a:t>
            </a:r>
          </a:p>
          <a:p>
            <a:pPr>
              <a:spcBef>
                <a:spcPts val="300"/>
              </a:spcBef>
              <a:spcAft>
                <a:spcPts val="300"/>
              </a:spcAft>
            </a:pPr>
            <a:endParaRPr lang="en-US" sz="1400" b="1">
              <a:latin typeface="Arial" charset="0"/>
            </a:endParaRPr>
          </a:p>
          <a:p>
            <a:pPr>
              <a:spcBef>
                <a:spcPts val="300"/>
              </a:spcBef>
              <a:spcAft>
                <a:spcPts val="300"/>
              </a:spcAft>
            </a:pPr>
            <a:r>
              <a:rPr lang="en-US" sz="1400" b="1">
                <a:latin typeface="Arial" charset="0"/>
              </a:rPr>
              <a:t>Record [Competitor AA, Product XYZ, Task = Dial Out, Learner = Novice]: 2 minutes   &lt;- Our current tests.</a:t>
            </a:r>
          </a:p>
          <a:p>
            <a:pPr>
              <a:spcBef>
                <a:spcPts val="300"/>
              </a:spcBef>
              <a:spcAft>
                <a:spcPts val="300"/>
              </a:spcAft>
            </a:pPr>
            <a:r>
              <a:rPr lang="en-US" sz="1400" b="1" i="1">
                <a:latin typeface="Arial" charset="0"/>
              </a:rPr>
              <a:t>Goal [Our Company, Product ABC, Task = Dial Out, Learner = Novice]: &lt; 10 seconds   &lt;- Marketing Requirement 4.5.7. </a:t>
            </a:r>
          </a:p>
          <a:p>
            <a:pPr>
              <a:spcBef>
                <a:spcPts val="300"/>
              </a:spcBef>
              <a:spcAft>
                <a:spcPts val="300"/>
              </a:spcAft>
            </a:pPr>
            <a:r>
              <a:rPr lang="en-US" sz="1400" b="1" i="1">
                <a:latin typeface="Arial" charset="0"/>
              </a:rPr>
              <a:t>Master: Defined as: ability to pass a suitable approved test.</a:t>
            </a:r>
          </a:p>
          <a:p>
            <a:pPr>
              <a:spcBef>
                <a:spcPct val="50000"/>
              </a:spcBef>
            </a:pPr>
            <a:endParaRPr lang="en-US" sz="1400" b="1">
              <a:latin typeface="Arial" charset="0"/>
            </a:endParaRPr>
          </a:p>
        </p:txBody>
      </p:sp>
    </p:spTree>
    <p:extLst>
      <p:ext uri="{BB962C8B-B14F-4D97-AF65-F5344CB8AC3E}">
        <p14:creationId xmlns:p14="http://schemas.microsoft.com/office/powerpoint/2010/main" val="37150744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4CEC291-8D1F-5A46-BF4B-E461A63EC31F}" type="datetime3">
              <a:rPr lang="en-GB" sz="1400" smtClean="0"/>
              <a:t>15 January 2014</a:t>
            </a:fld>
            <a:endParaRPr lang="en-US" sz="1400"/>
          </a:p>
        </p:txBody>
      </p:sp>
      <p:sp>
        <p:nvSpPr>
          <p:cNvPr id="583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583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3C13760-F6E4-D44D-927A-D23D39717876}" type="slidenum">
              <a:rPr lang="en-US" sz="1400"/>
              <a:pPr/>
              <a:t>74</a:t>
            </a:fld>
            <a:endParaRPr lang="en-US" sz="1400"/>
          </a:p>
        </p:txBody>
      </p:sp>
      <p:sp>
        <p:nvSpPr>
          <p:cNvPr id="58373" name="Oval 2"/>
          <p:cNvSpPr>
            <a:spLocks noChangeArrowheads="1"/>
          </p:cNvSpPr>
          <p:nvPr/>
        </p:nvSpPr>
        <p:spPr bwMode="auto">
          <a:xfrm>
            <a:off x="3798888" y="838200"/>
            <a:ext cx="1476375" cy="685800"/>
          </a:xfrm>
          <a:prstGeom prst="ellipse">
            <a:avLst/>
          </a:prstGeom>
          <a:solidFill>
            <a:schemeClr val="hlink"/>
          </a:solidFill>
          <a:ln w="9525">
            <a:solidFill>
              <a:schemeClr val="tx1"/>
            </a:solidFill>
            <a:round/>
            <a:headEnd/>
            <a:tailEnd/>
          </a:ln>
        </p:spPr>
        <p:txBody>
          <a:bodyPr wrap="none" anchor="ctr"/>
          <a:lstStyle/>
          <a:p>
            <a:endParaRPr lang="en-GB"/>
          </a:p>
        </p:txBody>
      </p:sp>
      <p:sp>
        <p:nvSpPr>
          <p:cNvPr id="58374" name="Oval 3"/>
          <p:cNvSpPr>
            <a:spLocks noChangeArrowheads="1"/>
          </p:cNvSpPr>
          <p:nvPr/>
        </p:nvSpPr>
        <p:spPr bwMode="auto">
          <a:xfrm>
            <a:off x="3833813" y="4876800"/>
            <a:ext cx="1441450" cy="685800"/>
          </a:xfrm>
          <a:prstGeom prst="ellipse">
            <a:avLst/>
          </a:prstGeom>
          <a:solidFill>
            <a:schemeClr val="hlink"/>
          </a:solidFill>
          <a:ln w="9525">
            <a:solidFill>
              <a:schemeClr val="tx1"/>
            </a:solidFill>
            <a:round/>
            <a:headEnd/>
            <a:tailEnd/>
          </a:ln>
        </p:spPr>
        <p:txBody>
          <a:bodyPr wrap="none" anchor="ctr"/>
          <a:lstStyle/>
          <a:p>
            <a:endParaRPr lang="en-GB"/>
          </a:p>
        </p:txBody>
      </p:sp>
      <p:sp>
        <p:nvSpPr>
          <p:cNvPr id="58375" name="Oval 4"/>
          <p:cNvSpPr>
            <a:spLocks noChangeArrowheads="1"/>
          </p:cNvSpPr>
          <p:nvPr/>
        </p:nvSpPr>
        <p:spPr bwMode="auto">
          <a:xfrm>
            <a:off x="3833813" y="2851150"/>
            <a:ext cx="1441450" cy="685800"/>
          </a:xfrm>
          <a:prstGeom prst="ellipse">
            <a:avLst/>
          </a:prstGeom>
          <a:solidFill>
            <a:schemeClr val="hlink"/>
          </a:solidFill>
          <a:ln w="9525">
            <a:solidFill>
              <a:schemeClr val="tx1"/>
            </a:solidFill>
            <a:round/>
            <a:headEnd/>
            <a:tailEnd/>
          </a:ln>
        </p:spPr>
        <p:txBody>
          <a:bodyPr wrap="none" anchor="ctr"/>
          <a:lstStyle/>
          <a:p>
            <a:endParaRPr lang="en-GB"/>
          </a:p>
        </p:txBody>
      </p:sp>
      <p:sp>
        <p:nvSpPr>
          <p:cNvPr id="58376" name="AutoShape 5"/>
          <p:cNvSpPr>
            <a:spLocks noChangeArrowheads="1"/>
          </p:cNvSpPr>
          <p:nvPr/>
        </p:nvSpPr>
        <p:spPr bwMode="auto">
          <a:xfrm>
            <a:off x="5275263" y="762000"/>
            <a:ext cx="3657600" cy="838200"/>
          </a:xfrm>
          <a:prstGeom prst="rightArrow">
            <a:avLst>
              <a:gd name="adj1" fmla="val 50000"/>
              <a:gd name="adj2" fmla="val 109091"/>
            </a:avLst>
          </a:prstGeom>
          <a:solidFill>
            <a:schemeClr val="hlink"/>
          </a:solidFill>
          <a:ln w="9525">
            <a:solidFill>
              <a:schemeClr val="tx1"/>
            </a:solidFill>
            <a:miter lim="800000"/>
            <a:headEnd/>
            <a:tailEnd/>
          </a:ln>
        </p:spPr>
        <p:txBody>
          <a:bodyPr wrap="none" anchor="ctr"/>
          <a:lstStyle/>
          <a:p>
            <a:endParaRPr lang="en-GB"/>
          </a:p>
        </p:txBody>
      </p:sp>
      <p:sp>
        <p:nvSpPr>
          <p:cNvPr id="58377" name="AutoShape 6"/>
          <p:cNvSpPr>
            <a:spLocks noChangeArrowheads="1"/>
          </p:cNvSpPr>
          <p:nvPr/>
        </p:nvSpPr>
        <p:spPr bwMode="auto">
          <a:xfrm>
            <a:off x="141288" y="4800600"/>
            <a:ext cx="3727450" cy="838200"/>
          </a:xfrm>
          <a:prstGeom prst="rightArrow">
            <a:avLst>
              <a:gd name="adj1" fmla="val 50000"/>
              <a:gd name="adj2" fmla="val 111174"/>
            </a:avLst>
          </a:prstGeom>
          <a:solidFill>
            <a:schemeClr val="hlink"/>
          </a:solidFill>
          <a:ln w="9525">
            <a:solidFill>
              <a:schemeClr val="tx1"/>
            </a:solidFill>
            <a:miter lim="800000"/>
            <a:headEnd/>
            <a:tailEnd/>
          </a:ln>
        </p:spPr>
        <p:txBody>
          <a:bodyPr wrap="none" anchor="ctr"/>
          <a:lstStyle/>
          <a:p>
            <a:endParaRPr lang="en-GB"/>
          </a:p>
        </p:txBody>
      </p:sp>
      <p:sp>
        <p:nvSpPr>
          <p:cNvPr id="58378" name="AutoShape 7"/>
          <p:cNvSpPr>
            <a:spLocks noChangeArrowheads="1"/>
          </p:cNvSpPr>
          <p:nvPr/>
        </p:nvSpPr>
        <p:spPr bwMode="auto">
          <a:xfrm>
            <a:off x="141288" y="2774950"/>
            <a:ext cx="3727450" cy="838200"/>
          </a:xfrm>
          <a:prstGeom prst="rightArrow">
            <a:avLst>
              <a:gd name="adj1" fmla="val 50000"/>
              <a:gd name="adj2" fmla="val 111174"/>
            </a:avLst>
          </a:prstGeom>
          <a:solidFill>
            <a:schemeClr val="hlink"/>
          </a:solidFill>
          <a:ln w="9525">
            <a:solidFill>
              <a:schemeClr val="tx1"/>
            </a:solidFill>
            <a:miter lim="800000"/>
            <a:headEnd/>
            <a:tailEnd/>
          </a:ln>
        </p:spPr>
        <p:txBody>
          <a:bodyPr wrap="none" anchor="ctr"/>
          <a:lstStyle/>
          <a:p>
            <a:endParaRPr lang="en-GB"/>
          </a:p>
        </p:txBody>
      </p:sp>
      <p:sp>
        <p:nvSpPr>
          <p:cNvPr id="58379" name="AutoShape 8"/>
          <p:cNvSpPr>
            <a:spLocks noChangeArrowheads="1"/>
          </p:cNvSpPr>
          <p:nvPr/>
        </p:nvSpPr>
        <p:spPr bwMode="auto">
          <a:xfrm>
            <a:off x="141288" y="762000"/>
            <a:ext cx="3657600" cy="838200"/>
          </a:xfrm>
          <a:prstGeom prst="rightArrow">
            <a:avLst>
              <a:gd name="adj1" fmla="val 50000"/>
              <a:gd name="adj2" fmla="val 109091"/>
            </a:avLst>
          </a:prstGeom>
          <a:solidFill>
            <a:schemeClr val="hlink"/>
          </a:solidFill>
          <a:ln w="9525">
            <a:solidFill>
              <a:schemeClr val="tx1"/>
            </a:solidFill>
            <a:miter lim="800000"/>
            <a:headEnd/>
            <a:tailEnd/>
          </a:ln>
        </p:spPr>
        <p:txBody>
          <a:bodyPr wrap="none" anchor="ctr"/>
          <a:lstStyle/>
          <a:p>
            <a:endParaRPr lang="en-GB"/>
          </a:p>
        </p:txBody>
      </p:sp>
      <p:sp>
        <p:nvSpPr>
          <p:cNvPr id="58380" name="AutoShape 9"/>
          <p:cNvSpPr>
            <a:spLocks noChangeArrowheads="1"/>
          </p:cNvSpPr>
          <p:nvPr/>
        </p:nvSpPr>
        <p:spPr bwMode="auto">
          <a:xfrm>
            <a:off x="5275263" y="2774950"/>
            <a:ext cx="3727450" cy="838200"/>
          </a:xfrm>
          <a:prstGeom prst="rightArrow">
            <a:avLst>
              <a:gd name="adj1" fmla="val 50000"/>
              <a:gd name="adj2" fmla="val 111174"/>
            </a:avLst>
          </a:prstGeom>
          <a:solidFill>
            <a:schemeClr val="hlink"/>
          </a:solidFill>
          <a:ln w="9525">
            <a:solidFill>
              <a:schemeClr val="tx1"/>
            </a:solidFill>
            <a:miter lim="800000"/>
            <a:headEnd/>
            <a:tailEnd/>
          </a:ln>
        </p:spPr>
        <p:txBody>
          <a:bodyPr wrap="none" anchor="ctr"/>
          <a:lstStyle/>
          <a:p>
            <a:endParaRPr lang="en-GB"/>
          </a:p>
        </p:txBody>
      </p:sp>
      <p:sp>
        <p:nvSpPr>
          <p:cNvPr id="58381" name="AutoShape 10"/>
          <p:cNvSpPr>
            <a:spLocks noChangeArrowheads="1"/>
          </p:cNvSpPr>
          <p:nvPr/>
        </p:nvSpPr>
        <p:spPr bwMode="auto">
          <a:xfrm>
            <a:off x="5275263" y="4800600"/>
            <a:ext cx="3657600" cy="838200"/>
          </a:xfrm>
          <a:prstGeom prst="rightArrow">
            <a:avLst>
              <a:gd name="adj1" fmla="val 50000"/>
              <a:gd name="adj2" fmla="val 109091"/>
            </a:avLst>
          </a:prstGeom>
          <a:solidFill>
            <a:schemeClr val="hlink"/>
          </a:solidFill>
          <a:ln w="9525">
            <a:solidFill>
              <a:schemeClr val="tx1"/>
            </a:solidFill>
            <a:miter lim="800000"/>
            <a:headEnd/>
            <a:tailEnd/>
          </a:ln>
        </p:spPr>
        <p:txBody>
          <a:bodyPr wrap="none" anchor="ctr"/>
          <a:lstStyle/>
          <a:p>
            <a:endParaRPr lang="en-GB"/>
          </a:p>
        </p:txBody>
      </p:sp>
      <p:sp>
        <p:nvSpPr>
          <p:cNvPr id="58382" name="Oval 11"/>
          <p:cNvSpPr>
            <a:spLocks noChangeArrowheads="1"/>
          </p:cNvSpPr>
          <p:nvPr/>
        </p:nvSpPr>
        <p:spPr bwMode="auto">
          <a:xfrm>
            <a:off x="4852988" y="533400"/>
            <a:ext cx="4149725" cy="6096000"/>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383" name="AutoShape 12"/>
          <p:cNvSpPr>
            <a:spLocks/>
          </p:cNvSpPr>
          <p:nvPr/>
        </p:nvSpPr>
        <p:spPr bwMode="auto">
          <a:xfrm rot="5400000">
            <a:off x="1551782" y="2561431"/>
            <a:ext cx="342900" cy="3024187"/>
          </a:xfrm>
          <a:prstGeom prst="rightBrace">
            <a:avLst>
              <a:gd name="adj1" fmla="val 7349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384" name="AutoShape 13"/>
          <p:cNvSpPr>
            <a:spLocks/>
          </p:cNvSpPr>
          <p:nvPr/>
        </p:nvSpPr>
        <p:spPr bwMode="auto">
          <a:xfrm rot="5400000">
            <a:off x="1218407" y="4714081"/>
            <a:ext cx="342900" cy="2497137"/>
          </a:xfrm>
          <a:prstGeom prst="rightBrace">
            <a:avLst>
              <a:gd name="adj1" fmla="val 6068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385" name="AutoShape 14"/>
          <p:cNvSpPr>
            <a:spLocks/>
          </p:cNvSpPr>
          <p:nvPr/>
        </p:nvSpPr>
        <p:spPr bwMode="auto">
          <a:xfrm rot="5400000">
            <a:off x="6405563" y="2741612"/>
            <a:ext cx="342900" cy="3165475"/>
          </a:xfrm>
          <a:prstGeom prst="rightBrace">
            <a:avLst>
              <a:gd name="adj1" fmla="val 7692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386" name="AutoShape 15"/>
          <p:cNvSpPr>
            <a:spLocks/>
          </p:cNvSpPr>
          <p:nvPr/>
        </p:nvSpPr>
        <p:spPr bwMode="auto">
          <a:xfrm rot="5400000">
            <a:off x="6580982" y="4626768"/>
            <a:ext cx="342900" cy="2671763"/>
          </a:xfrm>
          <a:prstGeom prst="rightBrace">
            <a:avLst>
              <a:gd name="adj1" fmla="val 6493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387" name="Text Box 16"/>
          <p:cNvSpPr txBox="1">
            <a:spLocks noChangeArrowheads="1"/>
          </p:cNvSpPr>
          <p:nvPr/>
        </p:nvSpPr>
        <p:spPr bwMode="auto">
          <a:xfrm>
            <a:off x="141288" y="4648200"/>
            <a:ext cx="5667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endParaRPr lang="en-US"/>
          </a:p>
        </p:txBody>
      </p:sp>
      <p:sp>
        <p:nvSpPr>
          <p:cNvPr id="58388" name="Text Box 17"/>
          <p:cNvSpPr txBox="1">
            <a:spLocks noChangeArrowheads="1"/>
          </p:cNvSpPr>
          <p:nvPr/>
        </p:nvSpPr>
        <p:spPr bwMode="auto">
          <a:xfrm>
            <a:off x="2066925" y="46482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p>
        </p:txBody>
      </p:sp>
      <p:sp>
        <p:nvSpPr>
          <p:cNvPr id="58389" name="Text Box 18"/>
          <p:cNvSpPr txBox="1">
            <a:spLocks noChangeArrowheads="1"/>
          </p:cNvSpPr>
          <p:nvPr/>
        </p:nvSpPr>
        <p:spPr bwMode="auto">
          <a:xfrm>
            <a:off x="1125538" y="46482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p>
        </p:txBody>
      </p:sp>
      <p:sp>
        <p:nvSpPr>
          <p:cNvPr id="58390" name="Text Box 19"/>
          <p:cNvSpPr txBox="1">
            <a:spLocks noChangeArrowheads="1"/>
          </p:cNvSpPr>
          <p:nvPr/>
        </p:nvSpPr>
        <p:spPr bwMode="auto">
          <a:xfrm>
            <a:off x="5697538" y="46482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p>
        </p:txBody>
      </p:sp>
      <p:sp>
        <p:nvSpPr>
          <p:cNvPr id="58391" name="Text Box 20"/>
          <p:cNvSpPr txBox="1">
            <a:spLocks noChangeArrowheads="1"/>
          </p:cNvSpPr>
          <p:nvPr/>
        </p:nvSpPr>
        <p:spPr bwMode="auto">
          <a:xfrm>
            <a:off x="6330950" y="46482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p>
        </p:txBody>
      </p:sp>
      <p:sp>
        <p:nvSpPr>
          <p:cNvPr id="58392" name="Text Box 21"/>
          <p:cNvSpPr txBox="1">
            <a:spLocks noChangeArrowheads="1"/>
          </p:cNvSpPr>
          <p:nvPr/>
        </p:nvSpPr>
        <p:spPr bwMode="auto">
          <a:xfrm>
            <a:off x="7315200" y="46482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&gt;</a:t>
            </a:r>
          </a:p>
        </p:txBody>
      </p:sp>
      <p:sp>
        <p:nvSpPr>
          <p:cNvPr id="58393" name="Text Box 22"/>
          <p:cNvSpPr txBox="1">
            <a:spLocks noChangeArrowheads="1"/>
          </p:cNvSpPr>
          <p:nvPr/>
        </p:nvSpPr>
        <p:spPr bwMode="auto">
          <a:xfrm>
            <a:off x="69850" y="2698750"/>
            <a:ext cx="412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5400"/>
              <a:t>[</a:t>
            </a:r>
            <a:endParaRPr lang="en-US" sz="6600"/>
          </a:p>
        </p:txBody>
      </p:sp>
      <p:sp>
        <p:nvSpPr>
          <p:cNvPr id="58394" name="Text Box 23"/>
          <p:cNvSpPr txBox="1">
            <a:spLocks noChangeArrowheads="1"/>
          </p:cNvSpPr>
          <p:nvPr/>
        </p:nvSpPr>
        <p:spPr bwMode="auto">
          <a:xfrm>
            <a:off x="2573338" y="2698750"/>
            <a:ext cx="412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5400"/>
              <a:t>]</a:t>
            </a:r>
            <a:endParaRPr lang="en-US" sz="6600"/>
          </a:p>
        </p:txBody>
      </p:sp>
      <p:sp>
        <p:nvSpPr>
          <p:cNvPr id="58395" name="Text Box 24"/>
          <p:cNvSpPr txBox="1">
            <a:spLocks noChangeArrowheads="1"/>
          </p:cNvSpPr>
          <p:nvPr/>
        </p:nvSpPr>
        <p:spPr bwMode="auto">
          <a:xfrm>
            <a:off x="5934075" y="2590800"/>
            <a:ext cx="463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a:t>
            </a:r>
          </a:p>
        </p:txBody>
      </p:sp>
      <p:sp>
        <p:nvSpPr>
          <p:cNvPr id="58396" name="Text Box 25"/>
          <p:cNvSpPr txBox="1">
            <a:spLocks noChangeArrowheads="1"/>
          </p:cNvSpPr>
          <p:nvPr/>
        </p:nvSpPr>
        <p:spPr bwMode="auto">
          <a:xfrm>
            <a:off x="5205413" y="2667000"/>
            <a:ext cx="412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5400"/>
              <a:t>[</a:t>
            </a:r>
            <a:endParaRPr lang="en-US" sz="6600"/>
          </a:p>
        </p:txBody>
      </p:sp>
      <p:sp>
        <p:nvSpPr>
          <p:cNvPr id="58397" name="Text Box 26"/>
          <p:cNvSpPr txBox="1">
            <a:spLocks noChangeArrowheads="1"/>
          </p:cNvSpPr>
          <p:nvPr/>
        </p:nvSpPr>
        <p:spPr bwMode="auto">
          <a:xfrm>
            <a:off x="7778750" y="2698750"/>
            <a:ext cx="412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5400"/>
              <a:t>]</a:t>
            </a:r>
            <a:endParaRPr lang="en-US" sz="6600"/>
          </a:p>
        </p:txBody>
      </p:sp>
      <p:sp>
        <p:nvSpPr>
          <p:cNvPr id="58398" name="Text Box 27"/>
          <p:cNvSpPr txBox="1">
            <a:spLocks noChangeArrowheads="1"/>
          </p:cNvSpPr>
          <p:nvPr/>
        </p:nvSpPr>
        <p:spPr bwMode="auto">
          <a:xfrm>
            <a:off x="1752600" y="2590800"/>
            <a:ext cx="463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a:t>
            </a:r>
          </a:p>
        </p:txBody>
      </p:sp>
      <p:sp>
        <p:nvSpPr>
          <p:cNvPr id="58399" name="Text Box 28"/>
          <p:cNvSpPr txBox="1">
            <a:spLocks noChangeArrowheads="1"/>
          </p:cNvSpPr>
          <p:nvPr/>
        </p:nvSpPr>
        <p:spPr bwMode="auto">
          <a:xfrm>
            <a:off x="561975" y="4876800"/>
            <a:ext cx="43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4000" b="1"/>
              <a:t>?</a:t>
            </a:r>
            <a:endParaRPr lang="en-US"/>
          </a:p>
        </p:txBody>
      </p:sp>
      <p:sp>
        <p:nvSpPr>
          <p:cNvPr id="58400" name="Text Box 29"/>
          <p:cNvSpPr txBox="1">
            <a:spLocks noChangeArrowheads="1"/>
          </p:cNvSpPr>
          <p:nvPr/>
        </p:nvSpPr>
        <p:spPr bwMode="auto">
          <a:xfrm>
            <a:off x="7685088" y="4876800"/>
            <a:ext cx="43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4000" b="1"/>
              <a:t>?</a:t>
            </a:r>
            <a:endParaRPr lang="en-US"/>
          </a:p>
        </p:txBody>
      </p:sp>
      <p:sp>
        <p:nvSpPr>
          <p:cNvPr id="58401" name="Text Box 30"/>
          <p:cNvSpPr txBox="1">
            <a:spLocks noChangeArrowheads="1"/>
          </p:cNvSpPr>
          <p:nvPr/>
        </p:nvSpPr>
        <p:spPr bwMode="auto">
          <a:xfrm>
            <a:off x="1547813" y="4876800"/>
            <a:ext cx="473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4000" b="1"/>
              <a:t>+</a:t>
            </a:r>
            <a:endParaRPr lang="en-US"/>
          </a:p>
        </p:txBody>
      </p:sp>
      <p:sp>
        <p:nvSpPr>
          <p:cNvPr id="58402" name="Text Box 31"/>
          <p:cNvSpPr txBox="1">
            <a:spLocks noChangeArrowheads="1"/>
          </p:cNvSpPr>
          <p:nvPr/>
        </p:nvSpPr>
        <p:spPr bwMode="auto">
          <a:xfrm>
            <a:off x="6753225" y="4876800"/>
            <a:ext cx="473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4000" b="1"/>
              <a:t>+</a:t>
            </a:r>
          </a:p>
        </p:txBody>
      </p:sp>
      <p:sp>
        <p:nvSpPr>
          <p:cNvPr id="58403" name="Text Box 32"/>
          <p:cNvSpPr txBox="1">
            <a:spLocks noChangeArrowheads="1"/>
          </p:cNvSpPr>
          <p:nvPr/>
        </p:nvSpPr>
        <p:spPr bwMode="auto">
          <a:xfrm>
            <a:off x="2411413" y="609600"/>
            <a:ext cx="6127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6600"/>
              <a:t>&lt;</a:t>
            </a:r>
          </a:p>
        </p:txBody>
      </p:sp>
      <p:sp>
        <p:nvSpPr>
          <p:cNvPr id="58404" name="Text Box 33"/>
          <p:cNvSpPr txBox="1">
            <a:spLocks noChangeArrowheads="1"/>
          </p:cNvSpPr>
          <p:nvPr/>
        </p:nvSpPr>
        <p:spPr bwMode="auto">
          <a:xfrm>
            <a:off x="5556250" y="609600"/>
            <a:ext cx="6572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6600"/>
              <a:t>&lt;</a:t>
            </a:r>
          </a:p>
        </p:txBody>
      </p:sp>
      <p:sp>
        <p:nvSpPr>
          <p:cNvPr id="58405" name="Text Box 34"/>
          <p:cNvSpPr txBox="1">
            <a:spLocks noChangeArrowheads="1"/>
          </p:cNvSpPr>
          <p:nvPr/>
        </p:nvSpPr>
        <p:spPr bwMode="auto">
          <a:xfrm>
            <a:off x="638175" y="6096000"/>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Resource Targets</a:t>
            </a:r>
          </a:p>
        </p:txBody>
      </p:sp>
      <p:sp>
        <p:nvSpPr>
          <p:cNvPr id="58406" name="Text Box 35"/>
          <p:cNvSpPr txBox="1">
            <a:spLocks noChangeArrowheads="1"/>
          </p:cNvSpPr>
          <p:nvPr/>
        </p:nvSpPr>
        <p:spPr bwMode="auto">
          <a:xfrm>
            <a:off x="477838" y="4191000"/>
            <a:ext cx="2782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Resource Constraints</a:t>
            </a:r>
          </a:p>
        </p:txBody>
      </p:sp>
      <p:sp>
        <p:nvSpPr>
          <p:cNvPr id="58407" name="Text Box 36"/>
          <p:cNvSpPr txBox="1">
            <a:spLocks noChangeArrowheads="1"/>
          </p:cNvSpPr>
          <p:nvPr/>
        </p:nvSpPr>
        <p:spPr bwMode="auto">
          <a:xfrm>
            <a:off x="125413" y="5470525"/>
            <a:ext cx="274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Wish   Stretch   Goal</a:t>
            </a:r>
          </a:p>
        </p:txBody>
      </p:sp>
      <p:sp>
        <p:nvSpPr>
          <p:cNvPr id="58408" name="Text Box 37"/>
          <p:cNvSpPr txBox="1">
            <a:spLocks noChangeArrowheads="1"/>
          </p:cNvSpPr>
          <p:nvPr/>
        </p:nvSpPr>
        <p:spPr bwMode="auto">
          <a:xfrm>
            <a:off x="5556250" y="5486400"/>
            <a:ext cx="274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Goal   Stretch   Wish</a:t>
            </a:r>
          </a:p>
        </p:txBody>
      </p:sp>
      <p:sp>
        <p:nvSpPr>
          <p:cNvPr id="58409" name="Text Box 38"/>
          <p:cNvSpPr txBox="1">
            <a:spLocks noChangeArrowheads="1"/>
          </p:cNvSpPr>
          <p:nvPr/>
        </p:nvSpPr>
        <p:spPr bwMode="auto">
          <a:xfrm>
            <a:off x="5499100" y="6096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Performance Targets  </a:t>
            </a:r>
          </a:p>
        </p:txBody>
      </p:sp>
      <p:sp>
        <p:nvSpPr>
          <p:cNvPr id="58410" name="Text Box 39"/>
          <p:cNvSpPr txBox="1">
            <a:spLocks noChangeArrowheads="1"/>
          </p:cNvSpPr>
          <p:nvPr/>
        </p:nvSpPr>
        <p:spPr bwMode="auto">
          <a:xfrm>
            <a:off x="211138" y="3581400"/>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Survival         Fail    Survival</a:t>
            </a:r>
          </a:p>
        </p:txBody>
      </p:sp>
      <p:sp>
        <p:nvSpPr>
          <p:cNvPr id="58411" name="Text Box 40"/>
          <p:cNvSpPr txBox="1">
            <a:spLocks noChangeArrowheads="1"/>
          </p:cNvSpPr>
          <p:nvPr/>
        </p:nvSpPr>
        <p:spPr bwMode="auto">
          <a:xfrm>
            <a:off x="5275263" y="4343400"/>
            <a:ext cx="320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Performance Constraints</a:t>
            </a:r>
          </a:p>
        </p:txBody>
      </p:sp>
      <p:sp>
        <p:nvSpPr>
          <p:cNvPr id="58412" name="Text Box 41"/>
          <p:cNvSpPr txBox="1">
            <a:spLocks noChangeArrowheads="1"/>
          </p:cNvSpPr>
          <p:nvPr/>
        </p:nvSpPr>
        <p:spPr bwMode="auto">
          <a:xfrm>
            <a:off x="4852988" y="3429000"/>
            <a:ext cx="42910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Survival   Fail                 Survival</a:t>
            </a:r>
          </a:p>
          <a:p>
            <a:r>
              <a:rPr lang="en-US"/>
              <a:t>Level       Level                 Level</a:t>
            </a:r>
          </a:p>
        </p:txBody>
      </p:sp>
      <p:sp>
        <p:nvSpPr>
          <p:cNvPr id="58413" name="Text Box 42"/>
          <p:cNvSpPr txBox="1">
            <a:spLocks noChangeArrowheads="1"/>
          </p:cNvSpPr>
          <p:nvPr/>
        </p:nvSpPr>
        <p:spPr bwMode="auto">
          <a:xfrm>
            <a:off x="2251075" y="1355725"/>
            <a:ext cx="1462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Past Level</a:t>
            </a:r>
          </a:p>
        </p:txBody>
      </p:sp>
      <p:sp>
        <p:nvSpPr>
          <p:cNvPr id="58414" name="Text Box 43"/>
          <p:cNvSpPr txBox="1">
            <a:spLocks noChangeArrowheads="1"/>
          </p:cNvSpPr>
          <p:nvPr/>
        </p:nvSpPr>
        <p:spPr bwMode="auto">
          <a:xfrm>
            <a:off x="5400675" y="1355725"/>
            <a:ext cx="1462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Past Level</a:t>
            </a:r>
          </a:p>
        </p:txBody>
      </p:sp>
      <p:sp>
        <p:nvSpPr>
          <p:cNvPr id="58415" name="Text Box 44"/>
          <p:cNvSpPr txBox="1">
            <a:spLocks noChangeArrowheads="1"/>
          </p:cNvSpPr>
          <p:nvPr/>
        </p:nvSpPr>
        <p:spPr bwMode="auto">
          <a:xfrm>
            <a:off x="280988" y="1981200"/>
            <a:ext cx="291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Resource Benchmarks</a:t>
            </a:r>
          </a:p>
        </p:txBody>
      </p:sp>
      <p:sp>
        <p:nvSpPr>
          <p:cNvPr id="58416" name="AutoShape 45"/>
          <p:cNvSpPr>
            <a:spLocks/>
          </p:cNvSpPr>
          <p:nvPr/>
        </p:nvSpPr>
        <p:spPr bwMode="auto">
          <a:xfrm rot="5400000">
            <a:off x="1481932" y="259556"/>
            <a:ext cx="342900" cy="3024187"/>
          </a:xfrm>
          <a:prstGeom prst="rightBrace">
            <a:avLst>
              <a:gd name="adj1" fmla="val 7349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417" name="AutoShape 46"/>
          <p:cNvSpPr>
            <a:spLocks/>
          </p:cNvSpPr>
          <p:nvPr/>
        </p:nvSpPr>
        <p:spPr bwMode="auto">
          <a:xfrm rot="5400000">
            <a:off x="6546057" y="259556"/>
            <a:ext cx="342900" cy="3024187"/>
          </a:xfrm>
          <a:prstGeom prst="rightBrace">
            <a:avLst>
              <a:gd name="adj1" fmla="val 7349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418" name="Text Box 47"/>
          <p:cNvSpPr txBox="1">
            <a:spLocks noChangeArrowheads="1"/>
          </p:cNvSpPr>
          <p:nvPr/>
        </p:nvSpPr>
        <p:spPr bwMode="auto">
          <a:xfrm>
            <a:off x="5359400" y="1905000"/>
            <a:ext cx="334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Performance Benchmarks</a:t>
            </a:r>
          </a:p>
        </p:txBody>
      </p:sp>
      <p:sp>
        <p:nvSpPr>
          <p:cNvPr id="58419" name="Rectangle 48"/>
          <p:cNvSpPr>
            <a:spLocks noGrp="1" noChangeArrowheads="1"/>
          </p:cNvSpPr>
          <p:nvPr>
            <p:ph type="title" idx="4294967295"/>
          </p:nvPr>
        </p:nvSpPr>
        <p:spPr>
          <a:xfrm>
            <a:off x="773113" y="76200"/>
            <a:ext cx="7772400" cy="304800"/>
          </a:xfrm>
        </p:spPr>
        <p:txBody>
          <a:bodyPr/>
          <a:lstStyle/>
          <a:p>
            <a:pPr eaLnBrk="1" hangingPunct="1"/>
            <a:r>
              <a:rPr lang="en-US">
                <a:latin typeface="Arial" charset="0"/>
              </a:rPr>
              <a:t>Scale Parameter Concepts</a:t>
            </a:r>
          </a:p>
        </p:txBody>
      </p:sp>
      <p:sp>
        <p:nvSpPr>
          <p:cNvPr id="58420" name="AutoShape 49"/>
          <p:cNvSpPr>
            <a:spLocks/>
          </p:cNvSpPr>
          <p:nvPr/>
        </p:nvSpPr>
        <p:spPr bwMode="auto">
          <a:xfrm>
            <a:off x="3446463" y="6029325"/>
            <a:ext cx="1362075" cy="739775"/>
          </a:xfrm>
          <a:prstGeom prst="borderCallout1">
            <a:avLst>
              <a:gd name="adj1" fmla="val 15449"/>
              <a:gd name="adj2" fmla="val 105167"/>
              <a:gd name="adj3" fmla="val -60731"/>
              <a:gd name="adj4" fmla="val 140583"/>
            </a:avLst>
          </a:prstGeom>
          <a:solidFill>
            <a:schemeClr val="accent1"/>
          </a:solidFill>
          <a:ln w="9525">
            <a:solidFill>
              <a:schemeClr val="tx1"/>
            </a:solidFill>
            <a:miter lim="800000"/>
            <a:headEnd/>
            <a:tailEnd/>
          </a:ln>
        </p:spPr>
        <p:txBody>
          <a:bodyPr>
            <a:spAutoFit/>
          </a:bodyPr>
          <a:lstStyle/>
          <a:p>
            <a:pPr algn="ctr"/>
            <a:r>
              <a:rPr lang="en-US" sz="1400" b="1"/>
              <a:t>Performance Objective</a:t>
            </a:r>
          </a:p>
          <a:p>
            <a:pPr algn="ctr"/>
            <a:r>
              <a:rPr lang="en-US" sz="1400" b="1"/>
              <a:t>Specification</a:t>
            </a:r>
          </a:p>
        </p:txBody>
      </p:sp>
    </p:spTree>
    <p:extLst>
      <p:ext uri="{BB962C8B-B14F-4D97-AF65-F5344CB8AC3E}">
        <p14:creationId xmlns:p14="http://schemas.microsoft.com/office/powerpoint/2010/main" val="24512518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38F28A4-C17F-F347-85E0-B1F94D440538}" type="datetime3">
              <a:rPr lang="en-GB" sz="1400" smtClean="0"/>
              <a:t>15 January 2014</a:t>
            </a:fld>
            <a:endParaRPr lang="en-US" sz="1400"/>
          </a:p>
        </p:txBody>
      </p:sp>
      <p:sp>
        <p:nvSpPr>
          <p:cNvPr id="604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604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BE84342-251C-264D-AA22-1DDE9AB42F46}" type="slidenum">
              <a:rPr lang="en-US" sz="1400"/>
              <a:pPr/>
              <a:t>75</a:t>
            </a:fld>
            <a:endParaRPr lang="en-US" sz="1400"/>
          </a:p>
        </p:txBody>
      </p:sp>
      <p:sp>
        <p:nvSpPr>
          <p:cNvPr id="60422" name="Rectangle 2"/>
          <p:cNvSpPr>
            <a:spLocks noGrp="1" noChangeArrowheads="1"/>
          </p:cNvSpPr>
          <p:nvPr>
            <p:ph type="title"/>
          </p:nvPr>
        </p:nvSpPr>
        <p:spPr>
          <a:xfrm>
            <a:off x="457200" y="274638"/>
            <a:ext cx="8229600" cy="375923"/>
          </a:xfrm>
        </p:spPr>
        <p:txBody>
          <a:bodyPr/>
          <a:lstStyle/>
          <a:p>
            <a:pPr eaLnBrk="1" hangingPunct="1"/>
            <a:r>
              <a:rPr lang="en-US" sz="2000" b="1" dirty="0">
                <a:latin typeface="Arial" charset="0"/>
              </a:rPr>
              <a:t>Meters</a:t>
            </a:r>
            <a:r>
              <a:rPr lang="en-US" sz="2000" dirty="0">
                <a:latin typeface="Arial" charset="0"/>
              </a:rPr>
              <a:t>: practical ways to measure performance levels</a:t>
            </a:r>
          </a:p>
        </p:txBody>
      </p:sp>
      <p:sp>
        <p:nvSpPr>
          <p:cNvPr id="60423" name="Rectangle 3"/>
          <p:cNvSpPr>
            <a:spLocks noGrp="1" noChangeArrowheads="1"/>
          </p:cNvSpPr>
          <p:nvPr>
            <p:ph type="body" idx="1"/>
          </p:nvPr>
        </p:nvSpPr>
        <p:spPr>
          <a:xfrm>
            <a:off x="0" y="838200"/>
            <a:ext cx="4419600" cy="3657600"/>
          </a:xfrm>
        </p:spPr>
        <p:txBody>
          <a:bodyPr/>
          <a:lstStyle/>
          <a:p>
            <a:pPr lvl="1" eaLnBrk="1" hangingPunct="1">
              <a:spcBef>
                <a:spcPts val="1200"/>
              </a:spcBef>
              <a:spcAft>
                <a:spcPts val="300"/>
              </a:spcAft>
              <a:buFontTx/>
              <a:buNone/>
            </a:pPr>
            <a:r>
              <a:rPr lang="en-US" sz="2000" b="1" i="1">
                <a:latin typeface="Times" charset="0"/>
                <a:ea typeface="ＭＳ Ｐゴシック" charset="0"/>
              </a:rPr>
              <a:t>Meter            -|?|-			Concept *093 April 18, 2003</a:t>
            </a:r>
          </a:p>
          <a:p>
            <a:pPr eaLnBrk="1" hangingPunct="1"/>
            <a:r>
              <a:rPr lang="en-US" sz="2400">
                <a:solidFill>
                  <a:srgbClr val="0000FF"/>
                </a:solidFill>
                <a:latin typeface="Arial" charset="0"/>
              </a:rPr>
              <a:t>A Meter parameter is used to </a:t>
            </a:r>
          </a:p>
          <a:p>
            <a:pPr lvl="1" eaLnBrk="1" hangingPunct="1"/>
            <a:r>
              <a:rPr lang="en-US" sz="2000">
                <a:solidFill>
                  <a:srgbClr val="0000FF"/>
                </a:solidFill>
                <a:latin typeface="Arial" charset="0"/>
                <a:ea typeface="ＭＳ Ｐゴシック" charset="0"/>
              </a:rPr>
              <a:t>identify, or specify, </a:t>
            </a:r>
          </a:p>
          <a:p>
            <a:pPr lvl="1" eaLnBrk="1" hangingPunct="1"/>
            <a:r>
              <a:rPr lang="en-US" sz="2000">
                <a:solidFill>
                  <a:srgbClr val="0000FF"/>
                </a:solidFill>
                <a:latin typeface="Arial" charset="0"/>
                <a:ea typeface="ＭＳ Ｐゴシック" charset="0"/>
              </a:rPr>
              <a:t>the definition of a practical measuring device, process, or test </a:t>
            </a:r>
          </a:p>
          <a:p>
            <a:pPr lvl="1" eaLnBrk="1" hangingPunct="1"/>
            <a:r>
              <a:rPr lang="en-US" sz="2000">
                <a:solidFill>
                  <a:srgbClr val="0000FF"/>
                </a:solidFill>
                <a:latin typeface="Arial" charset="0"/>
                <a:ea typeface="ＭＳ Ｐゴシック" charset="0"/>
              </a:rPr>
              <a:t>that has been selected for use in measuring a numeric value (level) on a defined Scale.  </a:t>
            </a:r>
          </a:p>
        </p:txBody>
      </p:sp>
      <p:sp>
        <p:nvSpPr>
          <p:cNvPr id="60424" name="Rectangle 4"/>
          <p:cNvSpPr>
            <a:spLocks noChangeArrowheads="1"/>
          </p:cNvSpPr>
          <p:nvPr/>
        </p:nvSpPr>
        <p:spPr bwMode="auto">
          <a:xfrm>
            <a:off x="4572000" y="762000"/>
            <a:ext cx="42672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1" hangingPunct="1">
              <a:lnSpc>
                <a:spcPct val="90000"/>
              </a:lnSpc>
              <a:spcBef>
                <a:spcPct val="20000"/>
              </a:spcBef>
            </a:pPr>
            <a:r>
              <a:rPr lang="en-US" sz="1000" b="1" u="sng">
                <a:latin typeface="Arial" charset="0"/>
              </a:rPr>
              <a:t>Repair</a:t>
            </a:r>
            <a:r>
              <a:rPr lang="en-US" sz="1000" b="1">
                <a:latin typeface="Arial" charset="0"/>
              </a:rPr>
              <a:t>:</a:t>
            </a:r>
          </a:p>
          <a:p>
            <a:pPr marL="342900" indent="-342900" eaLnBrk="1" hangingPunct="1">
              <a:lnSpc>
                <a:spcPct val="90000"/>
              </a:lnSpc>
              <a:spcBef>
                <a:spcPct val="20000"/>
              </a:spcBef>
            </a:pPr>
            <a:r>
              <a:rPr lang="en-US" sz="1000" b="1">
                <a:latin typeface="Arial" charset="0"/>
              </a:rPr>
              <a:t>Ambition: Improve the speed of repair of faults substantially, under given conditions.</a:t>
            </a:r>
          </a:p>
          <a:p>
            <a:pPr marL="342900" indent="-342900" eaLnBrk="1" hangingPunct="1">
              <a:lnSpc>
                <a:spcPct val="90000"/>
              </a:lnSpc>
              <a:spcBef>
                <a:spcPct val="20000"/>
              </a:spcBef>
            </a:pPr>
            <a:endParaRPr lang="en-US" sz="1000" b="1">
              <a:latin typeface="Arial" charset="0"/>
            </a:endParaRPr>
          </a:p>
          <a:p>
            <a:pPr marL="342900" indent="-342900" eaLnBrk="1" hangingPunct="1">
              <a:lnSpc>
                <a:spcPct val="90000"/>
              </a:lnSpc>
              <a:spcBef>
                <a:spcPct val="20000"/>
              </a:spcBef>
            </a:pPr>
            <a:r>
              <a:rPr lang="en-US" sz="1000" b="1">
                <a:latin typeface="Arial" charset="0"/>
              </a:rPr>
              <a:t>Scale: Hours to repair or replace, from fault occurrence to when customer can use faultlessly, where they intended.</a:t>
            </a:r>
          </a:p>
          <a:p>
            <a:pPr marL="342900" indent="-342900" eaLnBrk="1" hangingPunct="1">
              <a:lnSpc>
                <a:spcPct val="90000"/>
              </a:lnSpc>
              <a:spcBef>
                <a:spcPct val="20000"/>
              </a:spcBef>
            </a:pPr>
            <a:r>
              <a:rPr lang="en-US" sz="1600" b="1">
                <a:solidFill>
                  <a:srgbClr val="FF0000"/>
                </a:solidFill>
                <a:latin typeface="Arial" charset="0"/>
              </a:rPr>
              <a:t>Meter [</a:t>
            </a:r>
            <a:r>
              <a:rPr lang="en-US" sz="1600" b="1" u="sng">
                <a:solidFill>
                  <a:srgbClr val="FF0000"/>
                </a:solidFill>
                <a:latin typeface="Arial" charset="0"/>
              </a:rPr>
              <a:t>Product Acceptance</a:t>
            </a:r>
            <a:r>
              <a:rPr lang="en-US" sz="1600" b="1">
                <a:solidFill>
                  <a:srgbClr val="FF0000"/>
                </a:solidFill>
                <a:latin typeface="Arial" charset="0"/>
              </a:rPr>
              <a:t>]: A formal </a:t>
            </a:r>
            <a:r>
              <a:rPr lang="en-US" sz="1600" b="1" u="sng">
                <a:solidFill>
                  <a:srgbClr val="FF0000"/>
                </a:solidFill>
                <a:latin typeface="Arial" charset="0"/>
              </a:rPr>
              <a:t>test in field</a:t>
            </a:r>
            <a:r>
              <a:rPr lang="en-US" sz="1600" b="1">
                <a:solidFill>
                  <a:srgbClr val="FF0000"/>
                </a:solidFill>
                <a:latin typeface="Arial" charset="0"/>
              </a:rPr>
              <a:t> with at least 20 representative cases,</a:t>
            </a:r>
          </a:p>
          <a:p>
            <a:pPr marL="342900" indent="-342900" eaLnBrk="1" hangingPunct="1">
              <a:lnSpc>
                <a:spcPct val="90000"/>
              </a:lnSpc>
              <a:spcBef>
                <a:spcPct val="20000"/>
              </a:spcBef>
            </a:pPr>
            <a:r>
              <a:rPr lang="en-US" sz="1600" b="1">
                <a:solidFill>
                  <a:srgbClr val="FF0000"/>
                </a:solidFill>
                <a:latin typeface="Arial" charset="0"/>
              </a:rPr>
              <a:t>	[</a:t>
            </a:r>
            <a:r>
              <a:rPr lang="en-US" sz="1600" b="1" u="sng">
                <a:solidFill>
                  <a:srgbClr val="FF0000"/>
                </a:solidFill>
                <a:latin typeface="Arial" charset="0"/>
              </a:rPr>
              <a:t>Field Audit</a:t>
            </a:r>
            <a:r>
              <a:rPr lang="en-US" sz="1600" b="1">
                <a:solidFill>
                  <a:srgbClr val="FF0000"/>
                </a:solidFill>
                <a:latin typeface="Arial" charset="0"/>
              </a:rPr>
              <a:t>]: Unannounced </a:t>
            </a:r>
            <a:r>
              <a:rPr lang="en-US" sz="1600" b="1" u="sng">
                <a:solidFill>
                  <a:srgbClr val="FF0000"/>
                </a:solidFill>
                <a:latin typeface="Arial" charset="0"/>
              </a:rPr>
              <a:t>field testing</a:t>
            </a:r>
            <a:r>
              <a:rPr lang="en-US" sz="1600" b="1">
                <a:solidFill>
                  <a:srgbClr val="FF0000"/>
                </a:solidFill>
                <a:latin typeface="Arial" charset="0"/>
              </a:rPr>
              <a:t> at random.</a:t>
            </a:r>
          </a:p>
          <a:p>
            <a:pPr marL="342900" indent="-342900" eaLnBrk="1" hangingPunct="1">
              <a:lnSpc>
                <a:spcPct val="90000"/>
              </a:lnSpc>
              <a:spcBef>
                <a:spcPct val="20000"/>
              </a:spcBef>
            </a:pPr>
            <a:r>
              <a:rPr lang="en-US" sz="1000" b="1">
                <a:latin typeface="Arial" charset="0"/>
              </a:rPr>
              <a:t>================ Benchmarks ============================</a:t>
            </a:r>
          </a:p>
          <a:p>
            <a:pPr marL="342900" indent="-342900" eaLnBrk="1" hangingPunct="1">
              <a:lnSpc>
                <a:spcPct val="90000"/>
              </a:lnSpc>
              <a:spcBef>
                <a:spcPct val="20000"/>
              </a:spcBef>
            </a:pPr>
            <a:r>
              <a:rPr lang="en-US" sz="1000" b="1">
                <a:latin typeface="Arial" charset="0"/>
              </a:rPr>
              <a:t>Past [</a:t>
            </a:r>
            <a:r>
              <a:rPr lang="en-US" sz="1000" b="1" u="sng">
                <a:latin typeface="Arial" charset="0"/>
              </a:rPr>
              <a:t>Product</a:t>
            </a:r>
            <a:r>
              <a:rPr lang="en-US" sz="1000" b="1">
                <a:latin typeface="Arial" charset="0"/>
              </a:rPr>
              <a:t> = </a:t>
            </a:r>
            <a:r>
              <a:rPr lang="en-US" sz="1000" b="1" u="sng">
                <a:latin typeface="Arial" charset="0"/>
              </a:rPr>
              <a:t>Phone XYZ</a:t>
            </a:r>
            <a:r>
              <a:rPr lang="en-US" sz="1000" b="1">
                <a:latin typeface="Arial" charset="0"/>
              </a:rPr>
              <a:t>, </a:t>
            </a:r>
            <a:r>
              <a:rPr lang="en-US" sz="1000" b="1" u="sng">
                <a:latin typeface="Arial" charset="0"/>
              </a:rPr>
              <a:t>Home Market</a:t>
            </a:r>
            <a:r>
              <a:rPr lang="en-US" sz="1000" b="1">
                <a:latin typeface="Arial" charset="0"/>
              </a:rPr>
              <a:t>, </a:t>
            </a:r>
            <a:r>
              <a:rPr lang="en-US" sz="1000" b="1" u="sng">
                <a:latin typeface="Arial" charset="0"/>
              </a:rPr>
              <a:t>Qualified Dealer Shop</a:t>
            </a:r>
            <a:r>
              <a:rPr lang="en-US" sz="1000" b="1">
                <a:latin typeface="Arial" charset="0"/>
              </a:rPr>
              <a:t>]:</a:t>
            </a:r>
          </a:p>
          <a:p>
            <a:pPr marL="342900" indent="-342900" eaLnBrk="1" hangingPunct="1">
              <a:lnSpc>
                <a:spcPct val="90000"/>
              </a:lnSpc>
              <a:spcBef>
                <a:spcPct val="20000"/>
              </a:spcBef>
            </a:pPr>
            <a:r>
              <a:rPr lang="en-US" sz="1000" b="1">
                <a:latin typeface="Arial" charset="0"/>
              </a:rPr>
              <a:t>{0.1 hours at </a:t>
            </a:r>
            <a:r>
              <a:rPr lang="en-US" sz="1000" b="1" u="sng">
                <a:latin typeface="Arial" charset="0"/>
              </a:rPr>
              <a:t>Qualified Dealer Shop</a:t>
            </a:r>
            <a:r>
              <a:rPr lang="en-US" sz="1000" b="1">
                <a:latin typeface="Arial" charset="0"/>
              </a:rPr>
              <a:t> + </a:t>
            </a:r>
          </a:p>
          <a:p>
            <a:pPr marL="342900" indent="-342900" eaLnBrk="1" hangingPunct="1">
              <a:lnSpc>
                <a:spcPct val="90000"/>
              </a:lnSpc>
              <a:spcBef>
                <a:spcPct val="20000"/>
              </a:spcBef>
            </a:pPr>
            <a:r>
              <a:rPr lang="en-US" sz="1000" b="1">
                <a:latin typeface="Arial" charset="0"/>
              </a:rPr>
              <a:t>0.9 hours for the </a:t>
            </a:r>
            <a:r>
              <a:rPr lang="en-US" sz="1000" b="1" u="sng">
                <a:latin typeface="Arial" charset="0"/>
              </a:rPr>
              <a:t>Custome</a:t>
            </a:r>
            <a:r>
              <a:rPr lang="en-US" sz="1000" b="1">
                <a:latin typeface="Arial" charset="0"/>
              </a:rPr>
              <a:t>r to transit to/from </a:t>
            </a:r>
            <a:r>
              <a:rPr lang="en-US" sz="1000" b="1" u="sng">
                <a:latin typeface="Arial" charset="0"/>
              </a:rPr>
              <a:t>Qualified Dealer Shop</a:t>
            </a:r>
            <a:r>
              <a:rPr lang="en-US" sz="1000" b="1">
                <a:latin typeface="Arial" charset="0"/>
              </a:rPr>
              <a:t>}</a:t>
            </a:r>
          </a:p>
          <a:p>
            <a:pPr marL="342900" indent="-342900" eaLnBrk="1" hangingPunct="1">
              <a:lnSpc>
                <a:spcPct val="90000"/>
              </a:lnSpc>
              <a:spcBef>
                <a:spcPct val="20000"/>
              </a:spcBef>
            </a:pPr>
            <a:endParaRPr lang="en-US" sz="1000" b="1">
              <a:latin typeface="Arial" charset="0"/>
            </a:endParaRPr>
          </a:p>
          <a:p>
            <a:pPr marL="342900" indent="-342900" eaLnBrk="1" hangingPunct="1">
              <a:lnSpc>
                <a:spcPct val="90000"/>
              </a:lnSpc>
              <a:spcBef>
                <a:spcPct val="20000"/>
              </a:spcBef>
            </a:pPr>
            <a:r>
              <a:rPr lang="en-US" sz="1000" b="1">
                <a:latin typeface="Arial" charset="0"/>
              </a:rPr>
              <a:t>Record [</a:t>
            </a:r>
            <a:r>
              <a:rPr lang="en-US" sz="1000" b="1" u="sng">
                <a:latin typeface="Arial" charset="0"/>
              </a:rPr>
              <a:t>Competitor Product XX</a:t>
            </a:r>
            <a:r>
              <a:rPr lang="en-US" sz="1000" b="1">
                <a:latin typeface="Arial" charset="0"/>
              </a:rPr>
              <a:t>]: 0.5 hours average.</a:t>
            </a:r>
          </a:p>
          <a:p>
            <a:pPr marL="342900" indent="-342900" eaLnBrk="1" hangingPunct="1">
              <a:lnSpc>
                <a:spcPct val="90000"/>
              </a:lnSpc>
              <a:spcBef>
                <a:spcPct val="20000"/>
              </a:spcBef>
            </a:pPr>
            <a:r>
              <a:rPr lang="en-US" sz="1000" b="1">
                <a:latin typeface="Arial" charset="0"/>
              </a:rPr>
              <a:t>"Because they drive a spare to the customer office."</a:t>
            </a:r>
          </a:p>
          <a:p>
            <a:pPr marL="342900" indent="-342900" eaLnBrk="1" hangingPunct="1">
              <a:lnSpc>
                <a:spcPct val="90000"/>
              </a:lnSpc>
              <a:spcBef>
                <a:spcPct val="20000"/>
              </a:spcBef>
            </a:pPr>
            <a:r>
              <a:rPr lang="en-US" sz="1000" b="1">
                <a:latin typeface="Arial" charset="0"/>
              </a:rPr>
              <a:t>Trend [</a:t>
            </a:r>
            <a:r>
              <a:rPr lang="en-US" sz="1000" b="1" u="sng">
                <a:latin typeface="Arial" charset="0"/>
              </a:rPr>
              <a:t>USA Market</a:t>
            </a:r>
            <a:r>
              <a:rPr lang="en-US" sz="1000" b="1">
                <a:latin typeface="Arial" charset="0"/>
              </a:rPr>
              <a:t>, </a:t>
            </a:r>
            <a:r>
              <a:rPr lang="en-US" sz="1000" b="1" u="sng">
                <a:latin typeface="Arial" charset="0"/>
              </a:rPr>
              <a:t>Large Corporate Users</a:t>
            </a:r>
            <a:r>
              <a:rPr lang="en-US" sz="1000" b="1">
                <a:latin typeface="Arial" charset="0"/>
              </a:rPr>
              <a:t>]: 0.3 hours. "As on-site spares for large customers."</a:t>
            </a:r>
          </a:p>
          <a:p>
            <a:pPr marL="342900" indent="-342900" eaLnBrk="1" hangingPunct="1">
              <a:lnSpc>
                <a:spcPct val="90000"/>
              </a:lnSpc>
              <a:spcBef>
                <a:spcPct val="20000"/>
              </a:spcBef>
            </a:pPr>
            <a:r>
              <a:rPr lang="en-US" sz="1000" b="1">
                <a:latin typeface="Arial" charset="0"/>
              </a:rPr>
              <a:t>=========== Targets =======================================</a:t>
            </a:r>
          </a:p>
          <a:p>
            <a:pPr marL="342900" indent="-342900" eaLnBrk="1" hangingPunct="1">
              <a:lnSpc>
                <a:spcPct val="90000"/>
              </a:lnSpc>
              <a:spcBef>
                <a:spcPct val="20000"/>
              </a:spcBef>
            </a:pPr>
            <a:r>
              <a:rPr lang="en-US" sz="1000" b="1">
                <a:latin typeface="Arial" charset="0"/>
              </a:rPr>
              <a:t>Goal [</a:t>
            </a:r>
            <a:r>
              <a:rPr lang="en-US" sz="1000" b="1" u="sng">
                <a:latin typeface="Arial" charset="0"/>
              </a:rPr>
              <a:t>Next New Product Release</a:t>
            </a:r>
            <a:r>
              <a:rPr lang="en-US" sz="1000" b="1">
                <a:latin typeface="Arial" charset="0"/>
              </a:rPr>
              <a:t>, </a:t>
            </a:r>
            <a:r>
              <a:rPr lang="en-US" sz="1000" b="1" u="sng">
                <a:latin typeface="Arial" charset="0"/>
              </a:rPr>
              <a:t>Urban Areas</a:t>
            </a:r>
            <a:r>
              <a:rPr lang="en-US" sz="1000" b="1">
                <a:latin typeface="Arial" charset="0"/>
              </a:rPr>
              <a:t>, </a:t>
            </a:r>
            <a:r>
              <a:rPr lang="en-US" sz="1000" b="1" u="sng">
                <a:latin typeface="Arial" charset="0"/>
              </a:rPr>
              <a:t>Personal Users</a:t>
            </a:r>
            <a:r>
              <a:rPr lang="en-US" sz="1000" b="1">
                <a:latin typeface="Arial" charset="0"/>
              </a:rPr>
              <a:t>]: 0.8 hours in total,</a:t>
            </a:r>
          </a:p>
          <a:p>
            <a:pPr marL="342900" indent="-342900" eaLnBrk="1" hangingPunct="1">
              <a:lnSpc>
                <a:spcPct val="90000"/>
              </a:lnSpc>
              <a:spcBef>
                <a:spcPct val="20000"/>
              </a:spcBef>
            </a:pPr>
            <a:r>
              <a:rPr lang="en-US" sz="1000" b="1">
                <a:latin typeface="Arial" charset="0"/>
              </a:rPr>
              <a:t>        [</a:t>
            </a:r>
            <a:r>
              <a:rPr lang="en-US" sz="1000" b="1" u="sng">
                <a:latin typeface="Arial" charset="0"/>
              </a:rPr>
              <a:t>Next New Product Release</a:t>
            </a:r>
            <a:r>
              <a:rPr lang="en-US" sz="1000" b="1">
                <a:latin typeface="Arial" charset="0"/>
              </a:rPr>
              <a:t>, </a:t>
            </a:r>
            <a:r>
              <a:rPr lang="en-US" sz="1000" b="1" u="sng">
                <a:latin typeface="Arial" charset="0"/>
              </a:rPr>
              <a:t>USA Market</a:t>
            </a:r>
            <a:r>
              <a:rPr lang="en-US" sz="1000" b="1">
                <a:latin typeface="Arial" charset="0"/>
              </a:rPr>
              <a:t>, </a:t>
            </a:r>
            <a:r>
              <a:rPr lang="en-US" sz="1000" b="1" u="sng">
                <a:latin typeface="Arial" charset="0"/>
              </a:rPr>
              <a:t>Large Corporate Users</a:t>
            </a:r>
            <a:r>
              <a:rPr lang="en-US" sz="1000" b="1">
                <a:latin typeface="Arial" charset="0"/>
              </a:rPr>
              <a:t>]: 0.2 hours </a:t>
            </a:r>
          </a:p>
          <a:p>
            <a:pPr marL="342900" indent="-342900" eaLnBrk="1" hangingPunct="1">
              <a:lnSpc>
                <a:spcPct val="90000"/>
              </a:lnSpc>
              <a:spcBef>
                <a:spcPct val="20000"/>
              </a:spcBef>
            </a:pPr>
            <a:r>
              <a:rPr lang="en-US" sz="1000" b="1">
                <a:latin typeface="Arial" charset="0"/>
              </a:rPr>
              <a:t>        &lt;-</a:t>
            </a:r>
            <a:r>
              <a:rPr lang="en-US" sz="1000" b="1" u="sng">
                <a:latin typeface="Arial" charset="0"/>
              </a:rPr>
              <a:t>Marketing Requirement</a:t>
            </a:r>
            <a:r>
              <a:rPr lang="en-US" sz="1000" b="1">
                <a:latin typeface="Arial" charset="0"/>
              </a:rPr>
              <a:t>, </a:t>
            </a:r>
            <a:r>
              <a:rPr lang="en-US" sz="1000" b="1" u="sng">
                <a:latin typeface="Arial" charset="0"/>
              </a:rPr>
              <a:t>3 February This Year</a:t>
            </a:r>
            <a:r>
              <a:rPr lang="en-US" sz="1000" b="1">
                <a:latin typeface="Arial" charset="0"/>
              </a:rPr>
              <a:t>.</a:t>
            </a:r>
          </a:p>
          <a:p>
            <a:pPr marL="342900" indent="-342900" eaLnBrk="1" hangingPunct="1">
              <a:lnSpc>
                <a:spcPct val="90000"/>
              </a:lnSpc>
              <a:spcBef>
                <a:spcPct val="20000"/>
              </a:spcBef>
            </a:pPr>
            <a:r>
              <a:rPr lang="en-US" sz="1000" b="1">
                <a:latin typeface="Arial" charset="0"/>
              </a:rPr>
              <a:t>=========== Constraints ====================================</a:t>
            </a:r>
          </a:p>
          <a:p>
            <a:pPr marL="342900" indent="-342900" eaLnBrk="1" hangingPunct="1">
              <a:lnSpc>
                <a:spcPct val="90000"/>
              </a:lnSpc>
              <a:spcBef>
                <a:spcPct val="20000"/>
              </a:spcBef>
            </a:pPr>
            <a:r>
              <a:rPr lang="en-US" sz="1000" b="1">
                <a:latin typeface="Arial" charset="0"/>
              </a:rPr>
              <a:t>Fail [</a:t>
            </a:r>
            <a:r>
              <a:rPr lang="en-US" sz="1000" b="1" u="sng">
                <a:latin typeface="Arial" charset="0"/>
              </a:rPr>
              <a:t>Next New Product Release</a:t>
            </a:r>
            <a:r>
              <a:rPr lang="en-US" sz="1000" b="1">
                <a:latin typeface="Arial" charset="0"/>
              </a:rPr>
              <a:t>, </a:t>
            </a:r>
            <a:r>
              <a:rPr lang="en-US" sz="1000" b="1" u="sng">
                <a:latin typeface="Arial" charset="0"/>
              </a:rPr>
              <a:t>Large Corporate Users</a:t>
            </a:r>
            <a:r>
              <a:rPr lang="en-US" sz="1000" b="1">
                <a:latin typeface="Arial" charset="0"/>
              </a:rPr>
              <a:t>]: 0.5 hours or less on average </a:t>
            </a:r>
          </a:p>
          <a:p>
            <a:pPr marL="342900" indent="-342900" eaLnBrk="1" hangingPunct="1">
              <a:lnSpc>
                <a:spcPct val="90000"/>
              </a:lnSpc>
              <a:spcBef>
                <a:spcPct val="20000"/>
              </a:spcBef>
            </a:pPr>
            <a:r>
              <a:rPr lang="en-US" sz="1000" b="1" i="1">
                <a:latin typeface="Arial" charset="0"/>
              </a:rPr>
              <a:t>&lt;-</a:t>
            </a:r>
            <a:r>
              <a:rPr lang="en-US" sz="1000" b="1" i="1" u="sng">
                <a:latin typeface="Arial" charset="0"/>
              </a:rPr>
              <a:t>Marketing Requirement</a:t>
            </a:r>
            <a:r>
              <a:rPr lang="en-US" sz="1000" b="1" i="1">
                <a:latin typeface="Arial" charset="0"/>
              </a:rPr>
              <a:t>, </a:t>
            </a:r>
            <a:r>
              <a:rPr lang="en-US" sz="1000" b="1" i="1" u="sng">
                <a:latin typeface="Arial" charset="0"/>
              </a:rPr>
              <a:t>3 February This Year</a:t>
            </a:r>
            <a:r>
              <a:rPr lang="en-US" sz="1000" b="1" i="1">
                <a:latin typeface="Arial" charset="0"/>
              </a:rPr>
              <a:t>.</a:t>
            </a:r>
          </a:p>
        </p:txBody>
      </p:sp>
      <p:graphicFrame>
        <p:nvGraphicFramePr>
          <p:cNvPr id="60418" name="Object 2"/>
          <p:cNvGraphicFramePr>
            <a:graphicFrameLocks noChangeAspect="1"/>
          </p:cNvGraphicFramePr>
          <p:nvPr/>
        </p:nvGraphicFramePr>
        <p:xfrm>
          <a:off x="304800" y="4572000"/>
          <a:ext cx="3962400" cy="1066800"/>
        </p:xfrm>
        <a:graphic>
          <a:graphicData uri="http://schemas.openxmlformats.org/presentationml/2006/ole">
            <mc:AlternateContent xmlns:mc="http://schemas.openxmlformats.org/markup-compatibility/2006">
              <mc:Choice xmlns:v="urn:schemas-microsoft-com:vml" Requires="v">
                <p:oleObj spid="_x0000_s32849" name="Document" r:id="rId5" imgW="5650992" imgH="603504" progId="Word.Document.8">
                  <p:embed/>
                </p:oleObj>
              </mc:Choice>
              <mc:Fallback>
                <p:oleObj name="Document" r:id="rId5" imgW="5650992" imgH="60350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572000"/>
                        <a:ext cx="3962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5352430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26B371C-7A46-264A-B08F-744AEBEBC8F6}" type="datetime3">
              <a:rPr lang="en-GB" sz="1400" smtClean="0"/>
              <a:t>15 January 2014</a:t>
            </a:fld>
            <a:endParaRPr lang="en-US" sz="1400"/>
          </a:p>
        </p:txBody>
      </p:sp>
      <p:sp>
        <p:nvSpPr>
          <p:cNvPr id="624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723E5D52-B088-404B-9382-C22DD7FC9C41}" type="slidenum">
              <a:rPr lang="en-US" sz="1400"/>
              <a:pPr/>
              <a:t>76</a:t>
            </a:fld>
            <a:endParaRPr lang="en-US" sz="1400"/>
          </a:p>
        </p:txBody>
      </p:sp>
      <p:sp>
        <p:nvSpPr>
          <p:cNvPr id="62469" name="Rectangle 2"/>
          <p:cNvSpPr>
            <a:spLocks noGrp="1" noChangeArrowheads="1"/>
          </p:cNvSpPr>
          <p:nvPr>
            <p:ph type="title"/>
          </p:nvPr>
        </p:nvSpPr>
        <p:spPr>
          <a:xfrm>
            <a:off x="457200" y="150718"/>
            <a:ext cx="8229600" cy="411162"/>
          </a:xfrm>
        </p:spPr>
        <p:txBody>
          <a:bodyPr/>
          <a:lstStyle/>
          <a:p>
            <a:pPr eaLnBrk="1" hangingPunct="1"/>
            <a:r>
              <a:rPr lang="en-US" b="1" dirty="0">
                <a:latin typeface="Arial" charset="0"/>
              </a:rPr>
              <a:t>Benchmarks</a:t>
            </a:r>
            <a:r>
              <a:rPr lang="en-US" dirty="0">
                <a:latin typeface="Arial" charset="0"/>
              </a:rPr>
              <a:t>: Past, Record, Trend</a:t>
            </a:r>
          </a:p>
        </p:txBody>
      </p:sp>
      <p:sp>
        <p:nvSpPr>
          <p:cNvPr id="62470" name="Rectangle 3"/>
          <p:cNvSpPr>
            <a:spLocks noGrp="1" noChangeArrowheads="1"/>
          </p:cNvSpPr>
          <p:nvPr>
            <p:ph type="body" idx="1"/>
          </p:nvPr>
        </p:nvSpPr>
        <p:spPr>
          <a:xfrm>
            <a:off x="228600" y="685800"/>
            <a:ext cx="4419600" cy="5562600"/>
          </a:xfrm>
        </p:spPr>
        <p:txBody>
          <a:bodyPr/>
          <a:lstStyle/>
          <a:p>
            <a:pPr eaLnBrk="1" hangingPunct="1"/>
            <a:r>
              <a:rPr lang="en-US" sz="1800" b="1" dirty="0">
                <a:latin typeface="Arial" charset="0"/>
              </a:rPr>
              <a:t>Past</a:t>
            </a:r>
            <a:r>
              <a:rPr lang="en-US" sz="1800" dirty="0">
                <a:latin typeface="Arial" charset="0"/>
              </a:rPr>
              <a:t>: A relevant benchmark level already achieved by an existing system (our own, competitive, or any other system) that is worth consideration.</a:t>
            </a:r>
          </a:p>
          <a:p>
            <a:pPr eaLnBrk="1" hangingPunct="1"/>
            <a:endParaRPr lang="en-US" sz="1800" dirty="0">
              <a:latin typeface="Arial" charset="0"/>
            </a:endParaRPr>
          </a:p>
          <a:p>
            <a:pPr eaLnBrk="1" hangingPunct="1"/>
            <a:r>
              <a:rPr lang="en-US" sz="1800" b="1" i="1" dirty="0">
                <a:latin typeface="Arial" charset="0"/>
              </a:rPr>
              <a:t>Record</a:t>
            </a:r>
            <a:r>
              <a:rPr lang="en-US" sz="1800" i="1" dirty="0">
                <a:latin typeface="Arial" charset="0"/>
              </a:rPr>
              <a:t>: A </a:t>
            </a:r>
            <a:r>
              <a:rPr lang="ja-JP" altLang="en-US" sz="1800" i="1" dirty="0">
                <a:latin typeface="Arial" charset="0"/>
              </a:rPr>
              <a:t>‘</a:t>
            </a:r>
            <a:r>
              <a:rPr lang="en-US" sz="1800" i="1" dirty="0">
                <a:latin typeface="Arial" charset="0"/>
              </a:rPr>
              <a:t>Past</a:t>
            </a:r>
            <a:r>
              <a:rPr lang="ja-JP" altLang="en-US" sz="1800" i="1" dirty="0">
                <a:latin typeface="Arial" charset="0"/>
              </a:rPr>
              <a:t>’</a:t>
            </a:r>
            <a:r>
              <a:rPr lang="en-US" sz="1800" i="1" dirty="0">
                <a:latin typeface="Arial" charset="0"/>
              </a:rPr>
              <a:t>, which is the best known result [in some defined area]. A 'state-of-the-art' value.</a:t>
            </a:r>
          </a:p>
          <a:p>
            <a:pPr eaLnBrk="1" hangingPunct="1"/>
            <a:endParaRPr lang="en-US" sz="1800" dirty="0">
              <a:latin typeface="Arial" charset="0"/>
            </a:endParaRPr>
          </a:p>
          <a:p>
            <a:pPr eaLnBrk="1" hangingPunct="1"/>
            <a:r>
              <a:rPr lang="en-US" sz="1800" b="1" i="1" dirty="0">
                <a:latin typeface="Arial" charset="0"/>
              </a:rPr>
              <a:t>Trend</a:t>
            </a:r>
            <a:r>
              <a:rPr lang="en-US" sz="1800" i="1" dirty="0">
                <a:latin typeface="Arial" charset="0"/>
              </a:rPr>
              <a:t>: An extrapolation of past data, trends and emerging technology to a defined [time and place]. </a:t>
            </a:r>
          </a:p>
          <a:p>
            <a:pPr lvl="1" eaLnBrk="1" hangingPunct="1"/>
            <a:r>
              <a:rPr lang="en-US" sz="1600" i="1" dirty="0">
                <a:latin typeface="Arial" charset="0"/>
                <a:ea typeface="ＭＳ Ｐゴシック" charset="0"/>
              </a:rPr>
              <a:t>Aside from our own project</a:t>
            </a:r>
            <a:r>
              <a:rPr lang="ja-JP" altLang="en-US" sz="1600" i="1" dirty="0">
                <a:latin typeface="Arial" charset="0"/>
                <a:ea typeface="ＭＳ Ｐゴシック" charset="0"/>
              </a:rPr>
              <a:t>’</a:t>
            </a:r>
            <a:r>
              <a:rPr lang="en-US" sz="1600" i="1" dirty="0">
                <a:latin typeface="Arial" charset="0"/>
                <a:ea typeface="ＭＳ Ｐゴシック" charset="0"/>
              </a:rPr>
              <a:t>s plans to improve this level, what future levels are likely to be achieved by others? </a:t>
            </a:r>
          </a:p>
          <a:p>
            <a:pPr lvl="1" eaLnBrk="1" hangingPunct="1"/>
            <a:r>
              <a:rPr lang="en-US" sz="1600" i="1" dirty="0">
                <a:latin typeface="Arial" charset="0"/>
                <a:ea typeface="ＭＳ Ｐゴシック" charset="0"/>
              </a:rPr>
              <a:t>What will we be competing with?</a:t>
            </a:r>
          </a:p>
        </p:txBody>
      </p:sp>
      <p:sp>
        <p:nvSpPr>
          <p:cNvPr id="62471" name="Rectangle 4"/>
          <p:cNvSpPr>
            <a:spLocks noChangeArrowheads="1"/>
          </p:cNvSpPr>
          <p:nvPr/>
        </p:nvSpPr>
        <p:spPr bwMode="auto">
          <a:xfrm>
            <a:off x="4800600" y="685800"/>
            <a:ext cx="4343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1" hangingPunct="1">
              <a:lnSpc>
                <a:spcPct val="90000"/>
              </a:lnSpc>
              <a:spcBef>
                <a:spcPct val="20000"/>
              </a:spcBef>
            </a:pPr>
            <a:r>
              <a:rPr lang="en-US" sz="800" b="1">
                <a:latin typeface="Arial" charset="0"/>
              </a:rPr>
              <a:t> </a:t>
            </a:r>
            <a:r>
              <a:rPr lang="en-US" sz="1000" b="1">
                <a:latin typeface="Arial" charset="0"/>
              </a:rPr>
              <a:t>Usability [New Product Line, Major Markets]:</a:t>
            </a:r>
          </a:p>
          <a:p>
            <a:pPr marL="342900" indent="-342900" eaLnBrk="1" hangingPunct="1">
              <a:spcBef>
                <a:spcPct val="20000"/>
              </a:spcBef>
            </a:pPr>
            <a:r>
              <a:rPr lang="en-US" sz="1000" b="1">
                <a:latin typeface="Arial" charset="0"/>
              </a:rPr>
              <a:t>Ambition: To achieve a low average time-to-learn to use our telephone answerer, under various conditions.</a:t>
            </a:r>
          </a:p>
          <a:p>
            <a:pPr marL="342900" indent="-342900" eaLnBrk="1" hangingPunct="1">
              <a:spcBef>
                <a:spcPct val="20000"/>
              </a:spcBef>
            </a:pPr>
            <a:r>
              <a:rPr lang="en-US" sz="1000" b="1">
                <a:latin typeface="Arial" charset="0"/>
              </a:rPr>
              <a:t>Scale: Average number of minutes for defined [representative user and all their household family members over 5 years old] to learn to use defined [basic daily use functions] correctly.</a:t>
            </a:r>
          </a:p>
          <a:p>
            <a:pPr marL="342900" indent="-342900" eaLnBrk="1" hangingPunct="1">
              <a:spcBef>
                <a:spcPct val="20000"/>
              </a:spcBef>
            </a:pPr>
            <a:endParaRPr lang="en-US" sz="1000" b="1">
              <a:latin typeface="Arial" charset="0"/>
            </a:endParaRPr>
          </a:p>
          <a:p>
            <a:pPr marL="342900" indent="-342900" eaLnBrk="1" hangingPunct="1">
              <a:spcBef>
                <a:spcPct val="20000"/>
              </a:spcBef>
            </a:pPr>
            <a:r>
              <a:rPr lang="en-US" sz="1000" b="1">
                <a:latin typeface="Arial" charset="0"/>
              </a:rPr>
              <a:t>Meter [Product Acceptance]: A formal test in field with at least 20 representative cases,</a:t>
            </a:r>
          </a:p>
          <a:p>
            <a:pPr marL="342900" indent="-342900" eaLnBrk="1" hangingPunct="1">
              <a:spcBef>
                <a:spcPct val="20000"/>
              </a:spcBef>
            </a:pPr>
            <a:r>
              <a:rPr lang="en-US" sz="1000" b="1">
                <a:latin typeface="Arial" charset="0"/>
              </a:rPr>
              <a:t>	 [Field Audit]: Unannounced field testing at random.</a:t>
            </a:r>
          </a:p>
          <a:p>
            <a:pPr marL="342900" indent="-342900" eaLnBrk="1" hangingPunct="1">
              <a:spcBef>
                <a:spcPct val="20000"/>
              </a:spcBef>
            </a:pPr>
            <a:r>
              <a:rPr lang="en-US" sz="1400" b="1">
                <a:solidFill>
                  <a:srgbClr val="FF0000"/>
                </a:solidFill>
                <a:latin typeface="Arial" charset="0"/>
              </a:rPr>
              <a:t>========= Benchmarks ==========</a:t>
            </a:r>
          </a:p>
          <a:p>
            <a:pPr marL="342900" indent="-342900" eaLnBrk="1" hangingPunct="1">
              <a:spcBef>
                <a:spcPct val="20000"/>
              </a:spcBef>
            </a:pPr>
            <a:r>
              <a:rPr lang="en-US" sz="1400" b="1">
                <a:solidFill>
                  <a:srgbClr val="FF0000"/>
                </a:solidFill>
                <a:latin typeface="Arial" charset="0"/>
              </a:rPr>
              <a:t>Past [Product XYZ, Home Market, People between 30 and 40 years old, in homes in Urban Areas, &lt;For one explanation &amp; demo&gt;]: 10 minutes.</a:t>
            </a:r>
          </a:p>
          <a:p>
            <a:pPr marL="342900" indent="-342900" eaLnBrk="1" hangingPunct="1">
              <a:spcBef>
                <a:spcPct val="20000"/>
              </a:spcBef>
            </a:pPr>
            <a:r>
              <a:rPr lang="en-US" sz="1400" b="1">
                <a:solidFill>
                  <a:srgbClr val="FF0000"/>
                </a:solidFill>
                <a:latin typeface="Arial" charset="0"/>
              </a:rPr>
              <a:t>Record [Competitor Product XX, Field Trials]: &lt; 5 minutes?&gt; &lt;- one single case reported, </a:t>
            </a:r>
          </a:p>
          <a:p>
            <a:pPr marL="342900" indent="-342900" eaLnBrk="1" hangingPunct="1">
              <a:spcBef>
                <a:spcPct val="20000"/>
              </a:spcBef>
            </a:pPr>
            <a:r>
              <a:rPr lang="en-US" sz="1400" b="1">
                <a:solidFill>
                  <a:srgbClr val="FF0000"/>
                </a:solidFill>
                <a:latin typeface="Arial" charset="0"/>
              </a:rPr>
              <a:t>Trend [USA Market, S Corporation, By Initial Release]: 10 seconds &lt;- Public Market Intelligence Report.</a:t>
            </a:r>
            <a:endParaRPr lang="en-US" sz="1000" b="1">
              <a:latin typeface="Arial" charset="0"/>
            </a:endParaRPr>
          </a:p>
          <a:p>
            <a:pPr marL="342900" indent="-342900" eaLnBrk="1" hangingPunct="1">
              <a:spcBef>
                <a:spcPct val="20000"/>
              </a:spcBef>
            </a:pPr>
            <a:r>
              <a:rPr lang="en-US" sz="1000" b="1">
                <a:latin typeface="Arial" charset="0"/>
              </a:rPr>
              <a:t>======== Constraint =====================</a:t>
            </a:r>
          </a:p>
          <a:p>
            <a:pPr marL="342900" indent="-342900" eaLnBrk="1" hangingPunct="1">
              <a:spcBef>
                <a:spcPct val="20000"/>
              </a:spcBef>
            </a:pPr>
            <a:r>
              <a:rPr lang="en-US" sz="1000" b="1">
                <a:latin typeface="Arial" charset="0"/>
              </a:rPr>
              <a:t>Must [Next New Product Release, Children over 10]: 5 minutes </a:t>
            </a:r>
          </a:p>
          <a:p>
            <a:pPr marL="342900" indent="-342900" eaLnBrk="1" hangingPunct="1">
              <a:spcBef>
                <a:spcPct val="20000"/>
              </a:spcBef>
            </a:pPr>
            <a:r>
              <a:rPr lang="en-US" sz="1000" b="1">
                <a:latin typeface="Arial" charset="0"/>
              </a:rPr>
              <a:t>&lt;- Marketing Requirements 3 February Last Year.</a:t>
            </a:r>
          </a:p>
          <a:p>
            <a:pPr marL="342900" indent="-342900" eaLnBrk="1" hangingPunct="1">
              <a:spcBef>
                <a:spcPct val="20000"/>
              </a:spcBef>
            </a:pPr>
            <a:r>
              <a:rPr lang="en-US" sz="1000" b="1">
                <a:latin typeface="Arial" charset="0"/>
              </a:rPr>
              <a:t>========= Targets ================</a:t>
            </a:r>
          </a:p>
          <a:p>
            <a:pPr marL="342900" indent="-342900" eaLnBrk="1" hangingPunct="1">
              <a:spcBef>
                <a:spcPct val="20000"/>
              </a:spcBef>
            </a:pPr>
            <a:r>
              <a:rPr lang="en-US" sz="1000" b="1">
                <a:latin typeface="Arial" charset="0"/>
              </a:rPr>
              <a:t>Plan [Next New Product Release, Urban Areas, Personal Users]: 5 minutes total,</a:t>
            </a:r>
          </a:p>
          <a:p>
            <a:pPr marL="342900" indent="-342900" eaLnBrk="1" hangingPunct="1">
              <a:spcBef>
                <a:spcPct val="20000"/>
              </a:spcBef>
            </a:pPr>
            <a:r>
              <a:rPr lang="en-US" sz="1000" b="1">
                <a:latin typeface="Arial" charset="0"/>
              </a:rPr>
              <a:t> 	[Next New Product Release, USA Market, Large Corporate Users]: 5 minutes &lt;- Marketing Requirements 3 February Last Year.</a:t>
            </a:r>
          </a:p>
          <a:p>
            <a:pPr marL="342900" indent="-342900" eaLnBrk="1" hangingPunct="1">
              <a:spcBef>
                <a:spcPct val="20000"/>
              </a:spcBef>
            </a:pPr>
            <a:r>
              <a:rPr lang="en-US" sz="1000" b="1">
                <a:latin typeface="Arial" charset="0"/>
              </a:rPr>
              <a:t>Stretch [Next Year]: (Record - 10%).</a:t>
            </a:r>
          </a:p>
          <a:p>
            <a:pPr marL="342900" indent="-342900" eaLnBrk="1" hangingPunct="1">
              <a:spcBef>
                <a:spcPct val="20000"/>
              </a:spcBef>
            </a:pPr>
            <a:endParaRPr lang="en-US" sz="800" b="1" i="1">
              <a:latin typeface="Arial" charset="0"/>
            </a:endParaRPr>
          </a:p>
        </p:txBody>
      </p:sp>
    </p:spTree>
    <p:extLst>
      <p:ext uri="{BB962C8B-B14F-4D97-AF65-F5344CB8AC3E}">
        <p14:creationId xmlns:p14="http://schemas.microsoft.com/office/powerpoint/2010/main" val="2980434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4B83E10-5287-7D41-92D5-8B6326C7ECCE}" type="datetime3">
              <a:rPr lang="en-GB" sz="1400" smtClean="0"/>
              <a:t>15 January 2014</a:t>
            </a:fld>
            <a:endParaRPr lang="en-US" sz="1400"/>
          </a:p>
        </p:txBody>
      </p:sp>
      <p:sp>
        <p:nvSpPr>
          <p:cNvPr id="645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64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51DA162-8632-0141-9E28-B11B626F98BD}" type="slidenum">
              <a:rPr lang="en-US" sz="1400"/>
              <a:pPr/>
              <a:t>77</a:t>
            </a:fld>
            <a:endParaRPr lang="en-US" sz="1400"/>
          </a:p>
        </p:txBody>
      </p:sp>
      <p:sp>
        <p:nvSpPr>
          <p:cNvPr id="64518" name="Rectangle 2"/>
          <p:cNvSpPr>
            <a:spLocks noGrp="1" noChangeArrowheads="1"/>
          </p:cNvSpPr>
          <p:nvPr>
            <p:ph type="title"/>
          </p:nvPr>
        </p:nvSpPr>
        <p:spPr>
          <a:xfrm>
            <a:off x="457200" y="274638"/>
            <a:ext cx="8229600" cy="236517"/>
          </a:xfrm>
        </p:spPr>
        <p:txBody>
          <a:bodyPr/>
          <a:lstStyle/>
          <a:p>
            <a:pPr eaLnBrk="1" hangingPunct="1"/>
            <a:r>
              <a:rPr lang="en-US" dirty="0">
                <a:latin typeface="Arial" charset="0"/>
              </a:rPr>
              <a:t>Targets: Goal, Stretch, Wish, Ideal</a:t>
            </a:r>
          </a:p>
        </p:txBody>
      </p:sp>
      <p:sp>
        <p:nvSpPr>
          <p:cNvPr id="64519" name="Rectangle 3"/>
          <p:cNvSpPr>
            <a:spLocks noGrp="1" noChangeArrowheads="1"/>
          </p:cNvSpPr>
          <p:nvPr>
            <p:ph type="body" idx="1"/>
          </p:nvPr>
        </p:nvSpPr>
        <p:spPr>
          <a:xfrm>
            <a:off x="0" y="838200"/>
            <a:ext cx="4648200" cy="5410200"/>
          </a:xfrm>
        </p:spPr>
        <p:txBody>
          <a:bodyPr/>
          <a:lstStyle/>
          <a:p>
            <a:pPr eaLnBrk="1" hangingPunct="1">
              <a:lnSpc>
                <a:spcPct val="90000"/>
              </a:lnSpc>
            </a:pPr>
            <a:r>
              <a:rPr lang="en-US" sz="1600" b="1" i="1">
                <a:latin typeface="Arial" charset="0"/>
              </a:rPr>
              <a:t>Goal: </a:t>
            </a:r>
            <a:r>
              <a:rPr lang="en-US" sz="1600" i="1">
                <a:latin typeface="Arial" charset="0"/>
              </a:rPr>
              <a:t>A future required level under [defined conditions], which at least has to be achieved to claim success in meeting a requirement. A signal to stop investing in levels better than this level; because the value gained is insufficient to justify additional costs.</a:t>
            </a:r>
          </a:p>
          <a:p>
            <a:pPr eaLnBrk="1" hangingPunct="1">
              <a:lnSpc>
                <a:spcPct val="90000"/>
              </a:lnSpc>
            </a:pPr>
            <a:r>
              <a:rPr lang="en-US" sz="1600" b="1" i="1">
                <a:latin typeface="Arial" charset="0"/>
              </a:rPr>
              <a:t>Budget</a:t>
            </a:r>
            <a:r>
              <a:rPr lang="en-US" sz="1600" i="1">
                <a:latin typeface="Arial" charset="0"/>
              </a:rPr>
              <a:t>: a </a:t>
            </a:r>
            <a:r>
              <a:rPr lang="ja-JP" altLang="en-US" sz="1600" i="1">
                <a:latin typeface="Arial" charset="0"/>
              </a:rPr>
              <a:t>‘</a:t>
            </a:r>
            <a:r>
              <a:rPr lang="en-US" sz="1600" i="1">
                <a:latin typeface="Arial" charset="0"/>
              </a:rPr>
              <a:t>Goal</a:t>
            </a:r>
            <a:r>
              <a:rPr lang="ja-JP" altLang="en-US" sz="1600" i="1">
                <a:latin typeface="Arial" charset="0"/>
              </a:rPr>
              <a:t>’</a:t>
            </a:r>
            <a:r>
              <a:rPr lang="en-US" sz="1600" i="1">
                <a:latin typeface="Arial" charset="0"/>
              </a:rPr>
              <a:t> level for costs.</a:t>
            </a:r>
          </a:p>
          <a:p>
            <a:pPr eaLnBrk="1" hangingPunct="1">
              <a:lnSpc>
                <a:spcPct val="90000"/>
              </a:lnSpc>
            </a:pPr>
            <a:endParaRPr lang="en-US" sz="1600">
              <a:latin typeface="Arial" charset="0"/>
            </a:endParaRPr>
          </a:p>
          <a:p>
            <a:pPr eaLnBrk="1" hangingPunct="1">
              <a:lnSpc>
                <a:spcPct val="90000"/>
              </a:lnSpc>
            </a:pPr>
            <a:r>
              <a:rPr lang="en-US" sz="1600" b="1" i="1">
                <a:latin typeface="Arial" charset="0"/>
              </a:rPr>
              <a:t>Stretch</a:t>
            </a:r>
            <a:r>
              <a:rPr lang="en-US" sz="1600" i="1">
                <a:latin typeface="Arial" charset="0"/>
              </a:rPr>
              <a:t>: A future desired and valued level, under [defined conditions], which is designed to challenge people to exceed Plan levels.</a:t>
            </a:r>
          </a:p>
          <a:p>
            <a:pPr eaLnBrk="1" hangingPunct="1">
              <a:lnSpc>
                <a:spcPct val="90000"/>
              </a:lnSpc>
            </a:pPr>
            <a:endParaRPr lang="en-US" sz="1600">
              <a:latin typeface="Arial" charset="0"/>
            </a:endParaRPr>
          </a:p>
          <a:p>
            <a:pPr eaLnBrk="1" hangingPunct="1">
              <a:lnSpc>
                <a:spcPct val="90000"/>
              </a:lnSpc>
            </a:pPr>
            <a:r>
              <a:rPr lang="en-US" sz="1600" b="1" i="1">
                <a:latin typeface="Arial" charset="0"/>
              </a:rPr>
              <a:t>Wish</a:t>
            </a:r>
            <a:r>
              <a:rPr lang="en-US" sz="1600" i="1">
                <a:latin typeface="Arial" charset="0"/>
              </a:rPr>
              <a:t>: A future desired level, which is valued by a stakeholder. The requirement is not planned or promised yet; due to technical or cost reasons – or lack of evaluation, but it is recorded, and kept in the requirement database (even if not acceptable now), so that it can be borne in mind as a future competitive opportunity.</a:t>
            </a:r>
          </a:p>
          <a:p>
            <a:pPr eaLnBrk="1" hangingPunct="1">
              <a:lnSpc>
                <a:spcPct val="90000"/>
              </a:lnSpc>
            </a:pPr>
            <a:r>
              <a:rPr lang="en-US" sz="1600" b="1" i="1">
                <a:latin typeface="Arial" charset="0"/>
              </a:rPr>
              <a:t>Ideal:</a:t>
            </a:r>
            <a:r>
              <a:rPr lang="en-US" sz="1600" i="1">
                <a:latin typeface="Arial" charset="0"/>
              </a:rPr>
              <a:t> a future desired level which is perfect.</a:t>
            </a:r>
          </a:p>
          <a:p>
            <a:pPr eaLnBrk="1" hangingPunct="1">
              <a:lnSpc>
                <a:spcPct val="90000"/>
              </a:lnSpc>
            </a:pPr>
            <a:endParaRPr lang="en-US" sz="1600">
              <a:latin typeface="Arial" charset="0"/>
            </a:endParaRPr>
          </a:p>
        </p:txBody>
      </p:sp>
      <p:sp>
        <p:nvSpPr>
          <p:cNvPr id="64520" name="Rectangle 4"/>
          <p:cNvSpPr>
            <a:spLocks noChangeArrowheads="1"/>
          </p:cNvSpPr>
          <p:nvPr/>
        </p:nvSpPr>
        <p:spPr bwMode="auto">
          <a:xfrm>
            <a:off x="4724400" y="685800"/>
            <a:ext cx="42672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1" hangingPunct="1">
              <a:lnSpc>
                <a:spcPct val="80000"/>
              </a:lnSpc>
              <a:spcBef>
                <a:spcPct val="20000"/>
              </a:spcBef>
            </a:pPr>
            <a:r>
              <a:rPr lang="en-US" sz="800" b="1">
                <a:latin typeface="Arial" charset="0"/>
              </a:rPr>
              <a:t> </a:t>
            </a:r>
            <a:r>
              <a:rPr lang="en-US" sz="1000">
                <a:latin typeface="Arial" charset="0"/>
              </a:rPr>
              <a:t>Usability [New Product Line, Major Markets]:</a:t>
            </a:r>
          </a:p>
          <a:p>
            <a:pPr marL="342900" indent="-342900" eaLnBrk="1" hangingPunct="1">
              <a:lnSpc>
                <a:spcPct val="80000"/>
              </a:lnSpc>
              <a:spcBef>
                <a:spcPct val="20000"/>
              </a:spcBef>
            </a:pPr>
            <a:r>
              <a:rPr lang="en-US" sz="1000">
                <a:latin typeface="Arial" charset="0"/>
              </a:rPr>
              <a:t>Ambition: To achieve a low average time-to-learn to use our telephone answerer, under various conditions.</a:t>
            </a:r>
          </a:p>
          <a:p>
            <a:pPr marL="342900" indent="-342900" eaLnBrk="1" hangingPunct="1">
              <a:lnSpc>
                <a:spcPct val="80000"/>
              </a:lnSpc>
              <a:spcBef>
                <a:spcPct val="20000"/>
              </a:spcBef>
            </a:pPr>
            <a:r>
              <a:rPr lang="en-US" sz="1000">
                <a:latin typeface="Arial" charset="0"/>
              </a:rPr>
              <a:t>Scale: Average number of minutes for defined [representative user and all their household family members over 5 years old] to learn to use defined [basic daily use functions] correctly.</a:t>
            </a:r>
          </a:p>
          <a:p>
            <a:pPr marL="342900" indent="-342900" eaLnBrk="1" hangingPunct="1">
              <a:lnSpc>
                <a:spcPct val="80000"/>
              </a:lnSpc>
              <a:spcBef>
                <a:spcPct val="20000"/>
              </a:spcBef>
            </a:pPr>
            <a:r>
              <a:rPr lang="en-US" sz="1000">
                <a:latin typeface="Arial" charset="0"/>
              </a:rPr>
              <a:t>Meter [Product Acceptance]: A formal test in field with at least 20 representative cases,</a:t>
            </a:r>
          </a:p>
          <a:p>
            <a:pPr marL="342900" indent="-342900" eaLnBrk="1" hangingPunct="1">
              <a:lnSpc>
                <a:spcPct val="80000"/>
              </a:lnSpc>
              <a:spcBef>
                <a:spcPct val="20000"/>
              </a:spcBef>
            </a:pPr>
            <a:r>
              <a:rPr lang="en-US" sz="1000">
                <a:latin typeface="Arial" charset="0"/>
              </a:rPr>
              <a:t>	 [Field Audit]: Unannounced field testing at random.</a:t>
            </a:r>
          </a:p>
          <a:p>
            <a:pPr marL="342900" indent="-342900" eaLnBrk="1" hangingPunct="1">
              <a:lnSpc>
                <a:spcPct val="80000"/>
              </a:lnSpc>
              <a:spcBef>
                <a:spcPct val="20000"/>
              </a:spcBef>
            </a:pPr>
            <a:r>
              <a:rPr lang="en-US" sz="1000">
                <a:latin typeface="Arial" charset="0"/>
              </a:rPr>
              <a:t>========= Benchmarks ========================</a:t>
            </a:r>
          </a:p>
          <a:p>
            <a:pPr marL="342900" indent="-342900" eaLnBrk="1" hangingPunct="1">
              <a:lnSpc>
                <a:spcPct val="80000"/>
              </a:lnSpc>
              <a:spcBef>
                <a:spcPct val="20000"/>
              </a:spcBef>
            </a:pPr>
            <a:r>
              <a:rPr lang="en-US" sz="1000">
                <a:latin typeface="Arial" charset="0"/>
              </a:rPr>
              <a:t>Past [Product XYZ, Home Market, People between 30 and 40 years old, in homes in Urban Areas, &lt;For one explanation &amp; demo&gt;]: 10 minutes.</a:t>
            </a:r>
          </a:p>
          <a:p>
            <a:pPr marL="342900" indent="-342900" eaLnBrk="1" hangingPunct="1">
              <a:lnSpc>
                <a:spcPct val="80000"/>
              </a:lnSpc>
              <a:spcBef>
                <a:spcPct val="20000"/>
              </a:spcBef>
            </a:pPr>
            <a:r>
              <a:rPr lang="en-US" sz="1000">
                <a:latin typeface="Arial" charset="0"/>
              </a:rPr>
              <a:t>Record [Competitor Product XX, Field Trials]: &lt; 5 minutes?&gt; &lt;- one single case reported, </a:t>
            </a:r>
          </a:p>
          <a:p>
            <a:pPr marL="342900" indent="-342900" eaLnBrk="1" hangingPunct="1">
              <a:lnSpc>
                <a:spcPct val="80000"/>
              </a:lnSpc>
              <a:spcBef>
                <a:spcPct val="20000"/>
              </a:spcBef>
            </a:pPr>
            <a:r>
              <a:rPr lang="en-US" sz="1000">
                <a:latin typeface="Arial" charset="0"/>
              </a:rPr>
              <a:t>      	[USA Market, S Corporation]: 10 seconds &lt;- Public Market Intelligence Report.</a:t>
            </a:r>
          </a:p>
          <a:p>
            <a:pPr marL="342900" indent="-342900" eaLnBrk="1" hangingPunct="1">
              <a:lnSpc>
                <a:spcPct val="80000"/>
              </a:lnSpc>
              <a:spcBef>
                <a:spcPct val="20000"/>
              </a:spcBef>
            </a:pPr>
            <a:r>
              <a:rPr lang="en-US" sz="1000">
                <a:latin typeface="Arial" charset="0"/>
              </a:rPr>
              <a:t>======== Constraint =====================</a:t>
            </a:r>
          </a:p>
          <a:p>
            <a:pPr marL="342900" indent="-342900" eaLnBrk="1" hangingPunct="1">
              <a:lnSpc>
                <a:spcPct val="80000"/>
              </a:lnSpc>
              <a:spcBef>
                <a:spcPct val="20000"/>
              </a:spcBef>
            </a:pPr>
            <a:r>
              <a:rPr lang="en-US" sz="1000">
                <a:latin typeface="Arial" charset="0"/>
              </a:rPr>
              <a:t>Fail [Next New Product Release, Children over 10]: 5 minutes </a:t>
            </a:r>
          </a:p>
          <a:p>
            <a:pPr marL="342900" indent="-342900" eaLnBrk="1" hangingPunct="1">
              <a:lnSpc>
                <a:spcPct val="80000"/>
              </a:lnSpc>
              <a:spcBef>
                <a:spcPct val="20000"/>
              </a:spcBef>
            </a:pPr>
            <a:r>
              <a:rPr lang="en-US" sz="1000">
                <a:latin typeface="Arial" charset="0"/>
              </a:rPr>
              <a:t>&lt;- Marketing Requirements 3 February Last Year.</a:t>
            </a:r>
          </a:p>
          <a:p>
            <a:pPr marL="342900" indent="-342900" eaLnBrk="1" hangingPunct="1">
              <a:spcBef>
                <a:spcPct val="20000"/>
              </a:spcBef>
            </a:pPr>
            <a:r>
              <a:rPr lang="en-US" sz="1400" b="1">
                <a:solidFill>
                  <a:srgbClr val="FF0000"/>
                </a:solidFill>
                <a:latin typeface="Arial" charset="0"/>
              </a:rPr>
              <a:t>========= Targets ================</a:t>
            </a:r>
          </a:p>
          <a:p>
            <a:pPr marL="342900" indent="-342900" eaLnBrk="1" hangingPunct="1">
              <a:spcBef>
                <a:spcPct val="20000"/>
              </a:spcBef>
            </a:pPr>
            <a:r>
              <a:rPr lang="en-US" sz="1400" b="1">
                <a:solidFill>
                  <a:srgbClr val="FF0000"/>
                </a:solidFill>
                <a:latin typeface="Arial" charset="0"/>
              </a:rPr>
              <a:t>Goal [Next New Product Release, Urban Areas, Personal Users]: 5 minutes total,</a:t>
            </a:r>
          </a:p>
          <a:p>
            <a:pPr marL="342900" indent="-342900" eaLnBrk="1" hangingPunct="1">
              <a:spcBef>
                <a:spcPct val="20000"/>
              </a:spcBef>
            </a:pPr>
            <a:r>
              <a:rPr lang="en-US" sz="1400" b="1">
                <a:solidFill>
                  <a:srgbClr val="FF0000"/>
                </a:solidFill>
                <a:latin typeface="Arial" charset="0"/>
              </a:rPr>
              <a:t> 	[Next New Product Release, USA Market, Large Corporate Users]: 5 minutes &lt;- Marketing Requirements 3 February Last Year.</a:t>
            </a:r>
          </a:p>
          <a:p>
            <a:pPr marL="342900" indent="-342900" eaLnBrk="1" hangingPunct="1">
              <a:spcBef>
                <a:spcPct val="20000"/>
              </a:spcBef>
            </a:pPr>
            <a:endParaRPr lang="en-US" sz="1400" b="1">
              <a:solidFill>
                <a:srgbClr val="FF0000"/>
              </a:solidFill>
              <a:latin typeface="Arial" charset="0"/>
            </a:endParaRPr>
          </a:p>
          <a:p>
            <a:pPr marL="342900" indent="-342900" eaLnBrk="1" hangingPunct="1">
              <a:spcBef>
                <a:spcPct val="20000"/>
              </a:spcBef>
            </a:pPr>
            <a:r>
              <a:rPr lang="en-US" sz="1400" b="1">
                <a:solidFill>
                  <a:srgbClr val="FF0000"/>
                </a:solidFill>
                <a:latin typeface="Arial" charset="0"/>
              </a:rPr>
              <a:t>Stretch [Next Year]: (Record - 10%).</a:t>
            </a:r>
          </a:p>
          <a:p>
            <a:pPr marL="342900" indent="-342900" eaLnBrk="1" hangingPunct="1">
              <a:spcBef>
                <a:spcPct val="20000"/>
              </a:spcBef>
            </a:pPr>
            <a:r>
              <a:rPr lang="en-US" sz="1400" b="1">
                <a:solidFill>
                  <a:srgbClr val="FF0000"/>
                </a:solidFill>
                <a:latin typeface="Arial" charset="0"/>
              </a:rPr>
              <a:t>Wish [Ultimately]  &lt;few seconds&gt;</a:t>
            </a:r>
          </a:p>
          <a:p>
            <a:pPr marL="342900" indent="-342900" eaLnBrk="1" hangingPunct="1">
              <a:spcBef>
                <a:spcPct val="20000"/>
              </a:spcBef>
            </a:pPr>
            <a:r>
              <a:rPr lang="en-US" sz="1400" b="1">
                <a:solidFill>
                  <a:srgbClr val="FF0000"/>
                </a:solidFill>
                <a:latin typeface="Arial" charset="0"/>
              </a:rPr>
              <a:t>Ideal: 0 seconds.</a:t>
            </a:r>
          </a:p>
          <a:p>
            <a:pPr marL="342900" indent="-342900" eaLnBrk="1" hangingPunct="1">
              <a:spcBef>
                <a:spcPct val="20000"/>
              </a:spcBef>
            </a:pPr>
            <a:endParaRPr lang="en-US" sz="800" i="1">
              <a:latin typeface="Arial" charset="0"/>
            </a:endParaRPr>
          </a:p>
        </p:txBody>
      </p:sp>
      <p:graphicFrame>
        <p:nvGraphicFramePr>
          <p:cNvPr id="64514" name="Object 2"/>
          <p:cNvGraphicFramePr>
            <a:graphicFrameLocks noChangeAspect="1"/>
          </p:cNvGraphicFramePr>
          <p:nvPr/>
        </p:nvGraphicFramePr>
        <p:xfrm>
          <a:off x="5105400" y="1600200"/>
          <a:ext cx="3810000" cy="1974850"/>
        </p:xfrm>
        <a:graphic>
          <a:graphicData uri="http://schemas.openxmlformats.org/presentationml/2006/ole">
            <mc:AlternateContent xmlns:mc="http://schemas.openxmlformats.org/markup-compatibility/2006">
              <mc:Choice xmlns:v="urn:schemas-microsoft-com:vml" Requires="v">
                <p:oleObj spid="_x0000_s33873" name="Document" r:id="rId5" imgW="4953000" imgH="2563368" progId="Word.Document.8">
                  <p:embed/>
                </p:oleObj>
              </mc:Choice>
              <mc:Fallback>
                <p:oleObj name="Document" r:id="rId5" imgW="4953000" imgH="256336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600200"/>
                        <a:ext cx="3810000" cy="197485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43478711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41D70FA-74A9-4940-96DE-0514B562EBB8}" type="datetime3">
              <a:rPr lang="en-GB" sz="1400" smtClean="0"/>
              <a:t>15 January 2014</a:t>
            </a:fld>
            <a:endParaRPr lang="en-US" sz="1400"/>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E0260772-33F0-7240-AA35-E1206E583DEF}" type="slidenum">
              <a:rPr lang="en-US" sz="1400"/>
              <a:pPr/>
              <a:t>78</a:t>
            </a:fld>
            <a:endParaRPr lang="en-US" sz="1400"/>
          </a:p>
        </p:txBody>
      </p:sp>
      <p:sp>
        <p:nvSpPr>
          <p:cNvPr id="66566" name="Rectangle 2"/>
          <p:cNvSpPr>
            <a:spLocks noGrp="1" noChangeArrowheads="1"/>
          </p:cNvSpPr>
          <p:nvPr>
            <p:ph type="title"/>
          </p:nvPr>
        </p:nvSpPr>
        <p:spPr/>
        <p:txBody>
          <a:bodyPr/>
          <a:lstStyle/>
          <a:p>
            <a:pPr eaLnBrk="1" hangingPunct="1"/>
            <a:r>
              <a:rPr lang="en-US">
                <a:latin typeface="Arial" charset="0"/>
              </a:rPr>
              <a:t>Targets</a:t>
            </a:r>
          </a:p>
        </p:txBody>
      </p:sp>
      <p:graphicFrame>
        <p:nvGraphicFramePr>
          <p:cNvPr id="66562" name="Object 2"/>
          <p:cNvGraphicFramePr>
            <a:graphicFrameLocks noChangeAspect="1"/>
          </p:cNvGraphicFramePr>
          <p:nvPr/>
        </p:nvGraphicFramePr>
        <p:xfrm>
          <a:off x="0" y="1066800"/>
          <a:ext cx="9144000" cy="4732338"/>
        </p:xfrm>
        <a:graphic>
          <a:graphicData uri="http://schemas.openxmlformats.org/presentationml/2006/ole">
            <mc:AlternateContent xmlns:mc="http://schemas.openxmlformats.org/markup-compatibility/2006">
              <mc:Choice xmlns:v="urn:schemas-microsoft-com:vml" Requires="v">
                <p:oleObj spid="_x0000_s34897" name="Document" r:id="rId5" imgW="4953000" imgH="2563368" progId="Word.Document.8">
                  <p:embed/>
                </p:oleObj>
              </mc:Choice>
              <mc:Fallback>
                <p:oleObj name="Document" r:id="rId5" imgW="4953000" imgH="256336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9144000" cy="473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60748283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C325662-62C9-C54C-9C18-BC381FC87548}" type="datetime3">
              <a:rPr lang="en-GB" sz="1400" smtClean="0"/>
              <a:t>15 January 2014</a:t>
            </a:fld>
            <a:endParaRPr lang="en-US" sz="1400"/>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CB60069A-9201-5045-98F7-CFEA7F334DD1}" type="slidenum">
              <a:rPr lang="en-US" sz="1400"/>
              <a:pPr/>
              <a:t>79</a:t>
            </a:fld>
            <a:endParaRPr lang="en-US" sz="1400"/>
          </a:p>
        </p:txBody>
      </p:sp>
      <p:sp>
        <p:nvSpPr>
          <p:cNvPr id="68614" name="Rectangle 2"/>
          <p:cNvSpPr>
            <a:spLocks noGrp="1" noChangeArrowheads="1"/>
          </p:cNvSpPr>
          <p:nvPr>
            <p:ph type="title"/>
          </p:nvPr>
        </p:nvSpPr>
        <p:spPr>
          <a:xfrm>
            <a:off x="457200" y="274638"/>
            <a:ext cx="8229600" cy="411162"/>
          </a:xfrm>
        </p:spPr>
        <p:txBody>
          <a:bodyPr/>
          <a:lstStyle/>
          <a:p>
            <a:pPr eaLnBrk="1" hangingPunct="1"/>
            <a:r>
              <a:rPr lang="en-US" dirty="0">
                <a:latin typeface="Arial" charset="0"/>
              </a:rPr>
              <a:t>Constraints: Fail, Survival</a:t>
            </a:r>
          </a:p>
        </p:txBody>
      </p:sp>
      <p:sp>
        <p:nvSpPr>
          <p:cNvPr id="68615" name="Rectangle 3"/>
          <p:cNvSpPr>
            <a:spLocks noGrp="1" noChangeArrowheads="1"/>
          </p:cNvSpPr>
          <p:nvPr>
            <p:ph type="body" idx="1"/>
          </p:nvPr>
        </p:nvSpPr>
        <p:spPr>
          <a:xfrm>
            <a:off x="0" y="685800"/>
            <a:ext cx="4648200" cy="5791200"/>
          </a:xfrm>
        </p:spPr>
        <p:txBody>
          <a:bodyPr/>
          <a:lstStyle/>
          <a:p>
            <a:pPr eaLnBrk="1" hangingPunct="1">
              <a:lnSpc>
                <a:spcPct val="90000"/>
              </a:lnSpc>
            </a:pPr>
            <a:r>
              <a:rPr lang="en-US" sz="2400" b="1" dirty="0">
                <a:latin typeface="Times" charset="0"/>
              </a:rPr>
              <a:t>Fail</a:t>
            </a:r>
            <a:r>
              <a:rPr lang="en-US" sz="2400" dirty="0">
                <a:latin typeface="Arial" charset="0"/>
              </a:rPr>
              <a:t>	   </a:t>
            </a:r>
            <a:r>
              <a:rPr lang="en-US" sz="1800" dirty="0">
                <a:latin typeface="Arial" charset="0"/>
              </a:rPr>
              <a:t>Concept *098 April 21, 2003</a:t>
            </a:r>
            <a:endParaRPr lang="en-US" sz="1600" dirty="0">
              <a:solidFill>
                <a:srgbClr val="0000FF"/>
              </a:solidFill>
              <a:latin typeface="Arial" charset="0"/>
            </a:endParaRPr>
          </a:p>
          <a:p>
            <a:pPr lvl="1" eaLnBrk="1" hangingPunct="1">
              <a:lnSpc>
                <a:spcPct val="90000"/>
              </a:lnSpc>
            </a:pPr>
            <a:r>
              <a:rPr lang="ja-JP" altLang="en-US" sz="1400" dirty="0">
                <a:solidFill>
                  <a:srgbClr val="0000FF"/>
                </a:solidFill>
                <a:latin typeface="Arial" charset="0"/>
                <a:ea typeface="ＭＳ Ｐゴシック" charset="0"/>
              </a:rPr>
              <a:t>‘</a:t>
            </a:r>
            <a:r>
              <a:rPr lang="en-US" sz="1400" dirty="0">
                <a:solidFill>
                  <a:srgbClr val="0000FF"/>
                </a:solidFill>
                <a:latin typeface="Arial" charset="0"/>
                <a:ea typeface="ＭＳ Ｐゴシック" charset="0"/>
              </a:rPr>
              <a:t>Failure</a:t>
            </a:r>
            <a:r>
              <a:rPr lang="ja-JP" altLang="en-US" sz="1400" dirty="0">
                <a:solidFill>
                  <a:srgbClr val="0000FF"/>
                </a:solidFill>
                <a:latin typeface="Arial" charset="0"/>
                <a:ea typeface="ＭＳ Ｐゴシック" charset="0"/>
              </a:rPr>
              <a:t>’</a:t>
            </a:r>
            <a:r>
              <a:rPr lang="en-US" sz="1400" dirty="0">
                <a:solidFill>
                  <a:srgbClr val="0000FF"/>
                </a:solidFill>
                <a:latin typeface="Arial" charset="0"/>
                <a:ea typeface="ＭＳ Ｐゴシック" charset="0"/>
              </a:rPr>
              <a:t> signals an undesirable and unacceptable system state. </a:t>
            </a:r>
          </a:p>
          <a:p>
            <a:pPr lvl="3" eaLnBrk="1" hangingPunct="1">
              <a:lnSpc>
                <a:spcPct val="90000"/>
              </a:lnSpc>
            </a:pPr>
            <a:endParaRPr lang="en-US" sz="1000" dirty="0">
              <a:solidFill>
                <a:srgbClr val="0000FF"/>
              </a:solidFill>
              <a:latin typeface="Arial" charset="0"/>
              <a:ea typeface="ＭＳ Ｐゴシック" charset="0"/>
            </a:endParaRPr>
          </a:p>
          <a:p>
            <a:pPr lvl="1" eaLnBrk="1" hangingPunct="1">
              <a:lnSpc>
                <a:spcPct val="90000"/>
              </a:lnSpc>
            </a:pPr>
            <a:r>
              <a:rPr lang="en-US" sz="1400" dirty="0">
                <a:solidFill>
                  <a:srgbClr val="0000FF"/>
                </a:solidFill>
                <a:latin typeface="Arial" charset="0"/>
                <a:ea typeface="ＭＳ Ｐゴシック" charset="0"/>
              </a:rPr>
              <a:t>A Fail parameter is used to specify a Fail level constraint; it sets up a failure </a:t>
            </a:r>
            <a:r>
              <a:rPr lang="en-US" sz="1400" i="1" dirty="0">
                <a:solidFill>
                  <a:srgbClr val="0000FF"/>
                </a:solidFill>
                <a:latin typeface="Arial" charset="0"/>
                <a:ea typeface="ＭＳ Ｐゴシック" charset="0"/>
              </a:rPr>
              <a:t>condition</a:t>
            </a:r>
            <a:r>
              <a:rPr lang="en-US" sz="1400" dirty="0">
                <a:solidFill>
                  <a:srgbClr val="0000FF"/>
                </a:solidFill>
                <a:latin typeface="Arial" charset="0"/>
                <a:ea typeface="ＭＳ Ｐゴシック" charset="0"/>
              </a:rPr>
              <a:t>. </a:t>
            </a:r>
          </a:p>
          <a:p>
            <a:pPr lvl="3" eaLnBrk="1" hangingPunct="1">
              <a:lnSpc>
                <a:spcPct val="90000"/>
              </a:lnSpc>
            </a:pPr>
            <a:endParaRPr lang="en-US" sz="1000" dirty="0">
              <a:solidFill>
                <a:srgbClr val="0000FF"/>
              </a:solidFill>
              <a:latin typeface="Arial" charset="0"/>
              <a:ea typeface="ＭＳ Ｐゴシック" charset="0"/>
            </a:endParaRPr>
          </a:p>
          <a:p>
            <a:pPr lvl="1" eaLnBrk="1" hangingPunct="1">
              <a:lnSpc>
                <a:spcPct val="90000"/>
              </a:lnSpc>
              <a:spcBef>
                <a:spcPts val="300"/>
              </a:spcBef>
              <a:spcAft>
                <a:spcPts val="300"/>
              </a:spcAft>
            </a:pPr>
            <a:r>
              <a:rPr lang="en-US" sz="1400" dirty="0">
                <a:latin typeface="Arial" charset="0"/>
                <a:ea typeface="ＭＳ Ｐゴシック" charset="0"/>
              </a:rPr>
              <a:t>A Fail level specifies a point at which a system or attribute failure state can occur. </a:t>
            </a:r>
          </a:p>
          <a:p>
            <a:pPr lvl="1" eaLnBrk="1" hangingPunct="1">
              <a:lnSpc>
                <a:spcPct val="90000"/>
              </a:lnSpc>
              <a:spcBef>
                <a:spcPts val="300"/>
              </a:spcBef>
              <a:spcAft>
                <a:spcPts val="300"/>
              </a:spcAft>
            </a:pPr>
            <a:r>
              <a:rPr lang="en-US" sz="1400" dirty="0">
                <a:latin typeface="Arial" charset="0"/>
                <a:ea typeface="ＭＳ Ｐゴシック" charset="0"/>
              </a:rPr>
              <a:t>A single specified number (like Fail: 90%) is assumed to be the leading edge of a Failure Range.</a:t>
            </a:r>
            <a:r>
              <a:rPr lang="en-US" sz="1800" dirty="0">
                <a:latin typeface="Arial" charset="0"/>
                <a:ea typeface="ＭＳ Ｐゴシック" charset="0"/>
              </a:rPr>
              <a:t> </a:t>
            </a:r>
            <a:endParaRPr lang="en-US" sz="1800" b="1" i="1" dirty="0">
              <a:latin typeface="Arial" charset="0"/>
              <a:ea typeface="ＭＳ Ｐゴシック" charset="0"/>
            </a:endParaRPr>
          </a:p>
          <a:p>
            <a:pPr eaLnBrk="1" hangingPunct="1">
              <a:lnSpc>
                <a:spcPct val="90000"/>
              </a:lnSpc>
              <a:spcBef>
                <a:spcPts val="300"/>
              </a:spcBef>
              <a:spcAft>
                <a:spcPts val="300"/>
              </a:spcAft>
            </a:pPr>
            <a:r>
              <a:rPr lang="en-US" sz="2400" b="1" dirty="0">
                <a:latin typeface="Times" charset="0"/>
              </a:rPr>
              <a:t>Survival </a:t>
            </a:r>
            <a:r>
              <a:rPr lang="en-US" sz="1600" b="1" dirty="0">
                <a:latin typeface="Times" charset="0"/>
              </a:rPr>
              <a:t>Concept *440 March 3, 2003</a:t>
            </a:r>
          </a:p>
          <a:p>
            <a:pPr lvl="1" eaLnBrk="1" hangingPunct="1">
              <a:lnSpc>
                <a:spcPct val="90000"/>
              </a:lnSpc>
            </a:pPr>
            <a:r>
              <a:rPr lang="en-US" sz="1400" dirty="0">
                <a:solidFill>
                  <a:srgbClr val="0000FF"/>
                </a:solidFill>
                <a:latin typeface="Arial" charset="0"/>
                <a:ea typeface="ＭＳ Ｐゴシック" charset="0"/>
              </a:rPr>
              <a:t>Survival is a state where the system can exist. </a:t>
            </a:r>
          </a:p>
          <a:p>
            <a:pPr lvl="1" eaLnBrk="1" hangingPunct="1">
              <a:lnSpc>
                <a:spcPct val="90000"/>
              </a:lnSpc>
            </a:pPr>
            <a:r>
              <a:rPr lang="en-US" sz="1400" dirty="0">
                <a:solidFill>
                  <a:srgbClr val="0000FF"/>
                </a:solidFill>
                <a:latin typeface="Arial" charset="0"/>
                <a:ea typeface="ＭＳ Ｐゴシック" charset="0"/>
              </a:rPr>
              <a:t>Outside the survival range is a </a:t>
            </a:r>
            <a:r>
              <a:rPr lang="ja-JP" altLang="en-US" sz="1400" dirty="0">
                <a:solidFill>
                  <a:srgbClr val="0000FF"/>
                </a:solidFill>
                <a:latin typeface="Arial" charset="0"/>
                <a:ea typeface="ＭＳ Ｐゴシック" charset="0"/>
              </a:rPr>
              <a:t>‘</a:t>
            </a:r>
            <a:r>
              <a:rPr lang="en-US" sz="1400" dirty="0">
                <a:solidFill>
                  <a:srgbClr val="0000FF"/>
                </a:solidFill>
                <a:latin typeface="Arial" charset="0"/>
                <a:ea typeface="ＭＳ Ｐゴシック" charset="0"/>
              </a:rPr>
              <a:t>dead</a:t>
            </a:r>
            <a:r>
              <a:rPr lang="ja-JP" altLang="en-US" sz="1400" dirty="0">
                <a:solidFill>
                  <a:srgbClr val="0000FF"/>
                </a:solidFill>
                <a:latin typeface="Arial" charset="0"/>
                <a:ea typeface="ＭＳ Ｐゴシック" charset="0"/>
              </a:rPr>
              <a:t>’</a:t>
            </a:r>
            <a:r>
              <a:rPr lang="en-US" sz="1400" dirty="0">
                <a:solidFill>
                  <a:srgbClr val="0000FF"/>
                </a:solidFill>
                <a:latin typeface="Arial" charset="0"/>
                <a:ea typeface="ＭＳ Ｐゴシック" charset="0"/>
              </a:rPr>
              <a:t> system caused by a specific attribute level being outside the survival range. </a:t>
            </a:r>
          </a:p>
          <a:p>
            <a:pPr lvl="2" eaLnBrk="1" hangingPunct="1">
              <a:lnSpc>
                <a:spcPct val="90000"/>
              </a:lnSpc>
            </a:pPr>
            <a:r>
              <a:rPr lang="en-US" sz="1200" dirty="0">
                <a:solidFill>
                  <a:srgbClr val="0000FF"/>
                </a:solidFill>
                <a:latin typeface="Arial" charset="0"/>
                <a:ea typeface="ＭＳ Ｐゴシック" charset="0"/>
              </a:rPr>
              <a:t>For example, </a:t>
            </a:r>
            <a:r>
              <a:rPr lang="ja-JP" altLang="en-US" sz="1200" dirty="0">
                <a:solidFill>
                  <a:srgbClr val="0000FF"/>
                </a:solidFill>
                <a:latin typeface="Arial" charset="0"/>
                <a:ea typeface="ＭＳ Ｐゴシック" charset="0"/>
              </a:rPr>
              <a:t>‘</a:t>
            </a:r>
            <a:r>
              <a:rPr lang="en-US" sz="1200" dirty="0">
                <a:solidFill>
                  <a:srgbClr val="0000FF"/>
                </a:solidFill>
                <a:latin typeface="Arial" charset="0"/>
                <a:ea typeface="ＭＳ Ｐゴシック" charset="0"/>
              </a:rPr>
              <a:t>frozen to death</a:t>
            </a:r>
            <a:r>
              <a:rPr lang="ja-JP" altLang="en-US" sz="1200" dirty="0">
                <a:solidFill>
                  <a:srgbClr val="0000FF"/>
                </a:solidFill>
                <a:latin typeface="Arial" charset="0"/>
                <a:ea typeface="ＭＳ Ｐゴシック" charset="0"/>
              </a:rPr>
              <a:t>’</a:t>
            </a:r>
            <a:r>
              <a:rPr lang="en-US" sz="1200" dirty="0">
                <a:solidFill>
                  <a:srgbClr val="0000FF"/>
                </a:solidFill>
                <a:latin typeface="Arial" charset="0"/>
                <a:ea typeface="ＭＳ Ｐゴシック" charset="0"/>
              </a:rPr>
              <a:t> or </a:t>
            </a:r>
            <a:r>
              <a:rPr lang="ja-JP" altLang="en-US" sz="1200" dirty="0">
                <a:solidFill>
                  <a:srgbClr val="0000FF"/>
                </a:solidFill>
                <a:latin typeface="Arial" charset="0"/>
                <a:ea typeface="ＭＳ Ｐゴシック" charset="0"/>
              </a:rPr>
              <a:t>‘</a:t>
            </a:r>
            <a:r>
              <a:rPr lang="en-US" sz="1200" dirty="0">
                <a:solidFill>
                  <a:srgbClr val="0000FF"/>
                </a:solidFill>
                <a:latin typeface="Arial" charset="0"/>
                <a:ea typeface="ＭＳ Ｐゴシック" charset="0"/>
              </a:rPr>
              <a:t>suffocated</a:t>
            </a:r>
            <a:r>
              <a:rPr lang="ja-JP" altLang="en-US" sz="1200" dirty="0">
                <a:solidFill>
                  <a:srgbClr val="0000FF"/>
                </a:solidFill>
                <a:latin typeface="Arial" charset="0"/>
                <a:ea typeface="ＭＳ Ｐゴシック" charset="0"/>
              </a:rPr>
              <a:t>’</a:t>
            </a:r>
            <a:r>
              <a:rPr lang="en-US" sz="1200" dirty="0">
                <a:solidFill>
                  <a:srgbClr val="0000FF"/>
                </a:solidFill>
                <a:latin typeface="Arial" charset="0"/>
                <a:ea typeface="ＭＳ Ｐゴシック" charset="0"/>
              </a:rPr>
              <a:t>.</a:t>
            </a:r>
          </a:p>
          <a:p>
            <a:pPr lvl="1" eaLnBrk="1" hangingPunct="1">
              <a:lnSpc>
                <a:spcPct val="90000"/>
              </a:lnSpc>
            </a:pPr>
            <a:endParaRPr lang="en-US" sz="1400" dirty="0">
              <a:solidFill>
                <a:srgbClr val="0000FF"/>
              </a:solidFill>
              <a:latin typeface="Arial" charset="0"/>
              <a:ea typeface="ＭＳ Ｐゴシック" charset="0"/>
            </a:endParaRPr>
          </a:p>
          <a:p>
            <a:pPr lvl="1" eaLnBrk="1" hangingPunct="1">
              <a:lnSpc>
                <a:spcPct val="90000"/>
              </a:lnSpc>
            </a:pPr>
            <a:r>
              <a:rPr lang="en-US" sz="1400" dirty="0">
                <a:solidFill>
                  <a:srgbClr val="0000FF"/>
                </a:solidFill>
                <a:latin typeface="Arial" charset="0"/>
                <a:ea typeface="ＭＳ Ｐゴシック" charset="0"/>
              </a:rPr>
              <a:t>A Survival </a:t>
            </a:r>
            <a:r>
              <a:rPr lang="en-US" sz="1400" i="1" dirty="0">
                <a:solidFill>
                  <a:srgbClr val="0000FF"/>
                </a:solidFill>
                <a:latin typeface="Arial" charset="0"/>
                <a:ea typeface="ＭＳ Ｐゴシック" charset="0"/>
              </a:rPr>
              <a:t>parameter</a:t>
            </a:r>
            <a:r>
              <a:rPr lang="en-US" sz="1400" dirty="0">
                <a:solidFill>
                  <a:srgbClr val="0000FF"/>
                </a:solidFill>
                <a:latin typeface="Arial" charset="0"/>
                <a:ea typeface="ＭＳ Ｐゴシック" charset="0"/>
              </a:rPr>
              <a:t> specifies the upper or lower acceptable limits under specified conditions [time, place, event], for a scalar attribute. </a:t>
            </a:r>
          </a:p>
          <a:p>
            <a:pPr lvl="1" eaLnBrk="1" hangingPunct="1">
              <a:lnSpc>
                <a:spcPct val="90000"/>
              </a:lnSpc>
            </a:pPr>
            <a:r>
              <a:rPr lang="en-US" sz="1400" dirty="0">
                <a:solidFill>
                  <a:srgbClr val="0000FF"/>
                </a:solidFill>
                <a:latin typeface="Arial" charset="0"/>
                <a:ea typeface="ＭＳ Ｐゴシック" charset="0"/>
              </a:rPr>
              <a:t>It is a </a:t>
            </a:r>
            <a:r>
              <a:rPr lang="en-US" sz="1400" i="1" dirty="0">
                <a:solidFill>
                  <a:srgbClr val="0000FF"/>
                </a:solidFill>
                <a:latin typeface="Arial" charset="0"/>
                <a:ea typeface="ＭＳ Ｐゴシック" charset="0"/>
              </a:rPr>
              <a:t>constraint</a:t>
            </a:r>
            <a:r>
              <a:rPr lang="en-US" sz="1400" dirty="0">
                <a:solidFill>
                  <a:srgbClr val="0000FF"/>
                </a:solidFill>
                <a:latin typeface="Arial" charset="0"/>
                <a:ea typeface="ＭＳ Ｐゴシック" charset="0"/>
              </a:rPr>
              <a:t> notion used to express the attribute levels, which define the survival of the entire system. </a:t>
            </a:r>
          </a:p>
        </p:txBody>
      </p:sp>
      <p:sp>
        <p:nvSpPr>
          <p:cNvPr id="68616" name="Rectangle 4"/>
          <p:cNvSpPr>
            <a:spLocks noChangeArrowheads="1"/>
          </p:cNvSpPr>
          <p:nvPr/>
        </p:nvSpPr>
        <p:spPr bwMode="auto">
          <a:xfrm>
            <a:off x="4724400" y="685800"/>
            <a:ext cx="44196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1" hangingPunct="1">
              <a:lnSpc>
                <a:spcPct val="90000"/>
              </a:lnSpc>
              <a:spcBef>
                <a:spcPct val="20000"/>
              </a:spcBef>
            </a:pPr>
            <a:r>
              <a:rPr lang="en-US" sz="800" b="1">
                <a:latin typeface="Arial" charset="0"/>
              </a:rPr>
              <a:t> </a:t>
            </a:r>
            <a:r>
              <a:rPr lang="en-US" sz="1000" u="sng">
                <a:latin typeface="Arial" charset="0"/>
              </a:rPr>
              <a:t>Usability</a:t>
            </a:r>
            <a:r>
              <a:rPr lang="en-US" sz="1000">
                <a:latin typeface="Arial" charset="0"/>
              </a:rPr>
              <a:t> [</a:t>
            </a:r>
            <a:r>
              <a:rPr lang="en-US" sz="1000" u="sng">
                <a:latin typeface="Arial" charset="0"/>
              </a:rPr>
              <a:t>New Product Line</a:t>
            </a:r>
            <a:r>
              <a:rPr lang="en-US" sz="1000">
                <a:latin typeface="Arial" charset="0"/>
              </a:rPr>
              <a:t>, </a:t>
            </a:r>
            <a:r>
              <a:rPr lang="en-US" sz="1000" u="sng">
                <a:latin typeface="Arial" charset="0"/>
              </a:rPr>
              <a:t>Major Markets</a:t>
            </a:r>
            <a:r>
              <a:rPr lang="en-US" sz="1000">
                <a:latin typeface="Arial" charset="0"/>
              </a:rPr>
              <a:t>]:</a:t>
            </a:r>
          </a:p>
          <a:p>
            <a:pPr marL="342900" indent="-342900" eaLnBrk="1" hangingPunct="1">
              <a:spcBef>
                <a:spcPct val="20000"/>
              </a:spcBef>
            </a:pPr>
            <a:r>
              <a:rPr lang="en-US" sz="1000">
                <a:latin typeface="Arial" charset="0"/>
              </a:rPr>
              <a:t>Ambition: To achieve a low average time-to-learn to use our telephone answerer, under various conditions.</a:t>
            </a:r>
          </a:p>
          <a:p>
            <a:pPr marL="342900" indent="-342900" eaLnBrk="1" hangingPunct="1">
              <a:spcBef>
                <a:spcPct val="20000"/>
              </a:spcBef>
            </a:pPr>
            <a:r>
              <a:rPr lang="en-US" sz="1000">
                <a:latin typeface="Arial" charset="0"/>
              </a:rPr>
              <a:t>Scale: Average number of minutes for defined [</a:t>
            </a:r>
            <a:r>
              <a:rPr lang="en-US" sz="1000" u="sng">
                <a:latin typeface="Arial" charset="0"/>
              </a:rPr>
              <a:t>representative user</a:t>
            </a:r>
            <a:r>
              <a:rPr lang="en-US" sz="1000">
                <a:latin typeface="Arial" charset="0"/>
              </a:rPr>
              <a:t> and all their household family members over 5 years old] to learn to use defined [</a:t>
            </a:r>
            <a:r>
              <a:rPr lang="en-US" sz="1000" u="sng">
                <a:latin typeface="Arial" charset="0"/>
              </a:rPr>
              <a:t>basic daily use functions</a:t>
            </a:r>
            <a:r>
              <a:rPr lang="en-US" sz="1000">
                <a:latin typeface="Arial" charset="0"/>
              </a:rPr>
              <a:t>] correctly.</a:t>
            </a:r>
          </a:p>
          <a:p>
            <a:pPr marL="342900" indent="-342900" eaLnBrk="1" hangingPunct="1">
              <a:spcBef>
                <a:spcPct val="20000"/>
              </a:spcBef>
            </a:pPr>
            <a:endParaRPr lang="en-US" sz="1000">
              <a:latin typeface="Arial" charset="0"/>
            </a:endParaRPr>
          </a:p>
          <a:p>
            <a:pPr marL="342900" indent="-342900" eaLnBrk="1" hangingPunct="1">
              <a:spcBef>
                <a:spcPct val="20000"/>
              </a:spcBef>
            </a:pPr>
            <a:r>
              <a:rPr lang="en-US" sz="1000">
                <a:latin typeface="Arial" charset="0"/>
              </a:rPr>
              <a:t>Meter [</a:t>
            </a:r>
            <a:r>
              <a:rPr lang="en-US" sz="1000" u="sng">
                <a:latin typeface="Arial" charset="0"/>
              </a:rPr>
              <a:t>Product Acceptance</a:t>
            </a:r>
            <a:r>
              <a:rPr lang="en-US" sz="1000">
                <a:latin typeface="Arial" charset="0"/>
              </a:rPr>
              <a:t>]: A formal </a:t>
            </a:r>
            <a:r>
              <a:rPr lang="en-US" sz="1000" u="sng">
                <a:latin typeface="Arial" charset="0"/>
              </a:rPr>
              <a:t>test in field</a:t>
            </a:r>
            <a:r>
              <a:rPr lang="en-US" sz="1000">
                <a:latin typeface="Arial" charset="0"/>
              </a:rPr>
              <a:t> with at least 20 representative cases,</a:t>
            </a:r>
          </a:p>
          <a:p>
            <a:pPr marL="342900" indent="-342900" eaLnBrk="1" hangingPunct="1">
              <a:spcBef>
                <a:spcPct val="20000"/>
              </a:spcBef>
            </a:pPr>
            <a:r>
              <a:rPr lang="en-US" sz="1000">
                <a:latin typeface="Arial" charset="0"/>
              </a:rPr>
              <a:t>	 </a:t>
            </a:r>
            <a:r>
              <a:rPr lang="en-US" sz="1000" u="sng">
                <a:latin typeface="Arial" charset="0"/>
              </a:rPr>
              <a:t>[Field Audit</a:t>
            </a:r>
            <a:r>
              <a:rPr lang="en-US" sz="1000">
                <a:latin typeface="Arial" charset="0"/>
              </a:rPr>
              <a:t>]: Unannounced </a:t>
            </a:r>
            <a:r>
              <a:rPr lang="en-US" sz="1000" u="sng">
                <a:latin typeface="Arial" charset="0"/>
              </a:rPr>
              <a:t>field testing</a:t>
            </a:r>
            <a:r>
              <a:rPr lang="en-US" sz="1000">
                <a:latin typeface="Arial" charset="0"/>
              </a:rPr>
              <a:t> at random.</a:t>
            </a:r>
          </a:p>
          <a:p>
            <a:pPr marL="342900" indent="-342900" eaLnBrk="1" hangingPunct="1">
              <a:spcBef>
                <a:spcPct val="20000"/>
              </a:spcBef>
            </a:pPr>
            <a:r>
              <a:rPr lang="en-US" sz="1000">
                <a:latin typeface="Arial" charset="0"/>
              </a:rPr>
              <a:t>========= Benchmarks ========================</a:t>
            </a:r>
          </a:p>
          <a:p>
            <a:pPr marL="342900" indent="-342900" eaLnBrk="1" hangingPunct="1">
              <a:spcBef>
                <a:spcPct val="20000"/>
              </a:spcBef>
            </a:pPr>
            <a:r>
              <a:rPr lang="en-US" sz="1000">
                <a:latin typeface="Arial" charset="0"/>
              </a:rPr>
              <a:t>Past </a:t>
            </a:r>
            <a:r>
              <a:rPr lang="en-US" sz="1000" u="sng">
                <a:latin typeface="Arial" charset="0"/>
              </a:rPr>
              <a:t>[Product XYZ</a:t>
            </a:r>
            <a:r>
              <a:rPr lang="en-US" sz="1000">
                <a:latin typeface="Arial" charset="0"/>
              </a:rPr>
              <a:t>, </a:t>
            </a:r>
            <a:r>
              <a:rPr lang="en-US" sz="1000" u="sng">
                <a:latin typeface="Arial" charset="0"/>
              </a:rPr>
              <a:t>Home Market</a:t>
            </a:r>
            <a:r>
              <a:rPr lang="en-US" sz="1000">
                <a:latin typeface="Arial" charset="0"/>
              </a:rPr>
              <a:t>, People between 30 and 40 years old, in homes in </a:t>
            </a:r>
            <a:r>
              <a:rPr lang="en-US" sz="1000" u="sng">
                <a:latin typeface="Arial" charset="0"/>
              </a:rPr>
              <a:t>Urban Areas</a:t>
            </a:r>
            <a:r>
              <a:rPr lang="en-US" sz="1000">
                <a:latin typeface="Arial" charset="0"/>
              </a:rPr>
              <a:t>, &lt;For one explanation &amp; demo&gt;]: 10 minutes.</a:t>
            </a:r>
          </a:p>
          <a:p>
            <a:pPr marL="342900" indent="-342900" eaLnBrk="1" hangingPunct="1">
              <a:spcBef>
                <a:spcPct val="20000"/>
              </a:spcBef>
            </a:pPr>
            <a:r>
              <a:rPr lang="en-US" sz="1000">
                <a:latin typeface="Arial" charset="0"/>
              </a:rPr>
              <a:t>Record [</a:t>
            </a:r>
            <a:r>
              <a:rPr lang="en-US" sz="1000" u="sng">
                <a:latin typeface="Arial" charset="0"/>
              </a:rPr>
              <a:t>Competitor Product XX</a:t>
            </a:r>
            <a:r>
              <a:rPr lang="en-US" sz="1000">
                <a:latin typeface="Arial" charset="0"/>
              </a:rPr>
              <a:t>, </a:t>
            </a:r>
            <a:r>
              <a:rPr lang="en-US" sz="1000" u="sng">
                <a:latin typeface="Arial" charset="0"/>
              </a:rPr>
              <a:t>Field Trials</a:t>
            </a:r>
            <a:r>
              <a:rPr lang="en-US" sz="1000">
                <a:latin typeface="Arial" charset="0"/>
              </a:rPr>
              <a:t>]: &lt; 5 minutes?&gt; &lt;- one single case reported, </a:t>
            </a:r>
          </a:p>
          <a:p>
            <a:pPr marL="342900" indent="-342900" eaLnBrk="1" hangingPunct="1">
              <a:spcBef>
                <a:spcPct val="20000"/>
              </a:spcBef>
            </a:pPr>
            <a:r>
              <a:rPr lang="en-US" sz="1000">
                <a:latin typeface="Arial" charset="0"/>
              </a:rPr>
              <a:t>      	[</a:t>
            </a:r>
            <a:r>
              <a:rPr lang="en-US" sz="1000" u="sng">
                <a:latin typeface="Arial" charset="0"/>
              </a:rPr>
              <a:t>USA Market</a:t>
            </a:r>
            <a:r>
              <a:rPr lang="en-US" sz="1000">
                <a:latin typeface="Arial" charset="0"/>
              </a:rPr>
              <a:t>, </a:t>
            </a:r>
            <a:r>
              <a:rPr lang="en-US" sz="1000" u="sng">
                <a:latin typeface="Arial" charset="0"/>
              </a:rPr>
              <a:t>S Corporation</a:t>
            </a:r>
            <a:r>
              <a:rPr lang="en-US" sz="1000">
                <a:latin typeface="Arial" charset="0"/>
              </a:rPr>
              <a:t>]: 10 seconds &lt;- </a:t>
            </a:r>
            <a:r>
              <a:rPr lang="en-US" sz="1000" u="sng">
                <a:latin typeface="Arial" charset="0"/>
              </a:rPr>
              <a:t>Public Market Intelligence Report</a:t>
            </a:r>
            <a:r>
              <a:rPr lang="en-US" sz="1000">
                <a:latin typeface="Arial" charset="0"/>
              </a:rPr>
              <a:t>.</a:t>
            </a:r>
          </a:p>
          <a:p>
            <a:pPr marL="342900" indent="-342900" eaLnBrk="1" hangingPunct="1">
              <a:spcBef>
                <a:spcPct val="20000"/>
              </a:spcBef>
            </a:pPr>
            <a:r>
              <a:rPr lang="en-US" sz="1400" b="1">
                <a:solidFill>
                  <a:srgbClr val="FF0000"/>
                </a:solidFill>
                <a:latin typeface="Arial" charset="0"/>
              </a:rPr>
              <a:t>======== Constraints=====================</a:t>
            </a:r>
          </a:p>
          <a:p>
            <a:pPr marL="342900" indent="-342900" eaLnBrk="1" hangingPunct="1">
              <a:spcBef>
                <a:spcPct val="20000"/>
              </a:spcBef>
            </a:pPr>
            <a:r>
              <a:rPr lang="en-US" sz="1400" b="1">
                <a:solidFill>
                  <a:srgbClr val="FF0000"/>
                </a:solidFill>
                <a:latin typeface="Arial" charset="0"/>
              </a:rPr>
              <a:t>Fail </a:t>
            </a:r>
            <a:r>
              <a:rPr lang="en-US" sz="1400" b="1" u="sng">
                <a:solidFill>
                  <a:srgbClr val="FF0000"/>
                </a:solidFill>
                <a:latin typeface="Arial" charset="0"/>
              </a:rPr>
              <a:t>[Next New Product Release</a:t>
            </a:r>
            <a:r>
              <a:rPr lang="en-US" sz="1400" b="1">
                <a:solidFill>
                  <a:srgbClr val="FF0000"/>
                </a:solidFill>
                <a:latin typeface="Arial" charset="0"/>
              </a:rPr>
              <a:t>, Children over 10]: 5 minutes </a:t>
            </a:r>
          </a:p>
          <a:p>
            <a:pPr marL="342900" indent="-342900" eaLnBrk="1" hangingPunct="1">
              <a:spcBef>
                <a:spcPct val="20000"/>
              </a:spcBef>
            </a:pPr>
            <a:r>
              <a:rPr lang="en-US" sz="1400" b="1">
                <a:solidFill>
                  <a:srgbClr val="FF0000"/>
                </a:solidFill>
                <a:latin typeface="Arial" charset="0"/>
              </a:rPr>
              <a:t>&lt;- </a:t>
            </a:r>
            <a:r>
              <a:rPr lang="en-US" sz="1400" b="1" u="sng">
                <a:solidFill>
                  <a:srgbClr val="FF0000"/>
                </a:solidFill>
                <a:latin typeface="Arial" charset="0"/>
              </a:rPr>
              <a:t>Marketing Requirements 3 February Last Year</a:t>
            </a:r>
            <a:r>
              <a:rPr lang="en-US" sz="1400" b="1">
                <a:solidFill>
                  <a:srgbClr val="FF0000"/>
                </a:solidFill>
                <a:latin typeface="Arial" charset="0"/>
              </a:rPr>
              <a:t>.</a:t>
            </a:r>
          </a:p>
          <a:p>
            <a:pPr marL="342900" indent="-342900" eaLnBrk="1" hangingPunct="1">
              <a:spcBef>
                <a:spcPct val="20000"/>
              </a:spcBef>
            </a:pPr>
            <a:endParaRPr lang="en-US" sz="1400" b="1">
              <a:solidFill>
                <a:srgbClr val="FF0000"/>
              </a:solidFill>
              <a:latin typeface="Arial" charset="0"/>
            </a:endParaRPr>
          </a:p>
          <a:p>
            <a:pPr marL="342900" indent="-342900" eaLnBrk="1" hangingPunct="1">
              <a:spcBef>
                <a:spcPct val="20000"/>
              </a:spcBef>
            </a:pPr>
            <a:r>
              <a:rPr lang="en-US" sz="1400" b="1">
                <a:solidFill>
                  <a:srgbClr val="FF0000"/>
                </a:solidFill>
                <a:latin typeface="Arial" charset="0"/>
              </a:rPr>
              <a:t>Survival </a:t>
            </a:r>
            <a:r>
              <a:rPr lang="en-US" sz="1400" b="1" u="sng">
                <a:solidFill>
                  <a:srgbClr val="FF0000"/>
                </a:solidFill>
                <a:latin typeface="Arial" charset="0"/>
              </a:rPr>
              <a:t>[Next New Product Release</a:t>
            </a:r>
            <a:r>
              <a:rPr lang="en-US" sz="1400" b="1">
                <a:solidFill>
                  <a:srgbClr val="FF0000"/>
                </a:solidFill>
                <a:latin typeface="Arial" charset="0"/>
              </a:rPr>
              <a:t>, Children over 10]: 10 minutes </a:t>
            </a:r>
            <a:endParaRPr lang="en-US" sz="1000" b="1">
              <a:latin typeface="Arial" charset="0"/>
            </a:endParaRPr>
          </a:p>
          <a:p>
            <a:pPr marL="342900" indent="-342900" eaLnBrk="1" hangingPunct="1">
              <a:spcBef>
                <a:spcPct val="20000"/>
              </a:spcBef>
            </a:pPr>
            <a:r>
              <a:rPr lang="en-US" sz="1000">
                <a:latin typeface="Arial" charset="0"/>
              </a:rPr>
              <a:t>========= Targets ================</a:t>
            </a:r>
          </a:p>
          <a:p>
            <a:pPr marL="342900" indent="-342900" eaLnBrk="1" hangingPunct="1">
              <a:spcBef>
                <a:spcPct val="20000"/>
              </a:spcBef>
            </a:pPr>
            <a:r>
              <a:rPr lang="en-US" sz="1000">
                <a:latin typeface="Arial" charset="0"/>
              </a:rPr>
              <a:t>Goal </a:t>
            </a:r>
            <a:r>
              <a:rPr lang="en-US" sz="1000" u="sng">
                <a:latin typeface="Arial" charset="0"/>
              </a:rPr>
              <a:t>[Next New Product Release</a:t>
            </a:r>
            <a:r>
              <a:rPr lang="en-US" sz="1000">
                <a:latin typeface="Arial" charset="0"/>
              </a:rPr>
              <a:t>, </a:t>
            </a:r>
            <a:r>
              <a:rPr lang="en-US" sz="1000" u="sng">
                <a:latin typeface="Arial" charset="0"/>
              </a:rPr>
              <a:t>Urban Areas</a:t>
            </a:r>
            <a:r>
              <a:rPr lang="en-US" sz="1000">
                <a:latin typeface="Arial" charset="0"/>
              </a:rPr>
              <a:t>, </a:t>
            </a:r>
            <a:r>
              <a:rPr lang="en-US" sz="1000" u="sng">
                <a:latin typeface="Arial" charset="0"/>
              </a:rPr>
              <a:t>Personal Users</a:t>
            </a:r>
            <a:r>
              <a:rPr lang="en-US" sz="1000">
                <a:latin typeface="Arial" charset="0"/>
              </a:rPr>
              <a:t>]: 5 minutes total,</a:t>
            </a:r>
          </a:p>
          <a:p>
            <a:pPr marL="342900" indent="-342900" eaLnBrk="1" hangingPunct="1">
              <a:spcBef>
                <a:spcPct val="20000"/>
              </a:spcBef>
            </a:pPr>
            <a:r>
              <a:rPr lang="en-US" sz="1000">
                <a:latin typeface="Arial" charset="0"/>
              </a:rPr>
              <a:t> 	[</a:t>
            </a:r>
            <a:r>
              <a:rPr lang="en-US" sz="1000" u="sng">
                <a:latin typeface="Arial" charset="0"/>
              </a:rPr>
              <a:t>Next New Product Release</a:t>
            </a:r>
            <a:r>
              <a:rPr lang="en-US" sz="1000">
                <a:latin typeface="Arial" charset="0"/>
              </a:rPr>
              <a:t>, </a:t>
            </a:r>
            <a:r>
              <a:rPr lang="en-US" sz="1000" u="sng">
                <a:latin typeface="Arial" charset="0"/>
              </a:rPr>
              <a:t>USA Market</a:t>
            </a:r>
            <a:r>
              <a:rPr lang="en-US" sz="1000">
                <a:latin typeface="Arial" charset="0"/>
              </a:rPr>
              <a:t>, </a:t>
            </a:r>
            <a:r>
              <a:rPr lang="en-US" sz="1000" u="sng">
                <a:latin typeface="Arial" charset="0"/>
              </a:rPr>
              <a:t>Large Corporate Users</a:t>
            </a:r>
            <a:r>
              <a:rPr lang="en-US" sz="1000">
                <a:latin typeface="Arial" charset="0"/>
              </a:rPr>
              <a:t>]: 5 minutes &lt;- </a:t>
            </a:r>
            <a:r>
              <a:rPr lang="en-US" sz="1000" u="sng">
                <a:latin typeface="Arial" charset="0"/>
              </a:rPr>
              <a:t>Marketing Requirements 3 February Last Year</a:t>
            </a:r>
            <a:r>
              <a:rPr lang="en-US" sz="1000">
                <a:latin typeface="Arial" charset="0"/>
              </a:rPr>
              <a:t>.</a:t>
            </a:r>
          </a:p>
          <a:p>
            <a:pPr marL="342900" indent="-342900" eaLnBrk="1" hangingPunct="1">
              <a:spcBef>
                <a:spcPct val="20000"/>
              </a:spcBef>
            </a:pPr>
            <a:r>
              <a:rPr lang="en-US" sz="1000">
                <a:latin typeface="Arial" charset="0"/>
              </a:rPr>
              <a:t>Stretch [</a:t>
            </a:r>
            <a:r>
              <a:rPr lang="en-US" sz="1000" u="sng">
                <a:latin typeface="Arial" charset="0"/>
              </a:rPr>
              <a:t>Next Year</a:t>
            </a:r>
            <a:r>
              <a:rPr lang="en-US" sz="1000">
                <a:latin typeface="Arial" charset="0"/>
              </a:rPr>
              <a:t>]: (Record - 10%).</a:t>
            </a:r>
          </a:p>
          <a:p>
            <a:pPr marL="342900" indent="-342900" eaLnBrk="1" hangingPunct="1">
              <a:spcBef>
                <a:spcPct val="20000"/>
              </a:spcBef>
            </a:pPr>
            <a:endParaRPr lang="en-US" sz="800" i="1">
              <a:latin typeface="Arial" charset="0"/>
            </a:endParaRPr>
          </a:p>
        </p:txBody>
      </p:sp>
      <p:graphicFrame>
        <p:nvGraphicFramePr>
          <p:cNvPr id="68610" name="Object 2"/>
          <p:cNvGraphicFramePr>
            <a:graphicFrameLocks noChangeAspect="1"/>
          </p:cNvGraphicFramePr>
          <p:nvPr/>
        </p:nvGraphicFramePr>
        <p:xfrm>
          <a:off x="5105400" y="1219200"/>
          <a:ext cx="3810000" cy="1974850"/>
        </p:xfrm>
        <a:graphic>
          <a:graphicData uri="http://schemas.openxmlformats.org/presentationml/2006/ole">
            <mc:AlternateContent xmlns:mc="http://schemas.openxmlformats.org/markup-compatibility/2006">
              <mc:Choice xmlns:v="urn:schemas-microsoft-com:vml" Requires="v">
                <p:oleObj spid="_x0000_s35921" name="Document" r:id="rId5" imgW="4953000" imgH="2563368" progId="Word.Document.8">
                  <p:embed/>
                </p:oleObj>
              </mc:Choice>
              <mc:Fallback>
                <p:oleObj name="Document" r:id="rId5" imgW="4953000" imgH="256336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219200"/>
                        <a:ext cx="3810000" cy="197485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8617" name="Line 6"/>
          <p:cNvSpPr>
            <a:spLocks noChangeShapeType="1"/>
          </p:cNvSpPr>
          <p:nvPr/>
        </p:nvSpPr>
        <p:spPr bwMode="auto">
          <a:xfrm flipV="1">
            <a:off x="4953000" y="2133600"/>
            <a:ext cx="15240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68618" name="Line 7"/>
          <p:cNvSpPr>
            <a:spLocks noChangeShapeType="1"/>
          </p:cNvSpPr>
          <p:nvPr/>
        </p:nvSpPr>
        <p:spPr bwMode="auto">
          <a:xfrm flipV="1">
            <a:off x="5105400" y="2209800"/>
            <a:ext cx="2057400" cy="2667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14372487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t>User Stories Examples. Mike Cohn</a:t>
            </a:r>
            <a:br>
              <a:rPr lang="en-GB" sz="2000" dirty="0" smtClean="0"/>
            </a:br>
            <a:r>
              <a:rPr lang="en-GB" sz="2000" dirty="0" smtClean="0"/>
              <a:t>Can you spot the unidentified quality? Is this ‘design’ for unidentified quality ?</a:t>
            </a:r>
            <a:endParaRPr lang="en-GB" sz="2000" dirty="0"/>
          </a:p>
        </p:txBody>
      </p:sp>
      <p:sp>
        <p:nvSpPr>
          <p:cNvPr id="3" name="Content Placeholder 2"/>
          <p:cNvSpPr>
            <a:spLocks noGrp="1"/>
          </p:cNvSpPr>
          <p:nvPr>
            <p:ph idx="1"/>
          </p:nvPr>
        </p:nvSpPr>
        <p:spPr/>
        <p:txBody>
          <a:bodyPr>
            <a:normAutofit fontScale="92500" lnSpcReduction="10000"/>
          </a:bodyPr>
          <a:lstStyle/>
          <a:p>
            <a:r>
              <a:rPr lang="en-GB" dirty="0"/>
              <a:t>As a user, I can backup my entire hard drive</a:t>
            </a:r>
            <a:r>
              <a:rPr lang="en-GB" dirty="0" smtClean="0"/>
              <a:t>.</a:t>
            </a:r>
          </a:p>
          <a:p>
            <a:r>
              <a:rPr lang="en-GB" dirty="0"/>
              <a:t>As a power user, I can specify files or folders to backup based on file size, date created and date modified</a:t>
            </a:r>
            <a:r>
              <a:rPr lang="en-GB" dirty="0" smtClean="0"/>
              <a:t>.</a:t>
            </a:r>
          </a:p>
          <a:p>
            <a:r>
              <a:rPr lang="en-GB" dirty="0"/>
              <a:t>As a user, I can indicate folders not to backup so that my backup drive isn't filled up with things I don't need saved</a:t>
            </a:r>
            <a:r>
              <a:rPr lang="en-GB" dirty="0" smtClean="0"/>
              <a:t>.</a:t>
            </a:r>
          </a:p>
          <a:p>
            <a:r>
              <a:rPr lang="en-GB" dirty="0"/>
              <a:t>As a vice president of marketing, I want to select a holiday season to be used when reviewing the performance of past advertising campaigns so that I can identify profitable ones.</a:t>
            </a:r>
            <a:endParaRPr lang="en-GB" dirty="0" smtClean="0"/>
          </a:p>
          <a:p>
            <a:endParaRPr lang="en-GB" dirty="0"/>
          </a:p>
          <a:p>
            <a:endParaRPr lang="en-GB" dirty="0" smtClean="0"/>
          </a:p>
          <a:p>
            <a:endParaRPr lang="en-GB" dirty="0"/>
          </a:p>
          <a:p>
            <a:r>
              <a:rPr lang="en-GB" dirty="0"/>
              <a:t>http://</a:t>
            </a:r>
            <a:r>
              <a:rPr lang="en-GB" dirty="0" err="1"/>
              <a:t>www.mountaingoatsoftware.com</a:t>
            </a:r>
            <a:r>
              <a:rPr lang="en-GB" dirty="0"/>
              <a:t>/agile/user-stories</a:t>
            </a:r>
          </a:p>
        </p:txBody>
      </p:sp>
      <p:sp>
        <p:nvSpPr>
          <p:cNvPr id="4" name="Date Placeholder 3"/>
          <p:cNvSpPr>
            <a:spLocks noGrp="1"/>
          </p:cNvSpPr>
          <p:nvPr>
            <p:ph type="dt" sz="half" idx="10"/>
          </p:nvPr>
        </p:nvSpPr>
        <p:spPr/>
        <p:txBody>
          <a:bodyPr/>
          <a:lstStyle/>
          <a:p>
            <a:pPr>
              <a:defRPr/>
            </a:pPr>
            <a:fld id="{D7029D57-7D7F-0C47-8B88-8D4BDA0BD385}"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dirty="0"/>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8</a:t>
            </a:fld>
            <a:endParaRPr lang="en-US"/>
          </a:p>
        </p:txBody>
      </p:sp>
      <p:sp>
        <p:nvSpPr>
          <p:cNvPr id="7" name="TextBox 6"/>
          <p:cNvSpPr txBox="1"/>
          <p:nvPr/>
        </p:nvSpPr>
        <p:spPr>
          <a:xfrm>
            <a:off x="5675316" y="6356350"/>
            <a:ext cx="3011484" cy="307777"/>
          </a:xfrm>
          <a:prstGeom prst="rect">
            <a:avLst/>
          </a:prstGeom>
          <a:noFill/>
        </p:spPr>
        <p:txBody>
          <a:bodyPr wrap="square" rtlCol="0">
            <a:spAutoFit/>
          </a:bodyPr>
          <a:lstStyle/>
          <a:p>
            <a:r>
              <a:rPr lang="en-GB" sz="1400" dirty="0" err="1" smtClean="0"/>
              <a:t>Ppt</a:t>
            </a:r>
            <a:r>
              <a:rPr lang="en-GB" sz="1400" dirty="0" smtClean="0"/>
              <a:t> note = Cohn &amp; Russell on Gilb</a:t>
            </a:r>
            <a:endParaRPr lang="en-GB" sz="1400" dirty="0"/>
          </a:p>
        </p:txBody>
      </p:sp>
      <p:pic>
        <p:nvPicPr>
          <p:cNvPr id="8" name="Picture 7"/>
          <p:cNvPicPr>
            <a:picLocks noChangeAspect="1"/>
          </p:cNvPicPr>
          <p:nvPr/>
        </p:nvPicPr>
        <p:blipFill>
          <a:blip r:embed="rId3"/>
          <a:stretch>
            <a:fillRect/>
          </a:stretch>
        </p:blipFill>
        <p:spPr>
          <a:xfrm>
            <a:off x="7696200" y="4043072"/>
            <a:ext cx="1447800" cy="1612900"/>
          </a:xfrm>
          <a:prstGeom prst="rect">
            <a:avLst/>
          </a:prstGeom>
        </p:spPr>
      </p:pic>
    </p:spTree>
    <p:extLst>
      <p:ext uri="{BB962C8B-B14F-4D97-AF65-F5344CB8AC3E}">
        <p14:creationId xmlns:p14="http://schemas.microsoft.com/office/powerpoint/2010/main" val="349030277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2AA7A4F-53F2-934D-B577-51CE8A2D1D77}" type="datetime3">
              <a:rPr lang="en-GB" sz="1400" smtClean="0"/>
              <a:t>15 January 2014</a:t>
            </a:fld>
            <a:endParaRPr lang="en-US" sz="1400"/>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CAA4971A-6E10-1B4A-996B-6C2EE1DD04FB}" type="slidenum">
              <a:rPr lang="en-US" sz="1400"/>
              <a:pPr/>
              <a:t>80</a:t>
            </a:fld>
            <a:endParaRPr lang="en-US" sz="1400"/>
          </a:p>
        </p:txBody>
      </p:sp>
      <p:sp>
        <p:nvSpPr>
          <p:cNvPr id="70662" name="Rectangle 2"/>
          <p:cNvSpPr>
            <a:spLocks noGrp="1" noChangeArrowheads="1"/>
          </p:cNvSpPr>
          <p:nvPr>
            <p:ph type="title"/>
          </p:nvPr>
        </p:nvSpPr>
        <p:spPr>
          <a:xfrm>
            <a:off x="457200" y="274638"/>
            <a:ext cx="8229600" cy="400050"/>
          </a:xfrm>
        </p:spPr>
        <p:txBody>
          <a:bodyPr/>
          <a:lstStyle/>
          <a:p>
            <a:pPr eaLnBrk="1" hangingPunct="1"/>
            <a:r>
              <a:rPr lang="en-US">
                <a:latin typeface="Arial" charset="0"/>
              </a:rPr>
              <a:t>Constraint Graphics</a:t>
            </a:r>
          </a:p>
        </p:txBody>
      </p:sp>
      <p:graphicFrame>
        <p:nvGraphicFramePr>
          <p:cNvPr id="70658" name="Object 2"/>
          <p:cNvGraphicFramePr>
            <a:graphicFrameLocks noChangeAspect="1"/>
          </p:cNvGraphicFramePr>
          <p:nvPr/>
        </p:nvGraphicFramePr>
        <p:xfrm>
          <a:off x="762000" y="674688"/>
          <a:ext cx="7924800" cy="5754687"/>
        </p:xfrm>
        <a:graphic>
          <a:graphicData uri="http://schemas.openxmlformats.org/presentationml/2006/ole">
            <mc:AlternateContent xmlns:mc="http://schemas.openxmlformats.org/markup-compatibility/2006">
              <mc:Choice xmlns:v="urn:schemas-microsoft-com:vml" Requires="v">
                <p:oleObj spid="_x0000_s36945" name="Document" r:id="rId5" imgW="3785616" imgH="2749296" progId="Word.Document.8">
                  <p:embed/>
                </p:oleObj>
              </mc:Choice>
              <mc:Fallback>
                <p:oleObj name="Document" r:id="rId5" imgW="3785616" imgH="274929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74688"/>
                        <a:ext cx="7924800" cy="575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5347515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A6C5B6D-E0EB-634A-A5C8-698F0D87CADA}" type="datetime3">
              <a:rPr lang="en-GB" sz="1400" smtClean="0"/>
              <a:t>15 January 2014</a:t>
            </a:fld>
            <a:endParaRPr lang="en-US" sz="1400"/>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869988F0-A8FA-E742-BEC6-672ADAE7F135}" type="slidenum">
              <a:rPr lang="en-US" sz="1400"/>
              <a:pPr/>
              <a:t>81</a:t>
            </a:fld>
            <a:endParaRPr lang="en-US" sz="1400"/>
          </a:p>
        </p:txBody>
      </p:sp>
      <p:sp>
        <p:nvSpPr>
          <p:cNvPr id="74757" name="Rectangle 2"/>
          <p:cNvSpPr>
            <a:spLocks noGrp="1" noChangeArrowheads="1"/>
          </p:cNvSpPr>
          <p:nvPr>
            <p:ph type="title"/>
          </p:nvPr>
        </p:nvSpPr>
        <p:spPr>
          <a:xfrm>
            <a:off x="457200" y="274638"/>
            <a:ext cx="8229600" cy="639762"/>
          </a:xfrm>
        </p:spPr>
        <p:txBody>
          <a:bodyPr/>
          <a:lstStyle/>
          <a:p>
            <a:pPr eaLnBrk="1" hangingPunct="1"/>
            <a:r>
              <a:rPr lang="en-US" sz="2000" dirty="0">
                <a:solidFill>
                  <a:srgbClr val="000000"/>
                </a:solidFill>
                <a:latin typeface="Arial" charset="0"/>
              </a:rPr>
              <a:t>Part 3: Quantified Quality Control of specifications</a:t>
            </a:r>
          </a:p>
        </p:txBody>
      </p:sp>
      <p:sp>
        <p:nvSpPr>
          <p:cNvPr id="74758" name="Rectangle 3"/>
          <p:cNvSpPr>
            <a:spLocks noGrp="1" noChangeArrowheads="1"/>
          </p:cNvSpPr>
          <p:nvPr>
            <p:ph type="body" idx="1"/>
          </p:nvPr>
        </p:nvSpPr>
        <p:spPr>
          <a:xfrm>
            <a:off x="228600" y="3657600"/>
            <a:ext cx="8686800" cy="2438400"/>
          </a:xfrm>
        </p:spPr>
        <p:txBody>
          <a:bodyPr/>
          <a:lstStyle/>
          <a:p>
            <a:pPr eaLnBrk="1" hangingPunct="1">
              <a:lnSpc>
                <a:spcPct val="90000"/>
              </a:lnSpc>
            </a:pPr>
            <a:r>
              <a:rPr lang="en-US" sz="2400">
                <a:latin typeface="Arial" charset="0"/>
              </a:rPr>
              <a:t>Quality Control of Specification  (SQC)</a:t>
            </a:r>
          </a:p>
          <a:p>
            <a:pPr eaLnBrk="1" hangingPunct="1">
              <a:lnSpc>
                <a:spcPct val="90000"/>
              </a:lnSpc>
            </a:pPr>
            <a:r>
              <a:rPr lang="en-US" sz="2400">
                <a:latin typeface="Arial" charset="0"/>
              </a:rPr>
              <a:t>The quantified Exit and Entry controls </a:t>
            </a:r>
          </a:p>
          <a:p>
            <a:pPr eaLnBrk="1" hangingPunct="1">
              <a:lnSpc>
                <a:spcPct val="90000"/>
              </a:lnSpc>
            </a:pPr>
            <a:r>
              <a:rPr lang="en-US" sz="2400">
                <a:latin typeface="Arial" charset="0"/>
              </a:rPr>
              <a:t>Reviewing the Quality of a specification</a:t>
            </a:r>
            <a:r>
              <a:rPr lang="ja-JP" altLang="en-US" sz="2400">
                <a:latin typeface="Arial" charset="0"/>
              </a:rPr>
              <a:t>’</a:t>
            </a:r>
            <a:r>
              <a:rPr lang="en-US" sz="2400">
                <a:latin typeface="Arial" charset="0"/>
              </a:rPr>
              <a:t>s </a:t>
            </a:r>
            <a:r>
              <a:rPr lang="ja-JP" altLang="en-US" sz="2400">
                <a:latin typeface="Arial" charset="0"/>
              </a:rPr>
              <a:t>‘</a:t>
            </a:r>
            <a:r>
              <a:rPr lang="en-US" sz="2400">
                <a:latin typeface="Arial" charset="0"/>
              </a:rPr>
              <a:t>Competitiveness</a:t>
            </a:r>
            <a:r>
              <a:rPr lang="ja-JP" altLang="en-US" sz="2400">
                <a:latin typeface="Arial" charset="0"/>
              </a:rPr>
              <a:t>’</a:t>
            </a:r>
            <a:endParaRPr lang="en-US" sz="2400">
              <a:latin typeface="Arial" charset="0"/>
            </a:endParaRPr>
          </a:p>
          <a:p>
            <a:pPr eaLnBrk="1" hangingPunct="1">
              <a:lnSpc>
                <a:spcPct val="90000"/>
              </a:lnSpc>
            </a:pPr>
            <a:r>
              <a:rPr lang="en-US" sz="2400">
                <a:latin typeface="Arial" charset="0"/>
              </a:rPr>
              <a:t>How does Planguage help QC?</a:t>
            </a:r>
          </a:p>
          <a:p>
            <a:pPr eaLnBrk="1" hangingPunct="1">
              <a:lnSpc>
                <a:spcPct val="90000"/>
              </a:lnSpc>
            </a:pPr>
            <a:r>
              <a:rPr lang="en-US" sz="2400">
                <a:latin typeface="Arial" charset="0"/>
              </a:rPr>
              <a:t>How does Planguage help Reviews?</a:t>
            </a:r>
          </a:p>
          <a:p>
            <a:pPr eaLnBrk="1" hangingPunct="1">
              <a:lnSpc>
                <a:spcPct val="90000"/>
              </a:lnSpc>
            </a:pPr>
            <a:r>
              <a:rPr lang="en-US" sz="2400">
                <a:latin typeface="Arial" charset="0"/>
              </a:rPr>
              <a:t>How does QC impact competitiveness?</a:t>
            </a:r>
          </a:p>
        </p:txBody>
      </p:sp>
      <p:pic>
        <p:nvPicPr>
          <p:cNvPr id="747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9342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25662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0933C23-C5A8-2A4B-B5A9-3D556568ADE2}" type="datetime3">
              <a:rPr lang="en-GB" sz="1400" smtClean="0"/>
              <a:t>15 January 2014</a:t>
            </a:fld>
            <a:endParaRPr lang="en-US" sz="1400"/>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6D268C50-96E0-F148-AF41-CBDE925B0D0A}" type="slidenum">
              <a:rPr lang="en-US" sz="1400"/>
              <a:pPr/>
              <a:t>82</a:t>
            </a:fld>
            <a:endParaRPr lang="en-US" sz="1400"/>
          </a:p>
        </p:txBody>
      </p:sp>
      <p:sp>
        <p:nvSpPr>
          <p:cNvPr id="76805" name="Rectangle 2"/>
          <p:cNvSpPr>
            <a:spLocks noGrp="1" noChangeArrowheads="1"/>
          </p:cNvSpPr>
          <p:nvPr>
            <p:ph type="title"/>
          </p:nvPr>
        </p:nvSpPr>
        <p:spPr>
          <a:xfrm>
            <a:off x="457200" y="274638"/>
            <a:ext cx="8229600" cy="411162"/>
          </a:xfrm>
        </p:spPr>
        <p:txBody>
          <a:bodyPr/>
          <a:lstStyle/>
          <a:p>
            <a:pPr eaLnBrk="1" hangingPunct="1"/>
            <a:r>
              <a:rPr lang="en-US" dirty="0">
                <a:latin typeface="Arial" charset="0"/>
              </a:rPr>
              <a:t>Quality Control of </a:t>
            </a:r>
            <a:r>
              <a:rPr lang="en-US" dirty="0" smtClean="0">
                <a:latin typeface="Arial" charset="0"/>
              </a:rPr>
              <a:t>Specification Models  </a:t>
            </a:r>
            <a:r>
              <a:rPr lang="en-US" dirty="0">
                <a:latin typeface="Arial" charset="0"/>
              </a:rPr>
              <a:t>(SQC)</a:t>
            </a:r>
          </a:p>
        </p:txBody>
      </p:sp>
      <p:sp>
        <p:nvSpPr>
          <p:cNvPr id="76806" name="Rectangle 3"/>
          <p:cNvSpPr>
            <a:spLocks noGrp="1" noChangeArrowheads="1"/>
          </p:cNvSpPr>
          <p:nvPr>
            <p:ph type="body" idx="1"/>
          </p:nvPr>
        </p:nvSpPr>
        <p:spPr>
          <a:xfrm>
            <a:off x="304800" y="4343400"/>
            <a:ext cx="8305800" cy="2133600"/>
          </a:xfrm>
        </p:spPr>
        <p:txBody>
          <a:bodyPr/>
          <a:lstStyle/>
          <a:p>
            <a:pPr eaLnBrk="1" hangingPunct="1">
              <a:lnSpc>
                <a:spcPct val="90000"/>
              </a:lnSpc>
            </a:pPr>
            <a:r>
              <a:rPr lang="en-US" sz="2000">
                <a:latin typeface="Arial" charset="0"/>
              </a:rPr>
              <a:t>Spec QC is done </a:t>
            </a:r>
          </a:p>
          <a:p>
            <a:pPr lvl="1" eaLnBrk="1" hangingPunct="1">
              <a:lnSpc>
                <a:spcPct val="90000"/>
              </a:lnSpc>
            </a:pPr>
            <a:r>
              <a:rPr lang="en-US" sz="1800">
                <a:latin typeface="Arial" charset="0"/>
                <a:ea typeface="ＭＳ Ｐゴシック" charset="0"/>
              </a:rPr>
              <a:t>when the input (other) work process meets entry conditions (E)</a:t>
            </a:r>
          </a:p>
          <a:p>
            <a:pPr lvl="1" eaLnBrk="1" hangingPunct="1">
              <a:lnSpc>
                <a:spcPct val="90000"/>
              </a:lnSpc>
            </a:pPr>
            <a:r>
              <a:rPr lang="en-US" sz="1800">
                <a:latin typeface="Arial" charset="0"/>
                <a:ea typeface="ＭＳ Ｐゴシック" charset="0"/>
              </a:rPr>
              <a:t>According to a defined QC process (T)</a:t>
            </a:r>
          </a:p>
          <a:p>
            <a:pPr lvl="1" eaLnBrk="1" hangingPunct="1">
              <a:lnSpc>
                <a:spcPct val="90000"/>
              </a:lnSpc>
            </a:pPr>
            <a:r>
              <a:rPr lang="en-US" sz="1800">
                <a:latin typeface="Arial" charset="0"/>
                <a:ea typeface="ＭＳ Ｐゴシック" charset="0"/>
              </a:rPr>
              <a:t>And is released to other process when exit conditions are met (X)</a:t>
            </a:r>
          </a:p>
          <a:p>
            <a:pPr lvl="1" eaLnBrk="1" hangingPunct="1">
              <a:lnSpc>
                <a:spcPct val="90000"/>
              </a:lnSpc>
            </a:pPr>
            <a:r>
              <a:rPr lang="en-US" sz="1800">
                <a:latin typeface="Arial" charset="0"/>
                <a:ea typeface="ＭＳ Ｐゴシック" charset="0"/>
              </a:rPr>
              <a:t>And is done by comparison with other related documents and spec rules (Input)</a:t>
            </a:r>
          </a:p>
          <a:p>
            <a:pPr lvl="1" eaLnBrk="1" hangingPunct="1">
              <a:lnSpc>
                <a:spcPct val="90000"/>
              </a:lnSpc>
            </a:pPr>
            <a:r>
              <a:rPr lang="en-US" sz="1800">
                <a:latin typeface="Arial" charset="0"/>
                <a:ea typeface="ＭＳ Ｐゴシック" charset="0"/>
              </a:rPr>
              <a:t>Producing reports and process control statistics (Output)</a:t>
            </a:r>
          </a:p>
        </p:txBody>
      </p:sp>
      <p:pic>
        <p:nvPicPr>
          <p:cNvPr id="768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3246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93502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B3F49B3-9A9C-CD4C-BCAF-2559B7532B25}" type="datetime3">
              <a:rPr lang="en-GB" sz="1400" smtClean="0"/>
              <a:t>15 January 2014</a:t>
            </a:fld>
            <a:endParaRPr lang="en-US" sz="1400"/>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5E1D3A0C-B79F-4D47-B95F-4EA8CCCF322D}" type="slidenum">
              <a:rPr lang="en-US" sz="1400"/>
              <a:pPr/>
              <a:t>83</a:t>
            </a:fld>
            <a:endParaRPr lang="en-US" sz="1400"/>
          </a:p>
        </p:txBody>
      </p:sp>
      <p:sp>
        <p:nvSpPr>
          <p:cNvPr id="77829" name="Rectangle 2"/>
          <p:cNvSpPr>
            <a:spLocks noGrp="1" noChangeArrowheads="1"/>
          </p:cNvSpPr>
          <p:nvPr>
            <p:ph type="title"/>
          </p:nvPr>
        </p:nvSpPr>
        <p:spPr>
          <a:xfrm>
            <a:off x="685800" y="-76200"/>
            <a:ext cx="7391400" cy="609600"/>
          </a:xfrm>
        </p:spPr>
        <p:txBody>
          <a:bodyPr/>
          <a:lstStyle/>
          <a:p>
            <a:pPr eaLnBrk="1" hangingPunct="1"/>
            <a:r>
              <a:rPr lang="en-US">
                <a:latin typeface="Arial" charset="0"/>
              </a:rPr>
              <a:t>Quality Control of Specification: Detail (2)</a:t>
            </a:r>
          </a:p>
        </p:txBody>
      </p:sp>
      <p:pic>
        <p:nvPicPr>
          <p:cNvPr id="778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61963"/>
            <a:ext cx="73152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8931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83739D8-5964-2544-81F5-AA4D5768810F}" type="datetime3">
              <a:rPr lang="en-GB" sz="1400" smtClean="0"/>
              <a:t>15 January 2014</a:t>
            </a:fld>
            <a:endParaRPr lang="en-US" sz="1400"/>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A3BF46CB-FAE4-0E42-88EA-173A3D31D008}" type="slidenum">
              <a:rPr lang="en-US" sz="1400"/>
              <a:pPr/>
              <a:t>84</a:t>
            </a:fld>
            <a:endParaRPr lang="en-US" sz="1400"/>
          </a:p>
        </p:txBody>
      </p:sp>
      <p:sp>
        <p:nvSpPr>
          <p:cNvPr id="79877" name="Rectangle 2"/>
          <p:cNvSpPr>
            <a:spLocks noGrp="1" noChangeArrowheads="1"/>
          </p:cNvSpPr>
          <p:nvPr>
            <p:ph type="title"/>
          </p:nvPr>
        </p:nvSpPr>
        <p:spPr>
          <a:xfrm>
            <a:off x="457200" y="274638"/>
            <a:ext cx="8229600" cy="453371"/>
          </a:xfrm>
        </p:spPr>
        <p:txBody>
          <a:bodyPr/>
          <a:lstStyle/>
          <a:p>
            <a:pPr eaLnBrk="1" hangingPunct="1"/>
            <a:r>
              <a:rPr lang="en-US" dirty="0">
                <a:latin typeface="Arial" charset="0"/>
              </a:rPr>
              <a:t>The quantified Exit and Entry controls </a:t>
            </a:r>
          </a:p>
        </p:txBody>
      </p:sp>
      <p:sp>
        <p:nvSpPr>
          <p:cNvPr id="79878" name="Rectangle 3"/>
          <p:cNvSpPr>
            <a:spLocks noGrp="1" noChangeArrowheads="1"/>
          </p:cNvSpPr>
          <p:nvPr>
            <p:ph type="body" idx="1"/>
          </p:nvPr>
        </p:nvSpPr>
        <p:spPr>
          <a:xfrm>
            <a:off x="228600" y="4343400"/>
            <a:ext cx="8382000" cy="1752600"/>
          </a:xfrm>
        </p:spPr>
        <p:txBody>
          <a:bodyPr/>
          <a:lstStyle/>
          <a:p>
            <a:pPr eaLnBrk="1" hangingPunct="1"/>
            <a:r>
              <a:rPr lang="en-US">
                <a:latin typeface="Arial" charset="0"/>
              </a:rPr>
              <a:t>Entry and Exit Condition example:</a:t>
            </a:r>
          </a:p>
          <a:p>
            <a:pPr eaLnBrk="1" hangingPunct="1"/>
            <a:r>
              <a:rPr lang="en-US">
                <a:latin typeface="Arial" charset="0"/>
              </a:rPr>
              <a:t>Maximum estimated 1.0 Major defects per logical page remaining.</a:t>
            </a:r>
          </a:p>
        </p:txBody>
      </p:sp>
      <p:pic>
        <p:nvPicPr>
          <p:cNvPr id="798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11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22734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07DB906-79AC-1346-A869-79D437F24F33}" type="datetime3">
              <a:rPr lang="en-GB" sz="1400" smtClean="0"/>
              <a:t>15 January 2014</a:t>
            </a:fld>
            <a:endParaRPr lang="en-US" sz="1400"/>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EE3113B-EBCA-6449-807F-F4CCDEA60B92}" type="slidenum">
              <a:rPr lang="en-US" sz="1400"/>
              <a:pPr/>
              <a:t>85</a:t>
            </a:fld>
            <a:endParaRPr lang="en-US" sz="1400"/>
          </a:p>
        </p:txBody>
      </p:sp>
      <p:sp>
        <p:nvSpPr>
          <p:cNvPr id="81925" name="Rectangle 2"/>
          <p:cNvSpPr>
            <a:spLocks noGrp="1" noChangeArrowheads="1"/>
          </p:cNvSpPr>
          <p:nvPr>
            <p:ph type="title"/>
          </p:nvPr>
        </p:nvSpPr>
        <p:spPr>
          <a:xfrm>
            <a:off x="685800" y="152400"/>
            <a:ext cx="7391400" cy="381000"/>
          </a:xfrm>
        </p:spPr>
        <p:txBody>
          <a:bodyPr/>
          <a:lstStyle/>
          <a:p>
            <a:pPr eaLnBrk="1" hangingPunct="1"/>
            <a:r>
              <a:rPr lang="en-US">
                <a:latin typeface="Arial" charset="0"/>
              </a:rPr>
              <a:t>The quantified Exit and Entry controls (2)</a:t>
            </a:r>
          </a:p>
        </p:txBody>
      </p:sp>
      <p:sp>
        <p:nvSpPr>
          <p:cNvPr id="81926" name="Rectangle 3"/>
          <p:cNvSpPr>
            <a:spLocks noGrp="1" noChangeArrowheads="1"/>
          </p:cNvSpPr>
          <p:nvPr>
            <p:ph type="body" idx="1"/>
          </p:nvPr>
        </p:nvSpPr>
        <p:spPr>
          <a:xfrm>
            <a:off x="228600" y="533400"/>
            <a:ext cx="8686800" cy="5562600"/>
          </a:xfrm>
        </p:spPr>
        <p:txBody>
          <a:bodyPr/>
          <a:lstStyle/>
          <a:p>
            <a:pPr eaLnBrk="1" hangingPunct="1">
              <a:lnSpc>
                <a:spcPct val="90000"/>
              </a:lnSpc>
              <a:buFontTx/>
              <a:buNone/>
            </a:pPr>
            <a:r>
              <a:rPr lang="en-US" sz="1400">
                <a:latin typeface="Times-Roman" charset="0"/>
              </a:rPr>
              <a:t>Assumptions:</a:t>
            </a:r>
          </a:p>
          <a:p>
            <a:pPr eaLnBrk="1" hangingPunct="1">
              <a:lnSpc>
                <a:spcPct val="90000"/>
              </a:lnSpc>
              <a:buFontTx/>
              <a:buNone/>
            </a:pPr>
            <a:r>
              <a:rPr lang="en-US" sz="1400">
                <a:latin typeface="Times-Roman" charset="0"/>
              </a:rPr>
              <a:t>1) 30 major defects/page have been found during SQC.  </a:t>
            </a:r>
          </a:p>
          <a:p>
            <a:pPr eaLnBrk="1" hangingPunct="1">
              <a:lnSpc>
                <a:spcPct val="90000"/>
              </a:lnSpc>
              <a:buFontTx/>
              <a:buNone/>
            </a:pPr>
            <a:r>
              <a:rPr lang="en-US" sz="1400">
                <a:latin typeface="Times-Roman" charset="0"/>
              </a:rPr>
              <a:t>2) Your SQC effectiveness is 60% and your SQC is a statistically stable process).  </a:t>
            </a:r>
          </a:p>
          <a:p>
            <a:pPr eaLnBrk="1" hangingPunct="1">
              <a:lnSpc>
                <a:spcPct val="90000"/>
              </a:lnSpc>
              <a:buFontTx/>
              <a:buNone/>
            </a:pPr>
            <a:r>
              <a:rPr lang="en-US" sz="1400">
                <a:latin typeface="Times-Roman" charset="0"/>
              </a:rPr>
              <a:t>3) One sixth of your attempts to fix defects fail (One sixth is average failure to fix.)  </a:t>
            </a:r>
          </a:p>
          <a:p>
            <a:pPr eaLnBrk="1" hangingPunct="1">
              <a:lnSpc>
                <a:spcPct val="90000"/>
              </a:lnSpc>
              <a:buFontTx/>
              <a:buNone/>
            </a:pPr>
            <a:r>
              <a:rPr lang="en-US" sz="1400">
                <a:latin typeface="Times-Roman" charset="0"/>
              </a:rPr>
              <a:t>4) New defects are injected during your attempts to fix defects at 5%.  </a:t>
            </a:r>
          </a:p>
          <a:p>
            <a:pPr eaLnBrk="1" hangingPunct="1">
              <a:lnSpc>
                <a:spcPct val="90000"/>
              </a:lnSpc>
              <a:buFontTx/>
              <a:buNone/>
            </a:pPr>
            <a:r>
              <a:rPr lang="en-US" sz="1400">
                <a:latin typeface="Times-Roman" charset="0"/>
              </a:rPr>
              <a:t>5) The uncertainty factor in the estimation of remaining defects is ± 30%.  </a:t>
            </a:r>
          </a:p>
          <a:p>
            <a:pPr eaLnBrk="1" hangingPunct="1">
              <a:lnSpc>
                <a:spcPct val="90000"/>
              </a:lnSpc>
              <a:buFontTx/>
              <a:buNone/>
            </a:pPr>
            <a:r>
              <a:rPr lang="en-US" sz="1400">
                <a:latin typeface="Times-Roman" charset="0"/>
              </a:rPr>
              <a:t> </a:t>
            </a:r>
          </a:p>
          <a:p>
            <a:pPr eaLnBrk="1" hangingPunct="1">
              <a:lnSpc>
                <a:spcPct val="90000"/>
              </a:lnSpc>
              <a:buFontTx/>
              <a:buNone/>
            </a:pPr>
            <a:r>
              <a:rPr lang="en-US" sz="1400" b="1">
                <a:latin typeface="Times-Roman" charset="0"/>
              </a:rPr>
              <a:t>Probably remaining major defects in each (logical) page </a:t>
            </a:r>
            <a:r>
              <a:rPr lang="en-US" sz="1400">
                <a:latin typeface="Times-Roman" charset="0"/>
              </a:rPr>
              <a:t>=  </a:t>
            </a:r>
          </a:p>
          <a:p>
            <a:pPr eaLnBrk="1" hangingPunct="1">
              <a:lnSpc>
                <a:spcPct val="90000"/>
              </a:lnSpc>
              <a:buFontTx/>
              <a:buNone/>
            </a:pPr>
            <a:r>
              <a:rPr lang="ja-JP" altLang="en-US" sz="1400">
                <a:latin typeface="Times-Roman" charset="0"/>
              </a:rPr>
              <a:t>‘</a:t>
            </a:r>
            <a:r>
              <a:rPr lang="en-US" sz="1400">
                <a:latin typeface="Times-Roman" charset="0"/>
              </a:rPr>
              <a:t>probably unidentified majors</a:t>
            </a:r>
            <a:r>
              <a:rPr lang="ja-JP" altLang="en-US" sz="1400">
                <a:latin typeface="Times-Roman" charset="0"/>
              </a:rPr>
              <a:t>’</a:t>
            </a:r>
            <a:r>
              <a:rPr lang="en-US" sz="1400">
                <a:latin typeface="Times-Roman" charset="0"/>
              </a:rPr>
              <a:t> + </a:t>
            </a:r>
            <a:r>
              <a:rPr lang="ja-JP" altLang="en-US" sz="1400">
                <a:latin typeface="Times-Roman" charset="0"/>
              </a:rPr>
              <a:t>‘</a:t>
            </a:r>
            <a:r>
              <a:rPr lang="en-US" sz="1400">
                <a:latin typeface="Times-Roman" charset="0"/>
              </a:rPr>
              <a:t>bad fix majors</a:t>
            </a:r>
            <a:r>
              <a:rPr lang="ja-JP" altLang="en-US" sz="1400">
                <a:latin typeface="Times-Roman" charset="0"/>
              </a:rPr>
              <a:t>’</a:t>
            </a:r>
            <a:r>
              <a:rPr lang="en-US" sz="1400">
                <a:latin typeface="Times-Roman" charset="0"/>
              </a:rPr>
              <a:t> + </a:t>
            </a:r>
            <a:r>
              <a:rPr lang="ja-JP" altLang="en-US" sz="1400">
                <a:latin typeface="Times-Roman" charset="0"/>
              </a:rPr>
              <a:t>‘</a:t>
            </a:r>
            <a:r>
              <a:rPr lang="en-US" sz="1400">
                <a:latin typeface="Times-Roman" charset="0"/>
              </a:rPr>
              <a:t>majors Injected</a:t>
            </a:r>
            <a:r>
              <a:rPr lang="ja-JP" altLang="en-US" sz="1400">
                <a:latin typeface="Times-Roman" charset="0"/>
              </a:rPr>
              <a:t>’</a:t>
            </a:r>
            <a:r>
              <a:rPr lang="en-US" sz="1400">
                <a:latin typeface="Times-Roman" charset="0"/>
              </a:rPr>
              <a:t>  </a:t>
            </a:r>
          </a:p>
          <a:p>
            <a:pPr eaLnBrk="1" hangingPunct="1">
              <a:lnSpc>
                <a:spcPct val="90000"/>
              </a:lnSpc>
              <a:buFontTx/>
              <a:buNone/>
            </a:pPr>
            <a:r>
              <a:rPr lang="en-US" sz="1400">
                <a:latin typeface="Times-Roman" charset="0"/>
              </a:rPr>
              <a:t> </a:t>
            </a:r>
          </a:p>
          <a:p>
            <a:pPr eaLnBrk="1" hangingPunct="1">
              <a:lnSpc>
                <a:spcPct val="90000"/>
              </a:lnSpc>
              <a:buFontTx/>
              <a:buNone/>
            </a:pPr>
            <a:r>
              <a:rPr lang="en-US" sz="1400">
                <a:latin typeface="Times-Roman" charset="0"/>
              </a:rPr>
              <a:t>Let E = Effectiveness expressed as a percentage (%) = 60%  </a:t>
            </a:r>
          </a:p>
          <a:p>
            <a:pPr eaLnBrk="1" hangingPunct="1">
              <a:lnSpc>
                <a:spcPct val="90000"/>
              </a:lnSpc>
              <a:buFontTx/>
              <a:buNone/>
            </a:pPr>
            <a:r>
              <a:rPr lang="en-US" sz="1400">
                <a:latin typeface="Times-Roman" charset="0"/>
              </a:rPr>
              <a:t>Probably unidentified majors = major defects acknowledged-by-editor for each page at Edit * (100 – E) / E  </a:t>
            </a:r>
          </a:p>
          <a:p>
            <a:pPr eaLnBrk="1" hangingPunct="1">
              <a:lnSpc>
                <a:spcPct val="90000"/>
              </a:lnSpc>
              <a:buFontTx/>
              <a:buNone/>
            </a:pPr>
            <a:r>
              <a:rPr lang="en-US" sz="1400">
                <a:latin typeface="Times-Roman" charset="0"/>
              </a:rPr>
              <a:t>= 30 major defects/page found * (100 - 60) / 60 = </a:t>
            </a:r>
            <a:r>
              <a:rPr lang="en-US" sz="1400" b="1">
                <a:latin typeface="Times-Roman" charset="0"/>
              </a:rPr>
              <a:t>20 major defects/page. </a:t>
            </a:r>
            <a:r>
              <a:rPr lang="en-US" sz="1400">
                <a:latin typeface="Times-Roman" charset="0"/>
              </a:rPr>
              <a:t> </a:t>
            </a:r>
          </a:p>
          <a:p>
            <a:pPr eaLnBrk="1" hangingPunct="1">
              <a:lnSpc>
                <a:spcPct val="90000"/>
              </a:lnSpc>
              <a:buFontTx/>
              <a:buNone/>
            </a:pPr>
            <a:r>
              <a:rPr lang="en-US" sz="1400">
                <a:latin typeface="Times-Roman" charset="0"/>
              </a:rPr>
              <a:t>   </a:t>
            </a:r>
          </a:p>
          <a:p>
            <a:pPr eaLnBrk="1" hangingPunct="1">
              <a:lnSpc>
                <a:spcPct val="90000"/>
              </a:lnSpc>
              <a:buFontTx/>
              <a:buNone/>
            </a:pPr>
            <a:r>
              <a:rPr lang="en-US" sz="1400">
                <a:latin typeface="Times-Roman" charset="0"/>
              </a:rPr>
              <a:t>Bad Fix Majors = One sixth of fixed majors = So, of 30 attempted fixes, </a:t>
            </a:r>
          </a:p>
          <a:p>
            <a:pPr eaLnBrk="1" hangingPunct="1">
              <a:lnSpc>
                <a:spcPct val="90000"/>
              </a:lnSpc>
              <a:buFontTx/>
              <a:buNone/>
            </a:pPr>
            <a:r>
              <a:rPr lang="en-US" sz="1400">
                <a:latin typeface="Times-Roman" charset="0"/>
              </a:rPr>
              <a:t>	</a:t>
            </a:r>
            <a:r>
              <a:rPr lang="en-US" sz="1400" b="1">
                <a:latin typeface="Times-Roman" charset="0"/>
              </a:rPr>
              <a:t>5 major defects in each page </a:t>
            </a:r>
            <a:r>
              <a:rPr lang="en-US" sz="1400">
                <a:latin typeface="Times-Roman" charset="0"/>
              </a:rPr>
              <a:t>are  not fixed.  </a:t>
            </a:r>
          </a:p>
          <a:p>
            <a:pPr eaLnBrk="1" hangingPunct="1">
              <a:lnSpc>
                <a:spcPct val="90000"/>
              </a:lnSpc>
              <a:buFontTx/>
              <a:buNone/>
            </a:pPr>
            <a:r>
              <a:rPr lang="en-US" sz="1400">
                <a:latin typeface="Times-Roman" charset="0"/>
              </a:rPr>
              <a:t>Majors Injected = 5% of majors attempted to be fixed = </a:t>
            </a:r>
            <a:r>
              <a:rPr lang="en-US" sz="1400" b="1">
                <a:latin typeface="Times-Roman" charset="0"/>
              </a:rPr>
              <a:t>1.5 major defects/page. </a:t>
            </a:r>
            <a:r>
              <a:rPr lang="en-US" sz="1400">
                <a:latin typeface="Times-Roman" charset="0"/>
              </a:rPr>
              <a:t> </a:t>
            </a:r>
          </a:p>
          <a:p>
            <a:pPr eaLnBrk="1" hangingPunct="1">
              <a:lnSpc>
                <a:spcPct val="90000"/>
              </a:lnSpc>
              <a:buFontTx/>
              <a:buNone/>
            </a:pPr>
            <a:r>
              <a:rPr lang="en-US" sz="1400">
                <a:latin typeface="Times-Roman" charset="0"/>
              </a:rPr>
              <a:t> </a:t>
            </a:r>
          </a:p>
          <a:p>
            <a:pPr eaLnBrk="1" hangingPunct="1">
              <a:lnSpc>
                <a:spcPct val="90000"/>
              </a:lnSpc>
              <a:buFontTx/>
              <a:buNone/>
            </a:pPr>
            <a:r>
              <a:rPr lang="en-US" sz="1400" b="1">
                <a:latin typeface="Times-Roman" charset="0"/>
              </a:rPr>
              <a:t>Probably remaining major defects/page </a:t>
            </a:r>
            <a:r>
              <a:rPr lang="en-US" sz="1400">
                <a:latin typeface="Times-Roman" charset="0"/>
              </a:rPr>
              <a:t>= 20 + 5 + 1.5 = </a:t>
            </a:r>
            <a:r>
              <a:rPr lang="en-US" sz="1400" b="1">
                <a:latin typeface="Times-Roman" charset="0"/>
              </a:rPr>
              <a:t>26.5 remaining major defects/page </a:t>
            </a:r>
            <a:r>
              <a:rPr lang="en-US" sz="1400">
                <a:latin typeface="Times-Roman" charset="0"/>
              </a:rPr>
              <a:t> </a:t>
            </a:r>
          </a:p>
          <a:p>
            <a:pPr eaLnBrk="1" hangingPunct="1">
              <a:lnSpc>
                <a:spcPct val="90000"/>
              </a:lnSpc>
              <a:buFontTx/>
              <a:buNone/>
            </a:pPr>
            <a:r>
              <a:rPr lang="en-US" sz="1400">
                <a:latin typeface="Times-Roman" charset="0"/>
              </a:rPr>
              <a:t>Taking into account the uncertainty factor of ± 30% and rounding down to the nearest whole  </a:t>
            </a:r>
          </a:p>
          <a:p>
            <a:pPr eaLnBrk="1" hangingPunct="1">
              <a:lnSpc>
                <a:spcPct val="90000"/>
              </a:lnSpc>
              <a:buFontTx/>
              <a:buNone/>
            </a:pPr>
            <a:r>
              <a:rPr lang="en-US" sz="1400">
                <a:latin typeface="Times-Roman" charset="0"/>
              </a:rPr>
              <a:t>number gives </a:t>
            </a:r>
            <a:r>
              <a:rPr lang="en-US" sz="1400" b="1">
                <a:latin typeface="Times-Roman" charset="0"/>
              </a:rPr>
              <a:t>26 ± 7 Remaining Major Defects/Page </a:t>
            </a:r>
            <a:r>
              <a:rPr lang="en-US" sz="1400">
                <a:latin typeface="Times-Roman" charset="0"/>
              </a:rPr>
              <a:t> </a:t>
            </a:r>
          </a:p>
          <a:p>
            <a:pPr eaLnBrk="1" hangingPunct="1">
              <a:lnSpc>
                <a:spcPct val="90000"/>
              </a:lnSpc>
              <a:buFontTx/>
              <a:buNone/>
            </a:pPr>
            <a:r>
              <a:rPr lang="en-US" sz="1400">
                <a:latin typeface="Times-Roman" charset="0"/>
              </a:rPr>
              <a:t>(Minimum = 19, Maximum = 33 remaining major defects/page).  </a:t>
            </a:r>
          </a:p>
          <a:p>
            <a:pPr eaLnBrk="1" hangingPunct="1">
              <a:lnSpc>
                <a:spcPct val="90000"/>
              </a:lnSpc>
              <a:buFontTx/>
              <a:buNone/>
            </a:pPr>
            <a:endParaRPr lang="en-US" sz="1400">
              <a:latin typeface="Arial" charset="0"/>
            </a:endParaRPr>
          </a:p>
        </p:txBody>
      </p:sp>
      <p:pic>
        <p:nvPicPr>
          <p:cNvPr id="819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2133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60232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224C282-163C-794E-AA67-5CD16A4C0DBF}" type="datetime3">
              <a:rPr lang="en-GB" sz="1400" smtClean="0"/>
              <a:t>15 January 2014</a:t>
            </a:fld>
            <a:endParaRPr lang="en-US" sz="1400"/>
          </a:p>
        </p:txBody>
      </p:sp>
      <p:sp>
        <p:nvSpPr>
          <p:cNvPr id="839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83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0BA54585-447C-404D-B0D7-31F21EA6E88C}" type="slidenum">
              <a:rPr lang="en-US" sz="1400"/>
              <a:pPr/>
              <a:t>86</a:t>
            </a:fld>
            <a:endParaRPr lang="en-US" sz="1400"/>
          </a:p>
        </p:txBody>
      </p:sp>
      <p:sp>
        <p:nvSpPr>
          <p:cNvPr id="83973" name="Rectangle 2"/>
          <p:cNvSpPr>
            <a:spLocks noGrp="1" noChangeArrowheads="1"/>
          </p:cNvSpPr>
          <p:nvPr>
            <p:ph type="title"/>
          </p:nvPr>
        </p:nvSpPr>
        <p:spPr>
          <a:xfrm>
            <a:off x="457200" y="274638"/>
            <a:ext cx="8229600" cy="563562"/>
          </a:xfrm>
        </p:spPr>
        <p:txBody>
          <a:bodyPr/>
          <a:lstStyle/>
          <a:p>
            <a:pPr eaLnBrk="1" hangingPunct="1"/>
            <a:r>
              <a:rPr lang="en-US" dirty="0">
                <a:latin typeface="Arial" charset="0"/>
              </a:rPr>
              <a:t>Reviewing the Quality of a specification</a:t>
            </a:r>
            <a:r>
              <a:rPr lang="ja-JP" altLang="en-US" dirty="0">
                <a:latin typeface="Arial" charset="0"/>
              </a:rPr>
              <a:t>’</a:t>
            </a:r>
            <a:r>
              <a:rPr lang="en-US" dirty="0">
                <a:latin typeface="Arial" charset="0"/>
              </a:rPr>
              <a:t>s </a:t>
            </a:r>
            <a:r>
              <a:rPr lang="ja-JP" altLang="en-US" dirty="0">
                <a:latin typeface="Arial" charset="0"/>
              </a:rPr>
              <a:t>‘</a:t>
            </a:r>
            <a:r>
              <a:rPr lang="en-US" dirty="0">
                <a:latin typeface="Arial" charset="0"/>
              </a:rPr>
              <a:t>Competitiveness</a:t>
            </a:r>
            <a:r>
              <a:rPr lang="ja-JP" altLang="en-US" dirty="0">
                <a:latin typeface="Arial" charset="0"/>
              </a:rPr>
              <a:t>’</a:t>
            </a:r>
            <a:endParaRPr lang="en-US" dirty="0">
              <a:latin typeface="Arial" charset="0"/>
            </a:endParaRPr>
          </a:p>
        </p:txBody>
      </p:sp>
      <p:sp>
        <p:nvSpPr>
          <p:cNvPr id="83974" name="Rectangle 3"/>
          <p:cNvSpPr>
            <a:spLocks noGrp="1" noChangeArrowheads="1"/>
          </p:cNvSpPr>
          <p:nvPr>
            <p:ph type="body" idx="1"/>
          </p:nvPr>
        </p:nvSpPr>
        <p:spPr>
          <a:xfrm>
            <a:off x="228600" y="838200"/>
            <a:ext cx="4038600" cy="5486400"/>
          </a:xfrm>
        </p:spPr>
        <p:txBody>
          <a:bodyPr/>
          <a:lstStyle/>
          <a:p>
            <a:pPr eaLnBrk="1" hangingPunct="1">
              <a:lnSpc>
                <a:spcPct val="90000"/>
              </a:lnSpc>
            </a:pPr>
            <a:r>
              <a:rPr lang="en-US" sz="2000">
                <a:latin typeface="Arial" charset="0"/>
              </a:rPr>
              <a:t>Entry Condition:</a:t>
            </a:r>
          </a:p>
          <a:p>
            <a:pPr lvl="1" eaLnBrk="1" hangingPunct="1">
              <a:lnSpc>
                <a:spcPct val="90000"/>
              </a:lnSpc>
            </a:pPr>
            <a:r>
              <a:rPr lang="en-US" sz="1800">
                <a:latin typeface="Arial" charset="0"/>
                <a:ea typeface="ＭＳ Ｐゴシック" charset="0"/>
              </a:rPr>
              <a:t>Low-defect exit from </a:t>
            </a:r>
            <a:r>
              <a:rPr lang="en-US" sz="1800" i="1">
                <a:latin typeface="Arial" charset="0"/>
                <a:ea typeface="ＭＳ Ｐゴシック" charset="0"/>
              </a:rPr>
              <a:t>Specification</a:t>
            </a:r>
            <a:r>
              <a:rPr lang="en-US" sz="1800">
                <a:latin typeface="Arial" charset="0"/>
                <a:ea typeface="ＭＳ Ｐゴシック" charset="0"/>
              </a:rPr>
              <a:t> Rules QC</a:t>
            </a:r>
          </a:p>
          <a:p>
            <a:pPr lvl="2" eaLnBrk="1" hangingPunct="1">
              <a:lnSpc>
                <a:spcPct val="90000"/>
              </a:lnSpc>
            </a:pPr>
            <a:r>
              <a:rPr lang="en-US" sz="1600">
                <a:latin typeface="Arial" charset="0"/>
                <a:ea typeface="ＭＳ Ｐゴシック" charset="0"/>
              </a:rPr>
              <a:t>So it is complete, clear, consistent, correct</a:t>
            </a:r>
          </a:p>
          <a:p>
            <a:pPr eaLnBrk="1" hangingPunct="1">
              <a:lnSpc>
                <a:spcPct val="90000"/>
              </a:lnSpc>
            </a:pPr>
            <a:r>
              <a:rPr lang="en-US" sz="2000">
                <a:latin typeface="Arial" charset="0"/>
              </a:rPr>
              <a:t>Different people (Senior)</a:t>
            </a:r>
          </a:p>
          <a:p>
            <a:pPr lvl="1" eaLnBrk="1" hangingPunct="1">
              <a:lnSpc>
                <a:spcPct val="90000"/>
              </a:lnSpc>
            </a:pPr>
            <a:r>
              <a:rPr lang="en-US" sz="1800">
                <a:latin typeface="Arial" charset="0"/>
                <a:ea typeface="ＭＳ Ｐゴシック" charset="0"/>
              </a:rPr>
              <a:t>Different Rules, ask </a:t>
            </a:r>
          </a:p>
          <a:p>
            <a:pPr lvl="2" eaLnBrk="1" hangingPunct="1">
              <a:lnSpc>
                <a:spcPct val="90000"/>
              </a:lnSpc>
            </a:pPr>
            <a:r>
              <a:rPr lang="en-US" sz="1600">
                <a:latin typeface="Arial" charset="0"/>
                <a:ea typeface="ＭＳ Ｐゴシック" charset="0"/>
              </a:rPr>
              <a:t>About idea value</a:t>
            </a:r>
          </a:p>
          <a:p>
            <a:pPr lvl="2" eaLnBrk="1" hangingPunct="1">
              <a:lnSpc>
                <a:spcPct val="90000"/>
              </a:lnSpc>
            </a:pPr>
            <a:r>
              <a:rPr lang="en-US" sz="1600">
                <a:latin typeface="Arial" charset="0"/>
                <a:ea typeface="ＭＳ Ｐゴシック" charset="0"/>
              </a:rPr>
              <a:t>About other investments</a:t>
            </a:r>
          </a:p>
          <a:p>
            <a:pPr lvl="2" eaLnBrk="1" hangingPunct="1">
              <a:lnSpc>
                <a:spcPct val="90000"/>
              </a:lnSpc>
            </a:pPr>
            <a:r>
              <a:rPr lang="en-US" sz="1600">
                <a:latin typeface="Arial" charset="0"/>
                <a:ea typeface="ＭＳ Ｐゴシック" charset="0"/>
              </a:rPr>
              <a:t>About competition</a:t>
            </a:r>
          </a:p>
          <a:p>
            <a:pPr lvl="2" eaLnBrk="1" hangingPunct="1">
              <a:lnSpc>
                <a:spcPct val="90000"/>
              </a:lnSpc>
            </a:pPr>
            <a:r>
              <a:rPr lang="en-US" sz="1600">
                <a:latin typeface="Arial" charset="0"/>
                <a:ea typeface="ＭＳ Ｐゴシック" charset="0"/>
              </a:rPr>
              <a:t>About economics</a:t>
            </a:r>
          </a:p>
          <a:p>
            <a:pPr lvl="2" eaLnBrk="1" hangingPunct="1">
              <a:lnSpc>
                <a:spcPct val="90000"/>
              </a:lnSpc>
            </a:pPr>
            <a:r>
              <a:rPr lang="en-US" sz="1600">
                <a:latin typeface="Arial" charset="0"/>
                <a:ea typeface="ＭＳ Ｐゴシック" charset="0"/>
              </a:rPr>
              <a:t>About risks</a:t>
            </a:r>
          </a:p>
          <a:p>
            <a:pPr eaLnBrk="1" hangingPunct="1">
              <a:lnSpc>
                <a:spcPct val="90000"/>
              </a:lnSpc>
            </a:pPr>
            <a:r>
              <a:rPr lang="en-US" sz="2000">
                <a:latin typeface="Arial" charset="0"/>
              </a:rPr>
              <a:t>Different Evaluation</a:t>
            </a:r>
          </a:p>
          <a:p>
            <a:pPr lvl="1" eaLnBrk="1" hangingPunct="1">
              <a:lnSpc>
                <a:spcPct val="90000"/>
              </a:lnSpc>
            </a:pPr>
            <a:r>
              <a:rPr lang="en-US" sz="1800">
                <a:latin typeface="Arial" charset="0"/>
                <a:ea typeface="ＭＳ Ｐゴシック" charset="0"/>
              </a:rPr>
              <a:t>Not </a:t>
            </a:r>
            <a:r>
              <a:rPr lang="ja-JP" altLang="en-US" sz="1800">
                <a:latin typeface="Arial" charset="0"/>
                <a:ea typeface="ＭＳ Ｐゴシック" charset="0"/>
              </a:rPr>
              <a:t>‘</a:t>
            </a:r>
            <a:r>
              <a:rPr lang="en-US" sz="1800">
                <a:latin typeface="Arial" charset="0"/>
                <a:ea typeface="ＭＳ Ｐゴシック" charset="0"/>
              </a:rPr>
              <a:t>defects</a:t>
            </a:r>
            <a:r>
              <a:rPr lang="ja-JP" altLang="en-US" sz="1800">
                <a:latin typeface="Arial" charset="0"/>
                <a:ea typeface="ＭＳ Ｐゴシック" charset="0"/>
              </a:rPr>
              <a:t>’</a:t>
            </a:r>
            <a:endParaRPr lang="en-US" sz="1800">
              <a:latin typeface="Arial" charset="0"/>
              <a:ea typeface="ＭＳ Ｐゴシック" charset="0"/>
            </a:endParaRPr>
          </a:p>
          <a:p>
            <a:pPr lvl="1" eaLnBrk="1" hangingPunct="1">
              <a:lnSpc>
                <a:spcPct val="90000"/>
              </a:lnSpc>
            </a:pPr>
            <a:r>
              <a:rPr lang="en-US" sz="1800">
                <a:latin typeface="Arial" charset="0"/>
                <a:ea typeface="ＭＳ Ｐゴシック" charset="0"/>
              </a:rPr>
              <a:t>Go or no go to next stage of development</a:t>
            </a:r>
          </a:p>
          <a:p>
            <a:pPr lvl="1" eaLnBrk="1" hangingPunct="1">
              <a:lnSpc>
                <a:spcPct val="90000"/>
              </a:lnSpc>
            </a:pPr>
            <a:r>
              <a:rPr lang="en-US" sz="1800">
                <a:latin typeface="Arial" charset="0"/>
                <a:ea typeface="ＭＳ Ｐゴシック" charset="0"/>
              </a:rPr>
              <a:t>Responsible recommendations</a:t>
            </a:r>
          </a:p>
          <a:p>
            <a:pPr lvl="1" eaLnBrk="1" hangingPunct="1">
              <a:lnSpc>
                <a:spcPct val="90000"/>
              </a:lnSpc>
            </a:pPr>
            <a:r>
              <a:rPr lang="en-US" sz="1800">
                <a:latin typeface="Arial" charset="0"/>
                <a:ea typeface="ＭＳ Ｐゴシック" charset="0"/>
              </a:rPr>
              <a:t>Status set (Approved, …)</a:t>
            </a:r>
          </a:p>
        </p:txBody>
      </p:sp>
      <p:pic>
        <p:nvPicPr>
          <p:cNvPr id="839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43434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 Box 5"/>
          <p:cNvSpPr txBox="1">
            <a:spLocks noChangeArrowheads="1"/>
          </p:cNvSpPr>
          <p:nvPr/>
        </p:nvSpPr>
        <p:spPr bwMode="auto">
          <a:xfrm>
            <a:off x="4392613" y="2133600"/>
            <a:ext cx="4522787"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QC &amp; Spec Rules</a:t>
            </a:r>
          </a:p>
          <a:p>
            <a:pPr>
              <a:buFont typeface="Times" charset="0"/>
              <a:buAutoNum type="arabicPeriod"/>
            </a:pPr>
            <a:r>
              <a:rPr lang="en-US" sz="1800"/>
              <a:t>Performance requirements must be quantified</a:t>
            </a:r>
          </a:p>
          <a:p>
            <a:pPr>
              <a:buFont typeface="Times" charset="0"/>
              <a:buAutoNum type="arabicPeriod"/>
            </a:pPr>
            <a:r>
              <a:rPr lang="en-US" sz="1800"/>
              <a:t>Sources must be specified for all details</a:t>
            </a:r>
          </a:p>
          <a:p>
            <a:pPr>
              <a:buFont typeface="Times" charset="0"/>
              <a:buAutoNum type="arabicPeriod"/>
            </a:pPr>
            <a:r>
              <a:rPr lang="en-US" sz="1800"/>
              <a:t>Unambiguous to readership</a:t>
            </a:r>
          </a:p>
          <a:p>
            <a:pPr>
              <a:buFont typeface="Times" charset="0"/>
              <a:buAutoNum type="arabicPeriod"/>
            </a:pPr>
            <a:r>
              <a:rPr lang="en-US" sz="1800"/>
              <a:t>Clear enough to test</a:t>
            </a:r>
          </a:p>
          <a:p>
            <a:pPr>
              <a:buFont typeface="Times" charset="0"/>
              <a:buAutoNum type="arabicPeriod"/>
            </a:pPr>
            <a:r>
              <a:rPr lang="en-US" sz="1800"/>
              <a:t>Consistent with sources and siblings</a:t>
            </a:r>
          </a:p>
          <a:p>
            <a:pPr>
              <a:buFont typeface="Times" charset="0"/>
              <a:buNone/>
            </a:pPr>
            <a:endParaRPr lang="en-US" sz="1800"/>
          </a:p>
        </p:txBody>
      </p:sp>
      <p:sp>
        <p:nvSpPr>
          <p:cNvPr id="83977" name="Text Box 6"/>
          <p:cNvSpPr txBox="1">
            <a:spLocks noChangeArrowheads="1"/>
          </p:cNvSpPr>
          <p:nvPr/>
        </p:nvSpPr>
        <p:spPr bwMode="auto">
          <a:xfrm>
            <a:off x="4419600" y="4545013"/>
            <a:ext cx="4516438" cy="1474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57200" indent="-457200">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Competitiveness Rules.</a:t>
            </a:r>
          </a:p>
          <a:p>
            <a:pPr>
              <a:buFont typeface="Times" charset="0"/>
              <a:buAutoNum type="arabicPeriod"/>
            </a:pPr>
            <a:r>
              <a:rPr lang="en-US" sz="1800"/>
              <a:t>Number one in market performance levels</a:t>
            </a:r>
          </a:p>
          <a:p>
            <a:pPr>
              <a:buFont typeface="Times" charset="0"/>
              <a:buAutoNum type="arabicPeriod"/>
            </a:pPr>
            <a:r>
              <a:rPr lang="en-US" sz="1800"/>
              <a:t>Number one in cost levels</a:t>
            </a:r>
          </a:p>
          <a:p>
            <a:pPr>
              <a:buFont typeface="Times" charset="0"/>
              <a:buAutoNum type="arabicPeriod"/>
            </a:pPr>
            <a:r>
              <a:rPr lang="en-US" sz="1800"/>
              <a:t>Number one in service levels</a:t>
            </a:r>
          </a:p>
          <a:p>
            <a:pPr>
              <a:buFont typeface="Times" charset="0"/>
              <a:buAutoNum type="arabicPeriod"/>
            </a:pPr>
            <a:r>
              <a:rPr lang="en-US" sz="1800"/>
              <a:t>Number one in distribution capability</a:t>
            </a:r>
          </a:p>
        </p:txBody>
      </p:sp>
      <p:sp>
        <p:nvSpPr>
          <p:cNvPr id="83978" name="Line 8"/>
          <p:cNvSpPr>
            <a:spLocks noChangeShapeType="1"/>
          </p:cNvSpPr>
          <p:nvPr/>
        </p:nvSpPr>
        <p:spPr bwMode="auto">
          <a:xfrm flipH="1">
            <a:off x="5791200" y="16764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3979" name="Line 9"/>
          <p:cNvSpPr>
            <a:spLocks noChangeShapeType="1"/>
          </p:cNvSpPr>
          <p:nvPr/>
        </p:nvSpPr>
        <p:spPr bwMode="auto">
          <a:xfrm flipH="1">
            <a:off x="6858000" y="1676400"/>
            <a:ext cx="685800" cy="297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348378442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9116E6A-42D3-2844-9591-EE3BC4CC7CD1}" type="datetime3">
              <a:rPr lang="en-GB" sz="1400" smtClean="0"/>
              <a:t>15 January 2014</a:t>
            </a:fld>
            <a:endParaRPr lang="en-US" sz="1400"/>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9773382D-BF0A-1F43-9B47-10000C1ED0FB}" type="slidenum">
              <a:rPr lang="en-US" sz="1400"/>
              <a:pPr/>
              <a:t>87</a:t>
            </a:fld>
            <a:endParaRPr lang="en-US" sz="1400"/>
          </a:p>
        </p:txBody>
      </p:sp>
      <p:sp>
        <p:nvSpPr>
          <p:cNvPr id="84997" name="Rectangle 2"/>
          <p:cNvSpPr>
            <a:spLocks noGrp="1" noChangeArrowheads="1"/>
          </p:cNvSpPr>
          <p:nvPr>
            <p:ph type="title"/>
          </p:nvPr>
        </p:nvSpPr>
        <p:spPr>
          <a:xfrm>
            <a:off x="685800" y="152400"/>
            <a:ext cx="7391400" cy="304800"/>
          </a:xfrm>
        </p:spPr>
        <p:txBody>
          <a:bodyPr>
            <a:normAutofit fontScale="90000"/>
          </a:bodyPr>
          <a:lstStyle/>
          <a:p>
            <a:pPr eaLnBrk="1" hangingPunct="1"/>
            <a:r>
              <a:rPr lang="en-US" dirty="0">
                <a:latin typeface="Arial" charset="0"/>
              </a:rPr>
              <a:t>How does </a:t>
            </a:r>
            <a:r>
              <a:rPr lang="en-US" dirty="0" err="1">
                <a:latin typeface="Arial" charset="0"/>
              </a:rPr>
              <a:t>Planguage</a:t>
            </a:r>
            <a:r>
              <a:rPr lang="en-US" dirty="0">
                <a:latin typeface="Arial" charset="0"/>
              </a:rPr>
              <a:t> help Spec Quality Control?</a:t>
            </a:r>
          </a:p>
        </p:txBody>
      </p:sp>
      <p:sp>
        <p:nvSpPr>
          <p:cNvPr id="84998" name="Rectangle 3"/>
          <p:cNvSpPr>
            <a:spLocks noGrp="1" noChangeArrowheads="1"/>
          </p:cNvSpPr>
          <p:nvPr>
            <p:ph type="body" idx="1"/>
          </p:nvPr>
        </p:nvSpPr>
        <p:spPr>
          <a:xfrm>
            <a:off x="228600" y="457200"/>
            <a:ext cx="8763000" cy="1600200"/>
          </a:xfrm>
        </p:spPr>
        <p:txBody>
          <a:bodyPr/>
          <a:lstStyle/>
          <a:p>
            <a:pPr eaLnBrk="1" hangingPunct="1">
              <a:lnSpc>
                <a:spcPct val="90000"/>
              </a:lnSpc>
            </a:pPr>
            <a:r>
              <a:rPr lang="en-US" sz="1600">
                <a:latin typeface="Arial" charset="0"/>
              </a:rPr>
              <a:t>Planguage:</a:t>
            </a:r>
          </a:p>
          <a:p>
            <a:pPr lvl="1" eaLnBrk="1" hangingPunct="1">
              <a:lnSpc>
                <a:spcPct val="90000"/>
              </a:lnSpc>
            </a:pPr>
            <a:r>
              <a:rPr lang="en-US" sz="1400">
                <a:latin typeface="Arial" charset="0"/>
                <a:ea typeface="ＭＳ Ｐゴシック" charset="0"/>
              </a:rPr>
              <a:t>Provides </a:t>
            </a:r>
            <a:r>
              <a:rPr lang="en-US" sz="1400" u="sng">
                <a:latin typeface="Arial" charset="0"/>
                <a:ea typeface="ＭＳ Ｐゴシック" charset="0"/>
              </a:rPr>
              <a:t>specific standards</a:t>
            </a:r>
            <a:r>
              <a:rPr lang="en-US" sz="1400">
                <a:latin typeface="Arial" charset="0"/>
                <a:ea typeface="ＭＳ Ｐゴシック" charset="0"/>
              </a:rPr>
              <a:t> to check for defects (rules, exit conditions, entry conditions)</a:t>
            </a:r>
          </a:p>
          <a:p>
            <a:pPr lvl="1" eaLnBrk="1" hangingPunct="1">
              <a:lnSpc>
                <a:spcPct val="90000"/>
              </a:lnSpc>
            </a:pPr>
            <a:r>
              <a:rPr lang="en-US" sz="1400">
                <a:latin typeface="Arial" charset="0"/>
                <a:ea typeface="ＭＳ Ｐゴシック" charset="0"/>
              </a:rPr>
              <a:t>Provides </a:t>
            </a:r>
            <a:r>
              <a:rPr lang="en-US" sz="1400" u="sng">
                <a:latin typeface="Arial" charset="0"/>
                <a:ea typeface="ＭＳ Ｐゴシック" charset="0"/>
              </a:rPr>
              <a:t>well defined and integrated processes</a:t>
            </a:r>
            <a:r>
              <a:rPr lang="en-US" sz="1400">
                <a:latin typeface="Arial" charset="0"/>
                <a:ea typeface="ＭＳ Ｐゴシック" charset="0"/>
              </a:rPr>
              <a:t> for QC and all related processes of specification and project management</a:t>
            </a:r>
          </a:p>
          <a:p>
            <a:pPr lvl="1" eaLnBrk="1" hangingPunct="1">
              <a:lnSpc>
                <a:spcPct val="90000"/>
              </a:lnSpc>
            </a:pPr>
            <a:r>
              <a:rPr lang="en-US" sz="1400">
                <a:latin typeface="Arial" charset="0"/>
                <a:ea typeface="ＭＳ Ｐゴシック" charset="0"/>
              </a:rPr>
              <a:t>Contains </a:t>
            </a:r>
            <a:r>
              <a:rPr lang="en-US" sz="1400" u="sng">
                <a:latin typeface="Arial" charset="0"/>
                <a:ea typeface="ＭＳ Ｐゴシック" charset="0"/>
              </a:rPr>
              <a:t>structures which enable efficient cross checking</a:t>
            </a:r>
            <a:r>
              <a:rPr lang="en-US" sz="1400">
                <a:latin typeface="Arial" charset="0"/>
                <a:ea typeface="ＭＳ Ｐゴシック" charset="0"/>
              </a:rPr>
              <a:t> of information by people and computers.</a:t>
            </a:r>
          </a:p>
          <a:p>
            <a:pPr lvl="1" eaLnBrk="1" hangingPunct="1">
              <a:lnSpc>
                <a:spcPct val="90000"/>
              </a:lnSpc>
            </a:pPr>
            <a:r>
              <a:rPr lang="en-US" sz="1400">
                <a:latin typeface="Arial" charset="0"/>
                <a:ea typeface="ＭＳ Ｐゴシック" charset="0"/>
              </a:rPr>
              <a:t>Contains a </a:t>
            </a:r>
            <a:r>
              <a:rPr lang="en-US" sz="1400" u="sng">
                <a:latin typeface="Arial" charset="0"/>
                <a:ea typeface="ＭＳ Ｐゴシック" charset="0"/>
              </a:rPr>
              <a:t>consistent set of standards and concepts</a:t>
            </a:r>
            <a:r>
              <a:rPr lang="en-US" sz="1400">
                <a:latin typeface="Arial" charset="0"/>
                <a:ea typeface="ＭＳ Ｐゴシック" charset="0"/>
              </a:rPr>
              <a:t> for all types of specification - </a:t>
            </a:r>
            <a:r>
              <a:rPr lang="ja-JP" altLang="en-US" sz="1400">
                <a:latin typeface="Arial" charset="0"/>
                <a:ea typeface="ＭＳ Ｐゴシック" charset="0"/>
              </a:rPr>
              <a:t>‘</a:t>
            </a:r>
            <a:r>
              <a:rPr lang="en-US" sz="1400">
                <a:latin typeface="Arial" charset="0"/>
                <a:ea typeface="ＭＳ Ｐゴシック" charset="0"/>
              </a:rPr>
              <a:t>once learned applies to all</a:t>
            </a:r>
            <a:r>
              <a:rPr lang="ja-JP" altLang="en-US" sz="1400">
                <a:latin typeface="Arial" charset="0"/>
                <a:ea typeface="ＭＳ Ｐゴシック" charset="0"/>
              </a:rPr>
              <a:t>’</a:t>
            </a:r>
            <a:endParaRPr lang="en-US" sz="1400">
              <a:latin typeface="Arial" charset="0"/>
              <a:ea typeface="ＭＳ Ｐゴシック" charset="0"/>
            </a:endParaRPr>
          </a:p>
          <a:p>
            <a:pPr eaLnBrk="1" hangingPunct="1">
              <a:lnSpc>
                <a:spcPct val="90000"/>
              </a:lnSpc>
            </a:pPr>
            <a:endParaRPr lang="en-US" sz="1600">
              <a:latin typeface="Arial" charset="0"/>
            </a:endParaRPr>
          </a:p>
          <a:p>
            <a:pPr eaLnBrk="1" hangingPunct="1">
              <a:lnSpc>
                <a:spcPct val="90000"/>
              </a:lnSpc>
            </a:pPr>
            <a:endParaRPr lang="en-US" sz="1600">
              <a:latin typeface="Arial" charset="0"/>
            </a:endParaRPr>
          </a:p>
        </p:txBody>
      </p:sp>
      <p:grpSp>
        <p:nvGrpSpPr>
          <p:cNvPr id="84999" name="Group 4"/>
          <p:cNvGrpSpPr>
            <a:grpSpLocks/>
          </p:cNvGrpSpPr>
          <p:nvPr/>
        </p:nvGrpSpPr>
        <p:grpSpPr bwMode="auto">
          <a:xfrm>
            <a:off x="1295400" y="2133600"/>
            <a:ext cx="6934200" cy="4343400"/>
            <a:chOff x="888" y="1176"/>
            <a:chExt cx="4368" cy="2736"/>
          </a:xfrm>
        </p:grpSpPr>
        <p:sp>
          <p:nvSpPr>
            <p:cNvPr id="85000" name="Rectangle 5"/>
            <p:cNvSpPr>
              <a:spLocks noChangeArrowheads="1"/>
            </p:cNvSpPr>
            <p:nvPr/>
          </p:nvSpPr>
          <p:spPr bwMode="auto">
            <a:xfrm>
              <a:off x="888" y="1176"/>
              <a:ext cx="4368" cy="2736"/>
            </a:xfrm>
            <a:prstGeom prst="rect">
              <a:avLst/>
            </a:prstGeom>
            <a:solidFill>
              <a:srgbClr val="FFFFFF"/>
            </a:solidFill>
            <a:ln w="9525">
              <a:solidFill>
                <a:schemeClr val="tx1"/>
              </a:solidFill>
              <a:miter lim="800000"/>
              <a:headEnd/>
              <a:tailEnd/>
            </a:ln>
          </p:spPr>
          <p:txBody>
            <a:bodyPr wrap="none" anchor="ctr"/>
            <a:lstStyle/>
            <a:p>
              <a:endParaRPr lang="en-GB"/>
            </a:p>
          </p:txBody>
        </p:sp>
        <p:pic>
          <p:nvPicPr>
            <p:cNvPr id="85001"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 y="1191"/>
              <a:ext cx="4152" cy="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7"/>
            <p:cNvSpPr>
              <a:spLocks noChangeArrowheads="1"/>
            </p:cNvSpPr>
            <p:nvPr/>
          </p:nvSpPr>
          <p:spPr bwMode="auto">
            <a:xfrm>
              <a:off x="1128" y="2952"/>
              <a:ext cx="3984" cy="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tabLst>
                  <a:tab pos="381000" algn="ctr"/>
                  <a:tab pos="1333500" algn="ctr"/>
                  <a:tab pos="2095500" algn="ctr"/>
                  <a:tab pos="2857500" algn="ctr"/>
                  <a:tab pos="3619500" algn="ctr"/>
                  <a:tab pos="4381500" algn="ctr"/>
                  <a:tab pos="5238750" algn="ctr"/>
                  <a:tab pos="6000750" algn="ctr"/>
                </a:tabLst>
              </a:pPr>
              <a:r>
                <a:rPr lang="en-GB" sz="1800">
                  <a:latin typeface="Arial" charset="0"/>
                </a:rPr>
                <a:t>	1988	89	90	91	92	93	94	95</a:t>
              </a:r>
            </a:p>
            <a:p>
              <a:pPr algn="ctr">
                <a:tabLst>
                  <a:tab pos="381000" algn="ctr"/>
                  <a:tab pos="1333500" algn="ctr"/>
                  <a:tab pos="2095500" algn="ctr"/>
                  <a:tab pos="2857500" algn="ctr"/>
                  <a:tab pos="3619500" algn="ctr"/>
                  <a:tab pos="4381500" algn="ctr"/>
                  <a:tab pos="5238750" algn="ctr"/>
                  <a:tab pos="6000750" algn="ctr"/>
                </a:tabLst>
              </a:pPr>
              <a:endParaRPr lang="en-GB" sz="1800">
                <a:latin typeface="Arial" charset="0"/>
              </a:endParaRPr>
            </a:p>
            <a:p>
              <a:pPr algn="ctr">
                <a:tabLst>
                  <a:tab pos="381000" algn="ctr"/>
                  <a:tab pos="1333500" algn="ctr"/>
                  <a:tab pos="2095500" algn="ctr"/>
                  <a:tab pos="2857500" algn="ctr"/>
                  <a:tab pos="3619500" algn="ctr"/>
                  <a:tab pos="4381500" algn="ctr"/>
                  <a:tab pos="5238750" algn="ctr"/>
                  <a:tab pos="6000750" algn="ctr"/>
                </a:tabLst>
              </a:pPr>
              <a:r>
                <a:rPr lang="en-GB" b="1" i="1">
                  <a:latin typeface="Arial" charset="0"/>
                </a:rPr>
                <a:t>Achieving Project Predictability at Raytheon</a:t>
              </a:r>
              <a:endParaRPr lang="en-GB" b="1">
                <a:latin typeface="Arial" charset="0"/>
              </a:endParaRPr>
            </a:p>
          </p:txBody>
        </p:sp>
        <p:sp>
          <p:nvSpPr>
            <p:cNvPr id="85003" name="Rectangle 8"/>
            <p:cNvSpPr>
              <a:spLocks noChangeArrowheads="1"/>
            </p:cNvSpPr>
            <p:nvPr/>
          </p:nvSpPr>
          <p:spPr bwMode="auto">
            <a:xfrm>
              <a:off x="900" y="1200"/>
              <a:ext cx="2484" cy="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1800">
                  <a:latin typeface="Arial" charset="0"/>
                </a:rPr>
                <a:t>Cost at Completion as a % of Budget</a:t>
              </a:r>
            </a:p>
          </p:txBody>
        </p:sp>
        <p:sp>
          <p:nvSpPr>
            <p:cNvPr id="85004" name="Text Box 9"/>
            <p:cNvSpPr txBox="1">
              <a:spLocks noChangeArrowheads="1"/>
            </p:cNvSpPr>
            <p:nvPr/>
          </p:nvSpPr>
          <p:spPr bwMode="auto">
            <a:xfrm>
              <a:off x="906" y="1367"/>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150%</a:t>
              </a:r>
            </a:p>
          </p:txBody>
        </p:sp>
        <p:sp>
          <p:nvSpPr>
            <p:cNvPr id="85005" name="Text Box 10"/>
            <p:cNvSpPr txBox="1">
              <a:spLocks noChangeArrowheads="1"/>
            </p:cNvSpPr>
            <p:nvPr/>
          </p:nvSpPr>
          <p:spPr bwMode="auto">
            <a:xfrm>
              <a:off x="906" y="1595"/>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140%</a:t>
              </a:r>
            </a:p>
          </p:txBody>
        </p:sp>
        <p:sp>
          <p:nvSpPr>
            <p:cNvPr id="85006" name="Text Box 11"/>
            <p:cNvSpPr txBox="1">
              <a:spLocks noChangeArrowheads="1"/>
            </p:cNvSpPr>
            <p:nvPr/>
          </p:nvSpPr>
          <p:spPr bwMode="auto">
            <a:xfrm>
              <a:off x="906" y="1847"/>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130%</a:t>
              </a:r>
            </a:p>
          </p:txBody>
        </p:sp>
        <p:sp>
          <p:nvSpPr>
            <p:cNvPr id="85007" name="Text Box 12"/>
            <p:cNvSpPr txBox="1">
              <a:spLocks noChangeArrowheads="1"/>
            </p:cNvSpPr>
            <p:nvPr/>
          </p:nvSpPr>
          <p:spPr bwMode="auto">
            <a:xfrm>
              <a:off x="906" y="2111"/>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120%</a:t>
              </a:r>
            </a:p>
          </p:txBody>
        </p:sp>
        <p:sp>
          <p:nvSpPr>
            <p:cNvPr id="85008" name="Text Box 13"/>
            <p:cNvSpPr txBox="1">
              <a:spLocks noChangeArrowheads="1"/>
            </p:cNvSpPr>
            <p:nvPr/>
          </p:nvSpPr>
          <p:spPr bwMode="auto">
            <a:xfrm>
              <a:off x="906" y="2363"/>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110%</a:t>
              </a:r>
            </a:p>
          </p:txBody>
        </p:sp>
        <p:sp>
          <p:nvSpPr>
            <p:cNvPr id="85009" name="Text Box 14"/>
            <p:cNvSpPr txBox="1">
              <a:spLocks noChangeArrowheads="1"/>
            </p:cNvSpPr>
            <p:nvPr/>
          </p:nvSpPr>
          <p:spPr bwMode="auto">
            <a:xfrm>
              <a:off x="906" y="2603"/>
              <a:ext cx="484"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GB" sz="1800">
                  <a:latin typeface="Arial" charset="0"/>
                </a:rPr>
                <a:t>100%</a:t>
              </a:r>
            </a:p>
          </p:txBody>
        </p:sp>
        <p:sp>
          <p:nvSpPr>
            <p:cNvPr id="85010" name="Text Box 15"/>
            <p:cNvSpPr txBox="1">
              <a:spLocks noChangeArrowheads="1"/>
            </p:cNvSpPr>
            <p:nvPr/>
          </p:nvSpPr>
          <p:spPr bwMode="auto">
            <a:xfrm>
              <a:off x="2282" y="1523"/>
              <a:ext cx="254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1800" b="1">
                  <a:solidFill>
                    <a:srgbClr val="FF6600"/>
                  </a:solidFill>
                  <a:latin typeface="Arial" charset="0"/>
                </a:rPr>
                <a:t>From 43% overrun</a:t>
              </a:r>
              <a:r>
                <a:rPr lang="en-GB" sz="1800" b="1">
                  <a:latin typeface="Arial" charset="0"/>
                </a:rPr>
                <a:t> …</a:t>
              </a:r>
            </a:p>
            <a:p>
              <a:pPr algn="r"/>
              <a:endParaRPr lang="en-GB" sz="1800" b="1">
                <a:latin typeface="Arial" charset="0"/>
              </a:endParaRPr>
            </a:p>
            <a:p>
              <a:pPr algn="r"/>
              <a:r>
                <a:rPr lang="en-GB" sz="1800" b="1">
                  <a:latin typeface="Arial" charset="0"/>
                </a:rPr>
                <a:t>… </a:t>
              </a:r>
              <a:r>
                <a:rPr lang="en-GB" sz="1800" b="1">
                  <a:solidFill>
                    <a:srgbClr val="3366FF"/>
                  </a:solidFill>
                  <a:latin typeface="Arial" charset="0"/>
                </a:rPr>
                <a:t>to 3% plus-or-minus</a:t>
              </a:r>
              <a:endParaRPr lang="en-GB" sz="1800" b="1">
                <a:latin typeface="Arial" charset="0"/>
              </a:endParaRPr>
            </a:p>
          </p:txBody>
        </p:sp>
        <p:sp>
          <p:nvSpPr>
            <p:cNvPr id="85011" name="AutoShape 16"/>
            <p:cNvSpPr>
              <a:spLocks/>
            </p:cNvSpPr>
            <p:nvPr/>
          </p:nvSpPr>
          <p:spPr bwMode="auto">
            <a:xfrm rot="-5400000">
              <a:off x="3978" y="1566"/>
              <a:ext cx="179" cy="1872"/>
            </a:xfrm>
            <a:prstGeom prst="rightBrace">
              <a:avLst>
                <a:gd name="adj1" fmla="val 87151"/>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en-GB" sz="1800" b="1">
                <a:latin typeface="Arial" charset="0"/>
              </a:endParaRPr>
            </a:p>
          </p:txBody>
        </p:sp>
        <p:sp>
          <p:nvSpPr>
            <p:cNvPr id="85012" name="Line 17"/>
            <p:cNvSpPr>
              <a:spLocks noChangeShapeType="1"/>
            </p:cNvSpPr>
            <p:nvPr/>
          </p:nvSpPr>
          <p:spPr bwMode="auto">
            <a:xfrm flipH="1">
              <a:off x="1608" y="1644"/>
              <a:ext cx="684" cy="0"/>
            </a:xfrm>
            <a:prstGeom prst="line">
              <a:avLst/>
            </a:prstGeom>
            <a:noFill/>
            <a:ln w="2857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5013" name="Line 18"/>
            <p:cNvSpPr>
              <a:spLocks noChangeShapeType="1"/>
            </p:cNvSpPr>
            <p:nvPr/>
          </p:nvSpPr>
          <p:spPr bwMode="auto">
            <a:xfrm>
              <a:off x="3948" y="2112"/>
              <a:ext cx="108" cy="276"/>
            </a:xfrm>
            <a:prstGeom prst="line">
              <a:avLst/>
            </a:prstGeom>
            <a:noFill/>
            <a:ln w="2857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Tree>
    <p:extLst>
      <p:ext uri="{BB962C8B-B14F-4D97-AF65-F5344CB8AC3E}">
        <p14:creationId xmlns:p14="http://schemas.microsoft.com/office/powerpoint/2010/main" val="18653255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E57E772-5440-AA48-B041-0C760A7B4353}" type="datetime3">
              <a:rPr lang="en-GB" sz="1400" smtClean="0"/>
              <a:t>15 January 2014</a:t>
            </a:fld>
            <a:endParaRPr lang="en-US" sz="1400"/>
          </a:p>
        </p:txBody>
      </p:sp>
      <p:sp>
        <p:nvSpPr>
          <p:cNvPr id="870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CF1D945F-EFA5-AC49-AFCA-B5CCD82C739A}" type="slidenum">
              <a:rPr lang="en-US" sz="1400"/>
              <a:pPr/>
              <a:t>88</a:t>
            </a:fld>
            <a:endParaRPr lang="en-US" sz="1400"/>
          </a:p>
        </p:txBody>
      </p:sp>
      <p:sp>
        <p:nvSpPr>
          <p:cNvPr id="87045" name="Rectangle 2"/>
          <p:cNvSpPr>
            <a:spLocks noGrp="1" noChangeArrowheads="1"/>
          </p:cNvSpPr>
          <p:nvPr>
            <p:ph type="title"/>
          </p:nvPr>
        </p:nvSpPr>
        <p:spPr>
          <a:xfrm>
            <a:off x="457200" y="274638"/>
            <a:ext cx="8229600" cy="715962"/>
          </a:xfrm>
        </p:spPr>
        <p:txBody>
          <a:bodyPr/>
          <a:lstStyle/>
          <a:p>
            <a:pPr eaLnBrk="1" hangingPunct="1"/>
            <a:r>
              <a:rPr lang="en-US" dirty="0">
                <a:latin typeface="Arial" charset="0"/>
              </a:rPr>
              <a:t>How does </a:t>
            </a:r>
            <a:r>
              <a:rPr lang="en-US" dirty="0" err="1">
                <a:latin typeface="Arial" charset="0"/>
              </a:rPr>
              <a:t>Planguage</a:t>
            </a:r>
            <a:r>
              <a:rPr lang="en-US" dirty="0">
                <a:latin typeface="Arial" charset="0"/>
              </a:rPr>
              <a:t> help Reviews?</a:t>
            </a:r>
          </a:p>
        </p:txBody>
      </p:sp>
      <p:sp>
        <p:nvSpPr>
          <p:cNvPr id="87046" name="Rectangle 3"/>
          <p:cNvSpPr>
            <a:spLocks noGrp="1" noChangeArrowheads="1"/>
          </p:cNvSpPr>
          <p:nvPr>
            <p:ph type="body" idx="1"/>
          </p:nvPr>
        </p:nvSpPr>
        <p:spPr/>
        <p:txBody>
          <a:bodyPr/>
          <a:lstStyle/>
          <a:p>
            <a:pPr eaLnBrk="1" hangingPunct="1">
              <a:lnSpc>
                <a:spcPct val="90000"/>
              </a:lnSpc>
            </a:pPr>
            <a:r>
              <a:rPr lang="en-US" sz="3200">
                <a:latin typeface="Arial" charset="0"/>
              </a:rPr>
              <a:t>It ensures </a:t>
            </a:r>
          </a:p>
          <a:p>
            <a:pPr lvl="1" eaLnBrk="1" hangingPunct="1">
              <a:lnSpc>
                <a:spcPct val="90000"/>
              </a:lnSpc>
            </a:pPr>
            <a:r>
              <a:rPr lang="en-US" sz="2800" i="1">
                <a:latin typeface="Arial" charset="0"/>
                <a:ea typeface="ＭＳ Ｐゴシック" charset="0"/>
              </a:rPr>
              <a:t>intelligible</a:t>
            </a:r>
            <a:r>
              <a:rPr lang="en-US" sz="2800">
                <a:latin typeface="Arial" charset="0"/>
                <a:ea typeface="ＭＳ Ｐゴシック" charset="0"/>
              </a:rPr>
              <a:t> and </a:t>
            </a:r>
            <a:r>
              <a:rPr lang="en-US" sz="2800" i="1">
                <a:latin typeface="Arial" charset="0"/>
                <a:ea typeface="ＭＳ Ｐゴシック" charset="0"/>
              </a:rPr>
              <a:t>consistent</a:t>
            </a:r>
            <a:r>
              <a:rPr lang="en-US" sz="2800">
                <a:latin typeface="Arial" charset="0"/>
                <a:ea typeface="ＭＳ Ｐゴシック" charset="0"/>
              </a:rPr>
              <a:t> specifications </a:t>
            </a:r>
          </a:p>
          <a:p>
            <a:pPr lvl="1" eaLnBrk="1" hangingPunct="1">
              <a:lnSpc>
                <a:spcPct val="90000"/>
              </a:lnSpc>
            </a:pPr>
            <a:r>
              <a:rPr lang="en-US" sz="2800">
                <a:latin typeface="Arial" charset="0"/>
                <a:ea typeface="ＭＳ Ｐゴシック" charset="0"/>
              </a:rPr>
              <a:t>Numeric exit from SQC </a:t>
            </a:r>
            <a:r>
              <a:rPr lang="en-US" sz="2800" i="1">
                <a:latin typeface="Arial" charset="0"/>
                <a:ea typeface="ＭＳ Ｐゴシック" charset="0"/>
              </a:rPr>
              <a:t>before</a:t>
            </a:r>
            <a:r>
              <a:rPr lang="en-US" sz="2800">
                <a:latin typeface="Arial" charset="0"/>
                <a:ea typeface="ＭＳ Ｐゴシック" charset="0"/>
              </a:rPr>
              <a:t> review</a:t>
            </a:r>
          </a:p>
          <a:p>
            <a:pPr lvl="1" eaLnBrk="1" hangingPunct="1">
              <a:lnSpc>
                <a:spcPct val="90000"/>
              </a:lnSpc>
            </a:pPr>
            <a:r>
              <a:rPr lang="en-US" sz="2800">
                <a:latin typeface="Arial" charset="0"/>
                <a:ea typeface="ＭＳ Ｐゴシック" charset="0"/>
              </a:rPr>
              <a:t>so that reviews are </a:t>
            </a:r>
            <a:r>
              <a:rPr lang="en-US" sz="2800" u="sng">
                <a:latin typeface="Arial" charset="0"/>
                <a:ea typeface="ＭＳ Ｐゴシック" charset="0"/>
              </a:rPr>
              <a:t>based on a solid foundation</a:t>
            </a:r>
            <a:r>
              <a:rPr lang="en-US" sz="2800">
                <a:latin typeface="Arial" charset="0"/>
                <a:ea typeface="ＭＳ Ｐゴシック" charset="0"/>
              </a:rPr>
              <a:t> - and do not waste senior people</a:t>
            </a:r>
            <a:r>
              <a:rPr lang="ja-JP" altLang="en-US" sz="2800">
                <a:latin typeface="Arial" charset="0"/>
                <a:ea typeface="ＭＳ Ｐゴシック" charset="0"/>
              </a:rPr>
              <a:t>’</a:t>
            </a:r>
            <a:r>
              <a:rPr lang="en-US" sz="2800">
                <a:latin typeface="Arial" charset="0"/>
                <a:ea typeface="ＭＳ Ｐゴシック" charset="0"/>
              </a:rPr>
              <a:t>s time, with sloppy work</a:t>
            </a:r>
          </a:p>
        </p:txBody>
      </p:sp>
      <p:pic>
        <p:nvPicPr>
          <p:cNvPr id="870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43434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45037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4E07DF-21C5-1D48-A477-12F510F84371}" type="datetime3">
              <a:rPr lang="en-GB" sz="1400" smtClean="0"/>
              <a:t>15 January 2014</a:t>
            </a:fld>
            <a:endParaRPr lang="en-US" sz="1400"/>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326D0DD-5FF0-AD47-B455-FF957F33F1F3}" type="slidenum">
              <a:rPr lang="en-US" sz="1400"/>
              <a:pPr/>
              <a:t>89</a:t>
            </a:fld>
            <a:endParaRPr lang="en-US" sz="1400"/>
          </a:p>
        </p:txBody>
      </p:sp>
      <p:sp>
        <p:nvSpPr>
          <p:cNvPr id="88069" name="Rectangle 2"/>
          <p:cNvSpPr>
            <a:spLocks noGrp="1" noChangeArrowheads="1"/>
          </p:cNvSpPr>
          <p:nvPr>
            <p:ph type="title"/>
          </p:nvPr>
        </p:nvSpPr>
        <p:spPr/>
        <p:txBody>
          <a:bodyPr/>
          <a:lstStyle/>
          <a:p>
            <a:pPr eaLnBrk="1" hangingPunct="1"/>
            <a:r>
              <a:rPr lang="en-US">
                <a:latin typeface="Arial" charset="0"/>
              </a:rPr>
              <a:t>How does Spec QC impact competitiveness?</a:t>
            </a:r>
            <a:br>
              <a:rPr lang="en-US">
                <a:latin typeface="Arial" charset="0"/>
              </a:rPr>
            </a:br>
            <a:endParaRPr lang="en-US">
              <a:latin typeface="Arial" charset="0"/>
            </a:endParaRPr>
          </a:p>
        </p:txBody>
      </p:sp>
      <p:sp>
        <p:nvSpPr>
          <p:cNvPr id="88070" name="Rectangle 3"/>
          <p:cNvSpPr>
            <a:spLocks noGrp="1" noChangeArrowheads="1"/>
          </p:cNvSpPr>
          <p:nvPr>
            <p:ph type="body" idx="1"/>
          </p:nvPr>
        </p:nvSpPr>
        <p:spPr>
          <a:xfrm>
            <a:off x="152400" y="765750"/>
            <a:ext cx="8991600" cy="1371600"/>
          </a:xfrm>
        </p:spPr>
        <p:txBody>
          <a:bodyPr/>
          <a:lstStyle/>
          <a:p>
            <a:pPr eaLnBrk="1" hangingPunct="1"/>
            <a:r>
              <a:rPr lang="en-US" sz="2400" dirty="0">
                <a:latin typeface="Arial" charset="0"/>
              </a:rPr>
              <a:t>Indirectly</a:t>
            </a:r>
          </a:p>
          <a:p>
            <a:pPr lvl="1" eaLnBrk="1" hangingPunct="1"/>
            <a:r>
              <a:rPr lang="en-US" sz="2000" dirty="0">
                <a:latin typeface="Arial" charset="0"/>
                <a:ea typeface="ＭＳ Ｐゴシック" charset="0"/>
              </a:rPr>
              <a:t>By avoiding rework (40%+ of total project cost if you are not careful!)</a:t>
            </a:r>
          </a:p>
          <a:p>
            <a:pPr lvl="1" eaLnBrk="1" hangingPunct="1"/>
            <a:r>
              <a:rPr lang="en-US" sz="2000" dirty="0">
                <a:latin typeface="Arial" charset="0"/>
                <a:ea typeface="ＭＳ Ｐゴシック" charset="0"/>
              </a:rPr>
              <a:t>Speeds up projects by factor 2 to 3 (ex. Raytheon 95 SEI, below))</a:t>
            </a:r>
          </a:p>
        </p:txBody>
      </p:sp>
      <p:grpSp>
        <p:nvGrpSpPr>
          <p:cNvPr id="88071" name="Group 4"/>
          <p:cNvGrpSpPr>
            <a:grpSpLocks/>
          </p:cNvGrpSpPr>
          <p:nvPr/>
        </p:nvGrpSpPr>
        <p:grpSpPr bwMode="auto">
          <a:xfrm>
            <a:off x="1390650" y="2125663"/>
            <a:ext cx="6991350" cy="4503737"/>
            <a:chOff x="836" y="1155"/>
            <a:chExt cx="4404" cy="2837"/>
          </a:xfrm>
        </p:grpSpPr>
        <p:sp>
          <p:nvSpPr>
            <p:cNvPr id="88072" name="Rectangle 5"/>
            <p:cNvSpPr>
              <a:spLocks noChangeArrowheads="1"/>
            </p:cNvSpPr>
            <p:nvPr/>
          </p:nvSpPr>
          <p:spPr bwMode="auto">
            <a:xfrm>
              <a:off x="5040" y="1155"/>
              <a:ext cx="200" cy="28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880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 y="1160"/>
              <a:ext cx="4185"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 Box 7"/>
            <p:cNvSpPr txBox="1">
              <a:spLocks noChangeArrowheads="1"/>
            </p:cNvSpPr>
            <p:nvPr/>
          </p:nvSpPr>
          <p:spPr bwMode="auto">
            <a:xfrm>
              <a:off x="874" y="1244"/>
              <a:ext cx="860"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GB" sz="1800">
                  <a:latin typeface="Arial" charset="0"/>
                </a:rPr>
                <a:t>Productivity</a:t>
              </a:r>
            </a:p>
          </p:txBody>
        </p:sp>
        <p:sp>
          <p:nvSpPr>
            <p:cNvPr id="88075" name="Text Box 8"/>
            <p:cNvSpPr txBox="1">
              <a:spLocks noChangeArrowheads="1"/>
            </p:cNvSpPr>
            <p:nvPr/>
          </p:nvSpPr>
          <p:spPr bwMode="auto">
            <a:xfrm>
              <a:off x="4477" y="2086"/>
              <a:ext cx="668" cy="4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GB" sz="1800">
                  <a:latin typeface="Arial" charset="0"/>
                </a:rPr>
                <a:t>170%</a:t>
              </a:r>
              <a:br>
                <a:rPr lang="en-GB" sz="1800">
                  <a:latin typeface="Arial" charset="0"/>
                </a:rPr>
              </a:br>
              <a:r>
                <a:rPr lang="en-GB" sz="1800">
                  <a:latin typeface="Arial" charset="0"/>
                </a:rPr>
                <a:t>Increase</a:t>
              </a:r>
            </a:p>
          </p:txBody>
        </p:sp>
        <p:sp>
          <p:nvSpPr>
            <p:cNvPr id="88076" name="Rectangle 9"/>
            <p:cNvSpPr>
              <a:spLocks noChangeArrowheads="1"/>
            </p:cNvSpPr>
            <p:nvPr/>
          </p:nvSpPr>
          <p:spPr bwMode="auto">
            <a:xfrm>
              <a:off x="836" y="3710"/>
              <a:ext cx="4400" cy="2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tabLst>
                  <a:tab pos="288925" algn="ctr"/>
                  <a:tab pos="1054100" algn="ctr"/>
                  <a:tab pos="1803400" algn="ctr"/>
                  <a:tab pos="2670175" algn="ctr"/>
                  <a:tab pos="3435350" algn="ctr"/>
                  <a:tab pos="4184650" algn="ctr"/>
                  <a:tab pos="5051425" algn="ctr"/>
                  <a:tab pos="5715000" algn="ctr"/>
                </a:tabLst>
              </a:pPr>
              <a:r>
                <a:rPr lang="en-GB" sz="1800">
                  <a:latin typeface="Arial" charset="0"/>
                </a:rPr>
                <a:t>	88	89	90	91	92	93	94	95	</a:t>
              </a:r>
            </a:p>
          </p:txBody>
        </p:sp>
      </p:grpSp>
    </p:spTree>
    <p:extLst>
      <p:ext uri="{BB962C8B-B14F-4D97-AF65-F5344CB8AC3E}">
        <p14:creationId xmlns:p14="http://schemas.microsoft.com/office/powerpoint/2010/main" val="28377728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Programming Languages</a:t>
            </a:r>
            <a:endParaRPr lang="en-GB" dirty="0"/>
          </a:p>
        </p:txBody>
      </p:sp>
      <p:sp>
        <p:nvSpPr>
          <p:cNvPr id="3" name="Content Placeholder 2"/>
          <p:cNvSpPr>
            <a:spLocks noGrp="1"/>
          </p:cNvSpPr>
          <p:nvPr>
            <p:ph idx="1"/>
          </p:nvPr>
        </p:nvSpPr>
        <p:spPr/>
        <p:txBody>
          <a:bodyPr>
            <a:normAutofit fontScale="85000" lnSpcReduction="10000"/>
          </a:bodyPr>
          <a:lstStyle/>
          <a:p>
            <a:pPr marL="0" indent="0">
              <a:buNone/>
            </a:pPr>
            <a:r>
              <a:rPr lang="en-GB" dirty="0"/>
              <a:t>$ rails console</a:t>
            </a:r>
          </a:p>
          <a:p>
            <a:pPr marL="0" indent="0">
              <a:buNone/>
            </a:pPr>
            <a:r>
              <a:rPr lang="en-GB" b="1" dirty="0"/>
              <a:t>&gt;&gt; </a:t>
            </a:r>
            <a:r>
              <a:rPr lang="en-GB" dirty="0" err="1"/>
              <a:t>first_user</a:t>
            </a:r>
            <a:r>
              <a:rPr lang="en-GB" dirty="0"/>
              <a:t> = </a:t>
            </a:r>
            <a:r>
              <a:rPr lang="en-GB" dirty="0" err="1"/>
              <a:t>User.first</a:t>
            </a:r>
            <a:endParaRPr lang="en-GB" dirty="0"/>
          </a:p>
          <a:p>
            <a:pPr marL="0" indent="0">
              <a:buNone/>
            </a:pPr>
            <a:r>
              <a:rPr lang="en-GB" dirty="0"/>
              <a:t>=&gt; #&lt;User id: 1, name: "Michael </a:t>
            </a:r>
            <a:r>
              <a:rPr lang="en-GB" dirty="0" err="1"/>
              <a:t>Hartl</a:t>
            </a:r>
            <a:r>
              <a:rPr lang="en-GB" dirty="0"/>
              <a:t>", email: "</a:t>
            </a:r>
            <a:r>
              <a:rPr lang="en-GB" dirty="0" err="1"/>
              <a:t>michael@example.org</a:t>
            </a:r>
            <a:r>
              <a:rPr lang="en-GB" dirty="0"/>
              <a:t>",</a:t>
            </a:r>
          </a:p>
          <a:p>
            <a:pPr marL="0" indent="0">
              <a:buNone/>
            </a:pPr>
            <a:r>
              <a:rPr lang="en-US" dirty="0" err="1"/>
              <a:t>created_at</a:t>
            </a:r>
            <a:r>
              <a:rPr lang="en-US" dirty="0"/>
              <a:t>: "2013-03-06 02:01:31", </a:t>
            </a:r>
            <a:r>
              <a:rPr lang="en-US" dirty="0" err="1"/>
              <a:t>updated_at</a:t>
            </a:r>
            <a:r>
              <a:rPr lang="en-US" dirty="0"/>
              <a:t>: "2013-03-06 02:01:31"&gt;</a:t>
            </a:r>
          </a:p>
          <a:p>
            <a:pPr marL="0" indent="0">
              <a:buNone/>
            </a:pPr>
            <a:r>
              <a:rPr lang="en-US" b="1" dirty="0"/>
              <a:t>&gt;&gt; </a:t>
            </a:r>
            <a:r>
              <a:rPr lang="en-US" dirty="0" err="1"/>
              <a:t>first_user.microposts</a:t>
            </a:r>
            <a:endParaRPr lang="en-US" dirty="0"/>
          </a:p>
          <a:p>
            <a:pPr marL="0" indent="0">
              <a:buNone/>
            </a:pPr>
            <a:r>
              <a:rPr lang="en-US" dirty="0"/>
              <a:t>=&gt; [#&lt;</a:t>
            </a:r>
            <a:r>
              <a:rPr lang="en-US" dirty="0" err="1"/>
              <a:t>Micropost</a:t>
            </a:r>
            <a:r>
              <a:rPr lang="en-US" dirty="0"/>
              <a:t> id: 1, content: "First </a:t>
            </a:r>
            <a:r>
              <a:rPr lang="en-US" dirty="0" err="1"/>
              <a:t>micropost</a:t>
            </a:r>
            <a:r>
              <a:rPr lang="en-US" dirty="0"/>
              <a:t>!", </a:t>
            </a:r>
            <a:r>
              <a:rPr lang="en-US" dirty="0" err="1"/>
              <a:t>user_id</a:t>
            </a:r>
            <a:r>
              <a:rPr lang="en-US" dirty="0"/>
              <a:t>: 1, </a:t>
            </a:r>
            <a:r>
              <a:rPr lang="en-US" dirty="0" err="1"/>
              <a:t>created_at</a:t>
            </a:r>
            <a:r>
              <a:rPr lang="en-US" dirty="0"/>
              <a:t>:</a:t>
            </a:r>
          </a:p>
          <a:p>
            <a:pPr marL="0" indent="0">
              <a:buNone/>
            </a:pPr>
            <a:r>
              <a:rPr lang="en-US" dirty="0"/>
              <a:t>"2013-03-06 02:37:37", </a:t>
            </a:r>
            <a:r>
              <a:rPr lang="en-US" dirty="0" err="1"/>
              <a:t>updated_at</a:t>
            </a:r>
            <a:r>
              <a:rPr lang="en-US" dirty="0"/>
              <a:t>: "2013-03-06 02:37:37"&gt;, #&lt;</a:t>
            </a:r>
            <a:r>
              <a:rPr lang="en-US" dirty="0" err="1"/>
              <a:t>Micropost</a:t>
            </a:r>
            <a:r>
              <a:rPr lang="en-US" dirty="0"/>
              <a:t> id: 2,</a:t>
            </a:r>
          </a:p>
          <a:p>
            <a:pPr marL="0" indent="0">
              <a:buNone/>
            </a:pPr>
            <a:r>
              <a:rPr lang="en-US" dirty="0"/>
              <a:t>content: "Second </a:t>
            </a:r>
            <a:r>
              <a:rPr lang="en-US" dirty="0" err="1"/>
              <a:t>micropost</a:t>
            </a:r>
            <a:r>
              <a:rPr lang="en-US" dirty="0"/>
              <a:t>", </a:t>
            </a:r>
            <a:r>
              <a:rPr lang="en-US" dirty="0" err="1"/>
              <a:t>user_id</a:t>
            </a:r>
            <a:r>
              <a:rPr lang="en-US" dirty="0"/>
              <a:t>: 1, </a:t>
            </a:r>
            <a:r>
              <a:rPr lang="en-US" dirty="0" err="1"/>
              <a:t>created_at</a:t>
            </a:r>
            <a:r>
              <a:rPr lang="en-US" dirty="0"/>
              <a:t>: "2013-03-06 02:38:54",</a:t>
            </a:r>
          </a:p>
          <a:p>
            <a:pPr marL="0" indent="0">
              <a:buNone/>
            </a:pPr>
            <a:r>
              <a:rPr lang="en-US" dirty="0" err="1"/>
              <a:t>updated_at</a:t>
            </a:r>
            <a:r>
              <a:rPr lang="en-US" dirty="0"/>
              <a:t>: "2013-03-06 02:38:54"&gt;]</a:t>
            </a:r>
          </a:p>
          <a:p>
            <a:pPr marL="0" indent="0">
              <a:buNone/>
            </a:pPr>
            <a:r>
              <a:rPr lang="en-US" b="1" dirty="0"/>
              <a:t>&gt;&gt; </a:t>
            </a:r>
            <a:r>
              <a:rPr lang="en-US" dirty="0" smtClean="0"/>
              <a:t>exit</a:t>
            </a:r>
          </a:p>
          <a:p>
            <a:pPr marL="0" indent="0">
              <a:buNone/>
            </a:pPr>
            <a:endParaRPr lang="en-US" dirty="0"/>
          </a:p>
          <a:p>
            <a:pPr marL="0" indent="0">
              <a:buNone/>
            </a:pPr>
            <a:r>
              <a:rPr lang="en-US" dirty="0"/>
              <a:t>http://</a:t>
            </a:r>
            <a:r>
              <a:rPr lang="en-US" dirty="0" err="1"/>
              <a:t>ruby.railstutorial.org</a:t>
            </a:r>
            <a:r>
              <a:rPr lang="en-US" dirty="0"/>
              <a:t>/chapters/a-demo-app</a:t>
            </a:r>
            <a:endParaRPr lang="en-GB" dirty="0"/>
          </a:p>
        </p:txBody>
      </p:sp>
      <p:sp>
        <p:nvSpPr>
          <p:cNvPr id="4" name="Date Placeholder 3"/>
          <p:cNvSpPr>
            <a:spLocks noGrp="1"/>
          </p:cNvSpPr>
          <p:nvPr>
            <p:ph type="dt" sz="half" idx="10"/>
          </p:nvPr>
        </p:nvSpPr>
        <p:spPr/>
        <p:txBody>
          <a:bodyPr/>
          <a:lstStyle/>
          <a:p>
            <a:pPr>
              <a:defRPr/>
            </a:pPr>
            <a:fld id="{86CB120F-8784-5242-861C-E08A6591F4B0}" type="datetime3">
              <a:rPr lang="en-GB" smtClean="0"/>
              <a:t>15 January 2014</a:t>
            </a:fld>
            <a:endParaRPr lang="en-US"/>
          </a:p>
        </p:txBody>
      </p:sp>
      <p:sp>
        <p:nvSpPr>
          <p:cNvPr id="5" name="Footer Placeholder 4"/>
          <p:cNvSpPr>
            <a:spLocks noGrp="1"/>
          </p:cNvSpPr>
          <p:nvPr>
            <p:ph type="ftr" sz="quarter" idx="11"/>
          </p:nvPr>
        </p:nvSpPr>
        <p:spPr/>
        <p:txBody>
          <a:bodyPr/>
          <a:lstStyle/>
          <a:p>
            <a:pPr>
              <a:defRPr/>
            </a:pPr>
            <a:r>
              <a:rPr lang="en-US" smtClean="0"/>
              <a:t>Copyright Tom@Gilb.com 2014</a:t>
            </a:r>
            <a:endParaRPr lang="en-US"/>
          </a:p>
        </p:txBody>
      </p:sp>
      <p:sp>
        <p:nvSpPr>
          <p:cNvPr id="6" name="Slide Number Placeholder 5"/>
          <p:cNvSpPr>
            <a:spLocks noGrp="1"/>
          </p:cNvSpPr>
          <p:nvPr>
            <p:ph type="sldNum" sz="quarter" idx="12"/>
          </p:nvPr>
        </p:nvSpPr>
        <p:spPr/>
        <p:txBody>
          <a:bodyPr/>
          <a:lstStyle/>
          <a:p>
            <a:pPr>
              <a:defRPr/>
            </a:pPr>
            <a:fld id="{83601A48-1AA7-B342-ADED-40B21123E588}" type="slidenum">
              <a:rPr lang="en-US" smtClean="0"/>
              <a:pPr>
                <a:defRPr/>
              </a:pPr>
              <a:t>9</a:t>
            </a:fld>
            <a:endParaRPr lang="en-US"/>
          </a:p>
        </p:txBody>
      </p:sp>
      <p:pic>
        <p:nvPicPr>
          <p:cNvPr id="7" name="Picture 6"/>
          <p:cNvPicPr>
            <a:picLocks noChangeAspect="1"/>
          </p:cNvPicPr>
          <p:nvPr/>
        </p:nvPicPr>
        <p:blipFill>
          <a:blip r:embed="rId3"/>
          <a:stretch>
            <a:fillRect/>
          </a:stretch>
        </p:blipFill>
        <p:spPr>
          <a:xfrm>
            <a:off x="7523419" y="138774"/>
            <a:ext cx="1358900" cy="1612900"/>
          </a:xfrm>
          <a:prstGeom prst="rect">
            <a:avLst/>
          </a:prstGeom>
        </p:spPr>
      </p:pic>
    </p:spTree>
    <p:extLst>
      <p:ext uri="{BB962C8B-B14F-4D97-AF65-F5344CB8AC3E}">
        <p14:creationId xmlns:p14="http://schemas.microsoft.com/office/powerpoint/2010/main" val="180418675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5D95F32-7D45-BC4E-B272-EFA94574B0FC}" type="datetime3">
              <a:rPr lang="en-GB" sz="1400" smtClean="0"/>
              <a:t>15 January 2014</a:t>
            </a:fld>
            <a:endParaRPr lang="en-US" sz="1400"/>
          </a:p>
        </p:txBody>
      </p:sp>
      <p:sp>
        <p:nvSpPr>
          <p:cNvPr id="901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901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C81679F3-D2A1-6944-9A34-271625BFFCD5}" type="slidenum">
              <a:rPr lang="en-US" sz="1400"/>
              <a:pPr/>
              <a:t>90</a:t>
            </a:fld>
            <a:endParaRPr lang="en-US" sz="1400"/>
          </a:p>
        </p:txBody>
      </p:sp>
      <p:sp>
        <p:nvSpPr>
          <p:cNvPr id="90117" name="Rectangle 2"/>
          <p:cNvSpPr>
            <a:spLocks noGrp="1" noChangeArrowheads="1"/>
          </p:cNvSpPr>
          <p:nvPr>
            <p:ph type="title"/>
          </p:nvPr>
        </p:nvSpPr>
        <p:spPr/>
        <p:txBody>
          <a:bodyPr/>
          <a:lstStyle/>
          <a:p>
            <a:pPr eaLnBrk="1" hangingPunct="1"/>
            <a:r>
              <a:rPr lang="en-US" b="1">
                <a:latin typeface="TimesNewRomanPS-BoldMT" charset="0"/>
              </a:rPr>
              <a:t>POSSIBLE PURPOSES FOR USING SQC</a:t>
            </a:r>
          </a:p>
        </p:txBody>
      </p:sp>
      <p:sp>
        <p:nvSpPr>
          <p:cNvPr id="90118" name="Rectangle 3"/>
          <p:cNvSpPr>
            <a:spLocks noGrp="1" noChangeArrowheads="1"/>
          </p:cNvSpPr>
          <p:nvPr>
            <p:ph type="body" idx="1"/>
          </p:nvPr>
        </p:nvSpPr>
        <p:spPr>
          <a:xfrm>
            <a:off x="228600" y="838200"/>
            <a:ext cx="8610600" cy="5257800"/>
          </a:xfrm>
        </p:spPr>
        <p:txBody>
          <a:bodyPr/>
          <a:lstStyle/>
          <a:p>
            <a:pPr eaLnBrk="1" hangingPunct="1">
              <a:lnSpc>
                <a:spcPct val="90000"/>
              </a:lnSpc>
              <a:buFontTx/>
              <a:buNone/>
            </a:pPr>
            <a:endParaRPr lang="en-US" sz="1400" b="1">
              <a:latin typeface="Arial" charset="0"/>
            </a:endParaRPr>
          </a:p>
          <a:p>
            <a:pPr eaLnBrk="1" hangingPunct="1">
              <a:lnSpc>
                <a:spcPct val="90000"/>
              </a:lnSpc>
              <a:buFontTx/>
              <a:buNone/>
            </a:pPr>
            <a:r>
              <a:rPr lang="en-US" sz="1400" b="1">
                <a:latin typeface="Arial" charset="0"/>
              </a:rPr>
              <a:t>- Reducing Time-to-Delivery  </a:t>
            </a:r>
          </a:p>
          <a:p>
            <a:pPr eaLnBrk="1" hangingPunct="1">
              <a:lnSpc>
                <a:spcPct val="90000"/>
              </a:lnSpc>
              <a:buFontTx/>
              <a:buNone/>
            </a:pPr>
            <a:r>
              <a:rPr lang="en-US" sz="1400" b="1">
                <a:latin typeface="Arial" charset="0"/>
              </a:rPr>
              <a:t>- Measuring the Quality of a Document  </a:t>
            </a:r>
          </a:p>
          <a:p>
            <a:pPr eaLnBrk="1" hangingPunct="1">
              <a:lnSpc>
                <a:spcPct val="90000"/>
              </a:lnSpc>
              <a:buFontTx/>
              <a:buNone/>
            </a:pPr>
            <a:r>
              <a:rPr lang="en-US" sz="1400" b="1">
                <a:latin typeface="Arial" charset="0"/>
              </a:rPr>
              <a:t>- Measuring the Quality of the Process producing the Document  </a:t>
            </a:r>
          </a:p>
          <a:p>
            <a:pPr eaLnBrk="1" hangingPunct="1">
              <a:lnSpc>
                <a:spcPct val="90000"/>
              </a:lnSpc>
              <a:buFontTx/>
              <a:buNone/>
            </a:pPr>
            <a:r>
              <a:rPr lang="en-US" sz="1400" b="1">
                <a:latin typeface="Arial" charset="0"/>
              </a:rPr>
              <a:t>- Enabling Estimation of the Number of Remaining Defects  </a:t>
            </a:r>
          </a:p>
          <a:p>
            <a:pPr eaLnBrk="1" hangingPunct="1">
              <a:lnSpc>
                <a:spcPct val="90000"/>
              </a:lnSpc>
              <a:buFontTx/>
              <a:buNone/>
            </a:pPr>
            <a:r>
              <a:rPr lang="en-US" sz="1400" b="1">
                <a:latin typeface="Arial" charset="0"/>
              </a:rPr>
              <a:t>- Identifying Defects  </a:t>
            </a:r>
          </a:p>
          <a:p>
            <a:pPr eaLnBrk="1" hangingPunct="1">
              <a:lnSpc>
                <a:spcPct val="90000"/>
              </a:lnSpc>
              <a:buFontTx/>
              <a:buNone/>
            </a:pPr>
            <a:r>
              <a:rPr lang="en-US" sz="1400" b="1">
                <a:latin typeface="Arial" charset="0"/>
              </a:rPr>
              <a:t>- Removing Defects  </a:t>
            </a:r>
          </a:p>
          <a:p>
            <a:pPr eaLnBrk="1" hangingPunct="1">
              <a:lnSpc>
                <a:spcPct val="90000"/>
              </a:lnSpc>
              <a:buFontTx/>
              <a:buNone/>
            </a:pPr>
            <a:r>
              <a:rPr lang="en-US" sz="1400" b="1">
                <a:latin typeface="Arial" charset="0"/>
              </a:rPr>
              <a:t>- Preventing additional </a:t>
            </a:r>
            <a:r>
              <a:rPr lang="ja-JP" altLang="en-US" sz="1400" b="1">
                <a:latin typeface="Arial" charset="0"/>
              </a:rPr>
              <a:t>‘</a:t>
            </a:r>
            <a:r>
              <a:rPr lang="en-US" sz="1400" b="1">
                <a:latin typeface="Arial" charset="0"/>
              </a:rPr>
              <a:t>Downstream</a:t>
            </a:r>
            <a:r>
              <a:rPr lang="ja-JP" altLang="en-US" sz="1400" b="1">
                <a:latin typeface="Arial" charset="0"/>
              </a:rPr>
              <a:t>’</a:t>
            </a:r>
            <a:r>
              <a:rPr lang="en-US" sz="1400" b="1">
                <a:latin typeface="Arial" charset="0"/>
              </a:rPr>
              <a:t> Defects being generated by removing existing Defects  </a:t>
            </a:r>
          </a:p>
          <a:p>
            <a:pPr eaLnBrk="1" hangingPunct="1">
              <a:lnSpc>
                <a:spcPct val="90000"/>
              </a:lnSpc>
              <a:buFontTx/>
              <a:buNone/>
            </a:pPr>
            <a:r>
              <a:rPr lang="en-US" sz="1400" b="1">
                <a:latin typeface="Arial" charset="0"/>
              </a:rPr>
              <a:t>- Improving the Engineering Specification Process  </a:t>
            </a:r>
          </a:p>
          <a:p>
            <a:pPr eaLnBrk="1" hangingPunct="1">
              <a:lnSpc>
                <a:spcPct val="90000"/>
              </a:lnSpc>
              <a:buFontTx/>
              <a:buNone/>
            </a:pPr>
            <a:r>
              <a:rPr lang="en-US" sz="1400" b="1">
                <a:latin typeface="Arial" charset="0"/>
              </a:rPr>
              <a:t>- Improving the SQC Process  </a:t>
            </a:r>
          </a:p>
          <a:p>
            <a:pPr eaLnBrk="1" hangingPunct="1">
              <a:lnSpc>
                <a:spcPct val="90000"/>
              </a:lnSpc>
              <a:buFontTx/>
              <a:buNone/>
            </a:pPr>
            <a:r>
              <a:rPr lang="en-US" sz="1400" b="1">
                <a:latin typeface="Arial" charset="0"/>
              </a:rPr>
              <a:t>- On-the-Job Training for the Checkers  </a:t>
            </a:r>
          </a:p>
          <a:p>
            <a:pPr eaLnBrk="1" hangingPunct="1">
              <a:lnSpc>
                <a:spcPct val="90000"/>
              </a:lnSpc>
              <a:buFontTx/>
              <a:buNone/>
            </a:pPr>
            <a:r>
              <a:rPr lang="en-US" sz="1400" b="1">
                <a:latin typeface="Arial" charset="0"/>
              </a:rPr>
              <a:t>- Training the SQC Team Leader  </a:t>
            </a:r>
          </a:p>
          <a:p>
            <a:pPr eaLnBrk="1" hangingPunct="1">
              <a:lnSpc>
                <a:spcPct val="90000"/>
              </a:lnSpc>
              <a:buFontTx/>
              <a:buNone/>
            </a:pPr>
            <a:r>
              <a:rPr lang="en-US" sz="1400" b="1">
                <a:latin typeface="Arial" charset="0"/>
              </a:rPr>
              <a:t>- Certifying the SQC Team Leader  </a:t>
            </a:r>
          </a:p>
          <a:p>
            <a:pPr eaLnBrk="1" hangingPunct="1">
              <a:lnSpc>
                <a:spcPct val="90000"/>
              </a:lnSpc>
              <a:buFontTx/>
              <a:buNone/>
            </a:pPr>
            <a:r>
              <a:rPr lang="en-US" sz="1400" b="1">
                <a:latin typeface="Arial" charset="0"/>
              </a:rPr>
              <a:t>- Peer Motivation  </a:t>
            </a:r>
          </a:p>
          <a:p>
            <a:pPr eaLnBrk="1" hangingPunct="1">
              <a:lnSpc>
                <a:spcPct val="90000"/>
              </a:lnSpc>
              <a:buFontTx/>
              <a:buNone/>
            </a:pPr>
            <a:r>
              <a:rPr lang="en-US" sz="1400" b="1">
                <a:latin typeface="Arial" charset="0"/>
              </a:rPr>
              <a:t>- Motivating the Managers  </a:t>
            </a:r>
          </a:p>
          <a:p>
            <a:pPr eaLnBrk="1" hangingPunct="1">
              <a:lnSpc>
                <a:spcPct val="90000"/>
              </a:lnSpc>
              <a:buFontTx/>
              <a:buNone/>
            </a:pPr>
            <a:r>
              <a:rPr lang="en-US" sz="1400" b="1">
                <a:latin typeface="Arial" charset="0"/>
              </a:rPr>
              <a:t>- Helping the Specs Writer  </a:t>
            </a:r>
          </a:p>
          <a:p>
            <a:pPr eaLnBrk="1" hangingPunct="1">
              <a:lnSpc>
                <a:spcPct val="90000"/>
              </a:lnSpc>
              <a:buFontTx/>
              <a:buNone/>
            </a:pPr>
            <a:r>
              <a:rPr lang="en-US" sz="1400" b="1">
                <a:latin typeface="Arial" charset="0"/>
              </a:rPr>
              <a:t>- Reinforcing Conformance to Standards  </a:t>
            </a:r>
          </a:p>
          <a:p>
            <a:pPr eaLnBrk="1" hangingPunct="1">
              <a:lnSpc>
                <a:spcPct val="90000"/>
              </a:lnSpc>
              <a:buFontTx/>
              <a:buNone/>
            </a:pPr>
            <a:r>
              <a:rPr lang="en-US" sz="1400" b="1">
                <a:latin typeface="Arial" charset="0"/>
              </a:rPr>
              <a:t>- Capturing and Re-using Expert Knowledge (by use of Rules and Checklists)  </a:t>
            </a:r>
          </a:p>
          <a:p>
            <a:pPr eaLnBrk="1" hangingPunct="1">
              <a:lnSpc>
                <a:spcPct val="90000"/>
              </a:lnSpc>
              <a:buFontTx/>
              <a:buNone/>
            </a:pPr>
            <a:r>
              <a:rPr lang="en-US" sz="1400" b="1">
                <a:latin typeface="Arial" charset="0"/>
              </a:rPr>
              <a:t>- Reducing Costs  </a:t>
            </a:r>
          </a:p>
          <a:p>
            <a:pPr eaLnBrk="1" hangingPunct="1">
              <a:lnSpc>
                <a:spcPct val="90000"/>
              </a:lnSpc>
              <a:buFontTx/>
              <a:buNone/>
            </a:pPr>
            <a:r>
              <a:rPr lang="en-US" sz="1400" b="1">
                <a:latin typeface="Arial" charset="0"/>
              </a:rPr>
              <a:t>- Team Building  </a:t>
            </a:r>
          </a:p>
          <a:p>
            <a:pPr eaLnBrk="1" hangingPunct="1">
              <a:lnSpc>
                <a:spcPct val="90000"/>
              </a:lnSpc>
              <a:buFontTx/>
              <a:buNone/>
            </a:pPr>
            <a:r>
              <a:rPr lang="en-US" sz="1400" b="1">
                <a:latin typeface="Arial" charset="0"/>
              </a:rPr>
              <a:t>- Fun – a Social Occasion  </a:t>
            </a:r>
          </a:p>
          <a:p>
            <a:pPr eaLnBrk="1" hangingPunct="1">
              <a:lnSpc>
                <a:spcPct val="90000"/>
              </a:lnSpc>
              <a:buFontTx/>
              <a:buNone/>
            </a:pPr>
            <a:r>
              <a:rPr lang="en-US" sz="1400" b="1">
                <a:latin typeface="Arial" charset="0"/>
              </a:rPr>
              <a:t> </a:t>
            </a:r>
          </a:p>
        </p:txBody>
      </p:sp>
    </p:spTree>
    <p:extLst>
      <p:ext uri="{BB962C8B-B14F-4D97-AF65-F5344CB8AC3E}">
        <p14:creationId xmlns:p14="http://schemas.microsoft.com/office/powerpoint/2010/main" val="210802315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2BBEEB4-336D-CD4A-B4E1-A81436FFCAA2}" type="datetime3">
              <a:rPr lang="en-GB" sz="1400" smtClean="0"/>
              <a:t>15 January 2014</a:t>
            </a:fld>
            <a:endParaRPr lang="en-US" sz="1400"/>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1599E8E4-A958-C346-86A0-988A2598DCD1}" type="slidenum">
              <a:rPr lang="en-US" sz="1400"/>
              <a:pPr/>
              <a:t>91</a:t>
            </a:fld>
            <a:endParaRPr lang="en-US" sz="1400"/>
          </a:p>
        </p:txBody>
      </p:sp>
      <p:sp>
        <p:nvSpPr>
          <p:cNvPr id="92165" name="Rectangle 2"/>
          <p:cNvSpPr>
            <a:spLocks noGrp="1" noChangeArrowheads="1"/>
          </p:cNvSpPr>
          <p:nvPr>
            <p:ph type="title"/>
          </p:nvPr>
        </p:nvSpPr>
        <p:spPr>
          <a:xfrm>
            <a:off x="381000" y="0"/>
            <a:ext cx="8077200" cy="609600"/>
          </a:xfrm>
        </p:spPr>
        <p:txBody>
          <a:bodyPr/>
          <a:lstStyle/>
          <a:p>
            <a:pPr eaLnBrk="1" hangingPunct="1"/>
            <a:r>
              <a:rPr lang="en-US" sz="1600" b="1">
                <a:solidFill>
                  <a:srgbClr val="000000"/>
                </a:solidFill>
                <a:latin typeface="Arial" charset="0"/>
              </a:rPr>
              <a:t>Part 4: Impact Estimation Tables for quantified evaluation of design</a:t>
            </a:r>
          </a:p>
        </p:txBody>
      </p:sp>
      <p:sp>
        <p:nvSpPr>
          <p:cNvPr id="92166" name="Rectangle 3"/>
          <p:cNvSpPr>
            <a:spLocks noGrp="1" noChangeArrowheads="1"/>
          </p:cNvSpPr>
          <p:nvPr>
            <p:ph type="body" idx="1"/>
          </p:nvPr>
        </p:nvSpPr>
        <p:spPr>
          <a:xfrm>
            <a:off x="250843" y="721276"/>
            <a:ext cx="4359257" cy="5404887"/>
          </a:xfrm>
        </p:spPr>
        <p:txBody>
          <a:bodyPr/>
          <a:lstStyle/>
          <a:p>
            <a:pPr eaLnBrk="1" hangingPunct="1">
              <a:lnSpc>
                <a:spcPct val="90000"/>
              </a:lnSpc>
            </a:pPr>
            <a:r>
              <a:rPr lang="en-US" sz="2400" dirty="0">
                <a:latin typeface="Arial" charset="0"/>
              </a:rPr>
              <a:t>What is a </a:t>
            </a:r>
            <a:r>
              <a:rPr lang="ja-JP" altLang="en-US" sz="2400" dirty="0">
                <a:latin typeface="Arial" charset="0"/>
              </a:rPr>
              <a:t>‘</a:t>
            </a:r>
            <a:r>
              <a:rPr lang="en-US" sz="2400" dirty="0">
                <a:latin typeface="Arial" charset="0"/>
              </a:rPr>
              <a:t>design</a:t>
            </a:r>
            <a:r>
              <a:rPr lang="ja-JP" altLang="en-US" sz="2400" dirty="0">
                <a:latin typeface="Arial" charset="0"/>
              </a:rPr>
              <a:t>’</a:t>
            </a:r>
            <a:r>
              <a:rPr lang="en-US" sz="2400" dirty="0">
                <a:latin typeface="Arial" charset="0"/>
              </a:rPr>
              <a:t>? (architecture, solution)</a:t>
            </a:r>
          </a:p>
          <a:p>
            <a:pPr eaLnBrk="1" hangingPunct="1">
              <a:lnSpc>
                <a:spcPct val="90000"/>
              </a:lnSpc>
            </a:pPr>
            <a:r>
              <a:rPr lang="en-US" sz="2400" dirty="0">
                <a:latin typeface="Arial" charset="0"/>
              </a:rPr>
              <a:t>What are the principles of evaluating a design?</a:t>
            </a:r>
          </a:p>
          <a:p>
            <a:pPr eaLnBrk="1" hangingPunct="1">
              <a:lnSpc>
                <a:spcPct val="90000"/>
              </a:lnSpc>
            </a:pPr>
            <a:r>
              <a:rPr lang="en-US" sz="2400" dirty="0">
                <a:latin typeface="Arial" charset="0"/>
              </a:rPr>
              <a:t>How do we evaluate a single dimension of impact?</a:t>
            </a:r>
          </a:p>
          <a:p>
            <a:pPr eaLnBrk="1" hangingPunct="1">
              <a:lnSpc>
                <a:spcPct val="90000"/>
              </a:lnSpc>
            </a:pPr>
            <a:r>
              <a:rPr lang="en-US" sz="2400" dirty="0">
                <a:latin typeface="Arial" charset="0"/>
              </a:rPr>
              <a:t>How can we evaluate all dimensions of impact?</a:t>
            </a:r>
          </a:p>
          <a:p>
            <a:pPr eaLnBrk="1" hangingPunct="1">
              <a:lnSpc>
                <a:spcPct val="90000"/>
              </a:lnSpc>
            </a:pPr>
            <a:r>
              <a:rPr lang="en-US" sz="2400" dirty="0">
                <a:latin typeface="Arial" charset="0"/>
              </a:rPr>
              <a:t>What uses can we put impact estimation to?</a:t>
            </a:r>
          </a:p>
          <a:p>
            <a:pPr eaLnBrk="1" hangingPunct="1">
              <a:lnSpc>
                <a:spcPct val="90000"/>
              </a:lnSpc>
            </a:pPr>
            <a:r>
              <a:rPr lang="en-US" sz="2400" dirty="0">
                <a:latin typeface="Arial" charset="0"/>
              </a:rPr>
              <a:t>How does Impact Estimation relate to </a:t>
            </a:r>
            <a:r>
              <a:rPr lang="en-US" sz="2400" dirty="0" err="1">
                <a:latin typeface="Arial" charset="0"/>
              </a:rPr>
              <a:t>Planguage</a:t>
            </a:r>
            <a:r>
              <a:rPr lang="en-US" sz="2400" dirty="0">
                <a:latin typeface="Arial" charset="0"/>
              </a:rPr>
              <a:t>?</a:t>
            </a:r>
          </a:p>
          <a:p>
            <a:pPr eaLnBrk="1" hangingPunct="1">
              <a:lnSpc>
                <a:spcPct val="90000"/>
              </a:lnSpc>
            </a:pPr>
            <a:r>
              <a:rPr lang="en-US" sz="2400" dirty="0">
                <a:latin typeface="Arial" charset="0"/>
              </a:rPr>
              <a:t>How do we specify a design with impacts?</a:t>
            </a:r>
          </a:p>
        </p:txBody>
      </p:sp>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838200"/>
            <a:ext cx="45339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77796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AAE8614-8C58-3A44-B699-8E8E13B070D6}" type="datetime3">
              <a:rPr lang="en-GB" sz="1400" smtClean="0"/>
              <a:t>15 January 2014</a:t>
            </a:fld>
            <a:endParaRPr lang="en-US" sz="1400"/>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B8E39D2C-3B3F-E749-AEAC-23DC245B1796}" type="slidenum">
              <a:rPr lang="en-US" sz="1400"/>
              <a:pPr/>
              <a:t>92</a:t>
            </a:fld>
            <a:endParaRPr lang="en-US" sz="1400"/>
          </a:p>
        </p:txBody>
      </p:sp>
      <p:sp>
        <p:nvSpPr>
          <p:cNvPr id="94213" name="Rectangle 2"/>
          <p:cNvSpPr>
            <a:spLocks noGrp="1" noChangeArrowheads="1"/>
          </p:cNvSpPr>
          <p:nvPr>
            <p:ph type="title"/>
          </p:nvPr>
        </p:nvSpPr>
        <p:spPr>
          <a:xfrm>
            <a:off x="457200" y="-50652"/>
            <a:ext cx="8229600" cy="515329"/>
          </a:xfrm>
        </p:spPr>
        <p:txBody>
          <a:bodyPr/>
          <a:lstStyle/>
          <a:p>
            <a:pPr eaLnBrk="1" hangingPunct="1"/>
            <a:r>
              <a:rPr lang="en-US" dirty="0">
                <a:latin typeface="Arial" charset="0"/>
              </a:rPr>
              <a:t>What is a </a:t>
            </a:r>
            <a:r>
              <a:rPr lang="ja-JP" altLang="en-US" dirty="0">
                <a:latin typeface="Arial" charset="0"/>
              </a:rPr>
              <a:t>‘</a:t>
            </a:r>
            <a:r>
              <a:rPr lang="en-US" dirty="0">
                <a:latin typeface="Arial" charset="0"/>
              </a:rPr>
              <a:t>design</a:t>
            </a:r>
            <a:r>
              <a:rPr lang="ja-JP" altLang="en-US" dirty="0">
                <a:latin typeface="Arial" charset="0"/>
              </a:rPr>
              <a:t>’</a:t>
            </a:r>
            <a:r>
              <a:rPr lang="en-US" dirty="0">
                <a:latin typeface="Arial" charset="0"/>
              </a:rPr>
              <a:t>? (architecture, solution</a:t>
            </a:r>
            <a:r>
              <a:rPr lang="en-US" dirty="0" smtClean="0">
                <a:latin typeface="Arial" charset="0"/>
              </a:rPr>
              <a:t>)</a:t>
            </a:r>
            <a:endParaRPr lang="en-US" dirty="0">
              <a:latin typeface="Arial" charset="0"/>
            </a:endParaRPr>
          </a:p>
        </p:txBody>
      </p:sp>
      <p:sp>
        <p:nvSpPr>
          <p:cNvPr id="94214" name="Rectangle 3"/>
          <p:cNvSpPr>
            <a:spLocks noGrp="1" noChangeArrowheads="1"/>
          </p:cNvSpPr>
          <p:nvPr>
            <p:ph type="body" idx="1"/>
          </p:nvPr>
        </p:nvSpPr>
        <p:spPr>
          <a:xfrm>
            <a:off x="0" y="609600"/>
            <a:ext cx="4648200" cy="5943600"/>
          </a:xfrm>
        </p:spPr>
        <p:txBody>
          <a:bodyPr>
            <a:normAutofit lnSpcReduction="10000"/>
          </a:bodyPr>
          <a:lstStyle/>
          <a:p>
            <a:pPr lvl="1" eaLnBrk="1" hangingPunct="1">
              <a:lnSpc>
                <a:spcPct val="90000"/>
              </a:lnSpc>
              <a:spcBef>
                <a:spcPts val="1200"/>
              </a:spcBef>
              <a:spcAft>
                <a:spcPts val="300"/>
              </a:spcAft>
              <a:buFontTx/>
              <a:buNone/>
            </a:pPr>
            <a:r>
              <a:rPr lang="en-US" sz="2000" b="1" dirty="0">
                <a:latin typeface="Times" charset="0"/>
                <a:ea typeface="ＭＳ Ｐゴシック" charset="0"/>
              </a:rPr>
              <a:t>Design Idea	Concept *047 March 15, 2003 </a:t>
            </a:r>
          </a:p>
          <a:p>
            <a:pPr eaLnBrk="1" hangingPunct="1">
              <a:lnSpc>
                <a:spcPct val="90000"/>
              </a:lnSpc>
            </a:pPr>
            <a:r>
              <a:rPr lang="en-US" sz="2000" b="1" dirty="0">
                <a:solidFill>
                  <a:srgbClr val="0000FF"/>
                </a:solidFill>
                <a:latin typeface="Arial" charset="0"/>
              </a:rPr>
              <a:t>A design idea is anything that will satisfy some requirements. </a:t>
            </a:r>
          </a:p>
          <a:p>
            <a:pPr eaLnBrk="1" hangingPunct="1">
              <a:lnSpc>
                <a:spcPct val="90000"/>
              </a:lnSpc>
            </a:pPr>
            <a:r>
              <a:rPr lang="en-US" sz="2000" b="1" dirty="0">
                <a:solidFill>
                  <a:srgbClr val="0000FF"/>
                </a:solidFill>
                <a:latin typeface="Arial" charset="0"/>
              </a:rPr>
              <a:t>A </a:t>
            </a:r>
            <a:r>
              <a:rPr lang="en-US" sz="2000" b="1" i="1" dirty="0">
                <a:solidFill>
                  <a:srgbClr val="0000FF"/>
                </a:solidFill>
                <a:latin typeface="Arial" charset="0"/>
              </a:rPr>
              <a:t>set</a:t>
            </a:r>
            <a:r>
              <a:rPr lang="en-US" sz="2000" b="1" dirty="0">
                <a:solidFill>
                  <a:srgbClr val="0000FF"/>
                </a:solidFill>
                <a:latin typeface="Arial" charset="0"/>
              </a:rPr>
              <a:t> of design ideas is usually needed to solve a </a:t>
            </a:r>
            <a:r>
              <a:rPr lang="ja-JP" altLang="en-US" sz="2000" b="1" dirty="0">
                <a:solidFill>
                  <a:srgbClr val="0000FF"/>
                </a:solidFill>
                <a:latin typeface="Arial" charset="0"/>
              </a:rPr>
              <a:t>‘</a:t>
            </a:r>
            <a:r>
              <a:rPr lang="en-US" sz="2000" b="1" dirty="0">
                <a:solidFill>
                  <a:srgbClr val="0000FF"/>
                </a:solidFill>
                <a:latin typeface="Arial" charset="0"/>
              </a:rPr>
              <a:t>design problem</a:t>
            </a:r>
            <a:r>
              <a:rPr lang="ja-JP" altLang="en-US" sz="2000" b="1" dirty="0">
                <a:solidFill>
                  <a:srgbClr val="0000FF"/>
                </a:solidFill>
                <a:latin typeface="Arial" charset="0"/>
              </a:rPr>
              <a:t>’</a:t>
            </a:r>
            <a:r>
              <a:rPr lang="en-US" sz="2000" b="1" dirty="0">
                <a:solidFill>
                  <a:srgbClr val="0000FF"/>
                </a:solidFill>
                <a:latin typeface="Arial" charset="0"/>
              </a:rPr>
              <a:t>.</a:t>
            </a:r>
            <a:endParaRPr lang="en-US" sz="2400" dirty="0">
              <a:solidFill>
                <a:srgbClr val="0000FF"/>
              </a:solidFill>
              <a:latin typeface="Arial" charset="0"/>
            </a:endParaRPr>
          </a:p>
          <a:p>
            <a:pPr eaLnBrk="1" hangingPunct="1"/>
            <a:r>
              <a:rPr lang="en-US" sz="1200" b="1" dirty="0">
                <a:solidFill>
                  <a:srgbClr val="0000FF"/>
                </a:solidFill>
                <a:latin typeface="Arial" charset="0"/>
              </a:rPr>
              <a:t>A design is a specific idea about how to solve a defined design problem.</a:t>
            </a:r>
          </a:p>
          <a:p>
            <a:pPr eaLnBrk="1" hangingPunct="1"/>
            <a:r>
              <a:rPr lang="en-US" sz="1200" b="1" dirty="0">
                <a:solidFill>
                  <a:srgbClr val="0000FF"/>
                </a:solidFill>
                <a:latin typeface="Arial" charset="0"/>
              </a:rPr>
              <a:t>A design (or design idea: synonym) may be in our minds, spoken aloud, found to exist in existing systems, and it may be formally or informally specified (design specification).</a:t>
            </a:r>
          </a:p>
          <a:p>
            <a:pPr eaLnBrk="1" hangingPunct="1"/>
            <a:r>
              <a:rPr lang="en-US" sz="1200" b="1" dirty="0">
                <a:solidFill>
                  <a:srgbClr val="0000FF"/>
                </a:solidFill>
                <a:latin typeface="Arial" charset="0"/>
              </a:rPr>
              <a:t>A Design is a </a:t>
            </a:r>
            <a:r>
              <a:rPr lang="ja-JP" altLang="en-US" sz="1200" b="1" dirty="0">
                <a:solidFill>
                  <a:srgbClr val="0000FF"/>
                </a:solidFill>
                <a:latin typeface="Arial" charset="0"/>
              </a:rPr>
              <a:t>‘</a:t>
            </a:r>
            <a:r>
              <a:rPr lang="en-US" sz="1200" b="1" dirty="0">
                <a:solidFill>
                  <a:srgbClr val="0000FF"/>
                </a:solidFill>
                <a:latin typeface="Arial" charset="0"/>
              </a:rPr>
              <a:t>consciously selected means</a:t>
            </a:r>
            <a:r>
              <a:rPr lang="ja-JP" altLang="en-US" sz="1200" b="1" dirty="0">
                <a:solidFill>
                  <a:srgbClr val="0000FF"/>
                </a:solidFill>
                <a:latin typeface="Arial" charset="0"/>
              </a:rPr>
              <a:t>’</a:t>
            </a:r>
            <a:r>
              <a:rPr lang="en-US" sz="1200" b="1" dirty="0">
                <a:solidFill>
                  <a:srgbClr val="0000FF"/>
                </a:solidFill>
                <a:latin typeface="Arial" charset="0"/>
              </a:rPr>
              <a:t> to reach defined </a:t>
            </a:r>
            <a:r>
              <a:rPr lang="ja-JP" altLang="en-US" sz="1200" b="1" dirty="0">
                <a:solidFill>
                  <a:srgbClr val="0000FF"/>
                </a:solidFill>
                <a:latin typeface="Arial" charset="0"/>
              </a:rPr>
              <a:t>‘</a:t>
            </a:r>
            <a:r>
              <a:rPr lang="en-US" sz="1200" b="1" dirty="0">
                <a:solidFill>
                  <a:srgbClr val="0000FF"/>
                </a:solidFill>
                <a:latin typeface="Arial" charset="0"/>
              </a:rPr>
              <a:t>ends</a:t>
            </a:r>
            <a:r>
              <a:rPr lang="ja-JP" altLang="en-US" sz="1200" b="1" dirty="0">
                <a:solidFill>
                  <a:srgbClr val="0000FF"/>
                </a:solidFill>
                <a:latin typeface="Arial" charset="0"/>
              </a:rPr>
              <a:t>’</a:t>
            </a:r>
            <a:r>
              <a:rPr lang="en-US" sz="1200" b="1" dirty="0">
                <a:solidFill>
                  <a:srgbClr val="0000FF"/>
                </a:solidFill>
                <a:latin typeface="Arial" charset="0"/>
              </a:rPr>
              <a:t>.</a:t>
            </a:r>
          </a:p>
          <a:p>
            <a:pPr eaLnBrk="1" hangingPunct="1"/>
            <a:r>
              <a:rPr lang="en-US" sz="1200" b="1" dirty="0">
                <a:solidFill>
                  <a:srgbClr val="0000FF"/>
                </a:solidFill>
                <a:latin typeface="Arial" charset="0"/>
              </a:rPr>
              <a:t>A design idea must be consistent with a </a:t>
            </a:r>
            <a:r>
              <a:rPr lang="en-US" sz="1200" b="1" i="1" dirty="0">
                <a:solidFill>
                  <a:srgbClr val="0000FF"/>
                </a:solidFill>
                <a:latin typeface="Arial" charset="0"/>
              </a:rPr>
              <a:t>set</a:t>
            </a:r>
            <a:r>
              <a:rPr lang="en-US" sz="1200" b="1" dirty="0">
                <a:solidFill>
                  <a:srgbClr val="0000FF"/>
                </a:solidFill>
                <a:latin typeface="Arial" charset="0"/>
              </a:rPr>
              <a:t> of requirements, all at once. </a:t>
            </a:r>
          </a:p>
          <a:p>
            <a:pPr eaLnBrk="1" hangingPunct="1"/>
            <a:r>
              <a:rPr lang="en-US" sz="1200" b="1" dirty="0">
                <a:solidFill>
                  <a:srgbClr val="0000FF"/>
                </a:solidFill>
                <a:latin typeface="Arial" charset="0"/>
              </a:rPr>
              <a:t>It must positively serve the improvement of at least one item towards specified requirements. </a:t>
            </a:r>
          </a:p>
          <a:p>
            <a:pPr eaLnBrk="1" hangingPunct="1"/>
            <a:r>
              <a:rPr lang="en-US" sz="1200" b="1" dirty="0">
                <a:solidFill>
                  <a:srgbClr val="0000FF"/>
                </a:solidFill>
                <a:latin typeface="Arial" charset="0"/>
              </a:rPr>
              <a:t>But it must also not violate any other constraint (function, condition constraint, scalar constraint ) which it can impact. </a:t>
            </a:r>
          </a:p>
          <a:p>
            <a:pPr eaLnBrk="1" hangingPunct="1">
              <a:spcBef>
                <a:spcPts val="300"/>
              </a:spcBef>
              <a:spcAft>
                <a:spcPts val="300"/>
              </a:spcAft>
            </a:pPr>
            <a:r>
              <a:rPr lang="en-US" sz="1200" b="1" dirty="0">
                <a:solidFill>
                  <a:srgbClr val="0000FF"/>
                </a:solidFill>
                <a:latin typeface="Arial" charset="0"/>
              </a:rPr>
              <a:t>A design is different from a requirement in that it can in principle be changed at any time for a better design, which better meets the requirements. </a:t>
            </a:r>
          </a:p>
          <a:p>
            <a:pPr eaLnBrk="1" hangingPunct="1">
              <a:spcBef>
                <a:spcPts val="300"/>
              </a:spcBef>
              <a:spcAft>
                <a:spcPts val="300"/>
              </a:spcAft>
            </a:pPr>
            <a:r>
              <a:rPr lang="en-US" sz="1200" b="1" dirty="0">
                <a:solidFill>
                  <a:srgbClr val="0000FF"/>
                </a:solidFill>
                <a:latin typeface="Arial" charset="0"/>
              </a:rPr>
              <a:t>Design is not holy and fixed.</a:t>
            </a:r>
          </a:p>
        </p:txBody>
      </p:sp>
      <p:sp>
        <p:nvSpPr>
          <p:cNvPr id="94215" name="Rectangle 5"/>
          <p:cNvSpPr>
            <a:spLocks noChangeArrowheads="1"/>
          </p:cNvSpPr>
          <p:nvPr/>
        </p:nvSpPr>
        <p:spPr bwMode="auto">
          <a:xfrm>
            <a:off x="4648200" y="457200"/>
            <a:ext cx="4419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742950" lvl="1" indent="-285750" eaLnBrk="1" hangingPunct="1">
              <a:spcBef>
                <a:spcPct val="20000"/>
              </a:spcBef>
            </a:pPr>
            <a:r>
              <a:rPr lang="en-US" sz="900" b="1" u="sng">
                <a:latin typeface="Arial" charset="0"/>
              </a:rPr>
              <a:t>SCALAR REQUIREMENT SPECIFICATION</a:t>
            </a:r>
          </a:p>
          <a:p>
            <a:pPr marL="342900" indent="-342900" eaLnBrk="1" hangingPunct="1">
              <a:spcBef>
                <a:spcPct val="20000"/>
              </a:spcBef>
            </a:pPr>
            <a:r>
              <a:rPr lang="en-US" sz="1000" b="1" u="sng">
                <a:latin typeface="Arial" charset="0"/>
              </a:rPr>
              <a:t>Participation</a:t>
            </a:r>
            <a:r>
              <a:rPr lang="en-US" sz="1000" b="1">
                <a:latin typeface="Arial" charset="0"/>
              </a:rPr>
              <a:t>: Scale: % of </a:t>
            </a:r>
            <a:r>
              <a:rPr lang="en-US" sz="1000" b="1" u="sng">
                <a:latin typeface="Arial" charset="0"/>
              </a:rPr>
              <a:t>worldwide membership</a:t>
            </a:r>
            <a:r>
              <a:rPr lang="en-US" sz="1000" b="1">
                <a:latin typeface="Arial" charset="0"/>
              </a:rPr>
              <a:t> participating. Goal: 10%.</a:t>
            </a:r>
          </a:p>
          <a:p>
            <a:pPr marL="342900" indent="-342900" eaLnBrk="1" hangingPunct="1">
              <a:spcBef>
                <a:spcPct val="20000"/>
              </a:spcBef>
            </a:pPr>
            <a:r>
              <a:rPr lang="en-US" sz="1000" b="1" u="sng">
                <a:latin typeface="Arial" charset="0"/>
              </a:rPr>
              <a:t>Representation</a:t>
            </a:r>
            <a:r>
              <a:rPr lang="en-US" sz="1000" b="1">
                <a:latin typeface="Arial" charset="0"/>
              </a:rPr>
              <a:t>: Scale: % of </a:t>
            </a:r>
            <a:r>
              <a:rPr lang="en-US" sz="1000" b="1" u="sng">
                <a:latin typeface="Arial" charset="0"/>
              </a:rPr>
              <a:t>worldwide membership</a:t>
            </a:r>
            <a:r>
              <a:rPr lang="en-US" sz="1000" b="1">
                <a:latin typeface="Arial" charset="0"/>
              </a:rPr>
              <a:t> represented within defined &lt;</a:t>
            </a:r>
            <a:r>
              <a:rPr lang="en-US" sz="1000" b="1" u="sng">
                <a:latin typeface="Arial" charset="0"/>
              </a:rPr>
              <a:t>groups</a:t>
            </a:r>
            <a:r>
              <a:rPr lang="en-US" sz="1000" b="1">
                <a:latin typeface="Arial" charset="0"/>
              </a:rPr>
              <a:t>&gt;. </a:t>
            </a:r>
          </a:p>
          <a:p>
            <a:pPr marL="342900" indent="-342900" eaLnBrk="1" hangingPunct="1">
              <a:spcBef>
                <a:spcPct val="20000"/>
              </a:spcBef>
            </a:pPr>
            <a:r>
              <a:rPr lang="en-US" sz="1000" b="1">
                <a:latin typeface="Arial" charset="0"/>
              </a:rPr>
              <a:t>	Goal [Age under 25 or equating to &lt;</a:t>
            </a:r>
            <a:r>
              <a:rPr lang="en-US" sz="1000" b="1" u="sng">
                <a:latin typeface="Arial" charset="0"/>
              </a:rPr>
              <a:t>student status</a:t>
            </a:r>
            <a:r>
              <a:rPr lang="en-US" sz="1000" b="1">
                <a:latin typeface="Arial" charset="0"/>
              </a:rPr>
              <a:t>&gt;]: 10%.</a:t>
            </a:r>
          </a:p>
          <a:p>
            <a:pPr marL="342900" indent="-342900" eaLnBrk="1" hangingPunct="1">
              <a:spcBef>
                <a:spcPct val="20000"/>
              </a:spcBef>
            </a:pPr>
            <a:r>
              <a:rPr lang="en-US" sz="1000" b="1" u="sng">
                <a:latin typeface="Arial" charset="0"/>
              </a:rPr>
              <a:t>Information</a:t>
            </a:r>
            <a:r>
              <a:rPr lang="en-US" sz="1000" b="1">
                <a:latin typeface="Arial" charset="0"/>
              </a:rPr>
              <a:t>: Scale: % of </a:t>
            </a:r>
            <a:r>
              <a:rPr lang="en-US" sz="1000" b="1" u="sng">
                <a:latin typeface="Arial" charset="0"/>
              </a:rPr>
              <a:t>talks</a:t>
            </a:r>
            <a:r>
              <a:rPr lang="en-US" sz="1000" b="1">
                <a:latin typeface="Arial" charset="0"/>
              </a:rPr>
              <a:t> rated as </a:t>
            </a:r>
            <a:r>
              <a:rPr lang="ja-JP" altLang="en-US" sz="1000" b="1">
                <a:latin typeface="Arial" charset="0"/>
              </a:rPr>
              <a:t>‘</a:t>
            </a:r>
            <a:r>
              <a:rPr lang="en-US" sz="1000" b="1">
                <a:latin typeface="Arial" charset="0"/>
              </a:rPr>
              <a:t>good</a:t>
            </a:r>
            <a:r>
              <a:rPr lang="ja-JP" altLang="en-US" sz="1000" b="1">
                <a:latin typeface="Arial" charset="0"/>
              </a:rPr>
              <a:t>’</a:t>
            </a:r>
            <a:r>
              <a:rPr lang="en-US" sz="1000" b="1">
                <a:latin typeface="Arial" charset="0"/>
              </a:rPr>
              <a:t> or better (5+ on feedback sheet scale). Goal: 50%.</a:t>
            </a:r>
          </a:p>
          <a:p>
            <a:pPr marL="342900" indent="-342900" eaLnBrk="1" hangingPunct="1">
              <a:spcBef>
                <a:spcPct val="20000"/>
              </a:spcBef>
            </a:pPr>
            <a:r>
              <a:rPr lang="en-US" sz="1000" b="1" u="sng">
                <a:latin typeface="Arial" charset="0"/>
              </a:rPr>
              <a:t>Conviction</a:t>
            </a:r>
            <a:r>
              <a:rPr lang="en-US" sz="1000" b="1">
                <a:latin typeface="Arial" charset="0"/>
              </a:rPr>
              <a:t>: Scale: % </a:t>
            </a:r>
            <a:r>
              <a:rPr lang="en-US" sz="1000" b="1" u="sng">
                <a:latin typeface="Arial" charset="0"/>
              </a:rPr>
              <a:t>participants</a:t>
            </a:r>
            <a:r>
              <a:rPr lang="en-US" sz="1000" b="1">
                <a:latin typeface="Arial" charset="0"/>
              </a:rPr>
              <a:t> wanting to return </a:t>
            </a:r>
            <a:r>
              <a:rPr lang="en-US" sz="1000" b="1" u="sng">
                <a:latin typeface="Arial" charset="0"/>
              </a:rPr>
              <a:t>next conference</a:t>
            </a:r>
            <a:r>
              <a:rPr lang="en-US" sz="1000" b="1">
                <a:latin typeface="Arial" charset="0"/>
              </a:rPr>
              <a:t>.  Goal: 80%.</a:t>
            </a:r>
          </a:p>
          <a:p>
            <a:pPr marL="342900" indent="-342900" eaLnBrk="1" hangingPunct="1">
              <a:spcBef>
                <a:spcPct val="20000"/>
              </a:spcBef>
            </a:pPr>
            <a:r>
              <a:rPr lang="en-US" sz="1000" b="1" u="sng">
                <a:latin typeface="Arial" charset="0"/>
              </a:rPr>
              <a:t>Influence</a:t>
            </a:r>
            <a:r>
              <a:rPr lang="en-US" sz="1000" b="1">
                <a:latin typeface="Arial" charset="0"/>
              </a:rPr>
              <a:t>: Scale: % </a:t>
            </a:r>
            <a:r>
              <a:rPr lang="en-US" sz="1000" b="1" u="sng">
                <a:latin typeface="Arial" charset="0"/>
              </a:rPr>
              <a:t>participants</a:t>
            </a:r>
            <a:r>
              <a:rPr lang="en-US" sz="1000" b="1">
                <a:latin typeface="Arial" charset="0"/>
              </a:rPr>
              <a:t> who &lt;improve as result of the </a:t>
            </a:r>
            <a:r>
              <a:rPr lang="en-US" sz="1000" b="1" u="sng">
                <a:latin typeface="Arial" charset="0"/>
              </a:rPr>
              <a:t>conference</a:t>
            </a:r>
            <a:r>
              <a:rPr lang="en-US" sz="1000" b="1">
                <a:latin typeface="Arial" charset="0"/>
              </a:rPr>
              <a:t>&gt;.</a:t>
            </a:r>
          </a:p>
          <a:p>
            <a:pPr marL="342900" indent="-342900" eaLnBrk="1" hangingPunct="1">
              <a:spcBef>
                <a:spcPct val="20000"/>
              </a:spcBef>
            </a:pPr>
            <a:r>
              <a:rPr lang="en-US" sz="1000" b="1">
                <a:latin typeface="Arial" charset="0"/>
              </a:rPr>
              <a:t>	Past:  90%, Goal: 95%. </a:t>
            </a:r>
          </a:p>
          <a:p>
            <a:pPr marL="342900" indent="-342900" eaLnBrk="1" hangingPunct="1">
              <a:spcBef>
                <a:spcPct val="20000"/>
              </a:spcBef>
            </a:pPr>
            <a:r>
              <a:rPr lang="en-US" sz="1000" b="1" u="sng">
                <a:latin typeface="Arial" charset="0"/>
              </a:rPr>
              <a:t>Fun</a:t>
            </a:r>
            <a:r>
              <a:rPr lang="en-US" sz="1000" b="1">
                <a:latin typeface="Arial" charset="0"/>
              </a:rPr>
              <a:t>: Scale: % </a:t>
            </a:r>
            <a:r>
              <a:rPr lang="en-US" sz="1000" b="1" u="sng">
                <a:latin typeface="Arial" charset="0"/>
              </a:rPr>
              <a:t>participants</a:t>
            </a:r>
            <a:r>
              <a:rPr lang="en-US" sz="1000" b="1">
                <a:latin typeface="Arial" charset="0"/>
              </a:rPr>
              <a:t> rating the </a:t>
            </a:r>
            <a:r>
              <a:rPr lang="en-US" sz="1000" b="1" u="sng">
                <a:latin typeface="Arial" charset="0"/>
              </a:rPr>
              <a:t>conference-city quality</a:t>
            </a:r>
            <a:r>
              <a:rPr lang="en-US" sz="1000" b="1">
                <a:latin typeface="Arial" charset="0"/>
              </a:rPr>
              <a:t> as </a:t>
            </a:r>
            <a:r>
              <a:rPr lang="ja-JP" altLang="en-US" sz="1000" b="1">
                <a:latin typeface="Arial" charset="0"/>
              </a:rPr>
              <a:t>‘</a:t>
            </a:r>
            <a:r>
              <a:rPr lang="en-US" sz="1000" b="1">
                <a:latin typeface="Arial" charset="0"/>
              </a:rPr>
              <a:t>good</a:t>
            </a:r>
            <a:r>
              <a:rPr lang="ja-JP" altLang="en-US" sz="1000" b="1">
                <a:latin typeface="Arial" charset="0"/>
              </a:rPr>
              <a:t>’</a:t>
            </a:r>
            <a:r>
              <a:rPr lang="en-US" sz="1000" b="1">
                <a:latin typeface="Arial" charset="0"/>
              </a:rPr>
              <a:t> or better (5+ on </a:t>
            </a:r>
            <a:r>
              <a:rPr lang="en-US" sz="1000" b="1" u="sng">
                <a:latin typeface="Arial" charset="0"/>
              </a:rPr>
              <a:t>feedback sheet</a:t>
            </a:r>
            <a:r>
              <a:rPr lang="en-US" sz="1000" b="1">
                <a:latin typeface="Arial" charset="0"/>
              </a:rPr>
              <a:t> scale). </a:t>
            </a:r>
          </a:p>
          <a:p>
            <a:pPr marL="342900" indent="-342900" eaLnBrk="1" hangingPunct="1">
              <a:spcBef>
                <a:spcPct val="20000"/>
              </a:spcBef>
            </a:pPr>
            <a:r>
              <a:rPr lang="en-US" sz="1000" b="1">
                <a:latin typeface="Arial" charset="0"/>
              </a:rPr>
              <a:t>	Past: 45%. Plan: 60%.</a:t>
            </a:r>
          </a:p>
          <a:p>
            <a:pPr marL="342900" indent="-342900" eaLnBrk="1" hangingPunct="1">
              <a:spcBef>
                <a:spcPct val="20000"/>
              </a:spcBef>
            </a:pPr>
            <a:r>
              <a:rPr lang="en-US" sz="1000" b="1" u="sng">
                <a:latin typeface="Arial" charset="0"/>
              </a:rPr>
              <a:t>Cost</a:t>
            </a:r>
            <a:r>
              <a:rPr lang="en-US" sz="1000" b="1">
                <a:latin typeface="Arial" charset="0"/>
              </a:rPr>
              <a:t>: Resource Budget: Scale: </a:t>
            </a:r>
            <a:r>
              <a:rPr lang="en-US" sz="1000" b="1" u="sng">
                <a:latin typeface="Arial" charset="0"/>
              </a:rPr>
              <a:t>total cost</a:t>
            </a:r>
            <a:r>
              <a:rPr lang="en-US" sz="1000" b="1">
                <a:latin typeface="Arial" charset="0"/>
              </a:rPr>
              <a:t> for an individual </a:t>
            </a:r>
            <a:r>
              <a:rPr lang="en-US" sz="1000" b="1" u="sng">
                <a:latin typeface="Arial" charset="0"/>
              </a:rPr>
              <a:t>participant</a:t>
            </a:r>
            <a:r>
              <a:rPr lang="en-US" sz="1000" b="1">
                <a:latin typeface="Arial" charset="0"/>
              </a:rPr>
              <a:t> including </a:t>
            </a:r>
            <a:r>
              <a:rPr lang="en-US" sz="1000" b="1" u="sng">
                <a:latin typeface="Arial" charset="0"/>
              </a:rPr>
              <a:t>travel costs</a:t>
            </a:r>
            <a:r>
              <a:rPr lang="en-US" sz="1000" b="1">
                <a:latin typeface="Arial" charset="0"/>
              </a:rPr>
              <a:t>. </a:t>
            </a:r>
            <a:endParaRPr lang="en-US" sz="1000" b="1" u="sng">
              <a:latin typeface="Arial" charset="0"/>
            </a:endParaRPr>
          </a:p>
          <a:p>
            <a:pPr marL="342900" indent="-342900" eaLnBrk="1" hangingPunct="1">
              <a:spcBef>
                <a:spcPct val="20000"/>
              </a:spcBef>
            </a:pPr>
            <a:r>
              <a:rPr lang="en-US" sz="1000" b="1">
                <a:latin typeface="Arial" charset="0"/>
              </a:rPr>
              <a:t>	Fail: $2,000.  Goal: $1,200 or less.</a:t>
            </a:r>
          </a:p>
          <a:p>
            <a:pPr marL="1143000" lvl="2" indent="-228600" eaLnBrk="1" hangingPunct="1">
              <a:spcBef>
                <a:spcPct val="20000"/>
              </a:spcBef>
            </a:pPr>
            <a:endParaRPr lang="en-US" sz="1200">
              <a:latin typeface="Arial" charset="0"/>
            </a:endParaRPr>
          </a:p>
        </p:txBody>
      </p:sp>
      <p:sp>
        <p:nvSpPr>
          <p:cNvPr id="94216" name="Rectangle 6"/>
          <p:cNvSpPr>
            <a:spLocks noChangeArrowheads="1"/>
          </p:cNvSpPr>
          <p:nvPr/>
        </p:nvSpPr>
        <p:spPr bwMode="auto">
          <a:xfrm>
            <a:off x="4724400" y="3807800"/>
            <a:ext cx="45720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ctr" eaLnBrk="1" hangingPunct="1">
              <a:spcBef>
                <a:spcPct val="20000"/>
              </a:spcBef>
            </a:pPr>
            <a:r>
              <a:rPr lang="en-US" sz="1000" b="1" u="sng" dirty="0">
                <a:latin typeface="Arial" charset="0"/>
              </a:rPr>
              <a:t>DESIGN SPECIFICATION (simple version)</a:t>
            </a:r>
            <a:endParaRPr lang="en-US" sz="600" b="1" u="sng" dirty="0">
              <a:latin typeface="Arial" charset="0"/>
            </a:endParaRPr>
          </a:p>
          <a:p>
            <a:pPr marL="342900" indent="-342900" eaLnBrk="1" hangingPunct="1">
              <a:spcBef>
                <a:spcPct val="20000"/>
              </a:spcBef>
            </a:pPr>
            <a:r>
              <a:rPr lang="en-US" sz="600" b="1" u="sng" dirty="0">
                <a:latin typeface="Arial" charset="0"/>
              </a:rPr>
              <a:t> </a:t>
            </a:r>
            <a:r>
              <a:rPr lang="en-US" sz="1200" b="1" u="sng" dirty="0">
                <a:latin typeface="Arial" charset="0"/>
              </a:rPr>
              <a:t>Central</a:t>
            </a:r>
            <a:r>
              <a:rPr lang="en-US" sz="1200" b="1" dirty="0">
                <a:latin typeface="Arial" charset="0"/>
              </a:rPr>
              <a:t>: Choose a location in the membership center of gravity (New York?)</a:t>
            </a:r>
          </a:p>
          <a:p>
            <a:pPr marL="342900" indent="-342900" eaLnBrk="1" hangingPunct="1">
              <a:spcBef>
                <a:spcPct val="20000"/>
              </a:spcBef>
            </a:pPr>
            <a:r>
              <a:rPr lang="en-US" sz="1200" b="1" u="sng" dirty="0">
                <a:latin typeface="Arial" charset="0"/>
              </a:rPr>
              <a:t>Youth</a:t>
            </a:r>
            <a:r>
              <a:rPr lang="en-US" sz="1200" b="1" dirty="0">
                <a:latin typeface="Arial" charset="0"/>
              </a:rPr>
              <a:t>: Suggest and support local campaigns to finance </a:t>
            </a:r>
            <a:r>
              <a:rPr lang="ja-JP" altLang="en-US" sz="1200" b="1" dirty="0">
                <a:latin typeface="Arial" charset="0"/>
              </a:rPr>
              <a:t>‘</a:t>
            </a:r>
            <a:r>
              <a:rPr lang="en-US" sz="1200" b="1" dirty="0">
                <a:latin typeface="Arial" charset="0"/>
              </a:rPr>
              <a:t>sending</a:t>
            </a:r>
            <a:r>
              <a:rPr lang="ja-JP" altLang="en-US" sz="1200" b="1" dirty="0">
                <a:latin typeface="Arial" charset="0"/>
              </a:rPr>
              <a:t>’</a:t>
            </a:r>
            <a:r>
              <a:rPr lang="en-US" sz="1200" b="1" dirty="0">
                <a:latin typeface="Arial" charset="0"/>
              </a:rPr>
              <a:t> a young representative to conference.</a:t>
            </a:r>
          </a:p>
          <a:p>
            <a:pPr marL="342900" indent="-342900" eaLnBrk="1" hangingPunct="1">
              <a:spcBef>
                <a:spcPct val="20000"/>
              </a:spcBef>
            </a:pPr>
            <a:r>
              <a:rPr lang="en-US" sz="1200" b="1" u="sng" dirty="0">
                <a:latin typeface="Arial" charset="0"/>
              </a:rPr>
              <a:t>Facts</a:t>
            </a:r>
            <a:r>
              <a:rPr lang="en-US" sz="1200" b="1" dirty="0">
                <a:latin typeface="Arial" charset="0"/>
              </a:rPr>
              <a:t>: Review all submitted papers on &lt;content&gt;.</a:t>
            </a:r>
          </a:p>
          <a:p>
            <a:pPr marL="342900" indent="-342900" eaLnBrk="1" hangingPunct="1">
              <a:spcBef>
                <a:spcPct val="20000"/>
              </a:spcBef>
            </a:pPr>
            <a:r>
              <a:rPr lang="en-US" sz="1200" b="1" u="sng" dirty="0">
                <a:latin typeface="Arial" charset="0"/>
              </a:rPr>
              <a:t>London</a:t>
            </a:r>
            <a:r>
              <a:rPr lang="en-US" sz="1200" b="1" dirty="0">
                <a:latin typeface="Arial" charset="0"/>
              </a:rPr>
              <a:t>: Announce that the conference is to be in London next time.</a:t>
            </a:r>
          </a:p>
          <a:p>
            <a:pPr marL="342900" indent="-342900" eaLnBrk="1" hangingPunct="1">
              <a:spcBef>
                <a:spcPct val="20000"/>
              </a:spcBef>
            </a:pPr>
            <a:r>
              <a:rPr lang="en-US" sz="1200" b="1" u="sng" dirty="0">
                <a:latin typeface="Arial" charset="0"/>
              </a:rPr>
              <a:t>Diploma</a:t>
            </a:r>
            <a:r>
              <a:rPr lang="en-US" sz="1200" b="1" dirty="0">
                <a:latin typeface="Arial" charset="0"/>
              </a:rPr>
              <a:t>: Give diplomas for attendance, and additional diplomas for individual tutorial courses.</a:t>
            </a:r>
          </a:p>
          <a:p>
            <a:pPr marL="342900" indent="-342900" eaLnBrk="1" hangingPunct="1">
              <a:spcBef>
                <a:spcPct val="20000"/>
              </a:spcBef>
            </a:pPr>
            <a:r>
              <a:rPr lang="en-US" sz="1200" b="1" u="sng" dirty="0">
                <a:latin typeface="Arial" charset="0"/>
              </a:rPr>
              <a:t>Events</a:t>
            </a:r>
            <a:r>
              <a:rPr lang="en-US" sz="1200" b="1" dirty="0">
                <a:latin typeface="Arial" charset="0"/>
              </a:rPr>
              <a:t>: Have entertainment activities organized every evening: river tours, etc.</a:t>
            </a:r>
          </a:p>
          <a:p>
            <a:pPr marL="342900" indent="-342900" eaLnBrk="1" hangingPunct="1">
              <a:spcBef>
                <a:spcPct val="20000"/>
              </a:spcBef>
            </a:pPr>
            <a:r>
              <a:rPr lang="en-US" sz="1200" b="1" u="sng" dirty="0">
                <a:latin typeface="Arial" charset="0"/>
              </a:rPr>
              <a:t>Discounts</a:t>
            </a:r>
            <a:r>
              <a:rPr lang="en-US" sz="1200" b="1" dirty="0">
                <a:latin typeface="Arial" charset="0"/>
              </a:rPr>
              <a:t>: Get discounts on airfare and hotels.</a:t>
            </a:r>
          </a:p>
          <a:p>
            <a:pPr marL="1143000" lvl="2" indent="-228600" eaLnBrk="1" hangingPunct="1">
              <a:spcBef>
                <a:spcPct val="20000"/>
              </a:spcBef>
            </a:pPr>
            <a:endParaRPr lang="en-US" sz="600" b="1" dirty="0">
              <a:latin typeface="Arial" charset="0"/>
            </a:endParaRPr>
          </a:p>
          <a:p>
            <a:pPr marL="1143000" lvl="2" indent="-228600" eaLnBrk="1" hangingPunct="1">
              <a:spcBef>
                <a:spcPct val="20000"/>
              </a:spcBef>
            </a:pPr>
            <a:endParaRPr lang="en-US" sz="600" b="1" dirty="0">
              <a:latin typeface="Arial" charset="0"/>
            </a:endParaRPr>
          </a:p>
        </p:txBody>
      </p:sp>
    </p:spTree>
    <p:extLst>
      <p:ext uri="{BB962C8B-B14F-4D97-AF65-F5344CB8AC3E}">
        <p14:creationId xmlns:p14="http://schemas.microsoft.com/office/powerpoint/2010/main" val="119537887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690562"/>
          </a:xfrm>
          <a:ln>
            <a:solidFill>
              <a:srgbClr val="000000"/>
            </a:solidFill>
          </a:ln>
        </p:spPr>
        <p:txBody>
          <a:bodyPr>
            <a:normAutofit fontScale="90000"/>
          </a:bodyPr>
          <a:lstStyle/>
          <a:p>
            <a:r>
              <a:rPr lang="en-US" sz="2000" b="1" dirty="0" smtClean="0"/>
              <a:t>Defining a Design</a:t>
            </a:r>
            <a:r>
              <a:rPr lang="en-US" sz="2000" dirty="0" smtClean="0"/>
              <a:t>/Solution/Architecture/Strategy (</a:t>
            </a:r>
            <a:r>
              <a:rPr lang="en-US" sz="2000" dirty="0" err="1" smtClean="0"/>
              <a:t>Planguage</a:t>
            </a:r>
            <a:r>
              <a:rPr lang="en-US" sz="2000" dirty="0" smtClean="0"/>
              <a:t>, CE Design Template)</a:t>
            </a:r>
            <a:br>
              <a:rPr lang="en-US" sz="2000" dirty="0" smtClean="0"/>
            </a:br>
            <a:r>
              <a:rPr lang="en-US" sz="2000" dirty="0" smtClean="0"/>
              <a:t>1. enough detail to estimate, 2. some impact assertion, 3. Assumptions, Risks, Issues</a:t>
            </a:r>
            <a:endParaRPr lang="en-US" sz="2000" dirty="0"/>
          </a:p>
        </p:txBody>
      </p:sp>
      <p:sp>
        <p:nvSpPr>
          <p:cNvPr id="8" name="Footer Placeholder 7"/>
          <p:cNvSpPr>
            <a:spLocks noGrp="1"/>
          </p:cNvSpPr>
          <p:nvPr>
            <p:ph type="ftr" sz="quarter" idx="11"/>
          </p:nvPr>
        </p:nvSpPr>
        <p:spPr/>
        <p:txBody>
          <a:bodyPr/>
          <a:lstStyle/>
          <a:p>
            <a:r>
              <a:rPr lang="en-US" smtClean="0"/>
              <a:t>Copyright Tom@Gilb.com 2014</a:t>
            </a:r>
            <a:endParaRPr lang="en-US" dirty="0"/>
          </a:p>
        </p:txBody>
      </p:sp>
      <p:sp>
        <p:nvSpPr>
          <p:cNvPr id="9" name="Slide Number Placeholder 8"/>
          <p:cNvSpPr>
            <a:spLocks noGrp="1"/>
          </p:cNvSpPr>
          <p:nvPr>
            <p:ph type="sldNum" sz="quarter" idx="12"/>
          </p:nvPr>
        </p:nvSpPr>
        <p:spPr/>
        <p:txBody>
          <a:bodyPr/>
          <a:lstStyle/>
          <a:p>
            <a:fld id="{CBA6293D-7383-234F-8E54-523790FF221D}" type="slidenum">
              <a:rPr lang="en-US" smtClean="0"/>
              <a:t>93</a:t>
            </a:fld>
            <a:endParaRPr lang="en-US"/>
          </a:p>
        </p:txBody>
      </p:sp>
      <p:sp>
        <p:nvSpPr>
          <p:cNvPr id="4" name="Content Placeholder 3"/>
          <p:cNvSpPr>
            <a:spLocks noGrp="1"/>
          </p:cNvSpPr>
          <p:nvPr>
            <p:ph sz="half" idx="1"/>
          </p:nvPr>
        </p:nvSpPr>
        <p:spPr>
          <a:xfrm>
            <a:off x="88900" y="985070"/>
            <a:ext cx="4559300" cy="5803900"/>
          </a:xfrm>
          <a:solidFill>
            <a:schemeClr val="bg1">
              <a:lumMod val="85000"/>
            </a:schemeClr>
          </a:solidFill>
        </p:spPr>
        <p:txBody>
          <a:bodyPr>
            <a:noAutofit/>
          </a:bodyPr>
          <a:lstStyle/>
          <a:p>
            <a:pPr marL="0" lvl="0" indent="0">
              <a:buNone/>
            </a:pPr>
            <a:r>
              <a:rPr lang="en-US" sz="900" b="1" u="sng" dirty="0" smtClean="0"/>
              <a:t>Orbit Application </a:t>
            </a:r>
            <a:r>
              <a:rPr lang="en-US" sz="900" b="1" u="sng" dirty="0"/>
              <a:t>Base</a:t>
            </a:r>
            <a:r>
              <a:rPr lang="en-US" sz="900" dirty="0"/>
              <a:t>:  (formal Cross reference Tag)</a:t>
            </a:r>
          </a:p>
          <a:p>
            <a:pPr marL="0" lvl="0" indent="0">
              <a:buNone/>
            </a:pPr>
            <a:r>
              <a:rPr lang="en-US" sz="900" b="1" dirty="0"/>
              <a:t>Type</a:t>
            </a:r>
            <a:r>
              <a:rPr lang="en-US" sz="900" dirty="0"/>
              <a:t>: Primary Architecture Option</a:t>
            </a:r>
          </a:p>
          <a:p>
            <a:pPr marL="0" lvl="0" indent="0">
              <a:buNone/>
            </a:pPr>
            <a:r>
              <a:rPr lang="en-US" sz="900" dirty="0"/>
              <a:t>============ Basic Information ==========</a:t>
            </a:r>
          </a:p>
          <a:p>
            <a:pPr marL="0" lvl="0" indent="0">
              <a:buNone/>
            </a:pPr>
            <a:r>
              <a:rPr lang="en-US" sz="900" b="1" dirty="0"/>
              <a:t>Version</a:t>
            </a:r>
            <a:r>
              <a:rPr lang="en-US" sz="900" dirty="0"/>
              <a:t>: Nov. 30 </a:t>
            </a:r>
            <a:r>
              <a:rPr lang="en-US" sz="900" dirty="0" smtClean="0"/>
              <a:t>20xx  </a:t>
            </a:r>
            <a:r>
              <a:rPr lang="en-US" sz="900" dirty="0"/>
              <a:t>16:49, updated 2.Dec by telephone and in meeting. 14:34 </a:t>
            </a:r>
          </a:p>
          <a:p>
            <a:pPr marL="0" lvl="0" indent="0">
              <a:buNone/>
            </a:pPr>
            <a:r>
              <a:rPr lang="en-US" sz="900" b="1" dirty="0"/>
              <a:t>Status</a:t>
            </a:r>
            <a:r>
              <a:rPr lang="en-US" sz="900" dirty="0"/>
              <a:t>: Draft</a:t>
            </a:r>
          </a:p>
          <a:p>
            <a:pPr marL="0" lvl="0" indent="0">
              <a:buNone/>
            </a:pPr>
            <a:r>
              <a:rPr lang="en-US" sz="900" b="1" dirty="0"/>
              <a:t>Owner</a:t>
            </a:r>
            <a:r>
              <a:rPr lang="en-US" sz="900" dirty="0"/>
              <a:t>: Brent </a:t>
            </a:r>
            <a:r>
              <a:rPr lang="en-US" sz="900" dirty="0" smtClean="0"/>
              <a:t>Barclays</a:t>
            </a:r>
            <a:endParaRPr lang="en-US" sz="900" dirty="0"/>
          </a:p>
          <a:p>
            <a:pPr marL="0" lvl="0" indent="0">
              <a:buNone/>
            </a:pPr>
            <a:r>
              <a:rPr lang="en-US" sz="900" b="1" dirty="0"/>
              <a:t>Expert</a:t>
            </a:r>
            <a:r>
              <a:rPr lang="en-US" sz="900" dirty="0"/>
              <a:t>: Raj </a:t>
            </a:r>
            <a:r>
              <a:rPr lang="en-US" sz="900" dirty="0" smtClean="0"/>
              <a:t>Shell, </a:t>
            </a:r>
            <a:r>
              <a:rPr lang="en-US" sz="900" dirty="0"/>
              <a:t>London</a:t>
            </a:r>
          </a:p>
          <a:p>
            <a:pPr marL="0" lvl="0" indent="0">
              <a:buNone/>
            </a:pPr>
            <a:r>
              <a:rPr lang="en-US" sz="900" b="1" dirty="0" smtClean="0"/>
              <a:t>Authority</a:t>
            </a:r>
            <a:r>
              <a:rPr lang="en-US" sz="900" dirty="0" smtClean="0"/>
              <a:t>: for differentiating business environment characteristics, Raj Shell, Brent Barclays(for overview)</a:t>
            </a:r>
          </a:p>
          <a:p>
            <a:pPr marL="0" lvl="0" indent="0">
              <a:buNone/>
            </a:pPr>
            <a:r>
              <a:rPr lang="en-US" sz="900" b="1" dirty="0" smtClean="0"/>
              <a:t>Source</a:t>
            </a:r>
            <a:r>
              <a:rPr lang="en-US" sz="900" dirty="0"/>
              <a:t>: &lt;Source references for the information in this specification. Could include people&gt;.  Various, can be done later BB</a:t>
            </a:r>
          </a:p>
          <a:p>
            <a:pPr marL="0" lvl="0" indent="0">
              <a:buNone/>
            </a:pPr>
            <a:r>
              <a:rPr lang="en-US" sz="900" b="1" dirty="0"/>
              <a:t>Gist</a:t>
            </a:r>
            <a:r>
              <a:rPr lang="en-US" sz="900" dirty="0"/>
              <a:t>: risk and P/L aggregation service, which also provides work flow/adjustment and outbound and inbound feed support. Currently used by Rates </a:t>
            </a:r>
            <a:r>
              <a:rPr lang="en-US" sz="900" dirty="0" err="1" smtClean="0"/>
              <a:t>ExtraBusiness</a:t>
            </a:r>
            <a:r>
              <a:rPr lang="en-US" sz="900" dirty="0"/>
              <a:t>, Front Office and Middle Office, </a:t>
            </a:r>
            <a:r>
              <a:rPr lang="en-US" sz="900" dirty="0" smtClean="0"/>
              <a:t>USA </a:t>
            </a:r>
            <a:r>
              <a:rPr lang="en-US" sz="900" dirty="0"/>
              <a:t>&amp; </a:t>
            </a:r>
            <a:r>
              <a:rPr lang="en-US" sz="900" dirty="0" smtClean="0"/>
              <a:t>UK.</a:t>
            </a:r>
            <a:endParaRPr lang="en-US" sz="900" dirty="0"/>
          </a:p>
          <a:p>
            <a:pPr marL="0" lvl="0" indent="0">
              <a:buNone/>
            </a:pPr>
            <a:r>
              <a:rPr lang="en-US" sz="900" b="1" dirty="0"/>
              <a:t>Description</a:t>
            </a:r>
            <a:r>
              <a:rPr lang="en-US" sz="900" dirty="0"/>
              <a:t>: &lt;Describe the design idea in sufficient detail to support the estimated impacts and costs given below&gt;.</a:t>
            </a:r>
          </a:p>
          <a:p>
            <a:pPr marL="457200" lvl="1" indent="0">
              <a:buNone/>
            </a:pPr>
            <a:r>
              <a:rPr lang="en-US" sz="900" b="1" dirty="0"/>
              <a:t>D1</a:t>
            </a:r>
            <a:r>
              <a:rPr lang="en-US" sz="900" dirty="0"/>
              <a:t>: ETL Layer. Rules based highly configurable implementation of the ETL Pattern, which allows the data to be </a:t>
            </a:r>
            <a:r>
              <a:rPr lang="en-US" sz="900" dirty="0" err="1"/>
              <a:t>onboarded</a:t>
            </a:r>
            <a:r>
              <a:rPr lang="en-US" sz="900" dirty="0"/>
              <a:t> more quickly. Load and persist new data very quickly. With minimal development required. -&gt; </a:t>
            </a:r>
            <a:r>
              <a:rPr lang="en-US" sz="900" u="sng" dirty="0"/>
              <a:t>Business-Capability-Time-To-Market, Business Scalability</a:t>
            </a:r>
            <a:endParaRPr lang="en-US" sz="900" dirty="0"/>
          </a:p>
          <a:p>
            <a:pPr marL="457200" lvl="1" indent="0">
              <a:buNone/>
            </a:pPr>
            <a:r>
              <a:rPr lang="en-US" sz="900" b="1" dirty="0"/>
              <a:t>D2</a:t>
            </a:r>
            <a:r>
              <a:rPr lang="en-US" sz="900" dirty="0"/>
              <a:t>: high performance risk and P/L aggregation processing (Cube Building).  -&gt; </a:t>
            </a:r>
            <a:r>
              <a:rPr lang="en-US" sz="900" u="sng" dirty="0"/>
              <a:t>Timeliness, P/L Explanation, Risk &amp; P/L Understanding, Decision Support, Business Scalability, Responsiveness.</a:t>
            </a:r>
            <a:endParaRPr lang="en-US" sz="900" dirty="0"/>
          </a:p>
          <a:p>
            <a:pPr marL="457200" lvl="1" indent="0">
              <a:buNone/>
            </a:pPr>
            <a:r>
              <a:rPr lang="en-US" sz="900" b="1" dirty="0"/>
              <a:t>D3</a:t>
            </a:r>
            <a:r>
              <a:rPr lang="en-US" sz="900" dirty="0"/>
              <a:t>: </a:t>
            </a:r>
            <a:r>
              <a:rPr lang="en-US" sz="900" dirty="0" smtClean="0"/>
              <a:t>Orbit supports </a:t>
            </a:r>
            <a:r>
              <a:rPr lang="en-US" sz="900" dirty="0"/>
              <a:t>BOTH Risk and P/L  -&gt; </a:t>
            </a:r>
            <a:r>
              <a:rPr lang="en-US" sz="900" u="sng" dirty="0"/>
              <a:t>P/L Explanation, Risk &amp; P/L Consistency,  Risk &amp; P/L Understanding, Decision Support.</a:t>
            </a:r>
            <a:endParaRPr lang="en-US" sz="900" dirty="0"/>
          </a:p>
          <a:p>
            <a:pPr marL="457200" lvl="1" indent="0">
              <a:buNone/>
            </a:pPr>
            <a:r>
              <a:rPr lang="en-US" sz="900" b="1" dirty="0"/>
              <a:t>D4</a:t>
            </a:r>
            <a:r>
              <a:rPr lang="en-US" sz="900" dirty="0"/>
              <a:t>: a flexible configurable workflow tool, which can be used to easily define new workflow processes -&gt; </a:t>
            </a:r>
            <a:r>
              <a:rPr lang="en-US" sz="900" u="sng" dirty="0"/>
              <a:t>Books/Records Consistency, Business Process Effectiveness, Business Capability Time to Market.</a:t>
            </a:r>
            <a:endParaRPr lang="en-US" sz="900" dirty="0"/>
          </a:p>
          <a:p>
            <a:pPr marL="457200" lvl="1" indent="0">
              <a:buNone/>
            </a:pPr>
            <a:r>
              <a:rPr lang="en-US" sz="900" b="1" dirty="0"/>
              <a:t>D5:</a:t>
            </a:r>
            <a:r>
              <a:rPr lang="en-US" sz="900" dirty="0"/>
              <a:t> a report definition language, which provides 90+% of the business logic contained with </a:t>
            </a:r>
            <a:r>
              <a:rPr lang="en-US" sz="900" dirty="0" smtClean="0"/>
              <a:t>Orbit, </a:t>
            </a:r>
            <a:r>
              <a:rPr lang="en-US" sz="900" dirty="0"/>
              <a:t>allows a quick turnaround of new and enhanced reports with minimal regression testing and release procedure impact. -&gt; </a:t>
            </a:r>
            <a:r>
              <a:rPr lang="en-US" sz="900" u="sng" dirty="0"/>
              <a:t>P/L Explanation, Risk &amp; P/L Understanding, Business Capability Time to Market, Business Scalability.</a:t>
            </a:r>
            <a:endParaRPr lang="en-US" sz="900" dirty="0"/>
          </a:p>
          <a:p>
            <a:pPr marL="457200" lvl="1" indent="0">
              <a:buNone/>
            </a:pPr>
            <a:r>
              <a:rPr lang="en-US" sz="900" b="1" dirty="0"/>
              <a:t>D6: </a:t>
            </a:r>
            <a:r>
              <a:rPr lang="en-US" sz="900" dirty="0" smtClean="0"/>
              <a:t>Orbit GUI</a:t>
            </a:r>
            <a:r>
              <a:rPr lang="en-US" sz="900" dirty="0"/>
              <a:t>. Utilizes </a:t>
            </a:r>
            <a:r>
              <a:rPr lang="en-US" sz="900" dirty="0" smtClean="0"/>
              <a:t>an </a:t>
            </a:r>
            <a:r>
              <a:rPr lang="en-US" sz="900" dirty="0"/>
              <a:t>Outlook Explorer metaphor for ease of use, and the </a:t>
            </a:r>
            <a:r>
              <a:rPr lang="en-US" sz="900" dirty="0" err="1" smtClean="0"/>
              <a:t>Dxx</a:t>
            </a:r>
            <a:r>
              <a:rPr lang="en-US" sz="900" dirty="0" smtClean="0"/>
              <a:t> </a:t>
            </a:r>
            <a:r>
              <a:rPr lang="en-US" sz="900" dirty="0"/>
              <a:t>Express Grid Control, to provide high performance Cube Interrogation Capability. -&gt; </a:t>
            </a:r>
            <a:r>
              <a:rPr lang="en-US" sz="900" u="sng" dirty="0"/>
              <a:t>Responsiveness, People Interchangeability, Decision Support, Risk &amp; P/L Understanding.</a:t>
            </a:r>
          </a:p>
          <a:p>
            <a:pPr marL="457200" lvl="1" indent="0">
              <a:buNone/>
            </a:pPr>
            <a:r>
              <a:rPr lang="en-US" sz="900" b="1" dirty="0"/>
              <a:t>D7: </a:t>
            </a:r>
            <a:r>
              <a:rPr lang="en-US" sz="900" dirty="0"/>
              <a:t>downstream feeds. A configurable event-driven data export service, which is used to generate feeds .  -</a:t>
            </a:r>
            <a:r>
              <a:rPr lang="en-US" sz="900" u="sng" dirty="0"/>
              <a:t>&gt; Business Process Effectiveness, Business Capability Time to Market</a:t>
            </a:r>
            <a:r>
              <a:rPr lang="en-US" sz="900" u="sng" dirty="0" smtClean="0"/>
              <a:t>.</a:t>
            </a:r>
            <a:endParaRPr lang="en-US" sz="900" u="sng" dirty="0"/>
          </a:p>
          <a:p>
            <a:pPr marL="0" lvl="0" indent="0">
              <a:buNone/>
            </a:pPr>
            <a:r>
              <a:rPr lang="en-US" sz="900" b="1" dirty="0"/>
              <a:t> </a:t>
            </a:r>
            <a:endParaRPr lang="en-US" sz="900" dirty="0"/>
          </a:p>
          <a:p>
            <a:pPr marL="0" lvl="0" indent="0">
              <a:buNone/>
            </a:pPr>
            <a:r>
              <a:rPr lang="en-US" sz="900" b="1" dirty="0"/>
              <a:t> </a:t>
            </a:r>
            <a:endParaRPr lang="en-US" sz="900" dirty="0"/>
          </a:p>
          <a:p>
            <a:pPr marL="0" indent="0">
              <a:buNone/>
            </a:pPr>
            <a:endParaRPr lang="en-US" sz="900" dirty="0"/>
          </a:p>
        </p:txBody>
      </p:sp>
      <p:sp>
        <p:nvSpPr>
          <p:cNvPr id="12" name="Content Placeholder 11"/>
          <p:cNvSpPr>
            <a:spLocks noGrp="1"/>
          </p:cNvSpPr>
          <p:nvPr>
            <p:ph sz="half" idx="2"/>
          </p:nvPr>
        </p:nvSpPr>
        <p:spPr>
          <a:xfrm>
            <a:off x="4648200" y="985070"/>
            <a:ext cx="4495800" cy="5803900"/>
          </a:xfrm>
          <a:solidFill>
            <a:srgbClr val="D9D9D9"/>
          </a:solidFill>
        </p:spPr>
        <p:txBody>
          <a:bodyPr>
            <a:noAutofit/>
          </a:bodyPr>
          <a:lstStyle/>
          <a:p>
            <a:pPr marL="0" lvl="0" indent="0">
              <a:buNone/>
            </a:pPr>
            <a:r>
              <a:rPr lang="en-US" sz="900" b="1" dirty="0"/>
              <a:t>========</a:t>
            </a:r>
            <a:r>
              <a:rPr lang="en-US" sz="900" b="1" dirty="0" smtClean="0"/>
              <a:t>===========</a:t>
            </a:r>
            <a:r>
              <a:rPr lang="en-US" sz="900" b="1" dirty="0"/>
              <a:t>== Priority and Risk Management ======</a:t>
            </a:r>
            <a:r>
              <a:rPr lang="en-US" sz="900" b="1" dirty="0" smtClean="0"/>
              <a:t>=</a:t>
            </a:r>
            <a:r>
              <a:rPr lang="en-US" sz="900" dirty="0" smtClean="0"/>
              <a:t>==============</a:t>
            </a:r>
          </a:p>
          <a:p>
            <a:pPr marL="0" lvl="0" indent="0">
              <a:buNone/>
            </a:pPr>
            <a:r>
              <a:rPr lang="en-US" sz="900" b="1" dirty="0" smtClean="0"/>
              <a:t>Assumptions</a:t>
            </a:r>
            <a:r>
              <a:rPr lang="en-US" sz="900" dirty="0"/>
              <a:t>: &lt;Any assumptions that have been made&gt;.</a:t>
            </a:r>
          </a:p>
          <a:p>
            <a:pPr marL="457200" lvl="1" indent="0">
              <a:buNone/>
            </a:pPr>
            <a:r>
              <a:rPr lang="en-US" sz="900" dirty="0"/>
              <a:t>A1: </a:t>
            </a:r>
            <a:r>
              <a:rPr lang="en-US" sz="900" b="1" dirty="0"/>
              <a:t>FCCP is assumed to be a part of </a:t>
            </a:r>
            <a:r>
              <a:rPr lang="en-US" sz="900" b="1" dirty="0" smtClean="0"/>
              <a:t>Orbit.</a:t>
            </a:r>
            <a:r>
              <a:rPr lang="en-US" sz="900" dirty="0" smtClean="0"/>
              <a:t> </a:t>
            </a:r>
            <a:r>
              <a:rPr lang="en-US" sz="900" dirty="0" err="1" smtClean="0"/>
              <a:t>FCxx</a:t>
            </a:r>
            <a:r>
              <a:rPr lang="en-US" sz="900" dirty="0" smtClean="0"/>
              <a:t> </a:t>
            </a:r>
            <a:r>
              <a:rPr lang="en-US" sz="900" dirty="0"/>
              <a:t>does not currently exist and is Dec </a:t>
            </a:r>
            <a:r>
              <a:rPr lang="en-US" sz="900" dirty="0" smtClean="0"/>
              <a:t>20xx </a:t>
            </a:r>
            <a:r>
              <a:rPr lang="en-US" sz="900" dirty="0"/>
              <a:t>6 months into Requirements </a:t>
            </a:r>
            <a:r>
              <a:rPr lang="en-US" sz="900" dirty="0" smtClean="0"/>
              <a:t>Spec.   </a:t>
            </a:r>
            <a:r>
              <a:rPr lang="en-US" sz="900" dirty="0"/>
              <a:t>&lt;- Picked up by </a:t>
            </a:r>
            <a:r>
              <a:rPr lang="en-US" sz="900" dirty="0" err="1"/>
              <a:t>TsG</a:t>
            </a:r>
            <a:r>
              <a:rPr lang="en-US" sz="900" dirty="0"/>
              <a:t> from </a:t>
            </a:r>
            <a:r>
              <a:rPr lang="en-US" sz="900" dirty="0" err="1"/>
              <a:t>dec</a:t>
            </a:r>
            <a:r>
              <a:rPr lang="en-US" sz="900" dirty="0"/>
              <a:t> 2 discussions AH MA JH EC.</a:t>
            </a:r>
          </a:p>
          <a:p>
            <a:pPr marL="914400" lvl="2" indent="0">
              <a:buNone/>
            </a:pPr>
            <a:r>
              <a:rPr lang="en-US" sz="900" dirty="0"/>
              <a:t>Consequence: </a:t>
            </a:r>
            <a:r>
              <a:rPr lang="en-US" sz="900" dirty="0" err="1" smtClean="0"/>
              <a:t>FCxx</a:t>
            </a:r>
            <a:r>
              <a:rPr lang="en-US" sz="900" dirty="0" smtClean="0"/>
              <a:t> </a:t>
            </a:r>
            <a:r>
              <a:rPr lang="en-US" sz="900" dirty="0"/>
              <a:t>must be a part of the impact estimation and costs rating.</a:t>
            </a:r>
          </a:p>
          <a:p>
            <a:pPr marL="457200" lvl="1" indent="0">
              <a:buNone/>
            </a:pPr>
            <a:r>
              <a:rPr lang="en-US" sz="900" dirty="0"/>
              <a:t>A2: </a:t>
            </a:r>
            <a:r>
              <a:rPr lang="en-US" sz="900" b="1" dirty="0"/>
              <a:t>Costs</a:t>
            </a:r>
            <a:r>
              <a:rPr lang="en-US" sz="900" dirty="0"/>
              <a:t>, the development costs will not be different. All will base on a budget of say </a:t>
            </a:r>
            <a:r>
              <a:rPr lang="en-US" sz="900" dirty="0" smtClean="0"/>
              <a:t>$</a:t>
            </a:r>
            <a:r>
              <a:rPr lang="en-US" sz="900" dirty="0" err="1" smtClean="0"/>
              <a:t>nn</a:t>
            </a:r>
            <a:r>
              <a:rPr lang="en-US" sz="900" dirty="0" smtClean="0"/>
              <a:t> mm </a:t>
            </a:r>
            <a:r>
              <a:rPr lang="en-US" sz="900" dirty="0"/>
              <a:t>and 3 years. The </a:t>
            </a:r>
            <a:r>
              <a:rPr lang="en-US" sz="900" dirty="0" smtClean="0"/>
              <a:t>o+</a:t>
            </a:r>
          </a:p>
          <a:p>
            <a:pPr marL="457200" lvl="1" indent="0">
              <a:buNone/>
            </a:pPr>
            <a:r>
              <a:rPr lang="en-US" sz="900" dirty="0" smtClean="0"/>
              <a:t> costs </a:t>
            </a:r>
            <a:r>
              <a:rPr lang="en-US" sz="900" dirty="0"/>
              <a:t>may differ slightly, like </a:t>
            </a:r>
            <a:r>
              <a:rPr lang="en-US" sz="900" dirty="0" smtClean="0"/>
              <a:t>$n  </a:t>
            </a:r>
            <a:r>
              <a:rPr lang="en-US" sz="900" dirty="0"/>
              <a:t>mm for hardware. MA AH 3 </a:t>
            </a:r>
            <a:r>
              <a:rPr lang="en-US" sz="900" dirty="0" err="1"/>
              <a:t>dec</a:t>
            </a:r>
            <a:endParaRPr lang="en-US" sz="900" dirty="0"/>
          </a:p>
          <a:p>
            <a:pPr marL="457200" lvl="1" indent="0">
              <a:buNone/>
            </a:pPr>
            <a:r>
              <a:rPr lang="en-US" sz="900" dirty="0"/>
              <a:t>A3</a:t>
            </a:r>
            <a:r>
              <a:rPr lang="en-US" sz="900" dirty="0" smtClean="0"/>
              <a:t>:Boss X </a:t>
            </a:r>
            <a:r>
              <a:rPr lang="en-US" sz="900" dirty="0"/>
              <a:t>will continue to own </a:t>
            </a:r>
            <a:r>
              <a:rPr lang="en-US" sz="900" dirty="0" smtClean="0"/>
              <a:t>Orbit. </a:t>
            </a:r>
            <a:r>
              <a:rPr lang="en-US" sz="900" dirty="0"/>
              <a:t>TSG DEC </a:t>
            </a:r>
            <a:r>
              <a:rPr lang="en-US" sz="900" dirty="0" smtClean="0"/>
              <a:t>2</a:t>
            </a:r>
            <a:r>
              <a:rPr lang="en-US" sz="900" dirty="0"/>
              <a:t> </a:t>
            </a:r>
          </a:p>
          <a:p>
            <a:pPr marL="457200" lvl="1" indent="0">
              <a:buNone/>
            </a:pPr>
            <a:r>
              <a:rPr lang="en-US" sz="900" dirty="0"/>
              <a:t>A4: the schedule, 3 years, will constrained to a scope we can in fact deliver, OR we will be given additional budget. If not “I would have a problem”  &lt;- BB</a:t>
            </a:r>
          </a:p>
          <a:p>
            <a:pPr marL="457200" lvl="1" indent="0">
              <a:buNone/>
            </a:pPr>
            <a:r>
              <a:rPr lang="en-US" sz="900" dirty="0"/>
              <a:t>A5: the cost of expanding </a:t>
            </a:r>
            <a:r>
              <a:rPr lang="en-US" sz="900" dirty="0" smtClean="0"/>
              <a:t>Orbit </a:t>
            </a:r>
            <a:r>
              <a:rPr lang="en-US" sz="900" dirty="0"/>
              <a:t>will not be prohibitive. &lt;- BB 2 </a:t>
            </a:r>
            <a:r>
              <a:rPr lang="en-US" sz="900" dirty="0" err="1"/>
              <a:t>dec</a:t>
            </a:r>
            <a:endParaRPr lang="en-US" sz="900" dirty="0"/>
          </a:p>
          <a:p>
            <a:pPr marL="457200" lvl="1" indent="0">
              <a:buNone/>
            </a:pPr>
            <a:r>
              <a:rPr lang="en-US" sz="900" dirty="0"/>
              <a:t>A6: we have made the assumption that we can integrate </a:t>
            </a:r>
            <a:r>
              <a:rPr lang="en-US" sz="900" dirty="0" err="1" smtClean="0"/>
              <a:t>Oribit</a:t>
            </a:r>
            <a:r>
              <a:rPr lang="en-US" sz="900" dirty="0" smtClean="0"/>
              <a:t> </a:t>
            </a:r>
            <a:r>
              <a:rPr lang="en-US" sz="900" dirty="0"/>
              <a:t>with </a:t>
            </a:r>
            <a:r>
              <a:rPr lang="en-US" sz="900" dirty="0" smtClean="0"/>
              <a:t>PX+ </a:t>
            </a:r>
            <a:r>
              <a:rPr lang="en-US" sz="900" dirty="0"/>
              <a:t>in a sensible way, even in the short term &lt;- </a:t>
            </a:r>
            <a:r>
              <a:rPr lang="en-US" sz="900" dirty="0" smtClean="0"/>
              <a:t>BB</a:t>
            </a:r>
            <a:endParaRPr lang="en-US" sz="900" dirty="0"/>
          </a:p>
          <a:p>
            <a:pPr marL="0" lvl="0" indent="0">
              <a:buNone/>
            </a:pPr>
            <a:r>
              <a:rPr lang="en-US" sz="900" b="1" dirty="0"/>
              <a:t>Dependencies</a:t>
            </a:r>
            <a:r>
              <a:rPr lang="en-US" sz="900" dirty="0"/>
              <a:t>: &lt;State any dependencies for this design idea&gt;.</a:t>
            </a:r>
          </a:p>
          <a:p>
            <a:pPr marL="457200" lvl="1" indent="0">
              <a:buNone/>
            </a:pPr>
            <a:r>
              <a:rPr lang="en-US" sz="900" dirty="0"/>
              <a:t>D1: </a:t>
            </a:r>
            <a:r>
              <a:rPr lang="en-US" sz="900" dirty="0" err="1" smtClean="0"/>
              <a:t>FCxx</a:t>
            </a:r>
            <a:r>
              <a:rPr lang="en-US" sz="900" dirty="0" smtClean="0"/>
              <a:t> </a:t>
            </a:r>
            <a:r>
              <a:rPr lang="en-US" sz="900" dirty="0"/>
              <a:t>replaces </a:t>
            </a:r>
            <a:r>
              <a:rPr lang="en-US" sz="900" dirty="0" err="1" smtClean="0"/>
              <a:t>Px</a:t>
            </a:r>
            <a:r>
              <a:rPr lang="en-US" sz="900" dirty="0" smtClean="0"/>
              <a:t>+ </a:t>
            </a:r>
            <a:r>
              <a:rPr lang="en-US" sz="900" dirty="0"/>
              <a:t>in time. ? </a:t>
            </a:r>
            <a:r>
              <a:rPr lang="en-US" sz="900" dirty="0" err="1"/>
              <a:t>tsg</a:t>
            </a:r>
            <a:r>
              <a:rPr lang="en-US" sz="900" dirty="0"/>
              <a:t> </a:t>
            </a:r>
            <a:r>
              <a:rPr lang="en-US" sz="900" dirty="0" smtClean="0"/>
              <a:t>2.12</a:t>
            </a:r>
            <a:endParaRPr lang="en-US" sz="900" dirty="0"/>
          </a:p>
          <a:p>
            <a:pPr marL="0" lvl="0" indent="0">
              <a:buNone/>
            </a:pPr>
            <a:r>
              <a:rPr lang="en-US" sz="900" b="1" dirty="0"/>
              <a:t>Risks</a:t>
            </a:r>
            <a:r>
              <a:rPr lang="en-US" sz="900" dirty="0"/>
              <a:t>: &lt;Name or refer to tags of any factors, which could threaten your estimated impacts&gt;.</a:t>
            </a:r>
          </a:p>
          <a:p>
            <a:pPr marL="457200" lvl="1" indent="0">
              <a:buNone/>
            </a:pPr>
            <a:r>
              <a:rPr lang="en-US" sz="900" dirty="0"/>
              <a:t>R1. </a:t>
            </a:r>
            <a:r>
              <a:rPr lang="en-US" sz="900" dirty="0" err="1" smtClean="0"/>
              <a:t>FCxx</a:t>
            </a:r>
            <a:r>
              <a:rPr lang="en-US" sz="900" dirty="0" smtClean="0"/>
              <a:t> </a:t>
            </a:r>
            <a:r>
              <a:rPr lang="en-US" sz="900" dirty="0"/>
              <a:t>is delayed. Mitigation: continue to use </a:t>
            </a:r>
            <a:r>
              <a:rPr lang="en-US" sz="900" dirty="0" err="1" smtClean="0"/>
              <a:t>Pxx</a:t>
            </a:r>
            <a:r>
              <a:rPr lang="en-US" sz="900" dirty="0" smtClean="0"/>
              <a:t>    </a:t>
            </a:r>
            <a:r>
              <a:rPr lang="en-US" sz="900" dirty="0"/>
              <a:t>&lt;- </a:t>
            </a:r>
            <a:r>
              <a:rPr lang="en-US" sz="900" dirty="0" err="1"/>
              <a:t>tsg</a:t>
            </a:r>
            <a:r>
              <a:rPr lang="en-US" sz="900" dirty="0"/>
              <a:t> 2.12</a:t>
            </a:r>
          </a:p>
          <a:p>
            <a:pPr marL="457200" lvl="1" indent="0">
              <a:buNone/>
            </a:pPr>
            <a:r>
              <a:rPr lang="en-US" sz="900" dirty="0"/>
              <a:t>R2: the technical </a:t>
            </a:r>
            <a:r>
              <a:rPr lang="en-US" sz="900" b="1" dirty="0"/>
              <a:t>integration</a:t>
            </a:r>
            <a:r>
              <a:rPr lang="en-US" sz="900" dirty="0"/>
              <a:t> of </a:t>
            </a:r>
            <a:r>
              <a:rPr lang="en-US" sz="900" dirty="0" err="1" smtClean="0"/>
              <a:t>Px</a:t>
            </a:r>
            <a:r>
              <a:rPr lang="en-US" sz="900" dirty="0" smtClean="0"/>
              <a:t>+ </a:t>
            </a:r>
            <a:r>
              <a:rPr lang="en-US" sz="900" dirty="0"/>
              <a:t>is not as easy as </a:t>
            </a:r>
            <a:r>
              <a:rPr lang="en-US" sz="900" dirty="0" smtClean="0"/>
              <a:t>thought &amp; we </a:t>
            </a:r>
            <a:r>
              <a:rPr lang="en-US" sz="900" dirty="0"/>
              <a:t>must redevelop </a:t>
            </a:r>
            <a:r>
              <a:rPr lang="en-US" sz="900" dirty="0" err="1" smtClean="0"/>
              <a:t>Oribit</a:t>
            </a:r>
            <a:endParaRPr lang="en-US" sz="900" dirty="0"/>
          </a:p>
          <a:p>
            <a:pPr marL="457200" lvl="1" indent="0">
              <a:buNone/>
            </a:pPr>
            <a:r>
              <a:rPr lang="en-US" sz="900" dirty="0"/>
              <a:t>R3: the and or scalability and cost of </a:t>
            </a:r>
            <a:r>
              <a:rPr lang="en-US" sz="900" b="1" dirty="0"/>
              <a:t>coherence</a:t>
            </a:r>
            <a:r>
              <a:rPr lang="en-US" sz="900" dirty="0"/>
              <a:t> will not allow us to meet the delivery.</a:t>
            </a:r>
          </a:p>
          <a:p>
            <a:pPr marL="457200" lvl="1" indent="0">
              <a:buNone/>
            </a:pPr>
            <a:r>
              <a:rPr lang="en-US" sz="900" dirty="0"/>
              <a:t>R4: </a:t>
            </a:r>
            <a:r>
              <a:rPr lang="en-US" sz="900" b="1" dirty="0"/>
              <a:t>scalability</a:t>
            </a:r>
            <a:r>
              <a:rPr lang="en-US" sz="900" dirty="0"/>
              <a:t> of </a:t>
            </a:r>
            <a:r>
              <a:rPr lang="en-US" sz="900" dirty="0" smtClean="0"/>
              <a:t>Orbit </a:t>
            </a:r>
            <a:r>
              <a:rPr lang="en-US" sz="900" dirty="0"/>
              <a:t>team and infrastructure, first year especially &lt;- BB. People, environments, etc.</a:t>
            </a:r>
          </a:p>
          <a:p>
            <a:pPr marL="457200" lvl="1" indent="0">
              <a:buNone/>
            </a:pPr>
            <a:r>
              <a:rPr lang="en-US" sz="900" dirty="0"/>
              <a:t>R5: re Cross Desk reporting Requirement, major impact on technical design. </a:t>
            </a:r>
            <a:r>
              <a:rPr lang="en-US" sz="900" b="1" dirty="0"/>
              <a:t>Solution not currently known</a:t>
            </a:r>
            <a:r>
              <a:rPr lang="en-US" sz="900" dirty="0"/>
              <a:t>. Risk no solution allowing us to report all P/L</a:t>
            </a:r>
          </a:p>
          <a:p>
            <a:pPr marL="0" lvl="0" indent="0">
              <a:buNone/>
            </a:pPr>
            <a:r>
              <a:rPr lang="en-US" sz="900" dirty="0"/>
              <a:t> </a:t>
            </a:r>
            <a:r>
              <a:rPr lang="en-US" sz="900" b="1" dirty="0" smtClean="0"/>
              <a:t>Issues</a:t>
            </a:r>
            <a:r>
              <a:rPr lang="en-US" sz="900" dirty="0"/>
              <a:t>: &lt;Unresolved concerns or problems in the specification or the system&gt;.</a:t>
            </a:r>
          </a:p>
          <a:p>
            <a:pPr marL="457200" lvl="1" indent="0">
              <a:buNone/>
            </a:pPr>
            <a:r>
              <a:rPr lang="en-US" sz="900" dirty="0"/>
              <a:t>I1: Do we need to put the fact that we own </a:t>
            </a:r>
            <a:r>
              <a:rPr lang="en-US" sz="900" dirty="0" smtClean="0"/>
              <a:t>Orbit </a:t>
            </a:r>
            <a:r>
              <a:rPr lang="en-US" sz="900" dirty="0"/>
              <a:t>into the objectives (Ownership). MA said, other agreed this is a huge differentiator. Dec 2.</a:t>
            </a:r>
          </a:p>
          <a:p>
            <a:pPr marL="457200" lvl="1" indent="0">
              <a:buNone/>
            </a:pPr>
            <a:r>
              <a:rPr lang="en-US" sz="900" dirty="0"/>
              <a:t>I2: what are the time scales and scope now? Unclear now BB</a:t>
            </a:r>
          </a:p>
          <a:p>
            <a:pPr marL="457200" lvl="1" indent="0">
              <a:buNone/>
            </a:pPr>
            <a:r>
              <a:rPr lang="en-US" sz="900" dirty="0"/>
              <a:t>I3: what will the success factors be? We don’t know what we are actually being asked to do. BB 2 </a:t>
            </a:r>
            <a:r>
              <a:rPr lang="en-US" sz="900" dirty="0" err="1"/>
              <a:t>dec</a:t>
            </a:r>
            <a:r>
              <a:rPr lang="en-US" sz="900" dirty="0"/>
              <a:t> </a:t>
            </a:r>
            <a:r>
              <a:rPr lang="en-US" sz="900" dirty="0" smtClean="0"/>
              <a:t>20xx</a:t>
            </a:r>
            <a:endParaRPr lang="en-US" sz="900" dirty="0"/>
          </a:p>
          <a:p>
            <a:pPr marL="457200" lvl="1" indent="0">
              <a:buNone/>
            </a:pPr>
            <a:r>
              <a:rPr lang="en-US" sz="900" dirty="0"/>
              <a:t>I4: for the business other than flow options, there is still a lack of clarity as to what the requirements are and how they might differ from </a:t>
            </a:r>
            <a:r>
              <a:rPr lang="en-US" sz="900" dirty="0" smtClean="0"/>
              <a:t>Extra </a:t>
            </a:r>
            <a:r>
              <a:rPr lang="en-US" sz="900" dirty="0"/>
              <a:t>and Flow Options. BB</a:t>
            </a:r>
          </a:p>
          <a:p>
            <a:pPr marL="457200" lvl="1" indent="0">
              <a:buNone/>
            </a:pPr>
            <a:r>
              <a:rPr lang="en-US" sz="900" dirty="0"/>
              <a:t>I5: the degree to which this option will be seen to be useful without Intra Day. BB 2 </a:t>
            </a:r>
            <a:r>
              <a:rPr lang="en-US" sz="900" dirty="0" err="1" smtClean="0"/>
              <a:t>dec</a:t>
            </a:r>
            <a:r>
              <a:rPr lang="en-US" sz="900" dirty="0" smtClean="0"/>
              <a:t> </a:t>
            </a:r>
            <a:endParaRPr lang="en-US" sz="900" dirty="0"/>
          </a:p>
          <a:p>
            <a:pPr marL="0" indent="0">
              <a:buNone/>
            </a:pPr>
            <a:endParaRPr lang="en-US" sz="900" dirty="0"/>
          </a:p>
        </p:txBody>
      </p:sp>
      <p:sp>
        <p:nvSpPr>
          <p:cNvPr id="13" name="TextBox 12"/>
          <p:cNvSpPr txBox="1"/>
          <p:nvPr/>
        </p:nvSpPr>
        <p:spPr>
          <a:xfrm>
            <a:off x="152400" y="-63500"/>
            <a:ext cx="7182450" cy="369332"/>
          </a:xfrm>
          <a:prstGeom prst="rect">
            <a:avLst/>
          </a:prstGeom>
          <a:noFill/>
        </p:spPr>
        <p:txBody>
          <a:bodyPr wrap="none" rtlCol="0">
            <a:spAutoFit/>
          </a:bodyPr>
          <a:lstStyle/>
          <a:p>
            <a:r>
              <a:rPr lang="en-US" dirty="0" smtClean="0"/>
              <a:t>See enlarged view of this slide in following slides. This is a 1-page overview</a:t>
            </a:r>
            <a:endParaRPr lang="en-US" dirty="0"/>
          </a:p>
        </p:txBody>
      </p:sp>
      <p:sp>
        <p:nvSpPr>
          <p:cNvPr id="2" name="Date Placeholder 1"/>
          <p:cNvSpPr>
            <a:spLocks noGrp="1"/>
          </p:cNvSpPr>
          <p:nvPr>
            <p:ph type="dt" sz="half" idx="10"/>
          </p:nvPr>
        </p:nvSpPr>
        <p:spPr/>
        <p:txBody>
          <a:bodyPr/>
          <a:lstStyle/>
          <a:p>
            <a:pPr>
              <a:defRPr/>
            </a:pPr>
            <a:fld id="{264706EF-1B06-6C43-8DAD-D8D63415B64C}" type="datetime3">
              <a:rPr lang="en-GB" smtClean="0"/>
              <a:t>15 January 2014</a:t>
            </a:fld>
            <a:endParaRPr lang="en-US"/>
          </a:p>
        </p:txBody>
      </p:sp>
    </p:spTree>
    <p:extLst>
      <p:ext uri="{BB962C8B-B14F-4D97-AF65-F5344CB8AC3E}">
        <p14:creationId xmlns:p14="http://schemas.microsoft.com/office/powerpoint/2010/main" val="13266921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258762"/>
          </a:xfrm>
        </p:spPr>
        <p:txBody>
          <a:bodyPr>
            <a:noAutofit/>
          </a:bodyPr>
          <a:lstStyle/>
          <a:p>
            <a:r>
              <a:rPr lang="en-US" sz="2000" dirty="0" smtClean="0"/>
              <a:t>Design Spec Enlarged 1 of 2</a:t>
            </a:r>
            <a:endParaRPr lang="en-US" sz="2000" dirty="0"/>
          </a:p>
        </p:txBody>
      </p:sp>
      <p:sp>
        <p:nvSpPr>
          <p:cNvPr id="8" name="Text Placeholder 7"/>
          <p:cNvSpPr>
            <a:spLocks noGrp="1"/>
          </p:cNvSpPr>
          <p:nvPr>
            <p:ph type="body" idx="1"/>
          </p:nvPr>
        </p:nvSpPr>
        <p:spPr>
          <a:xfrm>
            <a:off x="127000" y="455613"/>
            <a:ext cx="2603500" cy="293687"/>
          </a:xfrm>
        </p:spPr>
        <p:txBody>
          <a:bodyPr>
            <a:normAutofit fontScale="85000" lnSpcReduction="20000"/>
          </a:bodyPr>
          <a:lstStyle/>
          <a:p>
            <a:r>
              <a:rPr lang="en-US" sz="1800" dirty="0" smtClean="0"/>
              <a:t>Spec Headers</a:t>
            </a:r>
            <a:endParaRPr lang="en-US" sz="1800" dirty="0"/>
          </a:p>
        </p:txBody>
      </p:sp>
      <p:sp>
        <p:nvSpPr>
          <p:cNvPr id="3" name="Content Placeholder 2"/>
          <p:cNvSpPr>
            <a:spLocks noGrp="1"/>
          </p:cNvSpPr>
          <p:nvPr>
            <p:ph sz="half" idx="2"/>
          </p:nvPr>
        </p:nvSpPr>
        <p:spPr>
          <a:xfrm>
            <a:off x="127000" y="785934"/>
            <a:ext cx="2603500" cy="5767266"/>
          </a:xfrm>
          <a:ln>
            <a:solidFill>
              <a:srgbClr val="000000"/>
            </a:solidFill>
          </a:ln>
        </p:spPr>
        <p:txBody>
          <a:bodyPr>
            <a:noAutofit/>
          </a:bodyPr>
          <a:lstStyle/>
          <a:p>
            <a:pPr marL="0" lvl="0" indent="0">
              <a:buNone/>
            </a:pPr>
            <a:r>
              <a:rPr lang="en-US" sz="1200" b="1" u="sng" dirty="0"/>
              <a:t>Orbit Application Base</a:t>
            </a:r>
            <a:r>
              <a:rPr lang="en-US" sz="1200" dirty="0"/>
              <a:t>:  (formal Cross reference Tag)</a:t>
            </a:r>
          </a:p>
          <a:p>
            <a:pPr marL="0" lvl="0" indent="0">
              <a:buNone/>
            </a:pPr>
            <a:endParaRPr lang="en-US" sz="1200" b="1" dirty="0" smtClean="0"/>
          </a:p>
          <a:p>
            <a:pPr marL="0" lvl="0" indent="0">
              <a:buNone/>
            </a:pPr>
            <a:r>
              <a:rPr lang="en-US" sz="1200" b="1" dirty="0" smtClean="0"/>
              <a:t>Type</a:t>
            </a:r>
            <a:r>
              <a:rPr lang="en-US" sz="1200" dirty="0"/>
              <a:t>: Primary Architecture Option</a:t>
            </a:r>
          </a:p>
          <a:p>
            <a:pPr marL="0" lvl="0" indent="0">
              <a:buNone/>
            </a:pPr>
            <a:endParaRPr lang="en-US" sz="1200" dirty="0" smtClean="0"/>
          </a:p>
          <a:p>
            <a:pPr marL="0" lvl="0" indent="0">
              <a:buNone/>
            </a:pPr>
            <a:r>
              <a:rPr lang="en-US" sz="1200" dirty="0" smtClean="0"/>
              <a:t>=</a:t>
            </a:r>
            <a:r>
              <a:rPr lang="en-US" sz="1200" dirty="0"/>
              <a:t>=== Basic Information =========</a:t>
            </a:r>
            <a:r>
              <a:rPr lang="en-US" sz="1200" dirty="0" smtClean="0"/>
              <a:t>=</a:t>
            </a:r>
            <a:endParaRPr lang="en-US" sz="1200" b="1" dirty="0" smtClean="0"/>
          </a:p>
          <a:p>
            <a:pPr marL="0" lvl="0" indent="0">
              <a:buNone/>
            </a:pPr>
            <a:r>
              <a:rPr lang="en-US" sz="1200" b="1" dirty="0" smtClean="0"/>
              <a:t>Version</a:t>
            </a:r>
            <a:r>
              <a:rPr lang="en-US" sz="1200" dirty="0"/>
              <a:t>: Nov. 30 </a:t>
            </a:r>
            <a:r>
              <a:rPr lang="en-US" sz="1200" dirty="0" smtClean="0"/>
              <a:t>20xx  </a:t>
            </a:r>
            <a:r>
              <a:rPr lang="en-US" sz="1200" dirty="0"/>
              <a:t>16:49, updated 2.Dec by telephone and in meeting. 14:34 </a:t>
            </a:r>
            <a:endParaRPr lang="en-US" sz="1200" b="1" dirty="0" smtClean="0"/>
          </a:p>
          <a:p>
            <a:pPr marL="0" lvl="0" indent="0">
              <a:buNone/>
            </a:pPr>
            <a:r>
              <a:rPr lang="en-US" sz="1200" b="1" dirty="0" smtClean="0"/>
              <a:t>Status</a:t>
            </a:r>
            <a:r>
              <a:rPr lang="en-US" sz="1200" dirty="0"/>
              <a:t>: </a:t>
            </a:r>
            <a:r>
              <a:rPr lang="en-US" sz="1200" dirty="0" smtClean="0"/>
              <a:t>Draft (PUBLIC EXAMPLE EDIT)</a:t>
            </a:r>
            <a:endParaRPr lang="en-US" sz="1200" b="1" dirty="0" smtClean="0"/>
          </a:p>
          <a:p>
            <a:pPr marL="0" lvl="0" indent="0">
              <a:buNone/>
            </a:pPr>
            <a:r>
              <a:rPr lang="en-US" sz="1200" b="1" dirty="0" smtClean="0"/>
              <a:t>Owner</a:t>
            </a:r>
            <a:r>
              <a:rPr lang="en-US" sz="1200" dirty="0"/>
              <a:t>: Brent </a:t>
            </a:r>
            <a:r>
              <a:rPr lang="en-US" sz="1200" dirty="0" smtClean="0"/>
              <a:t>Barclays</a:t>
            </a:r>
            <a:endParaRPr lang="en-US" sz="1200" b="1" dirty="0" smtClean="0"/>
          </a:p>
          <a:p>
            <a:pPr marL="0" lvl="0" indent="0">
              <a:buNone/>
            </a:pPr>
            <a:r>
              <a:rPr lang="en-US" sz="1200" b="1" dirty="0" smtClean="0"/>
              <a:t>Expert</a:t>
            </a:r>
            <a:r>
              <a:rPr lang="en-US" sz="1200" dirty="0"/>
              <a:t>: Raj Shell, </a:t>
            </a:r>
            <a:r>
              <a:rPr lang="en-US" sz="1200" dirty="0" smtClean="0"/>
              <a:t>London</a:t>
            </a:r>
            <a:endParaRPr lang="en-US" sz="1200" b="1" dirty="0" smtClean="0"/>
          </a:p>
          <a:p>
            <a:pPr marL="0" lvl="0" indent="0">
              <a:buNone/>
            </a:pPr>
            <a:r>
              <a:rPr lang="en-US" sz="1200" b="1" dirty="0" smtClean="0"/>
              <a:t>Authority</a:t>
            </a:r>
            <a:r>
              <a:rPr lang="en-US" sz="1200" dirty="0"/>
              <a:t>: for differentiating business environment characteristics, Raj Shell, Brent Barclays(for overview</a:t>
            </a:r>
            <a:r>
              <a:rPr lang="en-US" sz="1200" dirty="0" smtClean="0"/>
              <a:t>)</a:t>
            </a:r>
            <a:endParaRPr lang="en-US" sz="1200" b="1" dirty="0" smtClean="0"/>
          </a:p>
          <a:p>
            <a:pPr marL="0" lvl="0" indent="0">
              <a:buNone/>
            </a:pPr>
            <a:r>
              <a:rPr lang="en-US" sz="1200" b="1" dirty="0" smtClean="0"/>
              <a:t>Source</a:t>
            </a:r>
            <a:r>
              <a:rPr lang="en-US" sz="1200" dirty="0"/>
              <a:t>: &lt;Source references for the information in this specification. Could include people&gt;.  Various, can be done later </a:t>
            </a:r>
            <a:r>
              <a:rPr lang="en-US" sz="1200" dirty="0" smtClean="0"/>
              <a:t>BB</a:t>
            </a:r>
            <a:endParaRPr lang="en-US" sz="1200" b="1" dirty="0" smtClean="0"/>
          </a:p>
          <a:p>
            <a:pPr marL="0" lvl="0" indent="0">
              <a:buNone/>
            </a:pPr>
            <a:r>
              <a:rPr lang="en-US" sz="1200" b="1" dirty="0" smtClean="0"/>
              <a:t>Gist</a:t>
            </a:r>
            <a:r>
              <a:rPr lang="en-US" sz="1200" dirty="0"/>
              <a:t>: risk and P/L aggregation service, </a:t>
            </a:r>
            <a:endParaRPr lang="en-US" sz="1200" dirty="0" smtClean="0"/>
          </a:p>
          <a:p>
            <a:pPr marL="0" lvl="0" indent="0">
              <a:buNone/>
            </a:pPr>
            <a:r>
              <a:rPr lang="en-US" sz="1200" dirty="0" smtClean="0"/>
              <a:t>which </a:t>
            </a:r>
            <a:r>
              <a:rPr lang="en-US" sz="1200" dirty="0"/>
              <a:t>also provides work flow/adjustment and outbound and inbound feed support. Currently used by Rates </a:t>
            </a:r>
            <a:r>
              <a:rPr lang="en-US" sz="1200" dirty="0" smtClean="0"/>
              <a:t>Extra Business</a:t>
            </a:r>
            <a:r>
              <a:rPr lang="en-US" sz="1200" dirty="0"/>
              <a:t>, Front Office and Middle Office, USA &amp; UK.</a:t>
            </a:r>
          </a:p>
          <a:p>
            <a:endParaRPr lang="en-US" sz="1200" dirty="0"/>
          </a:p>
        </p:txBody>
      </p:sp>
      <p:sp>
        <p:nvSpPr>
          <p:cNvPr id="9" name="Text Placeholder 8"/>
          <p:cNvSpPr>
            <a:spLocks noGrp="1"/>
          </p:cNvSpPr>
          <p:nvPr>
            <p:ph type="body" sz="quarter" idx="3"/>
          </p:nvPr>
        </p:nvSpPr>
        <p:spPr>
          <a:xfrm>
            <a:off x="2895601" y="455612"/>
            <a:ext cx="5791200" cy="330321"/>
          </a:xfrm>
        </p:spPr>
        <p:txBody>
          <a:bodyPr>
            <a:normAutofit fontScale="77500" lnSpcReduction="20000"/>
          </a:bodyPr>
          <a:lstStyle/>
          <a:p>
            <a:r>
              <a:rPr lang="en-US" dirty="0" smtClean="0"/>
              <a:t>Detailed Description and -&gt; </a:t>
            </a:r>
            <a:r>
              <a:rPr lang="en-US" u="sng" dirty="0" smtClean="0"/>
              <a:t>Impacted Objectives</a:t>
            </a:r>
            <a:endParaRPr lang="en-US" u="sng" dirty="0"/>
          </a:p>
        </p:txBody>
      </p:sp>
      <p:sp>
        <p:nvSpPr>
          <p:cNvPr id="4" name="Content Placeholder 3"/>
          <p:cNvSpPr>
            <a:spLocks noGrp="1"/>
          </p:cNvSpPr>
          <p:nvPr>
            <p:ph sz="quarter" idx="4"/>
          </p:nvPr>
        </p:nvSpPr>
        <p:spPr>
          <a:xfrm>
            <a:off x="2730500" y="785934"/>
            <a:ext cx="6413499" cy="5767266"/>
          </a:xfrm>
          <a:ln>
            <a:solidFill>
              <a:srgbClr val="000000"/>
            </a:solidFill>
          </a:ln>
        </p:spPr>
        <p:txBody>
          <a:bodyPr>
            <a:noAutofit/>
          </a:bodyPr>
          <a:lstStyle/>
          <a:p>
            <a:pPr marL="0" lvl="0" indent="0">
              <a:buNone/>
            </a:pPr>
            <a:r>
              <a:rPr lang="en-US" sz="1400" b="1" dirty="0"/>
              <a:t>Description</a:t>
            </a:r>
            <a:r>
              <a:rPr lang="en-US" sz="1400" dirty="0"/>
              <a:t>: &lt;Describe the design idea in sufficient detail to support the estimated impacts and costs given below&gt;.</a:t>
            </a:r>
          </a:p>
          <a:p>
            <a:pPr marL="57150" indent="0">
              <a:buNone/>
            </a:pPr>
            <a:r>
              <a:rPr lang="en-US" sz="1400" b="1" dirty="0"/>
              <a:t>D1</a:t>
            </a:r>
            <a:r>
              <a:rPr lang="en-US" sz="1400" dirty="0"/>
              <a:t>: ETL Layer. Rules based highly configurable implementation of the ETL Pattern, which allows the data to be </a:t>
            </a:r>
            <a:r>
              <a:rPr lang="en-US" sz="1400" dirty="0" err="1"/>
              <a:t>onboarded</a:t>
            </a:r>
            <a:r>
              <a:rPr lang="en-US" sz="1400" dirty="0"/>
              <a:t> more quickly. Load and persist new data very quickly. With minimal development required. -&gt; </a:t>
            </a:r>
            <a:r>
              <a:rPr lang="en-US" sz="1400" u="sng" dirty="0"/>
              <a:t>Business-Capability-Time-To-Market, Business Scalability</a:t>
            </a:r>
            <a:endParaRPr lang="en-US" sz="1400" dirty="0"/>
          </a:p>
          <a:p>
            <a:pPr marL="57150" indent="0">
              <a:buNone/>
            </a:pPr>
            <a:r>
              <a:rPr lang="en-US" sz="1400" b="1" dirty="0"/>
              <a:t>D2</a:t>
            </a:r>
            <a:r>
              <a:rPr lang="en-US" sz="1400" dirty="0"/>
              <a:t>: high performance risk and P/L aggregation processing (Cube Building).  -&gt; </a:t>
            </a:r>
            <a:r>
              <a:rPr lang="en-US" sz="1400" u="sng" dirty="0"/>
              <a:t>Timeliness, P/L Explanation, Risk &amp; P/L Understanding, Decision Support, Business Scalability, Responsiveness.</a:t>
            </a:r>
            <a:endParaRPr lang="en-US" sz="1400" dirty="0"/>
          </a:p>
          <a:p>
            <a:pPr marL="57150" indent="0">
              <a:buNone/>
            </a:pPr>
            <a:r>
              <a:rPr lang="en-US" sz="1400" b="1" dirty="0"/>
              <a:t>D3</a:t>
            </a:r>
            <a:r>
              <a:rPr lang="en-US" sz="1400" dirty="0"/>
              <a:t>: Orbit supports BOTH Risk and P/L  -&gt; </a:t>
            </a:r>
            <a:r>
              <a:rPr lang="en-US" sz="1400" u="sng" dirty="0"/>
              <a:t>P/L Explanation, Risk &amp; P/L Consistency,  Risk &amp; P/L Understanding, Decision Support.</a:t>
            </a:r>
            <a:endParaRPr lang="en-US" sz="1400" dirty="0"/>
          </a:p>
          <a:p>
            <a:pPr marL="57150" indent="0">
              <a:buNone/>
            </a:pPr>
            <a:r>
              <a:rPr lang="en-US" sz="1400" b="1" dirty="0"/>
              <a:t>D4</a:t>
            </a:r>
            <a:r>
              <a:rPr lang="en-US" sz="1400" dirty="0"/>
              <a:t>: a flexible configurable workflow tool, which can be used to easily define new workflow processes -&gt; </a:t>
            </a:r>
            <a:r>
              <a:rPr lang="en-US" sz="1400" u="sng" dirty="0"/>
              <a:t>Books/Records Consistency, Business Process Effectiveness, Business Capability Time to Market.</a:t>
            </a:r>
            <a:endParaRPr lang="en-US" sz="1400" dirty="0"/>
          </a:p>
          <a:p>
            <a:pPr marL="57150" indent="0">
              <a:buNone/>
            </a:pPr>
            <a:r>
              <a:rPr lang="en-US" sz="1400" b="1" dirty="0"/>
              <a:t>D5:</a:t>
            </a:r>
            <a:r>
              <a:rPr lang="en-US" sz="1400" dirty="0"/>
              <a:t> a report definition language, which provides 90+% of the business logic contained with Orbit, allows a quick turnaround of new and enhanced reports with minimal regression testing and release procedure impact. -&gt; </a:t>
            </a:r>
            <a:r>
              <a:rPr lang="en-US" sz="1400" u="sng" dirty="0"/>
              <a:t>P/L Explanation, Risk &amp; P/L Understanding, Business Capability Time to Market, Business Scalability.</a:t>
            </a:r>
            <a:endParaRPr lang="en-US" sz="1400" dirty="0"/>
          </a:p>
          <a:p>
            <a:pPr marL="57150" indent="0">
              <a:buNone/>
            </a:pPr>
            <a:r>
              <a:rPr lang="en-US" sz="1400" b="1" dirty="0"/>
              <a:t>D6: </a:t>
            </a:r>
            <a:r>
              <a:rPr lang="en-US" sz="1400" dirty="0"/>
              <a:t>Orbit GUI. Utilizes an Outlook Explorer metaphor for ease of use, and the </a:t>
            </a:r>
            <a:r>
              <a:rPr lang="en-US" sz="1400" dirty="0" err="1"/>
              <a:t>Dxx</a:t>
            </a:r>
            <a:r>
              <a:rPr lang="en-US" sz="1400" dirty="0"/>
              <a:t> Express Grid Control, to provide high performance Cube Interrogation Capability. -&gt; </a:t>
            </a:r>
            <a:r>
              <a:rPr lang="en-US" sz="1400" u="sng" dirty="0"/>
              <a:t>Responsiveness, People Interchangeability, Decision Support, Risk &amp; P/L Understanding.</a:t>
            </a:r>
          </a:p>
          <a:p>
            <a:pPr marL="57150" indent="0">
              <a:buNone/>
            </a:pPr>
            <a:r>
              <a:rPr lang="en-US" sz="1400" b="1" dirty="0"/>
              <a:t>D7: </a:t>
            </a:r>
            <a:r>
              <a:rPr lang="en-US" sz="1400" dirty="0"/>
              <a:t>downstream feeds. A configurable event-driven data export service, which is used to generate feeds .  -&gt; </a:t>
            </a:r>
            <a:r>
              <a:rPr lang="en-US" sz="1400" u="sng" dirty="0"/>
              <a:t>Business Process Effectiveness, Business Capability Time to Market.</a:t>
            </a:r>
          </a:p>
          <a:p>
            <a:endParaRPr lang="en-US" sz="1400" dirty="0"/>
          </a:p>
        </p:txBody>
      </p:sp>
      <p:sp>
        <p:nvSpPr>
          <p:cNvPr id="6" name="Footer Placeholder 5"/>
          <p:cNvSpPr>
            <a:spLocks noGrp="1"/>
          </p:cNvSpPr>
          <p:nvPr>
            <p:ph type="ftr" sz="quarter" idx="11"/>
          </p:nvPr>
        </p:nvSpPr>
        <p:spPr/>
        <p:txBody>
          <a:bodyPr/>
          <a:lstStyle/>
          <a:p>
            <a:r>
              <a:rPr lang="en-US" smtClean="0"/>
              <a:t>Copyright Tom@Gilb.com 2014</a:t>
            </a:r>
            <a:endParaRPr lang="en-US" dirty="0"/>
          </a:p>
        </p:txBody>
      </p:sp>
      <p:sp>
        <p:nvSpPr>
          <p:cNvPr id="7" name="Slide Number Placeholder 6"/>
          <p:cNvSpPr>
            <a:spLocks noGrp="1"/>
          </p:cNvSpPr>
          <p:nvPr>
            <p:ph type="sldNum" sz="quarter" idx="12"/>
          </p:nvPr>
        </p:nvSpPr>
        <p:spPr/>
        <p:txBody>
          <a:bodyPr/>
          <a:lstStyle/>
          <a:p>
            <a:fld id="{CBA6293D-7383-234F-8E54-523790FF221D}" type="slidenum">
              <a:rPr lang="en-US" smtClean="0"/>
              <a:t>94</a:t>
            </a:fld>
            <a:endParaRPr lang="en-US"/>
          </a:p>
        </p:txBody>
      </p:sp>
      <p:sp>
        <p:nvSpPr>
          <p:cNvPr id="10" name="TextBox 9"/>
          <p:cNvSpPr txBox="1"/>
          <p:nvPr/>
        </p:nvSpPr>
        <p:spPr>
          <a:xfrm>
            <a:off x="4086330" y="1823351"/>
            <a:ext cx="5054504" cy="35394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smtClean="0"/>
              <a:t>The Detailed description is useful,</a:t>
            </a:r>
          </a:p>
          <a:p>
            <a:r>
              <a:rPr lang="en-GB" sz="2800" dirty="0"/>
              <a:t> </a:t>
            </a:r>
            <a:r>
              <a:rPr lang="en-GB" sz="2800" dirty="0" smtClean="0"/>
              <a:t> • to understand costs</a:t>
            </a:r>
          </a:p>
          <a:p>
            <a:r>
              <a:rPr lang="en-GB" sz="2800" dirty="0"/>
              <a:t> </a:t>
            </a:r>
            <a:r>
              <a:rPr lang="en-GB" sz="2800" dirty="0" smtClean="0"/>
              <a:t> • to understand impacts on your objectives</a:t>
            </a:r>
          </a:p>
          <a:p>
            <a:r>
              <a:rPr lang="en-GB" sz="2800" dirty="0"/>
              <a:t> </a:t>
            </a:r>
            <a:r>
              <a:rPr lang="en-GB" sz="2800" dirty="0" smtClean="0"/>
              <a:t> • to permit separate implementation and value delivery, incrementally</a:t>
            </a:r>
            <a:endParaRPr lang="en-GB" sz="2800" dirty="0"/>
          </a:p>
        </p:txBody>
      </p:sp>
      <p:sp>
        <p:nvSpPr>
          <p:cNvPr id="5" name="Date Placeholder 4"/>
          <p:cNvSpPr>
            <a:spLocks noGrp="1"/>
          </p:cNvSpPr>
          <p:nvPr>
            <p:ph type="dt" sz="half" idx="10"/>
          </p:nvPr>
        </p:nvSpPr>
        <p:spPr/>
        <p:txBody>
          <a:bodyPr/>
          <a:lstStyle/>
          <a:p>
            <a:pPr>
              <a:defRPr/>
            </a:pPr>
            <a:fld id="{8A8A3858-2401-104E-BB3B-44E37197121F}" type="datetime3">
              <a:rPr lang="en-GB" smtClean="0"/>
              <a:t>15 January 2014</a:t>
            </a:fld>
            <a:endParaRPr lang="en-US"/>
          </a:p>
        </p:txBody>
      </p:sp>
    </p:spTree>
    <p:extLst>
      <p:ext uri="{BB962C8B-B14F-4D97-AF65-F5344CB8AC3E}">
        <p14:creationId xmlns:p14="http://schemas.microsoft.com/office/powerpoint/2010/main" val="112900137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457200"/>
          </a:xfrm>
        </p:spPr>
        <p:txBody>
          <a:bodyPr>
            <a:normAutofit fontScale="90000"/>
          </a:bodyPr>
          <a:lstStyle/>
          <a:p>
            <a:r>
              <a:rPr lang="en-US" dirty="0" smtClean="0"/>
              <a:t>Design Spec Enlarged 2 of 2</a:t>
            </a:r>
            <a:endParaRPr lang="en-US" dirty="0"/>
          </a:p>
        </p:txBody>
      </p:sp>
      <p:sp>
        <p:nvSpPr>
          <p:cNvPr id="10" name="Content Placeholder 9"/>
          <p:cNvSpPr>
            <a:spLocks noGrp="1"/>
          </p:cNvSpPr>
          <p:nvPr>
            <p:ph sz="half" idx="1"/>
          </p:nvPr>
        </p:nvSpPr>
        <p:spPr>
          <a:xfrm>
            <a:off x="152400" y="723900"/>
            <a:ext cx="4343400" cy="5753100"/>
          </a:xfrm>
          <a:ln>
            <a:solidFill>
              <a:srgbClr val="000000"/>
            </a:solidFill>
          </a:ln>
        </p:spPr>
        <p:txBody>
          <a:bodyPr>
            <a:noAutofit/>
          </a:bodyPr>
          <a:lstStyle/>
          <a:p>
            <a:pPr marL="0" lvl="0" indent="0">
              <a:buNone/>
            </a:pPr>
            <a:r>
              <a:rPr lang="en-US" sz="1800" b="1" dirty="0" smtClean="0"/>
              <a:t>=</a:t>
            </a:r>
            <a:r>
              <a:rPr lang="en-US" sz="1800" b="1" dirty="0"/>
              <a:t>=== Priority </a:t>
            </a:r>
            <a:r>
              <a:rPr lang="en-US" sz="1800" b="1" dirty="0" smtClean="0"/>
              <a:t>&amp; Risk Management =</a:t>
            </a:r>
            <a:r>
              <a:rPr lang="en-US" sz="1800" dirty="0" smtClean="0"/>
              <a:t>=</a:t>
            </a:r>
            <a:r>
              <a:rPr lang="en-US" sz="1800" dirty="0"/>
              <a:t>======</a:t>
            </a:r>
          </a:p>
          <a:p>
            <a:pPr marL="0" lvl="0" indent="0">
              <a:buNone/>
            </a:pPr>
            <a:r>
              <a:rPr lang="en-US" sz="1800" b="1" dirty="0"/>
              <a:t>Assumptions</a:t>
            </a:r>
            <a:r>
              <a:rPr lang="en-US" sz="1800" i="1" dirty="0"/>
              <a:t>: &lt;Any assumptions that have been made&gt;.</a:t>
            </a:r>
          </a:p>
          <a:p>
            <a:pPr marL="57150" indent="0">
              <a:buNone/>
            </a:pPr>
            <a:r>
              <a:rPr lang="en-US" sz="1400" dirty="0"/>
              <a:t>A1: </a:t>
            </a:r>
            <a:r>
              <a:rPr lang="en-US" sz="1400" b="1" dirty="0"/>
              <a:t>FCCP is assumed to be a part of </a:t>
            </a:r>
            <a:r>
              <a:rPr lang="en-US" sz="1400" b="1" dirty="0" smtClean="0"/>
              <a:t>Orbit.</a:t>
            </a:r>
            <a:r>
              <a:rPr lang="en-US" sz="1400" dirty="0" smtClean="0"/>
              <a:t> </a:t>
            </a:r>
            <a:r>
              <a:rPr lang="en-US" sz="1400" dirty="0" err="1"/>
              <a:t>FCxx</a:t>
            </a:r>
            <a:r>
              <a:rPr lang="en-US" sz="1400" dirty="0"/>
              <a:t> does not currently exist and is Dec </a:t>
            </a:r>
            <a:r>
              <a:rPr lang="en-US" sz="1400" dirty="0" smtClean="0"/>
              <a:t>20xx </a:t>
            </a:r>
            <a:r>
              <a:rPr lang="en-US" sz="1400" dirty="0"/>
              <a:t>6 months into Requirements Spec.   &lt;- Picked up by </a:t>
            </a:r>
            <a:r>
              <a:rPr lang="en-US" sz="1400" dirty="0" err="1"/>
              <a:t>TsG</a:t>
            </a:r>
            <a:r>
              <a:rPr lang="en-US" sz="1400" dirty="0"/>
              <a:t> from </a:t>
            </a:r>
            <a:r>
              <a:rPr lang="en-US" sz="1400" dirty="0" err="1"/>
              <a:t>dec</a:t>
            </a:r>
            <a:r>
              <a:rPr lang="en-US" sz="1400" dirty="0"/>
              <a:t> 2 discussions AH MA JH EC.</a:t>
            </a:r>
          </a:p>
          <a:p>
            <a:pPr marL="514350" lvl="1" indent="0">
              <a:buNone/>
            </a:pPr>
            <a:r>
              <a:rPr lang="en-US" sz="1400" dirty="0"/>
              <a:t>Consequence: </a:t>
            </a:r>
            <a:r>
              <a:rPr lang="en-US" sz="1400" dirty="0" err="1"/>
              <a:t>FCxx</a:t>
            </a:r>
            <a:r>
              <a:rPr lang="en-US" sz="1400" dirty="0"/>
              <a:t> must be a part of the impact estimation and costs rating.</a:t>
            </a:r>
          </a:p>
          <a:p>
            <a:pPr marL="57150" indent="0">
              <a:buNone/>
            </a:pPr>
            <a:r>
              <a:rPr lang="en-US" sz="1400" dirty="0"/>
              <a:t>A2: </a:t>
            </a:r>
            <a:r>
              <a:rPr lang="en-US" sz="1400" b="1" dirty="0"/>
              <a:t>Costs</a:t>
            </a:r>
            <a:r>
              <a:rPr lang="en-US" sz="1400" dirty="0"/>
              <a:t>, the development costs will not be different. All will base on a budget of say </a:t>
            </a:r>
            <a:r>
              <a:rPr lang="en-US" sz="1400" dirty="0" smtClean="0"/>
              <a:t>$</a:t>
            </a:r>
            <a:r>
              <a:rPr lang="en-US" sz="1400" dirty="0"/>
              <a:t> </a:t>
            </a:r>
            <a:r>
              <a:rPr lang="en-US" sz="1400" dirty="0" err="1" smtClean="0"/>
              <a:t>nn</a:t>
            </a:r>
            <a:r>
              <a:rPr lang="en-US" sz="1400" dirty="0" smtClean="0"/>
              <a:t> mm </a:t>
            </a:r>
            <a:r>
              <a:rPr lang="en-US" sz="1400" dirty="0"/>
              <a:t>and 3 years. The ops costs may differ slightly, like </a:t>
            </a:r>
            <a:r>
              <a:rPr lang="en-US" sz="1400" dirty="0" smtClean="0"/>
              <a:t>$n </a:t>
            </a:r>
            <a:r>
              <a:rPr lang="en-US" sz="1400" dirty="0"/>
              <a:t>mm for hardware. MA AH 3 </a:t>
            </a:r>
            <a:r>
              <a:rPr lang="en-US" sz="1400" dirty="0" err="1"/>
              <a:t>dec</a:t>
            </a:r>
            <a:endParaRPr lang="en-US" sz="1400" dirty="0"/>
          </a:p>
          <a:p>
            <a:pPr marL="57150" indent="0">
              <a:buNone/>
            </a:pPr>
            <a:r>
              <a:rPr lang="en-US" sz="1400" dirty="0"/>
              <a:t>A3:Boss X will continue to own Orbit. TSG DEC 2 </a:t>
            </a:r>
          </a:p>
          <a:p>
            <a:pPr marL="57150" indent="0">
              <a:buNone/>
            </a:pPr>
            <a:r>
              <a:rPr lang="en-US" sz="1400" dirty="0"/>
              <a:t>A4: the schedule, 3 years, will constrained to a scope we can in fact deliver, OR we will be given additional budget. If not “I would have a problem”  &lt;- BB</a:t>
            </a:r>
          </a:p>
          <a:p>
            <a:pPr marL="57150" indent="0">
              <a:buNone/>
            </a:pPr>
            <a:r>
              <a:rPr lang="en-US" sz="1400" dirty="0"/>
              <a:t>A5: the cost of expanding Orbit will not be prohibitive. &lt;- BB 2 </a:t>
            </a:r>
            <a:r>
              <a:rPr lang="en-US" sz="1400" dirty="0" err="1"/>
              <a:t>dec</a:t>
            </a:r>
            <a:endParaRPr lang="en-US" sz="1400" dirty="0"/>
          </a:p>
          <a:p>
            <a:pPr marL="57150" indent="0">
              <a:buNone/>
            </a:pPr>
            <a:r>
              <a:rPr lang="en-US" sz="1400" dirty="0"/>
              <a:t>A6: we have made the assumption that we can integrate </a:t>
            </a:r>
            <a:r>
              <a:rPr lang="en-US" sz="1400" dirty="0" err="1"/>
              <a:t>Oribit</a:t>
            </a:r>
            <a:r>
              <a:rPr lang="en-US" sz="1400" dirty="0"/>
              <a:t> with PX+ in a sensible way, even in the short term &lt;- BB</a:t>
            </a:r>
          </a:p>
          <a:p>
            <a:pPr marL="0" lvl="0" indent="0">
              <a:buNone/>
            </a:pPr>
            <a:r>
              <a:rPr lang="en-US" sz="1200" b="1" dirty="0"/>
              <a:t>Dependencies</a:t>
            </a:r>
            <a:r>
              <a:rPr lang="en-US" sz="1200" dirty="0"/>
              <a:t>: </a:t>
            </a:r>
            <a:r>
              <a:rPr lang="en-US" sz="1200" i="1" dirty="0" smtClean="0"/>
              <a:t>&lt;</a:t>
            </a:r>
            <a:r>
              <a:rPr lang="en-US" sz="1200" i="1" dirty="0"/>
              <a:t>State any dependencies for this design idea&gt;.</a:t>
            </a:r>
          </a:p>
          <a:p>
            <a:pPr marL="457200" lvl="1" indent="0">
              <a:buNone/>
            </a:pPr>
            <a:r>
              <a:rPr lang="en-US" sz="1200" dirty="0"/>
              <a:t>D1: </a:t>
            </a:r>
            <a:r>
              <a:rPr lang="en-US" sz="1200" dirty="0" err="1"/>
              <a:t>FCxx</a:t>
            </a:r>
            <a:r>
              <a:rPr lang="en-US" sz="1200" dirty="0"/>
              <a:t> replaces </a:t>
            </a:r>
            <a:r>
              <a:rPr lang="en-US" sz="1200" dirty="0" err="1"/>
              <a:t>Px</a:t>
            </a:r>
            <a:r>
              <a:rPr lang="en-US" sz="1200" dirty="0"/>
              <a:t>+ </a:t>
            </a:r>
            <a:r>
              <a:rPr lang="en-US" sz="1200" dirty="0" smtClean="0"/>
              <a:t>in </a:t>
            </a:r>
            <a:r>
              <a:rPr lang="en-US" sz="1200" dirty="0"/>
              <a:t>time. ? </a:t>
            </a:r>
            <a:r>
              <a:rPr lang="en-US" sz="1200" dirty="0" err="1"/>
              <a:t>tsg</a:t>
            </a:r>
            <a:r>
              <a:rPr lang="en-US" sz="1200" dirty="0"/>
              <a:t> 2.12</a:t>
            </a:r>
          </a:p>
          <a:p>
            <a:endParaRPr lang="en-US" sz="1800" dirty="0"/>
          </a:p>
        </p:txBody>
      </p:sp>
      <p:sp>
        <p:nvSpPr>
          <p:cNvPr id="11" name="Content Placeholder 10"/>
          <p:cNvSpPr>
            <a:spLocks noGrp="1"/>
          </p:cNvSpPr>
          <p:nvPr>
            <p:ph sz="half" idx="2"/>
          </p:nvPr>
        </p:nvSpPr>
        <p:spPr>
          <a:xfrm>
            <a:off x="4495800" y="723900"/>
            <a:ext cx="4648200" cy="6134100"/>
          </a:xfrm>
          <a:ln>
            <a:solidFill>
              <a:srgbClr val="000000"/>
            </a:solidFill>
          </a:ln>
        </p:spPr>
        <p:txBody>
          <a:bodyPr>
            <a:noAutofit/>
          </a:bodyPr>
          <a:lstStyle/>
          <a:p>
            <a:pPr marL="0" lvl="0" indent="0">
              <a:buNone/>
            </a:pPr>
            <a:r>
              <a:rPr lang="en-US" sz="1400" b="1" dirty="0" smtClean="0"/>
              <a:t>   Risks</a:t>
            </a:r>
            <a:r>
              <a:rPr lang="en-US" sz="1400" i="1" dirty="0"/>
              <a:t>: &lt;Name or refer to tags of any factors, </a:t>
            </a:r>
            <a:r>
              <a:rPr lang="en-US" sz="1400" i="1" dirty="0" smtClean="0"/>
              <a:t>   which </a:t>
            </a:r>
            <a:r>
              <a:rPr lang="en-US" sz="1400" i="1" dirty="0"/>
              <a:t>could threaten your estimated impacts&gt;.</a:t>
            </a:r>
          </a:p>
          <a:p>
            <a:pPr marL="57150" indent="0">
              <a:buNone/>
            </a:pPr>
            <a:r>
              <a:rPr lang="en-US" sz="1400" dirty="0"/>
              <a:t>R1. </a:t>
            </a:r>
            <a:r>
              <a:rPr lang="en-US" sz="1400" dirty="0" err="1"/>
              <a:t>FCxx</a:t>
            </a:r>
            <a:r>
              <a:rPr lang="en-US" sz="1400" dirty="0"/>
              <a:t> is delayed. Mitigation: continue to use </a:t>
            </a:r>
            <a:r>
              <a:rPr lang="en-US" sz="1400" dirty="0" err="1" smtClean="0"/>
              <a:t>Pxx</a:t>
            </a:r>
            <a:r>
              <a:rPr lang="en-US" sz="1400" dirty="0" smtClean="0"/>
              <a:t>&lt;</a:t>
            </a:r>
            <a:r>
              <a:rPr lang="en-US" sz="1400" dirty="0"/>
              <a:t>- </a:t>
            </a:r>
            <a:r>
              <a:rPr lang="en-US" sz="1400" dirty="0" err="1"/>
              <a:t>tsg</a:t>
            </a:r>
            <a:r>
              <a:rPr lang="en-US" sz="1400" dirty="0"/>
              <a:t> 2.12</a:t>
            </a:r>
          </a:p>
          <a:p>
            <a:pPr marL="57150" indent="0">
              <a:buNone/>
            </a:pPr>
            <a:r>
              <a:rPr lang="en-US" sz="1400" dirty="0"/>
              <a:t>R2: the technical </a:t>
            </a:r>
            <a:r>
              <a:rPr lang="en-US" sz="1400" b="1" dirty="0"/>
              <a:t>integration</a:t>
            </a:r>
            <a:r>
              <a:rPr lang="en-US" sz="1400" dirty="0"/>
              <a:t> of </a:t>
            </a:r>
            <a:r>
              <a:rPr lang="en-US" sz="1400" dirty="0" err="1"/>
              <a:t>Px</a:t>
            </a:r>
            <a:r>
              <a:rPr lang="en-US" sz="1400" dirty="0"/>
              <a:t>+ is not as easy as thought &amp; we must redevelop </a:t>
            </a:r>
            <a:r>
              <a:rPr lang="en-US" sz="1400" dirty="0" err="1"/>
              <a:t>Oribit</a:t>
            </a:r>
            <a:endParaRPr lang="en-US" sz="1400" dirty="0"/>
          </a:p>
          <a:p>
            <a:pPr marL="57150" indent="0">
              <a:buNone/>
            </a:pPr>
            <a:r>
              <a:rPr lang="en-US" sz="1400" dirty="0"/>
              <a:t>R3: the and or scalability and cost of </a:t>
            </a:r>
            <a:r>
              <a:rPr lang="en-US" sz="1400" b="1" dirty="0"/>
              <a:t>coherence</a:t>
            </a:r>
            <a:r>
              <a:rPr lang="en-US" sz="1400" dirty="0"/>
              <a:t> will not allow us to meet the delivery.</a:t>
            </a:r>
          </a:p>
          <a:p>
            <a:pPr marL="57150" indent="0">
              <a:buNone/>
            </a:pPr>
            <a:r>
              <a:rPr lang="en-US" sz="1400" dirty="0"/>
              <a:t>R4: </a:t>
            </a:r>
            <a:r>
              <a:rPr lang="en-US" sz="1400" b="1" dirty="0"/>
              <a:t>scalability</a:t>
            </a:r>
            <a:r>
              <a:rPr lang="en-US" sz="1400" dirty="0"/>
              <a:t> of Orbit team and infrastructure, first year especially &lt;- BB. People, environments, etc.</a:t>
            </a:r>
          </a:p>
          <a:p>
            <a:pPr marL="57150" indent="0">
              <a:buNone/>
            </a:pPr>
            <a:r>
              <a:rPr lang="en-US" sz="1400" dirty="0"/>
              <a:t>R5: re Cross Desk reporting Requirement, major impact on technical design. </a:t>
            </a:r>
            <a:r>
              <a:rPr lang="en-US" sz="1400" b="1" dirty="0"/>
              <a:t>Solution not currently known</a:t>
            </a:r>
            <a:r>
              <a:rPr lang="en-US" sz="1400" dirty="0"/>
              <a:t>. Risk no solution allowing us to report all P/</a:t>
            </a:r>
            <a:r>
              <a:rPr lang="en-US" sz="1400" dirty="0" smtClean="0"/>
              <a:t>L</a:t>
            </a:r>
          </a:p>
          <a:p>
            <a:pPr marL="0" lvl="0" indent="0">
              <a:buNone/>
            </a:pPr>
            <a:r>
              <a:rPr lang="en-US" sz="1400" dirty="0"/>
              <a:t> </a:t>
            </a:r>
            <a:r>
              <a:rPr lang="en-US" sz="1400" b="1" dirty="0"/>
              <a:t>Issues</a:t>
            </a:r>
            <a:r>
              <a:rPr lang="en-US" sz="1400" i="1" dirty="0"/>
              <a:t>: &lt;Unresolved concerns or problems in the specification or the system&gt;.</a:t>
            </a:r>
          </a:p>
          <a:p>
            <a:pPr marL="57150" indent="0">
              <a:buNone/>
            </a:pPr>
            <a:r>
              <a:rPr lang="en-US" sz="1400" dirty="0"/>
              <a:t>I1: Do we need to put the fact that we own Orbit into the objectives (Ownership). MA said, other agreed this is a huge differentiator. Dec 2.</a:t>
            </a:r>
          </a:p>
          <a:p>
            <a:pPr marL="57150" indent="0">
              <a:buNone/>
            </a:pPr>
            <a:r>
              <a:rPr lang="en-US" sz="1400" dirty="0"/>
              <a:t>I2: what are the time scales and scope now? Unclear now BB</a:t>
            </a:r>
          </a:p>
          <a:p>
            <a:pPr marL="57150" indent="0">
              <a:buNone/>
            </a:pPr>
            <a:r>
              <a:rPr lang="en-US" sz="1400" dirty="0"/>
              <a:t>I3: what will the success factors be? We don’t know what we are actually being asked to do. BB 2 </a:t>
            </a:r>
            <a:r>
              <a:rPr lang="en-US" sz="1400" dirty="0" err="1"/>
              <a:t>dec</a:t>
            </a:r>
            <a:r>
              <a:rPr lang="en-US" sz="1400" dirty="0"/>
              <a:t> </a:t>
            </a:r>
            <a:r>
              <a:rPr lang="en-US" sz="1400" dirty="0" smtClean="0"/>
              <a:t>20xx</a:t>
            </a:r>
            <a:endParaRPr lang="en-US" sz="1400" dirty="0"/>
          </a:p>
          <a:p>
            <a:pPr marL="57150" indent="0">
              <a:buNone/>
            </a:pPr>
            <a:r>
              <a:rPr lang="en-US" sz="1400" dirty="0"/>
              <a:t>I4: for the business other than flow options, there is still a lack of clarity as to what the requirements are and how they might differ from Extra and Flow Options. BB</a:t>
            </a:r>
          </a:p>
          <a:p>
            <a:pPr marL="57150" indent="0">
              <a:buNone/>
            </a:pPr>
            <a:r>
              <a:rPr lang="en-US" sz="1400" dirty="0"/>
              <a:t>I5: the degree to which this option will be seen to be useful without Intra Day. BB 2 </a:t>
            </a:r>
            <a:r>
              <a:rPr lang="en-US" sz="1400" dirty="0" err="1"/>
              <a:t>dec</a:t>
            </a:r>
            <a:r>
              <a:rPr lang="en-US" sz="1400" dirty="0"/>
              <a:t> </a:t>
            </a:r>
          </a:p>
          <a:p>
            <a:endParaRPr lang="en-US" sz="1400" dirty="0"/>
          </a:p>
        </p:txBody>
      </p:sp>
      <p:sp>
        <p:nvSpPr>
          <p:cNvPr id="8" name="Footer Placeholder 7"/>
          <p:cNvSpPr>
            <a:spLocks noGrp="1"/>
          </p:cNvSpPr>
          <p:nvPr>
            <p:ph type="ftr" sz="quarter" idx="11"/>
          </p:nvPr>
        </p:nvSpPr>
        <p:spPr/>
        <p:txBody>
          <a:bodyPr/>
          <a:lstStyle/>
          <a:p>
            <a:r>
              <a:rPr lang="en-US" smtClean="0"/>
              <a:t>Copyright Tom@Gilb.com 2014</a:t>
            </a:r>
            <a:endParaRPr lang="en-US"/>
          </a:p>
        </p:txBody>
      </p:sp>
      <p:sp>
        <p:nvSpPr>
          <p:cNvPr id="9" name="Slide Number Placeholder 8"/>
          <p:cNvSpPr>
            <a:spLocks noGrp="1"/>
          </p:cNvSpPr>
          <p:nvPr>
            <p:ph type="sldNum" sz="quarter" idx="12"/>
          </p:nvPr>
        </p:nvSpPr>
        <p:spPr/>
        <p:txBody>
          <a:bodyPr/>
          <a:lstStyle/>
          <a:p>
            <a:fld id="{CBA6293D-7383-234F-8E54-523790FF221D}" type="slidenum">
              <a:rPr lang="en-US" smtClean="0"/>
              <a:t>95</a:t>
            </a:fld>
            <a:endParaRPr lang="en-US"/>
          </a:p>
        </p:txBody>
      </p:sp>
      <p:sp>
        <p:nvSpPr>
          <p:cNvPr id="3" name="TextBox 2"/>
          <p:cNvSpPr txBox="1"/>
          <p:nvPr/>
        </p:nvSpPr>
        <p:spPr>
          <a:xfrm>
            <a:off x="6019800" y="1194606"/>
            <a:ext cx="3070743" cy="22467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000" dirty="0" smtClean="0"/>
              <a:t>Risks specification:</a:t>
            </a:r>
          </a:p>
          <a:p>
            <a:r>
              <a:rPr lang="en-GB" sz="2000" dirty="0" smtClean="0"/>
              <a:t>• shares group risk knowhow</a:t>
            </a:r>
          </a:p>
          <a:p>
            <a:r>
              <a:rPr lang="en-GB" sz="2000" dirty="0" smtClean="0"/>
              <a:t>• permits redesign to mitigate the risk</a:t>
            </a:r>
          </a:p>
          <a:p>
            <a:r>
              <a:rPr lang="en-GB" sz="2000" dirty="0" smtClean="0"/>
              <a:t>• allows </a:t>
            </a:r>
            <a:r>
              <a:rPr lang="en-GB" sz="2000" dirty="0" err="1" smtClean="0"/>
              <a:t>relistic</a:t>
            </a:r>
            <a:r>
              <a:rPr lang="en-GB" sz="2000" dirty="0" smtClean="0"/>
              <a:t> estimates of cost and impacts</a:t>
            </a:r>
            <a:endParaRPr lang="en-GB" sz="2000" dirty="0"/>
          </a:p>
        </p:txBody>
      </p:sp>
      <p:sp>
        <p:nvSpPr>
          <p:cNvPr id="4" name="TextBox 3"/>
          <p:cNvSpPr txBox="1"/>
          <p:nvPr/>
        </p:nvSpPr>
        <p:spPr>
          <a:xfrm>
            <a:off x="6462702" y="4137118"/>
            <a:ext cx="2627839" cy="224676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000" dirty="0" smtClean="0"/>
              <a:t>Issues:</a:t>
            </a:r>
          </a:p>
          <a:p>
            <a:r>
              <a:rPr lang="en-GB" sz="2000" dirty="0" smtClean="0"/>
              <a:t>• when answered can turn into a risk</a:t>
            </a:r>
          </a:p>
          <a:p>
            <a:r>
              <a:rPr lang="en-GB" sz="2000" dirty="0" smtClean="0"/>
              <a:t>• shares group knowledge</a:t>
            </a:r>
          </a:p>
          <a:p>
            <a:r>
              <a:rPr lang="en-GB" sz="2000" dirty="0" smtClean="0"/>
              <a:t>•  makes sure we don’t forget to </a:t>
            </a:r>
            <a:r>
              <a:rPr lang="en-GB" sz="2000" dirty="0" err="1" smtClean="0"/>
              <a:t>analyze</a:t>
            </a:r>
            <a:r>
              <a:rPr lang="en-GB" sz="2000" dirty="0" smtClean="0"/>
              <a:t> later</a:t>
            </a:r>
            <a:endParaRPr lang="en-GB" sz="2000" dirty="0"/>
          </a:p>
        </p:txBody>
      </p:sp>
      <p:sp>
        <p:nvSpPr>
          <p:cNvPr id="5" name="TextBox 4"/>
          <p:cNvSpPr txBox="1"/>
          <p:nvPr/>
        </p:nvSpPr>
        <p:spPr>
          <a:xfrm>
            <a:off x="2150046" y="1907226"/>
            <a:ext cx="2326077" cy="286232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000" dirty="0" smtClean="0"/>
              <a:t>ASSUMPTIONS:</a:t>
            </a:r>
          </a:p>
          <a:p>
            <a:r>
              <a:rPr lang="en-GB" sz="2000" dirty="0" smtClean="0"/>
              <a:t>• broadcasts critical factors for present and future re-examination</a:t>
            </a:r>
          </a:p>
          <a:p>
            <a:r>
              <a:rPr lang="en-GB" sz="2000" dirty="0" smtClean="0"/>
              <a:t>• helps risk analysis</a:t>
            </a:r>
          </a:p>
          <a:p>
            <a:r>
              <a:rPr lang="en-GB" sz="2000" dirty="0" smtClean="0"/>
              <a:t>• are an integral part of the design </a:t>
            </a:r>
            <a:r>
              <a:rPr lang="en-GB" sz="2000" dirty="0" err="1" smtClean="0"/>
              <a:t>specifiction</a:t>
            </a:r>
            <a:endParaRPr lang="en-GB" sz="2000" dirty="0"/>
          </a:p>
        </p:txBody>
      </p:sp>
      <p:sp>
        <p:nvSpPr>
          <p:cNvPr id="6" name="TextBox 5"/>
          <p:cNvSpPr txBox="1"/>
          <p:nvPr/>
        </p:nvSpPr>
        <p:spPr>
          <a:xfrm>
            <a:off x="1860812" y="5910246"/>
            <a:ext cx="260269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dirty="0" smtClean="0"/>
              <a:t>DEPENDENCIES:</a:t>
            </a:r>
            <a:endParaRPr lang="en-GB" dirty="0"/>
          </a:p>
        </p:txBody>
      </p:sp>
      <p:sp>
        <p:nvSpPr>
          <p:cNvPr id="7" name="Date Placeholder 6"/>
          <p:cNvSpPr>
            <a:spLocks noGrp="1"/>
          </p:cNvSpPr>
          <p:nvPr>
            <p:ph type="dt" sz="half" idx="10"/>
          </p:nvPr>
        </p:nvSpPr>
        <p:spPr/>
        <p:txBody>
          <a:bodyPr/>
          <a:lstStyle/>
          <a:p>
            <a:pPr>
              <a:defRPr/>
            </a:pPr>
            <a:fld id="{F1506450-5555-A84A-9DB8-51E614C1BFE0}" type="datetime3">
              <a:rPr lang="en-GB" smtClean="0"/>
              <a:t>15 January 2014</a:t>
            </a:fld>
            <a:endParaRPr lang="en-US"/>
          </a:p>
        </p:txBody>
      </p:sp>
    </p:spTree>
    <p:extLst>
      <p:ext uri="{BB962C8B-B14F-4D97-AF65-F5344CB8AC3E}">
        <p14:creationId xmlns:p14="http://schemas.microsoft.com/office/powerpoint/2010/main" val="139765959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9E2638-E25C-5447-BEA7-2A6F12E7846C}" type="datetime3">
              <a:rPr lang="en-GB" sz="1400" smtClean="0"/>
              <a:t>15 January 2014</a:t>
            </a:fld>
            <a:endParaRPr lang="en-US" sz="1400"/>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3B638BB0-A1F8-9A48-B8FD-7E16AC5E6BAB}" type="slidenum">
              <a:rPr lang="en-US" sz="1400"/>
              <a:pPr/>
              <a:t>96</a:t>
            </a:fld>
            <a:endParaRPr lang="en-US" sz="1400"/>
          </a:p>
        </p:txBody>
      </p:sp>
      <p:sp>
        <p:nvSpPr>
          <p:cNvPr id="97285" name="Rectangle 2"/>
          <p:cNvSpPr>
            <a:spLocks noGrp="1" noChangeArrowheads="1"/>
          </p:cNvSpPr>
          <p:nvPr>
            <p:ph type="title"/>
          </p:nvPr>
        </p:nvSpPr>
        <p:spPr>
          <a:xfrm>
            <a:off x="685800" y="0"/>
            <a:ext cx="7391400" cy="304800"/>
          </a:xfrm>
        </p:spPr>
        <p:txBody>
          <a:bodyPr/>
          <a:lstStyle/>
          <a:p>
            <a:pPr eaLnBrk="1" hangingPunct="1"/>
            <a:r>
              <a:rPr lang="en-US" sz="1600">
                <a:latin typeface="Arial" charset="0"/>
              </a:rPr>
              <a:t>Design Specification Template &lt;with Hints&gt;</a:t>
            </a:r>
          </a:p>
        </p:txBody>
      </p:sp>
      <p:sp>
        <p:nvSpPr>
          <p:cNvPr id="97286" name="Rectangle 3"/>
          <p:cNvSpPr>
            <a:spLocks noGrp="1" noChangeArrowheads="1"/>
          </p:cNvSpPr>
          <p:nvPr>
            <p:ph type="body" idx="1"/>
          </p:nvPr>
        </p:nvSpPr>
        <p:spPr>
          <a:xfrm>
            <a:off x="0" y="76200"/>
            <a:ext cx="9144000" cy="6477000"/>
          </a:xfrm>
          <a:ln>
            <a:noFill/>
          </a:ln>
          <a:extLst>
            <a:ext uri="{91240B29-F687-4f45-9708-019B960494DF}">
              <a14:hiddenLine xmlns:a14="http://schemas.microsoft.com/office/drawing/2010/main" w="9525">
                <a:solidFill>
                  <a:schemeClr val="tx1"/>
                </a:solidFill>
                <a:miter lim="800000"/>
                <a:headEnd/>
                <a:tailEnd/>
              </a14:hiddenLine>
            </a:ext>
          </a:extLst>
        </p:spPr>
        <p:txBody>
          <a:bodyPr/>
          <a:lstStyle/>
          <a:p>
            <a:pPr lvl="2" eaLnBrk="1" hangingPunct="1">
              <a:lnSpc>
                <a:spcPct val="90000"/>
              </a:lnSpc>
              <a:buFontTx/>
              <a:buNone/>
            </a:pPr>
            <a:endParaRPr lang="en-US" sz="700" b="1">
              <a:latin typeface="Arial" charset="0"/>
              <a:ea typeface="ＭＳ Ｐゴシック" charset="0"/>
            </a:endParaRPr>
          </a:p>
          <a:p>
            <a:pPr lvl="2" eaLnBrk="1" hangingPunct="1">
              <a:lnSpc>
                <a:spcPct val="90000"/>
              </a:lnSpc>
              <a:buFontTx/>
              <a:buNone/>
            </a:pPr>
            <a:r>
              <a:rPr lang="en-US" sz="700" b="1">
                <a:latin typeface="Arial" charset="0"/>
                <a:ea typeface="ＭＳ Ｐゴシック" charset="0"/>
              </a:rPr>
              <a:t>Tag: &lt;Tag name for the design idea&gt;. </a:t>
            </a:r>
          </a:p>
          <a:p>
            <a:pPr lvl="2" eaLnBrk="1" hangingPunct="1">
              <a:lnSpc>
                <a:spcPct val="90000"/>
              </a:lnSpc>
              <a:buFontTx/>
              <a:buNone/>
            </a:pPr>
            <a:r>
              <a:rPr lang="en-US" sz="700" b="1">
                <a:latin typeface="Arial" charset="0"/>
                <a:ea typeface="ＭＳ Ｐゴシック" charset="0"/>
              </a:rPr>
              <a:t>Type: {Design Idea, Design Constraint}.</a:t>
            </a:r>
          </a:p>
          <a:p>
            <a:pPr lvl="2" eaLnBrk="1" hangingPunct="1">
              <a:lnSpc>
                <a:spcPct val="90000"/>
              </a:lnSpc>
              <a:buFontTx/>
              <a:buNone/>
            </a:pPr>
            <a:r>
              <a:rPr lang="en-US" sz="700" b="1">
                <a:latin typeface="Arial" charset="0"/>
                <a:ea typeface="ＭＳ Ｐゴシック" charset="0"/>
              </a:rPr>
              <a:t>============ Basic Information ========================</a:t>
            </a:r>
          </a:p>
          <a:p>
            <a:pPr lvl="2" eaLnBrk="1" hangingPunct="1">
              <a:lnSpc>
                <a:spcPct val="90000"/>
              </a:lnSpc>
              <a:buFontTx/>
              <a:buNone/>
            </a:pPr>
            <a:r>
              <a:rPr lang="en-US" sz="700" b="1">
                <a:latin typeface="Arial" charset="0"/>
                <a:ea typeface="ＭＳ Ｐゴシック" charset="0"/>
              </a:rPr>
              <a:t>Version: &lt;Date or version number&gt;.</a:t>
            </a:r>
          </a:p>
          <a:p>
            <a:pPr lvl="2" eaLnBrk="1" hangingPunct="1">
              <a:lnSpc>
                <a:spcPct val="90000"/>
              </a:lnSpc>
              <a:buFontTx/>
              <a:buNone/>
            </a:pPr>
            <a:r>
              <a:rPr lang="en-US" sz="700" b="1">
                <a:latin typeface="Arial" charset="0"/>
                <a:ea typeface="ＭＳ Ｐゴシック" charset="0"/>
              </a:rPr>
              <a:t>Status: &lt;{Draft, SQC Exited, Approved}&gt;.</a:t>
            </a:r>
          </a:p>
          <a:p>
            <a:pPr lvl="2" eaLnBrk="1" hangingPunct="1">
              <a:lnSpc>
                <a:spcPct val="90000"/>
              </a:lnSpc>
              <a:buFontTx/>
              <a:buNone/>
            </a:pPr>
            <a:r>
              <a:rPr lang="en-US" sz="700" b="1">
                <a:latin typeface="Arial" charset="0"/>
                <a:ea typeface="ＭＳ Ｐゴシック" charset="0"/>
              </a:rPr>
              <a:t>Quality Level: &lt;Maximum remaining major defects/page, sample size, date&gt;.</a:t>
            </a:r>
          </a:p>
          <a:p>
            <a:pPr lvl="2" eaLnBrk="1" hangingPunct="1">
              <a:lnSpc>
                <a:spcPct val="90000"/>
              </a:lnSpc>
              <a:buFontTx/>
              <a:buNone/>
            </a:pPr>
            <a:r>
              <a:rPr lang="en-US" sz="700" b="1">
                <a:latin typeface="Arial" charset="0"/>
                <a:ea typeface="ＭＳ Ｐゴシック" charset="0"/>
              </a:rPr>
              <a:t>Owner: &lt; Role/e-mail/name of person responsible for changes and updates&gt;.</a:t>
            </a:r>
          </a:p>
          <a:p>
            <a:pPr lvl="2" eaLnBrk="1" hangingPunct="1">
              <a:lnSpc>
                <a:spcPct val="90000"/>
              </a:lnSpc>
              <a:buFontTx/>
              <a:buNone/>
            </a:pPr>
            <a:r>
              <a:rPr lang="en-US" sz="700" b="1">
                <a:latin typeface="Arial" charset="0"/>
                <a:ea typeface="ＭＳ Ｐゴシック" charset="0"/>
              </a:rPr>
              <a:t>Expert: &lt; Name and contact information for a technical expert, in our organization or otherwise available to us, on this design idea&gt;.</a:t>
            </a:r>
          </a:p>
          <a:p>
            <a:pPr lvl="2" eaLnBrk="1" hangingPunct="1">
              <a:lnSpc>
                <a:spcPct val="90000"/>
              </a:lnSpc>
              <a:buFontTx/>
              <a:buNone/>
            </a:pPr>
            <a:r>
              <a:rPr lang="en-US" sz="700" b="1">
                <a:latin typeface="Arial" charset="0"/>
                <a:ea typeface="ＭＳ Ｐゴシック" charset="0"/>
              </a:rPr>
              <a:t>Authority: &lt;Name and contact information for the leading authorities, in our organization or elsewhere, on this technology or strategy. This can include references to papers, books and websites&gt;. </a:t>
            </a:r>
          </a:p>
          <a:p>
            <a:pPr lvl="2" eaLnBrk="1" hangingPunct="1">
              <a:lnSpc>
                <a:spcPct val="90000"/>
              </a:lnSpc>
              <a:buFontTx/>
              <a:buNone/>
            </a:pPr>
            <a:r>
              <a:rPr lang="en-US" sz="700" b="1">
                <a:latin typeface="Arial" charset="0"/>
                <a:ea typeface="ＭＳ Ｐゴシック" charset="0"/>
              </a:rPr>
              <a:t>Source: &lt;Source references for the information in this specification. Could include people&gt;.</a:t>
            </a:r>
          </a:p>
          <a:p>
            <a:pPr lvl="2" eaLnBrk="1" hangingPunct="1">
              <a:lnSpc>
                <a:spcPct val="90000"/>
              </a:lnSpc>
              <a:buFontTx/>
              <a:buNone/>
            </a:pPr>
            <a:r>
              <a:rPr lang="en-US" sz="700" b="1">
                <a:latin typeface="Arial" charset="0"/>
                <a:ea typeface="ＭＳ Ｐゴシック" charset="0"/>
              </a:rPr>
              <a:t>Gist: &lt;Brief description&gt;.</a:t>
            </a:r>
          </a:p>
          <a:p>
            <a:pPr lvl="2" eaLnBrk="1" hangingPunct="1">
              <a:lnSpc>
                <a:spcPct val="90000"/>
              </a:lnSpc>
              <a:buFontTx/>
              <a:buNone/>
            </a:pPr>
            <a:r>
              <a:rPr lang="en-US" sz="700" b="1">
                <a:latin typeface="Arial" charset="0"/>
                <a:ea typeface="ＭＳ Ｐゴシック" charset="0"/>
              </a:rPr>
              <a:t>Description: &lt;Describe the design idea in sufficient detail to support the estimated impacts and costs given below&gt;.</a:t>
            </a:r>
          </a:p>
          <a:p>
            <a:pPr lvl="2" eaLnBrk="1" hangingPunct="1">
              <a:lnSpc>
                <a:spcPct val="90000"/>
              </a:lnSpc>
              <a:buFontTx/>
              <a:buNone/>
            </a:pPr>
            <a:r>
              <a:rPr lang="en-US" sz="700" b="1">
                <a:latin typeface="Arial" charset="0"/>
                <a:ea typeface="ＭＳ Ｐゴシック" charset="0"/>
              </a:rPr>
              <a:t>Stakeholders: &lt;Prime stakeholders concerned with this design&gt;.</a:t>
            </a:r>
          </a:p>
          <a:p>
            <a:pPr lvl="2" eaLnBrk="1" hangingPunct="1">
              <a:lnSpc>
                <a:spcPct val="90000"/>
              </a:lnSpc>
              <a:buFontTx/>
              <a:buNone/>
            </a:pPr>
            <a:r>
              <a:rPr lang="en-US" sz="700" b="1">
                <a:latin typeface="Arial" charset="0"/>
                <a:ea typeface="ＭＳ Ｐゴシック" charset="0"/>
              </a:rPr>
              <a:t>============= Design Relationships =========================</a:t>
            </a:r>
          </a:p>
          <a:p>
            <a:pPr lvl="2" eaLnBrk="1" hangingPunct="1">
              <a:lnSpc>
                <a:spcPct val="90000"/>
              </a:lnSpc>
              <a:buFontTx/>
              <a:buNone/>
            </a:pPr>
            <a:r>
              <a:rPr lang="en-US" sz="700" b="1">
                <a:latin typeface="Arial" charset="0"/>
                <a:ea typeface="ＭＳ Ｐゴシック" charset="0"/>
              </a:rPr>
              <a:t>Reuse of Other Design: &lt;If a currently available component or design is specified, then give its tag or reference code here to indicate that a known component is being reused&gt;. </a:t>
            </a:r>
          </a:p>
          <a:p>
            <a:pPr lvl="2" eaLnBrk="1" hangingPunct="1">
              <a:lnSpc>
                <a:spcPct val="90000"/>
              </a:lnSpc>
              <a:buFontTx/>
              <a:buNone/>
            </a:pPr>
            <a:r>
              <a:rPr lang="en-US" sz="700" b="1">
                <a:latin typeface="Arial" charset="0"/>
                <a:ea typeface="ＭＳ Ｐゴシック" charset="0"/>
              </a:rPr>
              <a:t>Reuse of This Design: &lt;If this design is used elsewhere in another system or used several times in this system, then capture the information here&gt;.</a:t>
            </a:r>
          </a:p>
          <a:p>
            <a:pPr lvl="2" eaLnBrk="1" hangingPunct="1">
              <a:lnSpc>
                <a:spcPct val="90000"/>
              </a:lnSpc>
              <a:buFontTx/>
              <a:buNone/>
            </a:pPr>
            <a:r>
              <a:rPr lang="en-US" sz="700" b="1">
                <a:latin typeface="Arial" charset="0"/>
                <a:ea typeface="ＭＳ Ｐゴシック" charset="0"/>
              </a:rPr>
              <a:t>Design Constraints: &lt;If this design is a reflection of attempting to adhere to any known design constraints, then that should be noted here with reference one or more of the constraint tags or identities&gt;. </a:t>
            </a:r>
          </a:p>
          <a:p>
            <a:pPr lvl="2" eaLnBrk="1" hangingPunct="1">
              <a:lnSpc>
                <a:spcPct val="90000"/>
              </a:lnSpc>
              <a:buFontTx/>
              <a:buNone/>
            </a:pPr>
            <a:r>
              <a:rPr lang="en-US" sz="700" b="1">
                <a:latin typeface="Arial" charset="0"/>
                <a:ea typeface="ＭＳ Ｐゴシック" charset="0"/>
              </a:rPr>
              <a:t>Sub-Designs: &lt;Name tags of any designs, which are subsets of this one, if any&gt;.</a:t>
            </a:r>
          </a:p>
          <a:p>
            <a:pPr lvl="2" eaLnBrk="1" hangingPunct="1">
              <a:lnSpc>
                <a:spcPct val="90000"/>
              </a:lnSpc>
              <a:buFontTx/>
              <a:buNone/>
            </a:pPr>
            <a:r>
              <a:rPr lang="en-US" sz="700" b="1">
                <a:latin typeface="Arial" charset="0"/>
                <a:ea typeface="ＭＳ Ｐゴシック" charset="0"/>
              </a:rPr>
              <a:t>============== Impacts Relationships =======================</a:t>
            </a:r>
          </a:p>
          <a:p>
            <a:pPr lvl="2" eaLnBrk="1" hangingPunct="1">
              <a:lnSpc>
                <a:spcPct val="90000"/>
              </a:lnSpc>
              <a:buFontTx/>
              <a:buNone/>
            </a:pPr>
            <a:r>
              <a:rPr lang="en-US" sz="700" b="1">
                <a:latin typeface="Arial" charset="0"/>
                <a:ea typeface="ＭＳ Ｐゴシック" charset="0"/>
              </a:rPr>
              <a:t>Impacts [Functions]: &lt;list of functions and subsystems which this design impacts attributes of&gt;.</a:t>
            </a:r>
          </a:p>
          <a:p>
            <a:pPr lvl="2" eaLnBrk="1" hangingPunct="1">
              <a:lnSpc>
                <a:spcPct val="90000"/>
              </a:lnSpc>
              <a:buFontTx/>
              <a:buNone/>
            </a:pPr>
            <a:r>
              <a:rPr lang="en-US" sz="700" b="1">
                <a:latin typeface="Arial" charset="0"/>
                <a:ea typeface="ＭＳ Ｐゴシック" charset="0"/>
              </a:rPr>
              <a:t>Impacts [Intended]: &lt;Give a list of the performance requirements that this design idea will impact in a major way, good or bad. The positive impacts are the main justification for the existence of the design idea!&gt;.</a:t>
            </a:r>
          </a:p>
          <a:p>
            <a:pPr lvl="2" eaLnBrk="1" hangingPunct="1">
              <a:lnSpc>
                <a:spcPct val="90000"/>
              </a:lnSpc>
              <a:buFontTx/>
              <a:buNone/>
            </a:pPr>
            <a:r>
              <a:rPr lang="en-US" sz="700" b="1">
                <a:latin typeface="Arial" charset="0"/>
                <a:ea typeface="ＭＳ Ｐゴシック" charset="0"/>
              </a:rPr>
              <a:t>Impacts [Side Effects]: &lt;Give a list of the performance requirements that this design idea will impact in a more minor way, good or bad&gt;.</a:t>
            </a:r>
          </a:p>
          <a:p>
            <a:pPr lvl="2" eaLnBrk="1" hangingPunct="1">
              <a:lnSpc>
                <a:spcPct val="90000"/>
              </a:lnSpc>
              <a:buFontTx/>
              <a:buNone/>
            </a:pPr>
            <a:r>
              <a:rPr lang="en-US" sz="700" b="1">
                <a:latin typeface="Arial" charset="0"/>
                <a:ea typeface="ＭＳ Ｐゴシック" charset="0"/>
              </a:rPr>
              <a:t>Impacts [Cost]: &lt;Give a list of the budgets that this design idea will impact in a major way&gt;.</a:t>
            </a:r>
          </a:p>
          <a:p>
            <a:pPr lvl="2" eaLnBrk="1" hangingPunct="1">
              <a:lnSpc>
                <a:spcPct val="90000"/>
              </a:lnSpc>
              <a:buFontTx/>
              <a:buNone/>
            </a:pPr>
            <a:r>
              <a:rPr lang="en-US" sz="700" b="1">
                <a:latin typeface="Arial" charset="0"/>
                <a:ea typeface="ＭＳ Ｐゴシック" charset="0"/>
              </a:rPr>
              <a:t>Impacts [Other Designs]: &lt;Does this design have any consequences with respect to other designs? Name them at least&gt;.</a:t>
            </a:r>
          </a:p>
          <a:p>
            <a:pPr lvl="2" eaLnBrk="1" hangingPunct="1">
              <a:lnSpc>
                <a:spcPct val="90000"/>
              </a:lnSpc>
              <a:buFontTx/>
              <a:buNone/>
            </a:pPr>
            <a:r>
              <a:rPr lang="en-US" sz="700" b="1">
                <a:latin typeface="Arial" charset="0"/>
                <a:ea typeface="ＭＳ Ｐゴシック" charset="0"/>
              </a:rPr>
              <a:t>Value: &lt;Name or quantify value produced, and stakeholders affected by this design. Use Qualifiers&gt;</a:t>
            </a:r>
          </a:p>
          <a:p>
            <a:pPr lvl="2" eaLnBrk="1" hangingPunct="1">
              <a:lnSpc>
                <a:spcPct val="90000"/>
              </a:lnSpc>
              <a:buFontTx/>
              <a:buNone/>
            </a:pPr>
            <a:r>
              <a:rPr lang="en-US" sz="700" b="1">
                <a:latin typeface="Arial" charset="0"/>
                <a:ea typeface="ＭＳ Ｐゴシック" charset="0"/>
              </a:rPr>
              <a:t>============== Impact Estimation/Feedback ==================</a:t>
            </a:r>
          </a:p>
          <a:p>
            <a:pPr lvl="2" eaLnBrk="1" hangingPunct="1">
              <a:lnSpc>
                <a:spcPct val="90000"/>
              </a:lnSpc>
              <a:buFontTx/>
              <a:buNone/>
            </a:pPr>
            <a:r>
              <a:rPr lang="en-US" sz="700" b="1">
                <a:latin typeface="Arial" charset="0"/>
                <a:ea typeface="ＭＳ Ｐゴシック" charset="0"/>
              </a:rPr>
              <a:t>For each Scalar Requirement in Impacts [Intended] (see above):</a:t>
            </a:r>
          </a:p>
          <a:p>
            <a:pPr lvl="2" eaLnBrk="1" hangingPunct="1">
              <a:lnSpc>
                <a:spcPct val="90000"/>
              </a:lnSpc>
              <a:buFontTx/>
              <a:buNone/>
            </a:pPr>
            <a:r>
              <a:rPr lang="en-US" sz="700" b="1">
                <a:latin typeface="Arial" charset="0"/>
                <a:ea typeface="ＭＳ Ｐゴシック" charset="0"/>
              </a:rPr>
              <a:t>Tag: &lt;Tag of a scalar requirement listed in Impacts [Intended]&gt;.</a:t>
            </a:r>
          </a:p>
          <a:p>
            <a:pPr lvl="2" eaLnBrk="1" hangingPunct="1">
              <a:lnSpc>
                <a:spcPct val="90000"/>
              </a:lnSpc>
              <a:buFontTx/>
              <a:buNone/>
            </a:pPr>
            <a:r>
              <a:rPr lang="en-US" sz="700" b="1">
                <a:latin typeface="Arial" charset="0"/>
                <a:ea typeface="ＭＳ Ｐゴシック" charset="0"/>
              </a:rPr>
              <a:t>Scale: &lt;Scale for the scalar requirement&gt;.</a:t>
            </a:r>
          </a:p>
          <a:p>
            <a:pPr lvl="2" eaLnBrk="1" hangingPunct="1">
              <a:lnSpc>
                <a:spcPct val="90000"/>
              </a:lnSpc>
              <a:buFontTx/>
              <a:buNone/>
            </a:pPr>
            <a:r>
              <a:rPr lang="en-US" sz="700" b="1">
                <a:latin typeface="Arial" charset="0"/>
                <a:ea typeface="ＭＳ Ｐゴシック" charset="0"/>
              </a:rPr>
              <a:t>Scale Impact: &lt;Give estimated or real impact, when implemented, using the defined Scale. That is, given current baseline numeric value, what numeric value will implementing this design idea achieve or what numeric value has been achieved?&gt;.</a:t>
            </a:r>
          </a:p>
          <a:p>
            <a:pPr lvl="2" eaLnBrk="1" hangingPunct="1">
              <a:lnSpc>
                <a:spcPct val="90000"/>
              </a:lnSpc>
              <a:buFontTx/>
              <a:buNone/>
            </a:pPr>
            <a:r>
              <a:rPr lang="en-US" sz="700" b="1">
                <a:latin typeface="Arial" charset="0"/>
                <a:ea typeface="ＭＳ Ｐゴシック" charset="0"/>
              </a:rPr>
              <a:t>Scale Uncertainty: &lt;Give estimated optimistic/pessimistic or real ± error margins&gt;.</a:t>
            </a:r>
          </a:p>
          <a:p>
            <a:pPr lvl="2" eaLnBrk="1" hangingPunct="1">
              <a:lnSpc>
                <a:spcPct val="90000"/>
              </a:lnSpc>
              <a:buFontTx/>
              <a:buNone/>
            </a:pPr>
            <a:r>
              <a:rPr lang="en-US" sz="700" b="1">
                <a:latin typeface="Arial" charset="0"/>
                <a:ea typeface="ＭＳ Ｐゴシック" charset="0"/>
              </a:rPr>
              <a:t>Percentage Impact: &lt;Convert Scale Impact to Percentage Impact. That is, what percentage of the way to the planned target, relative to the baseline and the planned target will implementing this design idea achieve or, has been achieved? 100% means meeting the defined Plan level on time&gt;.</a:t>
            </a:r>
          </a:p>
          <a:p>
            <a:pPr lvl="2" eaLnBrk="1" hangingPunct="1">
              <a:lnSpc>
                <a:spcPct val="90000"/>
              </a:lnSpc>
              <a:buFontTx/>
              <a:buNone/>
            </a:pPr>
            <a:r>
              <a:rPr lang="en-US" sz="700" b="1">
                <a:latin typeface="Arial" charset="0"/>
                <a:ea typeface="ＭＳ Ｐゴシック" charset="0"/>
              </a:rPr>
              <a:t>Percentage Uncertainty: &lt;Convert Scale Uncertainty to Percentage Uncertainty ± deviations&gt;.</a:t>
            </a:r>
          </a:p>
          <a:p>
            <a:pPr lvl="2" eaLnBrk="1" hangingPunct="1">
              <a:lnSpc>
                <a:spcPct val="90000"/>
              </a:lnSpc>
              <a:buFontTx/>
              <a:buNone/>
            </a:pPr>
            <a:r>
              <a:rPr lang="en-US" sz="700" b="1">
                <a:latin typeface="Arial" charset="0"/>
                <a:ea typeface="ＭＳ Ｐゴシック" charset="0"/>
              </a:rPr>
              <a:t>Evidence: &lt;Give the observed numeric values, dates, places and other relevant information where you have data about previous experience of using this design idea&gt;. </a:t>
            </a:r>
          </a:p>
          <a:p>
            <a:pPr lvl="2" eaLnBrk="1" hangingPunct="1">
              <a:lnSpc>
                <a:spcPct val="90000"/>
              </a:lnSpc>
              <a:buFontTx/>
              <a:buNone/>
            </a:pPr>
            <a:r>
              <a:rPr lang="en-US" sz="700" b="1">
                <a:latin typeface="Arial" charset="0"/>
                <a:ea typeface="ＭＳ Ｐゴシック" charset="0"/>
              </a:rPr>
              <a:t>Source: &lt;Give the person or written source of your evidence&gt;. </a:t>
            </a:r>
          </a:p>
          <a:p>
            <a:pPr lvl="2" eaLnBrk="1" hangingPunct="1">
              <a:lnSpc>
                <a:spcPct val="90000"/>
              </a:lnSpc>
              <a:buFontTx/>
              <a:buNone/>
            </a:pPr>
            <a:r>
              <a:rPr lang="en-US" sz="700" b="1">
                <a:latin typeface="Arial" charset="0"/>
                <a:ea typeface="ＭＳ Ｐゴシック" charset="0"/>
              </a:rPr>
              <a:t>Credibility: &lt;Credibility 0.0 low to 1.0 high. Rate the credibility of your estimates, based on the evidence and its source&gt;.</a:t>
            </a:r>
          </a:p>
          <a:p>
            <a:pPr lvl="2" eaLnBrk="1" hangingPunct="1">
              <a:lnSpc>
                <a:spcPct val="90000"/>
              </a:lnSpc>
              <a:buFontTx/>
              <a:buNone/>
            </a:pPr>
            <a:r>
              <a:rPr lang="en-US" sz="700" b="1">
                <a:latin typeface="Arial" charset="0"/>
                <a:ea typeface="ＭＳ Ｐゴシック" charset="0"/>
              </a:rPr>
              <a:t>============== Priority and Risk Management ==================</a:t>
            </a:r>
          </a:p>
          <a:p>
            <a:pPr lvl="2" eaLnBrk="1" hangingPunct="1">
              <a:lnSpc>
                <a:spcPct val="90000"/>
              </a:lnSpc>
              <a:buFontTx/>
              <a:buNone/>
            </a:pPr>
            <a:r>
              <a:rPr lang="en-US" sz="700" b="1">
                <a:latin typeface="Arial" charset="0"/>
                <a:ea typeface="ＭＳ Ｐゴシック" charset="0"/>
              </a:rPr>
              <a:t>Assumptions: &lt;Any assumptions that have been made&gt;.</a:t>
            </a:r>
          </a:p>
          <a:p>
            <a:pPr lvl="2" eaLnBrk="1" hangingPunct="1">
              <a:lnSpc>
                <a:spcPct val="90000"/>
              </a:lnSpc>
              <a:buFontTx/>
              <a:buNone/>
            </a:pPr>
            <a:r>
              <a:rPr lang="en-US" sz="700" b="1">
                <a:latin typeface="Arial" charset="0"/>
                <a:ea typeface="ＭＳ Ｐゴシック" charset="0"/>
              </a:rPr>
              <a:t>Dependencies: &lt;State any dependencies for this design idea&gt;.</a:t>
            </a:r>
          </a:p>
          <a:p>
            <a:pPr lvl="2" eaLnBrk="1" hangingPunct="1">
              <a:lnSpc>
                <a:spcPct val="90000"/>
              </a:lnSpc>
              <a:buFontTx/>
              <a:buNone/>
            </a:pPr>
            <a:r>
              <a:rPr lang="en-US" sz="700" b="1">
                <a:latin typeface="Arial" charset="0"/>
                <a:ea typeface="ＭＳ Ｐゴシック" charset="0"/>
              </a:rPr>
              <a:t>Risks: &lt;Name or refer to tags of any factors, which could threaten your estimated impacts&gt;.</a:t>
            </a:r>
          </a:p>
          <a:p>
            <a:pPr lvl="2" eaLnBrk="1" hangingPunct="1">
              <a:lnSpc>
                <a:spcPct val="90000"/>
              </a:lnSpc>
              <a:buFontTx/>
              <a:buNone/>
            </a:pPr>
            <a:r>
              <a:rPr lang="en-US" sz="700" b="1">
                <a:latin typeface="Arial" charset="0"/>
                <a:ea typeface="ＭＳ Ｐゴシック" charset="0"/>
              </a:rPr>
              <a:t>Priority: &lt;List the tag names of any design ideas that must be implemented before or after this design idea&gt;. </a:t>
            </a:r>
          </a:p>
          <a:p>
            <a:pPr lvl="2" eaLnBrk="1" hangingPunct="1">
              <a:lnSpc>
                <a:spcPct val="90000"/>
              </a:lnSpc>
              <a:buFontTx/>
              <a:buNone/>
            </a:pPr>
            <a:r>
              <a:rPr lang="en-US" sz="700" b="1">
                <a:latin typeface="Arial" charset="0"/>
                <a:ea typeface="ＭＳ Ｐゴシック" charset="0"/>
              </a:rPr>
              <a:t>Issues: &lt;Unresolved concerns or problems in the specification or the system&gt;.</a:t>
            </a:r>
          </a:p>
          <a:p>
            <a:pPr lvl="2" eaLnBrk="1" hangingPunct="1">
              <a:lnSpc>
                <a:spcPct val="90000"/>
              </a:lnSpc>
              <a:buFontTx/>
              <a:buNone/>
            </a:pPr>
            <a:r>
              <a:rPr lang="en-US" sz="700" b="1">
                <a:latin typeface="Arial" charset="0"/>
                <a:ea typeface="ＭＳ Ｐゴシック" charset="0"/>
              </a:rPr>
              <a:t>============= Implementation Control =======================</a:t>
            </a:r>
          </a:p>
          <a:p>
            <a:pPr lvl="2" eaLnBrk="1" hangingPunct="1">
              <a:lnSpc>
                <a:spcPct val="90000"/>
              </a:lnSpc>
              <a:buFontTx/>
              <a:buNone/>
            </a:pPr>
            <a:r>
              <a:rPr lang="en-US" sz="700" b="1">
                <a:latin typeface="Arial" charset="0"/>
                <a:ea typeface="ＭＳ Ｐゴシック" charset="0"/>
              </a:rPr>
              <a:t>Supplier: &lt; Name actual supplier or list supplier requirements&gt;</a:t>
            </a:r>
          </a:p>
          <a:p>
            <a:pPr lvl="2" eaLnBrk="1" hangingPunct="1">
              <a:lnSpc>
                <a:spcPct val="90000"/>
              </a:lnSpc>
              <a:buFontTx/>
              <a:buNone/>
            </a:pPr>
            <a:r>
              <a:rPr lang="en-US" sz="700" b="1">
                <a:latin typeface="Arial" charset="0"/>
                <a:ea typeface="ＭＳ Ｐゴシック" charset="0"/>
              </a:rPr>
              <a:t>Responsible: &lt;Who in or organization is responsible for managing the supplier relation?&gt;</a:t>
            </a:r>
          </a:p>
          <a:p>
            <a:pPr lvl="2" eaLnBrk="1" hangingPunct="1">
              <a:lnSpc>
                <a:spcPct val="90000"/>
              </a:lnSpc>
              <a:buFontTx/>
              <a:buNone/>
            </a:pPr>
            <a:r>
              <a:rPr lang="en-US" sz="700" b="1">
                <a:latin typeface="Arial" charset="0"/>
                <a:ea typeface="ＭＳ Ｐゴシック" charset="0"/>
              </a:rPr>
              <a:t>Contract: &lt;Refer to the contract if any, or the contract template&gt;</a:t>
            </a:r>
          </a:p>
          <a:p>
            <a:pPr lvl="2" eaLnBrk="1" hangingPunct="1">
              <a:lnSpc>
                <a:spcPct val="90000"/>
              </a:lnSpc>
              <a:buFontTx/>
              <a:buNone/>
            </a:pPr>
            <a:r>
              <a:rPr lang="en-US" sz="700" b="1">
                <a:latin typeface="Arial" charset="0"/>
                <a:ea typeface="ＭＳ Ｐゴシック" charset="0"/>
              </a:rPr>
              <a:t>Test Plan: &lt;Refer to specific test pan for this design&gt;</a:t>
            </a:r>
          </a:p>
          <a:p>
            <a:pPr lvl="2" eaLnBrk="1" hangingPunct="1">
              <a:lnSpc>
                <a:spcPct val="90000"/>
              </a:lnSpc>
              <a:buFontTx/>
              <a:buNone/>
            </a:pPr>
            <a:r>
              <a:rPr lang="en-US" sz="700" b="1">
                <a:latin typeface="Arial" charset="0"/>
                <a:ea typeface="ＭＳ Ｐゴシック" charset="0"/>
              </a:rPr>
              <a:t>Implementation Process: &lt;Name any special needs during implementation&gt; </a:t>
            </a:r>
          </a:p>
          <a:p>
            <a:pPr lvl="2" eaLnBrk="1" hangingPunct="1">
              <a:lnSpc>
                <a:spcPct val="90000"/>
              </a:lnSpc>
              <a:buFontTx/>
              <a:buNone/>
            </a:pPr>
            <a:r>
              <a:rPr lang="en-US" sz="700" b="1">
                <a:latin typeface="Arial" charset="0"/>
                <a:ea typeface="ＭＳ Ｐゴシック" charset="0"/>
              </a:rPr>
              <a:t>============== Location of Specification ========================</a:t>
            </a:r>
          </a:p>
          <a:p>
            <a:pPr lvl="2" eaLnBrk="1" hangingPunct="1">
              <a:lnSpc>
                <a:spcPct val="90000"/>
              </a:lnSpc>
              <a:buFontTx/>
              <a:buNone/>
            </a:pPr>
            <a:r>
              <a:rPr lang="en-US" sz="700" b="1">
                <a:latin typeface="Arial" charset="0"/>
                <a:ea typeface="ＭＳ Ｐゴシック" charset="0"/>
              </a:rPr>
              <a:t>Location of Master Specification: &lt;Give the intranet web location of this master specification&gt;.</a:t>
            </a:r>
          </a:p>
        </p:txBody>
      </p:sp>
      <p:sp>
        <p:nvSpPr>
          <p:cNvPr id="97287" name="WordArt 4"/>
          <p:cNvSpPr>
            <a:spLocks noChangeArrowheads="1" noChangeShapeType="1" noTextEdit="1"/>
          </p:cNvSpPr>
          <p:nvPr/>
        </p:nvSpPr>
        <p:spPr bwMode="auto">
          <a:xfrm>
            <a:off x="1219200" y="3105150"/>
            <a:ext cx="6705600" cy="6477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See next 3 slides for detail</a:t>
            </a:r>
          </a:p>
        </p:txBody>
      </p:sp>
    </p:spTree>
    <p:extLst>
      <p:ext uri="{BB962C8B-B14F-4D97-AF65-F5344CB8AC3E}">
        <p14:creationId xmlns:p14="http://schemas.microsoft.com/office/powerpoint/2010/main" val="148431595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429080C-0A96-0649-80A7-9512039B4418}" type="datetime3">
              <a:rPr lang="en-GB" sz="1400" smtClean="0"/>
              <a:t>15 January 2014</a:t>
            </a:fld>
            <a:endParaRPr lang="en-US" sz="1400"/>
          </a:p>
        </p:txBody>
      </p:sp>
      <p:sp>
        <p:nvSpPr>
          <p:cNvPr id="993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99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F4361268-FA17-C44E-BAC1-A49E37DDB632}" type="slidenum">
              <a:rPr lang="en-US" sz="1400"/>
              <a:pPr/>
              <a:t>97</a:t>
            </a:fld>
            <a:endParaRPr lang="en-US" sz="1400"/>
          </a:p>
        </p:txBody>
      </p:sp>
      <p:sp>
        <p:nvSpPr>
          <p:cNvPr id="99333" name="Rectangle 2"/>
          <p:cNvSpPr>
            <a:spLocks noGrp="1" noChangeArrowheads="1"/>
          </p:cNvSpPr>
          <p:nvPr>
            <p:ph type="title"/>
          </p:nvPr>
        </p:nvSpPr>
        <p:spPr>
          <a:xfrm>
            <a:off x="457200" y="274638"/>
            <a:ext cx="8229600" cy="360434"/>
          </a:xfrm>
        </p:spPr>
        <p:txBody>
          <a:bodyPr/>
          <a:lstStyle/>
          <a:p>
            <a:r>
              <a:rPr lang="en-US" dirty="0">
                <a:latin typeface="Arial" charset="0"/>
              </a:rPr>
              <a:t>CE Book Design Template </a:t>
            </a:r>
            <a:r>
              <a:rPr lang="en-US" dirty="0" smtClean="0">
                <a:latin typeface="Arial" charset="0"/>
              </a:rPr>
              <a:t>&lt;WITH HINTS&gt; </a:t>
            </a:r>
            <a:r>
              <a:rPr lang="en-US" dirty="0">
                <a:latin typeface="Arial" charset="0"/>
              </a:rPr>
              <a:t>1 of 3</a:t>
            </a:r>
          </a:p>
        </p:txBody>
      </p:sp>
      <p:sp>
        <p:nvSpPr>
          <p:cNvPr id="99334" name="Rectangle 3"/>
          <p:cNvSpPr>
            <a:spLocks noGrp="1" noChangeArrowheads="1"/>
          </p:cNvSpPr>
          <p:nvPr>
            <p:ph type="body" idx="1"/>
          </p:nvPr>
        </p:nvSpPr>
        <p:spPr>
          <a:xfrm>
            <a:off x="228600" y="685800"/>
            <a:ext cx="8534400" cy="5791200"/>
          </a:xfrm>
        </p:spPr>
        <p:txBody>
          <a:bodyPr/>
          <a:lstStyle/>
          <a:p>
            <a:pPr eaLnBrk="1" hangingPunct="1">
              <a:lnSpc>
                <a:spcPct val="90000"/>
              </a:lnSpc>
              <a:buFontTx/>
              <a:buNone/>
            </a:pPr>
            <a:r>
              <a:rPr lang="en-US" sz="1400" b="1" dirty="0">
                <a:latin typeface="Arial" charset="0"/>
              </a:rPr>
              <a:t>Tag: &lt;Tag name for the design idea&gt;. </a:t>
            </a:r>
          </a:p>
          <a:p>
            <a:pPr eaLnBrk="1" hangingPunct="1">
              <a:lnSpc>
                <a:spcPct val="90000"/>
              </a:lnSpc>
              <a:buFontTx/>
              <a:buNone/>
            </a:pPr>
            <a:r>
              <a:rPr lang="en-US" sz="1400" b="1" dirty="0">
                <a:latin typeface="Arial" charset="0"/>
              </a:rPr>
              <a:t>Type: {Design Idea, Design Constraint}.</a:t>
            </a:r>
          </a:p>
          <a:p>
            <a:pPr eaLnBrk="1" hangingPunct="1">
              <a:lnSpc>
                <a:spcPct val="90000"/>
              </a:lnSpc>
              <a:buFontTx/>
              <a:buNone/>
            </a:pPr>
            <a:r>
              <a:rPr lang="en-US" sz="1400" b="1" dirty="0">
                <a:latin typeface="Arial" charset="0"/>
              </a:rPr>
              <a:t>============ Basic Information ========================</a:t>
            </a:r>
          </a:p>
          <a:p>
            <a:pPr eaLnBrk="1" hangingPunct="1">
              <a:lnSpc>
                <a:spcPct val="90000"/>
              </a:lnSpc>
              <a:buFontTx/>
              <a:buNone/>
            </a:pPr>
            <a:r>
              <a:rPr lang="en-US" sz="1400" b="1" dirty="0">
                <a:latin typeface="Arial" charset="0"/>
              </a:rPr>
              <a:t>Version: &lt;Date or version number&gt;.</a:t>
            </a:r>
          </a:p>
          <a:p>
            <a:pPr eaLnBrk="1" hangingPunct="1">
              <a:lnSpc>
                <a:spcPct val="90000"/>
              </a:lnSpc>
              <a:buFontTx/>
              <a:buNone/>
            </a:pPr>
            <a:r>
              <a:rPr lang="en-US" sz="1400" b="1" dirty="0">
                <a:latin typeface="Arial" charset="0"/>
              </a:rPr>
              <a:t>Status: &lt;{Draft, SQC Exited, Approved}&gt;.</a:t>
            </a:r>
          </a:p>
          <a:p>
            <a:pPr eaLnBrk="1" hangingPunct="1">
              <a:lnSpc>
                <a:spcPct val="90000"/>
              </a:lnSpc>
              <a:buFontTx/>
              <a:buNone/>
            </a:pPr>
            <a:r>
              <a:rPr lang="en-US" sz="1400" b="1" dirty="0">
                <a:latin typeface="Arial" charset="0"/>
              </a:rPr>
              <a:t>Quality Level: &lt;Maximum remaining major defects/page, sample size, date&gt;.</a:t>
            </a:r>
          </a:p>
          <a:p>
            <a:pPr eaLnBrk="1" hangingPunct="1">
              <a:lnSpc>
                <a:spcPct val="90000"/>
              </a:lnSpc>
              <a:buFontTx/>
              <a:buNone/>
            </a:pPr>
            <a:r>
              <a:rPr lang="en-US" sz="1400" b="1" dirty="0">
                <a:latin typeface="Arial" charset="0"/>
              </a:rPr>
              <a:t>Owner: &lt; Role/e-mail/name of person responsible for changes and updates&gt;.</a:t>
            </a:r>
          </a:p>
          <a:p>
            <a:pPr eaLnBrk="1" hangingPunct="1">
              <a:lnSpc>
                <a:spcPct val="90000"/>
              </a:lnSpc>
              <a:buFontTx/>
              <a:buNone/>
            </a:pPr>
            <a:r>
              <a:rPr lang="en-US" sz="1400" b="1" dirty="0">
                <a:latin typeface="Arial" charset="0"/>
              </a:rPr>
              <a:t>Expert: &lt; Name and contact information for a technical expert, in our organization or otherwise available to us, on this design idea&gt;.</a:t>
            </a:r>
          </a:p>
          <a:p>
            <a:pPr eaLnBrk="1" hangingPunct="1">
              <a:lnSpc>
                <a:spcPct val="90000"/>
              </a:lnSpc>
              <a:buFontTx/>
              <a:buNone/>
            </a:pPr>
            <a:r>
              <a:rPr lang="en-US" sz="1400" b="1" dirty="0">
                <a:latin typeface="Arial" charset="0"/>
              </a:rPr>
              <a:t>Authority: &lt;Name and contact information for the leading authorities, in our organization or elsewhere, on this technology or strategy. This can include references to papers, books and websites&gt;. </a:t>
            </a:r>
          </a:p>
          <a:p>
            <a:pPr eaLnBrk="1" hangingPunct="1">
              <a:lnSpc>
                <a:spcPct val="90000"/>
              </a:lnSpc>
              <a:buFontTx/>
              <a:buNone/>
            </a:pPr>
            <a:r>
              <a:rPr lang="en-US" sz="1400" b="1" dirty="0">
                <a:latin typeface="Arial" charset="0"/>
              </a:rPr>
              <a:t>Source: &lt;Source references for the information in this specification. Could include people&gt;.</a:t>
            </a:r>
          </a:p>
          <a:p>
            <a:pPr eaLnBrk="1" hangingPunct="1">
              <a:lnSpc>
                <a:spcPct val="90000"/>
              </a:lnSpc>
              <a:buFontTx/>
              <a:buNone/>
            </a:pPr>
            <a:r>
              <a:rPr lang="en-US" sz="1400" b="1" dirty="0">
                <a:latin typeface="Arial" charset="0"/>
              </a:rPr>
              <a:t>Gist: &lt;Brief description&gt;.</a:t>
            </a:r>
          </a:p>
          <a:p>
            <a:pPr eaLnBrk="1" hangingPunct="1">
              <a:lnSpc>
                <a:spcPct val="90000"/>
              </a:lnSpc>
              <a:buFontTx/>
              <a:buNone/>
            </a:pPr>
            <a:r>
              <a:rPr lang="en-US" sz="1400" b="1" dirty="0">
                <a:latin typeface="Arial" charset="0"/>
              </a:rPr>
              <a:t>Description: &lt;Describe the design idea in sufficient detail to support the estimated impacts and costs given below&gt;.</a:t>
            </a:r>
          </a:p>
          <a:p>
            <a:pPr eaLnBrk="1" hangingPunct="1">
              <a:lnSpc>
                <a:spcPct val="90000"/>
              </a:lnSpc>
              <a:buFontTx/>
              <a:buNone/>
            </a:pPr>
            <a:r>
              <a:rPr lang="en-US" sz="1400" b="1" dirty="0">
                <a:latin typeface="Arial" charset="0"/>
              </a:rPr>
              <a:t>Stakeholders: &lt;Prime stakeholders concerned with this design&gt;.</a:t>
            </a:r>
          </a:p>
          <a:p>
            <a:pPr eaLnBrk="1" hangingPunct="1">
              <a:lnSpc>
                <a:spcPct val="90000"/>
              </a:lnSpc>
              <a:buFontTx/>
              <a:buNone/>
            </a:pPr>
            <a:r>
              <a:rPr lang="en-US" sz="1400" b="1" dirty="0">
                <a:latin typeface="Arial" charset="0"/>
              </a:rPr>
              <a:t>============= Design Relationships =========================</a:t>
            </a:r>
          </a:p>
          <a:p>
            <a:pPr eaLnBrk="1" hangingPunct="1">
              <a:lnSpc>
                <a:spcPct val="90000"/>
              </a:lnSpc>
              <a:buFontTx/>
              <a:buNone/>
            </a:pPr>
            <a:r>
              <a:rPr lang="en-US" sz="1400" b="1" dirty="0">
                <a:latin typeface="Arial" charset="0"/>
              </a:rPr>
              <a:t>Reuse of Other Design: &lt;If a currently available component or design is specified, then give its tag or reference code here to indicate that a known component is being reused&gt;. </a:t>
            </a:r>
          </a:p>
          <a:p>
            <a:pPr eaLnBrk="1" hangingPunct="1">
              <a:lnSpc>
                <a:spcPct val="90000"/>
              </a:lnSpc>
              <a:buFontTx/>
              <a:buNone/>
            </a:pPr>
            <a:r>
              <a:rPr lang="en-US" sz="1400" b="1" dirty="0">
                <a:latin typeface="Arial" charset="0"/>
              </a:rPr>
              <a:t>Reuse of This Design: &lt;If this design is used elsewhere in another system or used several times in this system, then capture the information here&gt;.</a:t>
            </a:r>
          </a:p>
          <a:p>
            <a:pPr eaLnBrk="1" hangingPunct="1">
              <a:lnSpc>
                <a:spcPct val="90000"/>
              </a:lnSpc>
              <a:buFontTx/>
              <a:buNone/>
            </a:pPr>
            <a:r>
              <a:rPr lang="en-US" sz="1400" b="1" dirty="0">
                <a:latin typeface="Arial" charset="0"/>
              </a:rPr>
              <a:t>Design Constraints: &lt;If this design is a reflection of attempting to adhere to any known design constraints, then that should be noted here with reference one or more of the constraint tags or identities&gt;. </a:t>
            </a:r>
          </a:p>
          <a:p>
            <a:pPr eaLnBrk="1" hangingPunct="1">
              <a:lnSpc>
                <a:spcPct val="90000"/>
              </a:lnSpc>
              <a:buFontTx/>
              <a:buNone/>
            </a:pPr>
            <a:r>
              <a:rPr lang="en-US" sz="1400" b="1" dirty="0">
                <a:latin typeface="Arial" charset="0"/>
              </a:rPr>
              <a:t>Sub-Designs: &lt;Name tags of any designs, which are subsets of this one, if any&gt;.</a:t>
            </a:r>
          </a:p>
          <a:p>
            <a:pPr eaLnBrk="1" hangingPunct="1">
              <a:lnSpc>
                <a:spcPct val="90000"/>
              </a:lnSpc>
            </a:pPr>
            <a:endParaRPr lang="en-US" sz="4000" dirty="0">
              <a:latin typeface="Arial" charset="0"/>
            </a:endParaRPr>
          </a:p>
        </p:txBody>
      </p:sp>
      <p:cxnSp>
        <p:nvCxnSpPr>
          <p:cNvPr id="3" name="Straight Arrow Connector 2"/>
          <p:cNvCxnSpPr/>
          <p:nvPr/>
        </p:nvCxnSpPr>
        <p:spPr>
          <a:xfrm flipH="1">
            <a:off x="5529380" y="635072"/>
            <a:ext cx="1023820" cy="12546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05557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F0CF334-2043-9548-86FE-F49DB26402F2}" type="datetime3">
              <a:rPr lang="en-GB" sz="1400" smtClean="0"/>
              <a:t>15 January 2014</a:t>
            </a:fld>
            <a:endParaRPr lang="en-US" sz="1400"/>
          </a:p>
        </p:txBody>
      </p:sp>
      <p:sp>
        <p:nvSpPr>
          <p:cNvPr id="1003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03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09486D8D-9DC7-4641-AF7A-BCD8DF48A087}" type="slidenum">
              <a:rPr lang="en-US" sz="1400"/>
              <a:pPr/>
              <a:t>98</a:t>
            </a:fld>
            <a:endParaRPr lang="en-US" sz="1400"/>
          </a:p>
        </p:txBody>
      </p:sp>
      <p:sp>
        <p:nvSpPr>
          <p:cNvPr id="100357" name="Rectangle 2"/>
          <p:cNvSpPr>
            <a:spLocks noGrp="1" noChangeArrowheads="1"/>
          </p:cNvSpPr>
          <p:nvPr>
            <p:ph type="title"/>
          </p:nvPr>
        </p:nvSpPr>
        <p:spPr>
          <a:xfrm>
            <a:off x="457200" y="274638"/>
            <a:ext cx="8229600" cy="563562"/>
          </a:xfrm>
        </p:spPr>
        <p:txBody>
          <a:bodyPr/>
          <a:lstStyle/>
          <a:p>
            <a:pPr eaLnBrk="1" hangingPunct="1"/>
            <a:r>
              <a:rPr lang="en-US" dirty="0" smtClean="0">
                <a:latin typeface="Arial" charset="0"/>
              </a:rPr>
              <a:t>CE Book Design Template </a:t>
            </a:r>
            <a:r>
              <a:rPr lang="en-US" dirty="0">
                <a:latin typeface="Arial" charset="0"/>
              </a:rPr>
              <a:t>2 of 3</a:t>
            </a:r>
          </a:p>
        </p:txBody>
      </p:sp>
      <p:sp>
        <p:nvSpPr>
          <p:cNvPr id="100358" name="Rectangle 3"/>
          <p:cNvSpPr>
            <a:spLocks noGrp="1" noChangeArrowheads="1"/>
          </p:cNvSpPr>
          <p:nvPr>
            <p:ph type="body" idx="1"/>
          </p:nvPr>
        </p:nvSpPr>
        <p:spPr>
          <a:xfrm>
            <a:off x="228600" y="838200"/>
            <a:ext cx="8534400" cy="5638800"/>
          </a:xfrm>
        </p:spPr>
        <p:txBody>
          <a:bodyPr/>
          <a:lstStyle/>
          <a:p>
            <a:pPr eaLnBrk="1" hangingPunct="1">
              <a:lnSpc>
                <a:spcPct val="90000"/>
              </a:lnSpc>
              <a:buFontTx/>
              <a:buNone/>
            </a:pPr>
            <a:r>
              <a:rPr lang="en-US" sz="1200" b="1" dirty="0">
                <a:latin typeface="Arial" charset="0"/>
              </a:rPr>
              <a:t>============== Impacts Relationships =======================</a:t>
            </a:r>
          </a:p>
          <a:p>
            <a:pPr eaLnBrk="1" hangingPunct="1">
              <a:lnSpc>
                <a:spcPct val="90000"/>
              </a:lnSpc>
              <a:buFontTx/>
              <a:buNone/>
            </a:pPr>
            <a:r>
              <a:rPr lang="en-US" sz="1200" b="1" dirty="0">
                <a:latin typeface="Arial" charset="0"/>
              </a:rPr>
              <a:t>Impacts [Functions]: &lt;list of functions and subsystems which this design impacts attributes of&gt;.</a:t>
            </a:r>
          </a:p>
          <a:p>
            <a:pPr eaLnBrk="1" hangingPunct="1">
              <a:lnSpc>
                <a:spcPct val="90000"/>
              </a:lnSpc>
              <a:buFontTx/>
              <a:buNone/>
            </a:pPr>
            <a:r>
              <a:rPr lang="en-US" sz="1200" b="1" dirty="0">
                <a:latin typeface="Arial" charset="0"/>
              </a:rPr>
              <a:t>Impacts [Intended]: &lt;Give a list of the performance requirements that this design idea will impact in a major way, good or bad. The positive impacts are the main justification for the existence of the design idea!&gt;.</a:t>
            </a:r>
          </a:p>
          <a:p>
            <a:pPr eaLnBrk="1" hangingPunct="1">
              <a:lnSpc>
                <a:spcPct val="90000"/>
              </a:lnSpc>
              <a:buFontTx/>
              <a:buNone/>
            </a:pPr>
            <a:r>
              <a:rPr lang="en-US" sz="1200" b="1" dirty="0">
                <a:latin typeface="Arial" charset="0"/>
              </a:rPr>
              <a:t>Impacts [Side Effects]: &lt;Give a list of the performance requirements that this design idea will impact in a more minor way, good or bad&gt;.</a:t>
            </a:r>
          </a:p>
          <a:p>
            <a:pPr eaLnBrk="1" hangingPunct="1">
              <a:lnSpc>
                <a:spcPct val="90000"/>
              </a:lnSpc>
              <a:buFontTx/>
              <a:buNone/>
            </a:pPr>
            <a:r>
              <a:rPr lang="en-US" sz="1200" b="1" dirty="0">
                <a:latin typeface="Arial" charset="0"/>
              </a:rPr>
              <a:t>Impacts [Cost]: &lt;Give a list of the budgets that this design idea will impact in a major way&gt;.</a:t>
            </a:r>
          </a:p>
          <a:p>
            <a:pPr eaLnBrk="1" hangingPunct="1">
              <a:lnSpc>
                <a:spcPct val="90000"/>
              </a:lnSpc>
              <a:buFontTx/>
              <a:buNone/>
            </a:pPr>
            <a:r>
              <a:rPr lang="en-US" sz="1200" b="1" dirty="0">
                <a:latin typeface="Arial" charset="0"/>
              </a:rPr>
              <a:t>Impacts [Other Designs]: &lt;Does this design have any consequences with respect to other designs? Name them at least&gt;.</a:t>
            </a:r>
          </a:p>
          <a:p>
            <a:pPr eaLnBrk="1" hangingPunct="1">
              <a:lnSpc>
                <a:spcPct val="90000"/>
              </a:lnSpc>
              <a:buFontTx/>
              <a:buNone/>
            </a:pPr>
            <a:r>
              <a:rPr lang="en-US" sz="1200" b="1" dirty="0">
                <a:latin typeface="Arial" charset="0"/>
              </a:rPr>
              <a:t>Value: &lt;Name or quantify value produced, and stakeholders affected by this design. Use Qualifiers&gt;</a:t>
            </a:r>
          </a:p>
          <a:p>
            <a:pPr eaLnBrk="1" hangingPunct="1">
              <a:lnSpc>
                <a:spcPct val="90000"/>
              </a:lnSpc>
              <a:buFontTx/>
              <a:buNone/>
            </a:pPr>
            <a:endParaRPr lang="en-US" sz="1200" b="1" dirty="0">
              <a:latin typeface="Arial" charset="0"/>
            </a:endParaRPr>
          </a:p>
          <a:p>
            <a:pPr eaLnBrk="1" hangingPunct="1">
              <a:lnSpc>
                <a:spcPct val="90000"/>
              </a:lnSpc>
              <a:buFontTx/>
              <a:buNone/>
            </a:pPr>
            <a:r>
              <a:rPr lang="en-US" sz="1200" b="1" dirty="0">
                <a:latin typeface="Arial" charset="0"/>
              </a:rPr>
              <a:t>============== Impact Estimation/Feedback ==================</a:t>
            </a:r>
          </a:p>
          <a:p>
            <a:pPr eaLnBrk="1" hangingPunct="1">
              <a:lnSpc>
                <a:spcPct val="90000"/>
              </a:lnSpc>
              <a:buFontTx/>
              <a:buNone/>
            </a:pPr>
            <a:r>
              <a:rPr lang="en-US" sz="1200" b="1" dirty="0">
                <a:latin typeface="Arial" charset="0"/>
              </a:rPr>
              <a:t>For each Scalar Requirement in Impacts [Intended] (see above):</a:t>
            </a:r>
          </a:p>
          <a:p>
            <a:pPr eaLnBrk="1" hangingPunct="1">
              <a:lnSpc>
                <a:spcPct val="90000"/>
              </a:lnSpc>
              <a:buFontTx/>
              <a:buNone/>
            </a:pPr>
            <a:r>
              <a:rPr lang="en-US" sz="1200" b="1" dirty="0">
                <a:latin typeface="Arial" charset="0"/>
              </a:rPr>
              <a:t>Tag: &lt;Tag of a scalar requirement listed in Impacts [Intended]&gt;.</a:t>
            </a:r>
          </a:p>
          <a:p>
            <a:pPr eaLnBrk="1" hangingPunct="1">
              <a:lnSpc>
                <a:spcPct val="90000"/>
              </a:lnSpc>
              <a:buFontTx/>
              <a:buNone/>
            </a:pPr>
            <a:r>
              <a:rPr lang="en-US" sz="1200" b="1" dirty="0">
                <a:latin typeface="Arial" charset="0"/>
              </a:rPr>
              <a:t>Scale: &lt;Scale for the scalar requirement&gt;.</a:t>
            </a:r>
          </a:p>
          <a:p>
            <a:pPr eaLnBrk="1" hangingPunct="1">
              <a:lnSpc>
                <a:spcPct val="90000"/>
              </a:lnSpc>
              <a:buFontTx/>
              <a:buNone/>
            </a:pPr>
            <a:r>
              <a:rPr lang="en-US" sz="1200" b="1" dirty="0">
                <a:latin typeface="Arial" charset="0"/>
              </a:rPr>
              <a:t>Scale Impact: &lt;Give estimated or real impact, when implemented, using the defined Scale. That is, given current baseline numeric value, what numeric value will implementing this design idea achieve or what numeric value has been achieved?&gt;.</a:t>
            </a:r>
          </a:p>
          <a:p>
            <a:pPr eaLnBrk="1" hangingPunct="1">
              <a:lnSpc>
                <a:spcPct val="90000"/>
              </a:lnSpc>
              <a:buFontTx/>
              <a:buNone/>
            </a:pPr>
            <a:r>
              <a:rPr lang="en-US" sz="1200" b="1" dirty="0">
                <a:latin typeface="Arial" charset="0"/>
              </a:rPr>
              <a:t>Scale Uncertainty: &lt;Give estimated optimistic/pessimistic or real ± error margins&gt;.</a:t>
            </a:r>
          </a:p>
          <a:p>
            <a:pPr eaLnBrk="1" hangingPunct="1">
              <a:lnSpc>
                <a:spcPct val="90000"/>
              </a:lnSpc>
              <a:buFontTx/>
              <a:buNone/>
            </a:pPr>
            <a:r>
              <a:rPr lang="en-US" sz="1200" b="1" dirty="0">
                <a:latin typeface="Arial" charset="0"/>
              </a:rPr>
              <a:t>Percentage Impact: &lt;Convert Scale Impact to Percentage Impact. That is, what percentage of the way to the planned target, relative to the baseline and the planned target will implementing this design idea achieve or, has been achieved? 100% means meeting the defined Plan level on time&gt;.</a:t>
            </a:r>
          </a:p>
          <a:p>
            <a:pPr eaLnBrk="1" hangingPunct="1">
              <a:lnSpc>
                <a:spcPct val="90000"/>
              </a:lnSpc>
              <a:buFontTx/>
              <a:buNone/>
            </a:pPr>
            <a:r>
              <a:rPr lang="en-US" sz="1200" b="1" dirty="0">
                <a:latin typeface="Arial" charset="0"/>
              </a:rPr>
              <a:t>Percentage Uncertainty: &lt;Convert Scale Uncertainty to Percentage Uncertainty ± deviations&gt;.</a:t>
            </a:r>
          </a:p>
          <a:p>
            <a:pPr eaLnBrk="1" hangingPunct="1">
              <a:lnSpc>
                <a:spcPct val="90000"/>
              </a:lnSpc>
              <a:buFontTx/>
              <a:buNone/>
            </a:pPr>
            <a:r>
              <a:rPr lang="en-US" sz="1200" b="1" dirty="0">
                <a:latin typeface="Arial" charset="0"/>
              </a:rPr>
              <a:t>Evidence: &lt;Give the observed numeric values, dates, places and other relevant information where you have data about previous experience of using this design idea&gt;. </a:t>
            </a:r>
          </a:p>
          <a:p>
            <a:pPr eaLnBrk="1" hangingPunct="1">
              <a:lnSpc>
                <a:spcPct val="90000"/>
              </a:lnSpc>
              <a:buFontTx/>
              <a:buNone/>
            </a:pPr>
            <a:r>
              <a:rPr lang="en-US" sz="1200" b="1" dirty="0">
                <a:latin typeface="Arial" charset="0"/>
              </a:rPr>
              <a:t>Source: &lt;Give the person or written source of your evidence&gt;. </a:t>
            </a:r>
          </a:p>
          <a:p>
            <a:pPr eaLnBrk="1" hangingPunct="1">
              <a:lnSpc>
                <a:spcPct val="90000"/>
              </a:lnSpc>
              <a:buFontTx/>
              <a:buNone/>
            </a:pPr>
            <a:r>
              <a:rPr lang="en-US" sz="1200" b="1" dirty="0">
                <a:latin typeface="Arial" charset="0"/>
              </a:rPr>
              <a:t>Credibility: &lt;Credibility 0.0 low to 1.0 high. Rate the credibility of your estimates, based on the evidence and its source&gt;.</a:t>
            </a:r>
          </a:p>
          <a:p>
            <a:pPr eaLnBrk="1" hangingPunct="1">
              <a:lnSpc>
                <a:spcPct val="90000"/>
              </a:lnSpc>
            </a:pPr>
            <a:endParaRPr lang="en-US" sz="3600" dirty="0">
              <a:latin typeface="Arial" charset="0"/>
            </a:endParaRPr>
          </a:p>
        </p:txBody>
      </p:sp>
    </p:spTree>
    <p:extLst>
      <p:ext uri="{BB962C8B-B14F-4D97-AF65-F5344CB8AC3E}">
        <p14:creationId xmlns:p14="http://schemas.microsoft.com/office/powerpoint/2010/main" val="144613636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1E8A503-51AD-C345-B8BC-AC0355B8A11D}" type="datetime3">
              <a:rPr lang="en-GB" sz="1400" smtClean="0"/>
              <a:t>15 January 2014</a:t>
            </a:fld>
            <a:endParaRPr lang="en-US" sz="1400"/>
          </a:p>
        </p:txBody>
      </p:sp>
      <p:sp>
        <p:nvSpPr>
          <p:cNvPr id="1013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t>Copyright Tom@Gilb.com 2014</a:t>
            </a:r>
            <a:endParaRPr lang="en-US" sz="1400"/>
          </a:p>
        </p:txBody>
      </p:sp>
      <p:sp>
        <p:nvSpPr>
          <p:cNvPr id="1013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a:t>
            </a:r>
            <a:fld id="{C3F32975-564B-AC42-AB7E-697394C23B42}" type="slidenum">
              <a:rPr lang="en-US" sz="1400"/>
              <a:pPr/>
              <a:t>99</a:t>
            </a:fld>
            <a:endParaRPr lang="en-US" sz="1400"/>
          </a:p>
        </p:txBody>
      </p:sp>
      <p:sp>
        <p:nvSpPr>
          <p:cNvPr id="101381" name="Rectangle 2"/>
          <p:cNvSpPr>
            <a:spLocks noGrp="1" noChangeArrowheads="1"/>
          </p:cNvSpPr>
          <p:nvPr>
            <p:ph type="title"/>
          </p:nvPr>
        </p:nvSpPr>
        <p:spPr>
          <a:xfrm>
            <a:off x="457200" y="274638"/>
            <a:ext cx="8229600" cy="563562"/>
          </a:xfrm>
        </p:spPr>
        <p:txBody>
          <a:bodyPr/>
          <a:lstStyle/>
          <a:p>
            <a:r>
              <a:rPr lang="en-US" dirty="0">
                <a:latin typeface="Arial" charset="0"/>
              </a:rPr>
              <a:t>CE Book Design Template 3 of 3</a:t>
            </a:r>
          </a:p>
        </p:txBody>
      </p:sp>
      <p:sp>
        <p:nvSpPr>
          <p:cNvPr id="101382" name="Rectangle 3"/>
          <p:cNvSpPr>
            <a:spLocks noGrp="1" noChangeArrowheads="1"/>
          </p:cNvSpPr>
          <p:nvPr>
            <p:ph type="body" idx="1"/>
          </p:nvPr>
        </p:nvSpPr>
        <p:spPr>
          <a:xfrm>
            <a:off x="228600" y="838200"/>
            <a:ext cx="8534400" cy="5486400"/>
          </a:xfrm>
        </p:spPr>
        <p:txBody>
          <a:bodyPr/>
          <a:lstStyle/>
          <a:p>
            <a:pPr eaLnBrk="1" hangingPunct="1">
              <a:lnSpc>
                <a:spcPct val="90000"/>
              </a:lnSpc>
              <a:buFontTx/>
              <a:buNone/>
            </a:pPr>
            <a:r>
              <a:rPr lang="en-US" sz="1800" b="1" dirty="0">
                <a:latin typeface="Arial" charset="0"/>
              </a:rPr>
              <a:t>============== Priority and Risk Management ==================</a:t>
            </a:r>
          </a:p>
          <a:p>
            <a:pPr eaLnBrk="1" hangingPunct="1">
              <a:lnSpc>
                <a:spcPct val="90000"/>
              </a:lnSpc>
              <a:buFontTx/>
              <a:buNone/>
            </a:pPr>
            <a:r>
              <a:rPr lang="en-US" sz="1800" b="1" dirty="0">
                <a:latin typeface="Arial" charset="0"/>
              </a:rPr>
              <a:t>Assumptions: &lt;Any assumptions that have been made&gt;.</a:t>
            </a:r>
          </a:p>
          <a:p>
            <a:pPr eaLnBrk="1" hangingPunct="1">
              <a:lnSpc>
                <a:spcPct val="90000"/>
              </a:lnSpc>
              <a:buFontTx/>
              <a:buNone/>
            </a:pPr>
            <a:r>
              <a:rPr lang="en-US" sz="1800" b="1" dirty="0">
                <a:latin typeface="Arial" charset="0"/>
              </a:rPr>
              <a:t>Dependencies: &lt;State any dependencies for this design idea&gt;.</a:t>
            </a:r>
          </a:p>
          <a:p>
            <a:pPr eaLnBrk="1" hangingPunct="1">
              <a:lnSpc>
                <a:spcPct val="90000"/>
              </a:lnSpc>
              <a:buFontTx/>
              <a:buNone/>
            </a:pPr>
            <a:r>
              <a:rPr lang="en-US" sz="1800" b="1" dirty="0">
                <a:latin typeface="Arial" charset="0"/>
              </a:rPr>
              <a:t>Risks: &lt;Name or refer to tags of any factors, which could threaten your estimated impacts&gt;.</a:t>
            </a:r>
          </a:p>
          <a:p>
            <a:pPr eaLnBrk="1" hangingPunct="1">
              <a:lnSpc>
                <a:spcPct val="90000"/>
              </a:lnSpc>
              <a:buFontTx/>
              <a:buNone/>
            </a:pPr>
            <a:r>
              <a:rPr lang="en-US" sz="1800" b="1" dirty="0">
                <a:latin typeface="Arial" charset="0"/>
              </a:rPr>
              <a:t>Priority: &lt;List the tag names of any design ideas that must be implemented before or after this design idea&gt;. </a:t>
            </a:r>
          </a:p>
          <a:p>
            <a:pPr eaLnBrk="1" hangingPunct="1">
              <a:lnSpc>
                <a:spcPct val="90000"/>
              </a:lnSpc>
              <a:buFontTx/>
              <a:buNone/>
            </a:pPr>
            <a:r>
              <a:rPr lang="en-US" sz="1800" b="1" dirty="0">
                <a:latin typeface="Arial" charset="0"/>
              </a:rPr>
              <a:t>Issues: &lt;Unresolved concerns or problems in the specification or the system&gt;.</a:t>
            </a:r>
          </a:p>
          <a:p>
            <a:pPr eaLnBrk="1" hangingPunct="1">
              <a:lnSpc>
                <a:spcPct val="90000"/>
              </a:lnSpc>
              <a:buFontTx/>
              <a:buNone/>
            </a:pPr>
            <a:r>
              <a:rPr lang="en-US" sz="1800" b="1" dirty="0">
                <a:latin typeface="Arial" charset="0"/>
              </a:rPr>
              <a:t>============= Implementation Control =======================</a:t>
            </a:r>
          </a:p>
          <a:p>
            <a:pPr eaLnBrk="1" hangingPunct="1">
              <a:lnSpc>
                <a:spcPct val="90000"/>
              </a:lnSpc>
              <a:buFontTx/>
              <a:buNone/>
            </a:pPr>
            <a:r>
              <a:rPr lang="en-US" sz="1800" b="1" dirty="0">
                <a:latin typeface="Arial" charset="0"/>
              </a:rPr>
              <a:t>Supplier: &lt; Name actual supplier or list supplier requirements&gt;</a:t>
            </a:r>
          </a:p>
          <a:p>
            <a:pPr eaLnBrk="1" hangingPunct="1">
              <a:lnSpc>
                <a:spcPct val="90000"/>
              </a:lnSpc>
              <a:buFontTx/>
              <a:buNone/>
            </a:pPr>
            <a:r>
              <a:rPr lang="en-US" sz="1800" b="1" dirty="0">
                <a:latin typeface="Arial" charset="0"/>
              </a:rPr>
              <a:t>Responsible: &lt;Who in or organization is responsible for managing the supplier relation?&gt;</a:t>
            </a:r>
          </a:p>
          <a:p>
            <a:pPr eaLnBrk="1" hangingPunct="1">
              <a:lnSpc>
                <a:spcPct val="90000"/>
              </a:lnSpc>
              <a:buFontTx/>
              <a:buNone/>
            </a:pPr>
            <a:r>
              <a:rPr lang="en-US" sz="1800" b="1" dirty="0">
                <a:latin typeface="Arial" charset="0"/>
              </a:rPr>
              <a:t>Contract: &lt;Refer to the contract if any, or the contract template&gt;</a:t>
            </a:r>
          </a:p>
          <a:p>
            <a:pPr eaLnBrk="1" hangingPunct="1">
              <a:lnSpc>
                <a:spcPct val="90000"/>
              </a:lnSpc>
              <a:buFontTx/>
              <a:buNone/>
            </a:pPr>
            <a:r>
              <a:rPr lang="en-US" sz="1800" b="1" dirty="0">
                <a:latin typeface="Arial" charset="0"/>
              </a:rPr>
              <a:t>Test Plan: &lt;Refer to specific test pan for this design&gt;</a:t>
            </a:r>
          </a:p>
          <a:p>
            <a:pPr eaLnBrk="1" hangingPunct="1">
              <a:lnSpc>
                <a:spcPct val="90000"/>
              </a:lnSpc>
              <a:buFontTx/>
              <a:buNone/>
            </a:pPr>
            <a:r>
              <a:rPr lang="en-US" sz="1800" b="1" dirty="0">
                <a:latin typeface="Arial" charset="0"/>
              </a:rPr>
              <a:t>Implementation Process: &lt;Name any special needs during implementation&gt; </a:t>
            </a:r>
          </a:p>
          <a:p>
            <a:pPr eaLnBrk="1" hangingPunct="1">
              <a:lnSpc>
                <a:spcPct val="90000"/>
              </a:lnSpc>
              <a:buFontTx/>
              <a:buNone/>
            </a:pPr>
            <a:r>
              <a:rPr lang="en-US" sz="1800" b="1" dirty="0">
                <a:latin typeface="Arial" charset="0"/>
              </a:rPr>
              <a:t>============== Location of Specification ========================</a:t>
            </a:r>
          </a:p>
          <a:p>
            <a:pPr eaLnBrk="1" hangingPunct="1">
              <a:lnSpc>
                <a:spcPct val="90000"/>
              </a:lnSpc>
              <a:buFontTx/>
              <a:buNone/>
            </a:pPr>
            <a:r>
              <a:rPr lang="en-US" sz="1800" b="1" dirty="0">
                <a:latin typeface="Arial" charset="0"/>
              </a:rPr>
              <a:t>Location of Master Specification: &lt;Give the intranet web location of this master specification&gt;.</a:t>
            </a:r>
          </a:p>
          <a:p>
            <a:pPr eaLnBrk="1" hangingPunct="1">
              <a:lnSpc>
                <a:spcPct val="90000"/>
              </a:lnSpc>
            </a:pPr>
            <a:endParaRPr lang="en-US" sz="4400" dirty="0">
              <a:latin typeface="Arial" charset="0"/>
            </a:endParaRPr>
          </a:p>
        </p:txBody>
      </p:sp>
    </p:spTree>
    <p:extLst>
      <p:ext uri="{BB962C8B-B14F-4D97-AF65-F5344CB8AC3E}">
        <p14:creationId xmlns:p14="http://schemas.microsoft.com/office/powerpoint/2010/main" val="39691190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1749</TotalTime>
  <Words>20525</Words>
  <Application>Microsoft Macintosh PowerPoint</Application>
  <PresentationFormat>On-screen Show (4:3)</PresentationFormat>
  <Paragraphs>2876</Paragraphs>
  <Slides>123</Slides>
  <Notes>83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123</vt:i4>
      </vt:variant>
    </vt:vector>
  </HeadingPairs>
  <TitlesOfParts>
    <vt:vector size="127" baseType="lpstr">
      <vt:lpstr>Default Theme</vt:lpstr>
      <vt:lpstr>Document</vt:lpstr>
      <vt:lpstr>ClipArt</vt:lpstr>
      <vt:lpstr>Picture</vt:lpstr>
      <vt:lpstr>How to Model Qualitative aspects of software requirements, software architecture, and project progress – quantitatively  </vt:lpstr>
      <vt:lpstr>Some assertions</vt:lpstr>
      <vt:lpstr>I Offer you a solution </vt:lpstr>
      <vt:lpstr>Why are modelling and specification languages missing good ways to specify qualities ?</vt:lpstr>
      <vt:lpstr>Why do we need to model/spec qualities (at all)? And do it quantitatively too!</vt:lpstr>
      <vt:lpstr>Enthoven on Numbers</vt:lpstr>
      <vt:lpstr>Some examples of Ignoring Qualities, Totally  in ‘Universal’ Modelling</vt:lpstr>
      <vt:lpstr>User Stories Examples. Mike Cohn Can you spot the unidentified quality? Is this ‘design’ for unidentified quality ?</vt:lpstr>
      <vt:lpstr>Programming Languages</vt:lpstr>
      <vt:lpstr>Use Cases:  Nothing about quality here! “The success measurement for an effective written use case is one that is easily understood, and ultimately the developers can build the right product the first time.” &lt;- Darren Levy (www below) </vt:lpstr>
      <vt:lpstr>UML:  Can’t Even mention a real quality under Attributes and Properties Source see Note: Pavel Hruby Can you list some quality attributes of a meal (hint: tasty, healthy)</vt:lpstr>
      <vt:lpstr>OCL (Object Constraint Language) A UML Cousin:  Nothing about Quality or Cost etc.</vt:lpstr>
      <vt:lpstr>Some Examples of  Badly done qualities </vt:lpstr>
      <vt:lpstr>GQM:  Naming Qualities, without definition.  Then Designing for an Undefined Quality Requirement</vt:lpstr>
      <vt:lpstr>Summary of Top ‘8’ Project Objectives</vt:lpstr>
      <vt:lpstr>Quality Function Deployment QFD for Comparison Much less well defined and objective quantification than Impact Estimation</vt:lpstr>
      <vt:lpstr>Real Example: of Fuzzy BSC</vt:lpstr>
      <vt:lpstr>What are some of the weaknesses of Balanced Scorecard?  </vt:lpstr>
      <vt:lpstr>User Stories Non-Functional:  Mike Cohn (quality specification exists, but not very clear or complete)</vt:lpstr>
      <vt:lpstr>What About ScaledAgileFramework.com ?</vt:lpstr>
      <vt:lpstr>Epic value Statement Format</vt:lpstr>
      <vt:lpstr>Epic Lightweight Business Case</vt:lpstr>
      <vt:lpstr>Template</vt:lpstr>
      <vt:lpstr>Initial Take</vt:lpstr>
      <vt:lpstr>Scrum:  http://www.slideshare.net/rsrivastava91/agile-metrics-v6</vt:lpstr>
      <vt:lpstr>Examples of Pretty Good Quality Modelling</vt:lpstr>
      <vt:lpstr>Volare  http://volere.co.uk/template.htm</vt:lpstr>
      <vt:lpstr>Impact Mapping http://impactmapping.org/site/impact_mapping_20121001_sample.pdf</vt:lpstr>
      <vt:lpstr>Lean Startup</vt:lpstr>
      <vt:lpstr>State of The Art:             Planguage</vt:lpstr>
      <vt:lpstr>Example from Large Failed Industrial Project</vt:lpstr>
      <vt:lpstr>Summary of Top ‘8’ Project Objectives</vt:lpstr>
      <vt:lpstr> 7. Rock solid robustness</vt:lpstr>
      <vt:lpstr>Rock Solid Robustness</vt:lpstr>
      <vt:lpstr>Software Downtime:</vt:lpstr>
      <vt:lpstr>Restore Speed:</vt:lpstr>
      <vt:lpstr>Testability:</vt:lpstr>
      <vt:lpstr>Example from improving Balanced Scorecard for US Bank</vt:lpstr>
      <vt:lpstr>L2: Develop competencies, technical knowledge, critical skills: A ‘COMPLEX’ OBJECTIVE </vt:lpstr>
      <vt:lpstr>L2.Anticipation</vt:lpstr>
      <vt:lpstr>How to quantify any ‘qualitative’ management objective.</vt:lpstr>
      <vt:lpstr>Real Bank Project : Project Progress Testability Quantification of the most-critical project objectives on day 1 </vt:lpstr>
      <vt:lpstr>Detailed Example</vt:lpstr>
      <vt:lpstr>Focus</vt:lpstr>
      <vt:lpstr>Quantified Objective in Kai’s Planguage Tool:  notice Stakeholders</vt:lpstr>
      <vt:lpstr>Defining a Design/Solution/Architecture/Strategy (Planguage, CE Design Template) 1. enough detail to estimate, 2. some impact assertion, 3. Assumptions, Risks, Issues</vt:lpstr>
      <vt:lpstr>Design Spec Enlarged 1 of 2</vt:lpstr>
      <vt:lpstr>Design Spec Enlarged 2 of 2</vt:lpstr>
      <vt:lpstr>Competitive Engineering at Intel Champion: Erik Simmons</vt:lpstr>
      <vt:lpstr>A Recent Example: Intel</vt:lpstr>
      <vt:lpstr>Planguage Overview as a Modelling Language</vt:lpstr>
      <vt:lpstr>Planguage A defined Planning Language for  Systems Engineering Modelling </vt:lpstr>
      <vt:lpstr>Detailed Tutorial Outline:</vt:lpstr>
      <vt:lpstr>Engineering Hierarchy</vt:lpstr>
      <vt:lpstr>Part 1: Planguage: a quantified planning language.</vt:lpstr>
      <vt:lpstr>A Planning Language - an engineering language </vt:lpstr>
      <vt:lpstr>A systems engineering language  (also software, management)</vt:lpstr>
      <vt:lpstr>Requirements and Design</vt:lpstr>
      <vt:lpstr>Generic Standards Overview</vt:lpstr>
      <vt:lpstr>Standard *138</vt:lpstr>
      <vt:lpstr>Concept Glossary </vt:lpstr>
      <vt:lpstr>Graphical Modelling Language </vt:lpstr>
      <vt:lpstr>Control of Multiple dimensions:  Performance, Costs, Constraints</vt:lpstr>
      <vt:lpstr>Extendible, Tailorable, Open </vt:lpstr>
      <vt:lpstr>Rich views, traceability, configuration management</vt:lpstr>
      <vt:lpstr>Specification Structure</vt:lpstr>
      <vt:lpstr>Risk Management</vt:lpstr>
      <vt:lpstr>Priority Management</vt:lpstr>
      <vt:lpstr>Part 2: Integrating benchmarks and requirement targets </vt:lpstr>
      <vt:lpstr>Systems analysis benchmarks are integrated with setting future requirements.</vt:lpstr>
      <vt:lpstr>Scalar Level Types</vt:lpstr>
      <vt:lpstr>This improves Competitive Analysis and Competitive Engineering Specification</vt:lpstr>
      <vt:lpstr>Scales: Units of measure - a foundation</vt:lpstr>
      <vt:lpstr>Scale Parameter Concepts</vt:lpstr>
      <vt:lpstr>Meters: practical ways to measure performance levels</vt:lpstr>
      <vt:lpstr>Benchmarks: Past, Record, Trend</vt:lpstr>
      <vt:lpstr>Targets: Goal, Stretch, Wish, Ideal</vt:lpstr>
      <vt:lpstr>Targets</vt:lpstr>
      <vt:lpstr>Constraints: Fail, Survival</vt:lpstr>
      <vt:lpstr>Constraint Graphics</vt:lpstr>
      <vt:lpstr>Part 3: Quantified Quality Control of specifications</vt:lpstr>
      <vt:lpstr>Quality Control of Specification Models  (SQC)</vt:lpstr>
      <vt:lpstr>Quality Control of Specification: Detail (2)</vt:lpstr>
      <vt:lpstr>The quantified Exit and Entry controls </vt:lpstr>
      <vt:lpstr>The quantified Exit and Entry controls (2)</vt:lpstr>
      <vt:lpstr>Reviewing the Quality of a specification’s ‘Competitiveness’</vt:lpstr>
      <vt:lpstr>How does Planguage help Spec Quality Control?</vt:lpstr>
      <vt:lpstr>How does Planguage help Reviews?</vt:lpstr>
      <vt:lpstr>How does Spec QC impact competitiveness? </vt:lpstr>
      <vt:lpstr>POSSIBLE PURPOSES FOR USING SQC</vt:lpstr>
      <vt:lpstr>Part 4: Impact Estimation Tables for quantified evaluation of design</vt:lpstr>
      <vt:lpstr>What is a ‘design’? (architecture, solution)</vt:lpstr>
      <vt:lpstr>Defining a Design/Solution/Architecture/Strategy (Planguage, CE Design Template) 1. enough detail to estimate, 2. some impact assertion, 3. Assumptions, Risks, Issues</vt:lpstr>
      <vt:lpstr>Design Spec Enlarged 1 of 2</vt:lpstr>
      <vt:lpstr>Design Spec Enlarged 2 of 2</vt:lpstr>
      <vt:lpstr>Design Specification Template &lt;with Hints&gt;</vt:lpstr>
      <vt:lpstr>CE Book Design Template &lt;WITH HINTS&gt; 1 of 3</vt:lpstr>
      <vt:lpstr>CE Book Design Template 2 of 3</vt:lpstr>
      <vt:lpstr>CE Book Design Template 3 of 3</vt:lpstr>
      <vt:lpstr>What are the principles of evaluating a design? </vt:lpstr>
      <vt:lpstr>How do we evaluate a single dimension of impact? </vt:lpstr>
      <vt:lpstr>How can we evaluate all dimensions of impact? </vt:lpstr>
      <vt:lpstr>What uses can we put impact estimation to? </vt:lpstr>
      <vt:lpstr>How does Impact Estimation relate to Planguage? </vt:lpstr>
      <vt:lpstr>How do we specify a design with impacts?</vt:lpstr>
      <vt:lpstr>Part 5: Evolutionary Project Management </vt:lpstr>
      <vt:lpstr>The fundamentals of an Evo step </vt:lpstr>
      <vt:lpstr>How does Planguage support Evo project management? </vt:lpstr>
      <vt:lpstr>How do you plan an Evo step in Planguage? </vt:lpstr>
      <vt:lpstr>How does Evo relate to requirements? </vt:lpstr>
      <vt:lpstr>How does Evo relate to Design? </vt:lpstr>
      <vt:lpstr>How does Evo relate to Risk? </vt:lpstr>
      <vt:lpstr>How does Evo relate to process improvement? </vt:lpstr>
      <vt:lpstr>How does Evo relate to competitiveness? </vt:lpstr>
      <vt:lpstr>ROC: Resource Oriented Computing Modelling without Artificial Models</vt:lpstr>
      <vt:lpstr>Reaping the Economic Dividend </vt:lpstr>
      <vt:lpstr>ROC Architecture Model</vt:lpstr>
      <vt:lpstr>Scalability</vt:lpstr>
      <vt:lpstr>No Coupling</vt:lpstr>
      <vt:lpstr>NetKernel v5.2.1 </vt:lpstr>
      <vt:lpstr>Summary</vt:lpstr>
      <vt:lpstr>Back up, you advanced the slides too far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Model Qualitative aspects of software requirements, software architecture, and project progress – quantitatively  </dc:title>
  <dc:creator>Tom Gilb</dc:creator>
  <cp:lastModifiedBy>Tom Gilb</cp:lastModifiedBy>
  <cp:revision>127</cp:revision>
  <dcterms:created xsi:type="dcterms:W3CDTF">2014-01-11T20:56:20Z</dcterms:created>
  <dcterms:modified xsi:type="dcterms:W3CDTF">2014-01-15T01:13:09Z</dcterms:modified>
</cp:coreProperties>
</file>